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76" r:id="rId6"/>
  </p:sldMasterIdLst>
  <p:notesMasterIdLst>
    <p:notesMasterId r:id="rId42"/>
  </p:notesMasterIdLst>
  <p:sldIdLst>
    <p:sldId id="309" r:id="rId7"/>
    <p:sldId id="10948" r:id="rId8"/>
    <p:sldId id="10949" r:id="rId9"/>
    <p:sldId id="10921" r:id="rId10"/>
    <p:sldId id="10922" r:id="rId11"/>
    <p:sldId id="10923" r:id="rId12"/>
    <p:sldId id="10924" r:id="rId13"/>
    <p:sldId id="10942" r:id="rId14"/>
    <p:sldId id="10904" r:id="rId15"/>
    <p:sldId id="260" r:id="rId16"/>
    <p:sldId id="10906" r:id="rId17"/>
    <p:sldId id="10938" r:id="rId18"/>
    <p:sldId id="10950" r:id="rId19"/>
    <p:sldId id="10939" r:id="rId20"/>
    <p:sldId id="10935" r:id="rId21"/>
    <p:sldId id="10944" r:id="rId22"/>
    <p:sldId id="10943" r:id="rId23"/>
    <p:sldId id="10945" r:id="rId24"/>
    <p:sldId id="10946" r:id="rId25"/>
    <p:sldId id="10925" r:id="rId26"/>
    <p:sldId id="10887" r:id="rId27"/>
    <p:sldId id="10902" r:id="rId28"/>
    <p:sldId id="10940" r:id="rId29"/>
    <p:sldId id="10903" r:id="rId30"/>
    <p:sldId id="10941" r:id="rId31"/>
    <p:sldId id="10890" r:id="rId32"/>
    <p:sldId id="10951" r:id="rId33"/>
    <p:sldId id="10931" r:id="rId34"/>
    <p:sldId id="10894" r:id="rId35"/>
    <p:sldId id="10932" r:id="rId36"/>
    <p:sldId id="10899" r:id="rId37"/>
    <p:sldId id="10952" r:id="rId38"/>
    <p:sldId id="10895" r:id="rId39"/>
    <p:sldId id="261" r:id="rId40"/>
    <p:sldId id="257"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4F13C4-547B-4AE5-87E8-B4F03B04AEDA}" v="65" dt="2026-01-09T18:38:48.6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9"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2830" tIns="46415" rIns="92830" bIns="46415" rtlCol="0"/>
          <a:lstStyle>
            <a:lvl1pPr algn="r">
              <a:defRPr sz="1200"/>
            </a:lvl1pPr>
          </a:lstStyle>
          <a:p>
            <a:fld id="{6C7AFBA3-F4E1-4231-AA9A-EB4DA38D9E61}" type="datetimeFigureOut">
              <a:rPr lang="en-US" smtClean="0"/>
              <a:t>1/14/2026</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2830" tIns="46415" rIns="92830" bIns="46415" rtlCol="0" anchor="b"/>
          <a:lstStyle>
            <a:lvl1pPr algn="r">
              <a:defRPr sz="1200"/>
            </a:lvl1pPr>
          </a:lstStyle>
          <a:p>
            <a:fld id="{ECE5EB4A-EF2B-4672-B427-5423E9535D36}" type="slidenum">
              <a:rPr lang="en-US" smtClean="0"/>
              <a:t>‹#›</a:t>
            </a:fld>
            <a:endParaRPr lang="en-US"/>
          </a:p>
        </p:txBody>
      </p:sp>
    </p:spTree>
    <p:extLst>
      <p:ext uri="{BB962C8B-B14F-4D97-AF65-F5344CB8AC3E}">
        <p14:creationId xmlns:p14="http://schemas.microsoft.com/office/powerpoint/2010/main" val="1195042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8299">
              <a:defRPr/>
            </a:pPr>
            <a:fld id="{79C9275C-7763-4A10-8FC9-34B05DE5914E}" type="slidenum">
              <a:rPr lang="en-US">
                <a:solidFill>
                  <a:prstClr val="black"/>
                </a:solidFill>
                <a:latin typeface="Calibri" panose="020F0502020204030204"/>
              </a:rPr>
              <a:pPr defTabSz="928299">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409941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Need to screencast the video</a:t>
            </a:r>
          </a:p>
          <a:p>
            <a:r>
              <a:rPr lang="en-US">
                <a:ea typeface="Calibri"/>
                <a:cs typeface="Calibri"/>
              </a:rPr>
              <a:t>Dana</a:t>
            </a:r>
          </a:p>
        </p:txBody>
      </p:sp>
      <p:sp>
        <p:nvSpPr>
          <p:cNvPr id="4" name="Slide Number Placeholder 3"/>
          <p:cNvSpPr>
            <a:spLocks noGrp="1"/>
          </p:cNvSpPr>
          <p:nvPr>
            <p:ph type="sldNum" sz="quarter" idx="5"/>
          </p:nvPr>
        </p:nvSpPr>
        <p:spPr/>
        <p:txBody>
          <a:bodyPr/>
          <a:lstStyle/>
          <a:p>
            <a:pPr defTabSz="928299">
              <a:defRPr/>
            </a:pPr>
            <a:fld id="{79C9275C-7763-4A10-8FC9-34B05DE5914E}" type="slidenum">
              <a:rPr lang="en-US">
                <a:solidFill>
                  <a:prstClr val="black"/>
                </a:solidFill>
                <a:latin typeface="Calibri" panose="020F0502020204030204"/>
              </a:rPr>
              <a:pPr defTabSz="928299">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98009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Dana</a:t>
            </a:r>
          </a:p>
        </p:txBody>
      </p:sp>
      <p:sp>
        <p:nvSpPr>
          <p:cNvPr id="4" name="Slide Number Placeholder 3"/>
          <p:cNvSpPr>
            <a:spLocks noGrp="1"/>
          </p:cNvSpPr>
          <p:nvPr>
            <p:ph type="sldNum" sz="quarter" idx="5"/>
          </p:nvPr>
        </p:nvSpPr>
        <p:spPr/>
        <p:txBody>
          <a:bodyPr/>
          <a:lstStyle/>
          <a:p>
            <a:fld id="{ECE5EB4A-EF2B-4672-B427-5423E9535D36}" type="slidenum">
              <a:rPr lang="en-US" smtClean="0"/>
              <a:t>11</a:t>
            </a:fld>
            <a:endParaRPr lang="en-US"/>
          </a:p>
        </p:txBody>
      </p:sp>
    </p:spTree>
    <p:extLst>
      <p:ext uri="{BB962C8B-B14F-4D97-AF65-F5344CB8AC3E}">
        <p14:creationId xmlns:p14="http://schemas.microsoft.com/office/powerpoint/2010/main" val="1597373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Dana</a:t>
            </a:r>
            <a:endParaRPr lang="en-US"/>
          </a:p>
          <a:p>
            <a:r>
              <a:rPr lang="en-US">
                <a:ea typeface="Calibri"/>
                <a:cs typeface="Calibri"/>
              </a:rPr>
              <a:t>Add in effect size of 1.2</a:t>
            </a:r>
            <a:endParaRPr lang="en-US"/>
          </a:p>
        </p:txBody>
      </p:sp>
      <p:sp>
        <p:nvSpPr>
          <p:cNvPr id="4" name="Slide Number Placeholder 3"/>
          <p:cNvSpPr>
            <a:spLocks noGrp="1"/>
          </p:cNvSpPr>
          <p:nvPr>
            <p:ph type="sldNum" sz="quarter" idx="5"/>
          </p:nvPr>
        </p:nvSpPr>
        <p:spPr/>
        <p:txBody>
          <a:bodyPr/>
          <a:lstStyle/>
          <a:p>
            <a:fld id="{ECE5EB4A-EF2B-4672-B427-5423E9535D36}" type="slidenum">
              <a:rPr lang="en-US" smtClean="0"/>
              <a:t>12</a:t>
            </a:fld>
            <a:endParaRPr lang="en-US"/>
          </a:p>
        </p:txBody>
      </p:sp>
    </p:spTree>
    <p:extLst>
      <p:ext uri="{BB962C8B-B14F-4D97-AF65-F5344CB8AC3E}">
        <p14:creationId xmlns:p14="http://schemas.microsoft.com/office/powerpoint/2010/main" val="3461724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a:t>
            </a:r>
          </a:p>
          <a:p>
            <a:r>
              <a:rPr lang="en-US">
                <a:ea typeface="Calibri"/>
                <a:cs typeface="Calibri"/>
              </a:rPr>
              <a:t>Frame it </a:t>
            </a:r>
          </a:p>
        </p:txBody>
      </p:sp>
      <p:sp>
        <p:nvSpPr>
          <p:cNvPr id="4" name="Slide Number Placeholder 3"/>
          <p:cNvSpPr>
            <a:spLocks noGrp="1"/>
          </p:cNvSpPr>
          <p:nvPr>
            <p:ph type="sldNum" sz="quarter" idx="5"/>
          </p:nvPr>
        </p:nvSpPr>
        <p:spPr/>
        <p:txBody>
          <a:bodyPr/>
          <a:lstStyle/>
          <a:p>
            <a:fld id="{ECE5EB4A-EF2B-4672-B427-5423E9535D36}" type="slidenum">
              <a:rPr lang="en-US" smtClean="0"/>
              <a:t>13</a:t>
            </a:fld>
            <a:endParaRPr lang="en-US"/>
          </a:p>
        </p:txBody>
      </p:sp>
    </p:spTree>
    <p:extLst>
      <p:ext uri="{BB962C8B-B14F-4D97-AF65-F5344CB8AC3E}">
        <p14:creationId xmlns:p14="http://schemas.microsoft.com/office/powerpoint/2010/main" val="3676440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Kelly</a:t>
            </a:r>
          </a:p>
        </p:txBody>
      </p:sp>
      <p:sp>
        <p:nvSpPr>
          <p:cNvPr id="4" name="Slide Number Placeholder 3"/>
          <p:cNvSpPr>
            <a:spLocks noGrp="1"/>
          </p:cNvSpPr>
          <p:nvPr>
            <p:ph type="sldNum" sz="quarter" idx="5"/>
          </p:nvPr>
        </p:nvSpPr>
        <p:spPr/>
        <p:txBody>
          <a:bodyPr/>
          <a:lstStyle/>
          <a:p>
            <a:fld id="{ECE5EB4A-EF2B-4672-B427-5423E9535D36}" type="slidenum">
              <a:rPr lang="en-US" smtClean="0"/>
              <a:t>14</a:t>
            </a:fld>
            <a:endParaRPr lang="en-US"/>
          </a:p>
        </p:txBody>
      </p:sp>
    </p:spTree>
    <p:extLst>
      <p:ext uri="{BB962C8B-B14F-4D97-AF65-F5344CB8AC3E}">
        <p14:creationId xmlns:p14="http://schemas.microsoft.com/office/powerpoint/2010/main" val="4178977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a:t>
            </a:r>
          </a:p>
          <a:p>
            <a:r>
              <a:rPr lang="en-US"/>
              <a:t>mastering one important piece of the whole</a:t>
            </a:r>
          </a:p>
        </p:txBody>
      </p:sp>
      <p:sp>
        <p:nvSpPr>
          <p:cNvPr id="4" name="Slide Number Placeholder 3"/>
          <p:cNvSpPr>
            <a:spLocks noGrp="1"/>
          </p:cNvSpPr>
          <p:nvPr>
            <p:ph type="sldNum" sz="quarter" idx="5"/>
          </p:nvPr>
        </p:nvSpPr>
        <p:spPr/>
        <p:txBody>
          <a:bodyPr/>
          <a:lstStyle/>
          <a:p>
            <a:fld id="{ECE5EB4A-EF2B-4672-B427-5423E9535D36}" type="slidenum">
              <a:rPr lang="en-US" smtClean="0"/>
              <a:t>15</a:t>
            </a:fld>
            <a:endParaRPr lang="en-US"/>
          </a:p>
        </p:txBody>
      </p:sp>
    </p:spTree>
    <p:extLst>
      <p:ext uri="{BB962C8B-B14F-4D97-AF65-F5344CB8AC3E}">
        <p14:creationId xmlns:p14="http://schemas.microsoft.com/office/powerpoint/2010/main" val="1648924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a:t>
            </a:r>
          </a:p>
        </p:txBody>
      </p:sp>
      <p:sp>
        <p:nvSpPr>
          <p:cNvPr id="4" name="Slide Number Placeholder 3"/>
          <p:cNvSpPr>
            <a:spLocks noGrp="1"/>
          </p:cNvSpPr>
          <p:nvPr>
            <p:ph type="sldNum" sz="quarter" idx="5"/>
          </p:nvPr>
        </p:nvSpPr>
        <p:spPr/>
        <p:txBody>
          <a:bodyPr/>
          <a:lstStyle/>
          <a:p>
            <a:fld id="{ECE5EB4A-EF2B-4672-B427-5423E9535D36}" type="slidenum">
              <a:rPr lang="en-US" smtClean="0"/>
              <a:t>16</a:t>
            </a:fld>
            <a:endParaRPr lang="en-US"/>
          </a:p>
        </p:txBody>
      </p:sp>
    </p:spTree>
    <p:extLst>
      <p:ext uri="{BB962C8B-B14F-4D97-AF65-F5344CB8AC3E}">
        <p14:creationId xmlns:p14="http://schemas.microsoft.com/office/powerpoint/2010/main" val="3982781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a:t>
            </a:r>
          </a:p>
        </p:txBody>
      </p:sp>
      <p:sp>
        <p:nvSpPr>
          <p:cNvPr id="4" name="Slide Number Placeholder 3"/>
          <p:cNvSpPr>
            <a:spLocks noGrp="1"/>
          </p:cNvSpPr>
          <p:nvPr>
            <p:ph type="sldNum" sz="quarter" idx="5"/>
          </p:nvPr>
        </p:nvSpPr>
        <p:spPr/>
        <p:txBody>
          <a:bodyPr/>
          <a:lstStyle/>
          <a:p>
            <a:fld id="{ECE5EB4A-EF2B-4672-B427-5423E9535D36}" type="slidenum">
              <a:rPr lang="en-US" smtClean="0"/>
              <a:t>17</a:t>
            </a:fld>
            <a:endParaRPr lang="en-US"/>
          </a:p>
        </p:txBody>
      </p:sp>
    </p:spTree>
    <p:extLst>
      <p:ext uri="{BB962C8B-B14F-4D97-AF65-F5344CB8AC3E}">
        <p14:creationId xmlns:p14="http://schemas.microsoft.com/office/powerpoint/2010/main" val="1689346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a:t>
            </a:r>
          </a:p>
        </p:txBody>
      </p:sp>
      <p:sp>
        <p:nvSpPr>
          <p:cNvPr id="4" name="Slide Number Placeholder 3"/>
          <p:cNvSpPr>
            <a:spLocks noGrp="1"/>
          </p:cNvSpPr>
          <p:nvPr>
            <p:ph type="sldNum" sz="quarter" idx="5"/>
          </p:nvPr>
        </p:nvSpPr>
        <p:spPr/>
        <p:txBody>
          <a:bodyPr/>
          <a:lstStyle/>
          <a:p>
            <a:fld id="{ECE5EB4A-EF2B-4672-B427-5423E9535D36}" type="slidenum">
              <a:rPr lang="en-US" smtClean="0"/>
              <a:t>18</a:t>
            </a:fld>
            <a:endParaRPr lang="en-US"/>
          </a:p>
        </p:txBody>
      </p:sp>
    </p:spTree>
    <p:extLst>
      <p:ext uri="{BB962C8B-B14F-4D97-AF65-F5344CB8AC3E}">
        <p14:creationId xmlns:p14="http://schemas.microsoft.com/office/powerpoint/2010/main" val="1103214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Kelly</a:t>
            </a:r>
          </a:p>
        </p:txBody>
      </p:sp>
      <p:sp>
        <p:nvSpPr>
          <p:cNvPr id="4" name="Slide Number Placeholder 3"/>
          <p:cNvSpPr>
            <a:spLocks noGrp="1"/>
          </p:cNvSpPr>
          <p:nvPr>
            <p:ph type="sldNum" sz="quarter" idx="5"/>
          </p:nvPr>
        </p:nvSpPr>
        <p:spPr/>
        <p:txBody>
          <a:bodyPr/>
          <a:lstStyle/>
          <a:p>
            <a:fld id="{ECE5EB4A-EF2B-4672-B427-5423E9535D36}" type="slidenum">
              <a:rPr lang="en-US" smtClean="0"/>
              <a:t>19</a:t>
            </a:fld>
            <a:endParaRPr lang="en-US"/>
          </a:p>
        </p:txBody>
      </p:sp>
    </p:spTree>
    <p:extLst>
      <p:ext uri="{BB962C8B-B14F-4D97-AF65-F5344CB8AC3E}">
        <p14:creationId xmlns:p14="http://schemas.microsoft.com/office/powerpoint/2010/main" val="142704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All—welcome and introductions</a:t>
            </a:r>
          </a:p>
        </p:txBody>
      </p:sp>
      <p:sp>
        <p:nvSpPr>
          <p:cNvPr id="4" name="Slide Number Placeholder 3"/>
          <p:cNvSpPr>
            <a:spLocks noGrp="1"/>
          </p:cNvSpPr>
          <p:nvPr>
            <p:ph type="sldNum" sz="quarter" idx="5"/>
          </p:nvPr>
        </p:nvSpPr>
        <p:spPr/>
        <p:txBody>
          <a:bodyPr/>
          <a:lstStyle/>
          <a:p>
            <a:fld id="{ECE5EB4A-EF2B-4672-B427-5423E9535D36}" type="slidenum">
              <a:rPr lang="en-US" smtClean="0"/>
              <a:t>2</a:t>
            </a:fld>
            <a:endParaRPr lang="en-US"/>
          </a:p>
        </p:txBody>
      </p:sp>
    </p:spTree>
    <p:extLst>
      <p:ext uri="{BB962C8B-B14F-4D97-AF65-F5344CB8AC3E}">
        <p14:creationId xmlns:p14="http://schemas.microsoft.com/office/powerpoint/2010/main" val="646264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a:t>
            </a:r>
          </a:p>
        </p:txBody>
      </p:sp>
      <p:sp>
        <p:nvSpPr>
          <p:cNvPr id="4" name="Slide Number Placeholder 3"/>
          <p:cNvSpPr>
            <a:spLocks noGrp="1"/>
          </p:cNvSpPr>
          <p:nvPr>
            <p:ph type="sldNum" sz="quarter" idx="5"/>
          </p:nvPr>
        </p:nvSpPr>
        <p:spPr/>
        <p:txBody>
          <a:bodyPr/>
          <a:lstStyle/>
          <a:p>
            <a:fld id="{ECE5EB4A-EF2B-4672-B427-5423E9535D36}" type="slidenum">
              <a:rPr lang="en-US" smtClean="0"/>
              <a:t>20</a:t>
            </a:fld>
            <a:endParaRPr lang="en-US"/>
          </a:p>
        </p:txBody>
      </p:sp>
    </p:spTree>
    <p:extLst>
      <p:ext uri="{BB962C8B-B14F-4D97-AF65-F5344CB8AC3E}">
        <p14:creationId xmlns:p14="http://schemas.microsoft.com/office/powerpoint/2010/main" val="2519446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a:t>
            </a:r>
          </a:p>
        </p:txBody>
      </p:sp>
      <p:sp>
        <p:nvSpPr>
          <p:cNvPr id="4" name="Slide Number Placeholder 3"/>
          <p:cNvSpPr>
            <a:spLocks noGrp="1"/>
          </p:cNvSpPr>
          <p:nvPr>
            <p:ph type="sldNum" sz="quarter" idx="5"/>
          </p:nvPr>
        </p:nvSpPr>
        <p:spPr/>
        <p:txBody>
          <a:bodyPr/>
          <a:lstStyle/>
          <a:p>
            <a:fld id="{ECE5EB4A-EF2B-4672-B427-5423E9535D36}" type="slidenum">
              <a:rPr lang="en-US" smtClean="0"/>
              <a:t>21</a:t>
            </a:fld>
            <a:endParaRPr lang="en-US"/>
          </a:p>
        </p:txBody>
      </p:sp>
    </p:spTree>
    <p:extLst>
      <p:ext uri="{BB962C8B-B14F-4D97-AF65-F5344CB8AC3E}">
        <p14:creationId xmlns:p14="http://schemas.microsoft.com/office/powerpoint/2010/main" val="1906115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Reduce the language on the slide</a:t>
            </a:r>
          </a:p>
          <a:p>
            <a:r>
              <a:rPr lang="en-US"/>
              <a:t>Dana</a:t>
            </a:r>
          </a:p>
        </p:txBody>
      </p:sp>
      <p:sp>
        <p:nvSpPr>
          <p:cNvPr id="4" name="Slide Number Placeholder 3"/>
          <p:cNvSpPr>
            <a:spLocks noGrp="1"/>
          </p:cNvSpPr>
          <p:nvPr>
            <p:ph type="sldNum" sz="quarter" idx="5"/>
          </p:nvPr>
        </p:nvSpPr>
        <p:spPr/>
        <p:txBody>
          <a:bodyPr/>
          <a:lstStyle/>
          <a:p>
            <a:fld id="{ECE5EB4A-EF2B-4672-B427-5423E9535D36}" type="slidenum">
              <a:rPr lang="en-US" smtClean="0"/>
              <a:t>22</a:t>
            </a:fld>
            <a:endParaRPr lang="en-US"/>
          </a:p>
        </p:txBody>
      </p:sp>
    </p:spTree>
    <p:extLst>
      <p:ext uri="{BB962C8B-B14F-4D97-AF65-F5344CB8AC3E}">
        <p14:creationId xmlns:p14="http://schemas.microsoft.com/office/powerpoint/2010/main" val="4056202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a:t>
            </a:r>
          </a:p>
        </p:txBody>
      </p:sp>
      <p:sp>
        <p:nvSpPr>
          <p:cNvPr id="4" name="Slide Number Placeholder 3"/>
          <p:cNvSpPr>
            <a:spLocks noGrp="1"/>
          </p:cNvSpPr>
          <p:nvPr>
            <p:ph type="sldNum" sz="quarter" idx="5"/>
          </p:nvPr>
        </p:nvSpPr>
        <p:spPr/>
        <p:txBody>
          <a:bodyPr/>
          <a:lstStyle/>
          <a:p>
            <a:fld id="{ECE5EB4A-EF2B-4672-B427-5423E9535D36}" type="slidenum">
              <a:rPr lang="en-US" smtClean="0"/>
              <a:t>23</a:t>
            </a:fld>
            <a:endParaRPr lang="en-US"/>
          </a:p>
        </p:txBody>
      </p:sp>
    </p:spTree>
    <p:extLst>
      <p:ext uri="{BB962C8B-B14F-4D97-AF65-F5344CB8AC3E}">
        <p14:creationId xmlns:p14="http://schemas.microsoft.com/office/powerpoint/2010/main" val="2343013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a:t>
            </a:r>
          </a:p>
          <a:p>
            <a:r>
              <a:rPr lang="en-US">
                <a:ea typeface="Calibri"/>
                <a:cs typeface="Calibri"/>
              </a:rPr>
              <a:t>Video is not working</a:t>
            </a:r>
          </a:p>
        </p:txBody>
      </p:sp>
      <p:sp>
        <p:nvSpPr>
          <p:cNvPr id="4" name="Slide Number Placeholder 3"/>
          <p:cNvSpPr>
            <a:spLocks noGrp="1"/>
          </p:cNvSpPr>
          <p:nvPr>
            <p:ph type="sldNum" sz="quarter" idx="5"/>
          </p:nvPr>
        </p:nvSpPr>
        <p:spPr/>
        <p:txBody>
          <a:bodyPr/>
          <a:lstStyle/>
          <a:p>
            <a:fld id="{ECE5EB4A-EF2B-4672-B427-5423E9535D36}" type="slidenum">
              <a:rPr lang="en-US" smtClean="0"/>
              <a:t>24</a:t>
            </a:fld>
            <a:endParaRPr lang="en-US"/>
          </a:p>
        </p:txBody>
      </p:sp>
    </p:spTree>
    <p:extLst>
      <p:ext uri="{BB962C8B-B14F-4D97-AF65-F5344CB8AC3E}">
        <p14:creationId xmlns:p14="http://schemas.microsoft.com/office/powerpoint/2010/main" val="2545543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a:t>
            </a:r>
          </a:p>
        </p:txBody>
      </p:sp>
      <p:sp>
        <p:nvSpPr>
          <p:cNvPr id="4" name="Slide Number Placeholder 3"/>
          <p:cNvSpPr>
            <a:spLocks noGrp="1"/>
          </p:cNvSpPr>
          <p:nvPr>
            <p:ph type="sldNum" sz="quarter" idx="5"/>
          </p:nvPr>
        </p:nvSpPr>
        <p:spPr/>
        <p:txBody>
          <a:bodyPr/>
          <a:lstStyle/>
          <a:p>
            <a:fld id="{ECE5EB4A-EF2B-4672-B427-5423E9535D36}" type="slidenum">
              <a:rPr lang="en-US" smtClean="0"/>
              <a:t>25</a:t>
            </a:fld>
            <a:endParaRPr lang="en-US"/>
          </a:p>
        </p:txBody>
      </p:sp>
    </p:spTree>
    <p:extLst>
      <p:ext uri="{BB962C8B-B14F-4D97-AF65-F5344CB8AC3E}">
        <p14:creationId xmlns:p14="http://schemas.microsoft.com/office/powerpoint/2010/main" val="2927809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Melissa</a:t>
            </a:r>
          </a:p>
        </p:txBody>
      </p:sp>
      <p:sp>
        <p:nvSpPr>
          <p:cNvPr id="4" name="Slide Number Placeholder 3"/>
          <p:cNvSpPr>
            <a:spLocks noGrp="1"/>
          </p:cNvSpPr>
          <p:nvPr>
            <p:ph type="sldNum" sz="quarter" idx="5"/>
          </p:nvPr>
        </p:nvSpPr>
        <p:spPr/>
        <p:txBody>
          <a:bodyPr/>
          <a:lstStyle/>
          <a:p>
            <a:fld id="{ECE5EB4A-EF2B-4672-B427-5423E9535D36}" type="slidenum">
              <a:rPr lang="en-US" smtClean="0"/>
              <a:t>26</a:t>
            </a:fld>
            <a:endParaRPr lang="en-US"/>
          </a:p>
        </p:txBody>
      </p:sp>
    </p:spTree>
    <p:extLst>
      <p:ext uri="{BB962C8B-B14F-4D97-AF65-F5344CB8AC3E}">
        <p14:creationId xmlns:p14="http://schemas.microsoft.com/office/powerpoint/2010/main" val="3624949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7A519-1749-9DC1-4E10-D57718A9A7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7BDC5-33CE-6BFD-3ACD-25925EB90C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96A94-A94F-A40D-549C-49ADE9FC7011}"/>
              </a:ext>
            </a:extLst>
          </p:cNvPr>
          <p:cNvSpPr>
            <a:spLocks noGrp="1"/>
          </p:cNvSpPr>
          <p:nvPr>
            <p:ph type="body" idx="1"/>
          </p:nvPr>
        </p:nvSpPr>
        <p:spPr/>
        <p:txBody>
          <a:bodyPr/>
          <a:lstStyle/>
          <a:p>
            <a:r>
              <a:rPr lang="en-US">
                <a:ea typeface="Calibri"/>
                <a:cs typeface="Calibri"/>
              </a:rPr>
              <a:t>Melissa</a:t>
            </a:r>
          </a:p>
        </p:txBody>
      </p:sp>
      <p:sp>
        <p:nvSpPr>
          <p:cNvPr id="4" name="Slide Number Placeholder 3">
            <a:extLst>
              <a:ext uri="{FF2B5EF4-FFF2-40B4-BE49-F238E27FC236}">
                <a16:creationId xmlns:a16="http://schemas.microsoft.com/office/drawing/2014/main" id="{FDE95D59-1A7D-0DBB-0467-64452EE5571F}"/>
              </a:ext>
            </a:extLst>
          </p:cNvPr>
          <p:cNvSpPr>
            <a:spLocks noGrp="1"/>
          </p:cNvSpPr>
          <p:nvPr>
            <p:ph type="sldNum" sz="quarter" idx="5"/>
          </p:nvPr>
        </p:nvSpPr>
        <p:spPr/>
        <p:txBody>
          <a:bodyPr/>
          <a:lstStyle/>
          <a:p>
            <a:fld id="{ECE5EB4A-EF2B-4672-B427-5423E9535D36}" type="slidenum">
              <a:rPr lang="en-US" smtClean="0"/>
              <a:t>27</a:t>
            </a:fld>
            <a:endParaRPr lang="en-US"/>
          </a:p>
        </p:txBody>
      </p:sp>
    </p:spTree>
    <p:extLst>
      <p:ext uri="{BB962C8B-B14F-4D97-AF65-F5344CB8AC3E}">
        <p14:creationId xmlns:p14="http://schemas.microsoft.com/office/powerpoint/2010/main" val="4106021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Melissa</a:t>
            </a:r>
          </a:p>
        </p:txBody>
      </p:sp>
      <p:sp>
        <p:nvSpPr>
          <p:cNvPr id="4" name="Slide Number Placeholder 3"/>
          <p:cNvSpPr>
            <a:spLocks noGrp="1"/>
          </p:cNvSpPr>
          <p:nvPr>
            <p:ph type="sldNum" sz="quarter" idx="5"/>
          </p:nvPr>
        </p:nvSpPr>
        <p:spPr/>
        <p:txBody>
          <a:bodyPr/>
          <a:lstStyle/>
          <a:p>
            <a:fld id="{ECE5EB4A-EF2B-4672-B427-5423E9535D36}" type="slidenum">
              <a:rPr lang="en-US" smtClean="0"/>
              <a:t>28</a:t>
            </a:fld>
            <a:endParaRPr lang="en-US"/>
          </a:p>
        </p:txBody>
      </p:sp>
    </p:spTree>
    <p:extLst>
      <p:ext uri="{BB962C8B-B14F-4D97-AF65-F5344CB8AC3E}">
        <p14:creationId xmlns:p14="http://schemas.microsoft.com/office/powerpoint/2010/main" val="1860396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Melissa A lot of words—split or make concise</a:t>
            </a:r>
          </a:p>
        </p:txBody>
      </p:sp>
      <p:sp>
        <p:nvSpPr>
          <p:cNvPr id="4" name="Slide Number Placeholder 3"/>
          <p:cNvSpPr>
            <a:spLocks noGrp="1"/>
          </p:cNvSpPr>
          <p:nvPr>
            <p:ph type="sldNum" sz="quarter" idx="5"/>
          </p:nvPr>
        </p:nvSpPr>
        <p:spPr/>
        <p:txBody>
          <a:bodyPr/>
          <a:lstStyle/>
          <a:p>
            <a:fld id="{ECE5EB4A-EF2B-4672-B427-5423E9535D36}" type="slidenum">
              <a:rPr lang="en-US" smtClean="0"/>
              <a:t>29</a:t>
            </a:fld>
            <a:endParaRPr lang="en-US"/>
          </a:p>
        </p:txBody>
      </p:sp>
    </p:spTree>
    <p:extLst>
      <p:ext uri="{BB962C8B-B14F-4D97-AF65-F5344CB8AC3E}">
        <p14:creationId xmlns:p14="http://schemas.microsoft.com/office/powerpoint/2010/main" val="1902425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Dana</a:t>
            </a:r>
          </a:p>
        </p:txBody>
      </p:sp>
      <p:sp>
        <p:nvSpPr>
          <p:cNvPr id="4" name="Slide Number Placeholder 3"/>
          <p:cNvSpPr>
            <a:spLocks noGrp="1"/>
          </p:cNvSpPr>
          <p:nvPr>
            <p:ph type="sldNum" sz="quarter" idx="5"/>
          </p:nvPr>
        </p:nvSpPr>
        <p:spPr/>
        <p:txBody>
          <a:bodyPr/>
          <a:lstStyle/>
          <a:p>
            <a:fld id="{ECE5EB4A-EF2B-4672-B427-5423E9535D36}" type="slidenum">
              <a:rPr lang="en-US" smtClean="0"/>
              <a:t>3</a:t>
            </a:fld>
            <a:endParaRPr lang="en-US"/>
          </a:p>
        </p:txBody>
      </p:sp>
    </p:spTree>
    <p:extLst>
      <p:ext uri="{BB962C8B-B14F-4D97-AF65-F5344CB8AC3E}">
        <p14:creationId xmlns:p14="http://schemas.microsoft.com/office/powerpoint/2010/main" val="1430402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Melissa </a:t>
            </a:r>
          </a:p>
          <a:p>
            <a:r>
              <a:rPr lang="en-US"/>
              <a:t>A lot of words—split or make concise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ECE5EB4A-EF2B-4672-B427-5423E9535D36}" type="slidenum">
              <a:rPr lang="en-US" smtClean="0"/>
              <a:t>30</a:t>
            </a:fld>
            <a:endParaRPr lang="en-US"/>
          </a:p>
        </p:txBody>
      </p:sp>
    </p:spTree>
    <p:extLst>
      <p:ext uri="{BB962C8B-B14F-4D97-AF65-F5344CB8AC3E}">
        <p14:creationId xmlns:p14="http://schemas.microsoft.com/office/powerpoint/2010/main" val="1374477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Melissa</a:t>
            </a:r>
          </a:p>
        </p:txBody>
      </p:sp>
      <p:sp>
        <p:nvSpPr>
          <p:cNvPr id="4" name="Slide Number Placeholder 3"/>
          <p:cNvSpPr>
            <a:spLocks noGrp="1"/>
          </p:cNvSpPr>
          <p:nvPr>
            <p:ph type="sldNum" sz="quarter" idx="5"/>
          </p:nvPr>
        </p:nvSpPr>
        <p:spPr/>
        <p:txBody>
          <a:bodyPr/>
          <a:lstStyle/>
          <a:p>
            <a:fld id="{ECE5EB4A-EF2B-4672-B427-5423E9535D36}" type="slidenum">
              <a:rPr lang="en-US" smtClean="0"/>
              <a:t>31</a:t>
            </a:fld>
            <a:endParaRPr lang="en-US"/>
          </a:p>
        </p:txBody>
      </p:sp>
    </p:spTree>
    <p:extLst>
      <p:ext uri="{BB962C8B-B14F-4D97-AF65-F5344CB8AC3E}">
        <p14:creationId xmlns:p14="http://schemas.microsoft.com/office/powerpoint/2010/main" val="1911709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399E0-C558-29C4-1B50-1D2F22F78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7BCDB-AA9E-B232-4C33-36B070EC7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2F5B4C-9569-0681-18EF-16AB9176096D}"/>
              </a:ext>
            </a:extLst>
          </p:cNvPr>
          <p:cNvSpPr>
            <a:spLocks noGrp="1"/>
          </p:cNvSpPr>
          <p:nvPr>
            <p:ph type="body" idx="1"/>
          </p:nvPr>
        </p:nvSpPr>
        <p:spPr/>
        <p:txBody>
          <a:bodyPr/>
          <a:lstStyle/>
          <a:p>
            <a:r>
              <a:rPr lang="en-US"/>
              <a:t>Melissa</a:t>
            </a:r>
          </a:p>
        </p:txBody>
      </p:sp>
      <p:sp>
        <p:nvSpPr>
          <p:cNvPr id="4" name="Slide Number Placeholder 3">
            <a:extLst>
              <a:ext uri="{FF2B5EF4-FFF2-40B4-BE49-F238E27FC236}">
                <a16:creationId xmlns:a16="http://schemas.microsoft.com/office/drawing/2014/main" id="{74DD7559-B111-C4B6-40F1-EF8DB88EE609}"/>
              </a:ext>
            </a:extLst>
          </p:cNvPr>
          <p:cNvSpPr>
            <a:spLocks noGrp="1"/>
          </p:cNvSpPr>
          <p:nvPr>
            <p:ph type="sldNum" sz="quarter" idx="5"/>
          </p:nvPr>
        </p:nvSpPr>
        <p:spPr/>
        <p:txBody>
          <a:bodyPr/>
          <a:lstStyle/>
          <a:p>
            <a:fld id="{ECE5EB4A-EF2B-4672-B427-5423E9535D36}" type="slidenum">
              <a:rPr lang="en-US" smtClean="0"/>
              <a:t>32</a:t>
            </a:fld>
            <a:endParaRPr lang="en-US"/>
          </a:p>
        </p:txBody>
      </p:sp>
    </p:spTree>
    <p:extLst>
      <p:ext uri="{BB962C8B-B14F-4D97-AF65-F5344CB8AC3E}">
        <p14:creationId xmlns:p14="http://schemas.microsoft.com/office/powerpoint/2010/main" val="3322246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prstClr val="black"/>
                </a:solidFill>
              </a:rPr>
              <a:t>Dana </a:t>
            </a:r>
            <a:endParaRPr lang="en-US">
              <a:solidFill>
                <a:prstClr val="black"/>
              </a:solidFill>
              <a:latin typeface="Tenorite"/>
            </a:endParaRPr>
          </a:p>
          <a:p>
            <a:pPr>
              <a:defRPr/>
            </a:pPr>
            <a:r>
              <a:rPr lang="en-US">
                <a:solidFill>
                  <a:prstClr val="black"/>
                </a:solidFill>
                <a:latin typeface="Tenorite"/>
              </a:rPr>
              <a:t>Presenters</a:t>
            </a:r>
            <a:r>
              <a:rPr kumimoji="0" lang="en-US" sz="1200" b="0" i="0" u="none" strike="noStrike" kern="1200" cap="none" spc="0" normalizeH="0" baseline="0" noProof="0">
                <a:ln>
                  <a:noFill/>
                </a:ln>
                <a:solidFill>
                  <a:prstClr val="black"/>
                </a:solidFill>
                <a:effectLst/>
                <a:uLnTx/>
                <a:uFillTx/>
                <a:latin typeface="Tenorite"/>
              </a:rPr>
              <a:t>:  Use the talking points below:</a:t>
            </a:r>
            <a:endParaRPr lang="en-US">
              <a:latin typeface="Tenorit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enorite"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enorite"/>
              </a:rPr>
              <a:t>After this presentation, what actions are you going to do Now, New, and Next at your school?  Please see below:</a:t>
            </a:r>
            <a:endParaRPr lang="en-US" sz="1200" b="0" i="0" u="none" strike="noStrike" kern="1200" cap="none" spc="0" normalizeH="0" baseline="0" noProof="0">
              <a:ln>
                <a:noFill/>
              </a:ln>
              <a:solidFill>
                <a:prstClr val="black"/>
              </a:solidFill>
              <a:effectLst/>
              <a:uLnTx/>
              <a:uFillTx/>
              <a:latin typeface="Tenorit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enorite" panose="00000500000000000000"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enorite"/>
              </a:rPr>
              <a:t>What actions can you take now?</a:t>
            </a:r>
            <a:endParaRPr lang="en-US" sz="1200" b="0" i="0" u="none" strike="noStrike" kern="1200" cap="none" spc="0" normalizeH="0" baseline="0" noProof="0">
              <a:ln>
                <a:noFill/>
              </a:ln>
              <a:solidFill>
                <a:prstClr val="black"/>
              </a:solidFill>
              <a:effectLst/>
              <a:uLnTx/>
              <a:uFillTx/>
              <a:latin typeface="Tenorite"/>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enorite"/>
              </a:rPr>
              <a:t>What new learning/activity/idea are you going to introduce?</a:t>
            </a:r>
            <a:endParaRPr lang="en-US" sz="1200" b="0" i="0" u="none" strike="noStrike" kern="1200" cap="none" spc="0" normalizeH="0" baseline="0" noProof="0">
              <a:ln>
                <a:noFill/>
              </a:ln>
              <a:solidFill>
                <a:prstClr val="black"/>
              </a:solidFill>
              <a:effectLst/>
              <a:uLnTx/>
              <a:uFillTx/>
              <a:latin typeface="Tenorite"/>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enorite"/>
              </a:rPr>
              <a:t>What will you keep considering for the future based on this information from this session?</a:t>
            </a:r>
            <a:endParaRPr lang="en-US" sz="1200" b="0" i="0" u="none" strike="noStrike" kern="1200" cap="none" spc="0" normalizeH="0" baseline="0" noProof="0">
              <a:ln>
                <a:noFill/>
              </a:ln>
              <a:solidFill>
                <a:prstClr val="black"/>
              </a:solidFill>
              <a:effectLst/>
              <a:uLnTx/>
              <a:uFillTx/>
              <a:latin typeface="Tenorite"/>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Tenorite" panose="00000500000000000000"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Tenorite"/>
              </a:rPr>
              <a:t>Jot down specific actions for each.</a:t>
            </a:r>
            <a:endParaRPr lang="en-US">
              <a:latin typeface="Tenorite"/>
              <a:ea typeface="Calibri"/>
              <a:cs typeface="Calibri"/>
            </a:endParaRPr>
          </a:p>
        </p:txBody>
      </p:sp>
      <p:sp>
        <p:nvSpPr>
          <p:cNvPr id="4" name="Slide Number Placeholder 3"/>
          <p:cNvSpPr>
            <a:spLocks noGrp="1"/>
          </p:cNvSpPr>
          <p:nvPr>
            <p:ph type="sldNum" sz="quarter" idx="5"/>
          </p:nvPr>
        </p:nvSpPr>
        <p:spPr/>
        <p:txBody>
          <a:bodyPr/>
          <a:lstStyle/>
          <a:p>
            <a:fld id="{ECE5EB4A-EF2B-4672-B427-5423E9535D36}" type="slidenum">
              <a:rPr lang="en-US" smtClean="0"/>
              <a:t>33</a:t>
            </a:fld>
            <a:endParaRPr lang="en-US"/>
          </a:p>
        </p:txBody>
      </p:sp>
    </p:spTree>
    <p:extLst>
      <p:ext uri="{BB962C8B-B14F-4D97-AF65-F5344CB8AC3E}">
        <p14:creationId xmlns:p14="http://schemas.microsoft.com/office/powerpoint/2010/main" val="1927798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8299">
              <a:defRPr/>
            </a:pPr>
            <a:fld id="{79C9275C-7763-4A10-8FC9-34B05DE5914E}" type="slidenum">
              <a:rPr lang="en-US">
                <a:solidFill>
                  <a:prstClr val="black"/>
                </a:solidFill>
                <a:latin typeface="Calibri" panose="020F0502020204030204"/>
              </a:rPr>
              <a:pPr defTabSz="928299">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24178454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8299">
              <a:defRPr/>
            </a:pPr>
            <a:fld id="{79C9275C-7763-4A10-8FC9-34B05DE5914E}" type="slidenum">
              <a:rPr lang="en-US">
                <a:solidFill>
                  <a:prstClr val="black"/>
                </a:solidFill>
                <a:latin typeface="Calibri" panose="020F0502020204030204"/>
              </a:rPr>
              <a:pPr defTabSz="928299">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1302023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been dreaming of a luxury retirement where your days are filled with everything you want-and nothing you don’t? Well, buckle up, because the work we’re doing today is what makes that future possible, and today we’re going to take our first step in planning that reality.</a:t>
            </a:r>
          </a:p>
        </p:txBody>
      </p:sp>
      <p:sp>
        <p:nvSpPr>
          <p:cNvPr id="4" name="Slide Number Placeholder 3"/>
          <p:cNvSpPr>
            <a:spLocks noGrp="1"/>
          </p:cNvSpPr>
          <p:nvPr>
            <p:ph type="sldNum" sz="quarter" idx="5"/>
          </p:nvPr>
        </p:nvSpPr>
        <p:spPr/>
        <p:txBody>
          <a:bodyPr/>
          <a:lstStyle/>
          <a:p>
            <a:fld id="{ECE5EB4A-EF2B-4672-B427-5423E9535D36}" type="slidenum">
              <a:rPr lang="en-US" smtClean="0"/>
              <a:t>4</a:t>
            </a:fld>
            <a:endParaRPr lang="en-US"/>
          </a:p>
        </p:txBody>
      </p:sp>
    </p:spTree>
    <p:extLst>
      <p:ext uri="{BB962C8B-B14F-4D97-AF65-F5344CB8AC3E}">
        <p14:creationId xmlns:p14="http://schemas.microsoft.com/office/powerpoint/2010/main" val="3654810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E5EB4A-EF2B-4672-B427-5423E9535D36}" type="slidenum">
              <a:rPr lang="en-US" smtClean="0"/>
              <a:t>5</a:t>
            </a:fld>
            <a:endParaRPr lang="en-US"/>
          </a:p>
        </p:txBody>
      </p:sp>
    </p:spTree>
    <p:extLst>
      <p:ext uri="{BB962C8B-B14F-4D97-AF65-F5344CB8AC3E}">
        <p14:creationId xmlns:p14="http://schemas.microsoft.com/office/powerpoint/2010/main" val="3389335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E5EB4A-EF2B-4672-B427-5423E9535D36}" type="slidenum">
              <a:rPr lang="en-US" smtClean="0"/>
              <a:t>6</a:t>
            </a:fld>
            <a:endParaRPr lang="en-US"/>
          </a:p>
        </p:txBody>
      </p:sp>
    </p:spTree>
    <p:extLst>
      <p:ext uri="{BB962C8B-B14F-4D97-AF65-F5344CB8AC3E}">
        <p14:creationId xmlns:p14="http://schemas.microsoft.com/office/powerpoint/2010/main" val="2955311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E5EB4A-EF2B-4672-B427-5423E9535D36}" type="slidenum">
              <a:rPr lang="en-US" smtClean="0"/>
              <a:t>7</a:t>
            </a:fld>
            <a:endParaRPr lang="en-US"/>
          </a:p>
        </p:txBody>
      </p:sp>
    </p:spTree>
    <p:extLst>
      <p:ext uri="{BB962C8B-B14F-4D97-AF65-F5344CB8AC3E}">
        <p14:creationId xmlns:p14="http://schemas.microsoft.com/office/powerpoint/2010/main" val="2158371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E5EB4A-EF2B-4672-B427-5423E9535D36}" type="slidenum">
              <a:rPr lang="en-US" smtClean="0"/>
              <a:t>8</a:t>
            </a:fld>
            <a:endParaRPr lang="en-US"/>
          </a:p>
        </p:txBody>
      </p:sp>
    </p:spTree>
    <p:extLst>
      <p:ext uri="{BB962C8B-B14F-4D97-AF65-F5344CB8AC3E}">
        <p14:creationId xmlns:p14="http://schemas.microsoft.com/office/powerpoint/2010/main" val="3431332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Dana</a:t>
            </a:r>
          </a:p>
        </p:txBody>
      </p:sp>
      <p:sp>
        <p:nvSpPr>
          <p:cNvPr id="4" name="Slide Number Placeholder 3"/>
          <p:cNvSpPr>
            <a:spLocks noGrp="1"/>
          </p:cNvSpPr>
          <p:nvPr>
            <p:ph type="sldNum" sz="quarter" idx="5"/>
          </p:nvPr>
        </p:nvSpPr>
        <p:spPr/>
        <p:txBody>
          <a:bodyPr/>
          <a:lstStyle/>
          <a:p>
            <a:fld id="{ECE5EB4A-EF2B-4672-B427-5423E9535D36}" type="slidenum">
              <a:rPr lang="en-US" smtClean="0"/>
              <a:t>9</a:t>
            </a:fld>
            <a:endParaRPr lang="en-US"/>
          </a:p>
        </p:txBody>
      </p:sp>
    </p:spTree>
    <p:extLst>
      <p:ext uri="{BB962C8B-B14F-4D97-AF65-F5344CB8AC3E}">
        <p14:creationId xmlns:p14="http://schemas.microsoft.com/office/powerpoint/2010/main" val="2086117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7BF31C3D-5C8B-4F05-A944-399458407978}"/>
              </a:ext>
            </a:extLst>
          </p:cNvPr>
          <p:cNvSpPr>
            <a:spLocks noGrp="1"/>
          </p:cNvSpPr>
          <p:nvPr>
            <p:ph type="body" sz="quarter" idx="10" hasCustomPrompt="1"/>
          </p:nvPr>
        </p:nvSpPr>
        <p:spPr>
          <a:xfrm>
            <a:off x="-1" y="2761249"/>
            <a:ext cx="12192001" cy="757792"/>
          </a:xfrm>
          <a:prstGeom prst="rect">
            <a:avLst/>
          </a:prstGeom>
        </p:spPr>
        <p:txBody>
          <a:bodyPr>
            <a:noAutofit/>
          </a:bodyPr>
          <a:lstStyle>
            <a:lvl1pPr marL="0" indent="0" algn="ctr">
              <a:buNone/>
              <a:defRPr sz="5400" b="0">
                <a:solidFill>
                  <a:schemeClr val="bg1"/>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Text</a:t>
            </a:r>
          </a:p>
        </p:txBody>
      </p:sp>
      <p:sp>
        <p:nvSpPr>
          <p:cNvPr id="5" name="Text Placeholder 8">
            <a:extLst>
              <a:ext uri="{FF2B5EF4-FFF2-40B4-BE49-F238E27FC236}">
                <a16:creationId xmlns:a16="http://schemas.microsoft.com/office/drawing/2014/main" id="{1CAFF6D7-6EA8-405F-A2AA-CC8508C74642}"/>
              </a:ext>
            </a:extLst>
          </p:cNvPr>
          <p:cNvSpPr>
            <a:spLocks noGrp="1"/>
          </p:cNvSpPr>
          <p:nvPr>
            <p:ph type="body" sz="quarter" idx="11" hasCustomPrompt="1"/>
          </p:nvPr>
        </p:nvSpPr>
        <p:spPr>
          <a:xfrm>
            <a:off x="0" y="3537089"/>
            <a:ext cx="12192000" cy="568086"/>
          </a:xfrm>
          <a:prstGeom prst="rect">
            <a:avLst/>
          </a:prstGeom>
        </p:spPr>
        <p:txBody>
          <a:bodyPr>
            <a:normAutofit/>
          </a:bodyPr>
          <a:lstStyle>
            <a:lvl1pPr marL="0" indent="0" algn="ctr">
              <a:buNone/>
              <a:defRPr sz="3600">
                <a:solidFill>
                  <a:schemeClr val="bg2"/>
                </a:solidFill>
              </a:defRPr>
            </a:lvl1pPr>
          </a:lstStyle>
          <a:p>
            <a:pPr lvl="0"/>
            <a:r>
              <a:rPr lang="en-US"/>
              <a:t>Subtitle Text</a:t>
            </a:r>
          </a:p>
        </p:txBody>
      </p:sp>
    </p:spTree>
    <p:extLst>
      <p:ext uri="{BB962C8B-B14F-4D97-AF65-F5344CB8AC3E}">
        <p14:creationId xmlns:p14="http://schemas.microsoft.com/office/powerpoint/2010/main" val="2034500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FBC728D5-C887-43D1-8A06-CE7F77D021E9}"/>
              </a:ext>
            </a:extLst>
          </p:cNvPr>
          <p:cNvSpPr>
            <a:spLocks noGrp="1"/>
          </p:cNvSpPr>
          <p:nvPr>
            <p:ph type="body" sz="quarter" idx="10" hasCustomPrompt="1"/>
          </p:nvPr>
        </p:nvSpPr>
        <p:spPr>
          <a:xfrm>
            <a:off x="0" y="78206"/>
            <a:ext cx="12192000" cy="655721"/>
          </a:xfrm>
          <a:prstGeom prst="rect">
            <a:avLst/>
          </a:prstGeom>
        </p:spPr>
        <p:txBody>
          <a:bodyPr>
            <a:noAutofit/>
          </a:bodyPr>
          <a:lstStyle>
            <a:lvl1pPr marL="0" indent="0" algn="ctr">
              <a:buNone/>
              <a:defRPr sz="4400" b="0">
                <a:solidFill>
                  <a:schemeClr val="tx1"/>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Text</a:t>
            </a:r>
          </a:p>
        </p:txBody>
      </p:sp>
      <p:sp>
        <p:nvSpPr>
          <p:cNvPr id="7" name="Text Placeholder 8">
            <a:extLst>
              <a:ext uri="{FF2B5EF4-FFF2-40B4-BE49-F238E27FC236}">
                <a16:creationId xmlns:a16="http://schemas.microsoft.com/office/drawing/2014/main" id="{344654AA-C4FD-4D13-810D-060CA1D5A53D}"/>
              </a:ext>
            </a:extLst>
          </p:cNvPr>
          <p:cNvSpPr>
            <a:spLocks noGrp="1"/>
          </p:cNvSpPr>
          <p:nvPr>
            <p:ph type="body" sz="quarter" idx="11" hasCustomPrompt="1"/>
          </p:nvPr>
        </p:nvSpPr>
        <p:spPr>
          <a:xfrm>
            <a:off x="674771" y="1299411"/>
            <a:ext cx="10842458" cy="4806615"/>
          </a:xfrm>
          <a:prstGeom prst="rect">
            <a:avLst/>
          </a:prstGeom>
        </p:spPr>
        <p:txBody>
          <a:bodyPr>
            <a:normAutofit/>
          </a:bodyPr>
          <a:lstStyle>
            <a:lvl1pPr marL="457200" indent="-457200" algn="l">
              <a:buFont typeface="Arial" panose="020B0604020202020204" pitchFamily="34" charset="0"/>
              <a:buChar char="•"/>
              <a:defRPr sz="2800">
                <a:solidFill>
                  <a:schemeClr val="tx1"/>
                </a:solidFill>
              </a:defRPr>
            </a:lvl1pPr>
          </a:lstStyle>
          <a:p>
            <a:pPr lvl="0"/>
            <a:r>
              <a:rPr lang="en-US"/>
              <a:t>Main Body Text</a:t>
            </a:r>
          </a:p>
        </p:txBody>
      </p:sp>
    </p:spTree>
    <p:extLst>
      <p:ext uri="{BB962C8B-B14F-4D97-AF65-F5344CB8AC3E}">
        <p14:creationId xmlns:p14="http://schemas.microsoft.com/office/powerpoint/2010/main" val="2572569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mited Bran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169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perintendent's Prioriti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38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OG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542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ternal Conten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087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384DB8-C71A-8642-90D5-AE7EBA36B04D}"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F21D8-1A58-134A-A6B7-3DFAC033F8C6}" type="slidenum">
              <a:rPr lang="en-US" smtClean="0"/>
              <a:t>‹#›</a:t>
            </a:fld>
            <a:endParaRPr lang="en-US"/>
          </a:p>
        </p:txBody>
      </p:sp>
    </p:spTree>
    <p:extLst>
      <p:ext uri="{BB962C8B-B14F-4D97-AF65-F5344CB8AC3E}">
        <p14:creationId xmlns:p14="http://schemas.microsoft.com/office/powerpoint/2010/main" val="202777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84DB8-C71A-8642-90D5-AE7EBA36B04D}"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F21D8-1A58-134A-A6B7-3DFAC033F8C6}" type="slidenum">
              <a:rPr lang="en-US" smtClean="0"/>
              <a:t>‹#›</a:t>
            </a:fld>
            <a:endParaRPr lang="en-US"/>
          </a:p>
        </p:txBody>
      </p:sp>
    </p:spTree>
    <p:extLst>
      <p:ext uri="{BB962C8B-B14F-4D97-AF65-F5344CB8AC3E}">
        <p14:creationId xmlns:p14="http://schemas.microsoft.com/office/powerpoint/2010/main" val="772831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384DB8-C71A-8642-90D5-AE7EBA36B04D}"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F21D8-1A58-134A-A6B7-3DFAC033F8C6}" type="slidenum">
              <a:rPr lang="en-US" smtClean="0"/>
              <a:t>‹#›</a:t>
            </a:fld>
            <a:endParaRPr lang="en-US"/>
          </a:p>
        </p:txBody>
      </p:sp>
    </p:spTree>
    <p:extLst>
      <p:ext uri="{BB962C8B-B14F-4D97-AF65-F5344CB8AC3E}">
        <p14:creationId xmlns:p14="http://schemas.microsoft.com/office/powerpoint/2010/main" val="4274703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384DB8-C71A-8642-90D5-AE7EBA36B04D}"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8F21D8-1A58-134A-A6B7-3DFAC033F8C6}" type="slidenum">
              <a:rPr lang="en-US" smtClean="0"/>
              <a:t>‹#›</a:t>
            </a:fld>
            <a:endParaRPr lang="en-US"/>
          </a:p>
        </p:txBody>
      </p:sp>
    </p:spTree>
    <p:extLst>
      <p:ext uri="{BB962C8B-B14F-4D97-AF65-F5344CB8AC3E}">
        <p14:creationId xmlns:p14="http://schemas.microsoft.com/office/powerpoint/2010/main" val="3938349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384DB8-C71A-8642-90D5-AE7EBA36B04D}" type="datetimeFigureOut">
              <a:rPr lang="en-US" smtClean="0"/>
              <a:t>1/14/2026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8F21D8-1A58-134A-A6B7-3DFAC033F8C6}" type="slidenum">
              <a:rPr lang="en-US" smtClean="0"/>
              <a:t>‹#›</a:t>
            </a:fld>
            <a:endParaRPr lang="en-US"/>
          </a:p>
        </p:txBody>
      </p:sp>
    </p:spTree>
    <p:extLst>
      <p:ext uri="{BB962C8B-B14F-4D97-AF65-F5344CB8AC3E}">
        <p14:creationId xmlns:p14="http://schemas.microsoft.com/office/powerpoint/2010/main" val="213023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75E73ACD-B18A-4424-9665-518C7FBF9033}"/>
              </a:ext>
            </a:extLst>
          </p:cNvPr>
          <p:cNvSpPr>
            <a:spLocks noGrp="1"/>
          </p:cNvSpPr>
          <p:nvPr>
            <p:ph type="body" sz="quarter" idx="10" hasCustomPrompt="1"/>
          </p:nvPr>
        </p:nvSpPr>
        <p:spPr>
          <a:xfrm>
            <a:off x="0" y="2761249"/>
            <a:ext cx="8091237" cy="757792"/>
          </a:xfrm>
          <a:prstGeom prst="rect">
            <a:avLst/>
          </a:prstGeom>
        </p:spPr>
        <p:txBody>
          <a:bodyPr>
            <a:noAutofit/>
          </a:bodyPr>
          <a:lstStyle>
            <a:lvl1pPr marL="0" indent="0" algn="ctr">
              <a:buNone/>
              <a:defRPr sz="5400" b="0">
                <a:solidFill>
                  <a:schemeClr val="bg1"/>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Text</a:t>
            </a:r>
          </a:p>
        </p:txBody>
      </p:sp>
      <p:sp>
        <p:nvSpPr>
          <p:cNvPr id="9" name="Text Placeholder 8">
            <a:extLst>
              <a:ext uri="{FF2B5EF4-FFF2-40B4-BE49-F238E27FC236}">
                <a16:creationId xmlns:a16="http://schemas.microsoft.com/office/drawing/2014/main" id="{18CAB515-32A4-4F59-90BB-FD93733C8760}"/>
              </a:ext>
            </a:extLst>
          </p:cNvPr>
          <p:cNvSpPr>
            <a:spLocks noGrp="1"/>
          </p:cNvSpPr>
          <p:nvPr>
            <p:ph type="body" sz="quarter" idx="11" hasCustomPrompt="1"/>
          </p:nvPr>
        </p:nvSpPr>
        <p:spPr>
          <a:xfrm>
            <a:off x="0" y="3537089"/>
            <a:ext cx="8091237" cy="568086"/>
          </a:xfrm>
          <a:prstGeom prst="rect">
            <a:avLst/>
          </a:prstGeom>
        </p:spPr>
        <p:txBody>
          <a:bodyPr>
            <a:normAutofit/>
          </a:bodyPr>
          <a:lstStyle>
            <a:lvl1pPr marL="0" indent="0" algn="ctr">
              <a:buNone/>
              <a:defRPr sz="3600">
                <a:solidFill>
                  <a:schemeClr val="bg2"/>
                </a:solidFill>
              </a:defRPr>
            </a:lvl1pPr>
          </a:lstStyle>
          <a:p>
            <a:pPr lvl="0"/>
            <a:r>
              <a:rPr lang="en-US"/>
              <a:t>Subtitle Text</a:t>
            </a:r>
          </a:p>
        </p:txBody>
      </p:sp>
    </p:spTree>
    <p:extLst>
      <p:ext uri="{BB962C8B-B14F-4D97-AF65-F5344CB8AC3E}">
        <p14:creationId xmlns:p14="http://schemas.microsoft.com/office/powerpoint/2010/main" val="1604781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384DB8-C71A-8642-90D5-AE7EBA36B04D}" type="datetimeFigureOut">
              <a:rPr lang="en-US" smtClean="0"/>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8F21D8-1A58-134A-A6B7-3DFAC033F8C6}" type="slidenum">
              <a:rPr lang="en-US" smtClean="0"/>
              <a:t>‹#›</a:t>
            </a:fld>
            <a:endParaRPr lang="en-US"/>
          </a:p>
        </p:txBody>
      </p:sp>
    </p:spTree>
    <p:extLst>
      <p:ext uri="{BB962C8B-B14F-4D97-AF65-F5344CB8AC3E}">
        <p14:creationId xmlns:p14="http://schemas.microsoft.com/office/powerpoint/2010/main" val="4094113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84DB8-C71A-8642-90D5-AE7EBA36B04D}" type="datetimeFigureOut">
              <a:rPr lang="en-US" smtClean="0"/>
              <a:t>1/14/2026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8F21D8-1A58-134A-A6B7-3DFAC033F8C6}" type="slidenum">
              <a:rPr lang="en-US" smtClean="0"/>
              <a:t>‹#›</a:t>
            </a:fld>
            <a:endParaRPr lang="en-US"/>
          </a:p>
        </p:txBody>
      </p:sp>
    </p:spTree>
    <p:extLst>
      <p:ext uri="{BB962C8B-B14F-4D97-AF65-F5344CB8AC3E}">
        <p14:creationId xmlns:p14="http://schemas.microsoft.com/office/powerpoint/2010/main" val="1350735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384DB8-C71A-8642-90D5-AE7EBA36B04D}"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8F21D8-1A58-134A-A6B7-3DFAC033F8C6}" type="slidenum">
              <a:rPr lang="en-US" smtClean="0"/>
              <a:t>‹#›</a:t>
            </a:fld>
            <a:endParaRPr lang="en-US"/>
          </a:p>
        </p:txBody>
      </p:sp>
    </p:spTree>
    <p:extLst>
      <p:ext uri="{BB962C8B-B14F-4D97-AF65-F5344CB8AC3E}">
        <p14:creationId xmlns:p14="http://schemas.microsoft.com/office/powerpoint/2010/main" val="971061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384DB8-C71A-8642-90D5-AE7EBA36B04D}"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8F21D8-1A58-134A-A6B7-3DFAC033F8C6}" type="slidenum">
              <a:rPr lang="en-US" smtClean="0"/>
              <a:t>‹#›</a:t>
            </a:fld>
            <a:endParaRPr lang="en-US"/>
          </a:p>
        </p:txBody>
      </p:sp>
    </p:spTree>
    <p:extLst>
      <p:ext uri="{BB962C8B-B14F-4D97-AF65-F5344CB8AC3E}">
        <p14:creationId xmlns:p14="http://schemas.microsoft.com/office/powerpoint/2010/main" val="1510589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84DB8-C71A-8642-90D5-AE7EBA36B04D}"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8F21D8-1A58-134A-A6B7-3DFAC033F8C6}" type="slidenum">
              <a:rPr lang="en-US" smtClean="0"/>
              <a:t>‹#›</a:t>
            </a:fld>
            <a:endParaRPr lang="en-US"/>
          </a:p>
        </p:txBody>
      </p:sp>
    </p:spTree>
    <p:extLst>
      <p:ext uri="{BB962C8B-B14F-4D97-AF65-F5344CB8AC3E}">
        <p14:creationId xmlns:p14="http://schemas.microsoft.com/office/powerpoint/2010/main" val="1085713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84DB8-C71A-8642-90D5-AE7EBA36B04D}"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8F21D8-1A58-134A-A6B7-3DFAC033F8C6}" type="slidenum">
              <a:rPr lang="en-US" smtClean="0"/>
              <a:t>‹#›</a:t>
            </a:fld>
            <a:endParaRPr lang="en-US"/>
          </a:p>
        </p:txBody>
      </p:sp>
    </p:spTree>
    <p:extLst>
      <p:ext uri="{BB962C8B-B14F-4D97-AF65-F5344CB8AC3E}">
        <p14:creationId xmlns:p14="http://schemas.microsoft.com/office/powerpoint/2010/main" val="3514481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84DB8-C71A-8642-90D5-AE7EBA36B04D}"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8F21D8-1A58-134A-A6B7-3DFAC033F8C6}"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804730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84DB8-C71A-8642-90D5-AE7EBA36B04D}"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8F21D8-1A58-134A-A6B7-3DFAC033F8C6}" type="slidenum">
              <a:rPr lang="en-US" smtClean="0"/>
              <a:t>‹#›</a:t>
            </a:fld>
            <a:endParaRPr lang="en-US"/>
          </a:p>
        </p:txBody>
      </p:sp>
    </p:spTree>
    <p:extLst>
      <p:ext uri="{BB962C8B-B14F-4D97-AF65-F5344CB8AC3E}">
        <p14:creationId xmlns:p14="http://schemas.microsoft.com/office/powerpoint/2010/main" val="1087702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3384DB8-C71A-8642-90D5-AE7EBA36B04D}" type="datetimeFigureOut">
              <a:rPr lang="en-US" smtClean="0"/>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8F21D8-1A58-134A-A6B7-3DFAC033F8C6}" type="slidenum">
              <a:rPr lang="en-US" smtClean="0"/>
              <a:t>‹#›</a:t>
            </a:fld>
            <a:endParaRPr lang="en-US"/>
          </a:p>
        </p:txBody>
      </p:sp>
    </p:spTree>
    <p:extLst>
      <p:ext uri="{BB962C8B-B14F-4D97-AF65-F5344CB8AC3E}">
        <p14:creationId xmlns:p14="http://schemas.microsoft.com/office/powerpoint/2010/main" val="3831839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3384DB8-C71A-8642-90D5-AE7EBA36B04D}" type="datetimeFigureOut">
              <a:rPr lang="en-US" smtClean="0"/>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8F21D8-1A58-134A-A6B7-3DFAC033F8C6}" type="slidenum">
              <a:rPr lang="en-US" smtClean="0"/>
              <a:t>‹#›</a:t>
            </a:fld>
            <a:endParaRPr lang="en-US"/>
          </a:p>
        </p:txBody>
      </p:sp>
    </p:spTree>
    <p:extLst>
      <p:ext uri="{BB962C8B-B14F-4D97-AF65-F5344CB8AC3E}">
        <p14:creationId xmlns:p14="http://schemas.microsoft.com/office/powerpoint/2010/main" val="2473734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FBC728D5-C887-43D1-8A06-CE7F77D021E9}"/>
              </a:ext>
            </a:extLst>
          </p:cNvPr>
          <p:cNvSpPr>
            <a:spLocks noGrp="1"/>
          </p:cNvSpPr>
          <p:nvPr>
            <p:ph type="body" sz="quarter" idx="10" hasCustomPrompt="1"/>
          </p:nvPr>
        </p:nvSpPr>
        <p:spPr>
          <a:xfrm>
            <a:off x="0" y="78206"/>
            <a:ext cx="12192000" cy="655721"/>
          </a:xfrm>
          <a:prstGeom prst="rect">
            <a:avLst/>
          </a:prstGeom>
        </p:spPr>
        <p:txBody>
          <a:bodyPr>
            <a:noAutofit/>
          </a:bodyPr>
          <a:lstStyle>
            <a:lvl1pPr marL="0" indent="0" algn="ctr">
              <a:buNone/>
              <a:defRPr sz="4400" b="0">
                <a:solidFill>
                  <a:schemeClr val="bg1"/>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Text</a:t>
            </a:r>
          </a:p>
        </p:txBody>
      </p:sp>
      <p:sp>
        <p:nvSpPr>
          <p:cNvPr id="7" name="Text Placeholder 8">
            <a:extLst>
              <a:ext uri="{FF2B5EF4-FFF2-40B4-BE49-F238E27FC236}">
                <a16:creationId xmlns:a16="http://schemas.microsoft.com/office/drawing/2014/main" id="{344654AA-C4FD-4D13-810D-060CA1D5A53D}"/>
              </a:ext>
            </a:extLst>
          </p:cNvPr>
          <p:cNvSpPr>
            <a:spLocks noGrp="1"/>
          </p:cNvSpPr>
          <p:nvPr>
            <p:ph type="body" sz="quarter" idx="11" hasCustomPrompt="1"/>
          </p:nvPr>
        </p:nvSpPr>
        <p:spPr>
          <a:xfrm>
            <a:off x="674771" y="1299411"/>
            <a:ext cx="10842458" cy="4806615"/>
          </a:xfrm>
          <a:prstGeom prst="rect">
            <a:avLst/>
          </a:prstGeom>
        </p:spPr>
        <p:txBody>
          <a:bodyPr>
            <a:normAutofit/>
          </a:bodyPr>
          <a:lstStyle>
            <a:lvl1pPr marL="457200" indent="-457200" algn="l">
              <a:buFont typeface="Arial" panose="020B0604020202020204" pitchFamily="34" charset="0"/>
              <a:buChar char="•"/>
              <a:defRPr sz="2800">
                <a:solidFill>
                  <a:schemeClr val="bg1"/>
                </a:solidFill>
              </a:defRPr>
            </a:lvl1pPr>
          </a:lstStyle>
          <a:p>
            <a:pPr lvl="0"/>
            <a:r>
              <a:rPr lang="en-US"/>
              <a:t>Main Body Text</a:t>
            </a:r>
          </a:p>
        </p:txBody>
      </p:sp>
    </p:spTree>
    <p:extLst>
      <p:ext uri="{BB962C8B-B14F-4D97-AF65-F5344CB8AC3E}">
        <p14:creationId xmlns:p14="http://schemas.microsoft.com/office/powerpoint/2010/main" val="724837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84DB8-C71A-8642-90D5-AE7EBA36B04D}"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F21D8-1A58-134A-A6B7-3DFAC033F8C6}" type="slidenum">
              <a:rPr lang="en-US" smtClean="0"/>
              <a:t>‹#›</a:t>
            </a:fld>
            <a:endParaRPr lang="en-US"/>
          </a:p>
        </p:txBody>
      </p:sp>
    </p:spTree>
    <p:extLst>
      <p:ext uri="{BB962C8B-B14F-4D97-AF65-F5344CB8AC3E}">
        <p14:creationId xmlns:p14="http://schemas.microsoft.com/office/powerpoint/2010/main" val="608579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84DB8-C71A-8642-90D5-AE7EBA36B04D}"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8F21D8-1A58-134A-A6B7-3DFAC033F8C6}" type="slidenum">
              <a:rPr lang="en-US" smtClean="0"/>
              <a:t>‹#›</a:t>
            </a:fld>
            <a:endParaRPr lang="en-US"/>
          </a:p>
        </p:txBody>
      </p:sp>
    </p:spTree>
    <p:extLst>
      <p:ext uri="{BB962C8B-B14F-4D97-AF65-F5344CB8AC3E}">
        <p14:creationId xmlns:p14="http://schemas.microsoft.com/office/powerpoint/2010/main" val="892103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FBC728D5-C887-43D1-8A06-CE7F77D021E9}"/>
              </a:ext>
            </a:extLst>
          </p:cNvPr>
          <p:cNvSpPr>
            <a:spLocks noGrp="1"/>
          </p:cNvSpPr>
          <p:nvPr>
            <p:ph type="body" sz="quarter" idx="10" hasCustomPrompt="1"/>
          </p:nvPr>
        </p:nvSpPr>
        <p:spPr>
          <a:xfrm>
            <a:off x="0" y="78206"/>
            <a:ext cx="12192000" cy="655721"/>
          </a:xfrm>
          <a:prstGeom prst="rect">
            <a:avLst/>
          </a:prstGeom>
        </p:spPr>
        <p:txBody>
          <a:bodyPr>
            <a:noAutofit/>
          </a:bodyPr>
          <a:lstStyle>
            <a:lvl1pPr marL="0" indent="0" algn="ctr">
              <a:buNone/>
              <a:defRPr sz="4400" b="0">
                <a:solidFill>
                  <a:schemeClr val="tx1"/>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Text</a:t>
            </a:r>
          </a:p>
        </p:txBody>
      </p:sp>
      <p:sp>
        <p:nvSpPr>
          <p:cNvPr id="7" name="Text Placeholder 8">
            <a:extLst>
              <a:ext uri="{FF2B5EF4-FFF2-40B4-BE49-F238E27FC236}">
                <a16:creationId xmlns:a16="http://schemas.microsoft.com/office/drawing/2014/main" id="{344654AA-C4FD-4D13-810D-060CA1D5A53D}"/>
              </a:ext>
            </a:extLst>
          </p:cNvPr>
          <p:cNvSpPr>
            <a:spLocks noGrp="1"/>
          </p:cNvSpPr>
          <p:nvPr>
            <p:ph type="body" sz="quarter" idx="11" hasCustomPrompt="1"/>
          </p:nvPr>
        </p:nvSpPr>
        <p:spPr>
          <a:xfrm>
            <a:off x="674771" y="1299411"/>
            <a:ext cx="10842458" cy="4806615"/>
          </a:xfrm>
          <a:prstGeom prst="rect">
            <a:avLst/>
          </a:prstGeom>
        </p:spPr>
        <p:txBody>
          <a:bodyPr>
            <a:normAutofit/>
          </a:bodyPr>
          <a:lstStyle>
            <a:lvl1pPr marL="457200" indent="-457200" algn="l">
              <a:buFont typeface="Arial" panose="020B0604020202020204" pitchFamily="34" charset="0"/>
              <a:buChar char="•"/>
              <a:defRPr sz="2800">
                <a:solidFill>
                  <a:schemeClr val="tx1"/>
                </a:solidFill>
              </a:defRPr>
            </a:lvl1pPr>
          </a:lstStyle>
          <a:p>
            <a:pPr lvl="0"/>
            <a:r>
              <a:rPr lang="en-US"/>
              <a:t>Main Body Text</a:t>
            </a:r>
          </a:p>
        </p:txBody>
      </p:sp>
    </p:spTree>
    <p:extLst>
      <p:ext uri="{BB962C8B-B14F-4D97-AF65-F5344CB8AC3E}">
        <p14:creationId xmlns:p14="http://schemas.microsoft.com/office/powerpoint/2010/main" val="3757404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mited Bran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7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perintendent's Prioriti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601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OG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023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Conten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56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7BF31C3D-5C8B-4F05-A944-399458407978}"/>
              </a:ext>
            </a:extLst>
          </p:cNvPr>
          <p:cNvSpPr>
            <a:spLocks noGrp="1"/>
          </p:cNvSpPr>
          <p:nvPr>
            <p:ph type="body" sz="quarter" idx="10" hasCustomPrompt="1"/>
          </p:nvPr>
        </p:nvSpPr>
        <p:spPr>
          <a:xfrm>
            <a:off x="-1" y="2761249"/>
            <a:ext cx="12192001" cy="757792"/>
          </a:xfrm>
          <a:prstGeom prst="rect">
            <a:avLst/>
          </a:prstGeom>
        </p:spPr>
        <p:txBody>
          <a:bodyPr>
            <a:noAutofit/>
          </a:bodyPr>
          <a:lstStyle>
            <a:lvl1pPr marL="0" indent="0" algn="ctr">
              <a:buNone/>
              <a:defRPr sz="5400" b="0">
                <a:solidFill>
                  <a:schemeClr val="bg1"/>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Text</a:t>
            </a:r>
          </a:p>
        </p:txBody>
      </p:sp>
      <p:sp>
        <p:nvSpPr>
          <p:cNvPr id="5" name="Text Placeholder 8">
            <a:extLst>
              <a:ext uri="{FF2B5EF4-FFF2-40B4-BE49-F238E27FC236}">
                <a16:creationId xmlns:a16="http://schemas.microsoft.com/office/drawing/2014/main" id="{1CAFF6D7-6EA8-405F-A2AA-CC8508C74642}"/>
              </a:ext>
            </a:extLst>
          </p:cNvPr>
          <p:cNvSpPr>
            <a:spLocks noGrp="1"/>
          </p:cNvSpPr>
          <p:nvPr>
            <p:ph type="body" sz="quarter" idx="11" hasCustomPrompt="1"/>
          </p:nvPr>
        </p:nvSpPr>
        <p:spPr>
          <a:xfrm>
            <a:off x="0" y="3537089"/>
            <a:ext cx="12192000" cy="568086"/>
          </a:xfrm>
          <a:prstGeom prst="rect">
            <a:avLst/>
          </a:prstGeom>
        </p:spPr>
        <p:txBody>
          <a:bodyPr>
            <a:normAutofit/>
          </a:bodyPr>
          <a:lstStyle>
            <a:lvl1pPr marL="0" indent="0" algn="ctr">
              <a:buNone/>
              <a:defRPr sz="3600">
                <a:solidFill>
                  <a:schemeClr val="bg2"/>
                </a:solidFill>
              </a:defRPr>
            </a:lvl1pPr>
          </a:lstStyle>
          <a:p>
            <a:pPr lvl="0"/>
            <a:r>
              <a:rPr lang="en-US"/>
              <a:t>Subtitle Text</a:t>
            </a:r>
          </a:p>
        </p:txBody>
      </p:sp>
    </p:spTree>
    <p:extLst>
      <p:ext uri="{BB962C8B-B14F-4D97-AF65-F5344CB8AC3E}">
        <p14:creationId xmlns:p14="http://schemas.microsoft.com/office/powerpoint/2010/main" val="256963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75E73ACD-B18A-4424-9665-518C7FBF9033}"/>
              </a:ext>
            </a:extLst>
          </p:cNvPr>
          <p:cNvSpPr>
            <a:spLocks noGrp="1"/>
          </p:cNvSpPr>
          <p:nvPr>
            <p:ph type="body" sz="quarter" idx="10" hasCustomPrompt="1"/>
          </p:nvPr>
        </p:nvSpPr>
        <p:spPr>
          <a:xfrm>
            <a:off x="0" y="2761249"/>
            <a:ext cx="8091237" cy="757792"/>
          </a:xfrm>
          <a:prstGeom prst="rect">
            <a:avLst/>
          </a:prstGeom>
        </p:spPr>
        <p:txBody>
          <a:bodyPr>
            <a:noAutofit/>
          </a:bodyPr>
          <a:lstStyle>
            <a:lvl1pPr marL="0" indent="0" algn="ctr">
              <a:buNone/>
              <a:defRPr sz="5400" b="0">
                <a:solidFill>
                  <a:schemeClr val="bg1"/>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Text</a:t>
            </a:r>
          </a:p>
        </p:txBody>
      </p:sp>
      <p:sp>
        <p:nvSpPr>
          <p:cNvPr id="9" name="Text Placeholder 8">
            <a:extLst>
              <a:ext uri="{FF2B5EF4-FFF2-40B4-BE49-F238E27FC236}">
                <a16:creationId xmlns:a16="http://schemas.microsoft.com/office/drawing/2014/main" id="{18CAB515-32A4-4F59-90BB-FD93733C8760}"/>
              </a:ext>
            </a:extLst>
          </p:cNvPr>
          <p:cNvSpPr>
            <a:spLocks noGrp="1"/>
          </p:cNvSpPr>
          <p:nvPr>
            <p:ph type="body" sz="quarter" idx="11" hasCustomPrompt="1"/>
          </p:nvPr>
        </p:nvSpPr>
        <p:spPr>
          <a:xfrm>
            <a:off x="0" y="3537089"/>
            <a:ext cx="8091237" cy="568086"/>
          </a:xfrm>
          <a:prstGeom prst="rect">
            <a:avLst/>
          </a:prstGeom>
        </p:spPr>
        <p:txBody>
          <a:bodyPr>
            <a:normAutofit/>
          </a:bodyPr>
          <a:lstStyle>
            <a:lvl1pPr marL="0" indent="0" algn="ctr">
              <a:buNone/>
              <a:defRPr sz="3600">
                <a:solidFill>
                  <a:schemeClr val="bg2"/>
                </a:solidFill>
              </a:defRPr>
            </a:lvl1pPr>
          </a:lstStyle>
          <a:p>
            <a:pPr lvl="0"/>
            <a:r>
              <a:rPr lang="en-US"/>
              <a:t>Subtitle Text</a:t>
            </a:r>
          </a:p>
        </p:txBody>
      </p:sp>
    </p:spTree>
    <p:extLst>
      <p:ext uri="{BB962C8B-B14F-4D97-AF65-F5344CB8AC3E}">
        <p14:creationId xmlns:p14="http://schemas.microsoft.com/office/powerpoint/2010/main" val="1087775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71879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69" r:id="rId4"/>
    <p:sldLayoutId id="2147483671" r:id="rId5"/>
    <p:sldLayoutId id="2147483667" r:id="rId6"/>
    <p:sldLayoutId id="214748367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99847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70" r:id="rId4"/>
    <p:sldLayoutId id="2147483672" r:id="rId5"/>
    <p:sldLayoutId id="2147483668" r:id="rId6"/>
    <p:sldLayoutId id="214748367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3384DB8-C71A-8642-90D5-AE7EBA36B04D}" type="datetimeFigureOut">
              <a:rPr lang="en-US" smtClean="0"/>
              <a:t>1/14/2026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68F21D8-1A58-134A-A6B7-3DFAC033F8C6}" type="slidenum">
              <a:rPr lang="en-US" smtClean="0"/>
              <a:t>‹#›</a:t>
            </a:fld>
            <a:endParaRPr lang="en-US"/>
          </a:p>
        </p:txBody>
      </p:sp>
    </p:spTree>
    <p:extLst>
      <p:ext uri="{BB962C8B-B14F-4D97-AF65-F5344CB8AC3E}">
        <p14:creationId xmlns:p14="http://schemas.microsoft.com/office/powerpoint/2010/main" val="3892282577"/>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5.xml"/><Relationship Id="rId7" Type="http://schemas.openxmlformats.org/officeDocument/2006/relationships/image" Target="../media/image2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openxmlformats.org/officeDocument/2006/relationships/image" Target="../media/image1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hyperlink" Target="https://wisdpiscience.blogspot.com/2016/"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hyperlink" Target="https://pixabay.com/en/magnifying-glass-magnifier-magnify-41355/"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41.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hyperlink" Target="https://www.picserver.org/highway-signs2/r/retirement.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648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8187575-5CB4-477B-AA47-020C6D2A78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24" name="Picture 23">
            <a:extLst>
              <a:ext uri="{FF2B5EF4-FFF2-40B4-BE49-F238E27FC236}">
                <a16:creationId xmlns:a16="http://schemas.microsoft.com/office/drawing/2014/main" id="{EE585F70-7C5D-424E-A182-39507AF48A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4" name="Picture 3">
            <a:extLst>
              <a:ext uri="{FF2B5EF4-FFF2-40B4-BE49-F238E27FC236}">
                <a16:creationId xmlns:a16="http://schemas.microsoft.com/office/drawing/2014/main" id="{D69C7B1E-7ED2-A769-A97A-5D9B128FC6ED}"/>
              </a:ext>
            </a:extLst>
          </p:cNvPr>
          <p:cNvPicPr>
            <a:picLocks noChangeAspect="1"/>
          </p:cNvPicPr>
          <p:nvPr/>
        </p:nvPicPr>
        <p:blipFill>
          <a:blip r:embed="rId7"/>
          <a:srcRect t="10091" r="2" b="5296"/>
          <a:stretch>
            <a:fillRect/>
          </a:stretch>
        </p:blipFill>
        <p:spPr>
          <a:xfrm>
            <a:off x="302450" y="2419115"/>
            <a:ext cx="3230623" cy="2939301"/>
          </a:xfrm>
          <a:prstGeom prst="rect">
            <a:avLst/>
          </a:prstGeom>
        </p:spPr>
      </p:pic>
      <p:sp>
        <p:nvSpPr>
          <p:cNvPr id="2" name="TextBox 1">
            <a:extLst>
              <a:ext uri="{FF2B5EF4-FFF2-40B4-BE49-F238E27FC236}">
                <a16:creationId xmlns:a16="http://schemas.microsoft.com/office/drawing/2014/main" id="{BFE380F9-18A4-4D1B-BE42-A31CFB4B20B5}"/>
              </a:ext>
            </a:extLst>
          </p:cNvPr>
          <p:cNvSpPr txBox="1"/>
          <p:nvPr/>
        </p:nvSpPr>
        <p:spPr>
          <a:xfrm>
            <a:off x="2605730" y="-182468"/>
            <a:ext cx="9174822" cy="1646605"/>
          </a:xfrm>
          <a:prstGeom prst="rect">
            <a:avLst/>
          </a:prstGeom>
          <a:noFill/>
        </p:spPr>
        <p:txBody>
          <a:bodyPr wrap="square" rtlCol="0">
            <a:spAutoFit/>
          </a:bodyPr>
          <a:lstStyle/>
          <a:p>
            <a:pPr marL="0" marR="0" lvl="0" indent="0" algn="ctr" defTabSz="914400" rtl="0" eaLnBrk="1" fontAlgn="auto" latinLnBrk="0" hangingPunct="1">
              <a:spcBef>
                <a:spcPts val="0"/>
              </a:spcBef>
              <a:spcAft>
                <a:spcPts val="60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enorite" panose="00000500000000000000" pitchFamily="2" charset="0"/>
              <a:ea typeface="+mn-ea"/>
              <a:cs typeface="+mn-cs"/>
            </a:endParaRPr>
          </a:p>
          <a:p>
            <a:pPr marL="0" marR="0" lvl="0" indent="0" algn="ctr" defTabSz="914400" rtl="0" eaLnBrk="1" fontAlgn="auto" latinLnBrk="0" hangingPunct="1">
              <a:spcBef>
                <a:spcPts val="0"/>
              </a:spcBef>
              <a:spcAft>
                <a:spcPts val="60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enorite" panose="00000500000000000000" pitchFamily="2" charset="0"/>
              <a:ea typeface="+mn-ea"/>
              <a:cs typeface="+mn-cs"/>
            </a:endParaRPr>
          </a:p>
        </p:txBody>
      </p:sp>
      <p:pic>
        <p:nvPicPr>
          <p:cNvPr id="6" name="Video 5">
            <a:hlinkClick r:id="" action="ppaction://media"/>
            <a:extLst>
              <a:ext uri="{FF2B5EF4-FFF2-40B4-BE49-F238E27FC236}">
                <a16:creationId xmlns:a16="http://schemas.microsoft.com/office/drawing/2014/main" id="{CC8C0863-B2DB-34BD-17BC-47240104D14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002519" y="283029"/>
            <a:ext cx="7941362" cy="6117770"/>
          </a:xfrm>
          <a:prstGeom prst="rect">
            <a:avLst/>
          </a:prstGeom>
        </p:spPr>
      </p:pic>
      <p:sp>
        <p:nvSpPr>
          <p:cNvPr id="8" name="Title 7">
            <a:extLst>
              <a:ext uri="{FF2B5EF4-FFF2-40B4-BE49-F238E27FC236}">
                <a16:creationId xmlns:a16="http://schemas.microsoft.com/office/drawing/2014/main" id="{A893F7D7-4AF1-BA23-8E10-F5B589BEF500}"/>
              </a:ext>
            </a:extLst>
          </p:cNvPr>
          <p:cNvSpPr>
            <a:spLocks noGrp="1"/>
          </p:cNvSpPr>
          <p:nvPr>
            <p:ph type="ctrTitle"/>
          </p:nvPr>
        </p:nvSpPr>
        <p:spPr>
          <a:xfrm>
            <a:off x="157390" y="-91234"/>
            <a:ext cx="3456668" cy="1767634"/>
          </a:xfrm>
        </p:spPr>
        <p:txBody>
          <a:bodyPr/>
          <a:lstStyle/>
          <a:p>
            <a:r>
              <a:rPr lang="en-US"/>
              <a:t>What is Jigsaw?</a:t>
            </a:r>
          </a:p>
        </p:txBody>
      </p:sp>
    </p:spTree>
    <p:extLst>
      <p:ext uri="{BB962C8B-B14F-4D97-AF65-F5344CB8AC3E}">
        <p14:creationId xmlns:p14="http://schemas.microsoft.com/office/powerpoint/2010/main" val="3272202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1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9B6CE7-24C8-47DF-6E3A-84A771B3BC1F}"/>
              </a:ext>
            </a:extLst>
          </p:cNvPr>
          <p:cNvSpPr>
            <a:spLocks noGrp="1"/>
          </p:cNvSpPr>
          <p:nvPr>
            <p:ph type="body" sz="quarter" idx="10"/>
          </p:nvPr>
        </p:nvSpPr>
        <p:spPr/>
        <p:txBody>
          <a:bodyPr/>
          <a:lstStyle/>
          <a:p>
            <a:r>
              <a:rPr lang="en-US"/>
              <a:t>Defining Jigsaw</a:t>
            </a:r>
          </a:p>
        </p:txBody>
      </p:sp>
      <p:sp>
        <p:nvSpPr>
          <p:cNvPr id="3" name="Text Placeholder 2">
            <a:extLst>
              <a:ext uri="{FF2B5EF4-FFF2-40B4-BE49-F238E27FC236}">
                <a16:creationId xmlns:a16="http://schemas.microsoft.com/office/drawing/2014/main" id="{A54D194F-5484-35BC-927F-ACBE94BB42DE}"/>
              </a:ext>
            </a:extLst>
          </p:cNvPr>
          <p:cNvSpPr>
            <a:spLocks noGrp="1"/>
          </p:cNvSpPr>
          <p:nvPr>
            <p:ph type="body" sz="quarter" idx="11"/>
          </p:nvPr>
        </p:nvSpPr>
        <p:spPr/>
        <p:txBody>
          <a:bodyPr/>
          <a:lstStyle/>
          <a:p>
            <a:pPr marL="0" indent="0" algn="ctr">
              <a:buNone/>
            </a:pPr>
            <a:r>
              <a:rPr lang="en-US" b="1"/>
              <a:t>Which definition fits your current understanding best?</a:t>
            </a:r>
          </a:p>
          <a:p>
            <a:endParaRPr lang="en-US"/>
          </a:p>
          <a:p>
            <a:r>
              <a:rPr lang="en-US"/>
              <a:t>A way to piece together learning collaboratively</a:t>
            </a:r>
          </a:p>
          <a:p>
            <a:r>
              <a:rPr lang="en-US"/>
              <a:t>A structure that promotes engagement and accountability</a:t>
            </a:r>
          </a:p>
          <a:p>
            <a:r>
              <a:rPr lang="en-US"/>
              <a:t>A tool for formative assessment</a:t>
            </a:r>
          </a:p>
          <a:p>
            <a:r>
              <a:rPr lang="en-US"/>
              <a:t>None of these</a:t>
            </a:r>
          </a:p>
          <a:p>
            <a:r>
              <a:rPr lang="en-US"/>
              <a:t>All of these</a:t>
            </a:r>
          </a:p>
          <a:p>
            <a:r>
              <a:rPr lang="en-US"/>
              <a:t>Other</a:t>
            </a:r>
          </a:p>
        </p:txBody>
      </p:sp>
      <p:pic>
        <p:nvPicPr>
          <p:cNvPr id="5" name="Picture 4" descr="A group of kids sitting at desks&#10;&#10;AI-generated content may be incorrect.">
            <a:extLst>
              <a:ext uri="{FF2B5EF4-FFF2-40B4-BE49-F238E27FC236}">
                <a16:creationId xmlns:a16="http://schemas.microsoft.com/office/drawing/2014/main" id="{C131FBF6-F61B-5E18-F2FE-A9F6D44DF32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90931" y="3429000"/>
            <a:ext cx="4565333" cy="2780044"/>
          </a:xfrm>
          <a:prstGeom prst="rect">
            <a:avLst/>
          </a:prstGeom>
        </p:spPr>
      </p:pic>
    </p:spTree>
    <p:extLst>
      <p:ext uri="{BB962C8B-B14F-4D97-AF65-F5344CB8AC3E}">
        <p14:creationId xmlns:p14="http://schemas.microsoft.com/office/powerpoint/2010/main" val="2342785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9FD480-5BD7-4765-0D46-981458404456}"/>
              </a:ext>
            </a:extLst>
          </p:cNvPr>
          <p:cNvSpPr>
            <a:spLocks noGrp="1"/>
          </p:cNvSpPr>
          <p:nvPr>
            <p:ph type="body" sz="quarter" idx="10"/>
          </p:nvPr>
        </p:nvSpPr>
        <p:spPr/>
        <p:txBody>
          <a:bodyPr/>
          <a:lstStyle/>
          <a:p>
            <a:r>
              <a:rPr lang="en-US"/>
              <a:t>Jigsaw History</a:t>
            </a:r>
          </a:p>
        </p:txBody>
      </p:sp>
      <p:sp>
        <p:nvSpPr>
          <p:cNvPr id="3" name="Text Placeholder 2">
            <a:extLst>
              <a:ext uri="{FF2B5EF4-FFF2-40B4-BE49-F238E27FC236}">
                <a16:creationId xmlns:a16="http://schemas.microsoft.com/office/drawing/2014/main" id="{CB9728D1-4FA9-7E96-8AC1-A3779B4C14CE}"/>
              </a:ext>
            </a:extLst>
          </p:cNvPr>
          <p:cNvSpPr>
            <a:spLocks noGrp="1"/>
          </p:cNvSpPr>
          <p:nvPr>
            <p:ph type="body" sz="quarter" idx="11"/>
          </p:nvPr>
        </p:nvSpPr>
        <p:spPr/>
        <p:txBody>
          <a:bodyPr lIns="91440" tIns="45720" rIns="91440" bIns="45720" anchor="t">
            <a:normAutofit/>
          </a:bodyPr>
          <a:lstStyle/>
          <a:p>
            <a:r>
              <a:rPr lang="en-US"/>
              <a:t>Jigsaw was first used in 1971 in Austin, Texas by Professor Aronson.</a:t>
            </a:r>
            <a:endParaRPr lang="en-US">
              <a:cs typeface="Arial"/>
            </a:endParaRPr>
          </a:p>
          <a:p>
            <a:r>
              <a:rPr lang="en-US"/>
              <a:t>It was created out of a necessity to help ease racial tensions in the desegregation process in Texas Schools.</a:t>
            </a:r>
            <a:endParaRPr lang="en-US">
              <a:cs typeface="Arial"/>
            </a:endParaRPr>
          </a:p>
          <a:p>
            <a:r>
              <a:rPr lang="en-US"/>
              <a:t>The goal was to encourage collaboration, sharing and mutual respect among students.</a:t>
            </a:r>
            <a:endParaRPr lang="en-US">
              <a:cs typeface="Arial"/>
            </a:endParaRPr>
          </a:p>
          <a:p>
            <a:r>
              <a:rPr lang="en-US">
                <a:cs typeface="Arial"/>
              </a:rPr>
              <a:t>Hattie effect size 1.20</a:t>
            </a:r>
          </a:p>
        </p:txBody>
      </p:sp>
    </p:spTree>
    <p:extLst>
      <p:ext uri="{BB962C8B-B14F-4D97-AF65-F5344CB8AC3E}">
        <p14:creationId xmlns:p14="http://schemas.microsoft.com/office/powerpoint/2010/main" val="3354401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277910-3010-1C5C-DE5B-0D529D908443}"/>
              </a:ext>
            </a:extLst>
          </p:cNvPr>
          <p:cNvSpPr>
            <a:spLocks noGrp="1"/>
          </p:cNvSpPr>
          <p:nvPr>
            <p:ph type="body" sz="quarter" idx="10"/>
          </p:nvPr>
        </p:nvSpPr>
        <p:spPr/>
        <p:txBody>
          <a:bodyPr lIns="91440" tIns="45720" rIns="91440" bIns="45720" anchor="t">
            <a:noAutofit/>
          </a:bodyPr>
          <a:lstStyle/>
          <a:p>
            <a:r>
              <a:rPr lang="en-US"/>
              <a:t>Reflection</a:t>
            </a:r>
          </a:p>
        </p:txBody>
      </p:sp>
      <p:sp>
        <p:nvSpPr>
          <p:cNvPr id="3" name="Text Placeholder 2">
            <a:extLst>
              <a:ext uri="{FF2B5EF4-FFF2-40B4-BE49-F238E27FC236}">
                <a16:creationId xmlns:a16="http://schemas.microsoft.com/office/drawing/2014/main" id="{6FB9A915-61A1-7DF7-0679-464365C30274}"/>
              </a:ext>
            </a:extLst>
          </p:cNvPr>
          <p:cNvSpPr>
            <a:spLocks noGrp="1"/>
          </p:cNvSpPr>
          <p:nvPr>
            <p:ph type="body" sz="quarter" idx="11"/>
          </p:nvPr>
        </p:nvSpPr>
        <p:spPr/>
        <p:txBody>
          <a:bodyPr lIns="91440" tIns="45720" rIns="91440" bIns="45720" anchor="t">
            <a:normAutofit/>
          </a:bodyPr>
          <a:lstStyle/>
          <a:p>
            <a:r>
              <a:rPr lang="en-US">
                <a:cs typeface="Arial"/>
              </a:rPr>
              <a:t>Do you see teachers in your building using Jigsaw? </a:t>
            </a:r>
            <a:endParaRPr lang="en-US"/>
          </a:p>
          <a:p>
            <a:r>
              <a:rPr lang="en-US">
                <a:cs typeface="Arial"/>
              </a:rPr>
              <a:t>Why do you think teachers do not use Jigsaw? What are the barriers?</a:t>
            </a:r>
            <a:endParaRPr lang="en-US"/>
          </a:p>
        </p:txBody>
      </p:sp>
    </p:spTree>
    <p:extLst>
      <p:ext uri="{BB962C8B-B14F-4D97-AF65-F5344CB8AC3E}">
        <p14:creationId xmlns:p14="http://schemas.microsoft.com/office/powerpoint/2010/main" val="391162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8F96E-BFBF-4918-1D06-A3F397C0FE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EBDE23-ABAB-F2A5-57F1-06E839840DC1}"/>
              </a:ext>
            </a:extLst>
          </p:cNvPr>
          <p:cNvSpPr>
            <a:spLocks noGrp="1"/>
          </p:cNvSpPr>
          <p:nvPr>
            <p:ph type="body" sz="quarter" idx="10"/>
          </p:nvPr>
        </p:nvSpPr>
        <p:spPr>
          <a:xfrm>
            <a:off x="562734" y="42364"/>
            <a:ext cx="11389186" cy="1790738"/>
          </a:xfrm>
        </p:spPr>
        <p:txBody>
          <a:bodyPr lIns="91440" tIns="45720" rIns="91440" bIns="45720" anchor="t">
            <a:noAutofit/>
          </a:bodyPr>
          <a:lstStyle/>
          <a:p>
            <a:endParaRPr lang="en-US"/>
          </a:p>
          <a:p>
            <a:r>
              <a:rPr lang="en-US"/>
              <a:t>The Expert Group</a:t>
            </a:r>
          </a:p>
        </p:txBody>
      </p:sp>
      <p:sp>
        <p:nvSpPr>
          <p:cNvPr id="3" name="Text Placeholder 2">
            <a:extLst>
              <a:ext uri="{FF2B5EF4-FFF2-40B4-BE49-F238E27FC236}">
                <a16:creationId xmlns:a16="http://schemas.microsoft.com/office/drawing/2014/main" id="{5690F618-FEB6-A495-DCA3-590271D14EDC}"/>
              </a:ext>
            </a:extLst>
          </p:cNvPr>
          <p:cNvSpPr>
            <a:spLocks noGrp="1"/>
          </p:cNvSpPr>
          <p:nvPr>
            <p:ph type="body" sz="quarter" idx="11"/>
          </p:nvPr>
        </p:nvSpPr>
        <p:spPr>
          <a:xfrm>
            <a:off x="674771" y="2881475"/>
            <a:ext cx="10842458" cy="3224551"/>
          </a:xfrm>
        </p:spPr>
        <p:txBody>
          <a:bodyPr lIns="91440" tIns="45720" rIns="91440" bIns="45720" anchor="t">
            <a:normAutofit/>
          </a:bodyPr>
          <a:lstStyle/>
          <a:p>
            <a:pPr marL="0" indent="0">
              <a:buNone/>
            </a:pPr>
            <a:endParaRPr lang="en-US" i="1"/>
          </a:p>
          <a:p>
            <a:endParaRPr lang="en-US"/>
          </a:p>
        </p:txBody>
      </p:sp>
      <p:pic>
        <p:nvPicPr>
          <p:cNvPr id="6" name="Picture 5">
            <a:extLst>
              <a:ext uri="{FF2B5EF4-FFF2-40B4-BE49-F238E27FC236}">
                <a16:creationId xmlns:a16="http://schemas.microsoft.com/office/drawing/2014/main" id="{498C860F-8A46-051E-0A54-3EC513956AB9}"/>
              </a:ext>
            </a:extLst>
          </p:cNvPr>
          <p:cNvPicPr>
            <a:picLocks noChangeAspect="1"/>
          </p:cNvPicPr>
          <p:nvPr/>
        </p:nvPicPr>
        <p:blipFill>
          <a:blip r:embed="rId3"/>
          <a:srcRect t="-767" r="1944" b="168"/>
          <a:stretch>
            <a:fillRect/>
          </a:stretch>
        </p:blipFill>
        <p:spPr>
          <a:xfrm>
            <a:off x="4071257" y="1711855"/>
            <a:ext cx="3805538" cy="4997403"/>
          </a:xfrm>
          <a:prstGeom prst="rect">
            <a:avLst/>
          </a:prstGeom>
        </p:spPr>
      </p:pic>
    </p:spTree>
    <p:extLst>
      <p:ext uri="{BB962C8B-B14F-4D97-AF65-F5344CB8AC3E}">
        <p14:creationId xmlns:p14="http://schemas.microsoft.com/office/powerpoint/2010/main" val="2679529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C45784-E443-8071-2AFB-574EDE3069FF}"/>
              </a:ext>
            </a:extLst>
          </p:cNvPr>
          <p:cNvSpPr>
            <a:spLocks noGrp="1"/>
          </p:cNvSpPr>
          <p:nvPr>
            <p:ph type="body" sz="quarter" idx="10"/>
          </p:nvPr>
        </p:nvSpPr>
        <p:spPr/>
        <p:txBody>
          <a:bodyPr lIns="91440" tIns="45720" rIns="91440" bIns="45720" anchor="t">
            <a:noAutofit/>
          </a:bodyPr>
          <a:lstStyle/>
          <a:p>
            <a:r>
              <a:rPr lang="en-US"/>
              <a:t>Expert Group</a:t>
            </a:r>
          </a:p>
        </p:txBody>
      </p:sp>
      <p:sp>
        <p:nvSpPr>
          <p:cNvPr id="3" name="Text Placeholder 2">
            <a:extLst>
              <a:ext uri="{FF2B5EF4-FFF2-40B4-BE49-F238E27FC236}">
                <a16:creationId xmlns:a16="http://schemas.microsoft.com/office/drawing/2014/main" id="{4800E3CB-2381-C648-E855-6B2173029008}"/>
              </a:ext>
            </a:extLst>
          </p:cNvPr>
          <p:cNvSpPr>
            <a:spLocks noGrp="1"/>
          </p:cNvSpPr>
          <p:nvPr>
            <p:ph type="body" sz="quarter" idx="11"/>
          </p:nvPr>
        </p:nvSpPr>
        <p:spPr/>
        <p:txBody>
          <a:bodyPr lIns="91440" tIns="45720" rIns="91440" bIns="45720" anchor="t">
            <a:normAutofit/>
          </a:bodyPr>
          <a:lstStyle/>
          <a:p>
            <a:pPr marL="0" indent="0">
              <a:buNone/>
            </a:pPr>
            <a:r>
              <a:rPr lang="en-US" sz="2600">
                <a:ea typeface="+mn-lt"/>
                <a:cs typeface="+mn-lt"/>
              </a:rPr>
              <a:t>A temporary team where students study </a:t>
            </a:r>
            <a:r>
              <a:rPr lang="en-US" sz="2600" i="1">
                <a:ea typeface="+mn-lt"/>
                <a:cs typeface="+mn-lt"/>
              </a:rPr>
              <a:t>one</a:t>
            </a:r>
            <a:r>
              <a:rPr lang="en-US" sz="2600">
                <a:ea typeface="+mn-lt"/>
                <a:cs typeface="+mn-lt"/>
              </a:rPr>
              <a:t> component deeply so they can teach it accurately to others.</a:t>
            </a:r>
            <a:endParaRPr lang="en-US">
              <a:cs typeface="Arial"/>
            </a:endParaRPr>
          </a:p>
          <a:p>
            <a:r>
              <a:rPr lang="en-US">
                <a:ea typeface="+mn-lt"/>
                <a:cs typeface="+mn-lt"/>
              </a:rPr>
              <a:t>Ensures depth before collaboration</a:t>
            </a:r>
          </a:p>
          <a:p>
            <a:r>
              <a:rPr lang="en-US">
                <a:ea typeface="+mn-lt"/>
                <a:cs typeface="+mn-lt"/>
              </a:rPr>
              <a:t>Each student is accountable</a:t>
            </a:r>
          </a:p>
          <a:p>
            <a:r>
              <a:rPr lang="en-US"/>
              <a:t>Requires mastery</a:t>
            </a:r>
          </a:p>
          <a:p>
            <a:pPr marL="0" indent="0">
              <a:buNone/>
            </a:pPr>
            <a:endParaRPr lang="en-US">
              <a:cs typeface="Arial"/>
            </a:endParaRPr>
          </a:p>
        </p:txBody>
      </p:sp>
      <p:pic>
        <p:nvPicPr>
          <p:cNvPr id="5" name="Picture 4">
            <a:extLst>
              <a:ext uri="{FF2B5EF4-FFF2-40B4-BE49-F238E27FC236}">
                <a16:creationId xmlns:a16="http://schemas.microsoft.com/office/drawing/2014/main" id="{90163D6A-E3FD-0A3B-7C02-52265782CE28}"/>
              </a:ext>
            </a:extLst>
          </p:cNvPr>
          <p:cNvPicPr>
            <a:picLocks noChangeAspect="1"/>
          </p:cNvPicPr>
          <p:nvPr/>
        </p:nvPicPr>
        <p:blipFill>
          <a:blip r:embed="rId3"/>
          <a:srcRect r="1445" b="640"/>
          <a:stretch>
            <a:fillRect/>
          </a:stretch>
        </p:blipFill>
        <p:spPr>
          <a:xfrm>
            <a:off x="7143647" y="1949382"/>
            <a:ext cx="4175433" cy="4175721"/>
          </a:xfrm>
          <a:prstGeom prst="rect">
            <a:avLst/>
          </a:prstGeom>
          <a:ln>
            <a:noFill/>
          </a:ln>
        </p:spPr>
      </p:pic>
    </p:spTree>
    <p:extLst>
      <p:ext uri="{BB962C8B-B14F-4D97-AF65-F5344CB8AC3E}">
        <p14:creationId xmlns:p14="http://schemas.microsoft.com/office/powerpoint/2010/main" val="387317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27BB9-613E-180C-FBFF-79F86058339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0497806-3505-A3FE-DD2C-28E09640FFE9}"/>
              </a:ext>
            </a:extLst>
          </p:cNvPr>
          <p:cNvSpPr>
            <a:spLocks noGrp="1"/>
          </p:cNvSpPr>
          <p:nvPr>
            <p:ph type="body" sz="quarter" idx="10"/>
          </p:nvPr>
        </p:nvSpPr>
        <p:spPr>
          <a:xfrm>
            <a:off x="1163648" y="92551"/>
            <a:ext cx="10345616" cy="655721"/>
          </a:xfrm>
        </p:spPr>
        <p:txBody>
          <a:bodyPr lIns="91440" tIns="45720" rIns="91440" bIns="45720" anchor="t">
            <a:noAutofit/>
          </a:bodyPr>
          <a:lstStyle/>
          <a:p>
            <a:r>
              <a:rPr lang="en-US"/>
              <a:t>Impact of the </a:t>
            </a:r>
          </a:p>
          <a:p>
            <a:r>
              <a:rPr lang="en-US"/>
              <a:t>Expert Group</a:t>
            </a:r>
          </a:p>
        </p:txBody>
      </p:sp>
      <p:sp>
        <p:nvSpPr>
          <p:cNvPr id="3" name="Text Placeholder 2">
            <a:extLst>
              <a:ext uri="{FF2B5EF4-FFF2-40B4-BE49-F238E27FC236}">
                <a16:creationId xmlns:a16="http://schemas.microsoft.com/office/drawing/2014/main" id="{EE62223E-B974-462D-2C27-51373CDA9557}"/>
              </a:ext>
            </a:extLst>
          </p:cNvPr>
          <p:cNvSpPr>
            <a:spLocks noGrp="1"/>
          </p:cNvSpPr>
          <p:nvPr>
            <p:ph type="body" sz="quarter" idx="11"/>
          </p:nvPr>
        </p:nvSpPr>
        <p:spPr>
          <a:xfrm>
            <a:off x="438912" y="1178472"/>
            <a:ext cx="11078317" cy="5615519"/>
          </a:xfrm>
        </p:spPr>
        <p:txBody>
          <a:bodyPr lIns="91440" tIns="45720" rIns="91440" bIns="45720" anchor="t">
            <a:normAutofit/>
          </a:bodyPr>
          <a:lstStyle/>
          <a:p>
            <a:endParaRPr lang="en-US" sz="1200">
              <a:latin typeface="Roboto"/>
              <a:ea typeface="Roboto"/>
              <a:cs typeface="Roboto"/>
            </a:endParaRPr>
          </a:p>
          <a:p>
            <a:endParaRPr lang="en-US" sz="1200">
              <a:latin typeface="Roboto"/>
              <a:ea typeface="Roboto"/>
              <a:cs typeface="Roboto"/>
            </a:endParaRPr>
          </a:p>
          <a:p>
            <a:r>
              <a:rPr lang="en-US" sz="3200">
                <a:latin typeface="Roboto"/>
                <a:ea typeface="Roboto"/>
                <a:cs typeface="Roboto"/>
              </a:rPr>
              <a:t>When students are expected to be experts, the depth of learning, engagement, and accountability is increased.</a:t>
            </a:r>
          </a:p>
          <a:p>
            <a:pPr marL="0" indent="0">
              <a:buNone/>
            </a:pPr>
            <a:endParaRPr lang="en-US" sz="3200">
              <a:latin typeface="Roboto"/>
              <a:ea typeface="Roboto"/>
              <a:cs typeface="Roboto"/>
            </a:endParaRPr>
          </a:p>
          <a:p>
            <a:pPr lvl="1"/>
            <a:r>
              <a:rPr lang="en-US" sz="3200">
                <a:latin typeface="Roboto"/>
                <a:ea typeface="Roboto"/>
                <a:cs typeface="Roboto"/>
              </a:rPr>
              <a:t>Move beyond the surface to a deeper understanding</a:t>
            </a:r>
            <a:endParaRPr lang="en-US" sz="3200">
              <a:latin typeface="Arial"/>
              <a:ea typeface="Roboto"/>
              <a:cs typeface="Arial"/>
            </a:endParaRPr>
          </a:p>
          <a:p>
            <a:pPr lvl="1"/>
            <a:r>
              <a:rPr lang="en-US" sz="3200">
                <a:latin typeface="Roboto"/>
                <a:ea typeface="Roboto"/>
                <a:cs typeface="Roboto"/>
              </a:rPr>
              <a:t>Increased accountability and ownership of learning</a:t>
            </a:r>
          </a:p>
          <a:p>
            <a:pPr lvl="1"/>
            <a:r>
              <a:rPr lang="en-US" sz="3200">
                <a:latin typeface="Roboto"/>
                <a:ea typeface="Roboto"/>
                <a:cs typeface="Roboto"/>
              </a:rPr>
              <a:t>Encourages discussion instead of rote learning</a:t>
            </a:r>
          </a:p>
          <a:p>
            <a:pPr lvl="1"/>
            <a:r>
              <a:rPr lang="en-US" sz="3200">
                <a:latin typeface="Roboto"/>
                <a:ea typeface="Roboto"/>
                <a:cs typeface="Roboto"/>
              </a:rPr>
              <a:t>Balances group dynamics because everyone has a voice</a:t>
            </a:r>
          </a:p>
          <a:p>
            <a:pPr lvl="1"/>
            <a:r>
              <a:rPr lang="en-US" sz="3200">
                <a:latin typeface="Roboto"/>
                <a:ea typeface="Roboto"/>
                <a:cs typeface="Roboto"/>
              </a:rPr>
              <a:t>Learning is transferred to practice</a:t>
            </a:r>
          </a:p>
          <a:p>
            <a:pPr marL="457200" lvl="1" indent="0">
              <a:buNone/>
            </a:pPr>
            <a:endParaRPr lang="en-US" sz="1600" b="1">
              <a:solidFill>
                <a:srgbClr val="FF0000"/>
              </a:solidFill>
              <a:latin typeface="Roboto"/>
              <a:ea typeface="Roboto"/>
              <a:cs typeface="Roboto"/>
            </a:endParaRPr>
          </a:p>
          <a:p>
            <a:pPr marL="457200" lvl="1" indent="0">
              <a:buNone/>
            </a:pPr>
            <a:endParaRPr lang="en-US" sz="1800" b="1" u="sng">
              <a:solidFill>
                <a:srgbClr val="000000"/>
              </a:solidFill>
              <a:latin typeface="Roboto"/>
              <a:ea typeface="Roboto"/>
              <a:cs typeface="Roboto"/>
            </a:endParaRPr>
          </a:p>
          <a:p>
            <a:pPr marL="0" indent="0">
              <a:buNone/>
            </a:pPr>
            <a:endParaRPr lang="en-US" sz="1800" b="1" u="sng">
              <a:solidFill>
                <a:srgbClr val="000000"/>
              </a:solidFill>
              <a:latin typeface="Roboto"/>
              <a:ea typeface="Roboto"/>
              <a:cs typeface="Roboto"/>
            </a:endParaRPr>
          </a:p>
          <a:p>
            <a:endParaRPr lang="en-US" sz="1800" b="1">
              <a:solidFill>
                <a:srgbClr val="FF0000"/>
              </a:solidFill>
              <a:latin typeface="Roboto"/>
              <a:ea typeface="Roboto"/>
              <a:cs typeface="Roboto"/>
            </a:endParaRPr>
          </a:p>
          <a:p>
            <a:endParaRPr lang="en-US" sz="1800" b="1">
              <a:solidFill>
                <a:srgbClr val="FF0000"/>
              </a:solidFill>
              <a:latin typeface="Roboto"/>
              <a:ea typeface="Roboto"/>
              <a:cs typeface="Roboto"/>
            </a:endParaRPr>
          </a:p>
          <a:p>
            <a:pPr marL="0" indent="0" algn="ctr">
              <a:buNone/>
            </a:pPr>
            <a:endParaRPr lang="en-US"/>
          </a:p>
          <a:p>
            <a:endParaRPr lang="en-US" sz="1200">
              <a:ea typeface="+mn-lt"/>
              <a:cs typeface="+mn-lt"/>
            </a:endParaRPr>
          </a:p>
          <a:p>
            <a:endParaRPr lang="en-US" sz="1200">
              <a:ea typeface="+mn-lt"/>
              <a:cs typeface="+mn-lt"/>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p:txBody>
      </p:sp>
      <p:sp>
        <p:nvSpPr>
          <p:cNvPr id="6" name="TextBox 5">
            <a:extLst>
              <a:ext uri="{FF2B5EF4-FFF2-40B4-BE49-F238E27FC236}">
                <a16:creationId xmlns:a16="http://schemas.microsoft.com/office/drawing/2014/main" id="{2F064BB9-F251-4130-8268-0C35E64F989C}"/>
              </a:ext>
            </a:extLst>
          </p:cNvPr>
          <p:cNvSpPr txBox="1"/>
          <p:nvPr/>
        </p:nvSpPr>
        <p:spPr>
          <a:xfrm>
            <a:off x="940308" y="5310196"/>
            <a:ext cx="10311384" cy="369332"/>
          </a:xfrm>
          <a:prstGeom prst="rect">
            <a:avLst/>
          </a:prstGeom>
          <a:noFill/>
        </p:spPr>
        <p:txBody>
          <a:bodyPr wrap="square" rtlCol="0">
            <a:spAutoFit/>
          </a:bodyPr>
          <a:lstStyle/>
          <a:p>
            <a:r>
              <a:rPr lang="en-US"/>
              <a:t> </a:t>
            </a:r>
          </a:p>
        </p:txBody>
      </p:sp>
    </p:spTree>
    <p:extLst>
      <p:ext uri="{BB962C8B-B14F-4D97-AF65-F5344CB8AC3E}">
        <p14:creationId xmlns:p14="http://schemas.microsoft.com/office/powerpoint/2010/main" val="3427988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041D8-D673-9045-EE26-B0CA6BC509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62830F8-0A13-E854-9F70-280B32F1E104}"/>
              </a:ext>
            </a:extLst>
          </p:cNvPr>
          <p:cNvSpPr>
            <a:spLocks noGrp="1"/>
          </p:cNvSpPr>
          <p:nvPr>
            <p:ph type="body" sz="quarter" idx="10"/>
          </p:nvPr>
        </p:nvSpPr>
        <p:spPr/>
        <p:txBody>
          <a:bodyPr lIns="91440" tIns="45720" rIns="91440" bIns="45720" anchor="t">
            <a:noAutofit/>
          </a:bodyPr>
          <a:lstStyle/>
          <a:p>
            <a:r>
              <a:rPr lang="en-US"/>
              <a:t>Teacher's Role with the </a:t>
            </a:r>
          </a:p>
          <a:p>
            <a:r>
              <a:rPr lang="en-US"/>
              <a:t>Expert Group</a:t>
            </a:r>
          </a:p>
        </p:txBody>
      </p:sp>
      <p:sp>
        <p:nvSpPr>
          <p:cNvPr id="3" name="Text Placeholder 2">
            <a:extLst>
              <a:ext uri="{FF2B5EF4-FFF2-40B4-BE49-F238E27FC236}">
                <a16:creationId xmlns:a16="http://schemas.microsoft.com/office/drawing/2014/main" id="{11E3DBE0-1A9F-21A8-BB64-8C7ED64EF8FC}"/>
              </a:ext>
            </a:extLst>
          </p:cNvPr>
          <p:cNvSpPr>
            <a:spLocks noGrp="1"/>
          </p:cNvSpPr>
          <p:nvPr>
            <p:ph type="body" sz="quarter" idx="11"/>
          </p:nvPr>
        </p:nvSpPr>
        <p:spPr>
          <a:xfrm>
            <a:off x="479422" y="1598083"/>
            <a:ext cx="9385222" cy="4806615"/>
          </a:xfrm>
        </p:spPr>
        <p:txBody>
          <a:bodyPr lIns="91440" tIns="45720" rIns="91440" bIns="45720" anchor="t">
            <a:noAutofit/>
          </a:bodyPr>
          <a:lstStyle/>
          <a:p>
            <a:pPr marL="0" indent="0">
              <a:buNone/>
            </a:pPr>
            <a:r>
              <a:rPr lang="en-US" sz="2400">
                <a:latin typeface="Roboto"/>
                <a:ea typeface="+mn-lt"/>
                <a:cs typeface="+mn-lt"/>
              </a:rPr>
              <a:t>The teacher’s role is to design, scaffold, and coach so students can confidently teach their piece of the learning.</a:t>
            </a:r>
            <a:endParaRPr lang="en-US" sz="2400">
              <a:latin typeface="Roboto"/>
              <a:ea typeface="Roboto"/>
              <a:cs typeface="Roboto"/>
            </a:endParaRPr>
          </a:p>
          <a:p>
            <a:pPr>
              <a:buAutoNum type="arabicPeriod"/>
            </a:pPr>
            <a:r>
              <a:rPr lang="en-US" sz="2400">
                <a:latin typeface="Roboto"/>
                <a:ea typeface="Roboto"/>
                <a:cs typeface="Arial"/>
              </a:rPr>
              <a:t>Design the task to ensure each expert section addresses the learning targets.</a:t>
            </a:r>
            <a:endParaRPr lang="en-US" sz="2400">
              <a:latin typeface="Roboto"/>
              <a:ea typeface="Roboto"/>
              <a:cs typeface="Roboto"/>
            </a:endParaRPr>
          </a:p>
          <a:p>
            <a:pPr>
              <a:buAutoNum type="arabicPeriod"/>
            </a:pPr>
            <a:r>
              <a:rPr lang="en-US" sz="2400">
                <a:latin typeface="Roboto"/>
                <a:ea typeface="Roboto"/>
                <a:cs typeface="Arial"/>
              </a:rPr>
              <a:t>Provide clear purpose and expectations of the task as well as for working in groups</a:t>
            </a:r>
          </a:p>
          <a:p>
            <a:pPr>
              <a:buAutoNum type="arabicPeriod"/>
            </a:pPr>
            <a:r>
              <a:rPr lang="en-US" sz="2400">
                <a:latin typeface="Roboto"/>
                <a:ea typeface="Roboto"/>
                <a:cs typeface="Arial"/>
              </a:rPr>
              <a:t>Scaffold learning with guiding questions, graphic organizers, and sentence frames</a:t>
            </a:r>
          </a:p>
          <a:p>
            <a:pPr>
              <a:buAutoNum type="arabicPeriod"/>
            </a:pPr>
            <a:r>
              <a:rPr lang="en-US" sz="2400">
                <a:latin typeface="Roboto"/>
                <a:ea typeface="Roboto"/>
                <a:cs typeface="Arial"/>
              </a:rPr>
              <a:t>Monitor the groups and clarify misunderstandings</a:t>
            </a:r>
          </a:p>
          <a:p>
            <a:pPr>
              <a:buAutoNum type="arabicPeriod"/>
            </a:pPr>
            <a:r>
              <a:rPr lang="en-US" sz="2400">
                <a:latin typeface="Roboto"/>
                <a:ea typeface="Roboto"/>
                <a:cs typeface="Arial"/>
              </a:rPr>
              <a:t>Check notes/visuals for accuracy</a:t>
            </a:r>
          </a:p>
          <a:p>
            <a:pPr>
              <a:buAutoNum type="arabicPeriod"/>
            </a:pPr>
            <a:r>
              <a:rPr lang="en-US" sz="2400">
                <a:latin typeface="Roboto"/>
                <a:ea typeface="Roboto"/>
                <a:cs typeface="Arial"/>
              </a:rPr>
              <a:t>Provide prompts to students so they are prepared to teach to learning groups</a:t>
            </a:r>
          </a:p>
          <a:p>
            <a:pPr>
              <a:buAutoNum type="arabicPeriod"/>
            </a:pPr>
            <a:endParaRPr lang="en-US" sz="2000">
              <a:cs typeface="Arial"/>
            </a:endParaRPr>
          </a:p>
          <a:p>
            <a:pPr>
              <a:buAutoNum type="arabicPeriod"/>
            </a:pPr>
            <a:endParaRPr lang="en-US" sz="2000">
              <a:cs typeface="Arial"/>
            </a:endParaRPr>
          </a:p>
        </p:txBody>
      </p:sp>
    </p:spTree>
    <p:extLst>
      <p:ext uri="{BB962C8B-B14F-4D97-AF65-F5344CB8AC3E}">
        <p14:creationId xmlns:p14="http://schemas.microsoft.com/office/powerpoint/2010/main" val="4004983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D605D7-193F-99F6-8C05-3672D5ED04B9}"/>
              </a:ext>
            </a:extLst>
          </p:cNvPr>
          <p:cNvSpPr>
            <a:spLocks noGrp="1"/>
          </p:cNvSpPr>
          <p:nvPr>
            <p:ph type="body" sz="quarter" idx="10"/>
          </p:nvPr>
        </p:nvSpPr>
        <p:spPr>
          <a:xfrm>
            <a:off x="0" y="245679"/>
            <a:ext cx="12192000" cy="655721"/>
          </a:xfrm>
        </p:spPr>
        <p:txBody>
          <a:bodyPr lIns="91440" tIns="45720" rIns="91440" bIns="45720" anchor="t">
            <a:noAutofit/>
          </a:bodyPr>
          <a:lstStyle/>
          <a:p>
            <a:r>
              <a:rPr lang="en-US"/>
              <a:t>The Expert Group in Action</a:t>
            </a:r>
          </a:p>
        </p:txBody>
      </p:sp>
      <p:pic>
        <p:nvPicPr>
          <p:cNvPr id="3" name="JigSaw 1">
            <a:hlinkClick r:id="" action="ppaction://media"/>
            <a:extLst>
              <a:ext uri="{FF2B5EF4-FFF2-40B4-BE49-F238E27FC236}">
                <a16:creationId xmlns:a16="http://schemas.microsoft.com/office/drawing/2014/main" id="{DB3283BC-4283-BD33-0D18-C17388B48A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78488" y="1326266"/>
            <a:ext cx="8474553" cy="4766937"/>
          </a:xfrm>
          <a:prstGeom prst="rect">
            <a:avLst/>
          </a:prstGeom>
        </p:spPr>
      </p:pic>
    </p:spTree>
    <p:extLst>
      <p:ext uri="{BB962C8B-B14F-4D97-AF65-F5344CB8AC3E}">
        <p14:creationId xmlns:p14="http://schemas.microsoft.com/office/powerpoint/2010/main" val="355298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A61F33-7FB0-1094-EDD1-14A7D972A659}"/>
              </a:ext>
            </a:extLst>
          </p:cNvPr>
          <p:cNvSpPr>
            <a:spLocks noGrp="1"/>
          </p:cNvSpPr>
          <p:nvPr>
            <p:ph type="body" sz="quarter" idx="10"/>
          </p:nvPr>
        </p:nvSpPr>
        <p:spPr/>
        <p:txBody>
          <a:bodyPr/>
          <a:lstStyle/>
          <a:p>
            <a:r>
              <a:rPr lang="en-US"/>
              <a:t>Pause and Pop</a:t>
            </a:r>
          </a:p>
        </p:txBody>
      </p:sp>
      <p:sp>
        <p:nvSpPr>
          <p:cNvPr id="3" name="Text Placeholder 2">
            <a:extLst>
              <a:ext uri="{FF2B5EF4-FFF2-40B4-BE49-F238E27FC236}">
                <a16:creationId xmlns:a16="http://schemas.microsoft.com/office/drawing/2014/main" id="{263CCEA5-7905-3A6A-9F43-FF0F31A3A363}"/>
              </a:ext>
            </a:extLst>
          </p:cNvPr>
          <p:cNvSpPr>
            <a:spLocks noGrp="1"/>
          </p:cNvSpPr>
          <p:nvPr>
            <p:ph type="body" sz="quarter" idx="11"/>
          </p:nvPr>
        </p:nvSpPr>
        <p:spPr/>
        <p:txBody>
          <a:bodyPr lIns="91440" tIns="45720" rIns="91440" bIns="45720" anchor="t">
            <a:normAutofit/>
          </a:bodyPr>
          <a:lstStyle/>
          <a:p>
            <a:pPr marL="0" indent="0">
              <a:buNone/>
            </a:pPr>
            <a:r>
              <a:rPr lang="en-US"/>
              <a:t>Share an insight (pop) with a partner using the prompts below in one sentence without repeating other ideas</a:t>
            </a:r>
          </a:p>
          <a:p>
            <a:pPr marL="0" indent="0">
              <a:buNone/>
            </a:pPr>
            <a:endParaRPr lang="en-US"/>
          </a:p>
          <a:p>
            <a:pPr marL="0" indent="0">
              <a:buNone/>
            </a:pPr>
            <a:r>
              <a:rPr lang="en-US"/>
              <a:t>💡 Something that stood out</a:t>
            </a:r>
          </a:p>
          <a:p>
            <a:pPr marL="0" indent="0">
              <a:buNone/>
            </a:pPr>
            <a:r>
              <a:rPr lang="en-US"/>
              <a:t>❓ A question the video raised</a:t>
            </a:r>
          </a:p>
          <a:p>
            <a:pPr marL="0" indent="0">
              <a:buNone/>
            </a:pPr>
            <a:r>
              <a:rPr lang="en-US"/>
              <a:t>🔁 A moment you’d replay</a:t>
            </a:r>
            <a:endParaRPr lang="en-US">
              <a:cs typeface="Arial"/>
            </a:endParaRPr>
          </a:p>
        </p:txBody>
      </p:sp>
    </p:spTree>
    <p:extLst>
      <p:ext uri="{BB962C8B-B14F-4D97-AF65-F5344CB8AC3E}">
        <p14:creationId xmlns:p14="http://schemas.microsoft.com/office/powerpoint/2010/main" val="1297311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B9F53C-55E8-54A5-ED7B-6D71618C5DBD}"/>
              </a:ext>
            </a:extLst>
          </p:cNvPr>
          <p:cNvPicPr>
            <a:picLocks noChangeAspect="1"/>
          </p:cNvPicPr>
          <p:nvPr/>
        </p:nvPicPr>
        <p:blipFill>
          <a:blip r:embed="rId3"/>
          <a:stretch>
            <a:fillRect/>
          </a:stretch>
        </p:blipFill>
        <p:spPr>
          <a:xfrm>
            <a:off x="0" y="-4822"/>
            <a:ext cx="12298679" cy="6927736"/>
          </a:xfrm>
          <a:prstGeom prst="rect">
            <a:avLst/>
          </a:prstGeom>
        </p:spPr>
      </p:pic>
    </p:spTree>
    <p:extLst>
      <p:ext uri="{BB962C8B-B14F-4D97-AF65-F5344CB8AC3E}">
        <p14:creationId xmlns:p14="http://schemas.microsoft.com/office/powerpoint/2010/main" val="2408848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AF8DF-0888-D32A-C4A8-FB75AB9BC1F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7A17A55-EB83-BB53-96D3-EA90C4DD9F50}"/>
              </a:ext>
            </a:extLst>
          </p:cNvPr>
          <p:cNvSpPr>
            <a:spLocks noGrp="1"/>
          </p:cNvSpPr>
          <p:nvPr>
            <p:ph type="body" sz="quarter" idx="10"/>
          </p:nvPr>
        </p:nvSpPr>
        <p:spPr>
          <a:xfrm>
            <a:off x="401407" y="238306"/>
            <a:ext cx="11389186" cy="1790738"/>
          </a:xfrm>
        </p:spPr>
        <p:txBody>
          <a:bodyPr lIns="91440" tIns="45720" rIns="91440" bIns="45720" anchor="t">
            <a:noAutofit/>
          </a:bodyPr>
          <a:lstStyle/>
          <a:p>
            <a:r>
              <a:rPr lang="en-US"/>
              <a:t>Jigsaw</a:t>
            </a:r>
          </a:p>
          <a:p>
            <a:r>
              <a:rPr lang="en-US"/>
              <a:t>The Learning Group</a:t>
            </a:r>
          </a:p>
        </p:txBody>
      </p:sp>
      <p:sp>
        <p:nvSpPr>
          <p:cNvPr id="3" name="Text Placeholder 2">
            <a:extLst>
              <a:ext uri="{FF2B5EF4-FFF2-40B4-BE49-F238E27FC236}">
                <a16:creationId xmlns:a16="http://schemas.microsoft.com/office/drawing/2014/main" id="{7726811F-FDC4-1F40-47B6-03E21F49D98A}"/>
              </a:ext>
            </a:extLst>
          </p:cNvPr>
          <p:cNvSpPr>
            <a:spLocks noGrp="1"/>
          </p:cNvSpPr>
          <p:nvPr>
            <p:ph type="body" sz="quarter" idx="11"/>
          </p:nvPr>
        </p:nvSpPr>
        <p:spPr>
          <a:xfrm>
            <a:off x="674771" y="2881475"/>
            <a:ext cx="10842458" cy="3224551"/>
          </a:xfrm>
        </p:spPr>
        <p:txBody>
          <a:bodyPr lIns="91440" tIns="45720" rIns="91440" bIns="45720" anchor="t">
            <a:normAutofit/>
          </a:bodyPr>
          <a:lstStyle/>
          <a:p>
            <a:pPr marL="0" indent="0">
              <a:buNone/>
            </a:pPr>
            <a:endParaRPr lang="en-US" i="1"/>
          </a:p>
          <a:p>
            <a:endParaRPr lang="en-US"/>
          </a:p>
        </p:txBody>
      </p:sp>
      <p:pic>
        <p:nvPicPr>
          <p:cNvPr id="5" name="Picture 4">
            <a:extLst>
              <a:ext uri="{FF2B5EF4-FFF2-40B4-BE49-F238E27FC236}">
                <a16:creationId xmlns:a16="http://schemas.microsoft.com/office/drawing/2014/main" id="{97F961A7-82F0-2E1B-0D7A-F813887A7AED}"/>
              </a:ext>
            </a:extLst>
          </p:cNvPr>
          <p:cNvPicPr>
            <a:picLocks noChangeAspect="1"/>
          </p:cNvPicPr>
          <p:nvPr/>
        </p:nvPicPr>
        <p:blipFill>
          <a:blip r:embed="rId3"/>
          <a:stretch>
            <a:fillRect/>
          </a:stretch>
        </p:blipFill>
        <p:spPr>
          <a:xfrm>
            <a:off x="3106346" y="1868599"/>
            <a:ext cx="6237515" cy="4537379"/>
          </a:xfrm>
          <a:prstGeom prst="rect">
            <a:avLst/>
          </a:prstGeom>
        </p:spPr>
      </p:pic>
    </p:spTree>
    <p:extLst>
      <p:ext uri="{BB962C8B-B14F-4D97-AF65-F5344CB8AC3E}">
        <p14:creationId xmlns:p14="http://schemas.microsoft.com/office/powerpoint/2010/main" val="3141301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5042C-653F-85D9-A44D-E72277B80B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1C37E9-7FE5-491D-4AED-72FA45CFF1DA}"/>
              </a:ext>
            </a:extLst>
          </p:cNvPr>
          <p:cNvSpPr>
            <a:spLocks noGrp="1"/>
          </p:cNvSpPr>
          <p:nvPr>
            <p:ph type="body" sz="quarter" idx="10"/>
          </p:nvPr>
        </p:nvSpPr>
        <p:spPr>
          <a:xfrm>
            <a:off x="1172307" y="-2699"/>
            <a:ext cx="10345616" cy="655721"/>
          </a:xfrm>
        </p:spPr>
        <p:txBody>
          <a:bodyPr lIns="91440" tIns="45720" rIns="91440" bIns="45720" anchor="t">
            <a:noAutofit/>
          </a:bodyPr>
          <a:lstStyle/>
          <a:p>
            <a:r>
              <a:rPr lang="en-US"/>
              <a:t>Learning Groups In Jigsaw</a:t>
            </a:r>
          </a:p>
        </p:txBody>
      </p:sp>
      <p:sp>
        <p:nvSpPr>
          <p:cNvPr id="3" name="Text Placeholder 2">
            <a:extLst>
              <a:ext uri="{FF2B5EF4-FFF2-40B4-BE49-F238E27FC236}">
                <a16:creationId xmlns:a16="http://schemas.microsoft.com/office/drawing/2014/main" id="{F1B53B6A-666F-57D9-01F2-1851741B06A6}"/>
              </a:ext>
            </a:extLst>
          </p:cNvPr>
          <p:cNvSpPr>
            <a:spLocks noGrp="1"/>
          </p:cNvSpPr>
          <p:nvPr>
            <p:ph type="body" sz="quarter" idx="11"/>
          </p:nvPr>
        </p:nvSpPr>
        <p:spPr/>
        <p:txBody>
          <a:bodyPr lIns="91440" tIns="45720" rIns="91440" bIns="45720" anchor="t">
            <a:normAutofit/>
          </a:bodyPr>
          <a:lstStyle/>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p:txBody>
      </p:sp>
      <p:sp>
        <p:nvSpPr>
          <p:cNvPr id="6" name="TextBox 5">
            <a:extLst>
              <a:ext uri="{FF2B5EF4-FFF2-40B4-BE49-F238E27FC236}">
                <a16:creationId xmlns:a16="http://schemas.microsoft.com/office/drawing/2014/main" id="{2CF4AD7E-651C-0EA7-7E30-C1174C837F69}"/>
              </a:ext>
            </a:extLst>
          </p:cNvPr>
          <p:cNvSpPr txBox="1"/>
          <p:nvPr/>
        </p:nvSpPr>
        <p:spPr>
          <a:xfrm>
            <a:off x="568091" y="2120260"/>
            <a:ext cx="10773517" cy="2308324"/>
          </a:xfrm>
          <a:prstGeom prst="rect">
            <a:avLst/>
          </a:prstGeom>
          <a:noFill/>
        </p:spPr>
        <p:txBody>
          <a:bodyPr wrap="square" rtlCol="0">
            <a:spAutoFit/>
          </a:bodyPr>
          <a:lstStyle/>
          <a:p>
            <a:pPr algn="ctr"/>
            <a:r>
              <a:rPr lang="en-US" sz="3600"/>
              <a:t>The learning group is responsible for </a:t>
            </a:r>
            <a:r>
              <a:rPr lang="en-US" sz="3600" b="1" i="1"/>
              <a:t>sharing</a:t>
            </a:r>
            <a:r>
              <a:rPr lang="en-US" sz="3600"/>
              <a:t> expertise from the expert group and </a:t>
            </a:r>
            <a:r>
              <a:rPr lang="en-US" sz="3600" b="1" i="1"/>
              <a:t>learning</a:t>
            </a:r>
            <a:r>
              <a:rPr lang="en-US" sz="3600"/>
              <a:t> new information from other groups. </a:t>
            </a:r>
          </a:p>
          <a:p>
            <a:pPr algn="ctr"/>
            <a:endParaRPr lang="en-US" sz="3600"/>
          </a:p>
        </p:txBody>
      </p:sp>
    </p:spTree>
    <p:extLst>
      <p:ext uri="{BB962C8B-B14F-4D97-AF65-F5344CB8AC3E}">
        <p14:creationId xmlns:p14="http://schemas.microsoft.com/office/powerpoint/2010/main" val="1697682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D4232-8370-EF65-F5CB-DE287F5F7E1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DB5151D-77D6-85D9-BF43-ED71AF50BE8E}"/>
              </a:ext>
            </a:extLst>
          </p:cNvPr>
          <p:cNvSpPr>
            <a:spLocks noGrp="1"/>
          </p:cNvSpPr>
          <p:nvPr>
            <p:ph type="body" sz="quarter" idx="10"/>
          </p:nvPr>
        </p:nvSpPr>
        <p:spPr>
          <a:xfrm>
            <a:off x="1172307" y="-2699"/>
            <a:ext cx="10345616" cy="655721"/>
          </a:xfrm>
        </p:spPr>
        <p:txBody>
          <a:bodyPr lIns="91440" tIns="45720" rIns="91440" bIns="45720" anchor="t">
            <a:noAutofit/>
          </a:bodyPr>
          <a:lstStyle/>
          <a:p>
            <a:r>
              <a:rPr lang="en-US"/>
              <a:t>The Impact of the Learning Group</a:t>
            </a:r>
          </a:p>
        </p:txBody>
      </p:sp>
      <p:sp>
        <p:nvSpPr>
          <p:cNvPr id="10" name="TextBox 9">
            <a:extLst>
              <a:ext uri="{FF2B5EF4-FFF2-40B4-BE49-F238E27FC236}">
                <a16:creationId xmlns:a16="http://schemas.microsoft.com/office/drawing/2014/main" id="{F9F7786E-B325-893B-68E9-AFF45C159312}"/>
              </a:ext>
            </a:extLst>
          </p:cNvPr>
          <p:cNvSpPr txBox="1"/>
          <p:nvPr/>
        </p:nvSpPr>
        <p:spPr>
          <a:xfrm>
            <a:off x="512289" y="1565581"/>
            <a:ext cx="11259020" cy="39292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3600">
                <a:cs typeface="Arial"/>
              </a:rPr>
              <a:t>Students are now empowered as experts to share what they have learned with others. They are now responsible for learning and comprehension and their role in the activity is magnified.</a:t>
            </a:r>
          </a:p>
          <a:p>
            <a:pPr>
              <a:lnSpc>
                <a:spcPct val="90000"/>
              </a:lnSpc>
              <a:spcBef>
                <a:spcPts val="1000"/>
              </a:spcBef>
            </a:pPr>
            <a:endParaRPr lang="en-US" sz="2400">
              <a:cs typeface="Arial"/>
            </a:endParaRPr>
          </a:p>
          <a:p>
            <a:pPr>
              <a:lnSpc>
                <a:spcPct val="90000"/>
              </a:lnSpc>
              <a:spcBef>
                <a:spcPts val="1000"/>
              </a:spcBef>
            </a:pPr>
            <a:endParaRPr lang="en-US" sz="2400"/>
          </a:p>
          <a:p>
            <a:pPr>
              <a:lnSpc>
                <a:spcPct val="90000"/>
              </a:lnSpc>
              <a:spcBef>
                <a:spcPts val="1000"/>
              </a:spcBef>
            </a:pPr>
            <a:endParaRPr lang="en-US" sz="2400"/>
          </a:p>
          <a:p>
            <a:pPr>
              <a:lnSpc>
                <a:spcPct val="90000"/>
              </a:lnSpc>
              <a:spcBef>
                <a:spcPts val="1000"/>
              </a:spcBef>
            </a:pPr>
            <a:endParaRPr lang="en-US" sz="2400"/>
          </a:p>
        </p:txBody>
      </p:sp>
      <p:sp>
        <p:nvSpPr>
          <p:cNvPr id="6" name="TextBox 5">
            <a:extLst>
              <a:ext uri="{FF2B5EF4-FFF2-40B4-BE49-F238E27FC236}">
                <a16:creationId xmlns:a16="http://schemas.microsoft.com/office/drawing/2014/main" id="{678ADEE8-2CBF-1666-E26D-5A739996214A}"/>
              </a:ext>
            </a:extLst>
          </p:cNvPr>
          <p:cNvSpPr txBox="1"/>
          <p:nvPr/>
        </p:nvSpPr>
        <p:spPr>
          <a:xfrm>
            <a:off x="940308" y="5310196"/>
            <a:ext cx="10311384" cy="369332"/>
          </a:xfrm>
          <a:prstGeom prst="rect">
            <a:avLst/>
          </a:prstGeom>
          <a:noFill/>
        </p:spPr>
        <p:txBody>
          <a:bodyPr wrap="square" rtlCol="0">
            <a:spAutoFit/>
          </a:bodyPr>
          <a:lstStyle/>
          <a:p>
            <a:r>
              <a:rPr lang="en-US"/>
              <a:t> </a:t>
            </a:r>
          </a:p>
        </p:txBody>
      </p:sp>
      <p:pic>
        <p:nvPicPr>
          <p:cNvPr id="5" name="Picture 4" descr="A magnifying glass on a stick&#10;&#10;AI-generated content may be incorrect.">
            <a:extLst>
              <a:ext uri="{FF2B5EF4-FFF2-40B4-BE49-F238E27FC236}">
                <a16:creationId xmlns:a16="http://schemas.microsoft.com/office/drawing/2014/main" id="{A3411AA7-7E6E-17BD-26C7-9157B3F8FF9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02900" y="3429000"/>
            <a:ext cx="4068409" cy="2991975"/>
          </a:xfrm>
          <a:prstGeom prst="rect">
            <a:avLst/>
          </a:prstGeom>
        </p:spPr>
      </p:pic>
    </p:spTree>
    <p:extLst>
      <p:ext uri="{BB962C8B-B14F-4D97-AF65-F5344CB8AC3E}">
        <p14:creationId xmlns:p14="http://schemas.microsoft.com/office/powerpoint/2010/main" val="473855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FA01F5-94C0-4963-964A-9CFBB1DBA044}"/>
              </a:ext>
            </a:extLst>
          </p:cNvPr>
          <p:cNvSpPr>
            <a:spLocks noGrp="1"/>
          </p:cNvSpPr>
          <p:nvPr>
            <p:ph type="body" sz="quarter" idx="10"/>
          </p:nvPr>
        </p:nvSpPr>
        <p:spPr/>
        <p:txBody>
          <a:bodyPr/>
          <a:lstStyle/>
          <a:p>
            <a:r>
              <a:rPr lang="en-US"/>
              <a:t>Learning Group Activities</a:t>
            </a:r>
          </a:p>
        </p:txBody>
      </p:sp>
      <p:sp>
        <p:nvSpPr>
          <p:cNvPr id="3" name="Text Placeholder 2">
            <a:extLst>
              <a:ext uri="{FF2B5EF4-FFF2-40B4-BE49-F238E27FC236}">
                <a16:creationId xmlns:a16="http://schemas.microsoft.com/office/drawing/2014/main" id="{54C7FC0D-07CD-4478-5D6F-19F6EA47A273}"/>
              </a:ext>
            </a:extLst>
          </p:cNvPr>
          <p:cNvSpPr>
            <a:spLocks noGrp="1"/>
          </p:cNvSpPr>
          <p:nvPr>
            <p:ph type="body" sz="quarter" idx="11"/>
          </p:nvPr>
        </p:nvSpPr>
        <p:spPr>
          <a:xfrm>
            <a:off x="169344" y="1727692"/>
            <a:ext cx="6311245" cy="4806615"/>
          </a:xfrm>
        </p:spPr>
        <p:txBody>
          <a:bodyPr/>
          <a:lstStyle/>
          <a:p>
            <a:r>
              <a:rPr lang="en-US" dirty="0"/>
              <a:t>Model sharing information</a:t>
            </a:r>
          </a:p>
          <a:p>
            <a:r>
              <a:rPr lang="en-US" dirty="0"/>
              <a:t>Teacher vs. Expert Group responsibility</a:t>
            </a:r>
          </a:p>
          <a:p>
            <a:r>
              <a:rPr lang="en-US" dirty="0"/>
              <a:t>What do you want students to     learn and do with the information.</a:t>
            </a:r>
          </a:p>
          <a:p>
            <a:r>
              <a:rPr lang="en-US" dirty="0"/>
              <a:t>What is the goal, what did they learn or what do they share?</a:t>
            </a:r>
          </a:p>
          <a:p>
            <a:endParaRPr lang="en-US" dirty="0"/>
          </a:p>
        </p:txBody>
      </p:sp>
      <p:pic>
        <p:nvPicPr>
          <p:cNvPr id="5" name="Picture 4">
            <a:extLst>
              <a:ext uri="{FF2B5EF4-FFF2-40B4-BE49-F238E27FC236}">
                <a16:creationId xmlns:a16="http://schemas.microsoft.com/office/drawing/2014/main" id="{AF91A00C-1B60-7DD4-5B0B-258DF184F8BB}"/>
              </a:ext>
            </a:extLst>
          </p:cNvPr>
          <p:cNvPicPr>
            <a:picLocks noChangeAspect="1"/>
          </p:cNvPicPr>
          <p:nvPr/>
        </p:nvPicPr>
        <p:blipFill>
          <a:blip r:embed="rId3"/>
          <a:stretch>
            <a:fillRect/>
          </a:stretch>
        </p:blipFill>
        <p:spPr>
          <a:xfrm rot="522048">
            <a:off x="8631307" y="1266922"/>
            <a:ext cx="3206952" cy="4129213"/>
          </a:xfrm>
          <a:prstGeom prst="rect">
            <a:avLst/>
          </a:prstGeom>
        </p:spPr>
      </p:pic>
      <p:pic>
        <p:nvPicPr>
          <p:cNvPr id="7" name="Picture 6">
            <a:extLst>
              <a:ext uri="{FF2B5EF4-FFF2-40B4-BE49-F238E27FC236}">
                <a16:creationId xmlns:a16="http://schemas.microsoft.com/office/drawing/2014/main" id="{D0B72F98-5B69-F560-8591-74DC2EEE4458}"/>
              </a:ext>
            </a:extLst>
          </p:cNvPr>
          <p:cNvPicPr>
            <a:picLocks noChangeAspect="1"/>
          </p:cNvPicPr>
          <p:nvPr/>
        </p:nvPicPr>
        <p:blipFill>
          <a:blip r:embed="rId4"/>
          <a:stretch>
            <a:fillRect/>
          </a:stretch>
        </p:blipFill>
        <p:spPr>
          <a:xfrm rot="21326578">
            <a:off x="6482734" y="1155290"/>
            <a:ext cx="2963521" cy="4348798"/>
          </a:xfrm>
          <a:prstGeom prst="rect">
            <a:avLst/>
          </a:prstGeom>
        </p:spPr>
      </p:pic>
    </p:spTree>
    <p:extLst>
      <p:ext uri="{BB962C8B-B14F-4D97-AF65-F5344CB8AC3E}">
        <p14:creationId xmlns:p14="http://schemas.microsoft.com/office/powerpoint/2010/main" val="3986115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612B4-83BC-70E3-3EA5-75B84FC958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301A08-58D2-4D5E-9FEF-2472728D8881}"/>
              </a:ext>
            </a:extLst>
          </p:cNvPr>
          <p:cNvSpPr>
            <a:spLocks noGrp="1"/>
          </p:cNvSpPr>
          <p:nvPr>
            <p:ph type="body" sz="quarter" idx="10"/>
          </p:nvPr>
        </p:nvSpPr>
        <p:spPr>
          <a:xfrm>
            <a:off x="1172307" y="-2699"/>
            <a:ext cx="10345616" cy="655721"/>
          </a:xfrm>
        </p:spPr>
        <p:txBody>
          <a:bodyPr lIns="91440" tIns="45720" rIns="91440" bIns="45720" anchor="t">
            <a:noAutofit/>
          </a:bodyPr>
          <a:lstStyle/>
          <a:p>
            <a:r>
              <a:rPr lang="en-US"/>
              <a:t>The Learning Group: A Closer Look</a:t>
            </a:r>
          </a:p>
        </p:txBody>
      </p:sp>
      <p:sp>
        <p:nvSpPr>
          <p:cNvPr id="3" name="Text Placeholder 2">
            <a:extLst>
              <a:ext uri="{FF2B5EF4-FFF2-40B4-BE49-F238E27FC236}">
                <a16:creationId xmlns:a16="http://schemas.microsoft.com/office/drawing/2014/main" id="{21691DEE-E0C1-566B-E570-F76137666B97}"/>
              </a:ext>
            </a:extLst>
          </p:cNvPr>
          <p:cNvSpPr>
            <a:spLocks noGrp="1"/>
          </p:cNvSpPr>
          <p:nvPr>
            <p:ph type="body" sz="quarter" idx="11"/>
          </p:nvPr>
        </p:nvSpPr>
        <p:spPr/>
        <p:txBody>
          <a:bodyPr lIns="91440" tIns="45720" rIns="91440" bIns="45720" anchor="t">
            <a:normAutofit/>
          </a:bodyPr>
          <a:lstStyle/>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a:p>
            <a:endParaRPr lang="en-US" sz="1200">
              <a:latin typeface="Roboto"/>
              <a:ea typeface="Roboto"/>
              <a:cs typeface="Roboto"/>
            </a:endParaRPr>
          </a:p>
        </p:txBody>
      </p:sp>
      <p:sp>
        <p:nvSpPr>
          <p:cNvPr id="10" name="TextBox 9">
            <a:extLst>
              <a:ext uri="{FF2B5EF4-FFF2-40B4-BE49-F238E27FC236}">
                <a16:creationId xmlns:a16="http://schemas.microsoft.com/office/drawing/2014/main" id="{49826850-E4FD-40B4-CB66-3C2B37288E93}"/>
              </a:ext>
            </a:extLst>
          </p:cNvPr>
          <p:cNvSpPr txBox="1"/>
          <p:nvPr/>
        </p:nvSpPr>
        <p:spPr>
          <a:xfrm>
            <a:off x="1005840" y="1380744"/>
            <a:ext cx="10234029"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endParaRPr lang="en-US"/>
          </a:p>
        </p:txBody>
      </p:sp>
      <p:pic>
        <p:nvPicPr>
          <p:cNvPr id="4" name="JigSaw 2">
            <a:hlinkClick r:id="" action="ppaction://media"/>
            <a:extLst>
              <a:ext uri="{FF2B5EF4-FFF2-40B4-BE49-F238E27FC236}">
                <a16:creationId xmlns:a16="http://schemas.microsoft.com/office/drawing/2014/main" id="{E4DCBFB8-11AF-B7E3-83DA-03F64BFD30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3644" y="1767552"/>
            <a:ext cx="8074046" cy="4541651"/>
          </a:xfrm>
          <a:prstGeom prst="rect">
            <a:avLst/>
          </a:prstGeom>
        </p:spPr>
      </p:pic>
    </p:spTree>
    <p:extLst>
      <p:ext uri="{BB962C8B-B14F-4D97-AF65-F5344CB8AC3E}">
        <p14:creationId xmlns:p14="http://schemas.microsoft.com/office/powerpoint/2010/main" val="110094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215E4-F854-45A5-DD89-6A446037ED2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3D5263D-06C3-C692-D63B-C71CC17BFFDC}"/>
              </a:ext>
            </a:extLst>
          </p:cNvPr>
          <p:cNvSpPr>
            <a:spLocks noGrp="1"/>
          </p:cNvSpPr>
          <p:nvPr>
            <p:ph type="body" sz="quarter" idx="10"/>
          </p:nvPr>
        </p:nvSpPr>
        <p:spPr>
          <a:xfrm>
            <a:off x="0" y="356616"/>
            <a:ext cx="12192000" cy="655721"/>
          </a:xfrm>
        </p:spPr>
        <p:txBody>
          <a:bodyPr/>
          <a:lstStyle/>
          <a:p>
            <a:r>
              <a:rPr lang="en-US">
                <a:solidFill>
                  <a:srgbClr val="FF0000"/>
                </a:solidFill>
              </a:rPr>
              <a:t>Interject your Interjection</a:t>
            </a:r>
            <a:endParaRPr lang="en-US"/>
          </a:p>
        </p:txBody>
      </p:sp>
      <p:sp>
        <p:nvSpPr>
          <p:cNvPr id="3" name="Text Placeholder 2">
            <a:extLst>
              <a:ext uri="{FF2B5EF4-FFF2-40B4-BE49-F238E27FC236}">
                <a16:creationId xmlns:a16="http://schemas.microsoft.com/office/drawing/2014/main" id="{F8BADF7C-E704-9609-8324-9EE68BF1514E}"/>
              </a:ext>
            </a:extLst>
          </p:cNvPr>
          <p:cNvSpPr>
            <a:spLocks noGrp="1"/>
          </p:cNvSpPr>
          <p:nvPr>
            <p:ph type="body" sz="quarter" idx="11"/>
          </p:nvPr>
        </p:nvSpPr>
        <p:spPr>
          <a:xfrm>
            <a:off x="1806055" y="1233165"/>
            <a:ext cx="9470715" cy="4962831"/>
          </a:xfrm>
        </p:spPr>
        <p:txBody>
          <a:bodyPr>
            <a:normAutofit lnSpcReduction="10000"/>
          </a:bodyPr>
          <a:lstStyle/>
          <a:p>
            <a:pPr marL="0" indent="0">
              <a:buNone/>
            </a:pPr>
            <a:r>
              <a:rPr lang="en-US" dirty="0"/>
              <a:t>After watching the video, with a neighbor, discuss what you saw or heard and “Interject your Interjection” ! </a:t>
            </a:r>
          </a:p>
          <a:p>
            <a:pPr marL="0" indent="0">
              <a:buNone/>
            </a:pPr>
            <a:endParaRPr lang="en-US" dirty="0"/>
          </a:p>
          <a:p>
            <a:r>
              <a:rPr lang="en-US" dirty="0"/>
              <a:t>“Yeah” -Something you liked, agreed with, connected to.</a:t>
            </a:r>
          </a:p>
          <a:p>
            <a:endParaRPr lang="en-US" dirty="0"/>
          </a:p>
          <a:p>
            <a:endParaRPr lang="en-US" dirty="0"/>
          </a:p>
          <a:p>
            <a:r>
              <a:rPr lang="en-US" dirty="0"/>
              <a:t>“Uh-Oh”- Gave you concern, pause, or caution.</a:t>
            </a:r>
          </a:p>
          <a:p>
            <a:endParaRPr lang="en-US" dirty="0"/>
          </a:p>
          <a:p>
            <a:endParaRPr lang="en-US" dirty="0"/>
          </a:p>
          <a:p>
            <a:r>
              <a:rPr lang="en-US" dirty="0"/>
              <a:t>“Hmmm”- Wondering, question or inquiry.</a:t>
            </a:r>
          </a:p>
        </p:txBody>
      </p:sp>
      <p:pic>
        <p:nvPicPr>
          <p:cNvPr id="5" name="Picture 4">
            <a:extLst>
              <a:ext uri="{FF2B5EF4-FFF2-40B4-BE49-F238E27FC236}">
                <a16:creationId xmlns:a16="http://schemas.microsoft.com/office/drawing/2014/main" id="{D8F74FF4-120E-7491-9011-48C99821D8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21024000">
            <a:off x="682522" y="5279278"/>
            <a:ext cx="1822449" cy="1248952"/>
          </a:xfrm>
          <a:prstGeom prst="rect">
            <a:avLst/>
          </a:prstGeom>
        </p:spPr>
      </p:pic>
      <p:pic>
        <p:nvPicPr>
          <p:cNvPr id="8" name="Picture 7">
            <a:extLst>
              <a:ext uri="{FF2B5EF4-FFF2-40B4-BE49-F238E27FC236}">
                <a16:creationId xmlns:a16="http://schemas.microsoft.com/office/drawing/2014/main" id="{E8D9236E-D26D-921F-42E3-498B7B1411C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21018056">
            <a:off x="546913" y="2017351"/>
            <a:ext cx="2093666" cy="1911141"/>
          </a:xfrm>
          <a:prstGeom prst="rect">
            <a:avLst/>
          </a:prstGeom>
        </p:spPr>
      </p:pic>
      <p:pic>
        <p:nvPicPr>
          <p:cNvPr id="11" name="Picture 10">
            <a:extLst>
              <a:ext uri="{FF2B5EF4-FFF2-40B4-BE49-F238E27FC236}">
                <a16:creationId xmlns:a16="http://schemas.microsoft.com/office/drawing/2014/main" id="{088031E8-A843-A386-AC6F-7BD5454974B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54025" y="3518460"/>
            <a:ext cx="2049635" cy="1632675"/>
          </a:xfrm>
          <a:prstGeom prst="rect">
            <a:avLst/>
          </a:prstGeom>
        </p:spPr>
      </p:pic>
    </p:spTree>
    <p:extLst>
      <p:ext uri="{BB962C8B-B14F-4D97-AF65-F5344CB8AC3E}">
        <p14:creationId xmlns:p14="http://schemas.microsoft.com/office/powerpoint/2010/main" val="2479209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6F0D7E-2F8E-D7A2-A3A3-971D0AB3E7D4}"/>
              </a:ext>
            </a:extLst>
          </p:cNvPr>
          <p:cNvPicPr>
            <a:picLocks noChangeAspect="1"/>
          </p:cNvPicPr>
          <p:nvPr/>
        </p:nvPicPr>
        <p:blipFill>
          <a:blip r:embed="rId3"/>
          <a:stretch>
            <a:fillRect/>
          </a:stretch>
        </p:blipFill>
        <p:spPr>
          <a:xfrm>
            <a:off x="7264400" y="875286"/>
            <a:ext cx="4632960" cy="5107428"/>
          </a:xfrm>
          <a:prstGeom prst="rect">
            <a:avLst/>
          </a:prstGeom>
        </p:spPr>
      </p:pic>
      <p:pic>
        <p:nvPicPr>
          <p:cNvPr id="10" name="Picture 9">
            <a:extLst>
              <a:ext uri="{FF2B5EF4-FFF2-40B4-BE49-F238E27FC236}">
                <a16:creationId xmlns:a16="http://schemas.microsoft.com/office/drawing/2014/main" id="{F003787A-C654-D5E1-6B36-51FEFC6AC1BE}"/>
              </a:ext>
            </a:extLst>
          </p:cNvPr>
          <p:cNvPicPr>
            <a:picLocks noChangeAspect="1"/>
          </p:cNvPicPr>
          <p:nvPr/>
        </p:nvPicPr>
        <p:blipFill>
          <a:blip r:embed="rId4"/>
          <a:stretch>
            <a:fillRect/>
          </a:stretch>
        </p:blipFill>
        <p:spPr>
          <a:xfrm>
            <a:off x="1936306" y="214040"/>
            <a:ext cx="5459023" cy="4286840"/>
          </a:xfrm>
          <a:prstGeom prst="rect">
            <a:avLst/>
          </a:prstGeom>
        </p:spPr>
      </p:pic>
    </p:spTree>
    <p:extLst>
      <p:ext uri="{BB962C8B-B14F-4D97-AF65-F5344CB8AC3E}">
        <p14:creationId xmlns:p14="http://schemas.microsoft.com/office/powerpoint/2010/main" val="976316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2B1F0-DBB1-5FC7-2A83-91462D14EA4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10DDF9B-89F2-74E1-F25F-DFC0065D3F06}"/>
              </a:ext>
            </a:extLst>
          </p:cNvPr>
          <p:cNvPicPr>
            <a:picLocks noChangeAspect="1"/>
          </p:cNvPicPr>
          <p:nvPr/>
        </p:nvPicPr>
        <p:blipFill>
          <a:blip r:embed="rId3"/>
          <a:stretch>
            <a:fillRect/>
          </a:stretch>
        </p:blipFill>
        <p:spPr>
          <a:xfrm rot="20353738">
            <a:off x="5035523" y="340636"/>
            <a:ext cx="1425339" cy="941171"/>
          </a:xfrm>
          <a:prstGeom prst="rect">
            <a:avLst/>
          </a:prstGeom>
        </p:spPr>
      </p:pic>
      <p:sp>
        <p:nvSpPr>
          <p:cNvPr id="2" name="Text Placeholder 1">
            <a:extLst>
              <a:ext uri="{FF2B5EF4-FFF2-40B4-BE49-F238E27FC236}">
                <a16:creationId xmlns:a16="http://schemas.microsoft.com/office/drawing/2014/main" id="{1F21C923-A202-FFF2-24CB-2A54E352FBC5}"/>
              </a:ext>
            </a:extLst>
          </p:cNvPr>
          <p:cNvSpPr>
            <a:spLocks noGrp="1"/>
          </p:cNvSpPr>
          <p:nvPr>
            <p:ph type="body" sz="quarter" idx="10"/>
          </p:nvPr>
        </p:nvSpPr>
        <p:spPr>
          <a:xfrm>
            <a:off x="2895000" y="1115851"/>
            <a:ext cx="6402000" cy="676383"/>
          </a:xfrm>
        </p:spPr>
        <p:txBody>
          <a:bodyPr lIns="91440" tIns="45720" rIns="91440" bIns="45720" anchor="t">
            <a:noAutofit/>
          </a:bodyPr>
          <a:lstStyle/>
          <a:p>
            <a:r>
              <a:rPr lang="en-US" dirty="0"/>
              <a:t>That’s a Royal Wrap</a:t>
            </a:r>
          </a:p>
        </p:txBody>
      </p:sp>
      <p:sp>
        <p:nvSpPr>
          <p:cNvPr id="3" name="Text Placeholder 2">
            <a:extLst>
              <a:ext uri="{FF2B5EF4-FFF2-40B4-BE49-F238E27FC236}">
                <a16:creationId xmlns:a16="http://schemas.microsoft.com/office/drawing/2014/main" id="{6A38D07D-2F7B-E0E0-83BA-37CB33B8AF41}"/>
              </a:ext>
            </a:extLst>
          </p:cNvPr>
          <p:cNvSpPr>
            <a:spLocks noGrp="1"/>
          </p:cNvSpPr>
          <p:nvPr>
            <p:ph type="body" sz="quarter" idx="11"/>
          </p:nvPr>
        </p:nvSpPr>
        <p:spPr>
          <a:xfrm>
            <a:off x="624840" y="2123637"/>
            <a:ext cx="10942320" cy="4094480"/>
          </a:xfrm>
        </p:spPr>
        <p:txBody>
          <a:bodyPr>
            <a:normAutofit lnSpcReduction="10000"/>
          </a:bodyPr>
          <a:lstStyle/>
          <a:p>
            <a:pPr marL="0" indent="0" algn="ctr">
              <a:buNone/>
            </a:pPr>
            <a:r>
              <a:rPr lang="en-US" i="1" dirty="0">
                <a:ea typeface="Calibri"/>
                <a:cs typeface="Calibri"/>
              </a:rPr>
              <a:t>“I’m the royal wrap…because I’m the most important piece…IMO”</a:t>
            </a:r>
          </a:p>
          <a:p>
            <a:pPr marL="0" indent="0" algn="ctr">
              <a:buNone/>
            </a:pPr>
            <a:endParaRPr lang="en-US" i="1" dirty="0">
              <a:ea typeface="Calibri"/>
              <a:cs typeface="Calibri"/>
            </a:endParaRPr>
          </a:p>
          <a:p>
            <a:pPr marL="0" indent="0" algn="ctr">
              <a:buNone/>
            </a:pPr>
            <a:r>
              <a:rPr lang="en-US" dirty="0">
                <a:ea typeface="Calibri"/>
                <a:cs typeface="Calibri"/>
              </a:rPr>
              <a:t>The wrap up is where the learning becomes whole.  </a:t>
            </a:r>
          </a:p>
          <a:p>
            <a:pPr marL="0" indent="0" algn="ctr">
              <a:buNone/>
            </a:pPr>
            <a:endParaRPr lang="en-US" dirty="0">
              <a:ea typeface="Calibri"/>
              <a:cs typeface="Calibri"/>
            </a:endParaRPr>
          </a:p>
          <a:p>
            <a:pPr marL="0" indent="0" algn="ctr">
              <a:buNone/>
            </a:pPr>
            <a:r>
              <a:rPr lang="en-US" dirty="0">
                <a:ea typeface="Calibri"/>
                <a:cs typeface="Calibri"/>
              </a:rPr>
              <a:t>Students leave their final learning group meeting having heard every part of the topic at hand.  </a:t>
            </a:r>
          </a:p>
          <a:p>
            <a:pPr marL="0" indent="0" algn="ctr">
              <a:buNone/>
            </a:pPr>
            <a:endParaRPr lang="en-US" dirty="0">
              <a:ea typeface="Calibri"/>
              <a:cs typeface="Calibri"/>
            </a:endParaRPr>
          </a:p>
          <a:p>
            <a:pPr marL="0" indent="0" algn="ctr">
              <a:buNone/>
            </a:pPr>
            <a:r>
              <a:rPr lang="en-US" dirty="0">
                <a:ea typeface="Calibri"/>
                <a:cs typeface="Calibri"/>
              </a:rPr>
              <a:t>The wrap up is what ensures the puzzle actually fits together for effective learning. </a:t>
            </a:r>
          </a:p>
          <a:p>
            <a:pPr marL="0" indent="0">
              <a:buNone/>
            </a:pPr>
            <a:endParaRPr lang="en-US" sz="3000" dirty="0">
              <a:ea typeface="Calibri"/>
              <a:cs typeface="Calibri"/>
            </a:endParaRPr>
          </a:p>
          <a:p>
            <a:endParaRPr lang="en-US" dirty="0"/>
          </a:p>
        </p:txBody>
      </p:sp>
    </p:spTree>
    <p:extLst>
      <p:ext uri="{BB962C8B-B14F-4D97-AF65-F5344CB8AC3E}">
        <p14:creationId xmlns:p14="http://schemas.microsoft.com/office/powerpoint/2010/main" val="3779007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0A518C-C2AC-C77C-F796-A03481D6C0F2}"/>
              </a:ext>
            </a:extLst>
          </p:cNvPr>
          <p:cNvSpPr>
            <a:spLocks noGrp="1"/>
          </p:cNvSpPr>
          <p:nvPr>
            <p:ph type="body" sz="quarter" idx="10"/>
          </p:nvPr>
        </p:nvSpPr>
        <p:spPr>
          <a:xfrm>
            <a:off x="610763" y="151358"/>
            <a:ext cx="10955282" cy="1543627"/>
          </a:xfrm>
        </p:spPr>
        <p:txBody>
          <a:bodyPr/>
          <a:lstStyle/>
          <a:p>
            <a:r>
              <a:rPr lang="en-US" dirty="0">
                <a:ea typeface="Calibri"/>
                <a:cs typeface="Calibri"/>
              </a:rPr>
              <a:t>Purpose of the Wrap-up</a:t>
            </a:r>
          </a:p>
        </p:txBody>
      </p:sp>
      <p:sp>
        <p:nvSpPr>
          <p:cNvPr id="4" name="Rectangle 1">
            <a:extLst>
              <a:ext uri="{FF2B5EF4-FFF2-40B4-BE49-F238E27FC236}">
                <a16:creationId xmlns:a16="http://schemas.microsoft.com/office/drawing/2014/main" id="{2103CC0C-1BE7-E6A4-1E2D-411021F59CFE}"/>
              </a:ext>
            </a:extLst>
          </p:cNvPr>
          <p:cNvSpPr>
            <a:spLocks noGrp="1" noChangeArrowheads="1"/>
          </p:cNvSpPr>
          <p:nvPr>
            <p:ph type="body" sz="quarter" idx="11"/>
          </p:nvPr>
        </p:nvSpPr>
        <p:spPr bwMode="auto">
          <a:xfrm>
            <a:off x="1190950" y="1385083"/>
            <a:ext cx="10504799"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indent="0" eaLnBrk="0" fontAlgn="base" hangingPunct="0">
              <a:lnSpc>
                <a:spcPct val="100000"/>
              </a:lnSpc>
              <a:spcBef>
                <a:spcPct val="0"/>
              </a:spcBef>
              <a:spcAft>
                <a:spcPct val="0"/>
              </a:spcAft>
              <a:buFontTx/>
              <a:buChar char="•"/>
            </a:pPr>
            <a:r>
              <a:rPr lang="en-US" altLang="en-US" dirty="0">
                <a:latin typeface="Arial" panose="020B0604020202020204" pitchFamily="34" charset="0"/>
              </a:rPr>
              <a:t>Reinforce accurate understanding of all subtopics.</a:t>
            </a:r>
          </a:p>
          <a:p>
            <a:pPr marL="0" indent="0" eaLnBrk="0" fontAlgn="base" hangingPunct="0">
              <a:lnSpc>
                <a:spcPct val="100000"/>
              </a:lnSpc>
              <a:spcBef>
                <a:spcPct val="0"/>
              </a:spcBef>
              <a:spcAft>
                <a:spcPct val="0"/>
              </a:spcAft>
              <a:buNone/>
            </a:pPr>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Synthesize learning from learning + expert groups.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Check for misconceptions.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Connect learning back to the learning target.</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Ensure students can apply what they learned—not just repeat it.</a:t>
            </a:r>
          </a:p>
        </p:txBody>
      </p:sp>
      <p:pic>
        <p:nvPicPr>
          <p:cNvPr id="6" name="Picture 5">
            <a:extLst>
              <a:ext uri="{FF2B5EF4-FFF2-40B4-BE49-F238E27FC236}">
                <a16:creationId xmlns:a16="http://schemas.microsoft.com/office/drawing/2014/main" id="{1E769A4D-5BFB-1865-4B14-466025BCE5CE}"/>
              </a:ext>
            </a:extLst>
          </p:cNvPr>
          <p:cNvPicPr>
            <a:picLocks noChangeAspect="1"/>
          </p:cNvPicPr>
          <p:nvPr/>
        </p:nvPicPr>
        <p:blipFill>
          <a:blip r:embed="rId3"/>
          <a:stretch>
            <a:fillRect/>
          </a:stretch>
        </p:blipFill>
        <p:spPr>
          <a:xfrm rot="840227">
            <a:off x="9902055" y="457993"/>
            <a:ext cx="1869420" cy="3125437"/>
          </a:xfrm>
          <a:prstGeom prst="rect">
            <a:avLst/>
          </a:prstGeom>
        </p:spPr>
      </p:pic>
    </p:spTree>
    <p:extLst>
      <p:ext uri="{BB962C8B-B14F-4D97-AF65-F5344CB8AC3E}">
        <p14:creationId xmlns:p14="http://schemas.microsoft.com/office/powerpoint/2010/main" val="931998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D1762-C9D4-ABCA-AFEF-4420662985B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8526312-E09B-3ED2-6C26-116565C8E568}"/>
              </a:ext>
            </a:extLst>
          </p:cNvPr>
          <p:cNvPicPr>
            <a:picLocks noChangeAspect="1"/>
          </p:cNvPicPr>
          <p:nvPr/>
        </p:nvPicPr>
        <p:blipFill>
          <a:blip r:embed="rId3"/>
          <a:stretch>
            <a:fillRect/>
          </a:stretch>
        </p:blipFill>
        <p:spPr>
          <a:xfrm>
            <a:off x="8967233" y="674565"/>
            <a:ext cx="3031727" cy="1422340"/>
          </a:xfrm>
          <a:prstGeom prst="rect">
            <a:avLst/>
          </a:prstGeom>
        </p:spPr>
      </p:pic>
      <p:sp>
        <p:nvSpPr>
          <p:cNvPr id="2" name="Text Placeholder 1">
            <a:extLst>
              <a:ext uri="{FF2B5EF4-FFF2-40B4-BE49-F238E27FC236}">
                <a16:creationId xmlns:a16="http://schemas.microsoft.com/office/drawing/2014/main" id="{6BB92CF9-8D62-37EE-3BF7-8EDFBB9CCAB8}"/>
              </a:ext>
            </a:extLst>
          </p:cNvPr>
          <p:cNvSpPr>
            <a:spLocks noGrp="1"/>
          </p:cNvSpPr>
          <p:nvPr>
            <p:ph type="body" sz="quarter" idx="10"/>
          </p:nvPr>
        </p:nvSpPr>
        <p:spPr>
          <a:xfrm>
            <a:off x="1069207" y="263574"/>
            <a:ext cx="8199120" cy="1608695"/>
          </a:xfrm>
        </p:spPr>
        <p:txBody>
          <a:bodyPr lIns="91440" tIns="45720" rIns="91440" bIns="45720" anchor="t">
            <a:noAutofit/>
          </a:bodyPr>
          <a:lstStyle/>
          <a:p>
            <a:r>
              <a:rPr lang="en-US" dirty="0"/>
              <a:t>The Royal Wrap-Up: </a:t>
            </a:r>
          </a:p>
          <a:p>
            <a:r>
              <a:rPr lang="en-US" dirty="0"/>
              <a:t>What Does It Look Like?</a:t>
            </a:r>
          </a:p>
        </p:txBody>
      </p:sp>
      <p:sp>
        <p:nvSpPr>
          <p:cNvPr id="3" name="Text Placeholder 2">
            <a:extLst>
              <a:ext uri="{FF2B5EF4-FFF2-40B4-BE49-F238E27FC236}">
                <a16:creationId xmlns:a16="http://schemas.microsoft.com/office/drawing/2014/main" id="{9DDED1D9-A1D9-B53E-50B5-53031B44101D}"/>
              </a:ext>
            </a:extLst>
          </p:cNvPr>
          <p:cNvSpPr>
            <a:spLocks noGrp="1"/>
          </p:cNvSpPr>
          <p:nvPr>
            <p:ph type="body" sz="quarter" idx="11"/>
          </p:nvPr>
        </p:nvSpPr>
        <p:spPr>
          <a:xfrm>
            <a:off x="1069207" y="2319399"/>
            <a:ext cx="8508157" cy="4189141"/>
          </a:xfrm>
        </p:spPr>
        <p:txBody>
          <a:bodyPr>
            <a:normAutofit/>
          </a:bodyPr>
          <a:lstStyle/>
          <a:p>
            <a:pPr marL="0" indent="0">
              <a:buNone/>
            </a:pPr>
            <a:r>
              <a:rPr lang="en-US" sz="2400" dirty="0"/>
              <a:t>✔️ </a:t>
            </a:r>
            <a:r>
              <a:rPr lang="en-US" sz="2400" b="1" dirty="0"/>
              <a:t>Check Accuracy</a:t>
            </a:r>
            <a:endParaRPr lang="en-US" sz="2400" dirty="0"/>
          </a:p>
          <a:p>
            <a:pPr lvl="1"/>
            <a:r>
              <a:rPr lang="en-US" sz="2000" dirty="0"/>
              <a:t>Listen for errors; clarify or re-teach</a:t>
            </a:r>
          </a:p>
          <a:p>
            <a:pPr marL="0" indent="0">
              <a:buNone/>
            </a:pPr>
            <a:endParaRPr lang="en-US" sz="2400" dirty="0"/>
          </a:p>
          <a:p>
            <a:pPr marL="0" indent="0">
              <a:buNone/>
            </a:pPr>
            <a:r>
              <a:rPr lang="en-US" sz="2400" dirty="0"/>
              <a:t>🔄 </a:t>
            </a:r>
            <a:r>
              <a:rPr lang="en-US" sz="2400" b="1" dirty="0"/>
              <a:t>Apply &amp; </a:t>
            </a:r>
            <a:r>
              <a:rPr lang="en-US" sz="2400" dirty="0"/>
              <a:t>🧠 </a:t>
            </a:r>
            <a:r>
              <a:rPr lang="en-US" sz="2400" b="1" dirty="0"/>
              <a:t>Synthesize</a:t>
            </a:r>
            <a:endParaRPr lang="en-US" sz="2400" dirty="0"/>
          </a:p>
          <a:p>
            <a:pPr lvl="1"/>
            <a:r>
              <a:rPr lang="en-US" sz="2000" dirty="0"/>
              <a:t>Give students a short task to synthesize and apply their learning </a:t>
            </a:r>
          </a:p>
          <a:p>
            <a:pPr marL="457200" lvl="1" indent="0">
              <a:buNone/>
            </a:pPr>
            <a:endParaRPr lang="en-US" sz="2000" dirty="0"/>
          </a:p>
          <a:p>
            <a:pPr marL="457200" lvl="1" indent="0">
              <a:buNone/>
            </a:pPr>
            <a:endParaRPr lang="en-US" sz="2000" dirty="0"/>
          </a:p>
          <a:p>
            <a:pPr marL="0" indent="0">
              <a:buNone/>
            </a:pPr>
            <a:r>
              <a:rPr lang="en-US" sz="2400" dirty="0"/>
              <a:t>✏️ </a:t>
            </a:r>
            <a:r>
              <a:rPr lang="en-US" sz="2400" b="1" dirty="0"/>
              <a:t>Process Individually</a:t>
            </a:r>
            <a:endParaRPr lang="en-US" sz="2400" dirty="0"/>
          </a:p>
          <a:p>
            <a:pPr lvl="1"/>
            <a:r>
              <a:rPr lang="en-US" sz="2000" dirty="0"/>
              <a:t>Have students complete written/verbal proof (summary, 3-2-1, quick check)</a:t>
            </a:r>
          </a:p>
          <a:p>
            <a:pPr marL="457200" lvl="1" indent="0">
              <a:buNone/>
            </a:pPr>
            <a:endParaRPr lang="en-US" sz="2000" dirty="0"/>
          </a:p>
          <a:p>
            <a:pPr marL="0" indent="0">
              <a:buNone/>
            </a:pPr>
            <a:endParaRPr lang="en-US" dirty="0"/>
          </a:p>
        </p:txBody>
      </p:sp>
      <p:sp>
        <p:nvSpPr>
          <p:cNvPr id="4" name="TextBox 3">
            <a:extLst>
              <a:ext uri="{FF2B5EF4-FFF2-40B4-BE49-F238E27FC236}">
                <a16:creationId xmlns:a16="http://schemas.microsoft.com/office/drawing/2014/main" id="{3D594235-073C-4A5E-E5F3-1A09328DC584}"/>
              </a:ext>
            </a:extLst>
          </p:cNvPr>
          <p:cNvSpPr txBox="1"/>
          <p:nvPr/>
        </p:nvSpPr>
        <p:spPr>
          <a:xfrm>
            <a:off x="762000" y="1757680"/>
            <a:ext cx="9103360" cy="523220"/>
          </a:xfrm>
          <a:prstGeom prst="rect">
            <a:avLst/>
          </a:prstGeom>
          <a:noFill/>
        </p:spPr>
        <p:txBody>
          <a:bodyPr wrap="square" rtlCol="0">
            <a:spAutoFit/>
          </a:bodyPr>
          <a:lstStyle/>
          <a:p>
            <a:r>
              <a:rPr lang="en-US" sz="2800" dirty="0">
                <a:solidFill>
                  <a:srgbClr val="FF0000"/>
                </a:solidFill>
              </a:rPr>
              <a:t>The teacher will put a “CAP” on it to ensure learning:</a:t>
            </a:r>
          </a:p>
        </p:txBody>
      </p:sp>
    </p:spTree>
    <p:extLst>
      <p:ext uri="{BB962C8B-B14F-4D97-AF65-F5344CB8AC3E}">
        <p14:creationId xmlns:p14="http://schemas.microsoft.com/office/powerpoint/2010/main" val="1177199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787AB1-3272-0355-4B75-AF5ACEADD52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8745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2E5DC-FBB1-C82A-1CBC-C714C518A3F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3E8D653-69BB-7DC4-2057-8B417D8C4FD7}"/>
              </a:ext>
            </a:extLst>
          </p:cNvPr>
          <p:cNvSpPr>
            <a:spLocks noGrp="1"/>
          </p:cNvSpPr>
          <p:nvPr>
            <p:ph type="body" sz="quarter" idx="10"/>
          </p:nvPr>
        </p:nvSpPr>
        <p:spPr>
          <a:xfrm>
            <a:off x="2296160" y="140653"/>
            <a:ext cx="8981440" cy="1789748"/>
          </a:xfrm>
        </p:spPr>
        <p:txBody>
          <a:bodyPr/>
          <a:lstStyle/>
          <a:p>
            <a:r>
              <a:rPr lang="en-US" sz="3200" dirty="0"/>
              <a:t>"How do I know my scholars </a:t>
            </a:r>
          </a:p>
          <a:p>
            <a:r>
              <a:rPr lang="en-US" sz="3200" dirty="0"/>
              <a:t>have ascended the throne of mastery </a:t>
            </a:r>
          </a:p>
          <a:p>
            <a:r>
              <a:rPr lang="en-US" sz="3200" dirty="0"/>
              <a:t>and truly A.C.E.D. it?"</a:t>
            </a:r>
          </a:p>
        </p:txBody>
      </p:sp>
      <p:sp>
        <p:nvSpPr>
          <p:cNvPr id="3" name="Text Placeholder 2">
            <a:extLst>
              <a:ext uri="{FF2B5EF4-FFF2-40B4-BE49-F238E27FC236}">
                <a16:creationId xmlns:a16="http://schemas.microsoft.com/office/drawing/2014/main" id="{59E2241A-CBE7-18E1-8686-234D89A6445D}"/>
              </a:ext>
            </a:extLst>
          </p:cNvPr>
          <p:cNvSpPr>
            <a:spLocks noGrp="1"/>
          </p:cNvSpPr>
          <p:nvPr>
            <p:ph type="body" sz="quarter" idx="11"/>
          </p:nvPr>
        </p:nvSpPr>
        <p:spPr>
          <a:xfrm>
            <a:off x="493776" y="1603322"/>
            <a:ext cx="8233664" cy="5114025"/>
          </a:xfrm>
        </p:spPr>
        <p:txBody>
          <a:bodyPr>
            <a:normAutofit fontScale="77500" lnSpcReduction="20000"/>
          </a:bodyPr>
          <a:lstStyle/>
          <a:p>
            <a:pPr marL="0" indent="0">
              <a:buNone/>
            </a:pPr>
            <a:r>
              <a:rPr lang="en-US" sz="3300" u="sng" dirty="0">
                <a:solidFill>
                  <a:srgbClr val="FF0000"/>
                </a:solidFill>
              </a:rPr>
              <a:t>Students can:</a:t>
            </a:r>
          </a:p>
          <a:p>
            <a:pPr marL="0" indent="0">
              <a:buNone/>
            </a:pPr>
            <a:endParaRPr lang="en-US" u="sng" dirty="0">
              <a:solidFill>
                <a:srgbClr val="FF0000"/>
              </a:solidFill>
            </a:endParaRPr>
          </a:p>
          <a:p>
            <a:pPr marL="0" indent="0">
              <a:buNone/>
            </a:pPr>
            <a:r>
              <a:rPr lang="en-US" sz="3300" dirty="0"/>
              <a:t>🔄 </a:t>
            </a:r>
            <a:r>
              <a:rPr lang="en-US" sz="3300" b="1" dirty="0">
                <a:highlight>
                  <a:srgbClr val="FFFF00"/>
                </a:highlight>
              </a:rPr>
              <a:t>A</a:t>
            </a:r>
            <a:r>
              <a:rPr lang="en-US" sz="3300" b="1" dirty="0"/>
              <a:t>pply</a:t>
            </a:r>
            <a:endParaRPr lang="en-US" sz="3300" dirty="0"/>
          </a:p>
          <a:p>
            <a:pPr lvl="1"/>
            <a:r>
              <a:rPr lang="en-US" sz="3300" dirty="0"/>
              <a:t>Apply learning to a scenario, problem, or text</a:t>
            </a:r>
          </a:p>
          <a:p>
            <a:pPr marL="457200" lvl="1" indent="0">
              <a:buNone/>
            </a:pPr>
            <a:endParaRPr lang="en-US" sz="3300" dirty="0"/>
          </a:p>
          <a:p>
            <a:pPr marL="0" indent="0">
              <a:buNone/>
            </a:pPr>
            <a:r>
              <a:rPr lang="en-US" sz="3300" dirty="0"/>
              <a:t>🔗 </a:t>
            </a:r>
            <a:r>
              <a:rPr lang="en-US" sz="3300" b="1" dirty="0">
                <a:highlight>
                  <a:srgbClr val="FFFF00"/>
                </a:highlight>
              </a:rPr>
              <a:t>C</a:t>
            </a:r>
            <a:r>
              <a:rPr lang="en-US" sz="3300" b="1" dirty="0"/>
              <a:t>onnect</a:t>
            </a:r>
            <a:endParaRPr lang="en-US" sz="3300" dirty="0"/>
          </a:p>
          <a:p>
            <a:pPr lvl="1"/>
            <a:r>
              <a:rPr lang="en-US" sz="3300" dirty="0"/>
              <a:t>Make connections across expert groups</a:t>
            </a:r>
          </a:p>
          <a:p>
            <a:pPr marL="457200" lvl="1" indent="0">
              <a:buNone/>
            </a:pPr>
            <a:endParaRPr lang="en-US" sz="3300" dirty="0">
              <a:highlight>
                <a:srgbClr val="00FFFF"/>
              </a:highlight>
            </a:endParaRPr>
          </a:p>
          <a:p>
            <a:pPr marL="0" indent="0">
              <a:buNone/>
            </a:pPr>
            <a:r>
              <a:rPr lang="en-US" sz="3300" dirty="0"/>
              <a:t>🧠 </a:t>
            </a:r>
            <a:r>
              <a:rPr lang="en-US" sz="3300" b="1" dirty="0">
                <a:highlight>
                  <a:srgbClr val="FFFF00"/>
                </a:highlight>
              </a:rPr>
              <a:t>E</a:t>
            </a:r>
            <a:r>
              <a:rPr lang="en-US" sz="3300" b="1" dirty="0"/>
              <a:t>xplain</a:t>
            </a:r>
            <a:endParaRPr lang="en-US" sz="3300" dirty="0"/>
          </a:p>
          <a:p>
            <a:pPr lvl="1"/>
            <a:r>
              <a:rPr lang="en-US" sz="3300" dirty="0"/>
              <a:t>Accurately explain all parts of the topic</a:t>
            </a:r>
          </a:p>
          <a:p>
            <a:pPr lvl="1"/>
            <a:r>
              <a:rPr lang="en-US" sz="3300" dirty="0"/>
              <a:t>Use academic vocabulary</a:t>
            </a:r>
          </a:p>
          <a:p>
            <a:pPr marL="457200" lvl="1" indent="0">
              <a:buNone/>
            </a:pPr>
            <a:endParaRPr lang="en-US" sz="3300" dirty="0"/>
          </a:p>
          <a:p>
            <a:pPr marL="0" indent="0">
              <a:buNone/>
            </a:pPr>
            <a:r>
              <a:rPr lang="en-US" sz="3300" dirty="0"/>
              <a:t>✔️ </a:t>
            </a:r>
            <a:r>
              <a:rPr lang="en-US" sz="3300" b="1" dirty="0">
                <a:highlight>
                  <a:srgbClr val="FFFF00"/>
                </a:highlight>
              </a:rPr>
              <a:t>D</a:t>
            </a:r>
            <a:r>
              <a:rPr lang="en-US" sz="3300" b="1" dirty="0"/>
              <a:t>emonstrate</a:t>
            </a:r>
            <a:endParaRPr lang="en-US" sz="3300" dirty="0"/>
          </a:p>
          <a:p>
            <a:pPr lvl="1"/>
            <a:r>
              <a:rPr lang="en-US" sz="3300" dirty="0"/>
              <a:t>Show mastery on a quick formative check</a:t>
            </a:r>
          </a:p>
          <a:p>
            <a:pPr marL="457200" lvl="1" indent="0">
              <a:buNone/>
            </a:pPr>
            <a:endParaRPr lang="en-US" dirty="0"/>
          </a:p>
          <a:p>
            <a:endParaRPr lang="en-US" dirty="0"/>
          </a:p>
        </p:txBody>
      </p:sp>
      <p:pic>
        <p:nvPicPr>
          <p:cNvPr id="5" name="Picture 4">
            <a:extLst>
              <a:ext uri="{FF2B5EF4-FFF2-40B4-BE49-F238E27FC236}">
                <a16:creationId xmlns:a16="http://schemas.microsoft.com/office/drawing/2014/main" id="{4ED4578D-4327-D3B3-251E-B2541D7A1C04}"/>
              </a:ext>
            </a:extLst>
          </p:cNvPr>
          <p:cNvPicPr>
            <a:picLocks noChangeAspect="1"/>
          </p:cNvPicPr>
          <p:nvPr/>
        </p:nvPicPr>
        <p:blipFill>
          <a:blip r:embed="rId3"/>
          <a:stretch>
            <a:fillRect/>
          </a:stretch>
        </p:blipFill>
        <p:spPr>
          <a:xfrm rot="319093">
            <a:off x="8534399" y="2035142"/>
            <a:ext cx="2437067" cy="3810498"/>
          </a:xfrm>
          <a:prstGeom prst="rect">
            <a:avLst/>
          </a:prstGeom>
        </p:spPr>
      </p:pic>
    </p:spTree>
    <p:extLst>
      <p:ext uri="{BB962C8B-B14F-4D97-AF65-F5344CB8AC3E}">
        <p14:creationId xmlns:p14="http://schemas.microsoft.com/office/powerpoint/2010/main" val="1303401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14F19-6DFC-7E57-6211-01E4D5C4A1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D4B0246-E380-9ACA-1A0E-ABC05062297F}"/>
              </a:ext>
            </a:extLst>
          </p:cNvPr>
          <p:cNvSpPr>
            <a:spLocks noGrp="1"/>
          </p:cNvSpPr>
          <p:nvPr>
            <p:ph type="body" sz="quarter" idx="10"/>
          </p:nvPr>
        </p:nvSpPr>
        <p:spPr>
          <a:xfrm>
            <a:off x="1962388" y="629104"/>
            <a:ext cx="7819234" cy="744004"/>
          </a:xfrm>
        </p:spPr>
        <p:txBody>
          <a:bodyPr lIns="91440" tIns="45720" rIns="91440" bIns="45720" anchor="t">
            <a:noAutofit/>
          </a:bodyPr>
          <a:lstStyle/>
          <a:p>
            <a:r>
              <a:rPr lang="en-US" dirty="0"/>
              <a:t>A “wrap” on the Wrap</a:t>
            </a:r>
          </a:p>
        </p:txBody>
      </p:sp>
      <p:sp>
        <p:nvSpPr>
          <p:cNvPr id="8" name="TextBox 7">
            <a:extLst>
              <a:ext uri="{FF2B5EF4-FFF2-40B4-BE49-F238E27FC236}">
                <a16:creationId xmlns:a16="http://schemas.microsoft.com/office/drawing/2014/main" id="{E133592E-8ACF-4EB6-ACDE-159BE4120D1C}"/>
              </a:ext>
            </a:extLst>
          </p:cNvPr>
          <p:cNvSpPr txBox="1"/>
          <p:nvPr/>
        </p:nvSpPr>
        <p:spPr>
          <a:xfrm>
            <a:off x="892023" y="1572346"/>
            <a:ext cx="7819234" cy="4401205"/>
          </a:xfrm>
          <a:prstGeom prst="rect">
            <a:avLst/>
          </a:prstGeom>
          <a:noFill/>
        </p:spPr>
        <p:txBody>
          <a:bodyPr wrap="square" rtlCol="0">
            <a:spAutoFit/>
          </a:bodyPr>
          <a:lstStyle/>
          <a:p>
            <a:pPr algn="ctr"/>
            <a:endParaRPr lang="en-US" sz="2800" dirty="0"/>
          </a:p>
          <a:p>
            <a:pPr algn="ctr"/>
            <a:r>
              <a:rPr lang="en-US" sz="2800" dirty="0"/>
              <a:t>Jigsaw isn’t complete until the wrap-up. </a:t>
            </a:r>
          </a:p>
          <a:p>
            <a:pPr algn="ctr"/>
            <a:r>
              <a:rPr lang="en-US" sz="2800" dirty="0"/>
              <a:t>This is where accuracy is checked, misconceptions are corrected, and students synthesize the full picture. </a:t>
            </a:r>
          </a:p>
          <a:p>
            <a:pPr algn="ctr"/>
            <a:r>
              <a:rPr lang="en-US" sz="2800" dirty="0"/>
              <a:t>As leaders, we must look beyond whether groups happened. </a:t>
            </a:r>
          </a:p>
          <a:p>
            <a:pPr algn="ctr"/>
            <a:r>
              <a:rPr lang="en-US" sz="2800" dirty="0"/>
              <a:t>We must look for meaningful synthesis and evidence of mastery.</a:t>
            </a:r>
          </a:p>
          <a:p>
            <a:pPr algn="ctr"/>
            <a:endParaRPr lang="en-US" sz="2800" dirty="0"/>
          </a:p>
        </p:txBody>
      </p:sp>
      <p:pic>
        <p:nvPicPr>
          <p:cNvPr id="6" name="Picture 5">
            <a:extLst>
              <a:ext uri="{FF2B5EF4-FFF2-40B4-BE49-F238E27FC236}">
                <a16:creationId xmlns:a16="http://schemas.microsoft.com/office/drawing/2014/main" id="{FD4635E8-B42D-546D-38EA-44B4BCF4FB7F}"/>
              </a:ext>
            </a:extLst>
          </p:cNvPr>
          <p:cNvPicPr>
            <a:picLocks noChangeAspect="1"/>
          </p:cNvPicPr>
          <p:nvPr/>
        </p:nvPicPr>
        <p:blipFill>
          <a:blip r:embed="rId3"/>
          <a:stretch>
            <a:fillRect/>
          </a:stretch>
        </p:blipFill>
        <p:spPr>
          <a:xfrm>
            <a:off x="8487737" y="1771584"/>
            <a:ext cx="3341836" cy="3314831"/>
          </a:xfrm>
          <a:prstGeom prst="rect">
            <a:avLst/>
          </a:prstGeom>
        </p:spPr>
      </p:pic>
    </p:spTree>
    <p:extLst>
      <p:ext uri="{BB962C8B-B14F-4D97-AF65-F5344CB8AC3E}">
        <p14:creationId xmlns:p14="http://schemas.microsoft.com/office/powerpoint/2010/main" val="2093359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4AEE6-ADC3-5DE7-F151-E48F8459817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288397D-03B5-64B7-1BB6-1A89022DDE2A}"/>
              </a:ext>
            </a:extLst>
          </p:cNvPr>
          <p:cNvPicPr>
            <a:picLocks noChangeAspect="1"/>
          </p:cNvPicPr>
          <p:nvPr/>
        </p:nvPicPr>
        <p:blipFill>
          <a:blip r:embed="rId3"/>
          <a:stretch>
            <a:fillRect/>
          </a:stretch>
        </p:blipFill>
        <p:spPr>
          <a:xfrm>
            <a:off x="4043681" y="975496"/>
            <a:ext cx="4145280" cy="5900366"/>
          </a:xfrm>
          <a:prstGeom prst="rect">
            <a:avLst/>
          </a:prstGeom>
        </p:spPr>
      </p:pic>
      <p:sp>
        <p:nvSpPr>
          <p:cNvPr id="6" name="TextBox 5">
            <a:extLst>
              <a:ext uri="{FF2B5EF4-FFF2-40B4-BE49-F238E27FC236}">
                <a16:creationId xmlns:a16="http://schemas.microsoft.com/office/drawing/2014/main" id="{A35EE10F-A85F-50AE-4BBB-76DA96871C4B}"/>
              </a:ext>
            </a:extLst>
          </p:cNvPr>
          <p:cNvSpPr txBox="1"/>
          <p:nvPr/>
        </p:nvSpPr>
        <p:spPr>
          <a:xfrm>
            <a:off x="2169160" y="233680"/>
            <a:ext cx="7853680" cy="954107"/>
          </a:xfrm>
          <a:prstGeom prst="rect">
            <a:avLst/>
          </a:prstGeom>
          <a:noFill/>
        </p:spPr>
        <p:txBody>
          <a:bodyPr wrap="square" rtlCol="0">
            <a:spAutoFit/>
          </a:bodyPr>
          <a:lstStyle/>
          <a:p>
            <a:pPr algn="ctr"/>
            <a:r>
              <a:rPr lang="en-US" sz="2800" dirty="0"/>
              <a:t>“Noble Leaders, You’ve Mastered the Jigsaw: What Shall Be Our Grand Finale?”</a:t>
            </a:r>
          </a:p>
        </p:txBody>
      </p:sp>
    </p:spTree>
    <p:extLst>
      <p:ext uri="{BB962C8B-B14F-4D97-AF65-F5344CB8AC3E}">
        <p14:creationId xmlns:p14="http://schemas.microsoft.com/office/powerpoint/2010/main" val="479214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88F135-52CF-D2E4-E2B5-EB9B32A2F04B}"/>
              </a:ext>
            </a:extLst>
          </p:cNvPr>
          <p:cNvSpPr>
            <a:spLocks noGrp="1"/>
          </p:cNvSpPr>
          <p:nvPr>
            <p:ph type="body" sz="quarter" idx="10"/>
          </p:nvPr>
        </p:nvSpPr>
        <p:spPr>
          <a:xfrm>
            <a:off x="228600" y="250811"/>
            <a:ext cx="12192000" cy="655721"/>
          </a:xfrm>
        </p:spPr>
        <p:txBody>
          <a:bodyPr lIns="91440" tIns="45720" rIns="91440" bIns="45720" anchor="t">
            <a:noAutofit/>
          </a:bodyPr>
          <a:lstStyle/>
          <a:p>
            <a:r>
              <a:rPr lang="en-US" b="1">
                <a:solidFill>
                  <a:schemeClr val="bg1"/>
                </a:solidFill>
                <a:effectLst/>
              </a:rPr>
              <a:t>Now, New, Next</a:t>
            </a:r>
          </a:p>
        </p:txBody>
      </p:sp>
      <p:pic>
        <p:nvPicPr>
          <p:cNvPr id="46" name="Picture 45" descr="A black arrow in a circle with text&#10;&#10;AI-generated content may be incorrect.">
            <a:extLst>
              <a:ext uri="{FF2B5EF4-FFF2-40B4-BE49-F238E27FC236}">
                <a16:creationId xmlns:a16="http://schemas.microsoft.com/office/drawing/2014/main" id="{C626233A-7EF3-F7DC-5B43-28154DBC7C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35" r="11608" b="15178"/>
          <a:stretch/>
        </p:blipFill>
        <p:spPr bwMode="auto">
          <a:xfrm>
            <a:off x="3041974" y="169934"/>
            <a:ext cx="657225" cy="693420"/>
          </a:xfrm>
          <a:prstGeom prst="rect">
            <a:avLst/>
          </a:prstGeom>
          <a:ln>
            <a:noFill/>
          </a:ln>
          <a:extLst>
            <a:ext uri="{53640926-AAD7-44D8-BBD7-CCE9431645EC}">
              <a14:shadowObscured xmlns:a14="http://schemas.microsoft.com/office/drawing/2010/main"/>
            </a:ext>
          </a:extLst>
        </p:spPr>
      </p:pic>
      <p:grpSp>
        <p:nvGrpSpPr>
          <p:cNvPr id="3" name="Group 2">
            <a:extLst>
              <a:ext uri="{FF2B5EF4-FFF2-40B4-BE49-F238E27FC236}">
                <a16:creationId xmlns:a16="http://schemas.microsoft.com/office/drawing/2014/main" id="{AAB72A5B-CFF7-701B-717D-F06B2799861B}"/>
              </a:ext>
            </a:extLst>
          </p:cNvPr>
          <p:cNvGrpSpPr/>
          <p:nvPr/>
        </p:nvGrpSpPr>
        <p:grpSpPr>
          <a:xfrm>
            <a:off x="1570182" y="1111900"/>
            <a:ext cx="8497454" cy="4563374"/>
            <a:chOff x="4104257" y="1553713"/>
            <a:chExt cx="6392173" cy="4563374"/>
          </a:xfrm>
        </p:grpSpPr>
        <p:cxnSp>
          <p:nvCxnSpPr>
            <p:cNvPr id="4" name="Straight Connector 3">
              <a:extLst>
                <a:ext uri="{FF2B5EF4-FFF2-40B4-BE49-F238E27FC236}">
                  <a16:creationId xmlns:a16="http://schemas.microsoft.com/office/drawing/2014/main" id="{CCD437AC-A78C-37E7-FDF1-3E3F61E7D452}"/>
                </a:ext>
              </a:extLst>
            </p:cNvPr>
            <p:cNvCxnSpPr>
              <a:cxnSpLocks/>
            </p:cNvCxnSpPr>
            <p:nvPr/>
          </p:nvCxnSpPr>
          <p:spPr>
            <a:xfrm>
              <a:off x="4104257" y="1553713"/>
              <a:ext cx="6392173" cy="0"/>
            </a:xfrm>
            <a:prstGeom prst="line">
              <a:avLst/>
            </a:prstGeom>
            <a:noFill/>
            <a:ln w="76200" cap="flat" cmpd="sng" algn="ctr">
              <a:solidFill>
                <a:srgbClr val="000000"/>
              </a:solidFill>
              <a:prstDash val="solid"/>
              <a:miter lim="800000"/>
            </a:ln>
            <a:effectLst/>
          </p:spPr>
        </p:cxnSp>
        <p:cxnSp>
          <p:nvCxnSpPr>
            <p:cNvPr id="5" name="Straight Connector 4">
              <a:extLst>
                <a:ext uri="{FF2B5EF4-FFF2-40B4-BE49-F238E27FC236}">
                  <a16:creationId xmlns:a16="http://schemas.microsoft.com/office/drawing/2014/main" id="{5516C0CE-A7F2-C6A1-5254-99F83A237BC3}"/>
                </a:ext>
              </a:extLst>
            </p:cNvPr>
            <p:cNvCxnSpPr>
              <a:cxnSpLocks/>
            </p:cNvCxnSpPr>
            <p:nvPr/>
          </p:nvCxnSpPr>
          <p:spPr>
            <a:xfrm>
              <a:off x="4104257" y="4668963"/>
              <a:ext cx="4951562" cy="0"/>
            </a:xfrm>
            <a:prstGeom prst="line">
              <a:avLst/>
            </a:prstGeom>
            <a:noFill/>
            <a:ln w="76200" cap="flat" cmpd="sng" algn="ctr">
              <a:solidFill>
                <a:srgbClr val="000000"/>
              </a:solidFill>
              <a:prstDash val="solid"/>
              <a:miter lim="800000"/>
            </a:ln>
            <a:effectLst/>
          </p:spPr>
        </p:cxnSp>
        <p:cxnSp>
          <p:nvCxnSpPr>
            <p:cNvPr id="9" name="Straight Connector 8">
              <a:extLst>
                <a:ext uri="{FF2B5EF4-FFF2-40B4-BE49-F238E27FC236}">
                  <a16:creationId xmlns:a16="http://schemas.microsoft.com/office/drawing/2014/main" id="{8771BEFC-F6B2-2A83-CB61-9B64C85D0C64}"/>
                </a:ext>
              </a:extLst>
            </p:cNvPr>
            <p:cNvCxnSpPr>
              <a:cxnSpLocks/>
            </p:cNvCxnSpPr>
            <p:nvPr/>
          </p:nvCxnSpPr>
          <p:spPr>
            <a:xfrm>
              <a:off x="4138763" y="2843845"/>
              <a:ext cx="2639682" cy="0"/>
            </a:xfrm>
            <a:prstGeom prst="line">
              <a:avLst/>
            </a:prstGeom>
            <a:noFill/>
            <a:ln w="76200" cap="flat" cmpd="sng" algn="ctr">
              <a:solidFill>
                <a:srgbClr val="000000"/>
              </a:solidFill>
              <a:prstDash val="solid"/>
              <a:miter lim="800000"/>
            </a:ln>
            <a:effectLst/>
          </p:spPr>
        </p:cxnSp>
        <p:cxnSp>
          <p:nvCxnSpPr>
            <p:cNvPr id="19" name="Straight Connector 18">
              <a:extLst>
                <a:ext uri="{FF2B5EF4-FFF2-40B4-BE49-F238E27FC236}">
                  <a16:creationId xmlns:a16="http://schemas.microsoft.com/office/drawing/2014/main" id="{2FCCA9B7-E656-8496-2CD9-003DEB1E7B71}"/>
                </a:ext>
              </a:extLst>
            </p:cNvPr>
            <p:cNvCxnSpPr/>
            <p:nvPr/>
          </p:nvCxnSpPr>
          <p:spPr>
            <a:xfrm>
              <a:off x="4104257" y="6091208"/>
              <a:ext cx="6392173" cy="0"/>
            </a:xfrm>
            <a:prstGeom prst="line">
              <a:avLst/>
            </a:prstGeom>
            <a:noFill/>
            <a:ln w="76200" cap="flat" cmpd="sng" algn="ctr">
              <a:solidFill>
                <a:srgbClr val="000000"/>
              </a:solidFill>
              <a:prstDash val="solid"/>
              <a:miter lim="800000"/>
            </a:ln>
            <a:effectLst/>
          </p:spPr>
        </p:cxnSp>
        <p:cxnSp>
          <p:nvCxnSpPr>
            <p:cNvPr id="21" name="Straight Connector 20">
              <a:extLst>
                <a:ext uri="{FF2B5EF4-FFF2-40B4-BE49-F238E27FC236}">
                  <a16:creationId xmlns:a16="http://schemas.microsoft.com/office/drawing/2014/main" id="{DE8F6DBE-EC59-93E5-2DCF-B6E663F29199}"/>
                </a:ext>
              </a:extLst>
            </p:cNvPr>
            <p:cNvCxnSpPr>
              <a:cxnSpLocks/>
            </p:cNvCxnSpPr>
            <p:nvPr/>
          </p:nvCxnSpPr>
          <p:spPr>
            <a:xfrm>
              <a:off x="4104257" y="1553713"/>
              <a:ext cx="34506" cy="4563374"/>
            </a:xfrm>
            <a:prstGeom prst="line">
              <a:avLst/>
            </a:prstGeom>
            <a:noFill/>
            <a:ln w="76200" cap="flat" cmpd="sng" algn="ctr">
              <a:solidFill>
                <a:srgbClr val="000000"/>
              </a:solidFill>
              <a:prstDash val="solid"/>
              <a:miter lim="800000"/>
            </a:ln>
            <a:effectLst/>
          </p:spPr>
        </p:cxnSp>
        <p:cxnSp>
          <p:nvCxnSpPr>
            <p:cNvPr id="23" name="Straight Connector 22">
              <a:extLst>
                <a:ext uri="{FF2B5EF4-FFF2-40B4-BE49-F238E27FC236}">
                  <a16:creationId xmlns:a16="http://schemas.microsoft.com/office/drawing/2014/main" id="{C8923F78-70F7-8424-2EF0-8449D17B2759}"/>
                </a:ext>
              </a:extLst>
            </p:cNvPr>
            <p:cNvCxnSpPr>
              <a:cxnSpLocks/>
            </p:cNvCxnSpPr>
            <p:nvPr/>
          </p:nvCxnSpPr>
          <p:spPr>
            <a:xfrm>
              <a:off x="10496430" y="1553713"/>
              <a:ext cx="0" cy="4563374"/>
            </a:xfrm>
            <a:prstGeom prst="line">
              <a:avLst/>
            </a:prstGeom>
            <a:noFill/>
            <a:ln w="12700" cap="flat" cmpd="sng" algn="ctr">
              <a:solidFill>
                <a:srgbClr val="000000"/>
              </a:solidFill>
              <a:prstDash val="sysDash"/>
              <a:miter lim="800000"/>
            </a:ln>
            <a:effectLst/>
          </p:spPr>
        </p:cxnSp>
        <p:cxnSp>
          <p:nvCxnSpPr>
            <p:cNvPr id="24" name="Straight Connector 23">
              <a:extLst>
                <a:ext uri="{FF2B5EF4-FFF2-40B4-BE49-F238E27FC236}">
                  <a16:creationId xmlns:a16="http://schemas.microsoft.com/office/drawing/2014/main" id="{A9C83C6C-2AE9-5F50-D362-358C308274BA}"/>
                </a:ext>
              </a:extLst>
            </p:cNvPr>
            <p:cNvCxnSpPr>
              <a:cxnSpLocks/>
            </p:cNvCxnSpPr>
            <p:nvPr/>
          </p:nvCxnSpPr>
          <p:spPr>
            <a:xfrm>
              <a:off x="9055819" y="1618305"/>
              <a:ext cx="0" cy="3022121"/>
            </a:xfrm>
            <a:prstGeom prst="line">
              <a:avLst/>
            </a:prstGeom>
            <a:noFill/>
            <a:ln w="12700" cap="flat" cmpd="sng" algn="ctr">
              <a:solidFill>
                <a:srgbClr val="000000"/>
              </a:solidFill>
              <a:prstDash val="sysDash"/>
              <a:miter lim="800000"/>
            </a:ln>
            <a:effectLst/>
          </p:spPr>
        </p:cxnSp>
        <p:cxnSp>
          <p:nvCxnSpPr>
            <p:cNvPr id="25" name="Straight Connector 24">
              <a:extLst>
                <a:ext uri="{FF2B5EF4-FFF2-40B4-BE49-F238E27FC236}">
                  <a16:creationId xmlns:a16="http://schemas.microsoft.com/office/drawing/2014/main" id="{C694B556-7106-F9E6-19E2-E5D92CDA41E0}"/>
                </a:ext>
              </a:extLst>
            </p:cNvPr>
            <p:cNvCxnSpPr>
              <a:cxnSpLocks/>
            </p:cNvCxnSpPr>
            <p:nvPr/>
          </p:nvCxnSpPr>
          <p:spPr>
            <a:xfrm>
              <a:off x="6769609" y="1618305"/>
              <a:ext cx="0" cy="1213450"/>
            </a:xfrm>
            <a:prstGeom prst="line">
              <a:avLst/>
            </a:prstGeom>
            <a:noFill/>
            <a:ln w="12700" cap="flat" cmpd="sng" algn="ctr">
              <a:solidFill>
                <a:srgbClr val="000000"/>
              </a:solidFill>
              <a:prstDash val="sysDash"/>
              <a:miter lim="800000"/>
            </a:ln>
            <a:effectLst/>
          </p:spPr>
        </p:cxnSp>
        <p:sp>
          <p:nvSpPr>
            <p:cNvPr id="26" name="TextBox 25">
              <a:extLst>
                <a:ext uri="{FF2B5EF4-FFF2-40B4-BE49-F238E27FC236}">
                  <a16:creationId xmlns:a16="http://schemas.microsoft.com/office/drawing/2014/main" id="{2D25B6CE-8931-4D64-1844-6E985921EA60}"/>
                </a:ext>
              </a:extLst>
            </p:cNvPr>
            <p:cNvSpPr txBox="1"/>
            <p:nvPr/>
          </p:nvSpPr>
          <p:spPr>
            <a:xfrm>
              <a:off x="4173270" y="1618305"/>
              <a:ext cx="93674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ptos ExtraBold" panose="020B0004020202020204" pitchFamily="34" charset="0"/>
                </a:rPr>
                <a:t>Now</a:t>
              </a:r>
            </a:p>
          </p:txBody>
        </p:sp>
        <p:sp>
          <p:nvSpPr>
            <p:cNvPr id="27" name="TextBox 26">
              <a:extLst>
                <a:ext uri="{FF2B5EF4-FFF2-40B4-BE49-F238E27FC236}">
                  <a16:creationId xmlns:a16="http://schemas.microsoft.com/office/drawing/2014/main" id="{2F1770D7-7ABC-4218-C1E4-3F4A1507824A}"/>
                </a:ext>
              </a:extLst>
            </p:cNvPr>
            <p:cNvSpPr txBox="1"/>
            <p:nvPr/>
          </p:nvSpPr>
          <p:spPr>
            <a:xfrm>
              <a:off x="4207737" y="4912710"/>
              <a:ext cx="98631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ptos ExtraBold" panose="020B0004020202020204" pitchFamily="34" charset="0"/>
                </a:rPr>
                <a:t>Next</a:t>
              </a:r>
            </a:p>
          </p:txBody>
        </p:sp>
        <p:sp>
          <p:nvSpPr>
            <p:cNvPr id="28" name="TextBox 27">
              <a:extLst>
                <a:ext uri="{FF2B5EF4-FFF2-40B4-BE49-F238E27FC236}">
                  <a16:creationId xmlns:a16="http://schemas.microsoft.com/office/drawing/2014/main" id="{CD3F83F7-142E-5BB4-41AF-BA6A0E0C345F}"/>
                </a:ext>
              </a:extLst>
            </p:cNvPr>
            <p:cNvSpPr txBox="1"/>
            <p:nvPr/>
          </p:nvSpPr>
          <p:spPr>
            <a:xfrm>
              <a:off x="4173270" y="3104039"/>
              <a:ext cx="8021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ptos ExtraBold" panose="020B0004020202020204" pitchFamily="34" charset="0"/>
                </a:rPr>
                <a:t>New</a:t>
              </a:r>
            </a:p>
          </p:txBody>
        </p:sp>
      </p:grpSp>
      <p:sp>
        <p:nvSpPr>
          <p:cNvPr id="30" name="TextBox 29">
            <a:extLst>
              <a:ext uri="{FF2B5EF4-FFF2-40B4-BE49-F238E27FC236}">
                <a16:creationId xmlns:a16="http://schemas.microsoft.com/office/drawing/2014/main" id="{04D85DB4-2A91-06EB-7E84-F2AE3ABE3A73}"/>
              </a:ext>
            </a:extLst>
          </p:cNvPr>
          <p:cNvSpPr txBox="1"/>
          <p:nvPr/>
        </p:nvSpPr>
        <p:spPr>
          <a:xfrm>
            <a:off x="2760210" y="4897817"/>
            <a:ext cx="4026668" cy="338554"/>
          </a:xfrm>
          <a:prstGeom prst="rect">
            <a:avLst/>
          </a:prstGeom>
          <a:noFill/>
        </p:spPr>
        <p:txBody>
          <a:bodyPr wrap="square">
            <a:spAutoFit/>
          </a:bodyPr>
          <a:lstStyle/>
          <a:p>
            <a:r>
              <a:rPr lang="en-US" sz="1600">
                <a:solidFill>
                  <a:srgbClr val="000000"/>
                </a:solidFill>
                <a:latin typeface="Arial"/>
                <a:cs typeface="Arial"/>
              </a:rPr>
              <a:t>Ideas to keep considering for the future.</a:t>
            </a:r>
            <a:endParaRPr lang="en-US" sz="1600">
              <a:solidFill>
                <a:srgbClr val="000000"/>
              </a:solidFill>
              <a:latin typeface="Arial"/>
            </a:endParaRPr>
          </a:p>
        </p:txBody>
      </p:sp>
      <p:sp>
        <p:nvSpPr>
          <p:cNvPr id="31" name="TextBox 30">
            <a:extLst>
              <a:ext uri="{FF2B5EF4-FFF2-40B4-BE49-F238E27FC236}">
                <a16:creationId xmlns:a16="http://schemas.microsoft.com/office/drawing/2014/main" id="{C50CB903-DB7A-ECD8-9BD8-23CC14CCEDEF}"/>
              </a:ext>
            </a:extLst>
          </p:cNvPr>
          <p:cNvSpPr txBox="1"/>
          <p:nvPr/>
        </p:nvSpPr>
        <p:spPr>
          <a:xfrm>
            <a:off x="3230111" y="2892425"/>
            <a:ext cx="3509069" cy="307777"/>
          </a:xfrm>
          <a:prstGeom prst="rect">
            <a:avLst/>
          </a:prstGeom>
          <a:noFill/>
        </p:spPr>
        <p:txBody>
          <a:bodyPr wrap="square">
            <a:spAutoFit/>
          </a:bodyPr>
          <a:lstStyle/>
          <a:p>
            <a:r>
              <a:rPr lang="en-US" sz="1400">
                <a:solidFill>
                  <a:srgbClr val="000000"/>
                </a:solidFill>
                <a:latin typeface="Arial"/>
                <a:cs typeface="Arial"/>
              </a:rPr>
              <a:t>What are you going to introduce?</a:t>
            </a:r>
            <a:endParaRPr lang="en-US" sz="1400">
              <a:solidFill>
                <a:srgbClr val="000000"/>
              </a:solidFill>
              <a:latin typeface="Arial"/>
            </a:endParaRPr>
          </a:p>
        </p:txBody>
      </p:sp>
      <p:sp>
        <p:nvSpPr>
          <p:cNvPr id="32" name="TextBox 31">
            <a:extLst>
              <a:ext uri="{FF2B5EF4-FFF2-40B4-BE49-F238E27FC236}">
                <a16:creationId xmlns:a16="http://schemas.microsoft.com/office/drawing/2014/main" id="{FAFAC409-C540-A885-3174-1D87D0E49498}"/>
              </a:ext>
            </a:extLst>
          </p:cNvPr>
          <p:cNvSpPr txBox="1"/>
          <p:nvPr/>
        </p:nvSpPr>
        <p:spPr>
          <a:xfrm>
            <a:off x="1753617" y="1613823"/>
            <a:ext cx="2952988" cy="307777"/>
          </a:xfrm>
          <a:prstGeom prst="rect">
            <a:avLst/>
          </a:prstGeom>
          <a:noFill/>
        </p:spPr>
        <p:txBody>
          <a:bodyPr wrap="square">
            <a:spAutoFit/>
          </a:bodyPr>
          <a:lstStyle/>
          <a:p>
            <a:r>
              <a:rPr lang="en-US" sz="1200">
                <a:solidFill>
                  <a:srgbClr val="000000"/>
                </a:solidFill>
                <a:latin typeface="Arial"/>
                <a:cs typeface="Arial"/>
              </a:rPr>
              <a:t>Pivots that can be taken </a:t>
            </a:r>
            <a:r>
              <a:rPr lang="en-US" sz="1400">
                <a:solidFill>
                  <a:srgbClr val="000000"/>
                </a:solidFill>
                <a:latin typeface="Arial"/>
                <a:cs typeface="Arial"/>
              </a:rPr>
              <a:t>immediately</a:t>
            </a:r>
            <a:endParaRPr lang="en-US" sz="1400">
              <a:solidFill>
                <a:srgbClr val="000000"/>
              </a:solidFill>
              <a:latin typeface="Arial"/>
            </a:endParaRPr>
          </a:p>
        </p:txBody>
      </p:sp>
    </p:spTree>
    <p:extLst>
      <p:ext uri="{BB962C8B-B14F-4D97-AF65-F5344CB8AC3E}">
        <p14:creationId xmlns:p14="http://schemas.microsoft.com/office/powerpoint/2010/main" val="1294571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702BE7-A703-4199-953E-0060BDB64BA2}"/>
              </a:ext>
            </a:extLst>
          </p:cNvPr>
          <p:cNvSpPr txBox="1"/>
          <p:nvPr/>
        </p:nvSpPr>
        <p:spPr>
          <a:xfrm>
            <a:off x="5034125" y="2598003"/>
            <a:ext cx="60499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Tenorite" panose="00000500000000000000" pitchFamily="2" charset="0"/>
                <a:ea typeface="+mn-ea"/>
                <a:cs typeface="+mn-cs"/>
              </a:rPr>
              <a:t>THANK YOU!</a:t>
            </a:r>
          </a:p>
        </p:txBody>
      </p:sp>
    </p:spTree>
    <p:extLst>
      <p:ext uri="{BB962C8B-B14F-4D97-AF65-F5344CB8AC3E}">
        <p14:creationId xmlns:p14="http://schemas.microsoft.com/office/powerpoint/2010/main" val="6916944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288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D007F-6585-0771-FC7A-02E6AD294B6A}"/>
              </a:ext>
            </a:extLst>
          </p:cNvPr>
          <p:cNvSpPr>
            <a:spLocks noGrp="1"/>
          </p:cNvSpPr>
          <p:nvPr>
            <p:ph type="body" sz="quarter" idx="10"/>
          </p:nvPr>
        </p:nvSpPr>
        <p:spPr/>
        <p:txBody>
          <a:bodyPr/>
          <a:lstStyle/>
          <a:p>
            <a:r>
              <a:rPr lang="en-US"/>
              <a:t>Dreaming of Retirement…</a:t>
            </a:r>
          </a:p>
        </p:txBody>
      </p:sp>
      <p:pic>
        <p:nvPicPr>
          <p:cNvPr id="5" name="Picture 4" descr="A person sitting at a desk with his feet up&#10;&#10;AI-generated content may be incorrect.">
            <a:extLst>
              <a:ext uri="{FF2B5EF4-FFF2-40B4-BE49-F238E27FC236}">
                <a16:creationId xmlns:a16="http://schemas.microsoft.com/office/drawing/2014/main" id="{5340EECA-4C1B-7D36-7E98-A4906AE483C4}"/>
              </a:ext>
            </a:extLst>
          </p:cNvPr>
          <p:cNvPicPr>
            <a:picLocks noChangeAspect="1"/>
          </p:cNvPicPr>
          <p:nvPr/>
        </p:nvPicPr>
        <p:blipFill>
          <a:blip r:embed="rId5"/>
          <a:stretch>
            <a:fillRect/>
          </a:stretch>
        </p:blipFill>
        <p:spPr>
          <a:xfrm>
            <a:off x="3006235" y="908917"/>
            <a:ext cx="6759515" cy="4506343"/>
          </a:xfrm>
          <a:prstGeom prst="rect">
            <a:avLst/>
          </a:prstGeom>
        </p:spPr>
      </p:pic>
      <p:pic>
        <p:nvPicPr>
          <p:cNvPr id="3" name="9970E912">
            <a:hlinkClick r:id="" action="ppaction://media"/>
            <a:extLst>
              <a:ext uri="{FF2B5EF4-FFF2-40B4-BE49-F238E27FC236}">
                <a16:creationId xmlns:a16="http://schemas.microsoft.com/office/drawing/2014/main" id="{E25EF7AB-1F3E-B966-7F66-013B0FD5C4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1801" y="5806339"/>
            <a:ext cx="730250" cy="740511"/>
          </a:xfrm>
          <a:prstGeom prst="rect">
            <a:avLst/>
          </a:prstGeom>
        </p:spPr>
      </p:pic>
    </p:spTree>
    <p:extLst>
      <p:ext uri="{BB962C8B-B14F-4D97-AF65-F5344CB8AC3E}">
        <p14:creationId xmlns:p14="http://schemas.microsoft.com/office/powerpoint/2010/main" val="230167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082D0-FEDC-60AA-BC6B-BAF331CE1A2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EAD1F34-192D-187F-3536-2BD980DC7B4A}"/>
              </a:ext>
            </a:extLst>
          </p:cNvPr>
          <p:cNvSpPr>
            <a:spLocks noGrp="1"/>
          </p:cNvSpPr>
          <p:nvPr>
            <p:ph type="body" sz="quarter" idx="10"/>
          </p:nvPr>
        </p:nvSpPr>
        <p:spPr>
          <a:xfrm>
            <a:off x="1797577" y="180797"/>
            <a:ext cx="8336651" cy="1433899"/>
          </a:xfrm>
        </p:spPr>
        <p:txBody>
          <a:bodyPr/>
          <a:lstStyle/>
          <a:p>
            <a:r>
              <a:rPr lang="en-US" sz="4800"/>
              <a:t>Jigsaw your Retirement</a:t>
            </a:r>
          </a:p>
        </p:txBody>
      </p:sp>
      <p:sp>
        <p:nvSpPr>
          <p:cNvPr id="3" name="Text Placeholder 2">
            <a:extLst>
              <a:ext uri="{FF2B5EF4-FFF2-40B4-BE49-F238E27FC236}">
                <a16:creationId xmlns:a16="http://schemas.microsoft.com/office/drawing/2014/main" id="{51BD65E6-EC27-E617-5212-385F10A91361}"/>
              </a:ext>
            </a:extLst>
          </p:cNvPr>
          <p:cNvSpPr>
            <a:spLocks noGrp="1"/>
          </p:cNvSpPr>
          <p:nvPr>
            <p:ph type="body" sz="quarter" idx="11"/>
          </p:nvPr>
        </p:nvSpPr>
        <p:spPr>
          <a:xfrm>
            <a:off x="565909" y="839328"/>
            <a:ext cx="10842458" cy="4898500"/>
          </a:xfrm>
        </p:spPr>
        <p:txBody>
          <a:bodyPr>
            <a:normAutofit fontScale="92500" lnSpcReduction="10000"/>
          </a:bodyPr>
          <a:lstStyle/>
          <a:p>
            <a:endParaRPr lang="en-US" dirty="0"/>
          </a:p>
          <a:p>
            <a:pPr marL="0" indent="0">
              <a:buNone/>
            </a:pPr>
            <a:endParaRPr lang="en-US" dirty="0"/>
          </a:p>
          <a:p>
            <a:pPr marL="0" lvl="0" indent="0" eaLnBrk="0" fontAlgn="base" hangingPunct="0">
              <a:lnSpc>
                <a:spcPct val="100000"/>
              </a:lnSpc>
              <a:spcBef>
                <a:spcPct val="0"/>
              </a:spcBef>
              <a:spcAft>
                <a:spcPct val="0"/>
              </a:spcAft>
              <a:buFontTx/>
              <a:buChar char="•"/>
            </a:pPr>
            <a:r>
              <a:rPr lang="en-US" altLang="en-US" i="1" dirty="0">
                <a:latin typeface="Arial" panose="020B0604020202020204" pitchFamily="34" charset="0"/>
              </a:rPr>
              <a:t>Stand up! </a:t>
            </a:r>
          </a:p>
          <a:p>
            <a:pPr marL="0" lvl="0" indent="0" eaLnBrk="0" fontAlgn="base" hangingPunct="0">
              <a:lnSpc>
                <a:spcPct val="100000"/>
              </a:lnSpc>
              <a:spcBef>
                <a:spcPct val="0"/>
              </a:spcBef>
              <a:spcAft>
                <a:spcPct val="0"/>
              </a:spcAft>
              <a:buFontTx/>
              <a:buChar char="•"/>
            </a:pPr>
            <a:r>
              <a:rPr lang="en-US" altLang="en-US" i="1" dirty="0">
                <a:latin typeface="Arial" panose="020B0604020202020204" pitchFamily="34" charset="0"/>
              </a:rPr>
              <a:t>Pick your retirement hobby. </a:t>
            </a:r>
          </a:p>
          <a:p>
            <a:pPr marL="228600" lvl="1" indent="0" eaLnBrk="0" fontAlgn="base" hangingPunct="0">
              <a:lnSpc>
                <a:spcPct val="100000"/>
              </a:lnSpc>
              <a:spcBef>
                <a:spcPct val="0"/>
              </a:spcBef>
              <a:spcAft>
                <a:spcPct val="0"/>
              </a:spcAft>
              <a:buFontTx/>
              <a:buChar char="•"/>
            </a:pPr>
            <a:r>
              <a:rPr lang="en-US" altLang="en-US" sz="1500" i="1" dirty="0">
                <a:latin typeface="Arial" panose="020B0604020202020204" pitchFamily="34" charset="0"/>
              </a:rPr>
              <a:t>It’s on the handout you were given when you entered 😉</a:t>
            </a:r>
          </a:p>
          <a:p>
            <a:pPr marL="0" lvl="0" indent="0" eaLnBrk="0" fontAlgn="base" hangingPunct="0">
              <a:lnSpc>
                <a:spcPct val="100000"/>
              </a:lnSpc>
              <a:spcBef>
                <a:spcPct val="0"/>
              </a:spcBef>
              <a:spcAft>
                <a:spcPct val="0"/>
              </a:spcAft>
              <a:buFontTx/>
              <a:buChar char="•"/>
            </a:pPr>
            <a:r>
              <a:rPr lang="en-US" altLang="en-US" i="1" dirty="0">
                <a:latin typeface="Arial" panose="020B0604020202020204" pitchFamily="34" charset="0"/>
              </a:rPr>
              <a:t>Move to your retirement corner!”</a:t>
            </a:r>
          </a:p>
          <a:p>
            <a:pPr marL="0" lvl="0" indent="0" eaLnBrk="0" fontAlgn="base" hangingPunct="0">
              <a:lnSpc>
                <a:spcPct val="100000"/>
              </a:lnSpc>
              <a:spcBef>
                <a:spcPct val="0"/>
              </a:spcBef>
              <a:spcAft>
                <a:spcPct val="0"/>
              </a:spcAft>
              <a:buNone/>
            </a:pPr>
            <a:endParaRPr lang="en-US" altLang="en-US" dirty="0">
              <a:latin typeface="Arial" panose="020B0604020202020204" pitchFamily="34" charset="0"/>
            </a:endParaRPr>
          </a:p>
          <a:p>
            <a:pPr marL="228600" lvl="1" indent="0" eaLnBrk="0" fontAlgn="base" hangingPunct="0">
              <a:lnSpc>
                <a:spcPct val="100000"/>
              </a:lnSpc>
              <a:spcBef>
                <a:spcPct val="0"/>
              </a:spcBef>
              <a:spcAft>
                <a:spcPct val="0"/>
              </a:spcAft>
              <a:buFontTx/>
              <a:buChar char="•"/>
            </a:pPr>
            <a:r>
              <a:rPr lang="en-US" altLang="en-US" dirty="0">
                <a:latin typeface="Arial" panose="020B0604020202020204" pitchFamily="34" charset="0"/>
              </a:rPr>
              <a:t>✈️ Traveling the world</a:t>
            </a:r>
          </a:p>
          <a:p>
            <a:pPr marL="228600" lvl="1" indent="0" eaLnBrk="0" fontAlgn="base" hangingPunct="0">
              <a:lnSpc>
                <a:spcPct val="100000"/>
              </a:lnSpc>
              <a:spcBef>
                <a:spcPct val="0"/>
              </a:spcBef>
              <a:spcAft>
                <a:spcPct val="0"/>
              </a:spcAft>
              <a:buNone/>
            </a:pPr>
            <a:endParaRPr lang="en-US" altLang="en-US" dirty="0">
              <a:latin typeface="Arial" panose="020B0604020202020204" pitchFamily="34" charset="0"/>
            </a:endParaRPr>
          </a:p>
          <a:p>
            <a:pPr marL="228600" lvl="1" indent="0" eaLnBrk="0" fontAlgn="base" hangingPunct="0">
              <a:lnSpc>
                <a:spcPct val="100000"/>
              </a:lnSpc>
              <a:spcBef>
                <a:spcPct val="0"/>
              </a:spcBef>
              <a:spcAft>
                <a:spcPct val="0"/>
              </a:spcAft>
              <a:buFontTx/>
              <a:buChar char="•"/>
            </a:pPr>
            <a:r>
              <a:rPr lang="en-US" altLang="en-US" dirty="0">
                <a:latin typeface="Arial" panose="020B0604020202020204" pitchFamily="34" charset="0"/>
              </a:rPr>
              <a:t>🌿 Gardening / Outdoor life</a:t>
            </a:r>
          </a:p>
          <a:p>
            <a:pPr marL="228600" lvl="1" indent="0" eaLnBrk="0" fontAlgn="base" hangingPunct="0">
              <a:lnSpc>
                <a:spcPct val="100000"/>
              </a:lnSpc>
              <a:spcBef>
                <a:spcPct val="0"/>
              </a:spcBef>
              <a:spcAft>
                <a:spcPct val="0"/>
              </a:spcAft>
              <a:buNone/>
            </a:pPr>
            <a:endParaRPr lang="en-US" altLang="en-US" dirty="0">
              <a:latin typeface="Arial" panose="020B0604020202020204" pitchFamily="34" charset="0"/>
            </a:endParaRPr>
          </a:p>
          <a:p>
            <a:pPr marL="228600" lvl="1" indent="0" eaLnBrk="0" fontAlgn="base" hangingPunct="0">
              <a:lnSpc>
                <a:spcPct val="100000"/>
              </a:lnSpc>
              <a:spcBef>
                <a:spcPct val="0"/>
              </a:spcBef>
              <a:spcAft>
                <a:spcPct val="0"/>
              </a:spcAft>
              <a:buFontTx/>
              <a:buChar char="•"/>
            </a:pPr>
            <a:r>
              <a:rPr lang="en-US" altLang="en-US" dirty="0">
                <a:latin typeface="Arial" panose="020B0604020202020204" pitchFamily="34" charset="0"/>
              </a:rPr>
              <a:t>📚 Reading endlessly</a:t>
            </a:r>
          </a:p>
          <a:p>
            <a:pPr marL="228600" lvl="1" indent="0" eaLnBrk="0" fontAlgn="base" hangingPunct="0">
              <a:lnSpc>
                <a:spcPct val="100000"/>
              </a:lnSpc>
              <a:spcBef>
                <a:spcPct val="0"/>
              </a:spcBef>
              <a:spcAft>
                <a:spcPct val="0"/>
              </a:spcAft>
              <a:buNone/>
            </a:pPr>
            <a:endParaRPr lang="en-US" altLang="en-US" dirty="0">
              <a:latin typeface="Arial" panose="020B0604020202020204" pitchFamily="34" charset="0"/>
            </a:endParaRPr>
          </a:p>
          <a:p>
            <a:pPr marL="228600" lvl="1" indent="0" eaLnBrk="0" fontAlgn="base" hangingPunct="0">
              <a:lnSpc>
                <a:spcPct val="100000"/>
              </a:lnSpc>
              <a:spcBef>
                <a:spcPct val="0"/>
              </a:spcBef>
              <a:spcAft>
                <a:spcPct val="0"/>
              </a:spcAft>
              <a:buFontTx/>
              <a:buChar char="•"/>
            </a:pPr>
            <a:r>
              <a:rPr lang="en-US" altLang="en-US" dirty="0">
                <a:latin typeface="Arial" panose="020B0604020202020204" pitchFamily="34" charset="0"/>
              </a:rPr>
              <a:t>🎨 Hobbies &amp; crafts</a:t>
            </a:r>
          </a:p>
          <a:p>
            <a:endParaRPr lang="en-US" dirty="0"/>
          </a:p>
          <a:p>
            <a:endParaRPr lang="en-US" dirty="0"/>
          </a:p>
        </p:txBody>
      </p:sp>
      <p:pic>
        <p:nvPicPr>
          <p:cNvPr id="5" name="Picture 4" descr="A close-up of a retirement sign&#10;&#10;AI-generated content may be incorrect.">
            <a:extLst>
              <a:ext uri="{FF2B5EF4-FFF2-40B4-BE49-F238E27FC236}">
                <a16:creationId xmlns:a16="http://schemas.microsoft.com/office/drawing/2014/main" id="{BBEDDB54-E5C4-2A1D-AB9A-36B1C817643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1636032"/>
            <a:ext cx="5617265" cy="3744843"/>
          </a:xfrm>
          <a:prstGeom prst="rect">
            <a:avLst/>
          </a:prstGeom>
        </p:spPr>
      </p:pic>
    </p:spTree>
    <p:extLst>
      <p:ext uri="{BB962C8B-B14F-4D97-AF65-F5344CB8AC3E}">
        <p14:creationId xmlns:p14="http://schemas.microsoft.com/office/powerpoint/2010/main" val="3535924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3772A7-EADF-D704-C1CC-7630FF83E2B4}"/>
              </a:ext>
            </a:extLst>
          </p:cNvPr>
          <p:cNvPicPr>
            <a:picLocks noChangeAspect="1"/>
          </p:cNvPicPr>
          <p:nvPr/>
        </p:nvPicPr>
        <p:blipFill>
          <a:blip r:embed="rId3"/>
          <a:stretch>
            <a:fillRect/>
          </a:stretch>
        </p:blipFill>
        <p:spPr>
          <a:xfrm>
            <a:off x="8626110" y="650506"/>
            <a:ext cx="3392129" cy="2172894"/>
          </a:xfrm>
          <a:prstGeom prst="rect">
            <a:avLst/>
          </a:prstGeom>
        </p:spPr>
      </p:pic>
      <p:sp>
        <p:nvSpPr>
          <p:cNvPr id="2" name="Text Placeholder 1">
            <a:extLst>
              <a:ext uri="{FF2B5EF4-FFF2-40B4-BE49-F238E27FC236}">
                <a16:creationId xmlns:a16="http://schemas.microsoft.com/office/drawing/2014/main" id="{B11E6FD8-D2B4-83E9-3514-066B422740FD}"/>
              </a:ext>
            </a:extLst>
          </p:cNvPr>
          <p:cNvSpPr>
            <a:spLocks noGrp="1"/>
          </p:cNvSpPr>
          <p:nvPr>
            <p:ph type="body" sz="quarter" idx="10"/>
          </p:nvPr>
        </p:nvSpPr>
        <p:spPr>
          <a:xfrm>
            <a:off x="1198879" y="394827"/>
            <a:ext cx="8350989" cy="655721"/>
          </a:xfrm>
        </p:spPr>
        <p:txBody>
          <a:bodyPr lIns="91440" tIns="45720" rIns="91440" bIns="45720" anchor="t">
            <a:noAutofit/>
          </a:bodyPr>
          <a:lstStyle/>
          <a:p>
            <a:r>
              <a:rPr lang="en-US" b="1" dirty="0"/>
              <a:t>Expert Group Assignment</a:t>
            </a:r>
          </a:p>
          <a:p>
            <a:endParaRPr lang="en-US" dirty="0"/>
          </a:p>
        </p:txBody>
      </p:sp>
      <p:sp>
        <p:nvSpPr>
          <p:cNvPr id="3" name="Text Placeholder 2">
            <a:extLst>
              <a:ext uri="{FF2B5EF4-FFF2-40B4-BE49-F238E27FC236}">
                <a16:creationId xmlns:a16="http://schemas.microsoft.com/office/drawing/2014/main" id="{8EC8FA88-56A1-CE7F-804B-7C707951CABA}"/>
              </a:ext>
            </a:extLst>
          </p:cNvPr>
          <p:cNvSpPr>
            <a:spLocks noGrp="1"/>
          </p:cNvSpPr>
          <p:nvPr>
            <p:ph type="body" sz="quarter" idx="11"/>
          </p:nvPr>
        </p:nvSpPr>
        <p:spPr>
          <a:xfrm>
            <a:off x="426571" y="1736953"/>
            <a:ext cx="9895604" cy="4298087"/>
          </a:xfrm>
        </p:spPr>
        <p:txBody>
          <a:bodyPr>
            <a:normAutofit lnSpcReduction="10000"/>
          </a:bodyPr>
          <a:lstStyle/>
          <a:p>
            <a:pPr marL="0" lvl="1" indent="0">
              <a:spcBef>
                <a:spcPts val="1000"/>
              </a:spcBef>
              <a:buNone/>
            </a:pPr>
            <a:r>
              <a:rPr lang="en-US" sz="2800" dirty="0"/>
              <a:t>Task: As a group, you have one minute to write a 1-2 sentence statement to answer the question below as it pertains to your group. You will use your Expert Group Graphic Organizer. Be prepared to share your group statement when you transition to your </a:t>
            </a:r>
            <a:r>
              <a:rPr lang="en-US" sz="2800" u="sng" dirty="0"/>
              <a:t>learning group</a:t>
            </a:r>
            <a:r>
              <a:rPr lang="en-US" sz="2800" dirty="0"/>
              <a:t>. </a:t>
            </a:r>
          </a:p>
          <a:p>
            <a:pPr marL="0" indent="0">
              <a:buNone/>
            </a:pPr>
            <a:endParaRPr lang="en-US" dirty="0"/>
          </a:p>
          <a:p>
            <a:r>
              <a:rPr lang="en-US" dirty="0"/>
              <a:t>Travel → Why is travel the ultimate dream?</a:t>
            </a:r>
          </a:p>
          <a:p>
            <a:r>
              <a:rPr lang="en-US" dirty="0"/>
              <a:t>Gardening → Why is this activity the go-to stress reliever?</a:t>
            </a:r>
          </a:p>
          <a:p>
            <a:r>
              <a:rPr lang="en-US" dirty="0"/>
              <a:t>Reading → Why is this activity magical?</a:t>
            </a:r>
          </a:p>
          <a:p>
            <a:r>
              <a:rPr lang="en-US" dirty="0"/>
              <a:t>Hobbies/Crafts → Why rediscover creativity?</a:t>
            </a:r>
          </a:p>
          <a:p>
            <a:endParaRPr lang="en-US" dirty="0"/>
          </a:p>
        </p:txBody>
      </p:sp>
    </p:spTree>
    <p:extLst>
      <p:ext uri="{BB962C8B-B14F-4D97-AF65-F5344CB8AC3E}">
        <p14:creationId xmlns:p14="http://schemas.microsoft.com/office/powerpoint/2010/main" val="1182776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C5B793-B365-C96C-1C2A-BFE2FE855F73}"/>
              </a:ext>
            </a:extLst>
          </p:cNvPr>
          <p:cNvPicPr>
            <a:picLocks noChangeAspect="1"/>
          </p:cNvPicPr>
          <p:nvPr/>
        </p:nvPicPr>
        <p:blipFill>
          <a:blip r:embed="rId3"/>
          <a:stretch>
            <a:fillRect/>
          </a:stretch>
        </p:blipFill>
        <p:spPr>
          <a:xfrm>
            <a:off x="9497715" y="664087"/>
            <a:ext cx="2694285" cy="2149985"/>
          </a:xfrm>
          <a:prstGeom prst="rect">
            <a:avLst/>
          </a:prstGeom>
        </p:spPr>
      </p:pic>
      <p:sp>
        <p:nvSpPr>
          <p:cNvPr id="2" name="Text Placeholder 1">
            <a:extLst>
              <a:ext uri="{FF2B5EF4-FFF2-40B4-BE49-F238E27FC236}">
                <a16:creationId xmlns:a16="http://schemas.microsoft.com/office/drawing/2014/main" id="{A88E2AFC-FCB1-7B4F-4CAE-89FC6E2C47CB}"/>
              </a:ext>
            </a:extLst>
          </p:cNvPr>
          <p:cNvSpPr>
            <a:spLocks noGrp="1"/>
          </p:cNvSpPr>
          <p:nvPr>
            <p:ph type="body" sz="quarter" idx="10"/>
          </p:nvPr>
        </p:nvSpPr>
        <p:spPr>
          <a:xfrm>
            <a:off x="1671762" y="231827"/>
            <a:ext cx="9321358" cy="655721"/>
          </a:xfrm>
        </p:spPr>
        <p:txBody>
          <a:bodyPr lIns="91440" tIns="45720" rIns="91440" bIns="45720" anchor="t">
            <a:noAutofit/>
          </a:bodyPr>
          <a:lstStyle/>
          <a:p>
            <a:r>
              <a:rPr lang="en-US" sz="4000" dirty="0"/>
              <a:t>Transitioning to Learning Group</a:t>
            </a:r>
          </a:p>
        </p:txBody>
      </p:sp>
      <p:sp>
        <p:nvSpPr>
          <p:cNvPr id="3" name="Text Placeholder 2">
            <a:extLst>
              <a:ext uri="{FF2B5EF4-FFF2-40B4-BE49-F238E27FC236}">
                <a16:creationId xmlns:a16="http://schemas.microsoft.com/office/drawing/2014/main" id="{F472D903-A260-A387-4A66-771E78F0F5C0}"/>
              </a:ext>
            </a:extLst>
          </p:cNvPr>
          <p:cNvSpPr>
            <a:spLocks noGrp="1"/>
          </p:cNvSpPr>
          <p:nvPr>
            <p:ph type="body" sz="quarter" idx="11"/>
          </p:nvPr>
        </p:nvSpPr>
        <p:spPr>
          <a:xfrm>
            <a:off x="565440" y="1547889"/>
            <a:ext cx="10842458" cy="4806615"/>
          </a:xfrm>
        </p:spPr>
        <p:txBody>
          <a:bodyPr>
            <a:normAutofit lnSpcReduction="10000"/>
          </a:bodyPr>
          <a:lstStyle/>
          <a:p>
            <a:r>
              <a:rPr lang="en-US" dirty="0"/>
              <a:t>Within in your expert group, pass out number cards to </a:t>
            </a:r>
          </a:p>
          <a:p>
            <a:pPr marL="0" indent="0">
              <a:buNone/>
            </a:pPr>
            <a:r>
              <a:rPr lang="en-US" dirty="0"/>
              <a:t>	each person in your expert group.</a:t>
            </a:r>
          </a:p>
          <a:p>
            <a:r>
              <a:rPr lang="en-US" dirty="0"/>
              <a:t>Form new groups based on your number. These new groups are called learning groups.</a:t>
            </a:r>
          </a:p>
          <a:p>
            <a:endParaRPr lang="en-US" dirty="0"/>
          </a:p>
          <a:p>
            <a:pPr marL="0" indent="0">
              <a:buNone/>
            </a:pPr>
            <a:r>
              <a:rPr lang="en-US" dirty="0"/>
              <a:t>Task: In this learning group, you have two minutes total for each member to share the 1-2 sentence statement about their retirement hobby. Make notes using your graphic </a:t>
            </a:r>
            <a:r>
              <a:rPr lang="en-US"/>
              <a:t>organizer. Once </a:t>
            </a:r>
            <a:r>
              <a:rPr lang="en-US" dirty="0"/>
              <a:t>everyone has shared, you will have the information about all 4 retirement hobbies.  </a:t>
            </a:r>
          </a:p>
          <a:p>
            <a:pPr marL="0" indent="0" algn="ctr">
              <a:buNone/>
            </a:pPr>
            <a:r>
              <a:rPr lang="en-US" dirty="0"/>
              <a:t>When prompted, head back to your expert group.</a:t>
            </a:r>
          </a:p>
        </p:txBody>
      </p:sp>
    </p:spTree>
    <p:extLst>
      <p:ext uri="{BB962C8B-B14F-4D97-AF65-F5344CB8AC3E}">
        <p14:creationId xmlns:p14="http://schemas.microsoft.com/office/powerpoint/2010/main" val="4128199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2497-5586-1609-4531-7DBD86849CA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9D3F77F-AA9D-D408-5CD8-652CBD9B9751}"/>
              </a:ext>
            </a:extLst>
          </p:cNvPr>
          <p:cNvSpPr>
            <a:spLocks noGrp="1"/>
          </p:cNvSpPr>
          <p:nvPr>
            <p:ph type="body" sz="quarter" idx="10"/>
          </p:nvPr>
        </p:nvSpPr>
        <p:spPr>
          <a:xfrm>
            <a:off x="208722" y="400789"/>
            <a:ext cx="12192000" cy="655721"/>
          </a:xfrm>
        </p:spPr>
        <p:txBody>
          <a:bodyPr lIns="91440" tIns="45720" rIns="91440" bIns="45720" anchor="t">
            <a:noAutofit/>
          </a:bodyPr>
          <a:lstStyle/>
          <a:p>
            <a:r>
              <a:rPr lang="en-US"/>
              <a:t>Wrap up Assignment</a:t>
            </a:r>
          </a:p>
        </p:txBody>
      </p:sp>
      <p:sp>
        <p:nvSpPr>
          <p:cNvPr id="3" name="Text Placeholder 2">
            <a:extLst>
              <a:ext uri="{FF2B5EF4-FFF2-40B4-BE49-F238E27FC236}">
                <a16:creationId xmlns:a16="http://schemas.microsoft.com/office/drawing/2014/main" id="{CC552D41-3723-F8A6-10F8-76566B3A9927}"/>
              </a:ext>
            </a:extLst>
          </p:cNvPr>
          <p:cNvSpPr>
            <a:spLocks noGrp="1"/>
          </p:cNvSpPr>
          <p:nvPr>
            <p:ph type="body" sz="quarter" idx="11"/>
          </p:nvPr>
        </p:nvSpPr>
        <p:spPr>
          <a:xfrm>
            <a:off x="674771" y="1318526"/>
            <a:ext cx="10842458" cy="5138685"/>
          </a:xfrm>
        </p:spPr>
        <p:txBody>
          <a:bodyPr/>
          <a:lstStyle/>
          <a:p>
            <a:r>
              <a:rPr lang="en-US" dirty="0"/>
              <a:t>Now that you’re back in your expert group, take 2 minutes and share the information from your learning group.  You are sharing about the other retirement options.</a:t>
            </a:r>
          </a:p>
          <a:p>
            <a:r>
              <a:rPr lang="en-US" dirty="0"/>
              <a:t>Choose one person in your learning group to share 1 statement about your expert group’s retirement choice.</a:t>
            </a:r>
          </a:p>
        </p:txBody>
      </p:sp>
      <p:pic>
        <p:nvPicPr>
          <p:cNvPr id="5" name="Picture 4">
            <a:extLst>
              <a:ext uri="{FF2B5EF4-FFF2-40B4-BE49-F238E27FC236}">
                <a16:creationId xmlns:a16="http://schemas.microsoft.com/office/drawing/2014/main" id="{6E3E2B01-0D3A-BD7B-866C-4E175908D348}"/>
              </a:ext>
            </a:extLst>
          </p:cNvPr>
          <p:cNvPicPr>
            <a:picLocks noChangeAspect="1"/>
          </p:cNvPicPr>
          <p:nvPr/>
        </p:nvPicPr>
        <p:blipFill>
          <a:blip r:embed="rId5"/>
          <a:stretch>
            <a:fillRect/>
          </a:stretch>
        </p:blipFill>
        <p:spPr>
          <a:xfrm>
            <a:off x="3652057" y="3549007"/>
            <a:ext cx="4404823" cy="2908204"/>
          </a:xfrm>
          <a:prstGeom prst="rect">
            <a:avLst/>
          </a:prstGeom>
        </p:spPr>
      </p:pic>
      <p:pic>
        <p:nvPicPr>
          <p:cNvPr id="4" name="677CC22B">
            <a:hlinkClick r:id="" action="ppaction://media"/>
            <a:extLst>
              <a:ext uri="{FF2B5EF4-FFF2-40B4-BE49-F238E27FC236}">
                <a16:creationId xmlns:a16="http://schemas.microsoft.com/office/drawing/2014/main" id="{50C92C52-A21B-32D3-7680-38C064B224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3040" y="6202104"/>
            <a:ext cx="304800" cy="304800"/>
          </a:xfrm>
          <a:prstGeom prst="rect">
            <a:avLst/>
          </a:prstGeom>
        </p:spPr>
      </p:pic>
    </p:spTree>
    <p:extLst>
      <p:ext uri="{BB962C8B-B14F-4D97-AF65-F5344CB8AC3E}">
        <p14:creationId xmlns:p14="http://schemas.microsoft.com/office/powerpoint/2010/main" val="25796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B542AB-0BC6-6C6A-2F5F-628F24A2EAED}"/>
              </a:ext>
            </a:extLst>
          </p:cNvPr>
          <p:cNvSpPr>
            <a:spLocks noGrp="1"/>
          </p:cNvSpPr>
          <p:nvPr>
            <p:ph type="body" sz="quarter" idx="11"/>
          </p:nvPr>
        </p:nvSpPr>
        <p:spPr>
          <a:xfrm>
            <a:off x="893433" y="335315"/>
            <a:ext cx="10842458" cy="5578467"/>
          </a:xfrm>
        </p:spPr>
        <p:txBody>
          <a:bodyPr>
            <a:normAutofit/>
          </a:bodyPr>
          <a:lstStyle/>
          <a:p>
            <a:pPr marL="0" indent="0" algn="ctr">
              <a:buNone/>
            </a:pPr>
            <a:r>
              <a:rPr lang="en-US" sz="4800"/>
              <a:t>Congratulations,</a:t>
            </a:r>
          </a:p>
          <a:p>
            <a:pPr marL="0" indent="0" algn="ctr">
              <a:buNone/>
            </a:pPr>
            <a:r>
              <a:rPr lang="en-US" sz="4800"/>
              <a:t>You just got Jiggy with Jigsaw!!!</a:t>
            </a:r>
          </a:p>
          <a:p>
            <a:pPr marL="0" indent="0" algn="ctr">
              <a:buNone/>
            </a:pPr>
            <a:endParaRPr lang="en-US" sz="4400"/>
          </a:p>
          <a:p>
            <a:pPr marL="0" indent="0" algn="ctr">
              <a:buNone/>
            </a:pPr>
            <a:r>
              <a:rPr lang="en-US" sz="3000"/>
              <a:t>You moved, collaborated, laughed, shared expertise, and created a final product.</a:t>
            </a:r>
          </a:p>
          <a:p>
            <a:pPr marL="0" indent="0" algn="ctr">
              <a:buNone/>
            </a:pPr>
            <a:endParaRPr lang="en-US" sz="3000"/>
          </a:p>
          <a:p>
            <a:endParaRPr lang="en-US"/>
          </a:p>
        </p:txBody>
      </p:sp>
      <p:pic>
        <p:nvPicPr>
          <p:cNvPr id="2" name="Picture 1">
            <a:extLst>
              <a:ext uri="{FF2B5EF4-FFF2-40B4-BE49-F238E27FC236}">
                <a16:creationId xmlns:a16="http://schemas.microsoft.com/office/drawing/2014/main" id="{346EFE48-3EB0-151E-6849-8DD2A064484E}"/>
              </a:ext>
            </a:extLst>
          </p:cNvPr>
          <p:cNvPicPr>
            <a:picLocks noChangeAspect="1"/>
          </p:cNvPicPr>
          <p:nvPr/>
        </p:nvPicPr>
        <p:blipFill>
          <a:blip r:embed="rId3"/>
          <a:stretch>
            <a:fillRect/>
          </a:stretch>
        </p:blipFill>
        <p:spPr>
          <a:xfrm>
            <a:off x="555500" y="3522424"/>
            <a:ext cx="3569239" cy="2795011"/>
          </a:xfrm>
          <a:prstGeom prst="rect">
            <a:avLst/>
          </a:prstGeom>
        </p:spPr>
      </p:pic>
      <p:pic>
        <p:nvPicPr>
          <p:cNvPr id="11" name="Picture 10">
            <a:extLst>
              <a:ext uri="{FF2B5EF4-FFF2-40B4-BE49-F238E27FC236}">
                <a16:creationId xmlns:a16="http://schemas.microsoft.com/office/drawing/2014/main" id="{644CF5BE-3603-8D85-D418-989A317C7019}"/>
              </a:ext>
            </a:extLst>
          </p:cNvPr>
          <p:cNvPicPr>
            <a:picLocks noChangeAspect="1"/>
          </p:cNvPicPr>
          <p:nvPr/>
        </p:nvPicPr>
        <p:blipFill>
          <a:blip r:embed="rId4"/>
          <a:srcRect t="10091" r="2" b="5296"/>
          <a:stretch>
            <a:fillRect/>
          </a:stretch>
        </p:blipFill>
        <p:spPr>
          <a:xfrm>
            <a:off x="7959754" y="3429000"/>
            <a:ext cx="3338813" cy="3037735"/>
          </a:xfrm>
          <a:prstGeom prst="rect">
            <a:avLst/>
          </a:prstGeom>
        </p:spPr>
      </p:pic>
    </p:spTree>
    <p:extLst>
      <p:ext uri="{BB962C8B-B14F-4D97-AF65-F5344CB8AC3E}">
        <p14:creationId xmlns:p14="http://schemas.microsoft.com/office/powerpoint/2010/main" val="3505709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3.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Red">
  <a:themeElements>
    <a:clrScheme name="CCSD">
      <a:dk1>
        <a:srgbClr val="000000"/>
      </a:dk1>
      <a:lt1>
        <a:sysClr val="window" lastClr="FFFFFF"/>
      </a:lt1>
      <a:dk2>
        <a:srgbClr val="BB0000"/>
      </a:dk2>
      <a:lt2>
        <a:srgbClr val="C8C7C7"/>
      </a:lt2>
      <a:accent1>
        <a:srgbClr val="222222"/>
      </a:accent1>
      <a:accent2>
        <a:srgbClr val="ED7D31"/>
      </a:accent2>
      <a:accent3>
        <a:srgbClr val="BB0000"/>
      </a:accent3>
      <a:accent4>
        <a:srgbClr val="FFC000"/>
      </a:accent4>
      <a:accent5>
        <a:srgbClr val="5B9BD5"/>
      </a:accent5>
      <a:accent6>
        <a:srgbClr val="70AD47"/>
      </a:accent6>
      <a:hlink>
        <a:srgbClr val="0563C1"/>
      </a:hlink>
      <a:folHlink>
        <a:srgbClr val="954F72"/>
      </a:folHlink>
    </a:clrScheme>
    <a:fontScheme name="Strategic Eve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 Red">
  <a:themeElements>
    <a:clrScheme name="CCSD">
      <a:dk1>
        <a:srgbClr val="000000"/>
      </a:dk1>
      <a:lt1>
        <a:sysClr val="window" lastClr="FFFFFF"/>
      </a:lt1>
      <a:dk2>
        <a:srgbClr val="BB0000"/>
      </a:dk2>
      <a:lt2>
        <a:srgbClr val="C8C7C7"/>
      </a:lt2>
      <a:accent1>
        <a:srgbClr val="222222"/>
      </a:accent1>
      <a:accent2>
        <a:srgbClr val="ED7D31"/>
      </a:accent2>
      <a:accent3>
        <a:srgbClr val="BB0000"/>
      </a:accent3>
      <a:accent4>
        <a:srgbClr val="FFC000"/>
      </a:accent4>
      <a:accent5>
        <a:srgbClr val="5B9BD5"/>
      </a:accent5>
      <a:accent6>
        <a:srgbClr val="70AD47"/>
      </a:accent6>
      <a:hlink>
        <a:srgbClr val="0563C1"/>
      </a:hlink>
      <a:folHlink>
        <a:srgbClr val="954F72"/>
      </a:folHlink>
    </a:clrScheme>
    <a:fontScheme name="Harris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fe2fbd5-57f5-4ce9-bc6a-b24f1061171d" xsi:nil="true"/>
    <lcf76f155ced4ddcb4097134ff3c332f xmlns="eb02f38f-cd29-44bf-a481-f5b89a8996f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A5428D9712AC46B5B387FFBECA30EC" ma:contentTypeVersion="15" ma:contentTypeDescription="Create a new document." ma:contentTypeScope="" ma:versionID="7e865f664eee26e0c0c96c5c3fc14c51">
  <xsd:schema xmlns:xsd="http://www.w3.org/2001/XMLSchema" xmlns:xs="http://www.w3.org/2001/XMLSchema" xmlns:p="http://schemas.microsoft.com/office/2006/metadata/properties" xmlns:ns2="eb02f38f-cd29-44bf-a481-f5b89a8996f3" xmlns:ns3="7fe2fbd5-57f5-4ce9-bc6a-b24f1061171d" targetNamespace="http://schemas.microsoft.com/office/2006/metadata/properties" ma:root="true" ma:fieldsID="5665a5378a2eabf7ad119d3a94570a8f" ns2:_="" ns3:_="">
    <xsd:import namespace="eb02f38f-cd29-44bf-a481-f5b89a8996f3"/>
    <xsd:import namespace="7fe2fbd5-57f5-4ce9-bc6a-b24f1061171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02f38f-cd29-44bf-a481-f5b89a8996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2358ff1-2e0e-433d-bfb0-121866fdb5d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2fbd5-57f5-4ce9-bc6a-b24f1061171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a6a9c191-dd50-43d2-ae9f-8248cd77d926}" ma:internalName="TaxCatchAll" ma:showField="CatchAllData" ma:web="7fe2fbd5-57f5-4ce9-bc6a-b24f106117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BBCBC3-CE20-465C-BA35-4A7B81C3487C}">
  <ds:schemaRefs>
    <ds:schemaRef ds:uri="7fe2fbd5-57f5-4ce9-bc6a-b24f1061171d"/>
    <ds:schemaRef ds:uri="eb02f38f-cd29-44bf-a481-f5b89a8996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5F3D195-F4A4-4042-B459-D5E80726ADA8}">
  <ds:schemaRefs>
    <ds:schemaRef ds:uri="http://schemas.microsoft.com/sharepoint/v3/contenttype/forms"/>
  </ds:schemaRefs>
</ds:datastoreItem>
</file>

<file path=customXml/itemProps3.xml><?xml version="1.0" encoding="utf-8"?>
<ds:datastoreItem xmlns:ds="http://schemas.openxmlformats.org/officeDocument/2006/customXml" ds:itemID="{4815A518-334A-4915-A9A8-893F82568FBD}">
  <ds:schemaRefs>
    <ds:schemaRef ds:uri="7fe2fbd5-57f5-4ce9-bc6a-b24f1061171d"/>
    <ds:schemaRef ds:uri="eb02f38f-cd29-44bf-a481-f5b89a8996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TotalTime>
  <Words>1422</Words>
  <Application>Microsoft Office PowerPoint</Application>
  <PresentationFormat>Widescreen</PresentationFormat>
  <Paragraphs>298</Paragraphs>
  <Slides>35</Slides>
  <Notes>35</Notes>
  <HiddenSlides>0</HiddenSlides>
  <MMClips>5</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Aptos ExtraBold</vt:lpstr>
      <vt:lpstr>Arial</vt:lpstr>
      <vt:lpstr>Calibri</vt:lpstr>
      <vt:lpstr>Calisto MT</vt:lpstr>
      <vt:lpstr>Roboto</vt:lpstr>
      <vt:lpstr>Tenorite</vt:lpstr>
      <vt:lpstr>Wingdings 2</vt:lpstr>
      <vt:lpstr>Red</vt:lpstr>
      <vt:lpstr>White + Red</vt:lpstr>
      <vt:lpstr>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Jigsaw?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Cobb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HENDERSHOT</dc:creator>
  <cp:lastModifiedBy>Melissa Faklaris</cp:lastModifiedBy>
  <cp:revision>3</cp:revision>
  <cp:lastPrinted>2026-01-07T18:59:44Z</cp:lastPrinted>
  <dcterms:created xsi:type="dcterms:W3CDTF">2024-07-30T18:08:31Z</dcterms:created>
  <dcterms:modified xsi:type="dcterms:W3CDTF">2026-01-14T18:15:19Z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0x01010032A5428D9712AC46B5B387FFBECA30EC</vt:lpwstr>
  </property>
</Properties>
</file>