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9" r:id="rId2"/>
    <p:sldId id="257" r:id="rId3"/>
    <p:sldId id="260" r:id="rId4"/>
    <p:sldId id="261" r:id="rId5"/>
    <p:sldId id="262" r:id="rId6"/>
    <p:sldId id="263" r:id="rId7"/>
    <p:sldId id="271" r:id="rId8"/>
    <p:sldId id="264" r:id="rId9"/>
    <p:sldId id="265" r:id="rId10"/>
    <p:sldId id="268" r:id="rId11"/>
    <p:sldId id="266" r:id="rId12"/>
    <p:sldId id="270" r:id="rId13"/>
    <p:sldId id="269" r:id="rId14"/>
    <p:sldId id="274" r:id="rId15"/>
    <p:sldId id="276" r:id="rId16"/>
    <p:sldId id="277" r:id="rId17"/>
    <p:sldId id="278" r:id="rId18"/>
    <p:sldId id="279" r:id="rId19"/>
    <p:sldId id="280" r:id="rId20"/>
    <p:sldId id="258" r:id="rId2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BEBE"/>
    <a:srgbClr val="AE78D6"/>
    <a:srgbClr val="E8AAE5"/>
    <a:srgbClr val="199CFF"/>
    <a:srgbClr val="058691"/>
    <a:srgbClr val="295185"/>
    <a:srgbClr val="B42F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0" autoAdjust="0"/>
    <p:restoredTop sz="85024" autoAdjust="0"/>
  </p:normalViewPr>
  <p:slideViewPr>
    <p:cSldViewPr snapToGrid="0">
      <p:cViewPr varScale="1">
        <p:scale>
          <a:sx n="134" d="100"/>
          <a:sy n="134" d="100"/>
        </p:scale>
        <p:origin x="1365" y="29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;n">
            <a:extLst>
              <a:ext uri="{FF2B5EF4-FFF2-40B4-BE49-F238E27FC236}">
                <a16:creationId xmlns:a16="http://schemas.microsoft.com/office/drawing/2014/main" id="{9CCECB45-BF44-EEC7-84D3-E5E9F5F2D5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228" y="685800"/>
            <a:ext cx="4572228" cy="3429000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4;n">
            <a:extLst>
              <a:ext uri="{FF2B5EF4-FFF2-40B4-BE49-F238E27FC236}">
                <a16:creationId xmlns:a16="http://schemas.microsoft.com/office/drawing/2014/main" id="{1825F5D2-D8A3-37F0-CBB0-8341D09102A8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91421" rIns="91421" bIns="91421" anchor="t" anchorCtr="0" compatLnSpc="1">
            <a:noAutofit/>
          </a:bodyPr>
          <a:lstStyle/>
          <a:p>
            <a:pPr lvl="0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1960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457200" marR="0" lvl="0" indent="-298451" algn="l" defTabSz="914400" rtl="0" fontAlgn="auto" hangingPunct="1">
      <a:lnSpc>
        <a:spcPct val="100000"/>
      </a:lnSpc>
      <a:spcBef>
        <a:spcPts val="0"/>
      </a:spcBef>
      <a:spcAft>
        <a:spcPts val="0"/>
      </a:spcAft>
      <a:buClr>
        <a:srgbClr val="000000"/>
      </a:buClr>
      <a:buSzPts val="1100"/>
      <a:buFont typeface="Arial"/>
      <a:buChar char="●"/>
      <a:tabLst/>
      <a:defRPr lang="en-CA" sz="1100" b="0" i="0" u="none" strike="noStrike" kern="0" cap="none" spc="0" baseline="0">
        <a:solidFill>
          <a:srgbClr val="000000"/>
        </a:solidFill>
        <a:uFillTx/>
        <a:latin typeface="Arial"/>
        <a:ea typeface="Arial"/>
        <a:cs typeface="Arial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etf.org/rfc/rfc9334.pdf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961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3;p2:notes">
            <a:extLst>
              <a:ext uri="{FF2B5EF4-FFF2-40B4-BE49-F238E27FC236}">
                <a16:creationId xmlns:a16="http://schemas.microsoft.com/office/drawing/2014/main" id="{F97D59C4-D212-6E16-F1E4-927AF86F8D1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Google Shape;34;p2:notes">
            <a:extLst>
              <a:ext uri="{FF2B5EF4-FFF2-40B4-BE49-F238E27FC236}">
                <a16:creationId xmlns:a16="http://schemas.microsoft.com/office/drawing/2014/main" id="{0FFDC95C-8396-C36C-8BFF-B5D6E6498D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E0E9C59-4849-49F8-6405-4FFA09627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3;p2:notes">
            <a:extLst>
              <a:ext uri="{FF2B5EF4-FFF2-40B4-BE49-F238E27FC236}">
                <a16:creationId xmlns:a16="http://schemas.microsoft.com/office/drawing/2014/main" id="{462197FE-801D-997D-1066-143B41490CA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Google Shape;34;p2:notes">
            <a:extLst>
              <a:ext uri="{FF2B5EF4-FFF2-40B4-BE49-F238E27FC236}">
                <a16:creationId xmlns:a16="http://schemas.microsoft.com/office/drawing/2014/main" id="{2A388948-3B4E-28F3-9046-2C1C774364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</p:spTree>
    <p:extLst>
      <p:ext uri="{BB962C8B-B14F-4D97-AF65-F5344CB8AC3E}">
        <p14:creationId xmlns:p14="http://schemas.microsoft.com/office/powerpoint/2010/main" val="911152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49" indent="0">
              <a:buNone/>
            </a:pPr>
            <a:r>
              <a:rPr lang="en-US" dirty="0"/>
              <a:t>NIC: Network Interface Card</a:t>
            </a:r>
          </a:p>
        </p:txBody>
      </p:sp>
    </p:spTree>
    <p:extLst>
      <p:ext uri="{BB962C8B-B14F-4D97-AF65-F5344CB8AC3E}">
        <p14:creationId xmlns:p14="http://schemas.microsoft.com/office/powerpoint/2010/main" val="1934030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49" indent="0">
              <a:buNone/>
            </a:pPr>
            <a:r>
              <a:rPr lang="en-US" dirty="0"/>
              <a:t>IDE: Integrity &amp; Data Encryption</a:t>
            </a:r>
          </a:p>
          <a:p>
            <a:pPr marL="158749" indent="0">
              <a:buNone/>
            </a:pPr>
            <a:r>
              <a:rPr lang="en-US" dirty="0"/>
              <a:t>IPI: Inter Processor Interrupt</a:t>
            </a:r>
          </a:p>
        </p:txBody>
      </p:sp>
    </p:spTree>
    <p:extLst>
      <p:ext uri="{BB962C8B-B14F-4D97-AF65-F5344CB8AC3E}">
        <p14:creationId xmlns:p14="http://schemas.microsoft.com/office/powerpoint/2010/main" val="4240748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49" indent="0">
              <a:buNone/>
            </a:pPr>
            <a:r>
              <a:rPr lang="en-US" dirty="0">
                <a:hlinkClick r:id="rId3"/>
              </a:rPr>
              <a:t>RFC 9334: Remote </a:t>
            </a:r>
            <a:r>
              <a:rPr lang="en-US" dirty="0" err="1">
                <a:hlinkClick r:id="rId3"/>
              </a:rPr>
              <a:t>ATtestation</a:t>
            </a:r>
            <a:r>
              <a:rPr lang="en-US" dirty="0">
                <a:hlinkClick r:id="rId3"/>
              </a:rPr>
              <a:t> </a:t>
            </a:r>
            <a:r>
              <a:rPr lang="en-US" dirty="0" err="1">
                <a:hlinkClick r:id="rId3"/>
              </a:rPr>
              <a:t>procedureS</a:t>
            </a:r>
            <a:r>
              <a:rPr lang="en-US" dirty="0">
                <a:hlinkClick r:id="rId3"/>
              </a:rPr>
              <a:t> (RATS) Architecture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9889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49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OVMF (Open Virtual Machine Firmware) is an implementation of UEFI (Unified Extensible Firmware Interface) for VMs.</a:t>
            </a:r>
          </a:p>
          <a:p>
            <a:pPr marL="158749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7239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49" indent="0">
              <a:buNone/>
            </a:pPr>
            <a:r>
              <a:rPr lang="en-US" dirty="0"/>
              <a:t>TDI: TEE Device Interface</a:t>
            </a:r>
          </a:p>
        </p:txBody>
      </p:sp>
    </p:spTree>
    <p:extLst>
      <p:ext uri="{BB962C8B-B14F-4D97-AF65-F5344CB8AC3E}">
        <p14:creationId xmlns:p14="http://schemas.microsoft.com/office/powerpoint/2010/main" val="5677813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2D7FC-854E-89A0-5D47-44E0DA10A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F38B14-A715-E867-6ED4-32DF5E020B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19AB39-0041-A482-9EC6-74EEBAA651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49" indent="0">
              <a:buNone/>
            </a:pPr>
            <a:r>
              <a:rPr lang="en-US" dirty="0"/>
              <a:t>TDI: TEE Device Interface</a:t>
            </a:r>
          </a:p>
        </p:txBody>
      </p:sp>
    </p:spTree>
    <p:extLst>
      <p:ext uri="{BB962C8B-B14F-4D97-AF65-F5344CB8AC3E}">
        <p14:creationId xmlns:p14="http://schemas.microsoft.com/office/powerpoint/2010/main" val="35888941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9;p3:notes">
            <a:extLst>
              <a:ext uri="{FF2B5EF4-FFF2-40B4-BE49-F238E27FC236}">
                <a16:creationId xmlns:a16="http://schemas.microsoft.com/office/drawing/2014/main" id="{75DCE2D8-CCAD-6731-E254-375C7F5744E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Google Shape;40;p3:notes">
            <a:extLst>
              <a:ext uri="{FF2B5EF4-FFF2-40B4-BE49-F238E27FC236}">
                <a16:creationId xmlns:a16="http://schemas.microsoft.com/office/drawing/2014/main" id="{C990D289-8BDB-AE9E-8DEF-0A94B593C6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;p5">
            <a:extLst>
              <a:ext uri="{FF2B5EF4-FFF2-40B4-BE49-F238E27FC236}">
                <a16:creationId xmlns:a16="http://schemas.microsoft.com/office/drawing/2014/main" id="{91E1D110-5B4C-A892-54BF-86BC2082EE1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8772" y="4470163"/>
            <a:ext cx="2150467" cy="403104"/>
          </a:xfrm>
        </p:spPr>
        <p:txBody>
          <a:bodyPr lIns="359999">
            <a:noAutofit/>
          </a:bodyPr>
          <a:lstStyle>
            <a:lvl1pPr indent="-228600">
              <a:spcBef>
                <a:spcPts val="280"/>
              </a:spcBef>
              <a:buNone/>
              <a:defRPr sz="1400"/>
            </a:lvl1pPr>
          </a:lstStyle>
          <a:p>
            <a:pPr lvl="0"/>
            <a:endParaRPr lang="en-CA" dirty="0"/>
          </a:p>
        </p:txBody>
      </p:sp>
      <p:sp>
        <p:nvSpPr>
          <p:cNvPr id="3" name="Google Shape;11;p5">
            <a:extLst>
              <a:ext uri="{FF2B5EF4-FFF2-40B4-BE49-F238E27FC236}">
                <a16:creationId xmlns:a16="http://schemas.microsoft.com/office/drawing/2014/main" id="{4862796C-FFAE-7CDD-F275-225019E03A7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8772" y="1846154"/>
            <a:ext cx="8486456" cy="1837950"/>
          </a:xfrm>
          <a:solidFill>
            <a:srgbClr val="FFFFFF"/>
          </a:solidFill>
        </p:spPr>
        <p:txBody>
          <a:bodyPr lIns="359999" anchor="ctr">
            <a:noAutofit/>
          </a:bodyPr>
          <a:lstStyle>
            <a:lvl1pPr indent="-228600">
              <a:spcBef>
                <a:spcPts val="960"/>
              </a:spcBef>
              <a:buNone/>
              <a:defRPr sz="4800" b="1">
                <a:solidFill>
                  <a:srgbClr val="000000"/>
                </a:solidFill>
              </a:defRPr>
            </a:lvl1pPr>
          </a:lstStyle>
          <a:p>
            <a:pPr lvl="0"/>
            <a:endParaRPr lang="en-CA" dirty="0"/>
          </a:p>
        </p:txBody>
      </p:sp>
      <p:sp>
        <p:nvSpPr>
          <p:cNvPr id="4" name="Google Shape;12;p5">
            <a:extLst>
              <a:ext uri="{FF2B5EF4-FFF2-40B4-BE49-F238E27FC236}">
                <a16:creationId xmlns:a16="http://schemas.microsoft.com/office/drawing/2014/main" id="{F53F54FA-827C-4DDF-C797-6D03215E7C3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8772" y="3754939"/>
            <a:ext cx="3026005" cy="403104"/>
          </a:xfrm>
          <a:solidFill>
            <a:srgbClr val="058691"/>
          </a:solidFill>
        </p:spPr>
        <p:txBody>
          <a:bodyPr lIns="359999">
            <a:noAutofit/>
          </a:bodyPr>
          <a:lstStyle>
            <a:lvl1pPr indent="-228600">
              <a:spcBef>
                <a:spcPts val="360"/>
              </a:spcBef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endParaRPr lang="en-CA" dirty="0"/>
          </a:p>
        </p:txBody>
      </p:sp>
      <p:pic>
        <p:nvPicPr>
          <p:cNvPr id="5" name="Google Shape;13;p5">
            <a:extLst>
              <a:ext uri="{FF2B5EF4-FFF2-40B4-BE49-F238E27FC236}">
                <a16:creationId xmlns:a16="http://schemas.microsoft.com/office/drawing/2014/main" id="{1337D90C-1E6C-199E-02FC-EA8F63BCB38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7715624" y="4416186"/>
            <a:ext cx="876150" cy="29021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Google Shape;14;p5">
            <a:extLst>
              <a:ext uri="{FF2B5EF4-FFF2-40B4-BE49-F238E27FC236}">
                <a16:creationId xmlns:a16="http://schemas.microsoft.com/office/drawing/2014/main" id="{EAB05B3F-2895-590A-E433-C831C81A53D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 l="12636" t="25702" r="12613" b="25706"/>
          <a:stretch>
            <a:fillRect/>
          </a:stretch>
        </p:blipFill>
        <p:spPr>
          <a:xfrm>
            <a:off x="417094" y="514660"/>
            <a:ext cx="3641561" cy="133149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Rectangle 14">
            <a:extLst>
              <a:ext uri="{FF2B5EF4-FFF2-40B4-BE49-F238E27FC236}">
                <a16:creationId xmlns:a16="http://schemas.microsoft.com/office/drawing/2014/main" id="{CC15D28B-45F3-98BE-D7B8-9EDA87E91AFA}"/>
              </a:ext>
            </a:extLst>
          </p:cNvPr>
          <p:cNvSpPr/>
          <p:nvPr/>
        </p:nvSpPr>
        <p:spPr>
          <a:xfrm>
            <a:off x="328772" y="265130"/>
            <a:ext cx="8478435" cy="4608137"/>
          </a:xfrm>
          <a:prstGeom prst="rect">
            <a:avLst/>
          </a:prstGeom>
          <a:noFill/>
          <a:ln w="25402" cap="flat">
            <a:solidFill>
              <a:srgbClr val="379ED3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7195223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;p6">
            <a:extLst>
              <a:ext uri="{FF2B5EF4-FFF2-40B4-BE49-F238E27FC236}">
                <a16:creationId xmlns:a16="http://schemas.microsoft.com/office/drawing/2014/main" id="{ADE93765-29E8-77E8-17E6-B9DB50F8911A}"/>
              </a:ext>
            </a:extLst>
          </p:cNvPr>
          <p:cNvSpPr/>
          <p:nvPr/>
        </p:nvSpPr>
        <p:spPr>
          <a:xfrm>
            <a:off x="0" y="848407"/>
            <a:ext cx="9144000" cy="4057293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;p6">
            <a:extLst>
              <a:ext uri="{FF2B5EF4-FFF2-40B4-BE49-F238E27FC236}">
                <a16:creationId xmlns:a16="http://schemas.microsoft.com/office/drawing/2014/main" id="{0E2E5E5E-0215-291B-6395-0EEA32A2DA6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9441" y="55165"/>
            <a:ext cx="8389903" cy="800740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endParaRPr lang="en-CA"/>
          </a:p>
        </p:txBody>
      </p:sp>
      <p:sp>
        <p:nvSpPr>
          <p:cNvPr id="4" name="Google Shape;18;p6">
            <a:extLst>
              <a:ext uri="{FF2B5EF4-FFF2-40B4-BE49-F238E27FC236}">
                <a16:creationId xmlns:a16="http://schemas.microsoft.com/office/drawing/2014/main" id="{D101D2AC-AB2B-56F4-2A32-E5C268EB192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1951" y="1200150"/>
            <a:ext cx="7280105" cy="3394472"/>
          </a:xfrm>
        </p:spPr>
        <p:txBody>
          <a:bodyPr/>
          <a:lstStyle>
            <a:lvl1pPr indent="-406395">
              <a:spcBef>
                <a:spcPts val="560"/>
              </a:spcBef>
              <a:buClr>
                <a:srgbClr val="B42F43"/>
              </a:buClr>
              <a:buSzPts val="2800"/>
              <a:defRPr sz="2800">
                <a:solidFill>
                  <a:srgbClr val="000000"/>
                </a:solidFill>
              </a:defRPr>
            </a:lvl1pPr>
          </a:lstStyle>
          <a:p>
            <a:pPr lvl="0"/>
            <a:endParaRPr lang="en-CA" dirty="0"/>
          </a:p>
        </p:txBody>
      </p:sp>
      <p:pic>
        <p:nvPicPr>
          <p:cNvPr id="5" name="Google Shape;19;p6">
            <a:extLst>
              <a:ext uri="{FF2B5EF4-FFF2-40B4-BE49-F238E27FC236}">
                <a16:creationId xmlns:a16="http://schemas.microsoft.com/office/drawing/2014/main" id="{3A20DB37-F7EE-B512-AC85-DDD28189E2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56768" t="57844" r="59727" b="59361"/>
          <a:stretch>
            <a:fillRect/>
          </a:stretch>
        </p:blipFill>
        <p:spPr>
          <a:xfrm>
            <a:off x="7860639" y="4283534"/>
            <a:ext cx="1154786" cy="6221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Google Shape;20;p6">
            <a:extLst>
              <a:ext uri="{FF2B5EF4-FFF2-40B4-BE49-F238E27FC236}">
                <a16:creationId xmlns:a16="http://schemas.microsoft.com/office/drawing/2014/main" id="{984724EC-A9A9-A503-E8F0-FAA9636E339E}"/>
              </a:ext>
            </a:extLst>
          </p:cNvPr>
          <p:cNvSpPr/>
          <p:nvPr/>
        </p:nvSpPr>
        <p:spPr>
          <a:xfrm>
            <a:off x="0" y="4946757"/>
            <a:ext cx="9144000" cy="196742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91421" tIns="45701" rIns="91421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A" sz="1800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117614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3;p7">
            <a:extLst>
              <a:ext uri="{FF2B5EF4-FFF2-40B4-BE49-F238E27FC236}">
                <a16:creationId xmlns:a16="http://schemas.microsoft.com/office/drawing/2014/main" id="{A26E76F2-3B74-4245-6CF5-7762D6CA069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12020" t="30295" r="12020" b="30291"/>
          <a:stretch>
            <a:fillRect/>
          </a:stretch>
        </p:blipFill>
        <p:spPr>
          <a:xfrm>
            <a:off x="1457425" y="1662964"/>
            <a:ext cx="6229148" cy="181757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7F62A1E1-1DE8-7F40-2F5E-0B900894F6A0}"/>
              </a:ext>
            </a:extLst>
          </p:cNvPr>
          <p:cNvSpPr/>
          <p:nvPr/>
        </p:nvSpPr>
        <p:spPr>
          <a:xfrm>
            <a:off x="328772" y="265130"/>
            <a:ext cx="8478435" cy="4608137"/>
          </a:xfrm>
          <a:prstGeom prst="rect">
            <a:avLst/>
          </a:prstGeom>
          <a:noFill/>
          <a:ln w="25402" cap="flat">
            <a:solidFill>
              <a:srgbClr val="379ED3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549770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;p4">
            <a:extLst>
              <a:ext uri="{FF2B5EF4-FFF2-40B4-BE49-F238E27FC236}">
                <a16:creationId xmlns:a16="http://schemas.microsoft.com/office/drawing/2014/main" id="{B8FE3854-FF0C-35D6-7458-569C10A330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05977"/>
            <a:ext cx="8229600" cy="5387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ctr" anchorCtr="0" compatLnSpc="1">
            <a:noAutofit/>
          </a:bodyPr>
          <a:lstStyle/>
          <a:p>
            <a:pPr lvl="0"/>
            <a:endParaRPr lang="en-CA"/>
          </a:p>
        </p:txBody>
      </p:sp>
      <p:sp>
        <p:nvSpPr>
          <p:cNvPr id="3" name="Google Shape;7;p4">
            <a:extLst>
              <a:ext uri="{FF2B5EF4-FFF2-40B4-BE49-F238E27FC236}">
                <a16:creationId xmlns:a16="http://schemas.microsoft.com/office/drawing/2014/main" id="{5B27A20B-3476-F8E0-2756-16384485A7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277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marL="0" marR="0" lvl="0" indent="0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CA" sz="3800" b="0" i="0" u="none" strike="noStrike" kern="0" cap="none" spc="0" baseline="0">
          <a:solidFill>
            <a:srgbClr val="FFFFFF"/>
          </a:solidFill>
          <a:uFillTx/>
          <a:latin typeface="Arial"/>
          <a:ea typeface="Arial"/>
          <a:cs typeface="Arial"/>
        </a:defRPr>
      </a:lvl1pPr>
    </p:titleStyle>
    <p:bodyStyle>
      <a:lvl1pPr marL="457200" marR="0" lvl="0" indent="-431797" algn="l" defTabSz="914400" rtl="0" fontAlgn="auto" hangingPunct="1">
        <a:lnSpc>
          <a:spcPct val="100000"/>
        </a:lnSpc>
        <a:spcBef>
          <a:spcPts val="640"/>
        </a:spcBef>
        <a:spcAft>
          <a:spcPts val="0"/>
        </a:spcAft>
        <a:buClr>
          <a:srgbClr val="FFFFFF"/>
        </a:buClr>
        <a:buSzPts val="3200"/>
        <a:buFont typeface="Arial"/>
        <a:buChar char="•"/>
        <a:tabLst/>
        <a:defRPr lang="en-CA" sz="3200" b="0" i="0" u="none" strike="noStrike" kern="0" cap="none" spc="0" baseline="0">
          <a:solidFill>
            <a:srgbClr val="FFFFFF"/>
          </a:solidFill>
          <a:uFillTx/>
          <a:latin typeface="Arial"/>
          <a:ea typeface="Arial"/>
          <a:cs typeface="Arial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EEB8D-DC1E-741D-4EF0-0B379CE0CFDB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08892" y="2139468"/>
            <a:ext cx="7162800" cy="1201615"/>
          </a:xfrm>
        </p:spPr>
        <p:txBody>
          <a:bodyPr/>
          <a:lstStyle/>
          <a:p>
            <a:pPr marL="25403" indent="0" algn="ctr">
              <a:buNone/>
            </a:pPr>
            <a:r>
              <a:rPr lang="en-CA" dirty="0"/>
              <a:t>Binding TDISP &amp; Platform Attestation Reports for Confidential VMs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86561FE2-9ED0-F07B-47EE-65721DB93BC2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037492" y="3616569"/>
            <a:ext cx="7162800" cy="498231"/>
          </a:xfrm>
        </p:spPr>
        <p:txBody>
          <a:bodyPr>
            <a:normAutofit/>
          </a:bodyPr>
          <a:lstStyle/>
          <a:p>
            <a:pPr marL="25403" indent="0" algn="ctr">
              <a:buNone/>
            </a:pPr>
            <a:r>
              <a:rPr lang="en-CA" sz="2000" dirty="0"/>
              <a:t>Anna Trikalinou, Microsoft</a:t>
            </a:r>
          </a:p>
        </p:txBody>
      </p:sp>
    </p:spTree>
    <p:extLst>
      <p:ext uri="{BB962C8B-B14F-4D97-AF65-F5344CB8AC3E}">
        <p14:creationId xmlns:p14="http://schemas.microsoft.com/office/powerpoint/2010/main" val="3996817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6;p2">
            <a:extLst>
              <a:ext uri="{FF2B5EF4-FFF2-40B4-BE49-F238E27FC236}">
                <a16:creationId xmlns:a16="http://schemas.microsoft.com/office/drawing/2014/main" id="{762D6DEC-81FF-DD1B-8352-24A726565AA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CA" sz="2800" dirty="0"/>
              <a:t>Agenda</a:t>
            </a:r>
          </a:p>
        </p:txBody>
      </p:sp>
      <p:sp>
        <p:nvSpPr>
          <p:cNvPr id="3" name="Google Shape;37;p2">
            <a:extLst>
              <a:ext uri="{FF2B5EF4-FFF2-40B4-BE49-F238E27FC236}">
                <a16:creationId xmlns:a16="http://schemas.microsoft.com/office/drawing/2014/main" id="{D28DC09B-F3F4-EA27-3E07-08F9C2802F9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1951" y="1200150"/>
            <a:ext cx="7280105" cy="3394472"/>
          </a:xfrm>
        </p:spPr>
        <p:txBody>
          <a:bodyPr>
            <a:normAutofit fontScale="70000" lnSpcReduction="20000"/>
          </a:bodyPr>
          <a:lstStyle/>
          <a:p>
            <a:pPr lvl="0" indent="-274320">
              <a:lnSpc>
                <a:spcPct val="110000"/>
              </a:lnSpc>
              <a:spcAft>
                <a:spcPts val="6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Computing 101</a:t>
            </a:r>
          </a:p>
          <a:p>
            <a:pPr indent="-274320">
              <a:lnSpc>
                <a:spcPct val="110000"/>
              </a:lnSpc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TDISP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sz="21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I/O in CC without TDISP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sz="21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I/O in CC with TDISP</a:t>
            </a:r>
          </a:p>
          <a:p>
            <a:pPr indent="-274320">
              <a:lnSpc>
                <a:spcPct val="110000"/>
              </a:lnSpc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Attestation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sz="21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Platform Attestation Evidence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sz="21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TDISP Device Attestation Evidence</a:t>
            </a:r>
          </a:p>
          <a:p>
            <a:pPr indent="-274320">
              <a:lnSpc>
                <a:spcPct val="110000"/>
              </a:lnSpc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Binding Evidence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sz="21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Proposal</a:t>
            </a:r>
          </a:p>
          <a:p>
            <a:pPr lvl="1">
              <a:lnSpc>
                <a:spcPct val="100000"/>
              </a:lnSpc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sz="21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6E663-0575-CAA0-F3F2-D170EBCA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6;p2">
            <a:extLst>
              <a:ext uri="{FF2B5EF4-FFF2-40B4-BE49-F238E27FC236}">
                <a16:creationId xmlns:a16="http://schemas.microsoft.com/office/drawing/2014/main" id="{BAC7E7FC-DB41-F4B7-8987-4B968087715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CA" sz="2800" dirty="0"/>
              <a:t>Confidential Computing 101</a:t>
            </a:r>
          </a:p>
        </p:txBody>
      </p:sp>
      <p:pic>
        <p:nvPicPr>
          <p:cNvPr id="1026" name="Picture 2" descr="Diagram that shows three states of data protection, with confidential computing's data in use highlighted.">
            <a:extLst>
              <a:ext uri="{FF2B5EF4-FFF2-40B4-BE49-F238E27FC236}">
                <a16:creationId xmlns:a16="http://schemas.microsoft.com/office/drawing/2014/main" id="{03C5CF4D-3A8F-51D1-D324-0861C7580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18" y="855905"/>
            <a:ext cx="7592365" cy="4026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3296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68A7D-28C4-9990-D9B7-BB8D15F14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TEE Device Interface Security Protocol (TDISP)</a:t>
            </a:r>
          </a:p>
        </p:txBody>
      </p:sp>
      <p:sp>
        <p:nvSpPr>
          <p:cNvPr id="4" name="Google Shape;37;p2">
            <a:extLst>
              <a:ext uri="{FF2B5EF4-FFF2-40B4-BE49-F238E27FC236}">
                <a16:creationId xmlns:a16="http://schemas.microsoft.com/office/drawing/2014/main" id="{780A35F0-9820-F152-4F56-213F9F4E081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1952" y="1200150"/>
            <a:ext cx="6945980" cy="3498124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  <a:buClrTx/>
            </a:pPr>
            <a:r>
              <a:rPr lang="en-US" sz="2000" dirty="0">
                <a:solidFill>
                  <a:schemeClr val="accent6"/>
                </a:solidFill>
              </a:rPr>
              <a:t>TDISP is a specification written from PCI SIG</a:t>
            </a:r>
          </a:p>
          <a:p>
            <a:pPr>
              <a:buClrTx/>
            </a:pPr>
            <a:r>
              <a:rPr lang="en-US" sz="2000" dirty="0">
                <a:solidFill>
                  <a:schemeClr val="accent6"/>
                </a:solidFill>
              </a:rPr>
              <a:t>Defines how to: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 trust between CVM and a device (device attestation)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Secure the interconnect between the host and the device</a:t>
            </a:r>
          </a:p>
          <a:p>
            <a:pPr lvl="1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Attach/detach a device interface to/from a CVM</a:t>
            </a:r>
          </a:p>
          <a:p>
            <a:pPr>
              <a:buClrTx/>
            </a:pPr>
            <a:r>
              <a:rPr lang="en-US" sz="2000" dirty="0">
                <a:solidFill>
                  <a:schemeClr val="accent6"/>
                </a:solidFill>
              </a:rPr>
              <a:t>To support TDISP, we need: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5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Device changes, HW &amp; FW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5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Host CPU changes (1st generation w. TDISP support: Intel GNR, AMD Turin)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5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Hypervisor, Host OS, CVM changes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5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Lots of infrastructure changes</a:t>
            </a:r>
          </a:p>
        </p:txBody>
      </p:sp>
    </p:spTree>
    <p:extLst>
      <p:ext uri="{BB962C8B-B14F-4D97-AF65-F5344CB8AC3E}">
        <p14:creationId xmlns:p14="http://schemas.microsoft.com/office/powerpoint/2010/main" val="1230721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6A704-4E12-5DBE-9E66-BA1F5E769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I/O in Confidential VM without TDISP (1/2)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6BA7C755-8B31-E2CF-F4E0-E0FC262673F1}"/>
              </a:ext>
            </a:extLst>
          </p:cNvPr>
          <p:cNvSpPr txBox="1">
            <a:spLocks/>
          </p:cNvSpPr>
          <p:nvPr/>
        </p:nvSpPr>
        <p:spPr>
          <a:xfrm>
            <a:off x="72375" y="1019452"/>
            <a:ext cx="4191001" cy="386018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457200" marR="0" lvl="0" indent="-431797" algn="l" defTabSz="914400" rtl="0" fontAlgn="auto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  <a:tabLst/>
              <a:defRPr lang="en-CA" sz="3200" b="0" i="0" u="none" strike="noStrike" kern="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74320"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CVM arch., memory is divided into: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Private memory</a:t>
            </a: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which is only accessible to in-TCB components (i.e. CVM and trusted HW) </a:t>
            </a:r>
          </a:p>
          <a:p>
            <a:pPr lvl="1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rgbClr val="EE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Shared memory</a:t>
            </a: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which can be accessed by out-of-TCB components (i.e. HV, Host, devices)</a:t>
            </a:r>
          </a:p>
          <a:p>
            <a:pPr indent="-274320">
              <a:spcAft>
                <a:spcPts val="1200"/>
              </a:spcAft>
              <a:buClrTx/>
              <a:buSzPct val="150000"/>
            </a:pPr>
            <a:r>
              <a:rPr lang="en-US" sz="17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Without TDISP, the device cannot be added to the CVM TCB and can only access the CVM’s shared memory.</a:t>
            </a:r>
          </a:p>
          <a:p>
            <a:pPr indent="-274320">
              <a:buClrTx/>
              <a:buSzPct val="150000"/>
            </a:pPr>
            <a:r>
              <a:rPr lang="en-US" sz="17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do I/O, i.e. smart NIC:</a:t>
            </a:r>
          </a:p>
          <a:p>
            <a:pPr marL="640080" lvl="1" indent="-274320">
              <a:buFont typeface="+mj-lt"/>
              <a:buAutoNum type="arabicPeriod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device driver encrypts(/decrypts) &amp; copies I/O data from private memory to shared (/from shared memory to private)</a:t>
            </a:r>
          </a:p>
          <a:p>
            <a:pPr marL="640080" lvl="1" indent="-274320">
              <a:buFont typeface="+mj-lt"/>
              <a:buAutoNum type="arabicPeriod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Device accesses encrypted data via shared memory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E93EAEE-B557-511E-1377-12A9ECE267D9}"/>
              </a:ext>
            </a:extLst>
          </p:cNvPr>
          <p:cNvGrpSpPr/>
          <p:nvPr/>
        </p:nvGrpSpPr>
        <p:grpSpPr>
          <a:xfrm>
            <a:off x="4337166" y="941440"/>
            <a:ext cx="4806834" cy="3926757"/>
            <a:chOff x="214884" y="910960"/>
            <a:chExt cx="4806834" cy="3926757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8AD23FB-5204-A34C-D6DA-890EE89722C6}"/>
                </a:ext>
              </a:extLst>
            </p:cNvPr>
            <p:cNvGrpSpPr/>
            <p:nvPr/>
          </p:nvGrpSpPr>
          <p:grpSpPr>
            <a:xfrm>
              <a:off x="1309750" y="4326183"/>
              <a:ext cx="2249680" cy="511534"/>
              <a:chOff x="5464629" y="4076294"/>
              <a:chExt cx="2249680" cy="511534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A26C3C0E-D7BE-8209-9A8C-3CF2CF0CB0B7}"/>
                  </a:ext>
                </a:extLst>
              </p:cNvPr>
              <p:cNvGrpSpPr/>
              <p:nvPr/>
            </p:nvGrpSpPr>
            <p:grpSpPr>
              <a:xfrm>
                <a:off x="5518089" y="4076294"/>
                <a:ext cx="2196220" cy="511534"/>
                <a:chOff x="1100818" y="5967366"/>
                <a:chExt cx="2196220" cy="511534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BCD4B1EF-4536-6BAA-F3EE-419702B60BBE}"/>
                    </a:ext>
                  </a:extLst>
                </p:cNvPr>
                <p:cNvSpPr/>
                <p:nvPr/>
              </p:nvSpPr>
              <p:spPr>
                <a:xfrm>
                  <a:off x="1100818" y="6034769"/>
                  <a:ext cx="140153" cy="142194"/>
                </a:xfrm>
                <a:prstGeom prst="rect">
                  <a:avLst/>
                </a:prstGeom>
                <a:solidFill>
                  <a:srgbClr val="00B050">
                    <a:alpha val="10196"/>
                  </a:srgb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2D3E303-7479-B6BD-30F7-201E44F76186}"/>
                    </a:ext>
                  </a:extLst>
                </p:cNvPr>
                <p:cNvSpPr txBox="1"/>
                <p:nvPr/>
              </p:nvSpPr>
              <p:spPr>
                <a:xfrm>
                  <a:off x="1240971" y="5967366"/>
                  <a:ext cx="172307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In-TCB components</a:t>
                  </a: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3811D0-F10A-FC96-908E-CD51666F0E2A}"/>
                    </a:ext>
                  </a:extLst>
                </p:cNvPr>
                <p:cNvSpPr/>
                <p:nvPr/>
              </p:nvSpPr>
              <p:spPr>
                <a:xfrm>
                  <a:off x="1100818" y="6278727"/>
                  <a:ext cx="140154" cy="142195"/>
                </a:xfrm>
                <a:prstGeom prst="rect">
                  <a:avLst/>
                </a:prstGeom>
                <a:solidFill>
                  <a:srgbClr val="FF0000">
                    <a:alpha val="10196"/>
                  </a:srgb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FAF5E7F-EDE8-C354-C1C2-948363477E33}"/>
                    </a:ext>
                  </a:extLst>
                </p:cNvPr>
                <p:cNvSpPr txBox="1"/>
                <p:nvPr/>
              </p:nvSpPr>
              <p:spPr>
                <a:xfrm>
                  <a:off x="1223506" y="6201901"/>
                  <a:ext cx="207353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Out-of-TCB components</a:t>
                  </a:r>
                </a:p>
              </p:txBody>
            </p:sp>
          </p:grp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596A9FB-5243-2DFE-B3C3-C046B406EAA0}"/>
                  </a:ext>
                </a:extLst>
              </p:cNvPr>
              <p:cNvSpPr/>
              <p:nvPr/>
            </p:nvSpPr>
            <p:spPr>
              <a:xfrm>
                <a:off x="5464629" y="4076294"/>
                <a:ext cx="1934149" cy="511534"/>
              </a:xfrm>
              <a:prstGeom prst="rect">
                <a:avLst/>
              </a:prstGeom>
              <a:no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043DA162-9F61-F83C-AA0D-A24723D335EA}"/>
                </a:ext>
              </a:extLst>
            </p:cNvPr>
            <p:cNvGrpSpPr/>
            <p:nvPr/>
          </p:nvGrpSpPr>
          <p:grpSpPr>
            <a:xfrm>
              <a:off x="214884" y="910960"/>
              <a:ext cx="4806834" cy="3162217"/>
              <a:chOff x="214884" y="910960"/>
              <a:chExt cx="4806834" cy="3162217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8D7D89F-32C9-5572-CB54-D3ADCB80F092}"/>
                  </a:ext>
                </a:extLst>
              </p:cNvPr>
              <p:cNvSpPr/>
              <p:nvPr/>
            </p:nvSpPr>
            <p:spPr>
              <a:xfrm>
                <a:off x="1210020" y="910960"/>
                <a:ext cx="2582011" cy="234385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615D800-BBB2-456F-D2EB-7A74717AFD48}"/>
                  </a:ext>
                </a:extLst>
              </p:cNvPr>
              <p:cNvSpPr/>
              <p:nvPr/>
            </p:nvSpPr>
            <p:spPr>
              <a:xfrm>
                <a:off x="1354027" y="1336616"/>
                <a:ext cx="2281834" cy="755014"/>
              </a:xfrm>
              <a:prstGeom prst="rect">
                <a:avLst/>
              </a:prstGeom>
              <a:solidFill>
                <a:srgbClr val="00B050">
                  <a:alpha val="1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2F07330-7DC2-7568-A238-0F9993261589}"/>
                  </a:ext>
                </a:extLst>
              </p:cNvPr>
              <p:cNvSpPr/>
              <p:nvPr/>
            </p:nvSpPr>
            <p:spPr>
              <a:xfrm>
                <a:off x="1354027" y="2174923"/>
                <a:ext cx="2281834" cy="784625"/>
              </a:xfrm>
              <a:prstGeom prst="rect">
                <a:avLst/>
              </a:prstGeom>
              <a:solidFill>
                <a:srgbClr val="FF0000">
                  <a:alpha val="1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4FB9053-0737-B4AF-4E60-84002C43B7F1}"/>
                  </a:ext>
                </a:extLst>
              </p:cNvPr>
              <p:cNvSpPr txBox="1"/>
              <p:nvPr/>
            </p:nvSpPr>
            <p:spPr>
              <a:xfrm>
                <a:off x="1561586" y="1406395"/>
                <a:ext cx="92626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Private Memory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976E739-67F7-F626-C5D2-E292F2E9C938}"/>
                  </a:ext>
                </a:extLst>
              </p:cNvPr>
              <p:cNvSpPr txBox="1"/>
              <p:nvPr/>
            </p:nvSpPr>
            <p:spPr>
              <a:xfrm>
                <a:off x="1561586" y="2284754"/>
                <a:ext cx="92626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Shared Memory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6FEB84F-8EE7-CA94-DA88-535CB81A4729}"/>
                  </a:ext>
                </a:extLst>
              </p:cNvPr>
              <p:cNvSpPr txBox="1"/>
              <p:nvPr/>
            </p:nvSpPr>
            <p:spPr>
              <a:xfrm>
                <a:off x="1927671" y="969380"/>
                <a:ext cx="11803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CVM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49F2E7C-EF3C-0F46-44E0-C7748CF36820}"/>
                  </a:ext>
                </a:extLst>
              </p:cNvPr>
              <p:cNvSpPr/>
              <p:nvPr/>
            </p:nvSpPr>
            <p:spPr>
              <a:xfrm>
                <a:off x="283026" y="3321157"/>
                <a:ext cx="3514759" cy="342808"/>
              </a:xfrm>
              <a:prstGeom prst="rect">
                <a:avLst/>
              </a:prstGeom>
              <a:solidFill>
                <a:srgbClr val="FF0000">
                  <a:alpha val="10196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F7C65DC-1F09-D37C-08DE-287745BA16B6}"/>
                  </a:ext>
                </a:extLst>
              </p:cNvPr>
              <p:cNvSpPr txBox="1"/>
              <p:nvPr/>
            </p:nvSpPr>
            <p:spPr>
              <a:xfrm>
                <a:off x="1294696" y="3345863"/>
                <a:ext cx="149141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/>
                  <a:t>Hypervisor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BF920EF-8511-D7A2-A224-8D805483FAB8}"/>
                  </a:ext>
                </a:extLst>
              </p:cNvPr>
              <p:cNvSpPr/>
              <p:nvPr/>
            </p:nvSpPr>
            <p:spPr>
              <a:xfrm>
                <a:off x="283027" y="926926"/>
                <a:ext cx="853203" cy="2327883"/>
              </a:xfrm>
              <a:prstGeom prst="rect">
                <a:avLst/>
              </a:prstGeom>
              <a:solidFill>
                <a:srgbClr val="FF0000">
                  <a:alpha val="10196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F80E383-26D2-42ED-7F5F-AEAD47296935}"/>
                  </a:ext>
                </a:extLst>
              </p:cNvPr>
              <p:cNvSpPr txBox="1"/>
              <p:nvPr/>
            </p:nvSpPr>
            <p:spPr>
              <a:xfrm>
                <a:off x="214884" y="1920418"/>
                <a:ext cx="101501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/>
                  <a:t>Root Partition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42E2D0A-F1CF-BC28-C457-265404B16ADB}"/>
                  </a:ext>
                </a:extLst>
              </p:cNvPr>
              <p:cNvSpPr/>
              <p:nvPr/>
            </p:nvSpPr>
            <p:spPr>
              <a:xfrm>
                <a:off x="283026" y="3730369"/>
                <a:ext cx="3514760" cy="342808"/>
              </a:xfrm>
              <a:prstGeom prst="rect">
                <a:avLst/>
              </a:prstGeom>
              <a:solidFill>
                <a:srgbClr val="00B050">
                  <a:alpha val="10196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HW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C37CE77-DD3D-71FE-AE87-9E1AB7D94F9A}"/>
                  </a:ext>
                </a:extLst>
              </p:cNvPr>
              <p:cNvSpPr/>
              <p:nvPr/>
            </p:nvSpPr>
            <p:spPr>
              <a:xfrm>
                <a:off x="2523268" y="2275900"/>
                <a:ext cx="1008499" cy="56143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ysClr val="windowText" lastClr="000000"/>
                    </a:solidFill>
                  </a:rPr>
                  <a:t>Encrypted IO Data</a:t>
                </a:r>
              </a:p>
            </p:txBody>
          </p: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77614350-3E6A-1246-94AA-C8E408EC6286}"/>
                  </a:ext>
                </a:extLst>
              </p:cNvPr>
              <p:cNvCxnSpPr>
                <a:cxnSpLocks/>
                <a:stCxn id="55" idx="2"/>
                <a:endCxn id="16" idx="0"/>
              </p:cNvCxnSpPr>
              <p:nvPr/>
            </p:nvCxnSpPr>
            <p:spPr>
              <a:xfrm flipH="1">
                <a:off x="3027518" y="1997811"/>
                <a:ext cx="1453" cy="278089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D4E25AD-64CE-B688-F834-3B3BA37D9C17}"/>
                  </a:ext>
                </a:extLst>
              </p:cNvPr>
              <p:cNvSpPr/>
              <p:nvPr/>
            </p:nvSpPr>
            <p:spPr>
              <a:xfrm>
                <a:off x="3944797" y="910960"/>
                <a:ext cx="973534" cy="2343850"/>
              </a:xfrm>
              <a:prstGeom prst="rect">
                <a:avLst/>
              </a:prstGeom>
              <a:solidFill>
                <a:srgbClr val="FF0000">
                  <a:alpha val="10196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911C583-DB9F-B5D7-A8C2-CC682F0B5B3E}"/>
                  </a:ext>
                </a:extLst>
              </p:cNvPr>
              <p:cNvSpPr txBox="1"/>
              <p:nvPr/>
            </p:nvSpPr>
            <p:spPr>
              <a:xfrm>
                <a:off x="3841410" y="1690758"/>
                <a:ext cx="118030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/>
                  <a:t>Device</a:t>
                </a:r>
              </a:p>
              <a:p>
                <a:pPr algn="ctr"/>
                <a:r>
                  <a:rPr lang="en-US" sz="1400" dirty="0" err="1"/>
                  <a:t>i.e</a:t>
                </a:r>
                <a:r>
                  <a:rPr lang="en-US" sz="1400" dirty="0"/>
                  <a:t> smart NIC</a:t>
                </a: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302E2D70-D572-2462-4346-68C6660BBD1A}"/>
                  </a:ext>
                </a:extLst>
              </p:cNvPr>
              <p:cNvSpPr/>
              <p:nvPr/>
            </p:nvSpPr>
            <p:spPr>
              <a:xfrm>
                <a:off x="3095510" y="2011283"/>
                <a:ext cx="238721" cy="238721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ysClr val="windowText" lastClr="000000"/>
                    </a:solidFill>
                  </a:rPr>
                  <a:t>1</a:t>
                </a: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F00E73D7-EDEF-1536-8B31-B80410A2DCAE}"/>
                  </a:ext>
                </a:extLst>
              </p:cNvPr>
              <p:cNvSpPr/>
              <p:nvPr/>
            </p:nvSpPr>
            <p:spPr>
              <a:xfrm>
                <a:off x="3657617" y="2265742"/>
                <a:ext cx="238721" cy="238721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ysClr val="windowText" lastClr="000000"/>
                    </a:solidFill>
                  </a:rPr>
                  <a:t>2</a:t>
                </a:r>
              </a:p>
            </p:txBody>
          </p: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0A8E4B47-5991-AD57-C865-4574279B7D7E}"/>
                  </a:ext>
                </a:extLst>
              </p:cNvPr>
              <p:cNvCxnSpPr>
                <a:cxnSpLocks/>
                <a:stCxn id="16" idx="3"/>
              </p:cNvCxnSpPr>
              <p:nvPr/>
            </p:nvCxnSpPr>
            <p:spPr>
              <a:xfrm>
                <a:off x="3531767" y="2556616"/>
                <a:ext cx="418473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D9F9357-DA93-FBA3-FA95-D1A90BE84794}"/>
                </a:ext>
              </a:extLst>
            </p:cNvPr>
            <p:cNvSpPr/>
            <p:nvPr/>
          </p:nvSpPr>
          <p:spPr>
            <a:xfrm>
              <a:off x="2524721" y="1436379"/>
              <a:ext cx="1008499" cy="5614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ysClr val="windowText" lastClr="000000"/>
                  </a:solidFill>
                </a:rPr>
                <a:t>IO Data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7010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610F3-034B-C50B-0EB4-98CC83313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I/O in Confidential VM without TDISP (2/2)</a:t>
            </a:r>
          </a:p>
        </p:txBody>
      </p:sp>
      <p:sp>
        <p:nvSpPr>
          <p:cNvPr id="4" name="Google Shape;37;p2">
            <a:extLst>
              <a:ext uri="{FF2B5EF4-FFF2-40B4-BE49-F238E27FC236}">
                <a16:creationId xmlns:a16="http://schemas.microsoft.com/office/drawing/2014/main" id="{1DCEFC27-6CBD-39CC-81C0-BC6333D31E9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47448" y="1121773"/>
            <a:ext cx="8350673" cy="3394472"/>
          </a:xfrm>
        </p:spPr>
        <p:txBody>
          <a:bodyPr>
            <a:normAutofit/>
          </a:bodyPr>
          <a:lstStyle/>
          <a:p>
            <a:pPr indent="-274320">
              <a:buClrTx/>
              <a:buSzPct val="150000"/>
            </a:pPr>
            <a:r>
              <a:rPr lang="en-US" sz="17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types of I/O devices: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GPU: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GPU needs to perform computations on the plaintext confidential data (i.e. training); cannot process encrypted data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 principle is that only in-TCB components can access plaintext confidential data</a:t>
            </a:r>
          </a:p>
          <a:p>
            <a:pPr lvl="2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NVIDIA Hopper offers a Confidential Computing architecture without TDISP to add the GPU into the Platform TCB and allow the GPU to work on confidential data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Crypto Accelerator: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Needs to process plaintext data; cannot double-encrypt</a:t>
            </a:r>
          </a:p>
          <a:p>
            <a:pPr lvl="2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also require a custom Confidential Computing architecture to add the accelerator into the Platform TCB</a:t>
            </a:r>
          </a:p>
        </p:txBody>
      </p:sp>
    </p:spTree>
    <p:extLst>
      <p:ext uri="{BB962C8B-B14F-4D97-AF65-F5344CB8AC3E}">
        <p14:creationId xmlns:p14="http://schemas.microsoft.com/office/powerpoint/2010/main" val="479416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C4CDC-B2F4-4DC6-632E-6FFA9CA21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30D91-D289-902C-6AB3-1A64292BA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I/O in Confidential VM without TDISP - Impact</a:t>
            </a:r>
          </a:p>
        </p:txBody>
      </p:sp>
      <p:sp>
        <p:nvSpPr>
          <p:cNvPr id="4" name="Google Shape;37;p2">
            <a:extLst>
              <a:ext uri="{FF2B5EF4-FFF2-40B4-BE49-F238E27FC236}">
                <a16:creationId xmlns:a16="http://schemas.microsoft.com/office/drawing/2014/main" id="{BC39FA5B-968E-3464-6038-E7544F1C26E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1951" y="1200150"/>
            <a:ext cx="8350673" cy="2400844"/>
          </a:xfrm>
        </p:spPr>
        <p:txBody>
          <a:bodyPr>
            <a:normAutofit/>
          </a:bodyPr>
          <a:lstStyle/>
          <a:p>
            <a:pPr indent="-274320">
              <a:buClrTx/>
              <a:buSzPct val="150000"/>
            </a:pPr>
            <a:r>
              <a:rPr lang="en-US" sz="17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smart NIC type of devices: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CPU encrypts/decrypts all data exiting/entering the TEE</a:t>
            </a:r>
          </a:p>
          <a:p>
            <a:pPr lvl="2"/>
            <a:r>
              <a:rPr lang="en-US" sz="12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Consumes CPU cycles, instead of working on CVM workload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impact IOPS and reduce performance</a:t>
            </a:r>
          </a:p>
          <a:p>
            <a:pPr lvl="1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increase cost</a:t>
            </a:r>
          </a:p>
          <a:p>
            <a:pPr indent="-274320">
              <a:buClrTx/>
              <a:buSzPct val="150000"/>
            </a:pPr>
            <a:r>
              <a:rPr lang="en-US" sz="17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GPU &amp; Crypto Accelerator type of devices:</a:t>
            </a:r>
          </a:p>
          <a:p>
            <a:pPr lvl="1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to define a TDISP-like Confidential Computing architecture to add the device into the CVM’s TCB, so that the device can process confidential data</a:t>
            </a:r>
          </a:p>
        </p:txBody>
      </p:sp>
      <p:sp>
        <p:nvSpPr>
          <p:cNvPr id="8" name="Google Shape;37;p2">
            <a:extLst>
              <a:ext uri="{FF2B5EF4-FFF2-40B4-BE49-F238E27FC236}">
                <a16:creationId xmlns:a16="http://schemas.microsoft.com/office/drawing/2014/main" id="{DA26A960-E6CC-F90E-D1D5-910FEB7077C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9037" y="3801291"/>
            <a:ext cx="7024358" cy="1102742"/>
          </a:xfrm>
        </p:spPr>
        <p:txBody>
          <a:bodyPr>
            <a:normAutofit/>
          </a:bodyPr>
          <a:lstStyle/>
          <a:p>
            <a:pPr marL="25403" indent="0">
              <a:spcBef>
                <a:spcPts val="1200"/>
              </a:spcBef>
              <a:buClrTx/>
              <a:buNone/>
            </a:pPr>
            <a:r>
              <a:rPr lang="en-US" sz="1700" b="1" u="sng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</a:t>
            </a:r>
            <a:r>
              <a:rPr lang="en-US" sz="17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Confidential Computing becomes more complex, less performant and more expensive than General Purpose Computing</a:t>
            </a:r>
          </a:p>
        </p:txBody>
      </p:sp>
    </p:spTree>
    <p:extLst>
      <p:ext uri="{BB962C8B-B14F-4D97-AF65-F5344CB8AC3E}">
        <p14:creationId xmlns:p14="http://schemas.microsoft.com/office/powerpoint/2010/main" val="2017566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4BCBA-1282-0050-B627-1781D96C5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I/O in Confidential VM with TDISP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C2D105-40F6-C231-C475-F96E44329E99}"/>
              </a:ext>
            </a:extLst>
          </p:cNvPr>
          <p:cNvGrpSpPr/>
          <p:nvPr/>
        </p:nvGrpSpPr>
        <p:grpSpPr>
          <a:xfrm>
            <a:off x="4337166" y="937086"/>
            <a:ext cx="4806834" cy="3926757"/>
            <a:chOff x="214884" y="910960"/>
            <a:chExt cx="4806834" cy="3926757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4333ACB-B4F2-B6C5-3B81-8A51E5D49835}"/>
                </a:ext>
              </a:extLst>
            </p:cNvPr>
            <p:cNvGrpSpPr/>
            <p:nvPr/>
          </p:nvGrpSpPr>
          <p:grpSpPr>
            <a:xfrm>
              <a:off x="1309750" y="4326183"/>
              <a:ext cx="2249680" cy="511534"/>
              <a:chOff x="5464629" y="4076294"/>
              <a:chExt cx="2249680" cy="511534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84C16B30-C9B7-E400-EF50-C7F1666B8B47}"/>
                  </a:ext>
                </a:extLst>
              </p:cNvPr>
              <p:cNvGrpSpPr/>
              <p:nvPr/>
            </p:nvGrpSpPr>
            <p:grpSpPr>
              <a:xfrm>
                <a:off x="5518089" y="4076294"/>
                <a:ext cx="2196220" cy="511534"/>
                <a:chOff x="1100818" y="5967366"/>
                <a:chExt cx="2196220" cy="511534"/>
              </a:xfrm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40118F9-2D0B-AEE6-D989-189BE6626E54}"/>
                    </a:ext>
                  </a:extLst>
                </p:cNvPr>
                <p:cNvSpPr/>
                <p:nvPr/>
              </p:nvSpPr>
              <p:spPr>
                <a:xfrm>
                  <a:off x="1100818" y="6034769"/>
                  <a:ext cx="140153" cy="142194"/>
                </a:xfrm>
                <a:prstGeom prst="rect">
                  <a:avLst/>
                </a:prstGeom>
                <a:solidFill>
                  <a:srgbClr val="00B050">
                    <a:alpha val="10196"/>
                  </a:srgb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CCF2E421-ED5A-7089-89DA-1BF821F3C07F}"/>
                    </a:ext>
                  </a:extLst>
                </p:cNvPr>
                <p:cNvSpPr txBox="1"/>
                <p:nvPr/>
              </p:nvSpPr>
              <p:spPr>
                <a:xfrm>
                  <a:off x="1240971" y="5967366"/>
                  <a:ext cx="172307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In-TCB components</a:t>
                  </a: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2F3A1CD2-52B7-F39F-E21E-68DC4094B845}"/>
                    </a:ext>
                  </a:extLst>
                </p:cNvPr>
                <p:cNvSpPr/>
                <p:nvPr/>
              </p:nvSpPr>
              <p:spPr>
                <a:xfrm>
                  <a:off x="1100818" y="6278727"/>
                  <a:ext cx="140154" cy="142195"/>
                </a:xfrm>
                <a:prstGeom prst="rect">
                  <a:avLst/>
                </a:prstGeom>
                <a:solidFill>
                  <a:srgbClr val="FF0000">
                    <a:alpha val="10196"/>
                  </a:srgb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B72868A9-7B9E-C0AB-9A5F-4F68336751B9}"/>
                    </a:ext>
                  </a:extLst>
                </p:cNvPr>
                <p:cNvSpPr txBox="1"/>
                <p:nvPr/>
              </p:nvSpPr>
              <p:spPr>
                <a:xfrm>
                  <a:off x="1223506" y="6201901"/>
                  <a:ext cx="207353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Out-of-TCB components</a:t>
                  </a:r>
                </a:p>
              </p:txBody>
            </p:sp>
          </p:grp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1262CC9-0734-784D-F7FF-397E9AEF9E5C}"/>
                  </a:ext>
                </a:extLst>
              </p:cNvPr>
              <p:cNvSpPr/>
              <p:nvPr/>
            </p:nvSpPr>
            <p:spPr>
              <a:xfrm>
                <a:off x="5464629" y="4076294"/>
                <a:ext cx="1934149" cy="511534"/>
              </a:xfrm>
              <a:prstGeom prst="rect">
                <a:avLst/>
              </a:prstGeom>
              <a:no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D65C4F3-2E6F-F0EE-6EA2-A8C0FA2BD69C}"/>
                </a:ext>
              </a:extLst>
            </p:cNvPr>
            <p:cNvGrpSpPr/>
            <p:nvPr/>
          </p:nvGrpSpPr>
          <p:grpSpPr>
            <a:xfrm>
              <a:off x="214884" y="910960"/>
              <a:ext cx="4806834" cy="3162217"/>
              <a:chOff x="214884" y="910960"/>
              <a:chExt cx="4806834" cy="3162217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3C26FB70-AA1B-DCC3-06F6-E0F26EA0C157}"/>
                  </a:ext>
                </a:extLst>
              </p:cNvPr>
              <p:cNvSpPr/>
              <p:nvPr/>
            </p:nvSpPr>
            <p:spPr>
              <a:xfrm>
                <a:off x="1210020" y="910960"/>
                <a:ext cx="2582011" cy="234385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39EE4AB-6E46-2848-CA5C-DB4C0D0F662B}"/>
                  </a:ext>
                </a:extLst>
              </p:cNvPr>
              <p:cNvSpPr/>
              <p:nvPr/>
            </p:nvSpPr>
            <p:spPr>
              <a:xfrm>
                <a:off x="1354027" y="1336616"/>
                <a:ext cx="2281834" cy="755014"/>
              </a:xfrm>
              <a:prstGeom prst="rect">
                <a:avLst/>
              </a:prstGeom>
              <a:solidFill>
                <a:srgbClr val="00B050">
                  <a:alpha val="1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162BB78-3C7C-4447-24F5-F3C947E91107}"/>
                  </a:ext>
                </a:extLst>
              </p:cNvPr>
              <p:cNvSpPr/>
              <p:nvPr/>
            </p:nvSpPr>
            <p:spPr>
              <a:xfrm>
                <a:off x="1354027" y="2174923"/>
                <a:ext cx="2281834" cy="784625"/>
              </a:xfrm>
              <a:prstGeom prst="rect">
                <a:avLst/>
              </a:prstGeom>
              <a:solidFill>
                <a:srgbClr val="FF0000">
                  <a:alpha val="10196"/>
                </a:srgb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83E4563-65E2-39D0-419A-AE209F9BB6FB}"/>
                  </a:ext>
                </a:extLst>
              </p:cNvPr>
              <p:cNvSpPr txBox="1"/>
              <p:nvPr/>
            </p:nvSpPr>
            <p:spPr>
              <a:xfrm>
                <a:off x="1561586" y="1406395"/>
                <a:ext cx="92626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Private Memory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F581694-22B6-1EF8-9261-F199828C8D6A}"/>
                  </a:ext>
                </a:extLst>
              </p:cNvPr>
              <p:cNvSpPr txBox="1"/>
              <p:nvPr/>
            </p:nvSpPr>
            <p:spPr>
              <a:xfrm>
                <a:off x="1561586" y="2284754"/>
                <a:ext cx="92626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Shared Memory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003019C-E9FC-136B-CCAF-42376EEA46C2}"/>
                  </a:ext>
                </a:extLst>
              </p:cNvPr>
              <p:cNvSpPr txBox="1"/>
              <p:nvPr/>
            </p:nvSpPr>
            <p:spPr>
              <a:xfrm>
                <a:off x="1927671" y="969380"/>
                <a:ext cx="11803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CVM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729CA0E-47D9-D54B-A77D-A167ED832139}"/>
                  </a:ext>
                </a:extLst>
              </p:cNvPr>
              <p:cNvSpPr/>
              <p:nvPr/>
            </p:nvSpPr>
            <p:spPr>
              <a:xfrm>
                <a:off x="283026" y="3321157"/>
                <a:ext cx="3514759" cy="342808"/>
              </a:xfrm>
              <a:prstGeom prst="rect">
                <a:avLst/>
              </a:prstGeom>
              <a:solidFill>
                <a:srgbClr val="FF0000">
                  <a:alpha val="10196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378726A-25B8-45FE-DE41-D723B6BB1D52}"/>
                  </a:ext>
                </a:extLst>
              </p:cNvPr>
              <p:cNvSpPr txBox="1"/>
              <p:nvPr/>
            </p:nvSpPr>
            <p:spPr>
              <a:xfrm>
                <a:off x="1294696" y="3345863"/>
                <a:ext cx="149141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/>
                  <a:t>Hypervisor</a:t>
                </a: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58FD44C2-689E-7C10-A118-29FBFBF61C92}"/>
                  </a:ext>
                </a:extLst>
              </p:cNvPr>
              <p:cNvSpPr/>
              <p:nvPr/>
            </p:nvSpPr>
            <p:spPr>
              <a:xfrm>
                <a:off x="283027" y="926926"/>
                <a:ext cx="853203" cy="2327883"/>
              </a:xfrm>
              <a:prstGeom prst="rect">
                <a:avLst/>
              </a:prstGeom>
              <a:solidFill>
                <a:srgbClr val="FF0000">
                  <a:alpha val="10196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2482B0D-9147-E103-9529-B36049F4EC7D}"/>
                  </a:ext>
                </a:extLst>
              </p:cNvPr>
              <p:cNvSpPr txBox="1"/>
              <p:nvPr/>
            </p:nvSpPr>
            <p:spPr>
              <a:xfrm>
                <a:off x="214884" y="1920418"/>
                <a:ext cx="101501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/>
                  <a:t>Root Partition</a:t>
                </a: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8E2A490A-CE0E-8F60-E1FA-612C7EDED7F6}"/>
                  </a:ext>
                </a:extLst>
              </p:cNvPr>
              <p:cNvSpPr/>
              <p:nvPr/>
            </p:nvSpPr>
            <p:spPr>
              <a:xfrm>
                <a:off x="283026" y="3730369"/>
                <a:ext cx="3514760" cy="342808"/>
              </a:xfrm>
              <a:prstGeom prst="rect">
                <a:avLst/>
              </a:prstGeom>
              <a:solidFill>
                <a:srgbClr val="00B050">
                  <a:alpha val="10196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</a:rPr>
                  <a:t>HW</a:t>
                </a: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A13C47A-5A91-35AA-7C9D-3FF241BCBDFE}"/>
                  </a:ext>
                </a:extLst>
              </p:cNvPr>
              <p:cNvSpPr/>
              <p:nvPr/>
            </p:nvSpPr>
            <p:spPr>
              <a:xfrm>
                <a:off x="2517825" y="2275900"/>
                <a:ext cx="1008499" cy="56143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ysClr val="windowText" lastClr="000000"/>
                    </a:solidFill>
                  </a:rPr>
                  <a:t>Encrypted IO Data</a:t>
                </a: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3795A110-DBCD-5FEA-92FF-2CE21C6DD0E3}"/>
                  </a:ext>
                </a:extLst>
              </p:cNvPr>
              <p:cNvSpPr/>
              <p:nvPr/>
            </p:nvSpPr>
            <p:spPr>
              <a:xfrm>
                <a:off x="3944797" y="910960"/>
                <a:ext cx="973534" cy="2343850"/>
              </a:xfrm>
              <a:prstGeom prst="rect">
                <a:avLst/>
              </a:prstGeom>
              <a:solidFill>
                <a:srgbClr val="00B050">
                  <a:alpha val="10196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4BEE91A-5C2E-2242-1AC9-BBA49FFEDE68}"/>
                  </a:ext>
                </a:extLst>
              </p:cNvPr>
              <p:cNvSpPr txBox="1"/>
              <p:nvPr/>
            </p:nvSpPr>
            <p:spPr>
              <a:xfrm>
                <a:off x="3841410" y="1690758"/>
                <a:ext cx="118030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/>
                  <a:t>Device</a:t>
                </a:r>
              </a:p>
              <a:p>
                <a:pPr algn="ctr"/>
                <a:r>
                  <a:rPr lang="en-US" sz="1400" dirty="0" err="1"/>
                  <a:t>i.e</a:t>
                </a:r>
                <a:r>
                  <a:rPr lang="en-US" sz="1400" dirty="0"/>
                  <a:t> smart NIC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58A10F13-16D8-E6CF-5888-344D9140BE79}"/>
                  </a:ext>
                </a:extLst>
              </p:cNvPr>
              <p:cNvSpPr/>
              <p:nvPr/>
            </p:nvSpPr>
            <p:spPr>
              <a:xfrm>
                <a:off x="3657617" y="1400327"/>
                <a:ext cx="238721" cy="238721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ysClr val="windowText" lastClr="000000"/>
                    </a:solidFill>
                  </a:rPr>
                  <a:t>1</a:t>
                </a:r>
              </a:p>
            </p:txBody>
          </p: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73E7BBFF-4453-6C49-6C8F-F93035122CC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26324" y="1702087"/>
                <a:ext cx="418473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2BE7181A-F52F-043B-A8C6-6AF05179B441}"/>
                </a:ext>
              </a:extLst>
            </p:cNvPr>
            <p:cNvSpPr/>
            <p:nvPr/>
          </p:nvSpPr>
          <p:spPr>
            <a:xfrm>
              <a:off x="2517825" y="1431678"/>
              <a:ext cx="1008499" cy="5614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ysClr val="windowText" lastClr="000000"/>
                  </a:solidFill>
                </a:rPr>
                <a:t>IO Data</a:t>
              </a:r>
            </a:p>
          </p:txBody>
        </p:sp>
      </p:grp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9C6457BF-EAEA-DE36-718A-3FB5974E5321}"/>
              </a:ext>
            </a:extLst>
          </p:cNvPr>
          <p:cNvSpPr txBox="1">
            <a:spLocks/>
          </p:cNvSpPr>
          <p:nvPr/>
        </p:nvSpPr>
        <p:spPr>
          <a:xfrm>
            <a:off x="84098" y="995506"/>
            <a:ext cx="4191001" cy="3961956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457200" marR="0" lvl="0" indent="-431797" algn="l" defTabSz="914400" rtl="0" fontAlgn="auto" hangingPunct="1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  <a:tabLst/>
              <a:defRPr lang="en-CA" sz="3200" b="0" i="0" u="none" strike="noStrike" kern="0" cap="none" spc="0" baseline="0">
                <a:solidFill>
                  <a:srgbClr val="FFFFFF"/>
                </a:solidFill>
                <a:uFillTx/>
                <a:latin typeface="Arial"/>
                <a:ea typeface="Arial"/>
                <a:cs typeface="Arial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74320">
              <a:spcAft>
                <a:spcPts val="1200"/>
              </a:spcAft>
              <a:buClrTx/>
              <a:buSzPct val="15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TDISP, the CVM can do device attestation and choose to add the device into the CVM’s TCB</a:t>
            </a:r>
            <a:endParaRPr lang="en-US" sz="14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74320">
              <a:spcAft>
                <a:spcPts val="1200"/>
              </a:spcAft>
              <a:buClrTx/>
              <a:buSzPct val="150000"/>
            </a:pPr>
            <a:r>
              <a:rPr lang="en-US" sz="17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accepted device can access the CVM’s private memory</a:t>
            </a:r>
          </a:p>
          <a:p>
            <a:pPr indent="-274320">
              <a:buClrTx/>
              <a:buSzPct val="150000"/>
            </a:pPr>
            <a:r>
              <a:rPr lang="en-US" sz="17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do I/O, i.e. smart NIC:</a:t>
            </a:r>
          </a:p>
          <a:p>
            <a:pPr marL="640080" lvl="1" indent="-274320">
              <a:spcAft>
                <a:spcPts val="1200"/>
              </a:spcAft>
              <a:buFont typeface="+mj-lt"/>
              <a:buAutoNum type="arabicPeriod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accepted device can access the I/O data directly from the CVM’s private memory. No CPU encryption/decryption is needed.</a:t>
            </a:r>
          </a:p>
          <a:p>
            <a:pPr indent="-274320">
              <a:lnSpc>
                <a:spcPct val="110000"/>
              </a:lnSpc>
              <a:buClrTx/>
              <a:buSzPct val="150000"/>
            </a:pPr>
            <a:r>
              <a:rPr lang="en-US" sz="17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CVM performance is closer to GP</a:t>
            </a:r>
          </a:p>
          <a:p>
            <a:pPr lvl="1">
              <a:spcAft>
                <a:spcPts val="6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 of IDE and other non-TDISP CVM features, i.e. memory encryption &amp; integrity, IPI.</a:t>
            </a:r>
          </a:p>
          <a:p>
            <a:pPr indent="-274320">
              <a:lnSpc>
                <a:spcPct val="110000"/>
              </a:lnSpc>
              <a:buClrTx/>
              <a:buSzPct val="150000"/>
            </a:pPr>
            <a:r>
              <a:rPr lang="en-US" sz="17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 cost and complexity to support other accelerators</a:t>
            </a:r>
          </a:p>
          <a:p>
            <a:pPr marL="25403" indent="0">
              <a:buClrTx/>
              <a:buNone/>
            </a:pPr>
            <a:endParaRPr lang="en-US" sz="20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360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2790C39-CB52-05A5-AFC3-AFA87ECC9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4164" y="1005840"/>
            <a:ext cx="4452422" cy="28351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F9FE06-3CE4-82F6-9B47-956E29368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Attestation in Confidential Computing</a:t>
            </a:r>
          </a:p>
        </p:txBody>
      </p:sp>
      <p:sp>
        <p:nvSpPr>
          <p:cNvPr id="4" name="Google Shape;37;p2">
            <a:extLst>
              <a:ext uri="{FF2B5EF4-FFF2-40B4-BE49-F238E27FC236}">
                <a16:creationId xmlns:a16="http://schemas.microsoft.com/office/drawing/2014/main" id="{53C5695C-4B6C-E8AA-F97C-F199531B06F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005840"/>
            <a:ext cx="4249783" cy="3583577"/>
          </a:xfrm>
        </p:spPr>
        <p:txBody>
          <a:bodyPr>
            <a:normAutofit/>
          </a:bodyPr>
          <a:lstStyle/>
          <a:p>
            <a:pPr indent="-274320">
              <a:spcAft>
                <a:spcPts val="600"/>
              </a:spcAft>
              <a:buClrTx/>
              <a:buSzPct val="100000"/>
            </a:pPr>
            <a:r>
              <a:rPr lang="en-US" sz="17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 offer verifiable assurance via Attestation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“Attestation is the process by which an </a:t>
            </a:r>
            <a:r>
              <a:rPr lang="en-US" sz="14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Attester</a:t>
            </a: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produces </a:t>
            </a:r>
            <a:r>
              <a:rPr lang="en-US" sz="14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Evidence</a:t>
            </a: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(believable, verifiable information about its own state), which is then evaluated by a </a:t>
            </a:r>
            <a:r>
              <a:rPr lang="en-US" sz="14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Verifier</a:t>
            </a: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The Verifier appraises this Evidence using trusted inputs like </a:t>
            </a:r>
            <a:r>
              <a:rPr lang="en-US" sz="14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Endorsements</a:t>
            </a: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4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 Values</a:t>
            </a: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4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produces an </a:t>
            </a:r>
            <a:r>
              <a:rPr lang="en-US" sz="14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Attestation Result</a:t>
            </a: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This result is then used by the </a:t>
            </a:r>
            <a:r>
              <a:rPr lang="en-US" sz="14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Relying Party</a:t>
            </a: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make a trust decision about the Attester.” according to Remote </a:t>
            </a:r>
            <a:r>
              <a:rPr lang="en-US" sz="1400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ATtestation</a:t>
            </a: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procedureS</a:t>
            </a: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(RATS) Architecture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Platform Attestation and TDISP Attestation are distinct</a:t>
            </a:r>
          </a:p>
        </p:txBody>
      </p:sp>
    </p:spTree>
    <p:extLst>
      <p:ext uri="{BB962C8B-B14F-4D97-AF65-F5344CB8AC3E}">
        <p14:creationId xmlns:p14="http://schemas.microsoft.com/office/powerpoint/2010/main" val="2068910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0A42E-6B94-3C93-C587-92DDAEE2B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Platform Attestation Evidence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BB635E2-65D3-0519-7D52-11144F772859}"/>
              </a:ext>
            </a:extLst>
          </p:cNvPr>
          <p:cNvGrpSpPr/>
          <p:nvPr/>
        </p:nvGrpSpPr>
        <p:grpSpPr>
          <a:xfrm>
            <a:off x="238665" y="949516"/>
            <a:ext cx="2552981" cy="3851085"/>
            <a:chOff x="6580534" y="954306"/>
            <a:chExt cx="2552981" cy="3851085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ACA4CEB4-D6C9-9F83-A9BF-92CBEBD467F6}"/>
                </a:ext>
              </a:extLst>
            </p:cNvPr>
            <p:cNvGrpSpPr/>
            <p:nvPr/>
          </p:nvGrpSpPr>
          <p:grpSpPr>
            <a:xfrm>
              <a:off x="6580534" y="1324415"/>
              <a:ext cx="2552981" cy="3480976"/>
              <a:chOff x="6560394" y="1385700"/>
              <a:chExt cx="2552981" cy="3480976"/>
            </a:xfrm>
          </p:grpSpPr>
          <p:pic>
            <p:nvPicPr>
              <p:cNvPr id="1026" name="Picture 2" descr="Diagram of a confidential VM showing where the vTPM runs, how it's measured and how it's isolated.">
                <a:extLst>
                  <a:ext uri="{FF2B5EF4-FFF2-40B4-BE49-F238E27FC236}">
                    <a16:creationId xmlns:a16="http://schemas.microsoft.com/office/drawing/2014/main" id="{8AC1E16B-A151-52B7-6E9E-9E8AACE663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552" t="2391" r="31120" b="5411"/>
              <a:stretch>
                <a:fillRect/>
              </a:stretch>
            </p:blipFill>
            <p:spPr bwMode="auto">
              <a:xfrm>
                <a:off x="6560394" y="1385700"/>
                <a:ext cx="2491163" cy="34809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42A48DB9-F256-07C6-060F-1F75CCCA773A}"/>
                  </a:ext>
                </a:extLst>
              </p:cNvPr>
              <p:cNvSpPr/>
              <p:nvPr/>
            </p:nvSpPr>
            <p:spPr>
              <a:xfrm>
                <a:off x="9021569" y="1897234"/>
                <a:ext cx="91806" cy="21102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148EC3E-CD70-572E-D929-1287D11DFE4B}"/>
                </a:ext>
              </a:extLst>
            </p:cNvPr>
            <p:cNvGrpSpPr/>
            <p:nvPr/>
          </p:nvGrpSpPr>
          <p:grpSpPr>
            <a:xfrm>
              <a:off x="6701275" y="954306"/>
              <a:ext cx="2249680" cy="511534"/>
              <a:chOff x="5464629" y="4076294"/>
              <a:chExt cx="2249680" cy="511534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BD9904C6-9395-6ECA-FFF1-9443D874897D}"/>
                  </a:ext>
                </a:extLst>
              </p:cNvPr>
              <p:cNvGrpSpPr/>
              <p:nvPr/>
            </p:nvGrpSpPr>
            <p:grpSpPr>
              <a:xfrm>
                <a:off x="5518089" y="4076294"/>
                <a:ext cx="2196220" cy="511534"/>
                <a:chOff x="1100818" y="5967366"/>
                <a:chExt cx="2196220" cy="511534"/>
              </a:xfrm>
            </p:grpSpPr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647F1E59-838D-B1F8-98F6-8BF152F56C6C}"/>
                    </a:ext>
                  </a:extLst>
                </p:cNvPr>
                <p:cNvSpPr/>
                <p:nvPr/>
              </p:nvSpPr>
              <p:spPr>
                <a:xfrm>
                  <a:off x="1100818" y="6034769"/>
                  <a:ext cx="140153" cy="142194"/>
                </a:xfrm>
                <a:prstGeom prst="rect">
                  <a:avLst/>
                </a:prstGeom>
                <a:solidFill>
                  <a:srgbClr val="199CFF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F974568B-D864-C10C-BB9F-D0CACC559FDD}"/>
                    </a:ext>
                  </a:extLst>
                </p:cNvPr>
                <p:cNvSpPr/>
                <p:nvPr/>
              </p:nvSpPr>
              <p:spPr>
                <a:xfrm>
                  <a:off x="1100818" y="6278727"/>
                  <a:ext cx="140154" cy="142195"/>
                </a:xfrm>
                <a:prstGeom prst="rect">
                  <a:avLst/>
                </a:prstGeom>
                <a:solidFill>
                  <a:schemeClr val="bg1">
                    <a:alpha val="10196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342A6DCF-FF74-A251-A3F8-FD8DBB994176}"/>
                    </a:ext>
                  </a:extLst>
                </p:cNvPr>
                <p:cNvSpPr txBox="1"/>
                <p:nvPr/>
              </p:nvSpPr>
              <p:spPr>
                <a:xfrm>
                  <a:off x="1223506" y="6201901"/>
                  <a:ext cx="207353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Out-of-TCB components</a:t>
                  </a: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6EC60432-9404-1421-DAE0-31A27F794BBB}"/>
                    </a:ext>
                  </a:extLst>
                </p:cNvPr>
                <p:cNvSpPr txBox="1"/>
                <p:nvPr/>
              </p:nvSpPr>
              <p:spPr>
                <a:xfrm>
                  <a:off x="1240971" y="5967366"/>
                  <a:ext cx="172307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/>
                    <a:t>In-TCB components</a:t>
                  </a: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93487EA-6119-AB2E-BAD9-036E01CF1C6D}"/>
                  </a:ext>
                </a:extLst>
              </p:cNvPr>
              <p:cNvSpPr/>
              <p:nvPr/>
            </p:nvSpPr>
            <p:spPr>
              <a:xfrm>
                <a:off x="5464629" y="4076294"/>
                <a:ext cx="1934149" cy="511534"/>
              </a:xfrm>
              <a:prstGeom prst="rect">
                <a:avLst/>
              </a:prstGeom>
              <a:noFill/>
              <a:ln w="127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5" name="Google Shape;37;p2">
            <a:extLst>
              <a:ext uri="{FF2B5EF4-FFF2-40B4-BE49-F238E27FC236}">
                <a16:creationId xmlns:a16="http://schemas.microsoft.com/office/drawing/2014/main" id="{77E55B3C-4EB8-59E4-1E12-103838488B7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783288" y="1060924"/>
            <a:ext cx="6069363" cy="2026648"/>
          </a:xfrm>
        </p:spPr>
        <p:txBody>
          <a:bodyPr>
            <a:normAutofit fontScale="92500" lnSpcReduction="10000"/>
          </a:bodyPr>
          <a:lstStyle/>
          <a:p>
            <a:pPr indent="-274320">
              <a:spcAft>
                <a:spcPts val="600"/>
              </a:spcAft>
              <a:buClrTx/>
              <a:buSzPct val="100000"/>
            </a:pP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Platform Attestation Evidence describe the in-TCB components of the CVM</a:t>
            </a:r>
          </a:p>
          <a:p>
            <a:pPr lvl="1">
              <a:spcAft>
                <a:spcPts val="600"/>
              </a:spcAft>
              <a:buClrTx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Uses a chain of trust where one component measures the next and the root-of-trust is the CPU HW</a:t>
            </a:r>
          </a:p>
          <a:p>
            <a:pPr lvl="1">
              <a:spcAft>
                <a:spcPts val="600"/>
              </a:spcAft>
              <a:buClrTx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Verifier can check that the Guest Evidence is bound to the CPU Platform key, which proves that the CVM is running in a Confidential environment.</a:t>
            </a:r>
          </a:p>
          <a:p>
            <a:pPr lvl="1">
              <a:spcAft>
                <a:spcPts val="600"/>
              </a:spcAft>
              <a:buClrTx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Guest kernel &amp; drivers are measured at boot. Runtime attestation relies on IMA &amp; </a:t>
            </a:r>
            <a:r>
              <a:rPr lang="en-US" sz="1200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systemd</a:t>
            </a:r>
            <a:r>
              <a:rPr lang="en-US" sz="12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their policy.</a:t>
            </a:r>
          </a:p>
          <a:p>
            <a:pPr lvl="1">
              <a:spcAft>
                <a:spcPts val="600"/>
              </a:spcAft>
              <a:buClrTx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Contains no TDISP device information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72CC072-CFF6-6ACD-282E-D23924D7AE77}"/>
              </a:ext>
            </a:extLst>
          </p:cNvPr>
          <p:cNvGrpSpPr/>
          <p:nvPr/>
        </p:nvGrpSpPr>
        <p:grpSpPr>
          <a:xfrm>
            <a:off x="2913020" y="3087572"/>
            <a:ext cx="5469543" cy="1458907"/>
            <a:chOff x="1384590" y="3498328"/>
            <a:chExt cx="5469543" cy="145890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5309502-63D4-B6A7-19D4-2022E435A4DA}"/>
                </a:ext>
              </a:extLst>
            </p:cNvPr>
            <p:cNvGrpSpPr>
              <a:grpSpLocks/>
            </p:cNvGrpSpPr>
            <p:nvPr/>
          </p:nvGrpSpPr>
          <p:grpSpPr>
            <a:xfrm>
              <a:off x="4437797" y="3509131"/>
              <a:ext cx="882331" cy="739353"/>
              <a:chOff x="4844647" y="4888987"/>
              <a:chExt cx="997048" cy="823648"/>
            </a:xfrm>
          </p:grpSpPr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D9F91F31-4CB8-CCA4-EF27-F3F2A64C76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4647" y="4888987"/>
                <a:ext cx="997048" cy="823648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chemeClr val="accent6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39" name="TextBox 5">
                <a:extLst>
                  <a:ext uri="{FF2B5EF4-FFF2-40B4-BE49-F238E27FC236}">
                    <a16:creationId xmlns:a16="http://schemas.microsoft.com/office/drawing/2014/main" id="{D4EF04A9-B2E7-B897-CD38-A9D2E779E0D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58683" y="4981029"/>
                <a:ext cx="661169" cy="540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05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VM FW &amp; </a:t>
                </a:r>
              </a:p>
              <a:p>
                <a:pPr algn="l"/>
                <a:r>
                  <a:rPr lang="en-US" sz="105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UEFI </a:t>
                </a:r>
              </a:p>
              <a:p>
                <a:pPr algn="l"/>
                <a:r>
                  <a:rPr lang="en-US" sz="105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incl. vTPM</a:t>
                </a:r>
                <a:endParaRPr lang="en-US" sz="105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CE0AE5B4-3AF2-FF36-8D6C-A0F4BF142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3729" y="3791949"/>
              <a:ext cx="630173" cy="149551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bg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200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0953ECF-E809-036C-2515-B4B4491C2CB1}"/>
                </a:ext>
              </a:extLst>
            </p:cNvPr>
            <p:cNvGrpSpPr>
              <a:grpSpLocks/>
            </p:cNvGrpSpPr>
            <p:nvPr/>
          </p:nvGrpSpPr>
          <p:grpSpPr>
            <a:xfrm>
              <a:off x="2913902" y="3499101"/>
              <a:ext cx="882331" cy="739352"/>
              <a:chOff x="3162210" y="4658179"/>
              <a:chExt cx="997048" cy="823648"/>
            </a:xfrm>
          </p:grpSpPr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8A1E9413-185F-A7BA-4318-0E91F2D20D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2210" y="4658179"/>
                <a:ext cx="997048" cy="823648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rgbClr val="3C3C3C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37" name="TextBox 27">
                <a:extLst>
                  <a:ext uri="{FF2B5EF4-FFF2-40B4-BE49-F238E27FC236}">
                    <a16:creationId xmlns:a16="http://schemas.microsoft.com/office/drawing/2014/main" id="{13B00A6F-D7DE-B1B3-0C10-9E559C427C7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76244" y="4750221"/>
                <a:ext cx="768041" cy="4114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20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CPU FW &amp;</a:t>
                </a:r>
              </a:p>
              <a:p>
                <a:pPr algn="l"/>
                <a:r>
                  <a:rPr lang="en-US" sz="1200" dirty="0" err="1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uCode</a:t>
                </a:r>
                <a:endParaRPr lang="en-US" sz="12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endParaRPr>
              </a:p>
            </p:txBody>
          </p:sp>
        </p:grpSp>
        <p:pic>
          <p:nvPicPr>
            <p:cNvPr id="19" name="Picture 18" descr="A picture containing clipart, creativity, cartoon&#10;&#10;Description automatically generated">
              <a:extLst>
                <a:ext uri="{FF2B5EF4-FFF2-40B4-BE49-F238E27FC236}">
                  <a16:creationId xmlns:a16="http://schemas.microsoft.com/office/drawing/2014/main" id="{2F97C903-CCBC-3202-85C6-8D2E32CDD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9243" y="4063675"/>
              <a:ext cx="328389" cy="162389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5590C0C-51F5-B177-D5FB-DE8B8D50A04F}"/>
                </a:ext>
              </a:extLst>
            </p:cNvPr>
            <p:cNvGrpSpPr>
              <a:grpSpLocks/>
            </p:cNvGrpSpPr>
            <p:nvPr/>
          </p:nvGrpSpPr>
          <p:grpSpPr>
            <a:xfrm>
              <a:off x="5971801" y="3498328"/>
              <a:ext cx="882332" cy="739353"/>
              <a:chOff x="3162210" y="4658179"/>
              <a:chExt cx="997048" cy="823648"/>
            </a:xfrm>
          </p:grpSpPr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E1F8B9F1-6BEF-8AAB-B36C-842D1BC657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2210" y="4658179"/>
                <a:ext cx="997048" cy="823648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chemeClr val="accent6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35" name="TextBox 36">
                <a:extLst>
                  <a:ext uri="{FF2B5EF4-FFF2-40B4-BE49-F238E27FC236}">
                    <a16:creationId xmlns:a16="http://schemas.microsoft.com/office/drawing/2014/main" id="{4D0DC9D9-C748-D810-0D5D-49B1A845A27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76244" y="4750221"/>
                <a:ext cx="863032" cy="6171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20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Part of </a:t>
                </a:r>
              </a:p>
              <a:p>
                <a:pPr algn="l"/>
                <a:r>
                  <a:rPr lang="en-US" sz="120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Guest OS &amp;</a:t>
                </a:r>
              </a:p>
              <a:p>
                <a:pPr algn="l"/>
                <a:r>
                  <a:rPr lang="en-US" sz="120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Apps</a:t>
                </a:r>
              </a:p>
            </p:txBody>
          </p:sp>
        </p:grp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1285D80-4783-651D-39E0-B0C96BFF32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4590" y="3498328"/>
              <a:ext cx="882331" cy="739352"/>
            </a:xfrm>
            <a:prstGeom prst="roundRect">
              <a:avLst/>
            </a:prstGeom>
            <a:solidFill>
              <a:schemeClr val="bg2"/>
            </a:solidFill>
            <a:ln>
              <a:solidFill>
                <a:srgbClr val="3C3C3C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2" name="TextBox 18">
              <a:extLst>
                <a:ext uri="{FF2B5EF4-FFF2-40B4-BE49-F238E27FC236}">
                  <a16:creationId xmlns:a16="http://schemas.microsoft.com/office/drawing/2014/main" id="{F56BB281-C441-1473-F68B-2391E6146470}"/>
                </a:ext>
              </a:extLst>
            </p:cNvPr>
            <p:cNvSpPr txBox="1">
              <a:spLocks/>
            </p:cNvSpPr>
            <p:nvPr/>
          </p:nvSpPr>
          <p:spPr>
            <a:xfrm>
              <a:off x="1427727" y="3560198"/>
              <a:ext cx="577081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CPU HW</a:t>
              </a:r>
            </a:p>
          </p:txBody>
        </p:sp>
        <p:pic>
          <p:nvPicPr>
            <p:cNvPr id="23" name="Picture 22" descr="A picture containing clipart, circle, symbol, art&#10;&#10;Description automatically generated">
              <a:extLst>
                <a:ext uri="{FF2B5EF4-FFF2-40B4-BE49-F238E27FC236}">
                  <a16:creationId xmlns:a16="http://schemas.microsoft.com/office/drawing/2014/main" id="{E480541E-9C4E-5C10-711E-7AD288000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0300" y="4036056"/>
              <a:ext cx="328389" cy="162389"/>
            </a:xfrm>
            <a:prstGeom prst="rect">
              <a:avLst/>
            </a:prstGeom>
          </p:spPr>
        </p:pic>
        <p:sp>
          <p:nvSpPr>
            <p:cNvPr id="24" name="TextBox 18">
              <a:extLst>
                <a:ext uri="{FF2B5EF4-FFF2-40B4-BE49-F238E27FC236}">
                  <a16:creationId xmlns:a16="http://schemas.microsoft.com/office/drawing/2014/main" id="{FA30AA18-A63F-B7A5-0A5D-2D842128A161}"/>
                </a:ext>
              </a:extLst>
            </p:cNvPr>
            <p:cNvSpPr txBox="1">
              <a:spLocks/>
            </p:cNvSpPr>
            <p:nvPr/>
          </p:nvSpPr>
          <p:spPr>
            <a:xfrm>
              <a:off x="2313481" y="3648572"/>
              <a:ext cx="570669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05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Measures</a:t>
              </a:r>
            </a:p>
          </p:txBody>
        </p:sp>
        <p:sp>
          <p:nvSpPr>
            <p:cNvPr id="25" name="TextBox 18">
              <a:extLst>
                <a:ext uri="{FF2B5EF4-FFF2-40B4-BE49-F238E27FC236}">
                  <a16:creationId xmlns:a16="http://schemas.microsoft.com/office/drawing/2014/main" id="{5CC05D84-E34E-FEA2-9981-9B6A0E25C3A1}"/>
                </a:ext>
              </a:extLst>
            </p:cNvPr>
            <p:cNvSpPr txBox="1">
              <a:spLocks/>
            </p:cNvSpPr>
            <p:nvPr/>
          </p:nvSpPr>
          <p:spPr>
            <a:xfrm>
              <a:off x="2266921" y="4634070"/>
              <a:ext cx="859210" cy="32316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05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Platform Key</a:t>
              </a:r>
            </a:p>
            <a:p>
              <a:pPr algn="l"/>
              <a:r>
                <a:rPr lang="en-US" sz="105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signs Evidence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072F11A-273C-1561-B377-905C944BD1E8}"/>
                </a:ext>
              </a:extLst>
            </p:cNvPr>
            <p:cNvSpPr/>
            <p:nvPr/>
          </p:nvSpPr>
          <p:spPr>
            <a:xfrm>
              <a:off x="2033451" y="4241074"/>
              <a:ext cx="883920" cy="174214"/>
            </a:xfrm>
            <a:custGeom>
              <a:avLst/>
              <a:gdLst>
                <a:gd name="connsiteX0" fmla="*/ 0 w 883920"/>
                <a:gd name="connsiteY0" fmla="*/ 0 h 174214"/>
                <a:gd name="connsiteX1" fmla="*/ 509452 w 883920"/>
                <a:gd name="connsiteY1" fmla="*/ 174172 h 174214"/>
                <a:gd name="connsiteX2" fmla="*/ 883920 w 883920"/>
                <a:gd name="connsiteY2" fmla="*/ 13063 h 17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83920" h="174214">
                  <a:moveTo>
                    <a:pt x="0" y="0"/>
                  </a:moveTo>
                  <a:cubicBezTo>
                    <a:pt x="181066" y="85997"/>
                    <a:pt x="362132" y="171995"/>
                    <a:pt x="509452" y="174172"/>
                  </a:cubicBezTo>
                  <a:cubicBezTo>
                    <a:pt x="656772" y="176349"/>
                    <a:pt x="770346" y="94706"/>
                    <a:pt x="883920" y="13063"/>
                  </a:cubicBezTo>
                </a:path>
              </a:pathLst>
            </a:custGeom>
            <a:noFill/>
            <a:ln>
              <a:prstDash val="dash"/>
              <a:tailEnd type="triangl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row: Right 26">
              <a:extLst>
                <a:ext uri="{FF2B5EF4-FFF2-40B4-BE49-F238E27FC236}">
                  <a16:creationId xmlns:a16="http://schemas.microsoft.com/office/drawing/2014/main" id="{596965D6-8190-E90E-0907-5B33AC24D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8603" y="3786740"/>
              <a:ext cx="630173" cy="149551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bg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200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8" name="TextBox 18">
              <a:extLst>
                <a:ext uri="{FF2B5EF4-FFF2-40B4-BE49-F238E27FC236}">
                  <a16:creationId xmlns:a16="http://schemas.microsoft.com/office/drawing/2014/main" id="{F40A202A-146D-DD29-717E-C434087CA7CE}"/>
                </a:ext>
              </a:extLst>
            </p:cNvPr>
            <p:cNvSpPr txBox="1">
              <a:spLocks/>
            </p:cNvSpPr>
            <p:nvPr/>
          </p:nvSpPr>
          <p:spPr>
            <a:xfrm>
              <a:off x="3838355" y="3643363"/>
              <a:ext cx="570669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05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Measures</a:t>
              </a:r>
            </a:p>
          </p:txBody>
        </p:sp>
        <p:sp>
          <p:nvSpPr>
            <p:cNvPr id="29" name="Arrow: Right 28">
              <a:extLst>
                <a:ext uri="{FF2B5EF4-FFF2-40B4-BE49-F238E27FC236}">
                  <a16:creationId xmlns:a16="http://schemas.microsoft.com/office/drawing/2014/main" id="{2402F8A6-2304-DC61-5655-F44A07A2A9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1485" y="3786373"/>
              <a:ext cx="630173" cy="149551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bg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200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0" name="TextBox 18">
              <a:extLst>
                <a:ext uri="{FF2B5EF4-FFF2-40B4-BE49-F238E27FC236}">
                  <a16:creationId xmlns:a16="http://schemas.microsoft.com/office/drawing/2014/main" id="{C3C8D546-3281-3BA0-DD9C-977F6E4287D1}"/>
                </a:ext>
              </a:extLst>
            </p:cNvPr>
            <p:cNvSpPr txBox="1">
              <a:spLocks/>
            </p:cNvSpPr>
            <p:nvPr/>
          </p:nvSpPr>
          <p:spPr>
            <a:xfrm>
              <a:off x="5361237" y="3642996"/>
              <a:ext cx="570669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05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Measures</a:t>
              </a: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2982819-6255-E2CA-0077-F115BE825DA2}"/>
                </a:ext>
              </a:extLst>
            </p:cNvPr>
            <p:cNvSpPr/>
            <p:nvPr/>
          </p:nvSpPr>
          <p:spPr>
            <a:xfrm>
              <a:off x="1976846" y="4114800"/>
              <a:ext cx="2503714" cy="423730"/>
            </a:xfrm>
            <a:custGeom>
              <a:avLst/>
              <a:gdLst>
                <a:gd name="connsiteX0" fmla="*/ 0 w 2503714"/>
                <a:gd name="connsiteY0" fmla="*/ 108857 h 423730"/>
                <a:gd name="connsiteX1" fmla="*/ 679268 w 2503714"/>
                <a:gd name="connsiteY1" fmla="*/ 422366 h 423730"/>
                <a:gd name="connsiteX2" fmla="*/ 2503714 w 2503714"/>
                <a:gd name="connsiteY2" fmla="*/ 0 h 423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03714" h="423730">
                  <a:moveTo>
                    <a:pt x="0" y="108857"/>
                  </a:moveTo>
                  <a:cubicBezTo>
                    <a:pt x="130991" y="274683"/>
                    <a:pt x="261982" y="440509"/>
                    <a:pt x="679268" y="422366"/>
                  </a:cubicBezTo>
                  <a:cubicBezTo>
                    <a:pt x="1096554" y="404223"/>
                    <a:pt x="1800134" y="202111"/>
                    <a:pt x="2503714" y="0"/>
                  </a:cubicBezTo>
                </a:path>
              </a:pathLst>
            </a:custGeom>
            <a:noFill/>
            <a:ln>
              <a:prstDash val="dash"/>
              <a:tailEnd type="triangl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BC5A333-752D-4875-6C79-E156CE7D27C5}"/>
                </a:ext>
              </a:extLst>
            </p:cNvPr>
            <p:cNvSpPr/>
            <p:nvPr/>
          </p:nvSpPr>
          <p:spPr>
            <a:xfrm>
              <a:off x="5088247" y="4233196"/>
              <a:ext cx="883920" cy="174214"/>
            </a:xfrm>
            <a:custGeom>
              <a:avLst/>
              <a:gdLst>
                <a:gd name="connsiteX0" fmla="*/ 0 w 883920"/>
                <a:gd name="connsiteY0" fmla="*/ 0 h 174214"/>
                <a:gd name="connsiteX1" fmla="*/ 509452 w 883920"/>
                <a:gd name="connsiteY1" fmla="*/ 174172 h 174214"/>
                <a:gd name="connsiteX2" fmla="*/ 883920 w 883920"/>
                <a:gd name="connsiteY2" fmla="*/ 13063 h 17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83920" h="174214">
                  <a:moveTo>
                    <a:pt x="0" y="0"/>
                  </a:moveTo>
                  <a:cubicBezTo>
                    <a:pt x="181066" y="85997"/>
                    <a:pt x="362132" y="171995"/>
                    <a:pt x="509452" y="174172"/>
                  </a:cubicBezTo>
                  <a:cubicBezTo>
                    <a:pt x="656772" y="176349"/>
                    <a:pt x="770346" y="94706"/>
                    <a:pt x="883920" y="13063"/>
                  </a:cubicBezTo>
                </a:path>
              </a:pathLst>
            </a:custGeom>
            <a:noFill/>
            <a:ln>
              <a:prstDash val="dash"/>
              <a:tailEnd type="triangl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18">
              <a:extLst>
                <a:ext uri="{FF2B5EF4-FFF2-40B4-BE49-F238E27FC236}">
                  <a16:creationId xmlns:a16="http://schemas.microsoft.com/office/drawing/2014/main" id="{6A578394-12B2-856F-ED44-8FD0E7836B46}"/>
                </a:ext>
              </a:extLst>
            </p:cNvPr>
            <p:cNvSpPr txBox="1">
              <a:spLocks/>
            </p:cNvSpPr>
            <p:nvPr/>
          </p:nvSpPr>
          <p:spPr>
            <a:xfrm>
              <a:off x="4538712" y="4479863"/>
              <a:ext cx="1211870" cy="32316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05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vTPM Attestation Key</a:t>
              </a:r>
            </a:p>
            <a:p>
              <a:pPr algn="l"/>
              <a:r>
                <a:rPr lang="en-US" sz="105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signs Evidence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6648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72BB0-BBCE-8570-1550-C3FA38E3E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TDISP Attestation Evidence (1/2)</a:t>
            </a:r>
          </a:p>
        </p:txBody>
      </p:sp>
      <p:sp>
        <p:nvSpPr>
          <p:cNvPr id="6" name="Google Shape;37;p2">
            <a:extLst>
              <a:ext uri="{FF2B5EF4-FFF2-40B4-BE49-F238E27FC236}">
                <a16:creationId xmlns:a16="http://schemas.microsoft.com/office/drawing/2014/main" id="{C5161486-6BD3-1649-9F20-A2DBC8CD589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9441" y="1031966"/>
            <a:ext cx="8579279" cy="1677963"/>
          </a:xfrm>
        </p:spPr>
        <p:txBody>
          <a:bodyPr>
            <a:normAutofit/>
          </a:bodyPr>
          <a:lstStyle/>
          <a:p>
            <a:pPr indent="-274320">
              <a:spcAft>
                <a:spcPts val="600"/>
              </a:spcAft>
              <a:buClrTx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TDISP Device Attestation Evidence describe the in-TCB components of a particular TDISP device</a:t>
            </a:r>
          </a:p>
          <a:p>
            <a:pPr indent="-274320">
              <a:buClrTx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TDISP Device Attestation Evidence contain: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Device certificates, Measurements &amp; Device Interface Report</a:t>
            </a:r>
          </a:p>
          <a:p>
            <a:pPr indent="-274320">
              <a:buClr>
                <a:schemeClr val="accent6"/>
              </a:buClr>
              <a:buSzPct val="150000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Evidence is transferred from the Device to the CVM via the CPU FW/HW.</a:t>
            </a:r>
          </a:p>
          <a:p>
            <a:pPr lvl="1">
              <a:spcAft>
                <a:spcPts val="1200"/>
              </a:spcAft>
              <a:buClr>
                <a:schemeClr val="accent6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Since the CVM (VM FW or Guest OS) collects the Platform and TDISP device evidence, the CVM can verify that both evidence are mapped to the CVM itself.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983DD3C-B063-877D-1120-CAE9393B2999}"/>
              </a:ext>
            </a:extLst>
          </p:cNvPr>
          <p:cNvGrpSpPr/>
          <p:nvPr/>
        </p:nvGrpSpPr>
        <p:grpSpPr>
          <a:xfrm>
            <a:off x="533901" y="2762132"/>
            <a:ext cx="6985471" cy="2071952"/>
            <a:chOff x="704589" y="2762132"/>
            <a:chExt cx="6985471" cy="2071952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6A2B93A-AE41-8229-5FB8-8B0444B5DB7C}"/>
                </a:ext>
              </a:extLst>
            </p:cNvPr>
            <p:cNvGrpSpPr/>
            <p:nvPr/>
          </p:nvGrpSpPr>
          <p:grpSpPr>
            <a:xfrm>
              <a:off x="3379379" y="3880173"/>
              <a:ext cx="4310681" cy="953911"/>
              <a:chOff x="-1140270" y="3385710"/>
              <a:chExt cx="4310681" cy="953911"/>
            </a:xfrm>
          </p:grpSpPr>
          <p:sp>
            <p:nvSpPr>
              <p:cNvPr id="8" name="Arrow: Right 7">
                <a:extLst>
                  <a:ext uri="{FF2B5EF4-FFF2-40B4-BE49-F238E27FC236}">
                    <a16:creationId xmlns:a16="http://schemas.microsoft.com/office/drawing/2014/main" id="{220B3C40-CA8B-E176-E67B-326D68B01D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7911" y="3679331"/>
                <a:ext cx="630173" cy="149551"/>
              </a:xfrm>
              <a:prstGeom prst="rightArrow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C1692C1-6556-2991-1060-5D75DF655DBB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2288081" y="3386483"/>
                <a:ext cx="882330" cy="739352"/>
                <a:chOff x="3162210" y="4658179"/>
                <a:chExt cx="997048" cy="823648"/>
              </a:xfrm>
            </p:grpSpPr>
            <p:sp>
              <p:nvSpPr>
                <p:cNvPr id="27" name="Rectangle: Rounded Corners 26">
                  <a:extLst>
                    <a:ext uri="{FF2B5EF4-FFF2-40B4-BE49-F238E27FC236}">
                      <a16:creationId xmlns:a16="http://schemas.microsoft.com/office/drawing/2014/main" id="{D5B9EB14-AB02-FC51-CB2D-977CE79280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62210" y="4658179"/>
                  <a:ext cx="997048" cy="823648"/>
                </a:xfrm>
                <a:prstGeom prst="roundRect">
                  <a:avLst/>
                </a:prstGeom>
                <a:solidFill>
                  <a:schemeClr val="bg2"/>
                </a:solidFill>
                <a:ln>
                  <a:solidFill>
                    <a:srgbClr val="3C3C3C"/>
                  </a:solidFill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 defTabSz="932472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04F53382-9887-0E80-EB45-A8ADDC48185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276244" y="4750221"/>
                  <a:ext cx="796880" cy="61716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en-US" sz="1200" dirty="0">
                      <a:gradFill>
                        <a:gsLst>
                          <a:gs pos="2917">
                            <a:schemeClr val="tx1"/>
                          </a:gs>
                          <a:gs pos="30000">
                            <a:schemeClr val="tx1"/>
                          </a:gs>
                        </a:gsLst>
                        <a:lin ang="5400000" scaled="0"/>
                      </a:gradFill>
                    </a:rPr>
                    <a:t>Device FW</a:t>
                  </a:r>
                </a:p>
                <a:p>
                  <a:pPr algn="l"/>
                  <a:r>
                    <a:rPr lang="en-US" sz="1200" dirty="0">
                      <a:gradFill>
                        <a:gsLst>
                          <a:gs pos="2917">
                            <a:schemeClr val="tx1"/>
                          </a:gs>
                          <a:gs pos="30000">
                            <a:schemeClr val="tx1"/>
                          </a:gs>
                        </a:gsLst>
                        <a:lin ang="5400000" scaled="0"/>
                      </a:gradFill>
                    </a:rPr>
                    <a:t>&amp;</a:t>
                  </a:r>
                </a:p>
                <a:p>
                  <a:pPr algn="l"/>
                  <a:r>
                    <a:rPr lang="en-US" sz="1200" dirty="0">
                      <a:gradFill>
                        <a:gsLst>
                          <a:gs pos="2917">
                            <a:schemeClr val="tx1"/>
                          </a:gs>
                          <a:gs pos="30000">
                            <a:schemeClr val="tx1"/>
                          </a:gs>
                        </a:gsLst>
                        <a:lin ang="5400000" scaled="0"/>
                      </a:gradFill>
                    </a:rPr>
                    <a:t>TDI Config</a:t>
                  </a:r>
                </a:p>
              </p:txBody>
            </p:sp>
          </p:grp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640F51AC-F834-0815-5A29-E2384C8F66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8772" y="3385710"/>
                <a:ext cx="882331" cy="739352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rgbClr val="3C3C3C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13" name="TextBox 18">
                <a:extLst>
                  <a:ext uri="{FF2B5EF4-FFF2-40B4-BE49-F238E27FC236}">
                    <a16:creationId xmlns:a16="http://schemas.microsoft.com/office/drawing/2014/main" id="{274E2AC1-6944-13AD-E02D-12D3548469B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1909" y="3447580"/>
                <a:ext cx="73404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20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Device HW</a:t>
                </a:r>
              </a:p>
            </p:txBody>
          </p:sp>
          <p:pic>
            <p:nvPicPr>
              <p:cNvPr id="14" name="Picture 13" descr="A picture containing clipart, circle, symbol, art&#10;&#10;Description automatically generated">
                <a:extLst>
                  <a:ext uri="{FF2B5EF4-FFF2-40B4-BE49-F238E27FC236}">
                    <a16:creationId xmlns:a16="http://schemas.microsoft.com/office/drawing/2014/main" id="{21666422-4831-1B7B-AD7E-716D8EF3CB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44482" y="3923438"/>
                <a:ext cx="328389" cy="162389"/>
              </a:xfrm>
              <a:prstGeom prst="rect">
                <a:avLst/>
              </a:prstGeom>
            </p:spPr>
          </p:pic>
          <p:sp>
            <p:nvSpPr>
              <p:cNvPr id="15" name="TextBox 18">
                <a:extLst>
                  <a:ext uri="{FF2B5EF4-FFF2-40B4-BE49-F238E27FC236}">
                    <a16:creationId xmlns:a16="http://schemas.microsoft.com/office/drawing/2014/main" id="{9AB9978F-54F8-FF83-4330-DC009EC9BC6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87663" y="3535954"/>
                <a:ext cx="570669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05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Measures</a:t>
                </a:r>
              </a:p>
            </p:txBody>
          </p:sp>
          <p:sp>
            <p:nvSpPr>
              <p:cNvPr id="16" name="TextBox 18">
                <a:extLst>
                  <a:ext uri="{FF2B5EF4-FFF2-40B4-BE49-F238E27FC236}">
                    <a16:creationId xmlns:a16="http://schemas.microsoft.com/office/drawing/2014/main" id="{04EBDD65-6B99-34CE-8680-31FA00C2456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140270" y="4178038"/>
                <a:ext cx="2580835" cy="16158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05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(Optionally) Device Key signs some Evidence</a:t>
                </a: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65306610-C559-737B-7F77-0A3F741F21B3}"/>
                  </a:ext>
                </a:extLst>
              </p:cNvPr>
              <p:cNvSpPr/>
              <p:nvPr/>
            </p:nvSpPr>
            <p:spPr>
              <a:xfrm>
                <a:off x="1407633" y="4128456"/>
                <a:ext cx="883920" cy="174214"/>
              </a:xfrm>
              <a:custGeom>
                <a:avLst/>
                <a:gdLst>
                  <a:gd name="connsiteX0" fmla="*/ 0 w 883920"/>
                  <a:gd name="connsiteY0" fmla="*/ 0 h 174214"/>
                  <a:gd name="connsiteX1" fmla="*/ 509452 w 883920"/>
                  <a:gd name="connsiteY1" fmla="*/ 174172 h 174214"/>
                  <a:gd name="connsiteX2" fmla="*/ 883920 w 883920"/>
                  <a:gd name="connsiteY2" fmla="*/ 13063 h 174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83920" h="174214">
                    <a:moveTo>
                      <a:pt x="0" y="0"/>
                    </a:moveTo>
                    <a:cubicBezTo>
                      <a:pt x="181066" y="85997"/>
                      <a:pt x="362132" y="171995"/>
                      <a:pt x="509452" y="174172"/>
                    </a:cubicBezTo>
                    <a:cubicBezTo>
                      <a:pt x="656772" y="176349"/>
                      <a:pt x="770346" y="94706"/>
                      <a:pt x="883920" y="13063"/>
                    </a:cubicBezTo>
                  </a:path>
                </a:pathLst>
              </a:custGeom>
              <a:noFill/>
              <a:ln>
                <a:prstDash val="dash"/>
                <a:tailEnd type="triangle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042FD6D-C921-16AF-CCD0-B8B26F92A1D5}"/>
                </a:ext>
              </a:extLst>
            </p:cNvPr>
            <p:cNvGrpSpPr/>
            <p:nvPr/>
          </p:nvGrpSpPr>
          <p:grpSpPr>
            <a:xfrm>
              <a:off x="704589" y="2762132"/>
              <a:ext cx="5469543" cy="1458907"/>
              <a:chOff x="1384590" y="3498328"/>
              <a:chExt cx="5469543" cy="1458907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93BEC8B7-8F16-A31C-85E2-DE3D8D418E95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4437797" y="3509131"/>
                <a:ext cx="882331" cy="739353"/>
                <a:chOff x="4844647" y="4888987"/>
                <a:chExt cx="997048" cy="823648"/>
              </a:xfrm>
            </p:grpSpPr>
            <p:sp>
              <p:nvSpPr>
                <p:cNvPr id="65" name="Rectangle: Rounded Corners 64">
                  <a:extLst>
                    <a:ext uri="{FF2B5EF4-FFF2-40B4-BE49-F238E27FC236}">
                      <a16:creationId xmlns:a16="http://schemas.microsoft.com/office/drawing/2014/main" id="{2A54DAC5-29D6-79BF-E9A4-869FD5E796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44647" y="4888987"/>
                  <a:ext cx="997048" cy="823648"/>
                </a:xfrm>
                <a:prstGeom prst="roundRect">
                  <a:avLst/>
                </a:prstGeom>
                <a:solidFill>
                  <a:schemeClr val="bg2"/>
                </a:solidFill>
                <a:ln>
                  <a:solidFill>
                    <a:schemeClr val="accent6"/>
                  </a:solidFill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 defTabSz="932472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66" name="TextBox 5">
                  <a:extLst>
                    <a:ext uri="{FF2B5EF4-FFF2-40B4-BE49-F238E27FC236}">
                      <a16:creationId xmlns:a16="http://schemas.microsoft.com/office/drawing/2014/main" id="{5281B2C6-404E-F724-C930-6C64300A872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58683" y="4981029"/>
                  <a:ext cx="661169" cy="54001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en-US" sz="1050" dirty="0">
                      <a:gradFill>
                        <a:gsLst>
                          <a:gs pos="2917">
                            <a:schemeClr val="tx1"/>
                          </a:gs>
                          <a:gs pos="30000">
                            <a:schemeClr val="tx1"/>
                          </a:gs>
                        </a:gsLst>
                        <a:lin ang="5400000" scaled="0"/>
                      </a:gradFill>
                    </a:rPr>
                    <a:t>VM FW &amp; </a:t>
                  </a:r>
                </a:p>
                <a:p>
                  <a:pPr algn="l"/>
                  <a:r>
                    <a:rPr lang="en-US" sz="1050" dirty="0">
                      <a:gradFill>
                        <a:gsLst>
                          <a:gs pos="2917">
                            <a:schemeClr val="tx1"/>
                          </a:gs>
                          <a:gs pos="30000">
                            <a:schemeClr val="tx1"/>
                          </a:gs>
                        </a:gsLst>
                        <a:lin ang="5400000" scaled="0"/>
                      </a:gradFill>
                    </a:rPr>
                    <a:t>UEFI </a:t>
                  </a:r>
                </a:p>
                <a:p>
                  <a:pPr algn="l"/>
                  <a:r>
                    <a:rPr lang="en-US" sz="1050" dirty="0">
                      <a:gradFill>
                        <a:gsLst>
                          <a:gs pos="2917">
                            <a:schemeClr val="tx1"/>
                          </a:gs>
                          <a:gs pos="30000">
                            <a:schemeClr val="tx1"/>
                          </a:gs>
                        </a:gsLst>
                        <a:lin ang="5400000" scaled="0"/>
                      </a:gradFill>
                    </a:rPr>
                    <a:t>incl. vTPM</a:t>
                  </a:r>
                  <a:endParaRPr lang="en-US" sz="1050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44" name="Arrow: Right 43">
                <a:extLst>
                  <a:ext uri="{FF2B5EF4-FFF2-40B4-BE49-F238E27FC236}">
                    <a16:creationId xmlns:a16="http://schemas.microsoft.com/office/drawing/2014/main" id="{DEBC75A2-05A3-D779-A28F-AEB86A001F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3729" y="3791949"/>
                <a:ext cx="630173" cy="149551"/>
              </a:xfrm>
              <a:prstGeom prst="rightArrow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EEEC5A61-15CB-59EC-FB15-476C2B0F0347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2913902" y="3499101"/>
                <a:ext cx="882331" cy="739352"/>
                <a:chOff x="3162210" y="4658179"/>
                <a:chExt cx="997048" cy="823648"/>
              </a:xfrm>
            </p:grpSpPr>
            <p:sp>
              <p:nvSpPr>
                <p:cNvPr id="63" name="Rectangle: Rounded Corners 62">
                  <a:extLst>
                    <a:ext uri="{FF2B5EF4-FFF2-40B4-BE49-F238E27FC236}">
                      <a16:creationId xmlns:a16="http://schemas.microsoft.com/office/drawing/2014/main" id="{5854AA7B-BAF2-9ACA-8C55-D2CA2F7BE4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62210" y="4658179"/>
                  <a:ext cx="997048" cy="823648"/>
                </a:xfrm>
                <a:prstGeom prst="roundRect">
                  <a:avLst/>
                </a:prstGeom>
                <a:solidFill>
                  <a:schemeClr val="bg2"/>
                </a:solidFill>
                <a:ln>
                  <a:solidFill>
                    <a:srgbClr val="3C3C3C"/>
                  </a:solidFill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 defTabSz="932472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64" name="TextBox 27">
                  <a:extLst>
                    <a:ext uri="{FF2B5EF4-FFF2-40B4-BE49-F238E27FC236}">
                      <a16:creationId xmlns:a16="http://schemas.microsoft.com/office/drawing/2014/main" id="{BBE35CE8-2236-E4E4-0718-29F2CB6F0EF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276244" y="4750221"/>
                  <a:ext cx="768041" cy="41144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en-US" sz="1200" dirty="0">
                      <a:gradFill>
                        <a:gsLst>
                          <a:gs pos="2917">
                            <a:schemeClr val="tx1"/>
                          </a:gs>
                          <a:gs pos="30000">
                            <a:schemeClr val="tx1"/>
                          </a:gs>
                        </a:gsLst>
                        <a:lin ang="5400000" scaled="0"/>
                      </a:gradFill>
                    </a:rPr>
                    <a:t>CPU FW &amp;</a:t>
                  </a:r>
                </a:p>
                <a:p>
                  <a:pPr algn="l"/>
                  <a:r>
                    <a:rPr lang="en-US" sz="1200" dirty="0" err="1">
                      <a:gradFill>
                        <a:gsLst>
                          <a:gs pos="2917">
                            <a:schemeClr val="tx1"/>
                          </a:gs>
                          <a:gs pos="30000">
                            <a:schemeClr val="tx1"/>
                          </a:gs>
                        </a:gsLst>
                        <a:lin ang="5400000" scaled="0"/>
                      </a:gradFill>
                    </a:rPr>
                    <a:t>uCode</a:t>
                  </a:r>
                  <a:endParaRPr lang="en-US" sz="120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endParaRPr>
                </a:p>
              </p:txBody>
            </p:sp>
          </p:grpSp>
          <p:pic>
            <p:nvPicPr>
              <p:cNvPr id="46" name="Picture 45" descr="A picture containing clipart, creativity, cartoon&#10;&#10;Description automatically generated">
                <a:extLst>
                  <a:ext uri="{FF2B5EF4-FFF2-40B4-BE49-F238E27FC236}">
                    <a16:creationId xmlns:a16="http://schemas.microsoft.com/office/drawing/2014/main" id="{CD8A4731-509C-FF57-A37B-5A2D6B9782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29243" y="4063675"/>
                <a:ext cx="328389" cy="162389"/>
              </a:xfrm>
              <a:prstGeom prst="rect">
                <a:avLst/>
              </a:prstGeom>
            </p:spPr>
          </p:pic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56C6FA79-1B39-A883-305B-DB7278A51C45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5971801" y="3498328"/>
                <a:ext cx="882332" cy="739353"/>
                <a:chOff x="3162210" y="4658179"/>
                <a:chExt cx="997048" cy="823648"/>
              </a:xfrm>
            </p:grpSpPr>
            <p:sp>
              <p:nvSpPr>
                <p:cNvPr id="61" name="Rectangle: Rounded Corners 60">
                  <a:extLst>
                    <a:ext uri="{FF2B5EF4-FFF2-40B4-BE49-F238E27FC236}">
                      <a16:creationId xmlns:a16="http://schemas.microsoft.com/office/drawing/2014/main" id="{B52198D0-2020-54E0-CC6C-93F075C195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62210" y="4658179"/>
                  <a:ext cx="997048" cy="823648"/>
                </a:xfrm>
                <a:prstGeom prst="roundRect">
                  <a:avLst/>
                </a:prstGeom>
                <a:solidFill>
                  <a:schemeClr val="bg2"/>
                </a:solidFill>
                <a:ln>
                  <a:solidFill>
                    <a:schemeClr val="accent6"/>
                  </a:solidFill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 defTabSz="932472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62" name="TextBox 36">
                  <a:extLst>
                    <a:ext uri="{FF2B5EF4-FFF2-40B4-BE49-F238E27FC236}">
                      <a16:creationId xmlns:a16="http://schemas.microsoft.com/office/drawing/2014/main" id="{675A8545-2C02-5F1A-654A-BFEC30E7DED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276244" y="4750221"/>
                  <a:ext cx="735435" cy="30858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en-US" sz="900" dirty="0">
                      <a:gradFill>
                        <a:gsLst>
                          <a:gs pos="2917">
                            <a:schemeClr val="tx1"/>
                          </a:gs>
                          <a:gs pos="30000">
                            <a:schemeClr val="tx1"/>
                          </a:gs>
                        </a:gsLst>
                        <a:lin ang="5400000" scaled="0"/>
                      </a:gradFill>
                    </a:rPr>
                    <a:t>Part of Guest</a:t>
                  </a:r>
                </a:p>
                <a:p>
                  <a:pPr algn="l"/>
                  <a:r>
                    <a:rPr lang="en-US" sz="900" dirty="0">
                      <a:gradFill>
                        <a:gsLst>
                          <a:gs pos="2917">
                            <a:schemeClr val="tx1"/>
                          </a:gs>
                          <a:gs pos="30000">
                            <a:schemeClr val="tx1"/>
                          </a:gs>
                        </a:gsLst>
                        <a:lin ang="5400000" scaled="0"/>
                      </a:gradFill>
                    </a:rPr>
                    <a:t>OS &amp; Apps</a:t>
                  </a:r>
                </a:p>
              </p:txBody>
            </p:sp>
          </p:grpSp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97BDF240-1B7D-848A-4293-5958621B0F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4590" y="3498328"/>
                <a:ext cx="882331" cy="739352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rgbClr val="3C3C3C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49" name="TextBox 18">
                <a:extLst>
                  <a:ext uri="{FF2B5EF4-FFF2-40B4-BE49-F238E27FC236}">
                    <a16:creationId xmlns:a16="http://schemas.microsoft.com/office/drawing/2014/main" id="{9FE0CF98-B765-B10B-3396-AB3CFBDD859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27727" y="3560198"/>
                <a:ext cx="57708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20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CPU HW</a:t>
                </a:r>
              </a:p>
            </p:txBody>
          </p:sp>
          <p:pic>
            <p:nvPicPr>
              <p:cNvPr id="50" name="Picture 49" descr="A picture containing clipart, circle, symbol, art&#10;&#10;Description automatically generated">
                <a:extLst>
                  <a:ext uri="{FF2B5EF4-FFF2-40B4-BE49-F238E27FC236}">
                    <a16:creationId xmlns:a16="http://schemas.microsoft.com/office/drawing/2014/main" id="{189CA25B-25EF-53E7-E3CC-5EE2BCBBCB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70300" y="4036056"/>
                <a:ext cx="328389" cy="162389"/>
              </a:xfrm>
              <a:prstGeom prst="rect">
                <a:avLst/>
              </a:prstGeom>
            </p:spPr>
          </p:pic>
          <p:sp>
            <p:nvSpPr>
              <p:cNvPr id="51" name="TextBox 18">
                <a:extLst>
                  <a:ext uri="{FF2B5EF4-FFF2-40B4-BE49-F238E27FC236}">
                    <a16:creationId xmlns:a16="http://schemas.microsoft.com/office/drawing/2014/main" id="{3F14BE48-C982-CAB4-95BB-EE9F85F4DA4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13481" y="3648572"/>
                <a:ext cx="570669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05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Measures</a:t>
                </a:r>
              </a:p>
            </p:txBody>
          </p:sp>
          <p:sp>
            <p:nvSpPr>
              <p:cNvPr id="52" name="TextBox 18">
                <a:extLst>
                  <a:ext uri="{FF2B5EF4-FFF2-40B4-BE49-F238E27FC236}">
                    <a16:creationId xmlns:a16="http://schemas.microsoft.com/office/drawing/2014/main" id="{B2087A18-0530-D6E7-3316-EAAF00F81E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66921" y="4634070"/>
                <a:ext cx="859210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05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Platform Key</a:t>
                </a:r>
              </a:p>
              <a:p>
                <a:pPr algn="l"/>
                <a:r>
                  <a:rPr lang="en-US" sz="105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signs Evidence</a:t>
                </a:r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121F3852-38EF-9707-F723-20BA98A4F854}"/>
                  </a:ext>
                </a:extLst>
              </p:cNvPr>
              <p:cNvSpPr/>
              <p:nvPr/>
            </p:nvSpPr>
            <p:spPr>
              <a:xfrm>
                <a:off x="2033451" y="4241074"/>
                <a:ext cx="883920" cy="174214"/>
              </a:xfrm>
              <a:custGeom>
                <a:avLst/>
                <a:gdLst>
                  <a:gd name="connsiteX0" fmla="*/ 0 w 883920"/>
                  <a:gd name="connsiteY0" fmla="*/ 0 h 174214"/>
                  <a:gd name="connsiteX1" fmla="*/ 509452 w 883920"/>
                  <a:gd name="connsiteY1" fmla="*/ 174172 h 174214"/>
                  <a:gd name="connsiteX2" fmla="*/ 883920 w 883920"/>
                  <a:gd name="connsiteY2" fmla="*/ 13063 h 174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83920" h="174214">
                    <a:moveTo>
                      <a:pt x="0" y="0"/>
                    </a:moveTo>
                    <a:cubicBezTo>
                      <a:pt x="181066" y="85997"/>
                      <a:pt x="362132" y="171995"/>
                      <a:pt x="509452" y="174172"/>
                    </a:cubicBezTo>
                    <a:cubicBezTo>
                      <a:pt x="656772" y="176349"/>
                      <a:pt x="770346" y="94706"/>
                      <a:pt x="883920" y="13063"/>
                    </a:cubicBezTo>
                  </a:path>
                </a:pathLst>
              </a:custGeom>
              <a:noFill/>
              <a:ln>
                <a:prstDash val="dash"/>
                <a:tailEnd type="triangle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Arrow: Right 53">
                <a:extLst>
                  <a:ext uri="{FF2B5EF4-FFF2-40B4-BE49-F238E27FC236}">
                    <a16:creationId xmlns:a16="http://schemas.microsoft.com/office/drawing/2014/main" id="{E7EA8E60-F58B-A879-7E02-7C84707E41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8603" y="3786740"/>
                <a:ext cx="630173" cy="149551"/>
              </a:xfrm>
              <a:prstGeom prst="rightArrow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55" name="TextBox 18">
                <a:extLst>
                  <a:ext uri="{FF2B5EF4-FFF2-40B4-BE49-F238E27FC236}">
                    <a16:creationId xmlns:a16="http://schemas.microsoft.com/office/drawing/2014/main" id="{957FD9EC-D77E-7CAC-897B-2432FA84F45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38355" y="3643363"/>
                <a:ext cx="570669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05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Measures</a:t>
                </a:r>
              </a:p>
            </p:txBody>
          </p:sp>
          <p:sp>
            <p:nvSpPr>
              <p:cNvPr id="56" name="Arrow: Right 55">
                <a:extLst>
                  <a:ext uri="{FF2B5EF4-FFF2-40B4-BE49-F238E27FC236}">
                    <a16:creationId xmlns:a16="http://schemas.microsoft.com/office/drawing/2014/main" id="{731ABCF5-0D58-3C36-C4A5-B859BC662F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1485" y="3786373"/>
                <a:ext cx="630173" cy="149551"/>
              </a:xfrm>
              <a:prstGeom prst="rightArrow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57" name="TextBox 18">
                <a:extLst>
                  <a:ext uri="{FF2B5EF4-FFF2-40B4-BE49-F238E27FC236}">
                    <a16:creationId xmlns:a16="http://schemas.microsoft.com/office/drawing/2014/main" id="{62FF0A1B-4B88-7C83-1FF3-A53819B169C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1237" y="3642996"/>
                <a:ext cx="570669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05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Measures</a:t>
                </a: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A1B22266-85F4-0CC9-079B-4293ABE88A1B}"/>
                  </a:ext>
                </a:extLst>
              </p:cNvPr>
              <p:cNvSpPr/>
              <p:nvPr/>
            </p:nvSpPr>
            <p:spPr>
              <a:xfrm>
                <a:off x="1976846" y="4114800"/>
                <a:ext cx="2503714" cy="423730"/>
              </a:xfrm>
              <a:custGeom>
                <a:avLst/>
                <a:gdLst>
                  <a:gd name="connsiteX0" fmla="*/ 0 w 2503714"/>
                  <a:gd name="connsiteY0" fmla="*/ 108857 h 423730"/>
                  <a:gd name="connsiteX1" fmla="*/ 679268 w 2503714"/>
                  <a:gd name="connsiteY1" fmla="*/ 422366 h 423730"/>
                  <a:gd name="connsiteX2" fmla="*/ 2503714 w 2503714"/>
                  <a:gd name="connsiteY2" fmla="*/ 0 h 423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03714" h="423730">
                    <a:moveTo>
                      <a:pt x="0" y="108857"/>
                    </a:moveTo>
                    <a:cubicBezTo>
                      <a:pt x="130991" y="274683"/>
                      <a:pt x="261982" y="440509"/>
                      <a:pt x="679268" y="422366"/>
                    </a:cubicBezTo>
                    <a:cubicBezTo>
                      <a:pt x="1096554" y="404223"/>
                      <a:pt x="1800134" y="202111"/>
                      <a:pt x="2503714" y="0"/>
                    </a:cubicBezTo>
                  </a:path>
                </a:pathLst>
              </a:custGeom>
              <a:noFill/>
              <a:ln>
                <a:prstDash val="dash"/>
                <a:tailEnd type="triangle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BA1B5B1B-29E5-B027-7555-09791CD1D33B}"/>
                  </a:ext>
                </a:extLst>
              </p:cNvPr>
              <p:cNvSpPr/>
              <p:nvPr/>
            </p:nvSpPr>
            <p:spPr>
              <a:xfrm>
                <a:off x="5088247" y="4233196"/>
                <a:ext cx="883920" cy="174214"/>
              </a:xfrm>
              <a:custGeom>
                <a:avLst/>
                <a:gdLst>
                  <a:gd name="connsiteX0" fmla="*/ 0 w 883920"/>
                  <a:gd name="connsiteY0" fmla="*/ 0 h 174214"/>
                  <a:gd name="connsiteX1" fmla="*/ 509452 w 883920"/>
                  <a:gd name="connsiteY1" fmla="*/ 174172 h 174214"/>
                  <a:gd name="connsiteX2" fmla="*/ 883920 w 883920"/>
                  <a:gd name="connsiteY2" fmla="*/ 13063 h 174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83920" h="174214">
                    <a:moveTo>
                      <a:pt x="0" y="0"/>
                    </a:moveTo>
                    <a:cubicBezTo>
                      <a:pt x="181066" y="85997"/>
                      <a:pt x="362132" y="171995"/>
                      <a:pt x="509452" y="174172"/>
                    </a:cubicBezTo>
                    <a:cubicBezTo>
                      <a:pt x="656772" y="176349"/>
                      <a:pt x="770346" y="94706"/>
                      <a:pt x="883920" y="13063"/>
                    </a:cubicBezTo>
                  </a:path>
                </a:pathLst>
              </a:custGeom>
              <a:noFill/>
              <a:ln>
                <a:prstDash val="dash"/>
                <a:tailEnd type="triangle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TextBox 18">
                <a:extLst>
                  <a:ext uri="{FF2B5EF4-FFF2-40B4-BE49-F238E27FC236}">
                    <a16:creationId xmlns:a16="http://schemas.microsoft.com/office/drawing/2014/main" id="{7429F49C-AE80-4754-A695-5AE380307E8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27248" y="4457443"/>
                <a:ext cx="1211870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05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vTPM Attestation Key</a:t>
                </a:r>
              </a:p>
              <a:p>
                <a:pPr algn="l"/>
                <a:r>
                  <a:rPr lang="en-US" sz="105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signs Evidence</a:t>
                </a:r>
              </a:p>
            </p:txBody>
          </p:sp>
        </p:grpSp>
        <p:sp>
          <p:nvSpPr>
            <p:cNvPr id="67" name="Arrow: Right 66">
              <a:extLst>
                <a:ext uri="{FF2B5EF4-FFF2-40B4-BE49-F238E27FC236}">
                  <a16:creationId xmlns:a16="http://schemas.microsoft.com/office/drawing/2014/main" id="{E63E8BF8-9B3C-C1C5-671C-E9EB97EC6F9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545558" y="3616984"/>
              <a:ext cx="348059" cy="149551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bg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68" name="TextBox 18">
              <a:extLst>
                <a:ext uri="{FF2B5EF4-FFF2-40B4-BE49-F238E27FC236}">
                  <a16:creationId xmlns:a16="http://schemas.microsoft.com/office/drawing/2014/main" id="{E9C16FBA-D041-7EC0-A23A-0E07AAA7BE4B}"/>
                </a:ext>
              </a:extLst>
            </p:cNvPr>
            <p:cNvSpPr txBox="1">
              <a:spLocks/>
            </p:cNvSpPr>
            <p:nvPr/>
          </p:nvSpPr>
          <p:spPr>
            <a:xfrm>
              <a:off x="5794363" y="3635184"/>
              <a:ext cx="963405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05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Deliver Evidence</a:t>
              </a:r>
            </a:p>
          </p:txBody>
        </p:sp>
      </p:grpSp>
      <p:sp>
        <p:nvSpPr>
          <p:cNvPr id="71" name="TextBox 36">
            <a:extLst>
              <a:ext uri="{FF2B5EF4-FFF2-40B4-BE49-F238E27FC236}">
                <a16:creationId xmlns:a16="http://schemas.microsoft.com/office/drawing/2014/main" id="{E635578B-71FC-C010-2944-BC3E4B99FC91}"/>
              </a:ext>
            </a:extLst>
          </p:cNvPr>
          <p:cNvSpPr txBox="1">
            <a:spLocks/>
          </p:cNvSpPr>
          <p:nvPr/>
        </p:nvSpPr>
        <p:spPr>
          <a:xfrm>
            <a:off x="5354469" y="3194864"/>
            <a:ext cx="409186" cy="1846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6"/>
            </a:solidFill>
          </a:ln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TDISP</a:t>
            </a:r>
          </a:p>
        </p:txBody>
      </p:sp>
    </p:spTree>
    <p:extLst>
      <p:ext uri="{BB962C8B-B14F-4D97-AF65-F5344CB8AC3E}">
        <p14:creationId xmlns:p14="http://schemas.microsoft.com/office/powerpoint/2010/main" val="1049520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5B2B2-974E-5A7B-C228-D365E8801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52964-3A15-B0EE-D50D-337B47DCA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TDISP Attestation Evidence (2/2)</a:t>
            </a:r>
          </a:p>
        </p:txBody>
      </p:sp>
      <p:sp>
        <p:nvSpPr>
          <p:cNvPr id="6" name="Google Shape;37;p2">
            <a:extLst>
              <a:ext uri="{FF2B5EF4-FFF2-40B4-BE49-F238E27FC236}">
                <a16:creationId xmlns:a16="http://schemas.microsoft.com/office/drawing/2014/main" id="{27A3845A-9725-2664-013A-6C92F6D7EBC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9441" y="1031966"/>
            <a:ext cx="8579279" cy="3572691"/>
          </a:xfrm>
        </p:spPr>
        <p:txBody>
          <a:bodyPr>
            <a:normAutofit/>
          </a:bodyPr>
          <a:lstStyle/>
          <a:p>
            <a:pPr indent="-274320">
              <a:spcAft>
                <a:spcPts val="600"/>
              </a:spcAft>
              <a:buClr>
                <a:schemeClr val="accent6"/>
              </a:buClr>
              <a:buSzPct val="150000"/>
            </a:pPr>
            <a:r>
              <a:rPr lang="en-US" sz="17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However, a remote Verifier cannot know if the TDISP Device Evidence originated from the same CVM as the Platform Evidence</a:t>
            </a:r>
            <a:endParaRPr lang="en-US" sz="14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600"/>
              </a:spcAft>
              <a:buClr>
                <a:schemeClr val="accent6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existing binding between Platform and TDISP Device Evidence</a:t>
            </a:r>
          </a:p>
          <a:p>
            <a:pPr lvl="1">
              <a:spcAft>
                <a:spcPts val="600"/>
              </a:spcAft>
              <a:buClr>
                <a:schemeClr val="accent6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attacker could replay old TDISP Attestation Evidence with a CVM that doesn’t have that TDISP device and cause a Relying Party to disclose secrets to the CVM that wouldn’t otherwise</a:t>
            </a:r>
          </a:p>
          <a:p>
            <a:pPr lvl="1">
              <a:spcAft>
                <a:spcPts val="600"/>
              </a:spcAft>
              <a:buClr>
                <a:schemeClr val="accent6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i.e. A Relying Party may have a policy to release proprietary training data to a CVM that              has an attached TDISP GPU device. </a:t>
            </a:r>
          </a:p>
          <a:p>
            <a:pPr lvl="1">
              <a:spcAft>
                <a:spcPts val="600"/>
              </a:spcAft>
              <a:buClr>
                <a:schemeClr val="accent6"/>
              </a:buClr>
              <a:buSzPct val="150000"/>
            </a:pPr>
            <a:endParaRPr lang="en-US" sz="14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74320">
              <a:buClr>
                <a:schemeClr val="accent6"/>
              </a:buClr>
              <a:buSzPct val="150000"/>
            </a:pPr>
            <a:endParaRPr lang="en-US" sz="17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486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E864F-3C59-8547-A9DE-F284C48A7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441" y="55165"/>
            <a:ext cx="8810056" cy="800740"/>
          </a:xfrm>
        </p:spPr>
        <p:txBody>
          <a:bodyPr>
            <a:noAutofit/>
          </a:bodyPr>
          <a:lstStyle/>
          <a:p>
            <a:r>
              <a:rPr lang="en-US" sz="2800" dirty="0"/>
              <a:t>Binding Evidence – Goal</a:t>
            </a:r>
          </a:p>
        </p:txBody>
      </p:sp>
      <p:sp>
        <p:nvSpPr>
          <p:cNvPr id="4" name="Google Shape;37;p2">
            <a:extLst>
              <a:ext uri="{FF2B5EF4-FFF2-40B4-BE49-F238E27FC236}">
                <a16:creationId xmlns:a16="http://schemas.microsoft.com/office/drawing/2014/main" id="{EA3B81FF-B849-B8D8-4383-D70F1340AE4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37458" y="1248774"/>
            <a:ext cx="8140336" cy="3355883"/>
          </a:xfrm>
        </p:spPr>
        <p:txBody>
          <a:bodyPr>
            <a:normAutofit/>
          </a:bodyPr>
          <a:lstStyle/>
          <a:p>
            <a:pPr marL="525780" indent="-342900">
              <a:spcAft>
                <a:spcPts val="600"/>
              </a:spcAft>
              <a:buClrTx/>
              <a:buSzPct val="150000"/>
            </a:pPr>
            <a:r>
              <a:rPr lang="en-US" sz="1700" u="sng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</a:t>
            </a:r>
            <a:r>
              <a:rPr lang="en-US" sz="17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Binding method is the same across OSes and CSPs</a:t>
            </a:r>
          </a:p>
          <a:p>
            <a:pPr marL="754380" lvl="1" indent="-342900">
              <a:spcAft>
                <a:spcPts val="1200"/>
              </a:spcAft>
              <a:buSzPct val="100000"/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Becomes easier for anyone to implement their own Verifier </a:t>
            </a: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7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25780" indent="-342900">
              <a:buClrTx/>
              <a:buSzPct val="150000"/>
            </a:pPr>
            <a:r>
              <a:rPr lang="en-US" sz="17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Proposed Solution:</a:t>
            </a:r>
          </a:p>
          <a:p>
            <a:pPr lvl="1">
              <a:lnSpc>
                <a:spcPct val="100000"/>
              </a:lnSpc>
              <a:buSzPct val="100000"/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CVM collects TDISP Device Attestation Evidence and uses evidence to extend a vTPM </a:t>
            </a:r>
            <a:r>
              <a:rPr lang="en-US" sz="1400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NVIndex</a:t>
            </a:r>
            <a:endParaRPr lang="en-US" sz="14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buSzPct val="100000"/>
              <a:buFont typeface="Courier New" panose="02070309020205020404" pitchFamily="49" charset="0"/>
              <a:buChar char="o"/>
            </a:pPr>
            <a:r>
              <a:rPr lang="en-US" sz="1400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NVIndex</a:t>
            </a: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gets signed using vTPM Attestation Key, which is already part of Platform Attestation Report</a:t>
            </a:r>
          </a:p>
        </p:txBody>
      </p:sp>
    </p:spTree>
    <p:extLst>
      <p:ext uri="{BB962C8B-B14F-4D97-AF65-F5344CB8AC3E}">
        <p14:creationId xmlns:p14="http://schemas.microsoft.com/office/powerpoint/2010/main" val="2256453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52330-FF5B-68EF-F131-415EDA93F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TPM </a:t>
            </a:r>
            <a:r>
              <a:rPr lang="en-US" sz="2800" dirty="0" err="1"/>
              <a:t>NVIndex</a:t>
            </a:r>
            <a:r>
              <a:rPr lang="en-US" sz="2800" dirty="0"/>
              <a:t> 101</a:t>
            </a:r>
          </a:p>
        </p:txBody>
      </p:sp>
      <p:sp>
        <p:nvSpPr>
          <p:cNvPr id="13" name="Google Shape;37;p2">
            <a:extLst>
              <a:ext uri="{FF2B5EF4-FFF2-40B4-BE49-F238E27FC236}">
                <a16:creationId xmlns:a16="http://schemas.microsoft.com/office/drawing/2014/main" id="{E29C10A7-7988-4E3E-01EE-1665F8F3118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9441" y="1031966"/>
            <a:ext cx="8579279" cy="3762103"/>
          </a:xfrm>
        </p:spPr>
        <p:txBody>
          <a:bodyPr>
            <a:normAutofit/>
          </a:bodyPr>
          <a:lstStyle/>
          <a:p>
            <a:pPr indent="-274320">
              <a:spcAft>
                <a:spcPts val="600"/>
              </a:spcAft>
              <a:buClr>
                <a:schemeClr val="accent6"/>
              </a:buClr>
              <a:buSzPct val="150000"/>
            </a:pPr>
            <a:r>
              <a:rPr lang="en-US" sz="17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TPM 2.0 Spec. defines that each TPM/vTPM implementation needs to have at least 6 KB of Non-Volatile Storage</a:t>
            </a:r>
          </a:p>
          <a:p>
            <a:pPr lvl="1">
              <a:buClr>
                <a:schemeClr val="accent6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Stores TPM-internal data (i.e. hierarchy seeds, counters, clocks, etc.)</a:t>
            </a:r>
          </a:p>
          <a:p>
            <a:pPr lvl="1">
              <a:spcAft>
                <a:spcPts val="600"/>
              </a:spcAft>
              <a:buClr>
                <a:schemeClr val="accent6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Stores user-defined data and accessed via an </a:t>
            </a:r>
            <a:r>
              <a:rPr lang="en-US" sz="1400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NVIndex</a:t>
            </a:r>
            <a:endParaRPr lang="en-US" sz="14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74320">
              <a:buClr>
                <a:schemeClr val="accent6"/>
              </a:buClr>
              <a:buSzPct val="150000"/>
            </a:pPr>
            <a:r>
              <a:rPr lang="en-US" sz="1700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NVIndex</a:t>
            </a:r>
            <a:r>
              <a:rPr lang="en-US" sz="17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 handle (aka pointer) to a specific NV memory region. It includes:</a:t>
            </a:r>
            <a:endParaRPr lang="en-US" sz="14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chemeClr val="accent6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 of data</a:t>
            </a:r>
          </a:p>
          <a:p>
            <a:pPr lvl="1">
              <a:buClr>
                <a:schemeClr val="accent6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Attributes</a:t>
            </a:r>
          </a:p>
          <a:p>
            <a:pPr lvl="2">
              <a:buClr>
                <a:schemeClr val="accent6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Define static behavior and access rules of the </a:t>
            </a:r>
            <a:r>
              <a:rPr lang="en-US" sz="1200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NVIndex</a:t>
            </a:r>
            <a:r>
              <a:rPr lang="en-US" sz="12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2">
              <a:buClr>
                <a:schemeClr val="accent6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Defined at </a:t>
            </a:r>
            <a:r>
              <a:rPr lang="en-US" sz="1200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NVIndex</a:t>
            </a:r>
            <a:r>
              <a:rPr lang="en-US" sz="12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creation time and cannot be changed afterwards.</a:t>
            </a:r>
          </a:p>
          <a:p>
            <a:pPr lvl="2">
              <a:spcAft>
                <a:spcPts val="600"/>
              </a:spcAft>
              <a:buClr>
                <a:schemeClr val="accent6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i.e. If NV data acts as a counter, raw data or PCR, which hierarchy can read/write, etc.</a:t>
            </a:r>
          </a:p>
          <a:p>
            <a:pPr lvl="1">
              <a:buClr>
                <a:schemeClr val="accent6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 control policy</a:t>
            </a:r>
          </a:p>
          <a:p>
            <a:pPr lvl="2">
              <a:buClr>
                <a:schemeClr val="accent6"/>
              </a:buClr>
              <a:buSzPct val="150000"/>
            </a:pPr>
            <a:r>
              <a:rPr lang="en-US" sz="12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Define dynamic authorization rules on who can access the </a:t>
            </a:r>
            <a:r>
              <a:rPr lang="en-US" sz="1200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NVIndex</a:t>
            </a:r>
            <a:endParaRPr lang="en-US" sz="12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spcAft>
                <a:spcPts val="600"/>
              </a:spcAft>
              <a:buClr>
                <a:schemeClr val="accent6"/>
              </a:buClr>
              <a:buSzPct val="150000"/>
            </a:pPr>
            <a:r>
              <a:rPr lang="en-US" sz="12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i.e. require a password, key, specific PCR value to access </a:t>
            </a:r>
            <a:r>
              <a:rPr lang="en-US" sz="1200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NVIndex</a:t>
            </a:r>
            <a:endParaRPr lang="en-US" sz="12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74320">
              <a:buClr>
                <a:schemeClr val="accent6"/>
              </a:buClr>
              <a:buSzPct val="150000"/>
            </a:pPr>
            <a:endParaRPr lang="en-US" sz="17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390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09BAA-A98A-4B58-36A2-ABE78C882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Binding Proposal (1/3)</a:t>
            </a:r>
          </a:p>
        </p:txBody>
      </p:sp>
      <p:sp>
        <p:nvSpPr>
          <p:cNvPr id="4" name="Google Shape;37;p2">
            <a:extLst>
              <a:ext uri="{FF2B5EF4-FFF2-40B4-BE49-F238E27FC236}">
                <a16:creationId xmlns:a16="http://schemas.microsoft.com/office/drawing/2014/main" id="{A2D62017-AF69-89C7-44F7-B9563093B41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9441" y="1031967"/>
            <a:ext cx="8579279" cy="1319456"/>
          </a:xfrm>
        </p:spPr>
        <p:txBody>
          <a:bodyPr>
            <a:normAutofit/>
          </a:bodyPr>
          <a:lstStyle/>
          <a:p>
            <a:pPr indent="-274320">
              <a:spcAft>
                <a:spcPts val="300"/>
              </a:spcAft>
              <a:buClr>
                <a:schemeClr val="accent6"/>
              </a:buClr>
              <a:buSzPct val="150000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Define a PCR-like </a:t>
            </a:r>
            <a:r>
              <a:rPr lang="en-US" sz="1400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NVIndex</a:t>
            </a: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gets extended with the hash of each TDISP Device Attestation Evidence</a:t>
            </a:r>
          </a:p>
          <a:p>
            <a:pPr indent="-274320">
              <a:spcAft>
                <a:spcPts val="300"/>
              </a:spcAft>
              <a:buClr>
                <a:schemeClr val="accent6"/>
              </a:buClr>
              <a:buSzPct val="150000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a file to store Event Log Records related to this </a:t>
            </a:r>
            <a:r>
              <a:rPr lang="en-US" sz="1400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NVIndex</a:t>
            </a:r>
            <a:endParaRPr lang="en-US" sz="14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74320">
              <a:spcAft>
                <a:spcPts val="300"/>
              </a:spcAft>
              <a:buClr>
                <a:schemeClr val="accent6"/>
              </a:buClr>
              <a:buSzPct val="150000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time a new TDISP Device Attestation Evidence is retrieved by the CVM, the CVM would do: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132A0F9-330F-8A71-C87A-B3D1AFAFCC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618715"/>
              </p:ext>
            </p:extLst>
          </p:nvPr>
        </p:nvGraphicFramePr>
        <p:xfrm>
          <a:off x="1069560" y="2233566"/>
          <a:ext cx="5016280" cy="87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6280">
                  <a:extLst>
                    <a:ext uri="{9D8B030D-6E8A-4147-A177-3AD203B41FA5}">
                      <a16:colId xmlns:a16="http://schemas.microsoft.com/office/drawing/2014/main" val="1432650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accent6"/>
                          </a:solidFill>
                          <a:latin typeface="Aptos Display" panose="020B0004020202020204" pitchFamily="34" charset="0"/>
                          <a:cs typeface="Arial" panose="020B0604020202020204" pitchFamily="34" charset="0"/>
                        </a:rPr>
                        <a:t>Digest </a:t>
                      </a:r>
                      <a:r>
                        <a:rPr lang="en-US" sz="1100" b="0" dirty="0">
                          <a:solidFill>
                            <a:schemeClr val="accent6"/>
                          </a:solidFill>
                          <a:latin typeface="Aptos Display" panose="020B00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 Hash(TDISP Device ID, Device Certificate, Measurements, Interface Report)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>
                          <a:solidFill>
                            <a:schemeClr val="accent6"/>
                          </a:solidFill>
                          <a:latin typeface="Aptos Display" panose="020B0004020202020204" pitchFamily="34" charset="0"/>
                          <a:cs typeface="Arial" panose="020B0604020202020204" pitchFamily="34" charset="0"/>
                        </a:rPr>
                        <a:t>NVIndex_New_Value</a:t>
                      </a:r>
                      <a:r>
                        <a:rPr lang="en-US" sz="1100" b="0" dirty="0">
                          <a:solidFill>
                            <a:schemeClr val="accent6"/>
                          </a:solidFill>
                          <a:latin typeface="Aptos Display" panose="020B00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>
                          <a:solidFill>
                            <a:schemeClr val="accent6"/>
                          </a:solidFill>
                          <a:latin typeface="Aptos Display" panose="020B00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 Hash(</a:t>
                      </a:r>
                      <a:r>
                        <a:rPr lang="en-US" sz="1100" b="0" dirty="0" err="1">
                          <a:solidFill>
                            <a:schemeClr val="accent6"/>
                          </a:solidFill>
                          <a:latin typeface="Aptos Display" panose="020B00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NVIndex_Old_Value</a:t>
                      </a:r>
                      <a:r>
                        <a:rPr lang="en-US" sz="1100" b="0" dirty="0">
                          <a:solidFill>
                            <a:schemeClr val="accent6"/>
                          </a:solidFill>
                          <a:latin typeface="Aptos Display" panose="020B00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| Digest)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accent6"/>
                          </a:solidFill>
                          <a:latin typeface="Aptos Display" panose="020B0004020202020204" pitchFamily="34" charset="0"/>
                          <a:cs typeface="Arial" panose="020B0604020202020204" pitchFamily="34" charset="0"/>
                        </a:rPr>
                        <a:t>Create a new Event Log Record &lt;</a:t>
                      </a:r>
                      <a:r>
                        <a:rPr lang="en-US" sz="1100" b="0" dirty="0" err="1">
                          <a:solidFill>
                            <a:schemeClr val="accent6"/>
                          </a:solidFill>
                          <a:latin typeface="Aptos Display" panose="020B0004020202020204" pitchFamily="34" charset="0"/>
                          <a:cs typeface="Arial" panose="020B0604020202020204" pitchFamily="34" charset="0"/>
                        </a:rPr>
                        <a:t>NVIndex</a:t>
                      </a:r>
                      <a:r>
                        <a:rPr lang="en-US" sz="1100" b="0" dirty="0">
                          <a:solidFill>
                            <a:schemeClr val="accent6"/>
                          </a:solidFill>
                          <a:latin typeface="Aptos Display" panose="020B0004020202020204" pitchFamily="34" charset="0"/>
                          <a:cs typeface="Arial" panose="020B0604020202020204" pitchFamily="34" charset="0"/>
                        </a:rPr>
                        <a:t>, extend event, digest&gt;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accent6"/>
                          </a:solidFill>
                          <a:latin typeface="Aptos Display" panose="020B0004020202020204" pitchFamily="34" charset="0"/>
                          <a:cs typeface="Arial" panose="020B0604020202020204" pitchFamily="34" charset="0"/>
                        </a:rPr>
                        <a:t>Append the new Event Log Record to the </a:t>
                      </a:r>
                      <a:r>
                        <a:rPr lang="en-US" sz="1100" b="0" dirty="0" err="1">
                          <a:solidFill>
                            <a:schemeClr val="accent6"/>
                          </a:solidFill>
                          <a:latin typeface="Aptos Display" panose="020B0004020202020204" pitchFamily="34" charset="0"/>
                          <a:cs typeface="Arial" panose="020B0604020202020204" pitchFamily="34" charset="0"/>
                        </a:rPr>
                        <a:t>NVIndex</a:t>
                      </a:r>
                      <a:r>
                        <a:rPr lang="en-US" sz="1100" b="0" dirty="0">
                          <a:solidFill>
                            <a:schemeClr val="accent6"/>
                          </a:solidFill>
                          <a:latin typeface="Aptos Display" panose="020B0004020202020204" pitchFamily="34" charset="0"/>
                          <a:cs typeface="Arial" panose="020B0604020202020204" pitchFamily="34" charset="0"/>
                        </a:rPr>
                        <a:t> Event Log file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381622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D6F5EBA-6279-6549-F21B-5F4C90A046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301358"/>
              </p:ext>
            </p:extLst>
          </p:nvPr>
        </p:nvGraphicFramePr>
        <p:xfrm>
          <a:off x="1069560" y="3497870"/>
          <a:ext cx="5016280" cy="1287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6280">
                  <a:extLst>
                    <a:ext uri="{9D8B030D-6E8A-4147-A177-3AD203B41FA5}">
                      <a16:colId xmlns:a16="http://schemas.microsoft.com/office/drawing/2014/main" val="1432650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>
                          <a:solidFill>
                            <a:schemeClr val="accent6"/>
                          </a:solidFill>
                          <a:latin typeface="Aptos Display" panose="020B0004020202020204" pitchFamily="34" charset="0"/>
                          <a:cs typeface="Arial" panose="020B0604020202020204" pitchFamily="34" charset="0"/>
                        </a:rPr>
                        <a:t>NVIndex_Quote</a:t>
                      </a:r>
                      <a:r>
                        <a:rPr lang="en-US" sz="1100" b="0" dirty="0">
                          <a:solidFill>
                            <a:schemeClr val="accent6"/>
                          </a:solidFill>
                          <a:latin typeface="Aptos Display" panose="020B00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>
                          <a:solidFill>
                            <a:schemeClr val="accent6"/>
                          </a:solidFill>
                          <a:latin typeface="Aptos Display" panose="020B00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 Sign(</a:t>
                      </a:r>
                      <a:r>
                        <a:rPr lang="en-US" sz="1100" b="0" dirty="0" err="1">
                          <a:solidFill>
                            <a:schemeClr val="accent6"/>
                          </a:solidFill>
                          <a:latin typeface="Aptos Display" panose="020B00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NVIndex</a:t>
                      </a:r>
                      <a:r>
                        <a:rPr lang="en-US" sz="1100" b="0" dirty="0">
                          <a:solidFill>
                            <a:schemeClr val="accent6"/>
                          </a:solidFill>
                          <a:latin typeface="Aptos Display" panose="020B00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, vTPM Attestation Key)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accent6"/>
                          </a:solidFill>
                          <a:latin typeface="Aptos Display" panose="020B00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Send to remote Verifier: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accent6"/>
                          </a:solidFill>
                          <a:latin typeface="Aptos Display" panose="020B0004020202020204" pitchFamily="34" charset="0"/>
                          <a:cs typeface="Arial" panose="020B0604020202020204" pitchFamily="34" charset="0"/>
                        </a:rPr>
                        <a:t>(existing) Platform Attestation Evidence and all supporting certificates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accent6"/>
                          </a:solidFill>
                          <a:latin typeface="Aptos Display" panose="020B0004020202020204" pitchFamily="34" charset="0"/>
                          <a:cs typeface="Arial" panose="020B0604020202020204" pitchFamily="34" charset="0"/>
                        </a:rPr>
                        <a:t>(existing) All TDISP Device Attestation Evidence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100" b="0" dirty="0" err="1">
                          <a:solidFill>
                            <a:schemeClr val="accent6"/>
                          </a:solidFill>
                          <a:latin typeface="Aptos Display" panose="020B0004020202020204" pitchFamily="34" charset="0"/>
                          <a:cs typeface="Arial" panose="020B0604020202020204" pitchFamily="34" charset="0"/>
                        </a:rPr>
                        <a:t>NVIndex_Quote</a:t>
                      </a:r>
                      <a:endParaRPr lang="en-US" sz="1100" b="0" dirty="0">
                        <a:solidFill>
                          <a:schemeClr val="accent6"/>
                        </a:solidFill>
                        <a:latin typeface="Aptos Display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100" b="0" dirty="0" err="1">
                          <a:solidFill>
                            <a:schemeClr val="accent6"/>
                          </a:solidFill>
                          <a:latin typeface="Aptos Display" panose="020B0004020202020204" pitchFamily="34" charset="0"/>
                          <a:cs typeface="Arial" panose="020B0604020202020204" pitchFamily="34" charset="0"/>
                        </a:rPr>
                        <a:t>NVIndex</a:t>
                      </a:r>
                      <a:r>
                        <a:rPr lang="en-US" sz="1100" b="0" dirty="0">
                          <a:solidFill>
                            <a:schemeClr val="accent6"/>
                          </a:solidFill>
                          <a:latin typeface="Aptos Display" panose="020B0004020202020204" pitchFamily="34" charset="0"/>
                          <a:cs typeface="Arial" panose="020B0604020202020204" pitchFamily="34" charset="0"/>
                        </a:rPr>
                        <a:t> Event Log file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381622"/>
                  </a:ext>
                </a:extLst>
              </a:tr>
            </a:tbl>
          </a:graphicData>
        </a:graphic>
      </p:graphicFrame>
      <p:sp>
        <p:nvSpPr>
          <p:cNvPr id="6" name="Google Shape;37;p2">
            <a:extLst>
              <a:ext uri="{FF2B5EF4-FFF2-40B4-BE49-F238E27FC236}">
                <a16:creationId xmlns:a16="http://schemas.microsoft.com/office/drawing/2014/main" id="{BAFB2514-9BFA-8A58-868B-8982C1B6D4D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9441" y="3184651"/>
            <a:ext cx="8579279" cy="805253"/>
          </a:xfrm>
        </p:spPr>
        <p:txBody>
          <a:bodyPr>
            <a:normAutofit/>
          </a:bodyPr>
          <a:lstStyle/>
          <a:p>
            <a:pPr indent="-274320">
              <a:spcAft>
                <a:spcPts val="600"/>
              </a:spcAft>
              <a:buClr>
                <a:schemeClr val="accent6"/>
              </a:buClr>
              <a:buSzPct val="150000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time the CVM wants to invoke a remote Verifier to perform attestation, the CVM would do:</a:t>
            </a:r>
          </a:p>
        </p:txBody>
      </p:sp>
    </p:spTree>
    <p:extLst>
      <p:ext uri="{BB962C8B-B14F-4D97-AF65-F5344CB8AC3E}">
        <p14:creationId xmlns:p14="http://schemas.microsoft.com/office/powerpoint/2010/main" val="4091244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951E0-A33B-A5AD-95C4-3A3358031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45AE9-6065-EE02-93A8-C6361A767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Binding Proposal (2/3)</a:t>
            </a:r>
          </a:p>
        </p:txBody>
      </p:sp>
      <p:sp>
        <p:nvSpPr>
          <p:cNvPr id="4" name="Google Shape;37;p2">
            <a:extLst>
              <a:ext uri="{FF2B5EF4-FFF2-40B4-BE49-F238E27FC236}">
                <a16:creationId xmlns:a16="http://schemas.microsoft.com/office/drawing/2014/main" id="{9FA22BD9-3A56-D838-19FE-B89C89CF803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9441" y="3556086"/>
            <a:ext cx="6642783" cy="1237983"/>
          </a:xfrm>
        </p:spPr>
        <p:txBody>
          <a:bodyPr>
            <a:normAutofit/>
          </a:bodyPr>
          <a:lstStyle/>
          <a:p>
            <a:pPr indent="-274320">
              <a:spcAft>
                <a:spcPts val="600"/>
              </a:spcAft>
              <a:buClr>
                <a:schemeClr val="accent6"/>
              </a:buClr>
              <a:buSzPct val="150000"/>
            </a:pP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generating the </a:t>
            </a:r>
            <a:r>
              <a:rPr lang="en-US" sz="1600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NVIndex</a:t>
            </a: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Quote using the vTPM Attestation Key we bind the Platform Attestation chain of trust to the TDISP Attestation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845CE18-68AA-4CB0-10BB-D1DB966E352A}"/>
              </a:ext>
            </a:extLst>
          </p:cNvPr>
          <p:cNvGrpSpPr/>
          <p:nvPr/>
        </p:nvGrpSpPr>
        <p:grpSpPr>
          <a:xfrm>
            <a:off x="1079264" y="1095892"/>
            <a:ext cx="6985471" cy="2071952"/>
            <a:chOff x="704589" y="2762132"/>
            <a:chExt cx="6985471" cy="2071952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E7DA1E4E-3ADB-8E69-EC05-13F0AB9347F8}"/>
                </a:ext>
              </a:extLst>
            </p:cNvPr>
            <p:cNvGrpSpPr/>
            <p:nvPr/>
          </p:nvGrpSpPr>
          <p:grpSpPr>
            <a:xfrm>
              <a:off x="3379379" y="3880173"/>
              <a:ext cx="4310681" cy="953911"/>
              <a:chOff x="-1140270" y="3385710"/>
              <a:chExt cx="4310681" cy="953911"/>
            </a:xfrm>
          </p:grpSpPr>
          <p:sp>
            <p:nvSpPr>
              <p:cNvPr id="74" name="Arrow: Right 73">
                <a:extLst>
                  <a:ext uri="{FF2B5EF4-FFF2-40B4-BE49-F238E27FC236}">
                    <a16:creationId xmlns:a16="http://schemas.microsoft.com/office/drawing/2014/main" id="{28C3B355-CBAC-309F-E40A-5A10925F1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7911" y="3679331"/>
                <a:ext cx="630173" cy="149551"/>
              </a:xfrm>
              <a:prstGeom prst="rightArrow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372F68A7-5633-C1E1-1801-47C4A00DA46E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2288081" y="3386483"/>
                <a:ext cx="882330" cy="739352"/>
                <a:chOff x="3162210" y="4658179"/>
                <a:chExt cx="997048" cy="823648"/>
              </a:xfrm>
            </p:grpSpPr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308894F9-69C9-B665-4C8A-9168FCC2C8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62210" y="4658179"/>
                  <a:ext cx="997048" cy="823648"/>
                </a:xfrm>
                <a:prstGeom prst="roundRect">
                  <a:avLst/>
                </a:prstGeom>
                <a:solidFill>
                  <a:schemeClr val="bg2"/>
                </a:solidFill>
                <a:ln>
                  <a:solidFill>
                    <a:srgbClr val="3C3C3C"/>
                  </a:solidFill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 defTabSz="932472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DC82D55F-2673-C110-1BB5-E9BA106DA38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276244" y="4750221"/>
                  <a:ext cx="796880" cy="61716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en-US" sz="1200" dirty="0">
                      <a:gradFill>
                        <a:gsLst>
                          <a:gs pos="2917">
                            <a:schemeClr val="tx1"/>
                          </a:gs>
                          <a:gs pos="30000">
                            <a:schemeClr val="tx1"/>
                          </a:gs>
                        </a:gsLst>
                        <a:lin ang="5400000" scaled="0"/>
                      </a:gradFill>
                    </a:rPr>
                    <a:t>Device FW</a:t>
                  </a:r>
                </a:p>
                <a:p>
                  <a:pPr algn="l"/>
                  <a:r>
                    <a:rPr lang="en-US" sz="1200" dirty="0">
                      <a:gradFill>
                        <a:gsLst>
                          <a:gs pos="2917">
                            <a:schemeClr val="tx1"/>
                          </a:gs>
                          <a:gs pos="30000">
                            <a:schemeClr val="tx1"/>
                          </a:gs>
                        </a:gsLst>
                        <a:lin ang="5400000" scaled="0"/>
                      </a:gradFill>
                    </a:rPr>
                    <a:t>&amp;</a:t>
                  </a:r>
                </a:p>
                <a:p>
                  <a:pPr algn="l"/>
                  <a:r>
                    <a:rPr lang="en-US" sz="1200" dirty="0">
                      <a:gradFill>
                        <a:gsLst>
                          <a:gs pos="2917">
                            <a:schemeClr val="tx1"/>
                          </a:gs>
                          <a:gs pos="30000">
                            <a:schemeClr val="tx1"/>
                          </a:gs>
                        </a:gsLst>
                        <a:lin ang="5400000" scaled="0"/>
                      </a:gradFill>
                    </a:rPr>
                    <a:t>TDI Config</a:t>
                  </a:r>
                </a:p>
              </p:txBody>
            </p:sp>
          </p:grpSp>
          <p:sp>
            <p:nvSpPr>
              <p:cNvPr id="76" name="Rectangle: Rounded Corners 75">
                <a:extLst>
                  <a:ext uri="{FF2B5EF4-FFF2-40B4-BE49-F238E27FC236}">
                    <a16:creationId xmlns:a16="http://schemas.microsoft.com/office/drawing/2014/main" id="{D73AEA82-CD22-3820-1271-605978C795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8772" y="3385710"/>
                <a:ext cx="882331" cy="739352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rgbClr val="3C3C3C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77" name="TextBox 18">
                <a:extLst>
                  <a:ext uri="{FF2B5EF4-FFF2-40B4-BE49-F238E27FC236}">
                    <a16:creationId xmlns:a16="http://schemas.microsoft.com/office/drawing/2014/main" id="{E787FE18-9E9C-B861-123C-541DE15481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1909" y="3447580"/>
                <a:ext cx="73404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20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Device HW</a:t>
                </a:r>
              </a:p>
            </p:txBody>
          </p:sp>
          <p:pic>
            <p:nvPicPr>
              <p:cNvPr id="78" name="Picture 77" descr="A picture containing clipart, circle, symbol, art&#10;&#10;Description automatically generated">
                <a:extLst>
                  <a:ext uri="{FF2B5EF4-FFF2-40B4-BE49-F238E27FC236}">
                    <a16:creationId xmlns:a16="http://schemas.microsoft.com/office/drawing/2014/main" id="{3BEAF7BE-8E18-9B05-F46E-122C578BBF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44482" y="3923438"/>
                <a:ext cx="328389" cy="162389"/>
              </a:xfrm>
              <a:prstGeom prst="rect">
                <a:avLst/>
              </a:prstGeom>
            </p:spPr>
          </p:pic>
          <p:sp>
            <p:nvSpPr>
              <p:cNvPr id="79" name="TextBox 18">
                <a:extLst>
                  <a:ext uri="{FF2B5EF4-FFF2-40B4-BE49-F238E27FC236}">
                    <a16:creationId xmlns:a16="http://schemas.microsoft.com/office/drawing/2014/main" id="{2AE4041B-C387-21C2-9215-6D231C7714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87663" y="3535954"/>
                <a:ext cx="570669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05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Measures</a:t>
                </a:r>
              </a:p>
            </p:txBody>
          </p:sp>
          <p:sp>
            <p:nvSpPr>
              <p:cNvPr id="80" name="TextBox 18">
                <a:extLst>
                  <a:ext uri="{FF2B5EF4-FFF2-40B4-BE49-F238E27FC236}">
                    <a16:creationId xmlns:a16="http://schemas.microsoft.com/office/drawing/2014/main" id="{F43925C0-AEE8-036C-D890-2D06F45A67B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140270" y="4178038"/>
                <a:ext cx="2580835" cy="16158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05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(Optionally) Device Key signs some Evidence</a:t>
                </a: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5A7A43B5-1B36-77B5-949D-A2F9E52D9112}"/>
                  </a:ext>
                </a:extLst>
              </p:cNvPr>
              <p:cNvSpPr/>
              <p:nvPr/>
            </p:nvSpPr>
            <p:spPr>
              <a:xfrm>
                <a:off x="1407633" y="4128456"/>
                <a:ext cx="883920" cy="174214"/>
              </a:xfrm>
              <a:custGeom>
                <a:avLst/>
                <a:gdLst>
                  <a:gd name="connsiteX0" fmla="*/ 0 w 883920"/>
                  <a:gd name="connsiteY0" fmla="*/ 0 h 174214"/>
                  <a:gd name="connsiteX1" fmla="*/ 509452 w 883920"/>
                  <a:gd name="connsiteY1" fmla="*/ 174172 h 174214"/>
                  <a:gd name="connsiteX2" fmla="*/ 883920 w 883920"/>
                  <a:gd name="connsiteY2" fmla="*/ 13063 h 174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83920" h="174214">
                    <a:moveTo>
                      <a:pt x="0" y="0"/>
                    </a:moveTo>
                    <a:cubicBezTo>
                      <a:pt x="181066" y="85997"/>
                      <a:pt x="362132" y="171995"/>
                      <a:pt x="509452" y="174172"/>
                    </a:cubicBezTo>
                    <a:cubicBezTo>
                      <a:pt x="656772" y="176349"/>
                      <a:pt x="770346" y="94706"/>
                      <a:pt x="883920" y="13063"/>
                    </a:cubicBezTo>
                  </a:path>
                </a:pathLst>
              </a:custGeom>
              <a:noFill/>
              <a:ln>
                <a:prstDash val="dash"/>
                <a:tailEnd type="triangle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DB248E80-A4F5-436F-2ACC-B7FD575BBC88}"/>
                </a:ext>
              </a:extLst>
            </p:cNvPr>
            <p:cNvGrpSpPr/>
            <p:nvPr/>
          </p:nvGrpSpPr>
          <p:grpSpPr>
            <a:xfrm>
              <a:off x="704589" y="2762132"/>
              <a:ext cx="5469543" cy="1458907"/>
              <a:chOff x="1384590" y="3498328"/>
              <a:chExt cx="5469543" cy="1458907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3F601FAE-B41A-11E5-3AB6-E36432C5CC4A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4437797" y="3509131"/>
                <a:ext cx="882331" cy="739353"/>
                <a:chOff x="4844647" y="4888987"/>
                <a:chExt cx="997048" cy="823648"/>
              </a:xfrm>
            </p:grpSpPr>
            <p:sp>
              <p:nvSpPr>
                <p:cNvPr id="72" name="Rectangle: Rounded Corners 71">
                  <a:extLst>
                    <a:ext uri="{FF2B5EF4-FFF2-40B4-BE49-F238E27FC236}">
                      <a16:creationId xmlns:a16="http://schemas.microsoft.com/office/drawing/2014/main" id="{AA988090-44A9-8CAF-8B02-B2CB51D3BB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44647" y="4888987"/>
                  <a:ext cx="997048" cy="823648"/>
                </a:xfrm>
                <a:prstGeom prst="roundRect">
                  <a:avLst/>
                </a:prstGeom>
                <a:solidFill>
                  <a:schemeClr val="bg2"/>
                </a:solidFill>
                <a:ln>
                  <a:solidFill>
                    <a:schemeClr val="accent6"/>
                  </a:solidFill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 defTabSz="932472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err="1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73" name="TextBox 5">
                  <a:extLst>
                    <a:ext uri="{FF2B5EF4-FFF2-40B4-BE49-F238E27FC236}">
                      <a16:creationId xmlns:a16="http://schemas.microsoft.com/office/drawing/2014/main" id="{C6D94760-ACB8-119F-2355-99D6E7E8349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958683" y="4981029"/>
                  <a:ext cx="661169" cy="54001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en-US" sz="1050" dirty="0">
                      <a:gradFill>
                        <a:gsLst>
                          <a:gs pos="2917">
                            <a:schemeClr val="tx1"/>
                          </a:gs>
                          <a:gs pos="30000">
                            <a:schemeClr val="tx1"/>
                          </a:gs>
                        </a:gsLst>
                        <a:lin ang="5400000" scaled="0"/>
                      </a:gradFill>
                    </a:rPr>
                    <a:t>VM FW &amp; </a:t>
                  </a:r>
                </a:p>
                <a:p>
                  <a:pPr algn="l"/>
                  <a:r>
                    <a:rPr lang="en-US" sz="1050" dirty="0">
                      <a:gradFill>
                        <a:gsLst>
                          <a:gs pos="2917">
                            <a:schemeClr val="tx1"/>
                          </a:gs>
                          <a:gs pos="30000">
                            <a:schemeClr val="tx1"/>
                          </a:gs>
                        </a:gsLst>
                        <a:lin ang="5400000" scaled="0"/>
                      </a:gradFill>
                    </a:rPr>
                    <a:t>UEFI </a:t>
                  </a:r>
                </a:p>
                <a:p>
                  <a:pPr algn="l"/>
                  <a:r>
                    <a:rPr lang="en-US" sz="1050" dirty="0">
                      <a:gradFill>
                        <a:gsLst>
                          <a:gs pos="2917">
                            <a:schemeClr val="tx1"/>
                          </a:gs>
                          <a:gs pos="30000">
                            <a:schemeClr val="tx1"/>
                          </a:gs>
                        </a:gsLst>
                        <a:lin ang="5400000" scaled="0"/>
                      </a:gradFill>
                    </a:rPr>
                    <a:t>incl. vTPM</a:t>
                  </a:r>
                  <a:endParaRPr lang="en-US" sz="1050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51" name="Arrow: Right 50">
                <a:extLst>
                  <a:ext uri="{FF2B5EF4-FFF2-40B4-BE49-F238E27FC236}">
                    <a16:creationId xmlns:a16="http://schemas.microsoft.com/office/drawing/2014/main" id="{E4494206-5375-1D6B-57BB-D4F28E375F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3729" y="3791949"/>
                <a:ext cx="630173" cy="149551"/>
              </a:xfrm>
              <a:prstGeom prst="rightArrow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2D1CB33F-7ECF-8EAD-E4F9-3452A7A32CD8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2913902" y="3499101"/>
                <a:ext cx="882331" cy="739352"/>
                <a:chOff x="3162210" y="4658179"/>
                <a:chExt cx="997048" cy="823648"/>
              </a:xfrm>
            </p:grpSpPr>
            <p:sp>
              <p:nvSpPr>
                <p:cNvPr id="70" name="Rectangle: Rounded Corners 69">
                  <a:extLst>
                    <a:ext uri="{FF2B5EF4-FFF2-40B4-BE49-F238E27FC236}">
                      <a16:creationId xmlns:a16="http://schemas.microsoft.com/office/drawing/2014/main" id="{7416E8C5-5B39-5236-1BD3-A0A027A3A5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62210" y="4658179"/>
                  <a:ext cx="997048" cy="823648"/>
                </a:xfrm>
                <a:prstGeom prst="roundRect">
                  <a:avLst/>
                </a:prstGeom>
                <a:solidFill>
                  <a:schemeClr val="bg2"/>
                </a:solidFill>
                <a:ln>
                  <a:solidFill>
                    <a:srgbClr val="3C3C3C"/>
                  </a:solidFill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 defTabSz="932472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71" name="TextBox 27">
                  <a:extLst>
                    <a:ext uri="{FF2B5EF4-FFF2-40B4-BE49-F238E27FC236}">
                      <a16:creationId xmlns:a16="http://schemas.microsoft.com/office/drawing/2014/main" id="{2E9488FD-C7B2-E173-B5C3-7EFA74A2697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276244" y="4750221"/>
                  <a:ext cx="768041" cy="41144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en-US" sz="1200" dirty="0">
                      <a:gradFill>
                        <a:gsLst>
                          <a:gs pos="2917">
                            <a:schemeClr val="tx1"/>
                          </a:gs>
                          <a:gs pos="30000">
                            <a:schemeClr val="tx1"/>
                          </a:gs>
                        </a:gsLst>
                        <a:lin ang="5400000" scaled="0"/>
                      </a:gradFill>
                    </a:rPr>
                    <a:t>CPU FW &amp;</a:t>
                  </a:r>
                </a:p>
                <a:p>
                  <a:pPr algn="l"/>
                  <a:r>
                    <a:rPr lang="en-US" sz="1200" dirty="0" err="1">
                      <a:gradFill>
                        <a:gsLst>
                          <a:gs pos="2917">
                            <a:schemeClr val="tx1"/>
                          </a:gs>
                          <a:gs pos="30000">
                            <a:schemeClr val="tx1"/>
                          </a:gs>
                        </a:gsLst>
                        <a:lin ang="5400000" scaled="0"/>
                      </a:gradFill>
                    </a:rPr>
                    <a:t>uCode</a:t>
                  </a:r>
                  <a:endParaRPr lang="en-US" sz="120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endParaRPr>
                </a:p>
              </p:txBody>
            </p:sp>
          </p:grpSp>
          <p:pic>
            <p:nvPicPr>
              <p:cNvPr id="53" name="Picture 52" descr="A picture containing clipart, creativity, cartoon&#10;&#10;Description automatically generated">
                <a:extLst>
                  <a:ext uri="{FF2B5EF4-FFF2-40B4-BE49-F238E27FC236}">
                    <a16:creationId xmlns:a16="http://schemas.microsoft.com/office/drawing/2014/main" id="{50D5F49A-01A9-E9BE-C064-F853E357E9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29243" y="4063675"/>
                <a:ext cx="328389" cy="162389"/>
              </a:xfrm>
              <a:prstGeom prst="rect">
                <a:avLst/>
              </a:prstGeom>
            </p:spPr>
          </p:pic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C7F4E1C2-D398-A913-48EC-FECA2B85BEA0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5971801" y="3498328"/>
                <a:ext cx="882332" cy="739353"/>
                <a:chOff x="3162210" y="4658179"/>
                <a:chExt cx="997048" cy="823648"/>
              </a:xfrm>
            </p:grpSpPr>
            <p:sp>
              <p:nvSpPr>
                <p:cNvPr id="68" name="Rectangle: Rounded Corners 67">
                  <a:extLst>
                    <a:ext uri="{FF2B5EF4-FFF2-40B4-BE49-F238E27FC236}">
                      <a16:creationId xmlns:a16="http://schemas.microsoft.com/office/drawing/2014/main" id="{09FEB012-2064-FE61-CD80-366CFD395F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62210" y="4658179"/>
                  <a:ext cx="997048" cy="823648"/>
                </a:xfrm>
                <a:prstGeom prst="roundRect">
                  <a:avLst/>
                </a:prstGeom>
                <a:solidFill>
                  <a:schemeClr val="bg2"/>
                </a:solidFill>
                <a:ln>
                  <a:solidFill>
                    <a:schemeClr val="accent6"/>
                  </a:solidFill>
                  <a:headEnd type="none" w="med" len="med"/>
                  <a:tailEnd type="none" w="med" len="med"/>
                </a:ln>
                <a:effectLst/>
              </p:spPr>
              <p:style>
                <a:lnRef idx="1">
                  <a:schemeClr val="accent2"/>
                </a:lnRef>
                <a:fillRef idx="3">
                  <a:schemeClr val="accent2"/>
                </a:fillRef>
                <a:effectRef idx="2">
                  <a:schemeClr val="accent2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82880" tIns="146304" rIns="182880" bIns="146304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 defTabSz="932472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000" dirty="0">
                    <a:gradFill>
                      <a:gsLst>
                        <a:gs pos="0">
                          <a:srgbClr val="FFFFFF"/>
                        </a:gs>
                        <a:gs pos="100000">
                          <a:srgbClr val="FFFFFF"/>
                        </a:gs>
                      </a:gsLst>
                      <a:lin ang="5400000" scaled="0"/>
                    </a:gradFill>
                    <a:ea typeface="Segoe UI" pitchFamily="34" charset="0"/>
                    <a:cs typeface="Segoe UI" pitchFamily="34" charset="0"/>
                  </a:endParaRPr>
                </a:p>
              </p:txBody>
            </p:sp>
            <p:sp>
              <p:nvSpPr>
                <p:cNvPr id="69" name="TextBox 36">
                  <a:extLst>
                    <a:ext uri="{FF2B5EF4-FFF2-40B4-BE49-F238E27FC236}">
                      <a16:creationId xmlns:a16="http://schemas.microsoft.com/office/drawing/2014/main" id="{4932A172-4BAD-3CE5-2062-855ED8DC176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276244" y="4750221"/>
                  <a:ext cx="762607" cy="30858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en-US" sz="900" dirty="0">
                      <a:gradFill>
                        <a:gsLst>
                          <a:gs pos="2917">
                            <a:schemeClr val="tx1"/>
                          </a:gs>
                          <a:gs pos="30000">
                            <a:schemeClr val="tx1"/>
                          </a:gs>
                        </a:gsLst>
                        <a:lin ang="5400000" scaled="0"/>
                      </a:gradFill>
                    </a:rPr>
                    <a:t>Part of Guest </a:t>
                  </a:r>
                </a:p>
                <a:p>
                  <a:pPr algn="l"/>
                  <a:r>
                    <a:rPr lang="en-US" sz="900" dirty="0">
                      <a:gradFill>
                        <a:gsLst>
                          <a:gs pos="2917">
                            <a:schemeClr val="tx1"/>
                          </a:gs>
                          <a:gs pos="30000">
                            <a:schemeClr val="tx1"/>
                          </a:gs>
                        </a:gsLst>
                        <a:lin ang="5400000" scaled="0"/>
                      </a:gradFill>
                    </a:rPr>
                    <a:t>OS &amp; Apps</a:t>
                  </a:r>
                </a:p>
              </p:txBody>
            </p:sp>
          </p:grpSp>
          <p:sp>
            <p:nvSpPr>
              <p:cNvPr id="55" name="Rectangle: Rounded Corners 54">
                <a:extLst>
                  <a:ext uri="{FF2B5EF4-FFF2-40B4-BE49-F238E27FC236}">
                    <a16:creationId xmlns:a16="http://schemas.microsoft.com/office/drawing/2014/main" id="{C10BB2DB-7A5C-C78C-4F84-58FFCAF9D1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4590" y="3498328"/>
                <a:ext cx="882331" cy="739352"/>
              </a:xfrm>
              <a:prstGeom prst="roundRect">
                <a:avLst/>
              </a:prstGeom>
              <a:solidFill>
                <a:schemeClr val="bg2"/>
              </a:solidFill>
              <a:ln>
                <a:solidFill>
                  <a:srgbClr val="3C3C3C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56" name="TextBox 18">
                <a:extLst>
                  <a:ext uri="{FF2B5EF4-FFF2-40B4-BE49-F238E27FC236}">
                    <a16:creationId xmlns:a16="http://schemas.microsoft.com/office/drawing/2014/main" id="{030D7E13-58F7-08C1-4DD4-2CD02AAEB11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27727" y="3560198"/>
                <a:ext cx="57708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20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CPU HW</a:t>
                </a:r>
              </a:p>
            </p:txBody>
          </p:sp>
          <p:pic>
            <p:nvPicPr>
              <p:cNvPr id="57" name="Picture 56" descr="A picture containing clipart, circle, symbol, art&#10;&#10;Description automatically generated">
                <a:extLst>
                  <a:ext uri="{FF2B5EF4-FFF2-40B4-BE49-F238E27FC236}">
                    <a16:creationId xmlns:a16="http://schemas.microsoft.com/office/drawing/2014/main" id="{535AB0D9-CFB6-5068-3D55-E558356CDE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70300" y="4036056"/>
                <a:ext cx="328389" cy="162389"/>
              </a:xfrm>
              <a:prstGeom prst="rect">
                <a:avLst/>
              </a:prstGeom>
            </p:spPr>
          </p:pic>
          <p:sp>
            <p:nvSpPr>
              <p:cNvPr id="58" name="TextBox 18">
                <a:extLst>
                  <a:ext uri="{FF2B5EF4-FFF2-40B4-BE49-F238E27FC236}">
                    <a16:creationId xmlns:a16="http://schemas.microsoft.com/office/drawing/2014/main" id="{3ABFED21-0773-5F43-FC29-1EAAA5E58C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13481" y="3648572"/>
                <a:ext cx="570669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05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Measures</a:t>
                </a:r>
              </a:p>
            </p:txBody>
          </p:sp>
          <p:sp>
            <p:nvSpPr>
              <p:cNvPr id="59" name="TextBox 18">
                <a:extLst>
                  <a:ext uri="{FF2B5EF4-FFF2-40B4-BE49-F238E27FC236}">
                    <a16:creationId xmlns:a16="http://schemas.microsoft.com/office/drawing/2014/main" id="{C038A6DD-C8CA-E8FA-F719-EF68171EF74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66921" y="4634070"/>
                <a:ext cx="859210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05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Platform Key</a:t>
                </a:r>
              </a:p>
              <a:p>
                <a:pPr algn="l"/>
                <a:r>
                  <a:rPr lang="en-US" sz="105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signs Evidence</a:t>
                </a: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F5285CBE-A32C-2058-EADA-50A3F7F68D55}"/>
                  </a:ext>
                </a:extLst>
              </p:cNvPr>
              <p:cNvSpPr/>
              <p:nvPr/>
            </p:nvSpPr>
            <p:spPr>
              <a:xfrm>
                <a:off x="2033451" y="4241074"/>
                <a:ext cx="883920" cy="174214"/>
              </a:xfrm>
              <a:custGeom>
                <a:avLst/>
                <a:gdLst>
                  <a:gd name="connsiteX0" fmla="*/ 0 w 883920"/>
                  <a:gd name="connsiteY0" fmla="*/ 0 h 174214"/>
                  <a:gd name="connsiteX1" fmla="*/ 509452 w 883920"/>
                  <a:gd name="connsiteY1" fmla="*/ 174172 h 174214"/>
                  <a:gd name="connsiteX2" fmla="*/ 883920 w 883920"/>
                  <a:gd name="connsiteY2" fmla="*/ 13063 h 174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83920" h="174214">
                    <a:moveTo>
                      <a:pt x="0" y="0"/>
                    </a:moveTo>
                    <a:cubicBezTo>
                      <a:pt x="181066" y="85997"/>
                      <a:pt x="362132" y="171995"/>
                      <a:pt x="509452" y="174172"/>
                    </a:cubicBezTo>
                    <a:cubicBezTo>
                      <a:pt x="656772" y="176349"/>
                      <a:pt x="770346" y="94706"/>
                      <a:pt x="883920" y="13063"/>
                    </a:cubicBezTo>
                  </a:path>
                </a:pathLst>
              </a:custGeom>
              <a:noFill/>
              <a:ln>
                <a:prstDash val="dash"/>
                <a:tailEnd type="triangle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Arrow: Right 60">
                <a:extLst>
                  <a:ext uri="{FF2B5EF4-FFF2-40B4-BE49-F238E27FC236}">
                    <a16:creationId xmlns:a16="http://schemas.microsoft.com/office/drawing/2014/main" id="{7A12DEA3-4FE4-C0CC-4E12-2592464DFF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8603" y="3786740"/>
                <a:ext cx="630173" cy="149551"/>
              </a:xfrm>
              <a:prstGeom prst="rightArrow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62" name="TextBox 18">
                <a:extLst>
                  <a:ext uri="{FF2B5EF4-FFF2-40B4-BE49-F238E27FC236}">
                    <a16:creationId xmlns:a16="http://schemas.microsoft.com/office/drawing/2014/main" id="{DEE0E22F-CE46-9380-B0B1-8230A0EEBB1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838355" y="3643363"/>
                <a:ext cx="570669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05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Measures</a:t>
                </a:r>
              </a:p>
            </p:txBody>
          </p:sp>
          <p:sp>
            <p:nvSpPr>
              <p:cNvPr id="63" name="Arrow: Right 62">
                <a:extLst>
                  <a:ext uri="{FF2B5EF4-FFF2-40B4-BE49-F238E27FC236}">
                    <a16:creationId xmlns:a16="http://schemas.microsoft.com/office/drawing/2014/main" id="{BCAB2AA4-653E-8135-7A2F-00D1BBA9DF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1485" y="3786373"/>
                <a:ext cx="630173" cy="149551"/>
              </a:xfrm>
              <a:prstGeom prst="rightArrow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defTabSz="932472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err="1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ea typeface="Segoe UI" pitchFamily="34" charset="0"/>
                  <a:cs typeface="Segoe UI" pitchFamily="34" charset="0"/>
                </a:endParaRPr>
              </a:p>
            </p:txBody>
          </p:sp>
          <p:sp>
            <p:nvSpPr>
              <p:cNvPr id="64" name="TextBox 18">
                <a:extLst>
                  <a:ext uri="{FF2B5EF4-FFF2-40B4-BE49-F238E27FC236}">
                    <a16:creationId xmlns:a16="http://schemas.microsoft.com/office/drawing/2014/main" id="{74666C0C-0E02-47F3-462B-8383A0F6A39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61237" y="3642996"/>
                <a:ext cx="570669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05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Measures</a:t>
                </a: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14B9C9CE-382E-5C37-86EB-02E1C3B2705B}"/>
                  </a:ext>
                </a:extLst>
              </p:cNvPr>
              <p:cNvSpPr/>
              <p:nvPr/>
            </p:nvSpPr>
            <p:spPr>
              <a:xfrm>
                <a:off x="1976846" y="4114800"/>
                <a:ext cx="2503714" cy="423730"/>
              </a:xfrm>
              <a:custGeom>
                <a:avLst/>
                <a:gdLst>
                  <a:gd name="connsiteX0" fmla="*/ 0 w 2503714"/>
                  <a:gd name="connsiteY0" fmla="*/ 108857 h 423730"/>
                  <a:gd name="connsiteX1" fmla="*/ 679268 w 2503714"/>
                  <a:gd name="connsiteY1" fmla="*/ 422366 h 423730"/>
                  <a:gd name="connsiteX2" fmla="*/ 2503714 w 2503714"/>
                  <a:gd name="connsiteY2" fmla="*/ 0 h 423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03714" h="423730">
                    <a:moveTo>
                      <a:pt x="0" y="108857"/>
                    </a:moveTo>
                    <a:cubicBezTo>
                      <a:pt x="130991" y="274683"/>
                      <a:pt x="261982" y="440509"/>
                      <a:pt x="679268" y="422366"/>
                    </a:cubicBezTo>
                    <a:cubicBezTo>
                      <a:pt x="1096554" y="404223"/>
                      <a:pt x="1800134" y="202111"/>
                      <a:pt x="2503714" y="0"/>
                    </a:cubicBezTo>
                  </a:path>
                </a:pathLst>
              </a:custGeom>
              <a:noFill/>
              <a:ln>
                <a:prstDash val="dash"/>
                <a:tailEnd type="triangle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F28790BD-23B2-0CF0-5BC7-6F832CF02BCE}"/>
                  </a:ext>
                </a:extLst>
              </p:cNvPr>
              <p:cNvSpPr/>
              <p:nvPr/>
            </p:nvSpPr>
            <p:spPr>
              <a:xfrm>
                <a:off x="5088247" y="4233196"/>
                <a:ext cx="883920" cy="174214"/>
              </a:xfrm>
              <a:custGeom>
                <a:avLst/>
                <a:gdLst>
                  <a:gd name="connsiteX0" fmla="*/ 0 w 883920"/>
                  <a:gd name="connsiteY0" fmla="*/ 0 h 174214"/>
                  <a:gd name="connsiteX1" fmla="*/ 509452 w 883920"/>
                  <a:gd name="connsiteY1" fmla="*/ 174172 h 174214"/>
                  <a:gd name="connsiteX2" fmla="*/ 883920 w 883920"/>
                  <a:gd name="connsiteY2" fmla="*/ 13063 h 174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83920" h="174214">
                    <a:moveTo>
                      <a:pt x="0" y="0"/>
                    </a:moveTo>
                    <a:cubicBezTo>
                      <a:pt x="181066" y="85997"/>
                      <a:pt x="362132" y="171995"/>
                      <a:pt x="509452" y="174172"/>
                    </a:cubicBezTo>
                    <a:cubicBezTo>
                      <a:pt x="656772" y="176349"/>
                      <a:pt x="770346" y="94706"/>
                      <a:pt x="883920" y="13063"/>
                    </a:cubicBezTo>
                  </a:path>
                </a:pathLst>
              </a:custGeom>
              <a:noFill/>
              <a:ln>
                <a:prstDash val="dash"/>
                <a:tailEnd type="triangle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TextBox 18">
                <a:extLst>
                  <a:ext uri="{FF2B5EF4-FFF2-40B4-BE49-F238E27FC236}">
                    <a16:creationId xmlns:a16="http://schemas.microsoft.com/office/drawing/2014/main" id="{3BDA4F04-4FAF-27EC-631D-72DAA93E44E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27248" y="4457443"/>
                <a:ext cx="1211870" cy="3231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05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vTPM Attestation Key</a:t>
                </a:r>
              </a:p>
              <a:p>
                <a:pPr algn="l"/>
                <a:r>
                  <a:rPr lang="en-US" sz="1050" dirty="0">
                    <a:gradFill>
                      <a:gsLst>
                        <a:gs pos="2917">
                          <a:schemeClr val="tx1"/>
                        </a:gs>
                        <a:gs pos="30000">
                          <a:schemeClr val="tx1"/>
                        </a:gs>
                      </a:gsLst>
                      <a:lin ang="5400000" scaled="0"/>
                    </a:gradFill>
                  </a:rPr>
                  <a:t>signs Evidence</a:t>
                </a:r>
              </a:p>
            </p:txBody>
          </p:sp>
        </p:grpSp>
        <p:sp>
          <p:nvSpPr>
            <p:cNvPr id="48" name="Arrow: Right 47">
              <a:extLst>
                <a:ext uri="{FF2B5EF4-FFF2-40B4-BE49-F238E27FC236}">
                  <a16:creationId xmlns:a16="http://schemas.microsoft.com/office/drawing/2014/main" id="{BD872CC8-B03D-785E-57E9-CE718E35766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545558" y="3616984"/>
              <a:ext cx="348059" cy="149551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bg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defTabSz="932472" fontAlgn="base">
                <a:spcBef>
                  <a:spcPct val="0"/>
                </a:spcBef>
                <a:spcAft>
                  <a:spcPct val="0"/>
                </a:spcAft>
              </a:pPr>
              <a:endParaRPr lang="en-US" sz="20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9" name="TextBox 18">
              <a:extLst>
                <a:ext uri="{FF2B5EF4-FFF2-40B4-BE49-F238E27FC236}">
                  <a16:creationId xmlns:a16="http://schemas.microsoft.com/office/drawing/2014/main" id="{823A1079-D3B8-DFC3-544E-9D45F6194EA1}"/>
                </a:ext>
              </a:extLst>
            </p:cNvPr>
            <p:cNvSpPr txBox="1">
              <a:spLocks/>
            </p:cNvSpPr>
            <p:nvPr/>
          </p:nvSpPr>
          <p:spPr>
            <a:xfrm>
              <a:off x="5794363" y="3635184"/>
              <a:ext cx="963405" cy="16158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050" dirty="0">
                  <a:gradFill>
                    <a:gsLst>
                      <a:gs pos="2917">
                        <a:schemeClr val="tx1"/>
                      </a:gs>
                      <a:gs pos="30000">
                        <a:schemeClr val="tx1"/>
                      </a:gs>
                    </a:gsLst>
                    <a:lin ang="5400000" scaled="0"/>
                  </a:gradFill>
                </a:rPr>
                <a:t>Deliver Evidence</a:t>
              </a:r>
            </a:p>
          </p:txBody>
        </p:sp>
      </p:grpSp>
      <p:sp>
        <p:nvSpPr>
          <p:cNvPr id="85" name="TextBox 36">
            <a:extLst>
              <a:ext uri="{FF2B5EF4-FFF2-40B4-BE49-F238E27FC236}">
                <a16:creationId xmlns:a16="http://schemas.microsoft.com/office/drawing/2014/main" id="{E3B3507F-0341-56A7-E4B8-97676E95F5FA}"/>
              </a:ext>
            </a:extLst>
          </p:cNvPr>
          <p:cNvSpPr txBox="1">
            <a:spLocks/>
          </p:cNvSpPr>
          <p:nvPr/>
        </p:nvSpPr>
        <p:spPr>
          <a:xfrm>
            <a:off x="5889668" y="1554448"/>
            <a:ext cx="409186" cy="1846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6"/>
            </a:solidFill>
          </a:ln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gradFill>
                  <a:gsLst>
                    <a:gs pos="2917">
                      <a:schemeClr val="tx1"/>
                    </a:gs>
                    <a:gs pos="30000">
                      <a:schemeClr val="tx1"/>
                    </a:gs>
                  </a:gsLst>
                  <a:lin ang="5400000" scaled="0"/>
                </a:gradFill>
              </a:rPr>
              <a:t>TDISP</a:t>
            </a:r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BD10B97B-6160-A419-6799-31082BBF7860}"/>
              </a:ext>
            </a:extLst>
          </p:cNvPr>
          <p:cNvSpPr/>
          <p:nvPr/>
        </p:nvSpPr>
        <p:spPr>
          <a:xfrm>
            <a:off x="4840224" y="1649984"/>
            <a:ext cx="991616" cy="286225"/>
          </a:xfrm>
          <a:custGeom>
            <a:avLst/>
            <a:gdLst>
              <a:gd name="connsiteX0" fmla="*/ 0 w 991616"/>
              <a:gd name="connsiteY0" fmla="*/ 162560 h 286225"/>
              <a:gd name="connsiteX1" fmla="*/ 508000 w 991616"/>
              <a:gd name="connsiteY1" fmla="*/ 280416 h 286225"/>
              <a:gd name="connsiteX2" fmla="*/ 991616 w 991616"/>
              <a:gd name="connsiteY2" fmla="*/ 0 h 28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1616" h="286225">
                <a:moveTo>
                  <a:pt x="0" y="162560"/>
                </a:moveTo>
                <a:cubicBezTo>
                  <a:pt x="171365" y="235034"/>
                  <a:pt x="342731" y="307509"/>
                  <a:pt x="508000" y="280416"/>
                </a:cubicBezTo>
                <a:cubicBezTo>
                  <a:pt x="673269" y="253323"/>
                  <a:pt x="832442" y="126661"/>
                  <a:pt x="991616" y="0"/>
                </a:cubicBezTo>
              </a:path>
            </a:pathLst>
          </a:custGeom>
          <a:noFill/>
          <a:ln>
            <a:solidFill>
              <a:srgbClr val="00B050"/>
            </a:solidFill>
            <a:prstDash val="dash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9790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4D5FB-7FC6-3015-9196-A9EADA850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6A59B-6502-D72A-F764-97C115665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Binding Proposal (3/3)</a:t>
            </a:r>
          </a:p>
        </p:txBody>
      </p:sp>
      <p:sp>
        <p:nvSpPr>
          <p:cNvPr id="4" name="Google Shape;37;p2">
            <a:extLst>
              <a:ext uri="{FF2B5EF4-FFF2-40B4-BE49-F238E27FC236}">
                <a16:creationId xmlns:a16="http://schemas.microsoft.com/office/drawing/2014/main" id="{DBF0C427-6AB1-CF8B-7278-B93A1B68D52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9441" y="1031966"/>
            <a:ext cx="8579279" cy="3762103"/>
          </a:xfrm>
        </p:spPr>
        <p:txBody>
          <a:bodyPr>
            <a:normAutofit/>
          </a:bodyPr>
          <a:lstStyle/>
          <a:p>
            <a:pPr marL="525780" indent="-342900">
              <a:spcAft>
                <a:spcPts val="600"/>
              </a:spcAft>
              <a:buClr>
                <a:schemeClr val="accent6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NVIndex</a:t>
            </a: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needs to be defined by VM FW using Platform hierarchy</a:t>
            </a:r>
          </a:p>
          <a:p>
            <a:pPr lvl="1">
              <a:buClr>
                <a:schemeClr val="accent6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Platform hierarchy is under the control of the platform manufacturer (TPM) or VM FW (vTPM)</a:t>
            </a:r>
          </a:p>
          <a:p>
            <a:pPr lvl="1">
              <a:buClr>
                <a:schemeClr val="accent6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Platform hierarchy is needed to use TPMA_NV_POLICY_DELETE attribute, which restricts everyone else (i.e. Guest) from deleting and redefining the </a:t>
            </a:r>
            <a:r>
              <a:rPr lang="en-US" sz="1400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NVIndex</a:t>
            </a: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its data</a:t>
            </a:r>
          </a:p>
          <a:p>
            <a:pPr lvl="2">
              <a:buClr>
                <a:schemeClr val="accent6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would prevent an attacker with Guest OS kernel privileges from deceiving the remote Verifier into approving a malicious TDISP device</a:t>
            </a:r>
          </a:p>
          <a:p>
            <a:pPr marL="525780" indent="-342900">
              <a:spcAft>
                <a:spcPts val="600"/>
              </a:spcAft>
              <a:buClr>
                <a:schemeClr val="accent6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</a:t>
            </a:r>
            <a:r>
              <a:rPr lang="en-US" sz="1600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NVIndex</a:t>
            </a: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attributes to use:</a:t>
            </a:r>
          </a:p>
          <a:p>
            <a:pPr marL="697230" lvl="1" indent="-285750">
              <a:spcAft>
                <a:spcPts val="600"/>
              </a:spcAft>
              <a:buClr>
                <a:schemeClr val="accent6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TPMA_NV_POLICY_READ, TPMA_NV_OWNERWRITE, TPM_NT = 0x4 (extend-only), TPMA_NV_CLEAR_STCLEAR (reset on reboot)</a:t>
            </a:r>
          </a:p>
          <a:p>
            <a:pPr marL="525780" indent="-342900">
              <a:spcAft>
                <a:spcPts val="600"/>
              </a:spcAft>
              <a:buClr>
                <a:schemeClr val="accent6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Canonical Event Log Record format for Event Log format</a:t>
            </a:r>
          </a:p>
        </p:txBody>
      </p:sp>
    </p:spTree>
    <p:extLst>
      <p:ext uri="{BB962C8B-B14F-4D97-AF65-F5344CB8AC3E}">
        <p14:creationId xmlns:p14="http://schemas.microsoft.com/office/powerpoint/2010/main" val="2694165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73126-EBDB-2E10-E599-1D7A21438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FA2AE-C4D4-8BA3-5C25-BD1523A83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Open Questions</a:t>
            </a:r>
          </a:p>
        </p:txBody>
      </p:sp>
      <p:sp>
        <p:nvSpPr>
          <p:cNvPr id="4" name="Google Shape;37;p2">
            <a:extLst>
              <a:ext uri="{FF2B5EF4-FFF2-40B4-BE49-F238E27FC236}">
                <a16:creationId xmlns:a16="http://schemas.microsoft.com/office/drawing/2014/main" id="{4514E1E9-EFF9-D67F-8AA9-C0DB4CBFB91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9441" y="1031966"/>
            <a:ext cx="8579279" cy="3762103"/>
          </a:xfrm>
        </p:spPr>
        <p:txBody>
          <a:bodyPr>
            <a:normAutofit/>
          </a:bodyPr>
          <a:lstStyle/>
          <a:p>
            <a:pPr marL="525780" indent="-342900">
              <a:spcAft>
                <a:spcPts val="600"/>
              </a:spcAft>
              <a:buClr>
                <a:schemeClr val="accent6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history of all TDISP devices that were evaluated, including rejected TDISP devices and accepted TDISP devices with outdated evidence </a:t>
            </a:r>
          </a:p>
          <a:p>
            <a:pPr lvl="1">
              <a:buClr>
                <a:schemeClr val="accent6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TDISP device evidence is a few KBs in size</a:t>
            </a:r>
          </a:p>
          <a:p>
            <a:pPr lvl="1">
              <a:buClr>
                <a:schemeClr val="accent6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Relying Party might use this information in its policy</a:t>
            </a:r>
          </a:p>
          <a:p>
            <a:pPr lvl="2">
              <a:buClr>
                <a:schemeClr val="accent6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i.e. a CVM that has previously accepted a device with vulnerable FW might have become compromised, even though the device FW got updates to a non-vulnerable version</a:t>
            </a:r>
          </a:p>
          <a:p>
            <a:pPr lvl="1">
              <a:buClr>
                <a:schemeClr val="accent6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Still, can cause unnecessary bloating for long lived CVMs and attestation requests to the remote Verifier</a:t>
            </a:r>
          </a:p>
          <a:p>
            <a:pPr lvl="1">
              <a:spcAft>
                <a:spcPts val="1200"/>
              </a:spcAft>
              <a:buClr>
                <a:schemeClr val="accent6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some policy over log and </a:t>
            </a:r>
            <a:r>
              <a:rPr lang="en-US" sz="1400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NVIndex</a:t>
            </a: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reset</a:t>
            </a:r>
            <a:endParaRPr lang="en-US" sz="12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25780" indent="-342900">
              <a:spcAft>
                <a:spcPts val="600"/>
              </a:spcAft>
              <a:buClr>
                <a:schemeClr val="accent6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Decide on location and permissions of Event Log file and </a:t>
            </a:r>
            <a:r>
              <a:rPr lang="en-US" sz="1600" dirty="0" err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NVIndex</a:t>
            </a:r>
            <a:r>
              <a:rPr lang="en-US" sz="16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extend</a:t>
            </a:r>
          </a:p>
          <a:p>
            <a:pPr marL="697230" lvl="1" indent="-285750">
              <a:spcAft>
                <a:spcPts val="600"/>
              </a:spcAft>
              <a:buClr>
                <a:schemeClr val="accent6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1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Isolated to kernel drivers or allow applications?</a:t>
            </a:r>
          </a:p>
        </p:txBody>
      </p:sp>
    </p:spTree>
    <p:extLst>
      <p:ext uri="{BB962C8B-B14F-4D97-AF65-F5344CB8AC3E}">
        <p14:creationId xmlns:p14="http://schemas.microsoft.com/office/powerpoint/2010/main" val="31267706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CA913-6281-7377-9ADA-79FBBBE39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F041EA-A13F-4AB5-21B8-373DC7FCACC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451951" y="1200150"/>
            <a:ext cx="8277521" cy="3394472"/>
          </a:xfrm>
        </p:spPr>
        <p:txBody>
          <a:bodyPr anchor="ctr"/>
          <a:lstStyle/>
          <a:p>
            <a:pPr marL="50805" indent="0" algn="ctr">
              <a:buNone/>
            </a:pPr>
            <a:r>
              <a:rPr lang="en-US" dirty="0">
                <a:solidFill>
                  <a:schemeClr val="accent6"/>
                </a:solidFill>
              </a:rPr>
              <a:t>Thank you!</a:t>
            </a:r>
          </a:p>
          <a:p>
            <a:pPr marL="50805" indent="0" algn="ctr">
              <a:buNone/>
            </a:pPr>
            <a:endParaRPr lang="en-US" sz="15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692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rgbClr val="1F3E69"/>
      </a:dk1>
      <a:lt1>
        <a:sysClr val="window" lastClr="FFFFFF"/>
      </a:lt1>
      <a:dk2>
        <a:srgbClr val="0E2841"/>
      </a:dk2>
      <a:lt2>
        <a:srgbClr val="E8E8E8"/>
      </a:lt2>
      <a:accent1>
        <a:srgbClr val="058691"/>
      </a:accent1>
      <a:accent2>
        <a:srgbClr val="B52D42"/>
      </a:accent2>
      <a:accent3>
        <a:srgbClr val="196B24"/>
      </a:accent3>
      <a:accent4>
        <a:srgbClr val="595959"/>
      </a:accent4>
      <a:accent5>
        <a:srgbClr val="262626"/>
      </a:accent5>
      <a:accent6>
        <a:srgbClr val="0C0C0C"/>
      </a:accent6>
      <a:hlink>
        <a:srgbClr val="058691"/>
      </a:hlink>
      <a:folHlink>
        <a:srgbClr val="05869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10526</TotalTime>
  <Words>1843</Words>
  <Application>Microsoft Office PowerPoint</Application>
  <PresentationFormat>On-screen Show (16:9)</PresentationFormat>
  <Paragraphs>232</Paragraphs>
  <Slides>20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Aptos</vt:lpstr>
      <vt:lpstr>Aptos Display</vt:lpstr>
      <vt:lpstr>Arial</vt:lpstr>
      <vt:lpstr>Calibri</vt:lpstr>
      <vt:lpstr>Courier New</vt:lpstr>
      <vt:lpstr>Segoe UI</vt:lpstr>
      <vt:lpstr>Office Theme</vt:lpstr>
      <vt:lpstr>PowerPoint Presentation</vt:lpstr>
      <vt:lpstr>Agenda</vt:lpstr>
      <vt:lpstr>Confidential Computing 101</vt:lpstr>
      <vt:lpstr>TEE Device Interface Security Protocol (TDISP)</vt:lpstr>
      <vt:lpstr>I/O in Confidential VM without TDISP (1/2)</vt:lpstr>
      <vt:lpstr>I/O in Confidential VM without TDISP (2/2)</vt:lpstr>
      <vt:lpstr>I/O in Confidential VM without TDISP - Impact</vt:lpstr>
      <vt:lpstr>I/O in Confidential VM with TDISP</vt:lpstr>
      <vt:lpstr>Attestation in Confidential Computing</vt:lpstr>
      <vt:lpstr>Platform Attestation Evidence</vt:lpstr>
      <vt:lpstr>TDISP Attestation Evidence (1/2)</vt:lpstr>
      <vt:lpstr>TDISP Attestation Evidence (2/2)</vt:lpstr>
      <vt:lpstr>Binding Evidence – Goal</vt:lpstr>
      <vt:lpstr>TPM NVIndex 101</vt:lpstr>
      <vt:lpstr>Binding Proposal (1/3)</vt:lpstr>
      <vt:lpstr>Binding Proposal (2/3)</vt:lpstr>
      <vt:lpstr>Binding Proposal (3/3)</vt:lpstr>
      <vt:lpstr>Open Questions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Cohen</dc:creator>
  <cp:lastModifiedBy>Anna Trikalinou</cp:lastModifiedBy>
  <cp:revision>171</cp:revision>
  <dcterms:created xsi:type="dcterms:W3CDTF">2015-04-06T18:30:18Z</dcterms:created>
  <dcterms:modified xsi:type="dcterms:W3CDTF">2025-06-27T16:32:54Z</dcterms:modified>
</cp:coreProperties>
</file>