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9D7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226"/>
    <p:restoredTop sz="94610"/>
  </p:normalViewPr>
  <p:slideViewPr>
    <p:cSldViewPr snapToGrid="0" snapToObjects="1">
      <p:cViewPr varScale="1">
        <p:scale>
          <a:sx n="186" d="100"/>
          <a:sy n="186" d="100"/>
        </p:scale>
        <p:origin x="156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02884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7.png"/><Relationship Id="rId5" Type="http://schemas.openxmlformats.org/officeDocument/2006/relationships/image" Target="../media/image1.png"/><Relationship Id="rId4" Type="http://schemas.openxmlformats.org/officeDocument/2006/relationships/image" Target="../media/image1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3.png"/><Relationship Id="rId7" Type="http://schemas.openxmlformats.org/officeDocument/2006/relationships/image" Target="../media/image1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png"/><Relationship Id="rId11" Type="http://schemas.openxmlformats.org/officeDocument/2006/relationships/image" Target="../media/image19.png"/><Relationship Id="rId5" Type="http://schemas.openxmlformats.org/officeDocument/2006/relationships/image" Target="../media/image2.png"/><Relationship Id="rId10" Type="http://schemas.openxmlformats.org/officeDocument/2006/relationships/image" Target="../media/image18.png"/><Relationship Id="rId4" Type="http://schemas.openxmlformats.org/officeDocument/2006/relationships/image" Target="../media/image14.png"/><Relationship Id="rId9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22.png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B2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080" y="914400"/>
            <a:ext cx="640080" cy="640080"/>
          </a:xfrm>
          <a:prstGeom prst="rect">
            <a:avLst/>
          </a:prstGeom>
        </p:spPr>
      </p:pic>
      <p:pic>
        <p:nvPicPr>
          <p:cNvPr id="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71600" y="777240"/>
            <a:ext cx="457200" cy="457200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640080" y="1645920"/>
            <a:ext cx="786384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Why Your Database MCP</a:t>
            </a:r>
            <a:endParaRPr lang="en-US" sz="3600" dirty="0"/>
          </a:p>
          <a:p>
            <a:pPr marL="0" indent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Should Never Talk</a:t>
            </a:r>
            <a:endParaRPr lang="en-US" sz="3600" dirty="0"/>
          </a:p>
          <a:p>
            <a:pPr marL="0" indent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to Your Database</a:t>
            </a:r>
            <a:endParaRPr lang="en-US" sz="3600" dirty="0"/>
          </a:p>
        </p:txBody>
      </p:sp>
      <p:sp>
        <p:nvSpPr>
          <p:cNvPr id="5" name="Text 1"/>
          <p:cNvSpPr/>
          <p:nvPr/>
        </p:nvSpPr>
        <p:spPr>
          <a:xfrm>
            <a:off x="640080" y="320040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two-layer remote MCP architecture for production database access</a:t>
            </a:r>
            <a:endParaRPr lang="en-US" sz="1600" dirty="0"/>
          </a:p>
        </p:txBody>
      </p:sp>
      <p:sp>
        <p:nvSpPr>
          <p:cNvPr id="6" name="Shape 2"/>
          <p:cNvSpPr/>
          <p:nvPr/>
        </p:nvSpPr>
        <p:spPr>
          <a:xfrm>
            <a:off x="640080" y="3840479"/>
            <a:ext cx="4140926" cy="45719"/>
          </a:xfrm>
          <a:prstGeom prst="rect">
            <a:avLst/>
          </a:prstGeom>
          <a:solidFill>
            <a:srgbClr val="0EA5E9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3"/>
          <p:cNvSpPr/>
          <p:nvPr/>
        </p:nvSpPr>
        <p:spPr>
          <a:xfrm>
            <a:off x="640080" y="411480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Gowtham Raj  |  Comcast  |  MCP Dev Summit 2026</a:t>
            </a:r>
            <a:endParaRPr lang="en-US" sz="1200" dirty="0"/>
          </a:p>
        </p:txBody>
      </p:sp>
      <p:pic>
        <p:nvPicPr>
          <p:cNvPr id="8" name="Google Shape;13;p10" title="mcp_devsummit_bengaluru_color_reversed.png">
            <a:extLst>
              <a:ext uri="{FF2B5EF4-FFF2-40B4-BE49-F238E27FC236}">
                <a16:creationId xmlns:a16="http://schemas.microsoft.com/office/drawing/2014/main" id="{F2F74026-45EC-2FE8-4E6D-75238DB5153F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6992542" y="53215"/>
            <a:ext cx="1925475" cy="11812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274320"/>
            <a:ext cx="365760" cy="3657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14400" y="2743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F17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Threat Mitigation Summary</a:t>
            </a:r>
            <a:endParaRPr lang="en-US" sz="2800" dirty="0"/>
          </a:p>
        </p:txBody>
      </p:sp>
      <p:graphicFrame>
        <p:nvGraphicFramePr>
          <p:cNvPr id="11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868680"/>
          <a:ext cx="8229600" cy="4114800"/>
        </p:xfrm>
        <a:graphic>
          <a:graphicData uri="http://schemas.openxmlformats.org/drawingml/2006/table">
            <a:tbl>
              <a:tblPr/>
              <a:tblGrid>
                <a:gridCol w="228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43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Threat</a:t>
                      </a:r>
                      <a:endParaRPr lang="en-US" sz="12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B2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How We Mitigate</a:t>
                      </a:r>
                      <a:endParaRPr lang="en-US" sz="12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B2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0F172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Credential Leakage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execution_id replaces raw URIs. Proxy holds credentials — agents never see them.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0F172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SQL Injection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Query Service parses and parameterizes all SQL before execution.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0F172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DDL / Schema Mutation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Statement-level blocklist at parse time. Not role-based — structural.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0F172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PII Exposure to LLM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Presidio scrubs result sets. 50+ entity types detected and redacted.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0F172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Connection Exhaustion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Centralized pooling in Query Service. Rate limiting in Proxy.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0F172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Runaway Queries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Statement timeouts + max row limits enforced at Query Service level.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0F172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Prompt Injection → DB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Two layers of indirection. Agent can't construct raw DB commands.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0F172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 Audit Trail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Every query logged with execution_id, user identity, timestamp, results.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F1B2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Key Takeaways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457200" y="1005840"/>
            <a:ext cx="8229600" cy="777240"/>
          </a:xfrm>
          <a:prstGeom prst="rect">
            <a:avLst/>
          </a:prstGeom>
          <a:solidFill>
            <a:srgbClr val="1E3A5F"/>
          </a:solidFill>
          <a:ln w="12700">
            <a:solidFill>
              <a:srgbClr val="0EA5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1188720"/>
            <a:ext cx="365760" cy="36576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1280160" y="1005840"/>
            <a:ext cx="71323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 enforcement layer between MCP and your database is the architecture — not an option.</a:t>
            </a:r>
            <a:endParaRPr lang="en-US" sz="1600" dirty="0"/>
          </a:p>
        </p:txBody>
      </p:sp>
      <p:sp>
        <p:nvSpPr>
          <p:cNvPr id="6" name="Shape 3"/>
          <p:cNvSpPr/>
          <p:nvPr/>
        </p:nvSpPr>
        <p:spPr>
          <a:xfrm>
            <a:off x="457200" y="1965960"/>
            <a:ext cx="8229600" cy="777240"/>
          </a:xfrm>
          <a:prstGeom prst="rect">
            <a:avLst/>
          </a:prstGeom>
          <a:solidFill>
            <a:srgbClr val="1E3A5F"/>
          </a:solidFill>
          <a:ln w="12700">
            <a:solidFill>
              <a:srgbClr val="0EA5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7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1520" y="2148840"/>
            <a:ext cx="365760" cy="365760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1280160" y="1965960"/>
            <a:ext cx="71323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db_handle</a:t>
            </a: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is a reusable enterprise primitive. Any resource, any agent, zero credential exposure.</a:t>
            </a:r>
            <a:endParaRPr lang="en-US" sz="1600" dirty="0"/>
          </a:p>
        </p:txBody>
      </p:sp>
      <p:sp>
        <p:nvSpPr>
          <p:cNvPr id="9" name="Shape 5"/>
          <p:cNvSpPr/>
          <p:nvPr/>
        </p:nvSpPr>
        <p:spPr>
          <a:xfrm>
            <a:off x="457200" y="2926080"/>
            <a:ext cx="8229600" cy="777240"/>
          </a:xfrm>
          <a:prstGeom prst="rect">
            <a:avLst/>
          </a:prstGeom>
          <a:solidFill>
            <a:srgbClr val="1E3A5F"/>
          </a:solidFill>
          <a:ln w="12700">
            <a:solidFill>
              <a:srgbClr val="0EA5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0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1520" y="3108960"/>
            <a:ext cx="365760" cy="365760"/>
          </a:xfrm>
          <a:prstGeom prst="rect">
            <a:avLst/>
          </a:prstGeom>
        </p:spPr>
      </p:pic>
      <p:sp>
        <p:nvSpPr>
          <p:cNvPr id="11" name="Text 6"/>
          <p:cNvSpPr/>
          <p:nvPr/>
        </p:nvSpPr>
        <p:spPr>
          <a:xfrm>
            <a:off x="1280160" y="2926080"/>
            <a:ext cx="71323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Separation of concerns: Proxy handles identity. Query Service handles data. Neither does both.</a:t>
            </a:r>
            <a:endParaRPr lang="en-US" sz="1600" dirty="0"/>
          </a:p>
        </p:txBody>
      </p:sp>
      <p:sp>
        <p:nvSpPr>
          <p:cNvPr id="12" name="Shape 7"/>
          <p:cNvSpPr/>
          <p:nvPr/>
        </p:nvSpPr>
        <p:spPr>
          <a:xfrm>
            <a:off x="457200" y="3886200"/>
            <a:ext cx="8229600" cy="777240"/>
          </a:xfrm>
          <a:prstGeom prst="rect">
            <a:avLst/>
          </a:prstGeom>
          <a:solidFill>
            <a:srgbClr val="1E3A5F"/>
          </a:solidFill>
          <a:ln w="12700">
            <a:solidFill>
              <a:srgbClr val="0EA5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3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1520" y="4069080"/>
            <a:ext cx="365760" cy="365760"/>
          </a:xfrm>
          <a:prstGeom prst="rect">
            <a:avLst/>
          </a:prstGeom>
        </p:spPr>
      </p:pic>
      <p:sp>
        <p:nvSpPr>
          <p:cNvPr id="14" name="Text 8"/>
          <p:cNvSpPr/>
          <p:nvPr/>
        </p:nvSpPr>
        <p:spPr>
          <a:xfrm>
            <a:off x="1280160" y="3886200"/>
            <a:ext cx="71323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Defense in depth: every threat addressed structurally, not through policy or hope.</a:t>
            </a:r>
            <a:endParaRPr lang="en-US" sz="1600" dirty="0"/>
          </a:p>
        </p:txBody>
      </p:sp>
      <p:sp>
        <p:nvSpPr>
          <p:cNvPr id="15" name="Shape 9"/>
          <p:cNvSpPr/>
          <p:nvPr/>
        </p:nvSpPr>
        <p:spPr>
          <a:xfrm>
            <a:off x="457200" y="4572000"/>
            <a:ext cx="8229600" cy="45720"/>
          </a:xfrm>
          <a:prstGeom prst="rect">
            <a:avLst/>
          </a:prstGeom>
          <a:solidFill>
            <a:srgbClr val="0EA5E9"/>
          </a:solidFill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F1B2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31920" y="914400"/>
            <a:ext cx="640080" cy="640080"/>
          </a:xfrm>
          <a:prstGeom prst="rect">
            <a:avLst/>
          </a:prstGeom>
        </p:spPr>
      </p:pic>
      <p:pic>
        <p:nvPicPr>
          <p:cNvPr id="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17720" y="777240"/>
            <a:ext cx="457200" cy="457200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914400" y="1645920"/>
            <a:ext cx="7315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Thank You</a:t>
            </a:r>
            <a:endParaRPr lang="en-US" sz="4000" dirty="0"/>
          </a:p>
        </p:txBody>
      </p:sp>
      <p:sp>
        <p:nvSpPr>
          <p:cNvPr id="5" name="Shape 1"/>
          <p:cNvSpPr/>
          <p:nvPr/>
        </p:nvSpPr>
        <p:spPr>
          <a:xfrm>
            <a:off x="3200400" y="2468880"/>
            <a:ext cx="2743200" cy="36576"/>
          </a:xfrm>
          <a:prstGeom prst="rect">
            <a:avLst/>
          </a:prstGeom>
          <a:solidFill>
            <a:srgbClr val="0EA5E9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2"/>
          <p:cNvSpPr/>
          <p:nvPr/>
        </p:nvSpPr>
        <p:spPr>
          <a:xfrm>
            <a:off x="914400" y="274320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Questions &amp; Discussion</a:t>
            </a:r>
            <a:endParaRPr lang="en-US" sz="2000" dirty="0"/>
          </a:p>
        </p:txBody>
      </p:sp>
      <p:sp>
        <p:nvSpPr>
          <p:cNvPr id="7" name="Text 3"/>
          <p:cNvSpPr/>
          <p:nvPr/>
        </p:nvSpPr>
        <p:spPr>
          <a:xfrm>
            <a:off x="914400" y="3474720"/>
            <a:ext cx="7315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30000"/>
              </a:lnSpc>
              <a:buNone/>
            </a:pPr>
            <a:r>
              <a:rPr lang="en-US" sz="1600" i="1" dirty="0">
                <a:solidFill>
                  <a:srgbClr val="0EA5E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enforcement layer isn't optional.</a:t>
            </a:r>
            <a:endParaRPr lang="en-US" sz="1600" dirty="0"/>
          </a:p>
          <a:p>
            <a:pPr marL="0" indent="0" algn="ctr">
              <a:lnSpc>
                <a:spcPct val="130000"/>
              </a:lnSpc>
              <a:buNone/>
            </a:pPr>
            <a:r>
              <a:rPr lang="en-US" sz="1600" i="1" dirty="0">
                <a:solidFill>
                  <a:srgbClr val="0EA5E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It's the architecture.</a:t>
            </a:r>
            <a:endParaRPr lang="en-US" sz="1600" dirty="0"/>
          </a:p>
        </p:txBody>
      </p:sp>
      <p:pic>
        <p:nvPicPr>
          <p:cNvPr id="8" name="Google Shape;51;p18" title="mcp_devsummit_bengaluru_color_reversed.png">
            <a:extLst>
              <a:ext uri="{FF2B5EF4-FFF2-40B4-BE49-F238E27FC236}">
                <a16:creationId xmlns:a16="http://schemas.microsoft.com/office/drawing/2014/main" id="{E3F3D27D-8514-15AC-DD72-172A50BB6DE6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52523" y="3912310"/>
            <a:ext cx="1852550" cy="1136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274320"/>
            <a:ext cx="365760" cy="3657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14400" y="27432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F17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Why Not Connect MCP Directly to the DB?</a:t>
            </a:r>
            <a:endParaRPr lang="en-US" sz="2800" dirty="0"/>
          </a:p>
        </p:txBody>
      </p:sp>
      <p:sp>
        <p:nvSpPr>
          <p:cNvPr id="4" name="Text 1"/>
          <p:cNvSpPr/>
          <p:nvPr/>
        </p:nvSpPr>
        <p:spPr>
          <a:xfrm>
            <a:off x="457200" y="86868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Connecting MCP servers straight to a database works technically — but it gives the LLM (or anyone with MCP access) a direct line to your data layer.</a:t>
            </a:r>
            <a:endParaRPr lang="en-US" sz="1400" dirty="0"/>
          </a:p>
        </p:txBody>
      </p:sp>
      <p:sp>
        <p:nvSpPr>
          <p:cNvPr id="5" name="Shape 2"/>
          <p:cNvSpPr/>
          <p:nvPr/>
        </p:nvSpPr>
        <p:spPr>
          <a:xfrm>
            <a:off x="457200" y="1554480"/>
            <a:ext cx="8229600" cy="640080"/>
          </a:xfrm>
          <a:prstGeom prst="rect">
            <a:avLst/>
          </a:prstGeom>
          <a:solidFill>
            <a:srgbClr val="FEF2F2"/>
          </a:solidFill>
          <a:ln w="12700">
            <a:solidFill>
              <a:srgbClr val="FECAC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6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1664208"/>
            <a:ext cx="365760" cy="36576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1143000" y="1554480"/>
            <a:ext cx="2560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EF444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No Per-Agent Access Control</a:t>
            </a:r>
            <a:endParaRPr lang="en-US" sz="1400" dirty="0"/>
          </a:p>
        </p:txBody>
      </p:sp>
      <p:sp>
        <p:nvSpPr>
          <p:cNvPr id="8" name="Text 4"/>
          <p:cNvSpPr/>
          <p:nvPr/>
        </p:nvSpPr>
        <p:spPr>
          <a:xfrm>
            <a:off x="3749040" y="1554480"/>
            <a:ext cx="47548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agents share the same DB credentials. No way to scope which tables or rows each agent can access.</a:t>
            </a:r>
            <a:endParaRPr lang="en-US" sz="1300" dirty="0"/>
          </a:p>
        </p:txBody>
      </p:sp>
      <p:sp>
        <p:nvSpPr>
          <p:cNvPr id="9" name="Shape 5"/>
          <p:cNvSpPr/>
          <p:nvPr/>
        </p:nvSpPr>
        <p:spPr>
          <a:xfrm>
            <a:off x="457200" y="2304288"/>
            <a:ext cx="8229600" cy="640080"/>
          </a:xfrm>
          <a:prstGeom prst="rect">
            <a:avLst/>
          </a:prstGeom>
          <a:solidFill>
            <a:srgbClr val="FEF2F2"/>
          </a:solidFill>
          <a:ln w="12700">
            <a:solidFill>
              <a:srgbClr val="FECAC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0" name="Image 2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2414016"/>
            <a:ext cx="365760" cy="365760"/>
          </a:xfrm>
          <a:prstGeom prst="rect">
            <a:avLst/>
          </a:prstGeom>
        </p:spPr>
      </p:pic>
      <p:sp>
        <p:nvSpPr>
          <p:cNvPr id="11" name="Text 6"/>
          <p:cNvSpPr/>
          <p:nvPr/>
        </p:nvSpPr>
        <p:spPr>
          <a:xfrm>
            <a:off x="1143000" y="2304288"/>
            <a:ext cx="2560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EF444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No Query Validation</a:t>
            </a:r>
            <a:endParaRPr lang="en-US" sz="1400" dirty="0"/>
          </a:p>
        </p:txBody>
      </p:sp>
      <p:sp>
        <p:nvSpPr>
          <p:cNvPr id="12" name="Text 7"/>
          <p:cNvSpPr/>
          <p:nvPr/>
        </p:nvSpPr>
        <p:spPr>
          <a:xfrm>
            <a:off x="3749040" y="2304288"/>
            <a:ext cx="47548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Raw SQL from an LLM goes straight to your database. Injection is one hallucination away.</a:t>
            </a:r>
            <a:endParaRPr lang="en-US" sz="1300" dirty="0"/>
          </a:p>
        </p:txBody>
      </p:sp>
      <p:sp>
        <p:nvSpPr>
          <p:cNvPr id="13" name="Shape 8"/>
          <p:cNvSpPr/>
          <p:nvPr/>
        </p:nvSpPr>
        <p:spPr>
          <a:xfrm>
            <a:off x="457200" y="3054096"/>
            <a:ext cx="8229600" cy="640080"/>
          </a:xfrm>
          <a:prstGeom prst="rect">
            <a:avLst/>
          </a:prstGeom>
          <a:solidFill>
            <a:srgbClr val="FEF2F2"/>
          </a:solidFill>
          <a:ln w="12700">
            <a:solidFill>
              <a:srgbClr val="FECAC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4" name="Image 3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3163824"/>
            <a:ext cx="365760" cy="365760"/>
          </a:xfrm>
          <a:prstGeom prst="rect">
            <a:avLst/>
          </a:prstGeom>
        </p:spPr>
      </p:pic>
      <p:sp>
        <p:nvSpPr>
          <p:cNvPr id="15" name="Text 9"/>
          <p:cNvSpPr/>
          <p:nvPr/>
        </p:nvSpPr>
        <p:spPr>
          <a:xfrm>
            <a:off x="1143000" y="3054096"/>
            <a:ext cx="2560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EF444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No Rate Limiting</a:t>
            </a:r>
            <a:endParaRPr lang="en-US" sz="1400" dirty="0"/>
          </a:p>
        </p:txBody>
      </p:sp>
      <p:sp>
        <p:nvSpPr>
          <p:cNvPr id="16" name="Text 10"/>
          <p:cNvSpPr/>
          <p:nvPr/>
        </p:nvSpPr>
        <p:spPr>
          <a:xfrm>
            <a:off x="3749040" y="3054096"/>
            <a:ext cx="47548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throttling on expensive queries. A runaway scan can take down production.</a:t>
            </a:r>
            <a:endParaRPr lang="en-US" sz="1300" dirty="0"/>
          </a:p>
        </p:txBody>
      </p:sp>
      <p:sp>
        <p:nvSpPr>
          <p:cNvPr id="17" name="Shape 11"/>
          <p:cNvSpPr/>
          <p:nvPr/>
        </p:nvSpPr>
        <p:spPr>
          <a:xfrm>
            <a:off x="457200" y="3803904"/>
            <a:ext cx="8229600" cy="640080"/>
          </a:xfrm>
          <a:prstGeom prst="rect">
            <a:avLst/>
          </a:prstGeom>
          <a:solidFill>
            <a:srgbClr val="FEF2F2"/>
          </a:solidFill>
          <a:ln w="12700">
            <a:solidFill>
              <a:srgbClr val="FECAC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8" name="Image 4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3913632"/>
            <a:ext cx="365760" cy="365760"/>
          </a:xfrm>
          <a:prstGeom prst="rect">
            <a:avLst/>
          </a:prstGeom>
        </p:spPr>
      </p:pic>
      <p:sp>
        <p:nvSpPr>
          <p:cNvPr id="19" name="Text 12"/>
          <p:cNvSpPr/>
          <p:nvPr/>
        </p:nvSpPr>
        <p:spPr>
          <a:xfrm>
            <a:off x="1143000" y="3803904"/>
            <a:ext cx="2560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EF444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No Audit Trail</a:t>
            </a:r>
            <a:endParaRPr lang="en-US" sz="1400" dirty="0"/>
          </a:p>
        </p:txBody>
      </p:sp>
      <p:sp>
        <p:nvSpPr>
          <p:cNvPr id="20" name="Text 13"/>
          <p:cNvSpPr/>
          <p:nvPr/>
        </p:nvSpPr>
        <p:spPr>
          <a:xfrm>
            <a:off x="3749040" y="3803904"/>
            <a:ext cx="47548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single chokepoint logging who asked what, when, and how long it took.</a:t>
            </a:r>
            <a:endParaRPr lang="en-US" sz="1300" dirty="0"/>
          </a:p>
        </p:txBody>
      </p:sp>
      <p:sp>
        <p:nvSpPr>
          <p:cNvPr id="21" name="Shape 14"/>
          <p:cNvSpPr/>
          <p:nvPr/>
        </p:nvSpPr>
        <p:spPr>
          <a:xfrm>
            <a:off x="457200" y="4572000"/>
            <a:ext cx="8229600" cy="457200"/>
          </a:xfrm>
          <a:prstGeom prst="rect">
            <a:avLst/>
          </a:prstGeom>
          <a:solidFill>
            <a:srgbClr val="0F1B2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Text 15"/>
          <p:cNvSpPr/>
          <p:nvPr/>
        </p:nvSpPr>
        <p:spPr>
          <a:xfrm>
            <a:off x="640080" y="4572000"/>
            <a:ext cx="7863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i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It works on a laptop. It fails in production.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274320"/>
            <a:ext cx="365760" cy="3657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14400" y="27432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F17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Why a Query API in Between Is Smarter</a:t>
            </a:r>
            <a:endParaRPr lang="en-US" sz="2800" dirty="0"/>
          </a:p>
        </p:txBody>
      </p:sp>
      <p:sp>
        <p:nvSpPr>
          <p:cNvPr id="4" name="Text 1"/>
          <p:cNvSpPr/>
          <p:nvPr/>
        </p:nvSpPr>
        <p:spPr>
          <a:xfrm>
            <a:off x="457200" y="8686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Put a thin API layer between MCP and your database. MCP calls the API. The API runs the queries.</a:t>
            </a:r>
            <a:endParaRPr lang="en-US" sz="1400" dirty="0"/>
          </a:p>
        </p:txBody>
      </p:sp>
      <p:sp>
        <p:nvSpPr>
          <p:cNvPr id="5" name="Shape 2"/>
          <p:cNvSpPr/>
          <p:nvPr/>
        </p:nvSpPr>
        <p:spPr>
          <a:xfrm>
            <a:off x="457200" y="1371600"/>
            <a:ext cx="8229600" cy="502920"/>
          </a:xfrm>
          <a:prstGeom prst="rect">
            <a:avLst/>
          </a:prstGeom>
          <a:solidFill>
            <a:srgbClr val="F0FDF4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6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" y="1444752"/>
            <a:ext cx="320040" cy="32004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1051560" y="1371600"/>
            <a:ext cx="21031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17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Access Control</a:t>
            </a:r>
            <a:endParaRPr lang="en-US" sz="1300" dirty="0"/>
          </a:p>
        </p:txBody>
      </p:sp>
      <p:sp>
        <p:nvSpPr>
          <p:cNvPr id="8" name="Text 4"/>
          <p:cNvSpPr/>
          <p:nvPr/>
        </p:nvSpPr>
        <p:spPr>
          <a:xfrm>
            <a:off x="3200400" y="1371600"/>
            <a:ext cx="5303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API enforces who can query what — API keys, OAuth, row-level security. MCP only gets the permissions you explicitly grant.</a:t>
            </a:r>
            <a:endParaRPr lang="en-US" sz="1200" dirty="0"/>
          </a:p>
        </p:txBody>
      </p:sp>
      <p:sp>
        <p:nvSpPr>
          <p:cNvPr id="9" name="Shape 5"/>
          <p:cNvSpPr/>
          <p:nvPr/>
        </p:nvSpPr>
        <p:spPr>
          <a:xfrm>
            <a:off x="457200" y="1965960"/>
            <a:ext cx="8229600" cy="50292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0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4360" y="2039112"/>
            <a:ext cx="320040" cy="320040"/>
          </a:xfrm>
          <a:prstGeom prst="rect">
            <a:avLst/>
          </a:prstGeom>
        </p:spPr>
      </p:pic>
      <p:sp>
        <p:nvSpPr>
          <p:cNvPr id="11" name="Text 6"/>
          <p:cNvSpPr/>
          <p:nvPr/>
        </p:nvSpPr>
        <p:spPr>
          <a:xfrm>
            <a:off x="1051560" y="1965960"/>
            <a:ext cx="21031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17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Query Validation</a:t>
            </a:r>
            <a:endParaRPr lang="en-US" sz="1300" dirty="0"/>
          </a:p>
        </p:txBody>
      </p:sp>
      <p:sp>
        <p:nvSpPr>
          <p:cNvPr id="12" name="Text 7"/>
          <p:cNvSpPr/>
          <p:nvPr/>
        </p:nvSpPr>
        <p:spPr>
          <a:xfrm>
            <a:off x="3200400" y="1965960"/>
            <a:ext cx="5303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Parameterized queries, allowlists, read-only views. No raw SQL from an LLM hitting your DB. Massively reduces injection risk.</a:t>
            </a:r>
            <a:endParaRPr lang="en-US" sz="1200" dirty="0"/>
          </a:p>
        </p:txBody>
      </p:sp>
      <p:sp>
        <p:nvSpPr>
          <p:cNvPr id="13" name="Shape 8"/>
          <p:cNvSpPr/>
          <p:nvPr/>
        </p:nvSpPr>
        <p:spPr>
          <a:xfrm>
            <a:off x="457200" y="2560320"/>
            <a:ext cx="8229600" cy="502920"/>
          </a:xfrm>
          <a:prstGeom prst="rect">
            <a:avLst/>
          </a:prstGeom>
          <a:solidFill>
            <a:srgbClr val="F0FDF4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4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360" y="2633472"/>
            <a:ext cx="320040" cy="320040"/>
          </a:xfrm>
          <a:prstGeom prst="rect">
            <a:avLst/>
          </a:prstGeom>
        </p:spPr>
      </p:pic>
      <p:sp>
        <p:nvSpPr>
          <p:cNvPr id="15" name="Text 9"/>
          <p:cNvSpPr/>
          <p:nvPr/>
        </p:nvSpPr>
        <p:spPr>
          <a:xfrm>
            <a:off x="1051560" y="2560320"/>
            <a:ext cx="21031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17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Rate Limiting &amp; Cost</a:t>
            </a:r>
            <a:endParaRPr lang="en-US" sz="1300" dirty="0"/>
          </a:p>
        </p:txBody>
      </p:sp>
      <p:sp>
        <p:nvSpPr>
          <p:cNvPr id="16" name="Text 10"/>
          <p:cNvSpPr/>
          <p:nvPr/>
        </p:nvSpPr>
        <p:spPr>
          <a:xfrm>
            <a:off x="3200400" y="2560320"/>
            <a:ext cx="5303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Throttle expensive queries, enforce timeouts, prevent runaway scans that impact production.</a:t>
            </a:r>
            <a:endParaRPr lang="en-US" sz="1200" dirty="0"/>
          </a:p>
        </p:txBody>
      </p:sp>
      <p:sp>
        <p:nvSpPr>
          <p:cNvPr id="17" name="Shape 11"/>
          <p:cNvSpPr/>
          <p:nvPr/>
        </p:nvSpPr>
        <p:spPr>
          <a:xfrm>
            <a:off x="457200" y="3154680"/>
            <a:ext cx="8229600" cy="50292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8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4360" y="3227832"/>
            <a:ext cx="320040" cy="320040"/>
          </a:xfrm>
          <a:prstGeom prst="rect">
            <a:avLst/>
          </a:prstGeom>
        </p:spPr>
      </p:pic>
      <p:sp>
        <p:nvSpPr>
          <p:cNvPr id="19" name="Text 12"/>
          <p:cNvSpPr/>
          <p:nvPr/>
        </p:nvSpPr>
        <p:spPr>
          <a:xfrm>
            <a:off x="1051560" y="3154680"/>
            <a:ext cx="21031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17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Audit Logging</a:t>
            </a:r>
            <a:endParaRPr lang="en-US" sz="1300" dirty="0"/>
          </a:p>
        </p:txBody>
      </p:sp>
      <p:sp>
        <p:nvSpPr>
          <p:cNvPr id="20" name="Text 13"/>
          <p:cNvSpPr/>
          <p:nvPr/>
        </p:nvSpPr>
        <p:spPr>
          <a:xfrm>
            <a:off x="3200400" y="3154680"/>
            <a:ext cx="5303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query goes through a single chokepoint — who asked what, when, and how long it took.</a:t>
            </a:r>
            <a:endParaRPr lang="en-US" sz="1200" dirty="0"/>
          </a:p>
        </p:txBody>
      </p:sp>
      <p:sp>
        <p:nvSpPr>
          <p:cNvPr id="21" name="Shape 14"/>
          <p:cNvSpPr/>
          <p:nvPr/>
        </p:nvSpPr>
        <p:spPr>
          <a:xfrm>
            <a:off x="457200" y="3749040"/>
            <a:ext cx="8229600" cy="502920"/>
          </a:xfrm>
          <a:prstGeom prst="rect">
            <a:avLst/>
          </a:prstGeom>
          <a:solidFill>
            <a:srgbClr val="F0FDF4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22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94360" y="3822192"/>
            <a:ext cx="320040" cy="320040"/>
          </a:xfrm>
          <a:prstGeom prst="rect">
            <a:avLst/>
          </a:prstGeom>
        </p:spPr>
      </p:pic>
      <p:sp>
        <p:nvSpPr>
          <p:cNvPr id="23" name="Text 15"/>
          <p:cNvSpPr/>
          <p:nvPr/>
        </p:nvSpPr>
        <p:spPr>
          <a:xfrm>
            <a:off x="1051560" y="3749040"/>
            <a:ext cx="21031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17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Abstraction</a:t>
            </a:r>
            <a:endParaRPr lang="en-US" sz="1300" dirty="0"/>
          </a:p>
        </p:txBody>
      </p:sp>
      <p:sp>
        <p:nvSpPr>
          <p:cNvPr id="24" name="Text 16"/>
          <p:cNvSpPr/>
          <p:nvPr/>
        </p:nvSpPr>
        <p:spPr>
          <a:xfrm>
            <a:off x="3200400" y="3749040"/>
            <a:ext cx="5303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Swap databases, change schemas, split services — only the API layer changes. MCP server doesn't need to know.</a:t>
            </a:r>
            <a:endParaRPr lang="en-US" sz="1200" dirty="0"/>
          </a:p>
        </p:txBody>
      </p:sp>
      <p:sp>
        <p:nvSpPr>
          <p:cNvPr id="25" name="Shape 17"/>
          <p:cNvSpPr/>
          <p:nvPr/>
        </p:nvSpPr>
        <p:spPr>
          <a:xfrm>
            <a:off x="457200" y="4343400"/>
            <a:ext cx="8229600" cy="50292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26" name="Image 6" descr="preencod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94360" y="4416552"/>
            <a:ext cx="320040" cy="320040"/>
          </a:xfrm>
          <a:prstGeom prst="rect">
            <a:avLst/>
          </a:prstGeom>
        </p:spPr>
      </p:pic>
      <p:sp>
        <p:nvSpPr>
          <p:cNvPr id="27" name="Text 18"/>
          <p:cNvSpPr/>
          <p:nvPr/>
        </p:nvSpPr>
        <p:spPr>
          <a:xfrm>
            <a:off x="1051560" y="4343400"/>
            <a:ext cx="21031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17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Reusability</a:t>
            </a:r>
            <a:endParaRPr lang="en-US" sz="1300" dirty="0"/>
          </a:p>
        </p:txBody>
      </p:sp>
      <p:sp>
        <p:nvSpPr>
          <p:cNvPr id="28" name="Text 19"/>
          <p:cNvSpPr/>
          <p:nvPr/>
        </p:nvSpPr>
        <p:spPr>
          <a:xfrm>
            <a:off x="3200400" y="4343400"/>
            <a:ext cx="5303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Same query API serves MCP, internal dashboards, CLI tools, and other consumers. Build once, use everywhere.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F1B2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74320" y="109728"/>
            <a:ext cx="5486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System Architecture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274320" y="457200"/>
            <a:ext cx="8229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Multi-region  ·  Go Proxy MCP  ·  Query Services  ·  OPA Policy Engine</a:t>
            </a:r>
            <a:endParaRPr lang="en-US" sz="900" dirty="0"/>
          </a:p>
        </p:txBody>
      </p:sp>
      <p:sp>
        <p:nvSpPr>
          <p:cNvPr id="4" name="Shape 2"/>
          <p:cNvSpPr/>
          <p:nvPr/>
        </p:nvSpPr>
        <p:spPr>
          <a:xfrm>
            <a:off x="163287" y="914400"/>
            <a:ext cx="1371600" cy="822960"/>
          </a:xfrm>
          <a:prstGeom prst="roundRect">
            <a:avLst>
              <a:gd name="adj" fmla="val 6667"/>
            </a:avLst>
          </a:prstGeom>
          <a:solidFill>
            <a:srgbClr val="172554"/>
          </a:solidFill>
          <a:ln w="19050">
            <a:solidFill>
              <a:srgbClr val="F59E0B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080" y="960120"/>
            <a:ext cx="256032" cy="256032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82880" y="1234440"/>
            <a:ext cx="1371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AI Agent</a:t>
            </a:r>
            <a:endParaRPr lang="en-US" sz="1100" dirty="0"/>
          </a:p>
        </p:txBody>
      </p:sp>
      <p:sp>
        <p:nvSpPr>
          <p:cNvPr id="7" name="Text 4"/>
          <p:cNvSpPr/>
          <p:nvPr/>
        </p:nvSpPr>
        <p:spPr>
          <a:xfrm>
            <a:off x="182880" y="1444752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MCP Client</a:t>
            </a:r>
            <a:endParaRPr lang="en-US" sz="800" dirty="0"/>
          </a:p>
        </p:txBody>
      </p:sp>
      <p:sp>
        <p:nvSpPr>
          <p:cNvPr id="8" name="Shape 5"/>
          <p:cNvSpPr/>
          <p:nvPr/>
        </p:nvSpPr>
        <p:spPr>
          <a:xfrm>
            <a:off x="78380" y="1965960"/>
            <a:ext cx="1704700" cy="1737360"/>
          </a:xfrm>
          <a:prstGeom prst="roundRect">
            <a:avLst>
              <a:gd name="adj" fmla="val 3125"/>
            </a:avLst>
          </a:prstGeom>
          <a:solidFill>
            <a:srgbClr val="0B1426"/>
          </a:solidFill>
          <a:ln w="12700">
            <a:solidFill>
              <a:srgbClr val="1E3A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6"/>
          <p:cNvSpPr/>
          <p:nvPr/>
        </p:nvSpPr>
        <p:spPr>
          <a:xfrm>
            <a:off x="137160" y="1993392"/>
            <a:ext cx="14630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0EA5E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MCP Tool Call</a:t>
            </a:r>
            <a:endParaRPr lang="en-US" sz="750" dirty="0"/>
          </a:p>
        </p:txBody>
      </p:sp>
      <p:sp>
        <p:nvSpPr>
          <p:cNvPr id="10" name="Text 7"/>
          <p:cNvSpPr/>
          <p:nvPr/>
        </p:nvSpPr>
        <p:spPr>
          <a:xfrm>
            <a:off x="168715" y="2112264"/>
            <a:ext cx="1847088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06D6A0"/>
                </a:solidFill>
                <a:latin typeface="Consolas" panose="020B0609020204030204" pitchFamily="49" charset="0"/>
                <a:ea typeface="Consolas" pitchFamily="34" charset="-122"/>
                <a:cs typeface="Consolas" panose="020B0609020204030204" pitchFamily="49" charset="0"/>
              </a:rPr>
              <a:t>{</a:t>
            </a:r>
            <a:endParaRPr lang="en-US" sz="7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700" dirty="0">
                <a:solidFill>
                  <a:srgbClr val="06D6A0"/>
                </a:solidFill>
                <a:latin typeface="Consolas" panose="020B0609020204030204" pitchFamily="49" charset="0"/>
                <a:ea typeface="Consolas" pitchFamily="34" charset="-122"/>
                <a:cs typeface="Consolas" panose="020B0609020204030204" pitchFamily="49" charset="0"/>
              </a:rPr>
              <a:t> "db_handle":"</a:t>
            </a:r>
            <a:r>
              <a:rPr lang="en-US" sz="700" dirty="0" err="1">
                <a:solidFill>
                  <a:srgbClr val="06D6A0"/>
                </a:solidFill>
                <a:latin typeface="Consolas" panose="020B0609020204030204" pitchFamily="49" charset="0"/>
                <a:ea typeface="Consolas" pitchFamily="34" charset="-122"/>
                <a:cs typeface="Consolas" panose="020B0609020204030204" pitchFamily="49" charset="0"/>
              </a:rPr>
              <a:t>app-db</a:t>
            </a:r>
            <a:r>
              <a:rPr lang="en-US" sz="700" dirty="0">
                <a:solidFill>
                  <a:srgbClr val="06D6A0"/>
                </a:solidFill>
                <a:latin typeface="Consolas" panose="020B0609020204030204" pitchFamily="49" charset="0"/>
                <a:ea typeface="Consolas" pitchFamily="34" charset="-122"/>
                <a:cs typeface="Consolas" panose="020B0609020204030204" pitchFamily="49" charset="0"/>
              </a:rPr>
              <a:t>name",</a:t>
            </a:r>
            <a:endParaRPr lang="en-US" sz="7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700" dirty="0">
                <a:solidFill>
                  <a:srgbClr val="06D6A0"/>
                </a:solidFill>
                <a:latin typeface="Consolas" panose="020B0609020204030204" pitchFamily="49" charset="0"/>
                <a:ea typeface="Consolas" pitchFamily="34" charset="-122"/>
                <a:cs typeface="Consolas" panose="020B0609020204030204" pitchFamily="49" charset="0"/>
              </a:rPr>
              <a:t> "tables":</a:t>
            </a:r>
            <a:r>
              <a:rPr lang="en-US" sz="7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700" dirty="0">
                <a:solidFill>
                  <a:srgbClr val="06D6A0"/>
                </a:solidFill>
                <a:latin typeface="Consolas" panose="020B0609020204030204" pitchFamily="49" charset="0"/>
                <a:ea typeface="Consolas" pitchFamily="34" charset="-122"/>
                <a:cs typeface="Consolas" panose="020B0609020204030204" pitchFamily="49" charset="0"/>
              </a:rPr>
              <a:t>["tab1","tab2"],</a:t>
            </a:r>
            <a:endParaRPr lang="en-US" sz="7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700" dirty="0">
                <a:solidFill>
                  <a:srgbClr val="06D6A0"/>
                </a:solidFill>
                <a:latin typeface="Consolas" panose="020B0609020204030204" pitchFamily="49" charset="0"/>
                <a:ea typeface="Consolas" pitchFamily="34" charset="-122"/>
                <a:cs typeface="Consolas" panose="020B0609020204030204" pitchFamily="49" charset="0"/>
              </a:rPr>
              <a:t> "columns":["c1", "c2"],</a:t>
            </a:r>
            <a:endParaRPr lang="en-US" sz="7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700" dirty="0">
                <a:solidFill>
                  <a:srgbClr val="06D6A0"/>
                </a:solidFill>
                <a:latin typeface="Consolas" panose="020B0609020204030204" pitchFamily="49" charset="0"/>
                <a:ea typeface="Consolas" pitchFamily="34" charset="-122"/>
                <a:cs typeface="Consolas" panose="020B0609020204030204" pitchFamily="49" charset="0"/>
              </a:rPr>
              <a:t> "filters": </a:t>
            </a:r>
            <a:r>
              <a:rPr lang="en-US" sz="700" dirty="0">
                <a:solidFill>
                  <a:srgbClr val="09D7A0"/>
                </a:solidFill>
                <a:latin typeface="Consolas" panose="020B0609020204030204" pitchFamily="49" charset="0"/>
                <a:ea typeface="Consolas" pitchFamily="34" charset="-122"/>
                <a:cs typeface="Consolas" panose="020B0609020204030204" pitchFamily="49" charset="0"/>
              </a:rPr>
              <a:t>[</a:t>
            </a:r>
            <a:r>
              <a:rPr lang="en-US" sz="650" dirty="0">
                <a:solidFill>
                  <a:srgbClr val="09D7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r>
              <a:rPr lang="en-US" sz="650" dirty="0">
                <a:solidFill>
                  <a:srgbClr val="09D7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  "field": "</a:t>
            </a:r>
            <a:r>
              <a:rPr lang="en-US" sz="650" dirty="0" err="1">
                <a:solidFill>
                  <a:srgbClr val="09D7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created_at</a:t>
            </a:r>
            <a:r>
              <a:rPr lang="en-US" sz="650" dirty="0">
                <a:solidFill>
                  <a:srgbClr val="09D7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",</a:t>
            </a:r>
          </a:p>
          <a:p>
            <a:r>
              <a:rPr lang="en-US" sz="650" dirty="0">
                <a:solidFill>
                  <a:srgbClr val="09D7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  "op": "&gt;",</a:t>
            </a:r>
          </a:p>
          <a:p>
            <a:r>
              <a:rPr lang="en-US" sz="650" dirty="0">
                <a:solidFill>
                  <a:srgbClr val="09D7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  "value": "2024-01-01"</a:t>
            </a:r>
          </a:p>
          <a:p>
            <a:r>
              <a:rPr lang="en-US" sz="650" dirty="0">
                <a:solidFill>
                  <a:srgbClr val="09D7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}</a:t>
            </a:r>
            <a:r>
              <a:rPr lang="en-US" sz="700" dirty="0">
                <a:solidFill>
                  <a:srgbClr val="09D7A0"/>
                </a:solidFill>
                <a:latin typeface="Consolas" panose="020B0609020204030204" pitchFamily="49" charset="0"/>
                <a:ea typeface="Consolas" pitchFamily="34" charset="-122"/>
                <a:cs typeface="Consolas" panose="020B0609020204030204" pitchFamily="49" charset="0"/>
              </a:rPr>
              <a:t>],</a:t>
            </a:r>
            <a:endParaRPr lang="en-US" sz="700" dirty="0">
              <a:solidFill>
                <a:srgbClr val="09D7A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700" dirty="0">
                <a:solidFill>
                  <a:srgbClr val="06D6A0"/>
                </a:solidFill>
                <a:latin typeface="Consolas" panose="020B0609020204030204" pitchFamily="49" charset="0"/>
                <a:ea typeface="Consolas" pitchFamily="34" charset="-122"/>
                <a:cs typeface="Consolas" panose="020B0609020204030204" pitchFamily="49" charset="0"/>
              </a:rPr>
              <a:t> "limit": 100</a:t>
            </a:r>
            <a:endParaRPr lang="en-US" sz="7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700" dirty="0">
                <a:solidFill>
                  <a:srgbClr val="06D6A0"/>
                </a:solidFill>
                <a:latin typeface="Consolas" panose="020B0609020204030204" pitchFamily="49" charset="0"/>
                <a:ea typeface="Consolas" pitchFamily="34" charset="-122"/>
                <a:cs typeface="Consolas" panose="020B0609020204030204" pitchFamily="49" charset="0"/>
              </a:rPr>
              <a:t>}</a:t>
            </a:r>
            <a:endParaRPr lang="en-US" sz="7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1" name="Shape 8"/>
          <p:cNvSpPr/>
          <p:nvPr/>
        </p:nvSpPr>
        <p:spPr>
          <a:xfrm>
            <a:off x="1554480" y="1325880"/>
            <a:ext cx="411480" cy="0"/>
          </a:xfrm>
          <a:prstGeom prst="line">
            <a:avLst/>
          </a:prstGeom>
          <a:noFill/>
          <a:ln w="25400">
            <a:solidFill>
              <a:srgbClr val="0EA5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9"/>
          <p:cNvSpPr/>
          <p:nvPr/>
        </p:nvSpPr>
        <p:spPr>
          <a:xfrm rot="5400000">
            <a:off x="1892808" y="1252728"/>
            <a:ext cx="128016" cy="146304"/>
          </a:xfrm>
          <a:prstGeom prst="triangle">
            <a:avLst/>
          </a:prstGeom>
          <a:solidFill>
            <a:srgbClr val="0EA5E9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Shape 10"/>
          <p:cNvSpPr/>
          <p:nvPr/>
        </p:nvSpPr>
        <p:spPr>
          <a:xfrm>
            <a:off x="1572768" y="1051560"/>
            <a:ext cx="384048" cy="182880"/>
          </a:xfrm>
          <a:prstGeom prst="roundRect">
            <a:avLst>
              <a:gd name="adj" fmla="val 20000"/>
            </a:avLst>
          </a:prstGeom>
          <a:solidFill>
            <a:srgbClr val="7C3AE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1"/>
          <p:cNvSpPr/>
          <p:nvPr/>
        </p:nvSpPr>
        <p:spPr>
          <a:xfrm>
            <a:off x="1572768" y="1051560"/>
            <a:ext cx="384048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JWT</a:t>
            </a:r>
            <a:endParaRPr lang="en-US" sz="700" dirty="0"/>
          </a:p>
        </p:txBody>
      </p:sp>
      <p:sp>
        <p:nvSpPr>
          <p:cNvPr id="15" name="Shape 12"/>
          <p:cNvSpPr/>
          <p:nvPr/>
        </p:nvSpPr>
        <p:spPr>
          <a:xfrm>
            <a:off x="2003435" y="777240"/>
            <a:ext cx="2587752" cy="3063240"/>
          </a:xfrm>
          <a:prstGeom prst="roundRect">
            <a:avLst>
              <a:gd name="adj" fmla="val 2759"/>
            </a:avLst>
          </a:prstGeom>
          <a:solidFill>
            <a:srgbClr val="0F2847"/>
          </a:solidFill>
          <a:ln w="25400">
            <a:solidFill>
              <a:srgbClr val="0EA5E9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Text 13"/>
          <p:cNvSpPr/>
          <p:nvPr/>
        </p:nvSpPr>
        <p:spPr>
          <a:xfrm>
            <a:off x="1965960" y="841248"/>
            <a:ext cx="2651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EA5E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Go Proxy MCP</a:t>
            </a:r>
            <a:endParaRPr lang="en-US" sz="1300" dirty="0"/>
          </a:p>
        </p:txBody>
      </p:sp>
      <p:sp>
        <p:nvSpPr>
          <p:cNvPr id="17" name="Text 14"/>
          <p:cNvSpPr/>
          <p:nvPr/>
        </p:nvSpPr>
        <p:spPr>
          <a:xfrm>
            <a:off x="1965960" y="1078992"/>
            <a:ext cx="26517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Streamable HTTP</a:t>
            </a:r>
            <a:endParaRPr lang="en-US" sz="800" dirty="0"/>
          </a:p>
        </p:txBody>
      </p:sp>
      <p:sp>
        <p:nvSpPr>
          <p:cNvPr id="18" name="Shape 15"/>
          <p:cNvSpPr/>
          <p:nvPr/>
        </p:nvSpPr>
        <p:spPr>
          <a:xfrm>
            <a:off x="2148840" y="1371600"/>
            <a:ext cx="2286000" cy="310896"/>
          </a:xfrm>
          <a:prstGeom prst="roundRect">
            <a:avLst>
              <a:gd name="adj" fmla="val 11765"/>
            </a:avLst>
          </a:prstGeom>
          <a:solidFill>
            <a:srgbClr val="1A3A63"/>
          </a:solidFill>
          <a:ln w="6350">
            <a:solidFill>
              <a:srgbClr val="2A508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9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40280" y="1417320"/>
            <a:ext cx="182880" cy="182880"/>
          </a:xfrm>
          <a:prstGeom prst="rect">
            <a:avLst/>
          </a:prstGeom>
        </p:spPr>
      </p:pic>
      <p:sp>
        <p:nvSpPr>
          <p:cNvPr id="20" name="Text 16"/>
          <p:cNvSpPr/>
          <p:nvPr/>
        </p:nvSpPr>
        <p:spPr>
          <a:xfrm>
            <a:off x="2487168" y="1371600"/>
            <a:ext cx="18288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JWT Validation</a:t>
            </a:r>
            <a:endParaRPr lang="en-US" sz="900" dirty="0"/>
          </a:p>
        </p:txBody>
      </p:sp>
      <p:sp>
        <p:nvSpPr>
          <p:cNvPr id="21" name="Shape 17"/>
          <p:cNvSpPr/>
          <p:nvPr/>
        </p:nvSpPr>
        <p:spPr>
          <a:xfrm>
            <a:off x="3291840" y="1682496"/>
            <a:ext cx="0" cy="91440"/>
          </a:xfrm>
          <a:prstGeom prst="line">
            <a:avLst/>
          </a:prstGeom>
          <a:noFill/>
          <a:ln w="12700">
            <a:solidFill>
              <a:srgbClr val="2A508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Shape 18"/>
          <p:cNvSpPr/>
          <p:nvPr/>
        </p:nvSpPr>
        <p:spPr>
          <a:xfrm>
            <a:off x="2148840" y="1773936"/>
            <a:ext cx="2286000" cy="310896"/>
          </a:xfrm>
          <a:prstGeom prst="roundRect">
            <a:avLst>
              <a:gd name="adj" fmla="val 11765"/>
            </a:avLst>
          </a:prstGeom>
          <a:solidFill>
            <a:srgbClr val="1A3A63"/>
          </a:solidFill>
          <a:ln w="6350">
            <a:solidFill>
              <a:srgbClr val="2A508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3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40280" y="1819656"/>
            <a:ext cx="182880" cy="182880"/>
          </a:xfrm>
          <a:prstGeom prst="rect">
            <a:avLst/>
          </a:prstGeom>
        </p:spPr>
      </p:pic>
      <p:sp>
        <p:nvSpPr>
          <p:cNvPr id="24" name="Text 19"/>
          <p:cNvSpPr/>
          <p:nvPr/>
        </p:nvSpPr>
        <p:spPr>
          <a:xfrm>
            <a:off x="2487168" y="1773936"/>
            <a:ext cx="18288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OPA Policy Eval</a:t>
            </a:r>
            <a:endParaRPr lang="en-US" sz="900" dirty="0"/>
          </a:p>
        </p:txBody>
      </p:sp>
      <p:sp>
        <p:nvSpPr>
          <p:cNvPr id="25" name="Shape 20"/>
          <p:cNvSpPr/>
          <p:nvPr/>
        </p:nvSpPr>
        <p:spPr>
          <a:xfrm>
            <a:off x="3291840" y="2084832"/>
            <a:ext cx="0" cy="91440"/>
          </a:xfrm>
          <a:prstGeom prst="line">
            <a:avLst/>
          </a:prstGeom>
          <a:noFill/>
          <a:ln w="12700">
            <a:solidFill>
              <a:srgbClr val="2A508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Shape 21"/>
          <p:cNvSpPr/>
          <p:nvPr/>
        </p:nvSpPr>
        <p:spPr>
          <a:xfrm>
            <a:off x="2148840" y="2176272"/>
            <a:ext cx="2286000" cy="310896"/>
          </a:xfrm>
          <a:prstGeom prst="roundRect">
            <a:avLst>
              <a:gd name="adj" fmla="val 11765"/>
            </a:avLst>
          </a:prstGeom>
          <a:solidFill>
            <a:srgbClr val="1A3A63"/>
          </a:solidFill>
          <a:ln w="6350">
            <a:solidFill>
              <a:srgbClr val="2A508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7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240280" y="2221992"/>
            <a:ext cx="182880" cy="182880"/>
          </a:xfrm>
          <a:prstGeom prst="rect">
            <a:avLst/>
          </a:prstGeom>
        </p:spPr>
      </p:pic>
      <p:sp>
        <p:nvSpPr>
          <p:cNvPr id="28" name="Text 22"/>
          <p:cNvSpPr/>
          <p:nvPr/>
        </p:nvSpPr>
        <p:spPr>
          <a:xfrm>
            <a:off x="2487168" y="2176272"/>
            <a:ext cx="18288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Rate Limiter</a:t>
            </a:r>
            <a:endParaRPr lang="en-US" sz="900" dirty="0"/>
          </a:p>
        </p:txBody>
      </p:sp>
      <p:sp>
        <p:nvSpPr>
          <p:cNvPr id="29" name="Shape 23"/>
          <p:cNvSpPr/>
          <p:nvPr/>
        </p:nvSpPr>
        <p:spPr>
          <a:xfrm>
            <a:off x="3291840" y="2487168"/>
            <a:ext cx="0" cy="91440"/>
          </a:xfrm>
          <a:prstGeom prst="line">
            <a:avLst/>
          </a:prstGeom>
          <a:noFill/>
          <a:ln w="12700">
            <a:solidFill>
              <a:srgbClr val="2A508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Shape 24"/>
          <p:cNvSpPr/>
          <p:nvPr/>
        </p:nvSpPr>
        <p:spPr>
          <a:xfrm>
            <a:off x="2148840" y="2578608"/>
            <a:ext cx="2286000" cy="310896"/>
          </a:xfrm>
          <a:prstGeom prst="roundRect">
            <a:avLst>
              <a:gd name="adj" fmla="val 11765"/>
            </a:avLst>
          </a:prstGeom>
          <a:solidFill>
            <a:srgbClr val="1A3A63"/>
          </a:solidFill>
          <a:ln w="6350">
            <a:solidFill>
              <a:srgbClr val="2A508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31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240280" y="2624328"/>
            <a:ext cx="182880" cy="182880"/>
          </a:xfrm>
          <a:prstGeom prst="rect">
            <a:avLst/>
          </a:prstGeom>
        </p:spPr>
      </p:pic>
      <p:sp>
        <p:nvSpPr>
          <p:cNvPr id="32" name="Text 25"/>
          <p:cNvSpPr/>
          <p:nvPr/>
        </p:nvSpPr>
        <p:spPr>
          <a:xfrm>
            <a:off x="2487168" y="2578608"/>
            <a:ext cx="18288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db_handle → URI Resolver</a:t>
            </a:r>
            <a:endParaRPr lang="en-US" sz="900" dirty="0"/>
          </a:p>
        </p:txBody>
      </p:sp>
      <p:sp>
        <p:nvSpPr>
          <p:cNvPr id="33" name="Shape 26"/>
          <p:cNvSpPr/>
          <p:nvPr/>
        </p:nvSpPr>
        <p:spPr>
          <a:xfrm>
            <a:off x="3291840" y="2889504"/>
            <a:ext cx="0" cy="91440"/>
          </a:xfrm>
          <a:prstGeom prst="line">
            <a:avLst/>
          </a:prstGeom>
          <a:noFill/>
          <a:ln w="12700">
            <a:solidFill>
              <a:srgbClr val="2A508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4" name="Shape 27"/>
          <p:cNvSpPr/>
          <p:nvPr/>
        </p:nvSpPr>
        <p:spPr>
          <a:xfrm>
            <a:off x="2148840" y="2980944"/>
            <a:ext cx="2286000" cy="310896"/>
          </a:xfrm>
          <a:prstGeom prst="roundRect">
            <a:avLst>
              <a:gd name="adj" fmla="val 11765"/>
            </a:avLst>
          </a:prstGeom>
          <a:solidFill>
            <a:srgbClr val="1A3A63"/>
          </a:solidFill>
          <a:ln w="6350">
            <a:solidFill>
              <a:srgbClr val="2A508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35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240280" y="3026664"/>
            <a:ext cx="182880" cy="182880"/>
          </a:xfrm>
          <a:prstGeom prst="rect">
            <a:avLst/>
          </a:prstGeom>
        </p:spPr>
      </p:pic>
      <p:sp>
        <p:nvSpPr>
          <p:cNvPr id="36" name="Text 28"/>
          <p:cNvSpPr/>
          <p:nvPr/>
        </p:nvSpPr>
        <p:spPr>
          <a:xfrm>
            <a:off x="2487168" y="2980944"/>
            <a:ext cx="18288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Allowed Tables Injection</a:t>
            </a:r>
            <a:endParaRPr lang="en-US" sz="900" dirty="0"/>
          </a:p>
        </p:txBody>
      </p:sp>
      <p:sp>
        <p:nvSpPr>
          <p:cNvPr id="41" name="Shape 33"/>
          <p:cNvSpPr/>
          <p:nvPr/>
        </p:nvSpPr>
        <p:spPr>
          <a:xfrm>
            <a:off x="4617720" y="2514600"/>
            <a:ext cx="777240" cy="0"/>
          </a:xfrm>
          <a:prstGeom prst="line">
            <a:avLst/>
          </a:prstGeom>
          <a:noFill/>
          <a:ln w="25400">
            <a:solidFill>
              <a:srgbClr val="0EA5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2" name="Shape 34"/>
          <p:cNvSpPr/>
          <p:nvPr/>
        </p:nvSpPr>
        <p:spPr>
          <a:xfrm rot="5400000">
            <a:off x="5321808" y="2441448"/>
            <a:ext cx="128016" cy="146304"/>
          </a:xfrm>
          <a:prstGeom prst="triangle">
            <a:avLst/>
          </a:prstGeom>
          <a:solidFill>
            <a:srgbClr val="0EA5E9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3" name="Text 35"/>
          <p:cNvSpPr/>
          <p:nvPr/>
        </p:nvSpPr>
        <p:spPr>
          <a:xfrm>
            <a:off x="4552407" y="2148840"/>
            <a:ext cx="914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Fwd: table, cols,</a:t>
            </a:r>
            <a:endParaRPr lang="en-US" sz="600" dirty="0"/>
          </a:p>
          <a:p>
            <a:pPr marL="0" indent="0" algn="ctr">
              <a:buNone/>
            </a:pPr>
            <a:r>
              <a:rPr lang="en-US" sz="6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filters, allowed_tables</a:t>
            </a:r>
            <a:endParaRPr lang="en-US" sz="600" dirty="0"/>
          </a:p>
        </p:txBody>
      </p:sp>
      <p:sp>
        <p:nvSpPr>
          <p:cNvPr id="44" name="Shape 36"/>
          <p:cNvSpPr/>
          <p:nvPr/>
        </p:nvSpPr>
        <p:spPr>
          <a:xfrm>
            <a:off x="5394960" y="777240"/>
            <a:ext cx="1965960" cy="3063240"/>
          </a:xfrm>
          <a:prstGeom prst="roundRect">
            <a:avLst>
              <a:gd name="adj" fmla="val 3721"/>
            </a:avLst>
          </a:prstGeom>
          <a:solidFill>
            <a:srgbClr val="0F2847"/>
          </a:solidFill>
          <a:ln w="25400">
            <a:solidFill>
              <a:srgbClr val="06D6A0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5" name="Text 37"/>
          <p:cNvSpPr/>
          <p:nvPr/>
        </p:nvSpPr>
        <p:spPr>
          <a:xfrm>
            <a:off x="5394960" y="841248"/>
            <a:ext cx="1965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6D6A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Query Services</a:t>
            </a:r>
            <a:endParaRPr lang="en-US" sz="1300" dirty="0"/>
          </a:p>
        </p:txBody>
      </p:sp>
      <p:sp>
        <p:nvSpPr>
          <p:cNvPr id="46" name="Text 38"/>
          <p:cNvSpPr/>
          <p:nvPr/>
        </p:nvSpPr>
        <p:spPr>
          <a:xfrm>
            <a:off x="5394960" y="1078992"/>
            <a:ext cx="19659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 · per-engine</a:t>
            </a:r>
            <a:endParaRPr lang="en-US" sz="800" dirty="0"/>
          </a:p>
        </p:txBody>
      </p:sp>
      <p:sp>
        <p:nvSpPr>
          <p:cNvPr id="47" name="Shape 39"/>
          <p:cNvSpPr/>
          <p:nvPr/>
        </p:nvSpPr>
        <p:spPr>
          <a:xfrm>
            <a:off x="5577840" y="1371600"/>
            <a:ext cx="1600200" cy="347472"/>
          </a:xfrm>
          <a:prstGeom prst="roundRect">
            <a:avLst>
              <a:gd name="adj" fmla="val 10526"/>
            </a:avLst>
          </a:prstGeom>
          <a:solidFill>
            <a:srgbClr val="33679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8" name="Text 40"/>
          <p:cNvSpPr/>
          <p:nvPr/>
        </p:nvSpPr>
        <p:spPr>
          <a:xfrm>
            <a:off x="5577840" y="1371600"/>
            <a:ext cx="1600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Postgres QS</a:t>
            </a:r>
            <a:endParaRPr lang="en-US" sz="1000" dirty="0"/>
          </a:p>
        </p:txBody>
      </p:sp>
      <p:sp>
        <p:nvSpPr>
          <p:cNvPr id="49" name="Shape 41"/>
          <p:cNvSpPr/>
          <p:nvPr/>
        </p:nvSpPr>
        <p:spPr>
          <a:xfrm>
            <a:off x="5577840" y="1828800"/>
            <a:ext cx="1600200" cy="347472"/>
          </a:xfrm>
          <a:prstGeom prst="roundRect">
            <a:avLst>
              <a:gd name="adj" fmla="val 10526"/>
            </a:avLst>
          </a:prstGeom>
          <a:solidFill>
            <a:srgbClr val="00758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0" name="Text 42"/>
          <p:cNvSpPr/>
          <p:nvPr/>
        </p:nvSpPr>
        <p:spPr>
          <a:xfrm>
            <a:off x="5577840" y="1828800"/>
            <a:ext cx="1600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MySQL QS</a:t>
            </a:r>
            <a:endParaRPr lang="en-US" sz="1000" dirty="0"/>
          </a:p>
        </p:txBody>
      </p:sp>
      <p:sp>
        <p:nvSpPr>
          <p:cNvPr id="51" name="Shape 43"/>
          <p:cNvSpPr/>
          <p:nvPr/>
        </p:nvSpPr>
        <p:spPr>
          <a:xfrm>
            <a:off x="5577840" y="2286000"/>
            <a:ext cx="1600200" cy="347472"/>
          </a:xfrm>
          <a:prstGeom prst="roundRect">
            <a:avLst>
              <a:gd name="adj" fmla="val 10526"/>
            </a:avLst>
          </a:prstGeom>
          <a:solidFill>
            <a:srgbClr val="3F7E3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2" name="Text 44"/>
          <p:cNvSpPr/>
          <p:nvPr/>
        </p:nvSpPr>
        <p:spPr>
          <a:xfrm>
            <a:off x="5577840" y="2286000"/>
            <a:ext cx="1600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MongoDB QS</a:t>
            </a:r>
            <a:endParaRPr lang="en-US" sz="1000" dirty="0"/>
          </a:p>
        </p:txBody>
      </p:sp>
      <p:sp>
        <p:nvSpPr>
          <p:cNvPr id="53" name="Shape 45"/>
          <p:cNvSpPr/>
          <p:nvPr/>
        </p:nvSpPr>
        <p:spPr>
          <a:xfrm>
            <a:off x="5577840" y="2743200"/>
            <a:ext cx="1600200" cy="182880"/>
          </a:xfrm>
          <a:prstGeom prst="roundRect">
            <a:avLst>
              <a:gd name="adj" fmla="val 15000"/>
            </a:avLst>
          </a:prstGeom>
          <a:solidFill>
            <a:srgbClr val="1A3A6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4" name="Text 46"/>
          <p:cNvSpPr/>
          <p:nvPr/>
        </p:nvSpPr>
        <p:spPr>
          <a:xfrm>
            <a:off x="5577840" y="2743200"/>
            <a:ext cx="16002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JWT Validation</a:t>
            </a:r>
            <a:endParaRPr lang="en-US" sz="700" dirty="0"/>
          </a:p>
        </p:txBody>
      </p:sp>
      <p:sp>
        <p:nvSpPr>
          <p:cNvPr id="55" name="Shape 47"/>
          <p:cNvSpPr/>
          <p:nvPr/>
        </p:nvSpPr>
        <p:spPr>
          <a:xfrm>
            <a:off x="5577840" y="2990088"/>
            <a:ext cx="1600200" cy="182880"/>
          </a:xfrm>
          <a:prstGeom prst="roundRect">
            <a:avLst>
              <a:gd name="adj" fmla="val 15000"/>
            </a:avLst>
          </a:prstGeom>
          <a:solidFill>
            <a:srgbClr val="1A3A6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6" name="Text 48"/>
          <p:cNvSpPr/>
          <p:nvPr/>
        </p:nvSpPr>
        <p:spPr>
          <a:xfrm>
            <a:off x="5577840" y="2990088"/>
            <a:ext cx="16002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Rate Limiter</a:t>
            </a:r>
            <a:endParaRPr lang="en-US" sz="700" dirty="0"/>
          </a:p>
        </p:txBody>
      </p:sp>
      <p:sp>
        <p:nvSpPr>
          <p:cNvPr id="57" name="Shape 49"/>
          <p:cNvSpPr/>
          <p:nvPr/>
        </p:nvSpPr>
        <p:spPr>
          <a:xfrm>
            <a:off x="5577840" y="3236976"/>
            <a:ext cx="1600200" cy="182880"/>
          </a:xfrm>
          <a:prstGeom prst="roundRect">
            <a:avLst>
              <a:gd name="adj" fmla="val 15000"/>
            </a:avLst>
          </a:prstGeom>
          <a:solidFill>
            <a:srgbClr val="1A3A6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8" name="Text 50"/>
          <p:cNvSpPr/>
          <p:nvPr/>
        </p:nvSpPr>
        <p:spPr>
          <a:xfrm>
            <a:off x="5577840" y="3236976"/>
            <a:ext cx="16002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Read-only Enforce</a:t>
            </a:r>
            <a:endParaRPr lang="en-US" sz="700" dirty="0"/>
          </a:p>
        </p:txBody>
      </p:sp>
      <p:sp>
        <p:nvSpPr>
          <p:cNvPr id="59" name="Shape 51"/>
          <p:cNvSpPr/>
          <p:nvPr/>
        </p:nvSpPr>
        <p:spPr>
          <a:xfrm>
            <a:off x="5577840" y="3483864"/>
            <a:ext cx="1600200" cy="182880"/>
          </a:xfrm>
          <a:prstGeom prst="roundRect">
            <a:avLst>
              <a:gd name="adj" fmla="val 15000"/>
            </a:avLst>
          </a:prstGeom>
          <a:solidFill>
            <a:srgbClr val="1A3A6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0" name="Text 52"/>
          <p:cNvSpPr/>
          <p:nvPr/>
        </p:nvSpPr>
        <p:spPr>
          <a:xfrm>
            <a:off x="5577840" y="3483864"/>
            <a:ext cx="16002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PII Scrubbing</a:t>
            </a:r>
            <a:endParaRPr lang="en-US" sz="700" dirty="0"/>
          </a:p>
        </p:txBody>
      </p:sp>
      <p:sp>
        <p:nvSpPr>
          <p:cNvPr id="61" name="Shape 53"/>
          <p:cNvSpPr/>
          <p:nvPr/>
        </p:nvSpPr>
        <p:spPr>
          <a:xfrm>
            <a:off x="7360920" y="1545336"/>
            <a:ext cx="274320" cy="0"/>
          </a:xfrm>
          <a:prstGeom prst="line">
            <a:avLst/>
          </a:prstGeom>
          <a:noFill/>
          <a:ln w="19050">
            <a:solidFill>
              <a:srgbClr val="06D6A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2" name="Shape 54"/>
          <p:cNvSpPr/>
          <p:nvPr/>
        </p:nvSpPr>
        <p:spPr>
          <a:xfrm rot="5400000">
            <a:off x="7571232" y="1472184"/>
            <a:ext cx="109728" cy="128016"/>
          </a:xfrm>
          <a:prstGeom prst="triangle">
            <a:avLst/>
          </a:prstGeom>
          <a:solidFill>
            <a:srgbClr val="06D6A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3" name="Shape 55"/>
          <p:cNvSpPr/>
          <p:nvPr/>
        </p:nvSpPr>
        <p:spPr>
          <a:xfrm>
            <a:off x="7657725" y="1371600"/>
            <a:ext cx="1325880" cy="347472"/>
          </a:xfrm>
          <a:prstGeom prst="roundRect">
            <a:avLst>
              <a:gd name="adj" fmla="val 10526"/>
            </a:avLst>
          </a:prstGeom>
          <a:solidFill>
            <a:srgbClr val="336791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64" name="Image 6" descr="preencod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699248" y="1426464"/>
            <a:ext cx="201168" cy="201168"/>
          </a:xfrm>
          <a:prstGeom prst="rect">
            <a:avLst/>
          </a:prstGeom>
        </p:spPr>
      </p:pic>
      <p:sp>
        <p:nvSpPr>
          <p:cNvPr id="65" name="Text 56"/>
          <p:cNvSpPr/>
          <p:nvPr/>
        </p:nvSpPr>
        <p:spPr>
          <a:xfrm>
            <a:off x="7936992" y="1371600"/>
            <a:ext cx="9601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PostgreSQL</a:t>
            </a:r>
            <a:endParaRPr lang="en-US" sz="900" dirty="0"/>
          </a:p>
        </p:txBody>
      </p:sp>
      <p:sp>
        <p:nvSpPr>
          <p:cNvPr id="66" name="Shape 57"/>
          <p:cNvSpPr/>
          <p:nvPr/>
        </p:nvSpPr>
        <p:spPr>
          <a:xfrm>
            <a:off x="7360920" y="2002536"/>
            <a:ext cx="274320" cy="0"/>
          </a:xfrm>
          <a:prstGeom prst="line">
            <a:avLst/>
          </a:prstGeom>
          <a:noFill/>
          <a:ln w="19050">
            <a:solidFill>
              <a:srgbClr val="06D6A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7" name="Shape 58"/>
          <p:cNvSpPr/>
          <p:nvPr/>
        </p:nvSpPr>
        <p:spPr>
          <a:xfrm rot="5400000">
            <a:off x="7571232" y="1929384"/>
            <a:ext cx="109728" cy="128016"/>
          </a:xfrm>
          <a:prstGeom prst="triangle">
            <a:avLst/>
          </a:prstGeom>
          <a:solidFill>
            <a:srgbClr val="06D6A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8" name="Shape 59"/>
          <p:cNvSpPr/>
          <p:nvPr/>
        </p:nvSpPr>
        <p:spPr>
          <a:xfrm>
            <a:off x="7657725" y="1828800"/>
            <a:ext cx="1325880" cy="347472"/>
          </a:xfrm>
          <a:prstGeom prst="roundRect">
            <a:avLst>
              <a:gd name="adj" fmla="val 10526"/>
            </a:avLst>
          </a:prstGeom>
          <a:solidFill>
            <a:srgbClr val="00758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69" name="Image 7" descr="preencod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699248" y="1883664"/>
            <a:ext cx="201168" cy="201168"/>
          </a:xfrm>
          <a:prstGeom prst="rect">
            <a:avLst/>
          </a:prstGeom>
        </p:spPr>
      </p:pic>
      <p:sp>
        <p:nvSpPr>
          <p:cNvPr id="70" name="Text 60"/>
          <p:cNvSpPr/>
          <p:nvPr/>
        </p:nvSpPr>
        <p:spPr>
          <a:xfrm>
            <a:off x="7936992" y="1828800"/>
            <a:ext cx="9601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MySQL</a:t>
            </a:r>
            <a:endParaRPr lang="en-US" sz="900" dirty="0"/>
          </a:p>
        </p:txBody>
      </p:sp>
      <p:sp>
        <p:nvSpPr>
          <p:cNvPr id="71" name="Shape 61"/>
          <p:cNvSpPr/>
          <p:nvPr/>
        </p:nvSpPr>
        <p:spPr>
          <a:xfrm>
            <a:off x="7360920" y="2459736"/>
            <a:ext cx="274320" cy="0"/>
          </a:xfrm>
          <a:prstGeom prst="line">
            <a:avLst/>
          </a:prstGeom>
          <a:noFill/>
          <a:ln w="19050">
            <a:solidFill>
              <a:srgbClr val="06D6A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2" name="Shape 62"/>
          <p:cNvSpPr/>
          <p:nvPr/>
        </p:nvSpPr>
        <p:spPr>
          <a:xfrm rot="5400000">
            <a:off x="7571232" y="2386584"/>
            <a:ext cx="109728" cy="128016"/>
          </a:xfrm>
          <a:prstGeom prst="triangle">
            <a:avLst/>
          </a:prstGeom>
          <a:solidFill>
            <a:srgbClr val="06D6A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3" name="Shape 63"/>
          <p:cNvSpPr/>
          <p:nvPr/>
        </p:nvSpPr>
        <p:spPr>
          <a:xfrm>
            <a:off x="7657725" y="2286000"/>
            <a:ext cx="1325880" cy="347472"/>
          </a:xfrm>
          <a:prstGeom prst="roundRect">
            <a:avLst>
              <a:gd name="adj" fmla="val 10526"/>
            </a:avLst>
          </a:prstGeom>
          <a:solidFill>
            <a:srgbClr val="3F7E3E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74" name="Image 8" descr="preencod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699248" y="2340864"/>
            <a:ext cx="201168" cy="201168"/>
          </a:xfrm>
          <a:prstGeom prst="rect">
            <a:avLst/>
          </a:prstGeom>
        </p:spPr>
      </p:pic>
      <p:sp>
        <p:nvSpPr>
          <p:cNvPr id="75" name="Text 64"/>
          <p:cNvSpPr/>
          <p:nvPr/>
        </p:nvSpPr>
        <p:spPr>
          <a:xfrm>
            <a:off x="7936992" y="2286000"/>
            <a:ext cx="9601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MongoDB</a:t>
            </a:r>
            <a:endParaRPr lang="en-US" sz="900" dirty="0"/>
          </a:p>
        </p:txBody>
      </p:sp>
      <p:sp>
        <p:nvSpPr>
          <p:cNvPr id="76" name="Shape 65"/>
          <p:cNvSpPr/>
          <p:nvPr/>
        </p:nvSpPr>
        <p:spPr>
          <a:xfrm>
            <a:off x="182880" y="3977640"/>
            <a:ext cx="2834640" cy="777240"/>
          </a:xfrm>
          <a:prstGeom prst="roundRect">
            <a:avLst>
              <a:gd name="adj" fmla="val 7059"/>
            </a:avLst>
          </a:prstGeom>
          <a:solidFill>
            <a:srgbClr val="0F2847"/>
          </a:solidFill>
          <a:ln w="19050">
            <a:solidFill>
              <a:srgbClr val="06D6A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77" name="Image 9" descr="preencoded.pn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20040" y="4023360"/>
            <a:ext cx="201168" cy="201168"/>
          </a:xfrm>
          <a:prstGeom prst="rect">
            <a:avLst/>
          </a:prstGeom>
        </p:spPr>
      </p:pic>
      <p:sp>
        <p:nvSpPr>
          <p:cNvPr id="78" name="Text 66"/>
          <p:cNvSpPr/>
          <p:nvPr/>
        </p:nvSpPr>
        <p:spPr>
          <a:xfrm>
            <a:off x="548640" y="4005072"/>
            <a:ext cx="18288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6D6A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Onboard Endpoint</a:t>
            </a:r>
            <a:endParaRPr lang="en-US" sz="1000" dirty="0"/>
          </a:p>
        </p:txBody>
      </p:sp>
      <p:sp>
        <p:nvSpPr>
          <p:cNvPr id="79" name="Text 67"/>
          <p:cNvSpPr/>
          <p:nvPr/>
        </p:nvSpPr>
        <p:spPr>
          <a:xfrm>
            <a:off x="2194560" y="4005072"/>
            <a:ext cx="7315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SSO Auth</a:t>
            </a:r>
            <a:endParaRPr lang="en-US" sz="700" dirty="0"/>
          </a:p>
        </p:txBody>
      </p:sp>
      <p:sp>
        <p:nvSpPr>
          <p:cNvPr id="80" name="Text 68"/>
          <p:cNvSpPr/>
          <p:nvPr/>
        </p:nvSpPr>
        <p:spPr>
          <a:xfrm>
            <a:off x="320040" y="4251960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Register connection strings + policies (db_handle + allowed tables).</a:t>
            </a:r>
            <a:endParaRPr lang="en-US" sz="750" dirty="0"/>
          </a:p>
          <a:p>
            <a:pPr marL="0" indent="0">
              <a:buNone/>
            </a:pPr>
            <a:r>
              <a:rPr lang="en-US" sz="75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data stored with client-side encryption in Config DB.</a:t>
            </a:r>
            <a:endParaRPr lang="en-US" sz="750" dirty="0"/>
          </a:p>
        </p:txBody>
      </p:sp>
      <p:sp>
        <p:nvSpPr>
          <p:cNvPr id="81" name="Shape 69"/>
          <p:cNvSpPr/>
          <p:nvPr/>
        </p:nvSpPr>
        <p:spPr>
          <a:xfrm>
            <a:off x="3200400" y="4114800"/>
            <a:ext cx="1691640" cy="502920"/>
          </a:xfrm>
          <a:prstGeom prst="roundRect">
            <a:avLst>
              <a:gd name="adj" fmla="val 9091"/>
            </a:avLst>
          </a:prstGeom>
          <a:solidFill>
            <a:srgbClr val="172554"/>
          </a:solidFill>
          <a:ln w="12700">
            <a:solidFill>
              <a:srgbClr val="33679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82" name="Image 10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91840" y="4187952"/>
            <a:ext cx="182880" cy="182880"/>
          </a:xfrm>
          <a:prstGeom prst="rect">
            <a:avLst/>
          </a:prstGeom>
        </p:spPr>
      </p:pic>
      <p:sp>
        <p:nvSpPr>
          <p:cNvPr id="83" name="Text 70"/>
          <p:cNvSpPr/>
          <p:nvPr/>
        </p:nvSpPr>
        <p:spPr>
          <a:xfrm>
            <a:off x="3520440" y="4133088"/>
            <a:ext cx="12801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Config DB</a:t>
            </a:r>
            <a:endParaRPr lang="en-US" sz="900" dirty="0"/>
          </a:p>
        </p:txBody>
      </p:sp>
      <p:sp>
        <p:nvSpPr>
          <p:cNvPr id="84" name="Text 71"/>
          <p:cNvSpPr/>
          <p:nvPr/>
        </p:nvSpPr>
        <p:spPr>
          <a:xfrm>
            <a:off x="3520440" y="4325112"/>
            <a:ext cx="12801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Postgres · Encrypted</a:t>
            </a:r>
            <a:endParaRPr lang="en-US" sz="700" dirty="0"/>
          </a:p>
        </p:txBody>
      </p:sp>
      <p:sp>
        <p:nvSpPr>
          <p:cNvPr id="85" name="Shape 72"/>
          <p:cNvSpPr/>
          <p:nvPr/>
        </p:nvSpPr>
        <p:spPr>
          <a:xfrm>
            <a:off x="3017520" y="4370832"/>
            <a:ext cx="182880" cy="0"/>
          </a:xfrm>
          <a:prstGeom prst="line">
            <a:avLst/>
          </a:prstGeom>
          <a:noFill/>
          <a:ln w="19050">
            <a:solidFill>
              <a:srgbClr val="06D6A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6" name="Shape 73"/>
          <p:cNvSpPr/>
          <p:nvPr/>
        </p:nvSpPr>
        <p:spPr>
          <a:xfrm>
            <a:off x="5394960" y="3977640"/>
            <a:ext cx="3566160" cy="777240"/>
          </a:xfrm>
          <a:prstGeom prst="roundRect">
            <a:avLst>
              <a:gd name="adj" fmla="val 7059"/>
            </a:avLst>
          </a:prstGeom>
          <a:solidFill>
            <a:srgbClr val="0F2847"/>
          </a:solidFill>
          <a:ln w="12700">
            <a:solidFill>
              <a:srgbClr val="0EA5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87" name="Image 11" descr="preencoded.png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532120" y="4041648"/>
            <a:ext cx="201168" cy="201168"/>
          </a:xfrm>
          <a:prstGeom prst="rect">
            <a:avLst/>
          </a:prstGeom>
        </p:spPr>
      </p:pic>
      <p:sp>
        <p:nvSpPr>
          <p:cNvPr id="88" name="Text 74"/>
          <p:cNvSpPr/>
          <p:nvPr/>
        </p:nvSpPr>
        <p:spPr>
          <a:xfrm>
            <a:off x="5760720" y="4005072"/>
            <a:ext cx="30175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 Multi-Region Deployment</a:t>
            </a:r>
            <a:endParaRPr lang="en-US" sz="1000" dirty="0"/>
          </a:p>
        </p:txBody>
      </p:sp>
      <p:sp>
        <p:nvSpPr>
          <p:cNvPr id="89" name="Text 75"/>
          <p:cNvSpPr/>
          <p:nvPr/>
        </p:nvSpPr>
        <p:spPr>
          <a:xfrm>
            <a:off x="5760720" y="4187952"/>
            <a:ext cx="30175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 Proxy + Query Services replicated across regions</a:t>
            </a:r>
            <a:endParaRPr lang="en-US" sz="700" dirty="0"/>
          </a:p>
        </p:txBody>
      </p:sp>
      <p:sp>
        <p:nvSpPr>
          <p:cNvPr id="90" name="Shape 76"/>
          <p:cNvSpPr/>
          <p:nvPr/>
        </p:nvSpPr>
        <p:spPr>
          <a:xfrm>
            <a:off x="5577840" y="4434840"/>
            <a:ext cx="960120" cy="228600"/>
          </a:xfrm>
          <a:prstGeom prst="roundRect">
            <a:avLst>
              <a:gd name="adj" fmla="val 16000"/>
            </a:avLst>
          </a:prstGeom>
          <a:solidFill>
            <a:srgbClr val="1A3A6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1" name="Text 77"/>
          <p:cNvSpPr/>
          <p:nvPr/>
        </p:nvSpPr>
        <p:spPr>
          <a:xfrm>
            <a:off x="5577840" y="4434840"/>
            <a:ext cx="960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0EA5E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US-East</a:t>
            </a:r>
            <a:endParaRPr lang="en-US" sz="750" dirty="0"/>
          </a:p>
        </p:txBody>
      </p:sp>
      <p:sp>
        <p:nvSpPr>
          <p:cNvPr id="92" name="Shape 78"/>
          <p:cNvSpPr/>
          <p:nvPr/>
        </p:nvSpPr>
        <p:spPr>
          <a:xfrm>
            <a:off x="6675120" y="4434840"/>
            <a:ext cx="960120" cy="228600"/>
          </a:xfrm>
          <a:prstGeom prst="roundRect">
            <a:avLst>
              <a:gd name="adj" fmla="val 16000"/>
            </a:avLst>
          </a:prstGeom>
          <a:solidFill>
            <a:srgbClr val="1A3A6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3" name="Text 79"/>
          <p:cNvSpPr/>
          <p:nvPr/>
        </p:nvSpPr>
        <p:spPr>
          <a:xfrm>
            <a:off x="6675120" y="4434840"/>
            <a:ext cx="960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0EA5E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US-West</a:t>
            </a:r>
            <a:endParaRPr lang="en-US" sz="750" dirty="0"/>
          </a:p>
        </p:txBody>
      </p:sp>
      <p:sp>
        <p:nvSpPr>
          <p:cNvPr id="94" name="Shape 80"/>
          <p:cNvSpPr/>
          <p:nvPr/>
        </p:nvSpPr>
        <p:spPr>
          <a:xfrm>
            <a:off x="7772400" y="4434840"/>
            <a:ext cx="960120" cy="228600"/>
          </a:xfrm>
          <a:prstGeom prst="roundRect">
            <a:avLst>
              <a:gd name="adj" fmla="val 16000"/>
            </a:avLst>
          </a:prstGeom>
          <a:solidFill>
            <a:srgbClr val="1A3A6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5" name="Text 81"/>
          <p:cNvSpPr/>
          <p:nvPr/>
        </p:nvSpPr>
        <p:spPr>
          <a:xfrm>
            <a:off x="7772400" y="4434840"/>
            <a:ext cx="960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0EA5E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EU-West</a:t>
            </a:r>
            <a:endParaRPr lang="en-US" sz="7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F1B2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1828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Sample Payloads: End-to-End Flow</a:t>
            </a:r>
            <a:endParaRPr lang="en-US" sz="2200" dirty="0"/>
          </a:p>
        </p:txBody>
      </p:sp>
      <p:sp>
        <p:nvSpPr>
          <p:cNvPr id="3" name="Shape 1"/>
          <p:cNvSpPr/>
          <p:nvPr/>
        </p:nvSpPr>
        <p:spPr>
          <a:xfrm>
            <a:off x="137160" y="548640"/>
            <a:ext cx="228600" cy="228600"/>
          </a:xfrm>
          <a:prstGeom prst="ellipse">
            <a:avLst/>
          </a:prstGeom>
          <a:solidFill>
            <a:srgbClr val="06D6A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137160" y="548640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411480" y="548640"/>
            <a:ext cx="2560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06D6A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Register (Onboard Endpoint)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137160" y="822960"/>
            <a:ext cx="2834640" cy="2240280"/>
          </a:xfrm>
          <a:prstGeom prst="rect">
            <a:avLst/>
          </a:prstGeom>
          <a:solidFill>
            <a:srgbClr val="0C1A2E"/>
          </a:solidFill>
          <a:ln w="12700">
            <a:solidFill>
              <a:srgbClr val="06D6A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228600" y="868680"/>
            <a:ext cx="2651760" cy="2148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700" dirty="0">
                <a:solidFill>
                  <a:srgbClr val="06D6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POST /onboard/register</a:t>
            </a:r>
            <a:endParaRPr lang="en-US" sz="700" dirty="0"/>
          </a:p>
          <a:p>
            <a:r>
              <a:rPr lang="en-US" sz="700" dirty="0">
                <a:solidFill>
                  <a:srgbClr val="06D6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Auth: Bearer &lt;SSO_TOKEN&gt;</a:t>
            </a:r>
            <a:endParaRPr lang="en-US" sz="700" dirty="0"/>
          </a:p>
          <a:p>
            <a:endParaRPr lang="en-US" sz="700" dirty="0"/>
          </a:p>
          <a:p>
            <a:r>
              <a:rPr lang="en-US" sz="650" dirty="0">
                <a:solidFill>
                  <a:srgbClr val="06D6A0"/>
                </a:solidFill>
                <a:latin typeface="Consolas" panose="020B0609020204030204" pitchFamily="49" charset="0"/>
                <a:ea typeface="Consolas" pitchFamily="34" charset="-122"/>
                <a:cs typeface="Consolas" panose="020B0609020204030204" pitchFamily="49" charset="0"/>
              </a:rPr>
              <a:t>{</a:t>
            </a:r>
            <a:endParaRPr lang="en-US" sz="65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650" dirty="0">
                <a:solidFill>
                  <a:srgbClr val="06D6A0"/>
                </a:solidFill>
                <a:latin typeface="Consolas" panose="020B0609020204030204" pitchFamily="49" charset="0"/>
                <a:ea typeface="Consolas" pitchFamily="34" charset="-122"/>
                <a:cs typeface="Consolas" panose="020B0609020204030204" pitchFamily="49" charset="0"/>
              </a:rPr>
              <a:t>  "</a:t>
            </a:r>
            <a:r>
              <a:rPr lang="en-US" sz="650" dirty="0" err="1">
                <a:solidFill>
                  <a:srgbClr val="06D6A0"/>
                </a:solidFill>
                <a:latin typeface="Consolas" panose="020B0609020204030204" pitchFamily="49" charset="0"/>
                <a:ea typeface="Consolas" pitchFamily="34" charset="-122"/>
                <a:cs typeface="Consolas" panose="020B0609020204030204" pitchFamily="49" charset="0"/>
              </a:rPr>
              <a:t>db_handle</a:t>
            </a:r>
            <a:r>
              <a:rPr lang="en-US" sz="650" dirty="0">
                <a:solidFill>
                  <a:srgbClr val="06D6A0"/>
                </a:solidFill>
                <a:latin typeface="Consolas" panose="020B0609020204030204" pitchFamily="49" charset="0"/>
                <a:ea typeface="Consolas" pitchFamily="34" charset="-122"/>
                <a:cs typeface="Consolas" panose="020B0609020204030204" pitchFamily="49" charset="0"/>
              </a:rPr>
              <a:t>":</a:t>
            </a:r>
            <a:r>
              <a:rPr lang="en-US" sz="65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650" dirty="0">
                <a:solidFill>
                  <a:srgbClr val="06D6A0"/>
                </a:solidFill>
                <a:latin typeface="Consolas" panose="020B0609020204030204" pitchFamily="49" charset="0"/>
                <a:ea typeface="Consolas" pitchFamily="34" charset="-122"/>
                <a:cs typeface="Consolas" panose="020B0609020204030204" pitchFamily="49" charset="0"/>
              </a:rPr>
              <a:t>"</a:t>
            </a:r>
            <a:r>
              <a:rPr lang="en-US" sz="650" dirty="0" err="1">
                <a:solidFill>
                  <a:srgbClr val="06D6A0"/>
                </a:solidFill>
                <a:latin typeface="Consolas" panose="020B0609020204030204" pitchFamily="49" charset="0"/>
                <a:ea typeface="Consolas" pitchFamily="34" charset="-122"/>
                <a:cs typeface="Consolas" panose="020B0609020204030204" pitchFamily="49" charset="0"/>
              </a:rPr>
              <a:t>myapp-usersdb</a:t>
            </a:r>
            <a:r>
              <a:rPr lang="en-US" sz="650" dirty="0">
                <a:solidFill>
                  <a:srgbClr val="06D6A0"/>
                </a:solidFill>
                <a:latin typeface="Consolas" panose="020B0609020204030204" pitchFamily="49" charset="0"/>
                <a:ea typeface="Consolas" pitchFamily="34" charset="-122"/>
                <a:cs typeface="Consolas" panose="020B0609020204030204" pitchFamily="49" charset="0"/>
              </a:rPr>
              <a:t>",</a:t>
            </a:r>
            <a:endParaRPr lang="en-US" sz="65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650" dirty="0">
                <a:solidFill>
                  <a:srgbClr val="06D6A0"/>
                </a:solidFill>
                <a:latin typeface="Consolas" panose="020B0609020204030204" pitchFamily="49" charset="0"/>
                <a:ea typeface="Consolas" pitchFamily="34" charset="-122"/>
                <a:cs typeface="Consolas" panose="020B0609020204030204" pitchFamily="49" charset="0"/>
              </a:rPr>
              <a:t>  "policies": [{</a:t>
            </a:r>
            <a:endParaRPr lang="en-US" sz="65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650" dirty="0">
                <a:solidFill>
                  <a:srgbClr val="06D6A0"/>
                </a:solidFill>
                <a:latin typeface="Consolas" panose="020B0609020204030204" pitchFamily="49" charset="0"/>
                <a:ea typeface="Consolas" pitchFamily="34" charset="-122"/>
                <a:cs typeface="Consolas" panose="020B0609020204030204" pitchFamily="49" charset="0"/>
              </a:rPr>
              <a:t>    "name":</a:t>
            </a:r>
            <a:r>
              <a:rPr lang="en-US" sz="65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650" dirty="0">
                <a:solidFill>
                  <a:srgbClr val="06D6A0"/>
                </a:solidFill>
                <a:latin typeface="Consolas" panose="020B0609020204030204" pitchFamily="49" charset="0"/>
                <a:ea typeface="Consolas" pitchFamily="34" charset="-122"/>
                <a:cs typeface="Consolas" panose="020B0609020204030204" pitchFamily="49" charset="0"/>
              </a:rPr>
              <a:t>"analyst-read",</a:t>
            </a:r>
            <a:endParaRPr lang="en-US" sz="65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650" dirty="0">
                <a:solidFill>
                  <a:srgbClr val="06D6A0"/>
                </a:solidFill>
                <a:latin typeface="Consolas" panose="020B0609020204030204" pitchFamily="49" charset="0"/>
                <a:ea typeface="Consolas" pitchFamily="34" charset="-122"/>
                <a:cs typeface="Consolas" panose="020B0609020204030204" pitchFamily="49" charset="0"/>
              </a:rPr>
              <a:t>    "</a:t>
            </a:r>
            <a:r>
              <a:rPr lang="en-US" sz="650" dirty="0" err="1">
                <a:solidFill>
                  <a:srgbClr val="06D6A0"/>
                </a:solidFill>
                <a:latin typeface="Consolas" panose="020B0609020204030204" pitchFamily="49" charset="0"/>
                <a:ea typeface="Consolas" pitchFamily="34" charset="-122"/>
                <a:cs typeface="Consolas" panose="020B0609020204030204" pitchFamily="49" charset="0"/>
              </a:rPr>
              <a:t>allowed_tables</a:t>
            </a:r>
            <a:r>
              <a:rPr lang="en-US" sz="650" dirty="0">
                <a:solidFill>
                  <a:srgbClr val="06D6A0"/>
                </a:solidFill>
                <a:latin typeface="Consolas" panose="020B0609020204030204" pitchFamily="49" charset="0"/>
                <a:ea typeface="Consolas" pitchFamily="34" charset="-122"/>
                <a:cs typeface="Consolas" panose="020B0609020204030204" pitchFamily="49" charset="0"/>
              </a:rPr>
              <a:t>":</a:t>
            </a:r>
            <a:r>
              <a:rPr lang="en-US" sz="65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650" dirty="0">
                <a:solidFill>
                  <a:srgbClr val="06D6A0"/>
                </a:solidFill>
                <a:latin typeface="Consolas" panose="020B0609020204030204" pitchFamily="49" charset="0"/>
                <a:ea typeface="Consolas" pitchFamily="34" charset="-122"/>
                <a:cs typeface="Consolas" panose="020B0609020204030204" pitchFamily="49" charset="0"/>
              </a:rPr>
              <a:t>["</a:t>
            </a:r>
            <a:r>
              <a:rPr lang="en-US" sz="650" dirty="0" err="1">
                <a:solidFill>
                  <a:srgbClr val="06D6A0"/>
                </a:solidFill>
                <a:latin typeface="Consolas" panose="020B0609020204030204" pitchFamily="49" charset="0"/>
                <a:ea typeface="Consolas" pitchFamily="34" charset="-122"/>
                <a:cs typeface="Consolas" panose="020B0609020204030204" pitchFamily="49" charset="0"/>
              </a:rPr>
              <a:t>users","orders</a:t>
            </a:r>
            <a:r>
              <a:rPr lang="en-US" sz="650" dirty="0">
                <a:solidFill>
                  <a:srgbClr val="06D6A0"/>
                </a:solidFill>
                <a:latin typeface="Consolas" panose="020B0609020204030204" pitchFamily="49" charset="0"/>
                <a:ea typeface="Consolas" pitchFamily="34" charset="-122"/>
                <a:cs typeface="Consolas" panose="020B0609020204030204" pitchFamily="49" charset="0"/>
              </a:rPr>
              <a:t>"],</a:t>
            </a:r>
          </a:p>
          <a:p>
            <a:r>
              <a:rPr lang="en-US" sz="650" dirty="0">
                <a:solidFill>
                  <a:srgbClr val="06D6A0"/>
                </a:solidFill>
                <a:latin typeface="Consolas" panose="020B0609020204030204" pitchFamily="49" charset="0"/>
                <a:ea typeface="Consolas" pitchFamily="34" charset="-122"/>
                <a:cs typeface="Consolas" panose="020B0609020204030204" pitchFamily="49" charset="0"/>
              </a:rPr>
              <a:t>    "</a:t>
            </a:r>
            <a:r>
              <a:rPr lang="en-US" sz="650" dirty="0" err="1">
                <a:solidFill>
                  <a:srgbClr val="06D6A0"/>
                </a:solidFill>
                <a:latin typeface="Consolas" panose="020B0609020204030204" pitchFamily="49" charset="0"/>
                <a:ea typeface="Consolas" pitchFamily="34" charset="-122"/>
                <a:cs typeface="Consolas" panose="020B0609020204030204" pitchFamily="49" charset="0"/>
              </a:rPr>
              <a:t>allowed_columns</a:t>
            </a:r>
            <a:r>
              <a:rPr lang="en-US" sz="650" dirty="0">
                <a:solidFill>
                  <a:srgbClr val="06D6A0"/>
                </a:solidFill>
                <a:latin typeface="Consolas" panose="020B0609020204030204" pitchFamily="49" charset="0"/>
                <a:ea typeface="Consolas" pitchFamily="34" charset="-122"/>
                <a:cs typeface="Consolas" panose="020B0609020204030204" pitchFamily="49" charset="0"/>
              </a:rPr>
              <a:t>":</a:t>
            </a:r>
            <a:r>
              <a:rPr lang="en-US" sz="65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650" dirty="0">
                <a:solidFill>
                  <a:srgbClr val="06D6A0"/>
                </a:solidFill>
                <a:latin typeface="Consolas" panose="020B0609020204030204" pitchFamily="49" charset="0"/>
                <a:ea typeface="Consolas" pitchFamily="34" charset="-122"/>
                <a:cs typeface="Consolas" panose="020B0609020204030204" pitchFamily="49" charset="0"/>
              </a:rPr>
              <a:t>["</a:t>
            </a:r>
            <a:r>
              <a:rPr lang="en-US" sz="650" dirty="0" err="1">
                <a:solidFill>
                  <a:srgbClr val="06D6A0"/>
                </a:solidFill>
                <a:latin typeface="Consolas" panose="020B0609020204030204" pitchFamily="49" charset="0"/>
                <a:ea typeface="Consolas" pitchFamily="34" charset="-122"/>
                <a:cs typeface="Consolas" panose="020B0609020204030204" pitchFamily="49" charset="0"/>
              </a:rPr>
              <a:t>id","email</a:t>
            </a:r>
            <a:r>
              <a:rPr lang="en-US" sz="650" dirty="0">
                <a:solidFill>
                  <a:srgbClr val="06D6A0"/>
                </a:solidFill>
                <a:latin typeface="Consolas" panose="020B0609020204030204" pitchFamily="49" charset="0"/>
                <a:ea typeface="Consolas" pitchFamily="34" charset="-122"/>
                <a:cs typeface="Consolas" panose="020B0609020204030204" pitchFamily="49" charset="0"/>
              </a:rPr>
              <a:t>"],</a:t>
            </a:r>
          </a:p>
          <a:p>
            <a:r>
              <a:rPr lang="en-US" sz="650" dirty="0">
                <a:solidFill>
                  <a:srgbClr val="06D6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endParaRPr lang="en-US" sz="65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650" dirty="0">
                <a:solidFill>
                  <a:srgbClr val="06D6A0"/>
                </a:solidFill>
                <a:latin typeface="Consolas" panose="020B0609020204030204" pitchFamily="49" charset="0"/>
                <a:ea typeface="Consolas" pitchFamily="34" charset="-122"/>
                <a:cs typeface="Consolas" panose="020B0609020204030204" pitchFamily="49" charset="0"/>
              </a:rPr>
              <a:t>  }],</a:t>
            </a:r>
          </a:p>
          <a:p>
            <a:r>
              <a:rPr lang="en-US" sz="650" dirty="0">
                <a:solidFill>
                  <a:srgbClr val="06D6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650" dirty="0">
                <a:solidFill>
                  <a:srgbClr val="06D6A0"/>
                </a:solidFill>
                <a:latin typeface="Consolas" panose="020B0609020204030204" pitchFamily="49" charset="0"/>
                <a:ea typeface="Consolas" pitchFamily="34" charset="-122"/>
                <a:cs typeface="Consolas" panose="020B0609020204030204" pitchFamily="49" charset="0"/>
              </a:rPr>
              <a:t>"</a:t>
            </a:r>
            <a:r>
              <a:rPr lang="en-US" sz="650" dirty="0" err="1">
                <a:solidFill>
                  <a:srgbClr val="06D6A0"/>
                </a:solidFill>
                <a:latin typeface="Consolas" panose="020B0609020204030204" pitchFamily="49" charset="0"/>
                <a:ea typeface="Consolas" pitchFamily="34" charset="-122"/>
                <a:cs typeface="Consolas" panose="020B0609020204030204" pitchFamily="49" charset="0"/>
              </a:rPr>
              <a:t>postgres_conn_string</a:t>
            </a:r>
            <a:r>
              <a:rPr lang="en-US" sz="650" dirty="0">
                <a:solidFill>
                  <a:srgbClr val="06D6A0"/>
                </a:solidFill>
                <a:latin typeface="Consolas" panose="020B0609020204030204" pitchFamily="49" charset="0"/>
                <a:ea typeface="Consolas" pitchFamily="34" charset="-122"/>
                <a:cs typeface="Consolas" panose="020B0609020204030204" pitchFamily="49" charset="0"/>
              </a:rPr>
              <a:t>”: "</a:t>
            </a:r>
            <a:r>
              <a:rPr lang="en-US" sz="650" dirty="0" err="1">
                <a:solidFill>
                  <a:srgbClr val="06D6A0"/>
                </a:solidFill>
                <a:latin typeface="Consolas" panose="020B0609020204030204" pitchFamily="49" charset="0"/>
                <a:ea typeface="Consolas" pitchFamily="34" charset="-122"/>
                <a:cs typeface="Consolas" panose="020B0609020204030204" pitchFamily="49" charset="0"/>
              </a:rPr>
              <a:t>postgres</a:t>
            </a:r>
            <a:r>
              <a:rPr lang="en-US" sz="650" dirty="0">
                <a:solidFill>
                  <a:srgbClr val="06D6A0"/>
                </a:solidFill>
                <a:latin typeface="Consolas" panose="020B0609020204030204" pitchFamily="49" charset="0"/>
                <a:ea typeface="Consolas" pitchFamily="34" charset="-122"/>
                <a:cs typeface="Consolas" panose="020B0609020204030204" pitchFamily="49" charset="0"/>
              </a:rPr>
              <a:t>://</a:t>
            </a:r>
            <a:r>
              <a:rPr lang="en-US" sz="650" dirty="0" err="1">
                <a:solidFill>
                  <a:srgbClr val="06D6A0"/>
                </a:solidFill>
                <a:latin typeface="Consolas" panose="020B0609020204030204" pitchFamily="49" charset="0"/>
                <a:ea typeface="Consolas" pitchFamily="34" charset="-122"/>
                <a:cs typeface="Consolas" panose="020B0609020204030204" pitchFamily="49" charset="0"/>
              </a:rPr>
              <a:t>user:pwd@host</a:t>
            </a:r>
            <a:r>
              <a:rPr lang="en-US" sz="650" dirty="0">
                <a:solidFill>
                  <a:srgbClr val="06D6A0"/>
                </a:solidFill>
                <a:latin typeface="Consolas" panose="020B0609020204030204" pitchFamily="49" charset="0"/>
                <a:ea typeface="Consolas" pitchFamily="34" charset="-122"/>
                <a:cs typeface="Consolas" panose="020B0609020204030204" pitchFamily="49" charset="0"/>
              </a:rPr>
              <a:t>/</a:t>
            </a:r>
            <a:r>
              <a:rPr lang="en-US" sz="650" dirty="0" err="1">
                <a:solidFill>
                  <a:srgbClr val="06D6A0"/>
                </a:solidFill>
                <a:latin typeface="Consolas" panose="020B0609020204030204" pitchFamily="49" charset="0"/>
                <a:ea typeface="Consolas" pitchFamily="34" charset="-122"/>
                <a:cs typeface="Consolas" panose="020B0609020204030204" pitchFamily="49" charset="0"/>
              </a:rPr>
              <a:t>mydb</a:t>
            </a:r>
            <a:r>
              <a:rPr lang="en-US" sz="650" dirty="0">
                <a:solidFill>
                  <a:srgbClr val="06D6A0"/>
                </a:solidFill>
                <a:latin typeface="Consolas" panose="020B0609020204030204" pitchFamily="49" charset="0"/>
                <a:ea typeface="Consolas" pitchFamily="34" charset="-122"/>
                <a:cs typeface="Consolas" panose="020B0609020204030204" pitchFamily="49" charset="0"/>
              </a:rPr>
              <a:t>"</a:t>
            </a:r>
            <a:endParaRPr lang="en-US" sz="65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650" dirty="0">
                <a:solidFill>
                  <a:srgbClr val="06D6A0"/>
                </a:solidFill>
                <a:latin typeface="Consolas" panose="020B0609020204030204" pitchFamily="49" charset="0"/>
                <a:ea typeface="Consolas" pitchFamily="34" charset="-122"/>
                <a:cs typeface="Consolas" panose="020B0609020204030204" pitchFamily="49" charset="0"/>
              </a:rPr>
              <a:t>}</a:t>
            </a:r>
            <a:endParaRPr lang="en-US" sz="65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8" name="Shape 6"/>
          <p:cNvSpPr/>
          <p:nvPr/>
        </p:nvSpPr>
        <p:spPr>
          <a:xfrm>
            <a:off x="3017520" y="1920240"/>
            <a:ext cx="182880" cy="0"/>
          </a:xfrm>
          <a:prstGeom prst="line">
            <a:avLst/>
          </a:prstGeom>
          <a:noFill/>
          <a:ln w="25400">
            <a:solidFill>
              <a:srgbClr val="0EA5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3200400" y="548640"/>
            <a:ext cx="228600" cy="228600"/>
          </a:xfrm>
          <a:prstGeom prst="ellipse">
            <a:avLst/>
          </a:prstGeom>
          <a:solidFill>
            <a:srgbClr val="0EA5E9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3200400" y="548640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3474720" y="548640"/>
            <a:ext cx="2743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0EA5E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Agent → Go Proxy (tools/call)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3200400" y="822960"/>
            <a:ext cx="2971800" cy="2240280"/>
          </a:xfrm>
          <a:prstGeom prst="rect">
            <a:avLst/>
          </a:prstGeom>
          <a:solidFill>
            <a:srgbClr val="0C1A2E"/>
          </a:solidFill>
          <a:ln w="12700">
            <a:solidFill>
              <a:srgbClr val="0EA5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3291840" y="868680"/>
            <a:ext cx="2788920" cy="2148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650" dirty="0">
                <a:solidFill>
                  <a:srgbClr val="09D7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r>
              <a:rPr lang="en-US" sz="650" dirty="0">
                <a:solidFill>
                  <a:srgbClr val="09D7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"</a:t>
            </a:r>
            <a:r>
              <a:rPr lang="en-US" sz="650" dirty="0" err="1">
                <a:solidFill>
                  <a:srgbClr val="09D7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jsonrpc</a:t>
            </a:r>
            <a:r>
              <a:rPr lang="en-US" sz="650" dirty="0">
                <a:solidFill>
                  <a:srgbClr val="09D7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": "2.0",</a:t>
            </a:r>
          </a:p>
          <a:p>
            <a:r>
              <a:rPr lang="en-US" sz="650" dirty="0">
                <a:solidFill>
                  <a:srgbClr val="09D7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"id": "1",</a:t>
            </a:r>
          </a:p>
          <a:p>
            <a:r>
              <a:rPr lang="en-US" sz="650" dirty="0">
                <a:solidFill>
                  <a:srgbClr val="09D7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"method": "tools/call",</a:t>
            </a:r>
          </a:p>
          <a:p>
            <a:r>
              <a:rPr lang="en-US" sz="650" dirty="0">
                <a:solidFill>
                  <a:srgbClr val="09D7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"params": {</a:t>
            </a:r>
          </a:p>
          <a:p>
            <a:r>
              <a:rPr lang="en-US" sz="650" dirty="0">
                <a:solidFill>
                  <a:srgbClr val="09D7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"name": "</a:t>
            </a:r>
            <a:r>
              <a:rPr lang="en-US" sz="650" dirty="0" err="1">
                <a:solidFill>
                  <a:srgbClr val="09D7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execute_sql</a:t>
            </a:r>
            <a:r>
              <a:rPr lang="en-US" sz="650" dirty="0">
                <a:solidFill>
                  <a:srgbClr val="09D7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",</a:t>
            </a:r>
          </a:p>
          <a:p>
            <a:r>
              <a:rPr lang="en-US" sz="650" dirty="0">
                <a:solidFill>
                  <a:srgbClr val="09D7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"arguments": {</a:t>
            </a:r>
          </a:p>
          <a:p>
            <a:r>
              <a:rPr lang="en-US" sz="650" dirty="0">
                <a:solidFill>
                  <a:srgbClr val="09D7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"</a:t>
            </a:r>
            <a:r>
              <a:rPr lang="en-US" sz="650" dirty="0" err="1">
                <a:solidFill>
                  <a:srgbClr val="09D7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db_handle</a:t>
            </a:r>
            <a:r>
              <a:rPr lang="en-US" sz="650" dirty="0">
                <a:solidFill>
                  <a:srgbClr val="09D7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": "</a:t>
            </a:r>
            <a:r>
              <a:rPr lang="en-US" sz="650" dirty="0" err="1">
                <a:solidFill>
                  <a:srgbClr val="09D7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myapp-usersdb</a:t>
            </a:r>
            <a:r>
              <a:rPr lang="en-US" sz="650" dirty="0">
                <a:solidFill>
                  <a:srgbClr val="09D7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",</a:t>
            </a:r>
          </a:p>
          <a:p>
            <a:r>
              <a:rPr lang="en-US" sz="650" dirty="0">
                <a:solidFill>
                  <a:srgbClr val="09D7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"policy”: "analyst-read",    </a:t>
            </a:r>
          </a:p>
          <a:p>
            <a:r>
              <a:rPr lang="en-US" sz="650" dirty="0">
                <a:solidFill>
                  <a:srgbClr val="09D7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"table": "users",</a:t>
            </a:r>
          </a:p>
          <a:p>
            <a:r>
              <a:rPr lang="en-US" sz="650" dirty="0">
                <a:solidFill>
                  <a:srgbClr val="09D7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"columns": ["id", "email"],</a:t>
            </a:r>
          </a:p>
          <a:p>
            <a:r>
              <a:rPr lang="en-US" sz="650" dirty="0">
                <a:solidFill>
                  <a:srgbClr val="09D7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"filters": [</a:t>
            </a:r>
          </a:p>
          <a:p>
            <a:r>
              <a:rPr lang="en-US" sz="650" dirty="0">
                <a:solidFill>
                  <a:srgbClr val="09D7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{</a:t>
            </a:r>
          </a:p>
          <a:p>
            <a:r>
              <a:rPr lang="en-US" sz="650" dirty="0">
                <a:solidFill>
                  <a:srgbClr val="09D7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  "field": "</a:t>
            </a:r>
            <a:r>
              <a:rPr lang="en-US" sz="650" dirty="0" err="1">
                <a:solidFill>
                  <a:srgbClr val="09D7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created_at</a:t>
            </a:r>
            <a:r>
              <a:rPr lang="en-US" sz="650" dirty="0">
                <a:solidFill>
                  <a:srgbClr val="09D7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",</a:t>
            </a:r>
          </a:p>
          <a:p>
            <a:r>
              <a:rPr lang="en-US" sz="650" dirty="0">
                <a:solidFill>
                  <a:srgbClr val="09D7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  "op": "&gt;",</a:t>
            </a:r>
          </a:p>
          <a:p>
            <a:r>
              <a:rPr lang="en-US" sz="650" dirty="0">
                <a:solidFill>
                  <a:srgbClr val="09D7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  "value": "2024-01-01"</a:t>
            </a:r>
          </a:p>
          <a:p>
            <a:r>
              <a:rPr lang="en-US" sz="650" dirty="0">
                <a:solidFill>
                  <a:srgbClr val="09D7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}</a:t>
            </a:r>
          </a:p>
          <a:p>
            <a:r>
              <a:rPr lang="en-US" sz="650" dirty="0">
                <a:solidFill>
                  <a:srgbClr val="09D7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],</a:t>
            </a:r>
          </a:p>
          <a:p>
            <a:r>
              <a:rPr lang="en-US" sz="650" dirty="0">
                <a:solidFill>
                  <a:srgbClr val="09D7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"limit": 100</a:t>
            </a:r>
          </a:p>
          <a:p>
            <a:r>
              <a:rPr lang="en-US" sz="650" dirty="0">
                <a:solidFill>
                  <a:srgbClr val="09D7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}</a:t>
            </a:r>
          </a:p>
          <a:p>
            <a:r>
              <a:rPr lang="en-US" sz="650" dirty="0">
                <a:solidFill>
                  <a:srgbClr val="09D7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}</a:t>
            </a:r>
          </a:p>
          <a:p>
            <a:r>
              <a:rPr lang="en-US" sz="650" dirty="0">
                <a:solidFill>
                  <a:srgbClr val="09D7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</p:txBody>
      </p:sp>
      <p:sp>
        <p:nvSpPr>
          <p:cNvPr id="14" name="Shape 12"/>
          <p:cNvSpPr/>
          <p:nvPr/>
        </p:nvSpPr>
        <p:spPr>
          <a:xfrm>
            <a:off x="6217920" y="1920240"/>
            <a:ext cx="182880" cy="0"/>
          </a:xfrm>
          <a:prstGeom prst="line">
            <a:avLst/>
          </a:prstGeom>
          <a:noFill/>
          <a:ln w="25400">
            <a:solidFill>
              <a:srgbClr val="0EA5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6400800" y="548640"/>
            <a:ext cx="228600" cy="228600"/>
          </a:xfrm>
          <a:prstGeom prst="ellipse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6400800" y="548640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6675120" y="548640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59E0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Proxy → Query Service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6400800" y="822960"/>
            <a:ext cx="2560320" cy="2240280"/>
          </a:xfrm>
          <a:prstGeom prst="rect">
            <a:avLst/>
          </a:prstGeom>
          <a:solidFill>
            <a:srgbClr val="0C1A2E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6492240" y="868680"/>
            <a:ext cx="2377440" cy="2148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50" dirty="0">
                <a:solidFill>
                  <a:srgbClr val="09D7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POST /query/execute</a:t>
            </a:r>
            <a:endParaRPr lang="en-US" sz="650" dirty="0">
              <a:solidFill>
                <a:srgbClr val="09D7A0"/>
              </a:solidFill>
            </a:endParaRPr>
          </a:p>
          <a:p>
            <a:pPr marL="0" indent="0">
              <a:buNone/>
            </a:pPr>
            <a:r>
              <a:rPr lang="en-US" sz="650" dirty="0">
                <a:solidFill>
                  <a:srgbClr val="09D7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Auth: Bearer &lt;SVC_JWT&gt;</a:t>
            </a:r>
            <a:endParaRPr lang="en-US" sz="650" dirty="0">
              <a:solidFill>
                <a:srgbClr val="09D7A0"/>
              </a:solidFill>
            </a:endParaRPr>
          </a:p>
          <a:p>
            <a:pPr marL="0" indent="0">
              <a:buNone/>
            </a:pPr>
            <a:endParaRPr lang="en-US" sz="650" dirty="0">
              <a:solidFill>
                <a:srgbClr val="09D7A0"/>
              </a:solidFill>
            </a:endParaRPr>
          </a:p>
          <a:p>
            <a:r>
              <a:rPr lang="en-US" sz="800" dirty="0">
                <a:solidFill>
                  <a:srgbClr val="09D7A0"/>
                </a:solidFill>
              </a:rPr>
              <a:t>{ </a:t>
            </a:r>
          </a:p>
          <a:p>
            <a:r>
              <a:rPr lang="en-US" sz="800" dirty="0">
                <a:solidFill>
                  <a:srgbClr val="09D7A0"/>
                </a:solidFill>
              </a:rPr>
              <a:t>"</a:t>
            </a:r>
            <a:r>
              <a:rPr lang="en-US" sz="800" dirty="0" err="1">
                <a:solidFill>
                  <a:srgbClr val="09D7A0"/>
                </a:solidFill>
              </a:rPr>
              <a:t>db_handle</a:t>
            </a:r>
            <a:r>
              <a:rPr lang="en-US" sz="800" dirty="0">
                <a:solidFill>
                  <a:srgbClr val="09D7A0"/>
                </a:solidFill>
              </a:rPr>
              <a:t>": "</a:t>
            </a:r>
            <a:r>
              <a:rPr lang="en-US" sz="800" dirty="0" err="1">
                <a:solidFill>
                  <a:srgbClr val="09D7A0"/>
                </a:solidFill>
              </a:rPr>
              <a:t>myapp-usersdb</a:t>
            </a:r>
            <a:r>
              <a:rPr lang="en-US" sz="800" dirty="0">
                <a:solidFill>
                  <a:srgbClr val="09D7A0"/>
                </a:solidFill>
              </a:rPr>
              <a:t>",</a:t>
            </a:r>
          </a:p>
          <a:p>
            <a:r>
              <a:rPr lang="en-US" sz="800" dirty="0">
                <a:solidFill>
                  <a:srgbClr val="09D7A0"/>
                </a:solidFill>
              </a:rPr>
              <a:t>  "table": "users",</a:t>
            </a:r>
          </a:p>
          <a:p>
            <a:r>
              <a:rPr lang="en-US" sz="800" dirty="0">
                <a:solidFill>
                  <a:srgbClr val="09D7A0"/>
                </a:solidFill>
              </a:rPr>
              <a:t>  "columns": ["id", "email"],</a:t>
            </a:r>
          </a:p>
          <a:p>
            <a:r>
              <a:rPr lang="en-US" sz="800" dirty="0">
                <a:solidFill>
                  <a:srgbClr val="09D7A0"/>
                </a:solidFill>
              </a:rPr>
              <a:t>  "filters": [</a:t>
            </a:r>
          </a:p>
          <a:p>
            <a:r>
              <a:rPr lang="en-US" sz="800" dirty="0">
                <a:solidFill>
                  <a:srgbClr val="09D7A0"/>
                </a:solidFill>
              </a:rPr>
              <a:t>    {</a:t>
            </a:r>
          </a:p>
          <a:p>
            <a:r>
              <a:rPr lang="en-US" sz="800" dirty="0">
                <a:solidFill>
                  <a:srgbClr val="09D7A0"/>
                </a:solidFill>
              </a:rPr>
              <a:t>      "field": "</a:t>
            </a:r>
            <a:r>
              <a:rPr lang="en-US" sz="800" dirty="0" err="1">
                <a:solidFill>
                  <a:srgbClr val="09D7A0"/>
                </a:solidFill>
              </a:rPr>
              <a:t>created_at</a:t>
            </a:r>
            <a:r>
              <a:rPr lang="en-US" sz="800" dirty="0">
                <a:solidFill>
                  <a:srgbClr val="09D7A0"/>
                </a:solidFill>
              </a:rPr>
              <a:t>",</a:t>
            </a:r>
          </a:p>
          <a:p>
            <a:r>
              <a:rPr lang="en-US" sz="800" dirty="0">
                <a:solidFill>
                  <a:srgbClr val="09D7A0"/>
                </a:solidFill>
              </a:rPr>
              <a:t>      "op": "&gt;",</a:t>
            </a:r>
          </a:p>
          <a:p>
            <a:r>
              <a:rPr lang="en-US" sz="800" dirty="0">
                <a:solidFill>
                  <a:srgbClr val="09D7A0"/>
                </a:solidFill>
              </a:rPr>
              <a:t>      "value": "2024-01-01"</a:t>
            </a:r>
          </a:p>
          <a:p>
            <a:r>
              <a:rPr lang="en-US" sz="800" dirty="0">
                <a:solidFill>
                  <a:srgbClr val="09D7A0"/>
                </a:solidFill>
              </a:rPr>
              <a:t>    }</a:t>
            </a:r>
          </a:p>
          <a:p>
            <a:r>
              <a:rPr lang="en-US" sz="800" dirty="0">
                <a:solidFill>
                  <a:srgbClr val="09D7A0"/>
                </a:solidFill>
              </a:rPr>
              <a:t>  ],</a:t>
            </a:r>
          </a:p>
          <a:p>
            <a:r>
              <a:rPr lang="en-US" sz="800" dirty="0">
                <a:solidFill>
                  <a:srgbClr val="09D7A0"/>
                </a:solidFill>
              </a:rPr>
              <a:t>  "limit": 100</a:t>
            </a:r>
          </a:p>
          <a:p>
            <a:r>
              <a:rPr lang="en-US" sz="800" dirty="0">
                <a:solidFill>
                  <a:srgbClr val="09D7A0"/>
                </a:solidFill>
              </a:rPr>
              <a:t>}</a:t>
            </a:r>
          </a:p>
        </p:txBody>
      </p:sp>
      <p:sp>
        <p:nvSpPr>
          <p:cNvPr id="20" name="Shape 18"/>
          <p:cNvSpPr/>
          <p:nvPr/>
        </p:nvSpPr>
        <p:spPr>
          <a:xfrm>
            <a:off x="137160" y="3246120"/>
            <a:ext cx="2834640" cy="457200"/>
          </a:xfrm>
          <a:prstGeom prst="rect">
            <a:avLst/>
          </a:prstGeom>
          <a:solidFill>
            <a:srgbClr val="1E3A5F"/>
          </a:solidFill>
          <a:ln w="12700">
            <a:solidFill>
              <a:srgbClr val="06D6A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228600" y="3246120"/>
            <a:ext cx="2651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Stored encrypted in Config DB. Teams receive db_handle + policy name to use.</a:t>
            </a:r>
            <a:endParaRPr lang="en-US" sz="750" dirty="0"/>
          </a:p>
        </p:txBody>
      </p:sp>
      <p:sp>
        <p:nvSpPr>
          <p:cNvPr id="22" name="Shape 20"/>
          <p:cNvSpPr/>
          <p:nvPr/>
        </p:nvSpPr>
        <p:spPr>
          <a:xfrm>
            <a:off x="3200400" y="3246120"/>
            <a:ext cx="2971800" cy="457200"/>
          </a:xfrm>
          <a:prstGeom prst="rect">
            <a:avLst/>
          </a:prstGeom>
          <a:solidFill>
            <a:srgbClr val="1E3A5F"/>
          </a:solidFill>
          <a:ln w="12700">
            <a:solidFill>
              <a:srgbClr val="0EA5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3291840" y="3246120"/>
            <a:ext cx="2788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Proxy validates JWT, evaluates policy via OPA, resolves db_handle, injects allowed_tables.</a:t>
            </a:r>
            <a:endParaRPr lang="en-US" sz="750" dirty="0"/>
          </a:p>
        </p:txBody>
      </p:sp>
      <p:sp>
        <p:nvSpPr>
          <p:cNvPr id="24" name="Shape 22"/>
          <p:cNvSpPr/>
          <p:nvPr/>
        </p:nvSpPr>
        <p:spPr>
          <a:xfrm>
            <a:off x="6400800" y="3246120"/>
            <a:ext cx="2560320" cy="457200"/>
          </a:xfrm>
          <a:prstGeom prst="rect">
            <a:avLst/>
          </a:prstGeom>
          <a:solidFill>
            <a:srgbClr val="1E3A5F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6492240" y="3246120"/>
            <a:ext cx="2377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QS checks table in allowed list, builds parameterized SELECT, scrubs PII.</a:t>
            </a:r>
            <a:endParaRPr lang="en-US" sz="750" dirty="0"/>
          </a:p>
        </p:txBody>
      </p:sp>
      <p:sp>
        <p:nvSpPr>
          <p:cNvPr id="26" name="Shape 24"/>
          <p:cNvSpPr/>
          <p:nvPr/>
        </p:nvSpPr>
        <p:spPr>
          <a:xfrm>
            <a:off x="137160" y="3886200"/>
            <a:ext cx="8823960" cy="1051560"/>
          </a:xfrm>
          <a:prstGeom prst="rect">
            <a:avLst/>
          </a:prstGeom>
          <a:solidFill>
            <a:srgbClr val="0C1A2E"/>
          </a:solidFill>
          <a:ln w="12700">
            <a:solidFill>
              <a:srgbClr val="33415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228600" y="3913632"/>
            <a:ext cx="8503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94A3B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Generated SQL (Query Service constructs internally — agent never sees this)</a:t>
            </a:r>
            <a:endParaRPr lang="en-US" sz="800" dirty="0"/>
          </a:p>
        </p:txBody>
      </p:sp>
      <p:sp>
        <p:nvSpPr>
          <p:cNvPr id="28" name="Text 26"/>
          <p:cNvSpPr/>
          <p:nvPr/>
        </p:nvSpPr>
        <p:spPr>
          <a:xfrm>
            <a:off x="228600" y="4206240"/>
            <a:ext cx="85953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6D6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SELECT id, email FROM users WHERE created_at &gt; $1 LIMIT 100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06D6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-- $1 = '2024-01-01'  (parameterized, never concatenated)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274320"/>
            <a:ext cx="365760" cy="3657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14400" y="27432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F17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Query Service: Postgres — Internal Flow</a:t>
            </a:r>
            <a:endParaRPr lang="en-US" sz="2600" dirty="0"/>
          </a:p>
        </p:txBody>
      </p:sp>
      <p:sp>
        <p:nvSpPr>
          <p:cNvPr id="4" name="Shape 1"/>
          <p:cNvSpPr/>
          <p:nvPr/>
        </p:nvSpPr>
        <p:spPr>
          <a:xfrm>
            <a:off x="365760" y="914400"/>
            <a:ext cx="3931920" cy="868680"/>
          </a:xfrm>
          <a:prstGeom prst="rect">
            <a:avLst/>
          </a:prstGeom>
          <a:solidFill>
            <a:srgbClr val="F0F9FF"/>
          </a:solidFill>
          <a:ln w="12700">
            <a:solidFill>
              <a:srgbClr val="BAE6F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2"/>
          <p:cNvSpPr/>
          <p:nvPr/>
        </p:nvSpPr>
        <p:spPr>
          <a:xfrm>
            <a:off x="457200" y="1005840"/>
            <a:ext cx="320040" cy="320040"/>
          </a:xfrm>
          <a:prstGeom prst="ellipse">
            <a:avLst/>
          </a:prstGeom>
          <a:solidFill>
            <a:srgbClr val="0EA5E9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3"/>
          <p:cNvSpPr/>
          <p:nvPr/>
        </p:nvSpPr>
        <p:spPr>
          <a:xfrm>
            <a:off x="457200" y="100584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</a:t>
            </a:r>
            <a:endParaRPr lang="en-US" sz="1200" dirty="0"/>
          </a:p>
        </p:txBody>
      </p:sp>
      <p:sp>
        <p:nvSpPr>
          <p:cNvPr id="7" name="Text 4"/>
          <p:cNvSpPr/>
          <p:nvPr/>
        </p:nvSpPr>
        <p:spPr>
          <a:xfrm>
            <a:off x="868680" y="960120"/>
            <a:ext cx="3291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F17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Receive Request from Go Proxy</a:t>
            </a:r>
            <a:endParaRPr lang="en-US" sz="1200" dirty="0"/>
          </a:p>
        </p:txBody>
      </p:sp>
      <p:sp>
        <p:nvSpPr>
          <p:cNvPr id="8" name="Text 5"/>
          <p:cNvSpPr/>
          <p:nvPr/>
        </p:nvSpPr>
        <p:spPr>
          <a:xfrm>
            <a:off x="868680" y="1234440"/>
            <a:ext cx="3291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Accepts: db_handle, table, columns[], filters[], limit, allowed_tables[] (injected by proxy via OPA headers)</a:t>
            </a:r>
            <a:endParaRPr lang="en-US" sz="950" dirty="0"/>
          </a:p>
        </p:txBody>
      </p:sp>
      <p:sp>
        <p:nvSpPr>
          <p:cNvPr id="9" name="Shape 6"/>
          <p:cNvSpPr/>
          <p:nvPr/>
        </p:nvSpPr>
        <p:spPr>
          <a:xfrm>
            <a:off x="2331720" y="1783080"/>
            <a:ext cx="0" cy="137160"/>
          </a:xfrm>
          <a:prstGeom prst="line">
            <a:avLst/>
          </a:prstGeom>
          <a:noFill/>
          <a:ln w="19050">
            <a:solidFill>
              <a:srgbClr val="0EA5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7"/>
          <p:cNvSpPr/>
          <p:nvPr/>
        </p:nvSpPr>
        <p:spPr>
          <a:xfrm>
            <a:off x="365760" y="1920240"/>
            <a:ext cx="3931920" cy="868680"/>
          </a:xfrm>
          <a:prstGeom prst="rect">
            <a:avLst/>
          </a:prstGeom>
          <a:solidFill>
            <a:srgbClr val="F0F9FF"/>
          </a:solidFill>
          <a:ln w="12700">
            <a:solidFill>
              <a:srgbClr val="BAE6F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8"/>
          <p:cNvSpPr/>
          <p:nvPr/>
        </p:nvSpPr>
        <p:spPr>
          <a:xfrm>
            <a:off x="457200" y="2011680"/>
            <a:ext cx="320040" cy="320040"/>
          </a:xfrm>
          <a:prstGeom prst="ellipse">
            <a:avLst/>
          </a:prstGeom>
          <a:solidFill>
            <a:srgbClr val="0EA5E9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9"/>
          <p:cNvSpPr/>
          <p:nvPr/>
        </p:nvSpPr>
        <p:spPr>
          <a:xfrm>
            <a:off x="457200" y="201168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1965960"/>
            <a:ext cx="3291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F17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JWT Validation</a:t>
            </a:r>
            <a:endParaRPr lang="en-US" sz="1200" dirty="0"/>
          </a:p>
        </p:txBody>
      </p:sp>
      <p:sp>
        <p:nvSpPr>
          <p:cNvPr id="14" name="Text 11"/>
          <p:cNvSpPr/>
          <p:nvPr/>
        </p:nvSpPr>
        <p:spPr>
          <a:xfrm>
            <a:off x="868680" y="2240280"/>
            <a:ext cx="3291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Validates service-to-service JWT. Confirms request originated from an authenticated Go Proxy instance.</a:t>
            </a:r>
            <a:endParaRPr lang="en-US" sz="950" dirty="0"/>
          </a:p>
        </p:txBody>
      </p:sp>
      <p:sp>
        <p:nvSpPr>
          <p:cNvPr id="15" name="Shape 12"/>
          <p:cNvSpPr/>
          <p:nvPr/>
        </p:nvSpPr>
        <p:spPr>
          <a:xfrm>
            <a:off x="2331720" y="2788920"/>
            <a:ext cx="0" cy="137160"/>
          </a:xfrm>
          <a:prstGeom prst="line">
            <a:avLst/>
          </a:prstGeom>
          <a:noFill/>
          <a:ln w="19050">
            <a:solidFill>
              <a:srgbClr val="0EA5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Shape 13"/>
          <p:cNvSpPr/>
          <p:nvPr/>
        </p:nvSpPr>
        <p:spPr>
          <a:xfrm>
            <a:off x="365760" y="2926080"/>
            <a:ext cx="3931920" cy="868680"/>
          </a:xfrm>
          <a:prstGeom prst="rect">
            <a:avLst/>
          </a:prstGeom>
          <a:solidFill>
            <a:srgbClr val="F0F9FF"/>
          </a:solidFill>
          <a:ln w="12700">
            <a:solidFill>
              <a:srgbClr val="BAE6F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Shape 14"/>
          <p:cNvSpPr/>
          <p:nvPr/>
        </p:nvSpPr>
        <p:spPr>
          <a:xfrm>
            <a:off x="457200" y="3017520"/>
            <a:ext cx="320040" cy="320040"/>
          </a:xfrm>
          <a:prstGeom prst="ellipse">
            <a:avLst/>
          </a:prstGeom>
          <a:solidFill>
            <a:srgbClr val="0EA5E9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5"/>
          <p:cNvSpPr/>
          <p:nvPr/>
        </p:nvSpPr>
        <p:spPr>
          <a:xfrm>
            <a:off x="457200" y="301752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</a:t>
            </a:r>
            <a:endParaRPr lang="en-US" sz="1200" dirty="0"/>
          </a:p>
        </p:txBody>
      </p:sp>
      <p:sp>
        <p:nvSpPr>
          <p:cNvPr id="19" name="Text 16"/>
          <p:cNvSpPr/>
          <p:nvPr/>
        </p:nvSpPr>
        <p:spPr>
          <a:xfrm>
            <a:off x="868680" y="2971800"/>
            <a:ext cx="3291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F17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Rate Limit Check</a:t>
            </a:r>
            <a:endParaRPr lang="en-US" sz="1200" dirty="0"/>
          </a:p>
        </p:txBody>
      </p:sp>
      <p:sp>
        <p:nvSpPr>
          <p:cNvPr id="20" name="Text 17"/>
          <p:cNvSpPr/>
          <p:nvPr/>
        </p:nvSpPr>
        <p:spPr>
          <a:xfrm>
            <a:off x="868680" y="3246120"/>
            <a:ext cx="3291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Per-db_handle, per-table throttling. Rejects if quota exceeded. Independent from proxy-level rate limit.</a:t>
            </a:r>
            <a:endParaRPr lang="en-US" sz="950" dirty="0"/>
          </a:p>
        </p:txBody>
      </p:sp>
      <p:sp>
        <p:nvSpPr>
          <p:cNvPr id="21" name="Shape 18"/>
          <p:cNvSpPr/>
          <p:nvPr/>
        </p:nvSpPr>
        <p:spPr>
          <a:xfrm>
            <a:off x="2331720" y="3794760"/>
            <a:ext cx="0" cy="137160"/>
          </a:xfrm>
          <a:prstGeom prst="line">
            <a:avLst/>
          </a:prstGeom>
          <a:noFill/>
          <a:ln w="19050">
            <a:solidFill>
              <a:srgbClr val="0EA5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Shape 19"/>
          <p:cNvSpPr/>
          <p:nvPr/>
        </p:nvSpPr>
        <p:spPr>
          <a:xfrm>
            <a:off x="365760" y="3931920"/>
            <a:ext cx="3931920" cy="868680"/>
          </a:xfrm>
          <a:prstGeom prst="rect">
            <a:avLst/>
          </a:prstGeom>
          <a:solidFill>
            <a:srgbClr val="FEF2F2"/>
          </a:solidFill>
          <a:ln w="12700">
            <a:solidFill>
              <a:srgbClr val="FECAC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Shape 20"/>
          <p:cNvSpPr/>
          <p:nvPr/>
        </p:nvSpPr>
        <p:spPr>
          <a:xfrm>
            <a:off x="457200" y="4023360"/>
            <a:ext cx="320040" cy="320040"/>
          </a:xfrm>
          <a:prstGeom prst="ellipse">
            <a:avLst/>
          </a:prstGeom>
          <a:solidFill>
            <a:srgbClr val="0EA5E9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4" name="Text 21"/>
          <p:cNvSpPr/>
          <p:nvPr/>
        </p:nvSpPr>
        <p:spPr>
          <a:xfrm>
            <a:off x="457200" y="402336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4</a:t>
            </a:r>
            <a:endParaRPr lang="en-US" sz="1200" dirty="0"/>
          </a:p>
        </p:txBody>
      </p:sp>
      <p:sp>
        <p:nvSpPr>
          <p:cNvPr id="25" name="Text 22"/>
          <p:cNvSpPr/>
          <p:nvPr/>
        </p:nvSpPr>
        <p:spPr>
          <a:xfrm>
            <a:off x="868680" y="3977640"/>
            <a:ext cx="3291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F17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Table Authorization</a:t>
            </a:r>
            <a:endParaRPr lang="en-US" sz="1200" dirty="0"/>
          </a:p>
        </p:txBody>
      </p:sp>
      <p:sp>
        <p:nvSpPr>
          <p:cNvPr id="26" name="Text 23"/>
          <p:cNvSpPr/>
          <p:nvPr/>
        </p:nvSpPr>
        <p:spPr>
          <a:xfrm>
            <a:off x="868680" y="4251960"/>
            <a:ext cx="3291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Checks requested table against allowed_tables[]. If table not in list → 403 Forbidden. No exceptions.</a:t>
            </a:r>
            <a:endParaRPr lang="en-US" sz="950" dirty="0"/>
          </a:p>
        </p:txBody>
      </p:sp>
      <p:sp>
        <p:nvSpPr>
          <p:cNvPr id="27" name="Shape 24"/>
          <p:cNvSpPr/>
          <p:nvPr/>
        </p:nvSpPr>
        <p:spPr>
          <a:xfrm>
            <a:off x="4754880" y="914400"/>
            <a:ext cx="3931920" cy="868680"/>
          </a:xfrm>
          <a:prstGeom prst="rect">
            <a:avLst/>
          </a:prstGeom>
          <a:solidFill>
            <a:srgbClr val="F0FDF4"/>
          </a:solidFill>
          <a:ln w="12700">
            <a:solidFill>
              <a:srgbClr val="BBF7D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Shape 25"/>
          <p:cNvSpPr/>
          <p:nvPr/>
        </p:nvSpPr>
        <p:spPr>
          <a:xfrm>
            <a:off x="4846320" y="1005840"/>
            <a:ext cx="320040" cy="320040"/>
          </a:xfrm>
          <a:prstGeom prst="ellipse">
            <a:avLst/>
          </a:prstGeom>
          <a:solidFill>
            <a:srgbClr val="0EA5E9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9" name="Text 26"/>
          <p:cNvSpPr/>
          <p:nvPr/>
        </p:nvSpPr>
        <p:spPr>
          <a:xfrm>
            <a:off x="4846320" y="100584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5</a:t>
            </a:r>
            <a:endParaRPr lang="en-US" sz="1200" dirty="0"/>
          </a:p>
        </p:txBody>
      </p:sp>
      <p:sp>
        <p:nvSpPr>
          <p:cNvPr id="30" name="Text 27"/>
          <p:cNvSpPr/>
          <p:nvPr/>
        </p:nvSpPr>
        <p:spPr>
          <a:xfrm>
            <a:off x="5257800" y="960120"/>
            <a:ext cx="3291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F17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Query Construction (Read-Only)</a:t>
            </a:r>
            <a:endParaRPr lang="en-US" sz="1200" dirty="0"/>
          </a:p>
        </p:txBody>
      </p:sp>
      <p:sp>
        <p:nvSpPr>
          <p:cNvPr id="31" name="Text 28"/>
          <p:cNvSpPr/>
          <p:nvPr/>
        </p:nvSpPr>
        <p:spPr>
          <a:xfrm>
            <a:off x="5257800" y="1234440"/>
            <a:ext cx="3291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Builds parameterized SELECT from table, columns, filters, limit. No raw SQL accepted. DDL structurally impossible.</a:t>
            </a:r>
            <a:endParaRPr lang="en-US" sz="950" dirty="0"/>
          </a:p>
        </p:txBody>
      </p:sp>
      <p:sp>
        <p:nvSpPr>
          <p:cNvPr id="32" name="Shape 29"/>
          <p:cNvSpPr/>
          <p:nvPr/>
        </p:nvSpPr>
        <p:spPr>
          <a:xfrm>
            <a:off x="6720840" y="1783080"/>
            <a:ext cx="0" cy="137160"/>
          </a:xfrm>
          <a:prstGeom prst="line">
            <a:avLst/>
          </a:prstGeom>
          <a:noFill/>
          <a:ln w="19050">
            <a:solidFill>
              <a:srgbClr val="0EA5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Shape 30"/>
          <p:cNvSpPr/>
          <p:nvPr/>
        </p:nvSpPr>
        <p:spPr>
          <a:xfrm>
            <a:off x="4754880" y="1920240"/>
            <a:ext cx="3931920" cy="868680"/>
          </a:xfrm>
          <a:prstGeom prst="rect">
            <a:avLst/>
          </a:prstGeom>
          <a:solidFill>
            <a:srgbClr val="F0FDF4"/>
          </a:solidFill>
          <a:ln w="12700">
            <a:solidFill>
              <a:srgbClr val="BBF7D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4" name="Shape 31"/>
          <p:cNvSpPr/>
          <p:nvPr/>
        </p:nvSpPr>
        <p:spPr>
          <a:xfrm>
            <a:off x="4846320" y="2011680"/>
            <a:ext cx="320040" cy="320040"/>
          </a:xfrm>
          <a:prstGeom prst="ellipse">
            <a:avLst/>
          </a:prstGeom>
          <a:solidFill>
            <a:srgbClr val="0EA5E9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5" name="Text 32"/>
          <p:cNvSpPr/>
          <p:nvPr/>
        </p:nvSpPr>
        <p:spPr>
          <a:xfrm>
            <a:off x="4846320" y="201168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6</a:t>
            </a:r>
            <a:endParaRPr lang="en-US" sz="1200" dirty="0"/>
          </a:p>
        </p:txBody>
      </p:sp>
      <p:sp>
        <p:nvSpPr>
          <p:cNvPr id="36" name="Text 33"/>
          <p:cNvSpPr/>
          <p:nvPr/>
        </p:nvSpPr>
        <p:spPr>
          <a:xfrm>
            <a:off x="5257800" y="1965960"/>
            <a:ext cx="3291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F17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Execute on Postgres</a:t>
            </a:r>
            <a:endParaRPr lang="en-US" sz="1200" dirty="0"/>
          </a:p>
        </p:txBody>
      </p:sp>
      <p:sp>
        <p:nvSpPr>
          <p:cNvPr id="37" name="Text 34"/>
          <p:cNvSpPr/>
          <p:nvPr/>
        </p:nvSpPr>
        <p:spPr>
          <a:xfrm>
            <a:off x="5257800" y="2240280"/>
            <a:ext cx="3291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Resolves db_handle → connection string. Uses managed pool (read-only user). Statement timeout enforced.</a:t>
            </a:r>
            <a:endParaRPr lang="en-US" sz="950" dirty="0"/>
          </a:p>
        </p:txBody>
      </p:sp>
      <p:sp>
        <p:nvSpPr>
          <p:cNvPr id="38" name="Shape 35"/>
          <p:cNvSpPr/>
          <p:nvPr/>
        </p:nvSpPr>
        <p:spPr>
          <a:xfrm>
            <a:off x="6720840" y="2788920"/>
            <a:ext cx="0" cy="137160"/>
          </a:xfrm>
          <a:prstGeom prst="line">
            <a:avLst/>
          </a:prstGeom>
          <a:noFill/>
          <a:ln w="19050">
            <a:solidFill>
              <a:srgbClr val="0EA5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Shape 36"/>
          <p:cNvSpPr/>
          <p:nvPr/>
        </p:nvSpPr>
        <p:spPr>
          <a:xfrm>
            <a:off x="4754880" y="2926080"/>
            <a:ext cx="3931920" cy="868680"/>
          </a:xfrm>
          <a:prstGeom prst="rect">
            <a:avLst/>
          </a:prstGeom>
          <a:solidFill>
            <a:srgbClr val="FFF7ED"/>
          </a:solidFill>
          <a:ln w="12700">
            <a:solidFill>
              <a:srgbClr val="FED7A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0" name="Shape 37"/>
          <p:cNvSpPr/>
          <p:nvPr/>
        </p:nvSpPr>
        <p:spPr>
          <a:xfrm>
            <a:off x="4846320" y="3017520"/>
            <a:ext cx="320040" cy="320040"/>
          </a:xfrm>
          <a:prstGeom prst="ellipse">
            <a:avLst/>
          </a:prstGeom>
          <a:solidFill>
            <a:srgbClr val="0EA5E9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1" name="Text 38"/>
          <p:cNvSpPr/>
          <p:nvPr/>
        </p:nvSpPr>
        <p:spPr>
          <a:xfrm>
            <a:off x="4846320" y="301752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7</a:t>
            </a:r>
            <a:endParaRPr lang="en-US" sz="1200" dirty="0"/>
          </a:p>
        </p:txBody>
      </p:sp>
      <p:sp>
        <p:nvSpPr>
          <p:cNvPr id="42" name="Text 39"/>
          <p:cNvSpPr/>
          <p:nvPr/>
        </p:nvSpPr>
        <p:spPr>
          <a:xfrm>
            <a:off x="5257800" y="2971800"/>
            <a:ext cx="3291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F17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PII Scrubbing (Presidio)</a:t>
            </a:r>
            <a:endParaRPr lang="en-US" sz="1200" dirty="0"/>
          </a:p>
        </p:txBody>
      </p:sp>
      <p:sp>
        <p:nvSpPr>
          <p:cNvPr id="43" name="Text 40"/>
          <p:cNvSpPr/>
          <p:nvPr/>
        </p:nvSpPr>
        <p:spPr>
          <a:xfrm>
            <a:off x="5257800" y="3246120"/>
            <a:ext cx="3291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Result set scanned for SSNs, emails, phones, names. Redacted to &lt;PERSON&gt;, &lt;EMAIL&gt;, etc. before response.</a:t>
            </a:r>
            <a:endParaRPr lang="en-US" sz="950" dirty="0"/>
          </a:p>
        </p:txBody>
      </p:sp>
      <p:sp>
        <p:nvSpPr>
          <p:cNvPr id="44" name="Shape 41"/>
          <p:cNvSpPr/>
          <p:nvPr/>
        </p:nvSpPr>
        <p:spPr>
          <a:xfrm>
            <a:off x="6720840" y="3794760"/>
            <a:ext cx="0" cy="137160"/>
          </a:xfrm>
          <a:prstGeom prst="line">
            <a:avLst/>
          </a:prstGeom>
          <a:noFill/>
          <a:ln w="19050">
            <a:solidFill>
              <a:srgbClr val="0EA5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5" name="Shape 42"/>
          <p:cNvSpPr/>
          <p:nvPr/>
        </p:nvSpPr>
        <p:spPr>
          <a:xfrm>
            <a:off x="4754880" y="3931920"/>
            <a:ext cx="3931920" cy="868680"/>
          </a:xfrm>
          <a:prstGeom prst="rect">
            <a:avLst/>
          </a:prstGeom>
          <a:solidFill>
            <a:srgbClr val="F0FDF4"/>
          </a:solidFill>
          <a:ln w="12700">
            <a:solidFill>
              <a:srgbClr val="BBF7D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6" name="Shape 43"/>
          <p:cNvSpPr/>
          <p:nvPr/>
        </p:nvSpPr>
        <p:spPr>
          <a:xfrm>
            <a:off x="4846320" y="4023360"/>
            <a:ext cx="320040" cy="320040"/>
          </a:xfrm>
          <a:prstGeom prst="ellipse">
            <a:avLst/>
          </a:prstGeom>
          <a:solidFill>
            <a:srgbClr val="0EA5E9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7" name="Text 44"/>
          <p:cNvSpPr/>
          <p:nvPr/>
        </p:nvSpPr>
        <p:spPr>
          <a:xfrm>
            <a:off x="4846320" y="402336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8</a:t>
            </a:r>
            <a:endParaRPr lang="en-US" sz="1200" dirty="0"/>
          </a:p>
        </p:txBody>
      </p:sp>
      <p:sp>
        <p:nvSpPr>
          <p:cNvPr id="48" name="Text 45"/>
          <p:cNvSpPr/>
          <p:nvPr/>
        </p:nvSpPr>
        <p:spPr>
          <a:xfrm>
            <a:off x="5257800" y="3977640"/>
            <a:ext cx="3291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F17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Return Sanitized Results</a:t>
            </a:r>
            <a:endParaRPr lang="en-US" sz="1200" dirty="0"/>
          </a:p>
        </p:txBody>
      </p:sp>
      <p:sp>
        <p:nvSpPr>
          <p:cNvPr id="49" name="Text 46"/>
          <p:cNvSpPr/>
          <p:nvPr/>
        </p:nvSpPr>
        <p:spPr>
          <a:xfrm>
            <a:off x="5257800" y="4251960"/>
            <a:ext cx="3291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Clean result set returned to Go Proxy → Agent. No PII, no credentials, no raw connection info in context.</a:t>
            </a:r>
            <a:endParaRPr lang="en-US" sz="950" dirty="0"/>
          </a:p>
        </p:txBody>
      </p:sp>
      <p:sp>
        <p:nvSpPr>
          <p:cNvPr id="50" name="Shape 47"/>
          <p:cNvSpPr/>
          <p:nvPr/>
        </p:nvSpPr>
        <p:spPr>
          <a:xfrm>
            <a:off x="4297680" y="3383280"/>
            <a:ext cx="457200" cy="0"/>
          </a:xfrm>
          <a:prstGeom prst="line">
            <a:avLst/>
          </a:prstGeom>
          <a:noFill/>
          <a:ln w="25400">
            <a:solidFill>
              <a:srgbClr val="0EA5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1" name="Shape 48"/>
          <p:cNvSpPr/>
          <p:nvPr/>
        </p:nvSpPr>
        <p:spPr>
          <a:xfrm>
            <a:off x="6858000" y="4663440"/>
            <a:ext cx="2011680" cy="365760"/>
          </a:xfrm>
          <a:prstGeom prst="rect">
            <a:avLst/>
          </a:prstGeom>
          <a:solidFill>
            <a:srgbClr val="336791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5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49440" y="4700016"/>
            <a:ext cx="201168" cy="201168"/>
          </a:xfrm>
          <a:prstGeom prst="rect">
            <a:avLst/>
          </a:prstGeom>
        </p:spPr>
      </p:pic>
      <p:sp>
        <p:nvSpPr>
          <p:cNvPr id="53" name="Text 49"/>
          <p:cNvSpPr/>
          <p:nvPr/>
        </p:nvSpPr>
        <p:spPr>
          <a:xfrm>
            <a:off x="7178040" y="4663440"/>
            <a:ext cx="1645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Target: PostgreSQL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274320"/>
            <a:ext cx="365760" cy="3657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14400" y="2743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F17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Direct Connect vs Two-Layer Architecture</a:t>
            </a:r>
            <a:endParaRPr lang="en-US" sz="2600" dirty="0"/>
          </a:p>
        </p:txBody>
      </p:sp>
      <p:graphicFrame>
        <p:nvGraphicFramePr>
          <p:cNvPr id="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914400"/>
          <a:ext cx="8229600" cy="3950208"/>
        </p:xfrm>
        <a:graphic>
          <a:graphicData uri="http://schemas.openxmlformats.org/drawingml/2006/table">
            <a:tbl>
              <a:tblPr/>
              <a:tblGrid>
                <a:gridCol w="25603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346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346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8912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Concern</a:t>
                      </a:r>
                      <a:endParaRPr lang="en-US" sz="13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B2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Direct Connect</a:t>
                      </a:r>
                      <a:endParaRPr lang="en-US" sz="13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B2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Two-Layer MCP</a:t>
                      </a:r>
                      <a:endParaRPr lang="en-US" sz="13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B2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891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0F172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Authentication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EF444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None / Basic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2F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596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JWT + SSO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891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0F172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Credentials in context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EF444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Yes — raw URIs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7E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596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 — execution_id only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891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0F172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DDL protection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EF444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None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2F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596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Blocked at parse level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891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0F172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PII handling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EF444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Unfiltered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7E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596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Presidio scrubbing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891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0F172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Connection mgmt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EF444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Per-agent pools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2F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596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Centralized pooling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891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0F172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Query timeouts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EF444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None by default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7E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596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Enforced structurally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3891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0F172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Audit trail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EF444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None / ad-hoc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2F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596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Full execution log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891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0F172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Rate limiting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EF444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None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7E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0596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Per-agent throttling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274320"/>
            <a:ext cx="365760" cy="3657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14400" y="2743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F17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Industry Context: Why Now</a:t>
            </a:r>
            <a:endParaRPr lang="en-US" sz="2800" dirty="0"/>
          </a:p>
        </p:txBody>
      </p:sp>
      <p:sp>
        <p:nvSpPr>
          <p:cNvPr id="4" name="Shape 1"/>
          <p:cNvSpPr/>
          <p:nvPr/>
        </p:nvSpPr>
        <p:spPr>
          <a:xfrm>
            <a:off x="457200" y="1005840"/>
            <a:ext cx="8229600" cy="822960"/>
          </a:xfrm>
          <a:prstGeom prst="rect">
            <a:avLst/>
          </a:prstGeom>
          <a:solidFill>
            <a:srgbClr val="F8FAFC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5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1188720"/>
            <a:ext cx="365760" cy="365760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1143000" y="1005840"/>
            <a:ext cx="2286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F17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OWASP MCP Top 10</a:t>
            </a:r>
            <a:endParaRPr lang="en-US" sz="1400" dirty="0"/>
          </a:p>
        </p:txBody>
      </p:sp>
      <p:sp>
        <p:nvSpPr>
          <p:cNvPr id="7" name="Text 3"/>
          <p:cNvSpPr/>
          <p:nvPr/>
        </p:nvSpPr>
        <p:spPr>
          <a:xfrm>
            <a:off x="3474720" y="1005840"/>
            <a:ext cx="50292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Over-privileged access identified as a foundational MCP risk. Agents carrying DB admin credentials is the #1 pattern.</a:t>
            </a:r>
            <a:endParaRPr lang="en-US" sz="1300" dirty="0"/>
          </a:p>
        </p:txBody>
      </p:sp>
      <p:sp>
        <p:nvSpPr>
          <p:cNvPr id="8" name="Shape 4"/>
          <p:cNvSpPr/>
          <p:nvPr/>
        </p:nvSpPr>
        <p:spPr>
          <a:xfrm>
            <a:off x="457200" y="1965960"/>
            <a:ext cx="8229600" cy="82296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9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080" y="2148840"/>
            <a:ext cx="365760" cy="36576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1143000" y="1965960"/>
            <a:ext cx="2286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F17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Gateway Architecture Emerging</a:t>
            </a:r>
            <a:endParaRPr lang="en-US" sz="1400" dirty="0"/>
          </a:p>
        </p:txBody>
      </p:sp>
      <p:sp>
        <p:nvSpPr>
          <p:cNvPr id="11" name="Text 6"/>
          <p:cNvSpPr/>
          <p:nvPr/>
        </p:nvSpPr>
        <p:spPr>
          <a:xfrm>
            <a:off x="3474720" y="1965960"/>
            <a:ext cx="50292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Microsoft, Docker, AWS all shipping MCP gateways. The industry consensus: enforcement layers between agents and resources.</a:t>
            </a:r>
            <a:endParaRPr lang="en-US" sz="1300" dirty="0"/>
          </a:p>
        </p:txBody>
      </p:sp>
      <p:sp>
        <p:nvSpPr>
          <p:cNvPr id="12" name="Shape 7"/>
          <p:cNvSpPr/>
          <p:nvPr/>
        </p:nvSpPr>
        <p:spPr>
          <a:xfrm>
            <a:off x="457200" y="2926080"/>
            <a:ext cx="8229600" cy="822960"/>
          </a:xfrm>
          <a:prstGeom prst="rect">
            <a:avLst/>
          </a:prstGeom>
          <a:solidFill>
            <a:srgbClr val="F8FAFC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3" name="Image 3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0080" y="3108960"/>
            <a:ext cx="365760" cy="365760"/>
          </a:xfrm>
          <a:prstGeom prst="rect">
            <a:avLst/>
          </a:prstGeom>
        </p:spPr>
      </p:pic>
      <p:sp>
        <p:nvSpPr>
          <p:cNvPr id="14" name="Text 8"/>
          <p:cNvSpPr/>
          <p:nvPr/>
        </p:nvSpPr>
        <p:spPr>
          <a:xfrm>
            <a:off x="1143000" y="2926080"/>
            <a:ext cx="2286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F17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"Lethal Trifecta" Identified</a:t>
            </a:r>
            <a:endParaRPr lang="en-US" sz="1400" dirty="0"/>
          </a:p>
        </p:txBody>
      </p:sp>
      <p:sp>
        <p:nvSpPr>
          <p:cNvPr id="15" name="Text 9"/>
          <p:cNvSpPr/>
          <p:nvPr/>
        </p:nvSpPr>
        <p:spPr>
          <a:xfrm>
            <a:off x="3474720" y="2926080"/>
            <a:ext cx="50292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Agents with private data access + untrusted content exposure + external comms = data exfiltration conduit.</a:t>
            </a:r>
            <a:endParaRPr lang="en-US" sz="1300" dirty="0"/>
          </a:p>
        </p:txBody>
      </p:sp>
      <p:sp>
        <p:nvSpPr>
          <p:cNvPr id="16" name="Shape 10"/>
          <p:cNvSpPr/>
          <p:nvPr/>
        </p:nvSpPr>
        <p:spPr>
          <a:xfrm>
            <a:off x="457200" y="3886200"/>
            <a:ext cx="8229600" cy="82296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7" name="Image 4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0080" y="4069080"/>
            <a:ext cx="365760" cy="365760"/>
          </a:xfrm>
          <a:prstGeom prst="rect">
            <a:avLst/>
          </a:prstGeom>
        </p:spPr>
      </p:pic>
      <p:sp>
        <p:nvSpPr>
          <p:cNvPr id="18" name="Text 11"/>
          <p:cNvSpPr/>
          <p:nvPr/>
        </p:nvSpPr>
        <p:spPr>
          <a:xfrm>
            <a:off x="1143000" y="3886200"/>
            <a:ext cx="2286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F17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Stdio → Remote Shift</a:t>
            </a:r>
            <a:endParaRPr lang="en-US" sz="1400" dirty="0"/>
          </a:p>
        </p:txBody>
      </p:sp>
      <p:sp>
        <p:nvSpPr>
          <p:cNvPr id="19" name="Text 12"/>
          <p:cNvSpPr/>
          <p:nvPr/>
        </p:nvSpPr>
        <p:spPr>
          <a:xfrm>
            <a:off x="3474720" y="3886200"/>
            <a:ext cx="50292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MCP Transport WG moving to Streamable HTTP. Stdio cannot support auth, multi-tenancy, or horizontal scaling.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274320"/>
            <a:ext cx="365760" cy="3657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14400" y="2743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F17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PII Scrubbing with Microsoft Presidio</a:t>
            </a:r>
            <a:endParaRPr lang="en-US" sz="2800" dirty="0"/>
          </a:p>
        </p:txBody>
      </p:sp>
      <p:sp>
        <p:nvSpPr>
          <p:cNvPr id="4" name="Shape 1"/>
          <p:cNvSpPr/>
          <p:nvPr/>
        </p:nvSpPr>
        <p:spPr>
          <a:xfrm>
            <a:off x="457200" y="1005840"/>
            <a:ext cx="3931920" cy="2011680"/>
          </a:xfrm>
          <a:prstGeom prst="rect">
            <a:avLst/>
          </a:prstGeom>
          <a:solidFill>
            <a:srgbClr val="FEF2F2"/>
          </a:solidFill>
          <a:ln w="12700">
            <a:solidFill>
              <a:srgbClr val="FECAC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2"/>
          <p:cNvSpPr/>
          <p:nvPr/>
        </p:nvSpPr>
        <p:spPr>
          <a:xfrm>
            <a:off x="640080" y="1051560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EF444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BEFORE SCRUBBING</a:t>
            </a:r>
            <a:endParaRPr lang="en-US" sz="1200" dirty="0"/>
          </a:p>
        </p:txBody>
      </p:sp>
      <p:sp>
        <p:nvSpPr>
          <p:cNvPr id="6" name="Text 3"/>
          <p:cNvSpPr/>
          <p:nvPr/>
        </p:nvSpPr>
        <p:spPr>
          <a:xfrm>
            <a:off x="640080" y="1371600"/>
            <a:ext cx="356616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EF444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{ </a:t>
            </a:r>
          </a:p>
          <a:p>
            <a:r>
              <a:rPr lang="en-US" sz="1100" dirty="0">
                <a:solidFill>
                  <a:srgbClr val="EF444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"name": "John Smith",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EF444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"ssn": "123-45-6789",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EF444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"email": "john@corp.com",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EF444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"phone": "555-867-5309",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EF444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"balance": "$45,230" </a:t>
            </a:r>
          </a:p>
          <a:p>
            <a:pPr marL="0" indent="0">
              <a:buNone/>
            </a:pPr>
            <a:r>
              <a:rPr lang="en-US" sz="1100" dirty="0">
                <a:solidFill>
                  <a:srgbClr val="EF444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1100" dirty="0"/>
          </a:p>
        </p:txBody>
      </p:sp>
      <p:sp>
        <p:nvSpPr>
          <p:cNvPr id="7" name="Shape 4"/>
          <p:cNvSpPr/>
          <p:nvPr/>
        </p:nvSpPr>
        <p:spPr>
          <a:xfrm>
            <a:off x="4754880" y="1005840"/>
            <a:ext cx="3931920" cy="2011680"/>
          </a:xfrm>
          <a:prstGeom prst="rect">
            <a:avLst/>
          </a:prstGeom>
          <a:solidFill>
            <a:srgbClr val="F0FDF4"/>
          </a:solidFill>
          <a:ln w="12700">
            <a:solidFill>
              <a:srgbClr val="BBF7D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5"/>
          <p:cNvSpPr/>
          <p:nvPr/>
        </p:nvSpPr>
        <p:spPr>
          <a:xfrm>
            <a:off x="4937760" y="1051560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596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AFTER SCRUBBING</a:t>
            </a:r>
            <a:endParaRPr lang="en-US" sz="1200" dirty="0"/>
          </a:p>
        </p:txBody>
      </p:sp>
      <p:sp>
        <p:nvSpPr>
          <p:cNvPr id="9" name="Text 6"/>
          <p:cNvSpPr/>
          <p:nvPr/>
        </p:nvSpPr>
        <p:spPr>
          <a:xfrm>
            <a:off x="4937760" y="1371600"/>
            <a:ext cx="356616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5966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{ </a:t>
            </a:r>
          </a:p>
          <a:p>
            <a:pPr marL="0" indent="0">
              <a:buNone/>
            </a:pPr>
            <a:r>
              <a:rPr lang="en-US" sz="1100" dirty="0">
                <a:solidFill>
                  <a:srgbClr val="05966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"name": "&lt;PERSON&gt;",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05966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"ssn": "&lt;US_SSN&gt;",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05966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"email": "&lt;EMAIL&gt;",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05966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"phone": "&lt;PHONE&gt;",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05966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"balance": "$45,230" </a:t>
            </a:r>
          </a:p>
          <a:p>
            <a:pPr marL="0" indent="0">
              <a:buNone/>
            </a:pPr>
            <a:r>
              <a:rPr lang="en-US" sz="1100" dirty="0">
                <a:solidFill>
                  <a:srgbClr val="05966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1100" dirty="0"/>
          </a:p>
        </p:txBody>
      </p:sp>
      <p:sp>
        <p:nvSpPr>
          <p:cNvPr id="10" name="Shape 7"/>
          <p:cNvSpPr/>
          <p:nvPr/>
        </p:nvSpPr>
        <p:spPr>
          <a:xfrm>
            <a:off x="4389120" y="2011680"/>
            <a:ext cx="365760" cy="0"/>
          </a:xfrm>
          <a:prstGeom prst="line">
            <a:avLst/>
          </a:prstGeom>
          <a:noFill/>
          <a:ln w="38100">
            <a:solidFill>
              <a:srgbClr val="06D6A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8"/>
          <p:cNvSpPr/>
          <p:nvPr/>
        </p:nvSpPr>
        <p:spPr>
          <a:xfrm>
            <a:off x="457200" y="32918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Presidio uses NLP + regex + context-aware detection to identify PII entities across 50+ categories. Non-PII fields (like balance) pass through unchanged — agents still get the data they need for analysis.</a:t>
            </a:r>
            <a:endParaRPr lang="en-US" sz="1300" dirty="0"/>
          </a:p>
        </p:txBody>
      </p:sp>
      <p:sp>
        <p:nvSpPr>
          <p:cNvPr id="12" name="Shape 9"/>
          <p:cNvSpPr/>
          <p:nvPr/>
        </p:nvSpPr>
        <p:spPr>
          <a:xfrm>
            <a:off x="457200" y="4114800"/>
            <a:ext cx="8229600" cy="640080"/>
          </a:xfrm>
          <a:prstGeom prst="rect">
            <a:avLst/>
          </a:prstGeom>
          <a:solidFill>
            <a:srgbClr val="F0F9FF"/>
          </a:solidFill>
          <a:ln w="12700">
            <a:solidFill>
              <a:srgbClr val="BAE6F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0"/>
          <p:cNvSpPr/>
          <p:nvPr/>
        </p:nvSpPr>
        <p:spPr>
          <a:xfrm>
            <a:off x="640080" y="4114800"/>
            <a:ext cx="7863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EA5E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Scrubbing happens in the Query Service — before results enter any agent context window. The LLM never sees raw PII.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2820</TotalTime>
  <Words>1653</Words>
  <Application>Microsoft Macintosh PowerPoint</Application>
  <PresentationFormat>On-screen Show (16:9)</PresentationFormat>
  <Paragraphs>265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Consolas</vt:lpstr>
      <vt:lpstr>Trebuchet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Why Your Database MCP Should Never Talk to Your Database</dc:title>
  <dc:subject>PptxGenJS Presentation</dc:subject>
  <dc:creator>DBaaS Engineering</dc:creator>
  <cp:lastModifiedBy>Gowtham Raj Elangovan</cp:lastModifiedBy>
  <cp:revision>9</cp:revision>
  <dcterms:created xsi:type="dcterms:W3CDTF">2026-05-11T05:59:47Z</dcterms:created>
  <dcterms:modified xsi:type="dcterms:W3CDTF">2026-05-13T14:29:55Z</dcterms:modified>
</cp:coreProperties>
</file>