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League Spartan"/>
      <p:regular r:id="rId18"/>
      <p:bold r:id="rId19"/>
    </p:embeddedFont>
    <p:embeddedFont>
      <p:font typeface="Roboto"/>
      <p:regular r:id="rId20"/>
      <p:bold r:id="rId21"/>
      <p:italic r:id="rId22"/>
      <p:boldItalic r:id="rId23"/>
    </p:embeddedFont>
    <p:embeddedFont>
      <p:font typeface="Poppi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hbw2f5uXt2WnOCfLIl076RvtaU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oppins-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italic.fntdata"/><Relationship Id="rId25" Type="http://schemas.openxmlformats.org/officeDocument/2006/relationships/font" Target="fonts/Poppins-bold.fntdata"/><Relationship Id="rId28" Type="http://customschemas.google.com/relationships/presentationmetadata" Target="meta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eagueSpartan-bold.fntdata"/><Relationship Id="rId18" Type="http://schemas.openxmlformats.org/officeDocument/2006/relationships/font" Target="fonts/LeagueSparta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76" name="Google Shape;376;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77" name="Google Shape;377;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Full Decision Map is a crucial tool in understanding how to effectively manage and allocate tasks between Skills and MCP Servers.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let's explore when to use a Skill only: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If your project involves stable workflow logic and doesn’t require live data, Skills are your go-to. They provide conventions and guardrails, ensuring consistency across tasks.</a:t>
            </a:r>
            <a:endParaRPr/>
          </a:p>
          <a:p>
            <a:pPr indent="0" lvl="0" marL="0" rtl="0" algn="l">
              <a:spcBef>
                <a:spcPts val="0"/>
              </a:spcBef>
              <a:spcAft>
                <a:spcPts val="0"/>
              </a:spcAft>
              <a:buNone/>
            </a:pPr>
            <a:r>
              <a:rPr lang="en-US"/>
              <a:t>- Examples include PR template conventions and pipeline naming standards, where stability and adherence to predefined rules are key.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for MCP Server only: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Use this for ad-hoc data lookups or one-off API calls that don’t require a multi-step workflow.</a:t>
            </a:r>
            <a:endParaRPr/>
          </a:p>
          <a:p>
            <a:pPr indent="0" lvl="0" marL="0" rtl="0" algn="l">
              <a:spcBef>
                <a:spcPts val="0"/>
              </a:spcBef>
              <a:spcAft>
                <a:spcPts val="0"/>
              </a:spcAft>
              <a:buNone/>
            </a:pPr>
            <a:r>
              <a:rPr lang="en-US"/>
              <a:t>- Think of scenarios like retrieving a list of all your projects or getting the current pipeline status, where the task is straightforward and isolated.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neither a Skill nor MCP Server is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These are pure reasoning tasks, requiring no external state, just general advice.</a:t>
            </a:r>
            <a:endParaRPr/>
          </a:p>
          <a:p>
            <a:pPr indent="0" lvl="0" marL="0" rtl="0" algn="l">
              <a:spcBef>
                <a:spcPts val="0"/>
              </a:spcBef>
              <a:spcAft>
                <a:spcPts val="0"/>
              </a:spcAft>
              <a:buNone/>
            </a:pPr>
            <a:r>
              <a:rPr lang="en-US"/>
              <a:t>- For instance, explaining an error or reviewing a YAML structure, where the task is more about interpretation and less about execution.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the combo of Skill + MCP: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This is for complex tasks requiring multi-step workflows and live data, often repeated across projects.</a:t>
            </a:r>
            <a:endParaRPr/>
          </a:p>
          <a:p>
            <a:pPr indent="0" lvl="0" marL="0" rtl="0" algn="l">
              <a:spcBef>
                <a:spcPts val="0"/>
              </a:spcBef>
              <a:spcAft>
                <a:spcPts val="0"/>
              </a:spcAft>
              <a:buNone/>
            </a:pPr>
            <a:r>
              <a:rPr lang="en-US"/>
              <a:t>- Examples include debugging pipelines, onboarding services, or creating and verifying deployments where both execution and workflow logic must harmonize.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[Pause briefly to let the audience digest this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Understanding this decision map helps streamline processes and optimize the roles of Skills and MCP Servers in your projects. </a:t>
            </a:r>
            <a:endParaRPr/>
          </a:p>
        </p:txBody>
      </p:sp>
      <p:sp>
        <p:nvSpPr>
          <p:cNvPr id="379" name="Google Shape;379;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80" name="Google Shape;380;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20" name="Google Shape;420;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1" name="Google Shape;421;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wrap up our discussion, let's talk about actionable steps you can take to effectively manage Skills and MCP Servers.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always begin by asking the one critical question: does the data change between calls? This determines whether it should be in a Skill or handled by an MCP server.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take some time to audit your existing Skills. Ensure they're optimized and aligned with best practices.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Check out the harness-skills repository as a reference point; it's a great resource for learning and comparison.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Remember, if your data changes between calls, it doesn't belong in a Skill. This is a key principle that will help maintain the efficiency and clarity of your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 hardcoding information that an MCP server can discover at runtime. This flexibility will save time and reduce errors.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keep in mind that Skills should own the workflow while MCP servers focus on execution. This clear division of responsibilities helps prevent conflicts and overlaps.</a:t>
            </a:r>
            <a:endParaRPr/>
          </a:p>
        </p:txBody>
      </p:sp>
      <p:sp>
        <p:nvSpPr>
          <p:cNvPr id="423" name="Google Shape;423;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24" name="Google Shape;424;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6" name="Google Shape;176;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7" name="Google Shape;177;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Jyoti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Cost spike - pull the thread long enough - it always comes back to decisions you made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now that I've hopefully convinced you that I have some skin in the game when it comes to AI costs — let's get into the actual meat of today's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does your AI agent need a Skill, and when does it need an MCP Server? Because the wrong choice doesn't just slow you down, it quietly burns money. Today I want to give you a mental model that makes that decision obvious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Skill is a markdown file — and when I say that, people sometimes go "that's it?" Yes, that's it. But don't let the simplicity fool you. That markdown file is doing something powerful: it's encoding how an expert would approach a problem. Not just what to do, but in what order, what to check first, what to never skip, what warning signs to watch for.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It also shapes persona. You can tell your agent: you are a DB DevOps engineer, you prioritize stability over speed, here's how you think. That's not a tool call, that's context.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Skills are also great for conventions — naming patterns, required fields, team-specific guardrails. The things that are always true, that don't change hour to hour.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that's actually the key constraint: a Skill cannot fetch live data, it cannot call an API, it cannot know what broke in your last deploy. It only knows what you've written into it. So Skills are incredible for stable, reusable, transferable knowledge — but the moment you need something dynamic, something that changes at runtime, you've hit the boundary of what a Skill can do.</a:t>
            </a:r>
            <a:endParaRPr/>
          </a:p>
        </p:txBody>
      </p:sp>
      <p:sp>
        <p:nvSpPr>
          <p:cNvPr id="179" name="Google Shape;179;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0" name="Google Shape;180;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7" name="Google Shape;197;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8" name="Google Shape;198;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Jyoti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let's talk about MCP Servers — and to make this concrete, let's step away from Harness for a second and think about something everyone in this room has used: Zomato. Imagine you're building an AI agent that helps you decide what to order for lunch. You could write a Skill that says — "when recommending food, consider the user's dietary preferences, prioritize highly rated restaurants, check for delivery time." Great, that's your Skill, that's stable knowledge. But now your agent needs to actually answer: what's available near me right now, at 1pm, that can deliver in 30 minutes? That question cannot be answered by a markdown file. The menu changes. Restaurants go offline. Surge pricing kicks in. A place that was open yesterday is closed today. That's where your MCP Server comes in — it's the piece of code that runs at tool-call time, hits the Zomato API, fetches live restaurant listings, real-time delivery estimates, current pricing, and hands that back to your agent. The agent then combines its Skill knowledge — how to reason about food choices — with the live MCP data — what's actually available right now. One is the judgment, the other is the ground truth. And this is the pattern you'll see over and over: Skills bring the how to think, MCP Servers bring the what is true right now. Neither is useful without the other.</a:t>
            </a:r>
            <a:endParaRPr/>
          </a:p>
        </p:txBody>
      </p:sp>
      <p:sp>
        <p:nvSpPr>
          <p:cNvPr id="200" name="Google Shape;200;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1" name="Google Shape;201;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1" name="Google Shape;221;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2" name="Google Shape;222;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Jyoti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now we have a framework — and it comes down to one question: does this require information or actions that exist outside this conversation? Let me run you through a few examples so this clicks. Someone asks your agent: "how should I structure a Harness pipeline for a database migration?" — does that require anything outside this conversation? No. Best practices don't change by the minute. That's a Skill. Now someone asks: "what's the current status of my pipeline that ran ten minutes ago?" — outside this conversation? Absolutely. That's live data. That's an MCP Server.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 moment your answer depends on something that changes — time, state, external systems, real-world actions — you've crossed the line from Skill territory into MCP territory.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Once you internalize that one question, the decision stops being confusing. It becomes almost mechanical.</a:t>
            </a:r>
            <a:endParaRPr/>
          </a:p>
        </p:txBody>
      </p:sp>
      <p:sp>
        <p:nvSpPr>
          <p:cNvPr id="224" name="Google Shape;224;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5" name="Google Shape;225;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8" name="Google Shape;248;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9" name="Google Shape;249;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Animesh</a:t>
            </a:r>
            <a:endParaRPr/>
          </a:p>
        </p:txBody>
      </p:sp>
      <p:sp>
        <p:nvSpPr>
          <p:cNvPr id="251" name="Google Shape;251;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2" name="Google Shape;252;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27" name="Google Shape;327;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28" name="Google Shape;328;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Showing the Harness author DB Change SKILL via claude desktop and showing execution pipeline</a:t>
            </a:r>
            <a:endParaRPr/>
          </a:p>
        </p:txBody>
      </p:sp>
      <p:sp>
        <p:nvSpPr>
          <p:cNvPr id="330" name="Google Shape;330;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31" name="Google Shape;331;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0" name="Google Shape;340;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1" name="Google Shape;341;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Animesh</a:t>
            </a:r>
            <a:endParaRPr/>
          </a:p>
        </p:txBody>
      </p:sp>
      <p:sp>
        <p:nvSpPr>
          <p:cNvPr id="343" name="Google Shape;343;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44" name="Google Shape;344;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4221007" y="3400029"/>
            <a:ext cx="9846000" cy="251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165" u="none" cap="none" strike="noStrike">
                <a:solidFill>
                  <a:srgbClr val="004AAD"/>
                </a:solidFill>
              </a:rPr>
              <a:t>SKILLS ARE NOT MCP SERVERS</a:t>
            </a:r>
            <a:endParaRPr sz="1300"/>
          </a:p>
        </p:txBody>
      </p:sp>
      <p:grpSp>
        <p:nvGrpSpPr>
          <p:cNvPr id="89" name="Google Shape;89;p1"/>
          <p:cNvGrpSpPr/>
          <p:nvPr/>
        </p:nvGrpSpPr>
        <p:grpSpPr>
          <a:xfrm>
            <a:off x="-1130300" y="3876924"/>
            <a:ext cx="3086100" cy="2352325"/>
            <a:chOff x="0" y="-47625"/>
            <a:chExt cx="812800" cy="619542"/>
          </a:xfrm>
        </p:grpSpPr>
        <p:sp>
          <p:nvSpPr>
            <p:cNvPr id="90" name="Google Shape;90;p1"/>
            <p:cNvSpPr/>
            <p:nvPr/>
          </p:nvSpPr>
          <p:spPr>
            <a:xfrm>
              <a:off x="0" y="0"/>
              <a:ext cx="812800" cy="571917"/>
            </a:xfrm>
            <a:custGeom>
              <a:rect b="b" l="l" r="r" t="t"/>
              <a:pathLst>
                <a:path extrusionOk="0"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txBox="1"/>
            <p:nvPr/>
          </p:nvSpPr>
          <p:spPr>
            <a:xfrm>
              <a:off x="0" y="-47625"/>
              <a:ext cx="812800" cy="6195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
          <p:cNvSpPr txBox="1"/>
          <p:nvPr/>
        </p:nvSpPr>
        <p:spPr>
          <a:xfrm>
            <a:off x="4880612" y="6067058"/>
            <a:ext cx="8526900" cy="8199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219" u="none" cap="none" strike="noStrike">
                <a:solidFill>
                  <a:srgbClr val="303642"/>
                </a:solidFill>
                <a:latin typeface="Poppins"/>
                <a:ea typeface="Poppins"/>
                <a:cs typeface="Poppins"/>
                <a:sym typeface="Poppins"/>
              </a:rPr>
              <a:t>When to Use Which and How to Make</a:t>
            </a:r>
            <a:endParaRPr/>
          </a:p>
          <a:p>
            <a:pPr indent="0" lvl="0" marL="0" marR="0" rtl="0" algn="ctr">
              <a:lnSpc>
                <a:spcPct val="140018"/>
              </a:lnSpc>
              <a:spcBef>
                <a:spcPts val="0"/>
              </a:spcBef>
              <a:spcAft>
                <a:spcPts val="0"/>
              </a:spcAft>
              <a:buNone/>
            </a:pPr>
            <a:r>
              <a:rPr b="0" i="0" lang="en-US" sz="2219" u="none" cap="none" strike="noStrike">
                <a:solidFill>
                  <a:srgbClr val="303642"/>
                </a:solidFill>
                <a:latin typeface="Poppins"/>
                <a:ea typeface="Poppins"/>
                <a:cs typeface="Poppins"/>
                <a:sym typeface="Poppins"/>
              </a:rPr>
              <a:t>Them Work Beautifully Together</a:t>
            </a:r>
            <a:endParaRPr/>
          </a:p>
        </p:txBody>
      </p:sp>
      <p:grpSp>
        <p:nvGrpSpPr>
          <p:cNvPr id="93" name="Google Shape;93;p1"/>
          <p:cNvGrpSpPr/>
          <p:nvPr/>
        </p:nvGrpSpPr>
        <p:grpSpPr>
          <a:xfrm>
            <a:off x="16467343" y="3876924"/>
            <a:ext cx="3086100" cy="2352325"/>
            <a:chOff x="0" y="-47625"/>
            <a:chExt cx="812800" cy="619542"/>
          </a:xfrm>
        </p:grpSpPr>
        <p:sp>
          <p:nvSpPr>
            <p:cNvPr id="94" name="Google Shape;94;p1"/>
            <p:cNvSpPr/>
            <p:nvPr/>
          </p:nvSpPr>
          <p:spPr>
            <a:xfrm>
              <a:off x="0" y="0"/>
              <a:ext cx="812800" cy="571917"/>
            </a:xfrm>
            <a:custGeom>
              <a:rect b="b" l="l" r="r" t="t"/>
              <a:pathLst>
                <a:path extrusionOk="0"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txBox="1"/>
            <p:nvPr/>
          </p:nvSpPr>
          <p:spPr>
            <a:xfrm>
              <a:off x="0" y="-47625"/>
              <a:ext cx="812800" cy="6195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p:nvPr/>
        </p:nvSpPr>
        <p:spPr>
          <a:xfrm>
            <a:off x="0" y="0"/>
            <a:ext cx="18288000" cy="1072134"/>
          </a:xfrm>
          <a:custGeom>
            <a:rect b="b" l="l" r="r" t="t"/>
            <a:pathLst>
              <a:path extrusionOk="0" h="1429512" w="24384000">
                <a:moveTo>
                  <a:pt x="0" y="0"/>
                </a:moveTo>
                <a:lnTo>
                  <a:pt x="24384000" y="0"/>
                </a:lnTo>
                <a:lnTo>
                  <a:pt x="24384000" y="1429512"/>
                </a:lnTo>
                <a:lnTo>
                  <a:pt x="0" y="1429512"/>
                </a:lnTo>
                <a:close/>
              </a:path>
            </a:pathLst>
          </a:custGeom>
          <a:solidFill>
            <a:srgbClr val="004AAD"/>
          </a:solidFill>
          <a:ln>
            <a:noFill/>
          </a:ln>
        </p:spPr>
      </p:sp>
      <p:grpSp>
        <p:nvGrpSpPr>
          <p:cNvPr id="383" name="Google Shape;383;p10"/>
          <p:cNvGrpSpPr/>
          <p:nvPr/>
        </p:nvGrpSpPr>
        <p:grpSpPr>
          <a:xfrm>
            <a:off x="219456" y="-80486"/>
            <a:ext cx="16642080" cy="1267301"/>
            <a:chOff x="0" y="-104775"/>
            <a:chExt cx="22189440" cy="1689735"/>
          </a:xfrm>
        </p:grpSpPr>
        <p:sp>
          <p:nvSpPr>
            <p:cNvPr id="384" name="Google Shape;384;p10"/>
            <p:cNvSpPr/>
            <p:nvPr/>
          </p:nvSpPr>
          <p:spPr>
            <a:xfrm>
              <a:off x="0" y="0"/>
              <a:ext cx="22189439" cy="1584960"/>
            </a:xfrm>
            <a:custGeom>
              <a:rect b="b" l="l" r="r" t="t"/>
              <a:pathLst>
                <a:path extrusionOk="0" h="1584960" w="22189439">
                  <a:moveTo>
                    <a:pt x="0" y="0"/>
                  </a:moveTo>
                  <a:lnTo>
                    <a:pt x="22189439" y="0"/>
                  </a:lnTo>
                  <a:lnTo>
                    <a:pt x="22189439" y="1584960"/>
                  </a:lnTo>
                  <a:lnTo>
                    <a:pt x="0" y="1584960"/>
                  </a:lnTo>
                  <a:close/>
                </a:path>
              </a:pathLst>
            </a:custGeom>
            <a:blipFill rotWithShape="1">
              <a:blip r:embed="rId3">
                <a:alphaModFix amt="0"/>
              </a:blip>
              <a:stretch>
                <a:fillRect b="-222777" l="0" r="0" t="-222777"/>
              </a:stretch>
            </a:blipFill>
            <a:ln>
              <a:noFill/>
            </a:ln>
          </p:spPr>
        </p:sp>
        <p:sp>
          <p:nvSpPr>
            <p:cNvPr id="385" name="Google Shape;385;p10"/>
            <p:cNvSpPr txBox="1"/>
            <p:nvPr/>
          </p:nvSpPr>
          <p:spPr>
            <a:xfrm>
              <a:off x="0" y="-104775"/>
              <a:ext cx="22189440" cy="168973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5200" u="none" cap="none" strike="noStrike">
                  <a:solidFill>
                    <a:srgbClr val="FFFFFF"/>
                  </a:solidFill>
                  <a:latin typeface="Calibri"/>
                  <a:ea typeface="Calibri"/>
                  <a:cs typeface="Calibri"/>
                  <a:sym typeface="Calibri"/>
                </a:rPr>
                <a:t>The Full Decision Map</a:t>
              </a:r>
              <a:endParaRPr/>
            </a:p>
          </p:txBody>
        </p:sp>
      </p:grpSp>
      <p:sp>
        <p:nvSpPr>
          <p:cNvPr id="386" name="Google Shape;386;p10"/>
          <p:cNvSpPr/>
          <p:nvPr/>
        </p:nvSpPr>
        <p:spPr>
          <a:xfrm>
            <a:off x="1118735" y="2377440"/>
            <a:ext cx="7955280" cy="3383280"/>
          </a:xfrm>
          <a:custGeom>
            <a:rect b="b" l="l" r="r" t="t"/>
            <a:pathLst>
              <a:path extrusionOk="0" h="4511040" w="10607040">
                <a:moveTo>
                  <a:pt x="0" y="0"/>
                </a:moveTo>
                <a:lnTo>
                  <a:pt x="10607040" y="0"/>
                </a:lnTo>
                <a:lnTo>
                  <a:pt x="10607040" y="4511040"/>
                </a:lnTo>
                <a:lnTo>
                  <a:pt x="0" y="4511040"/>
                </a:lnTo>
                <a:close/>
              </a:path>
            </a:pathLst>
          </a:custGeom>
          <a:solidFill>
            <a:srgbClr val="E2EFFF"/>
          </a:solidFill>
          <a:ln cap="flat" cmpd="sng" w="9525">
            <a:solidFill>
              <a:schemeClr val="dk1"/>
            </a:solidFill>
            <a:prstDash val="solid"/>
            <a:round/>
            <a:headEnd len="sm" w="sm" type="none"/>
            <a:tailEnd len="sm" w="sm" type="none"/>
          </a:ln>
        </p:spPr>
      </p:sp>
      <p:sp>
        <p:nvSpPr>
          <p:cNvPr id="387" name="Google Shape;387;p10"/>
          <p:cNvSpPr/>
          <p:nvPr/>
        </p:nvSpPr>
        <p:spPr>
          <a:xfrm>
            <a:off x="1118735" y="2377440"/>
            <a:ext cx="7955280" cy="146304"/>
          </a:xfrm>
          <a:custGeom>
            <a:rect b="b" l="l" r="r" t="t"/>
            <a:pathLst>
              <a:path extrusionOk="0" h="195072" w="10607040">
                <a:moveTo>
                  <a:pt x="0" y="0"/>
                </a:moveTo>
                <a:lnTo>
                  <a:pt x="10607040" y="0"/>
                </a:lnTo>
                <a:lnTo>
                  <a:pt x="10607040" y="195072"/>
                </a:lnTo>
                <a:lnTo>
                  <a:pt x="0" y="195072"/>
                </a:lnTo>
                <a:close/>
              </a:path>
            </a:pathLst>
          </a:custGeom>
          <a:solidFill>
            <a:srgbClr val="84CC16"/>
          </a:solidFill>
          <a:ln>
            <a:noFill/>
          </a:ln>
        </p:spPr>
      </p:sp>
      <p:grpSp>
        <p:nvGrpSpPr>
          <p:cNvPr id="388" name="Google Shape;388;p10"/>
          <p:cNvGrpSpPr/>
          <p:nvPr/>
        </p:nvGrpSpPr>
        <p:grpSpPr>
          <a:xfrm>
            <a:off x="1338191" y="2597753"/>
            <a:ext cx="7498080" cy="584359"/>
            <a:chOff x="0" y="-47625"/>
            <a:chExt cx="9997440" cy="779145"/>
          </a:xfrm>
        </p:grpSpPr>
        <p:sp>
          <p:nvSpPr>
            <p:cNvPr id="389" name="Google Shape;389;p10"/>
            <p:cNvSpPr/>
            <p:nvPr/>
          </p:nvSpPr>
          <p:spPr>
            <a:xfrm>
              <a:off x="0" y="0"/>
              <a:ext cx="9997440" cy="731520"/>
            </a:xfrm>
            <a:custGeom>
              <a:rect b="b" l="l" r="r" t="t"/>
              <a:pathLst>
                <a:path extrusionOk="0" h="731520" w="9997440">
                  <a:moveTo>
                    <a:pt x="0" y="0"/>
                  </a:moveTo>
                  <a:lnTo>
                    <a:pt x="9997440" y="0"/>
                  </a:lnTo>
                  <a:lnTo>
                    <a:pt x="9997440" y="731520"/>
                  </a:lnTo>
                  <a:lnTo>
                    <a:pt x="0" y="731520"/>
                  </a:lnTo>
                  <a:close/>
                </a:path>
              </a:pathLst>
            </a:custGeom>
            <a:blipFill rotWithShape="1">
              <a:blip r:embed="rId3">
                <a:alphaModFix amt="0"/>
              </a:blip>
              <a:stretch>
                <a:fillRect b="-216297" l="0" r="0" t="-216297"/>
              </a:stretch>
            </a:blipFill>
            <a:ln>
              <a:noFill/>
            </a:ln>
          </p:spPr>
        </p:sp>
        <p:sp>
          <p:nvSpPr>
            <p:cNvPr id="390" name="Google Shape;390;p10"/>
            <p:cNvSpPr txBox="1"/>
            <p:nvPr/>
          </p:nvSpPr>
          <p:spPr>
            <a:xfrm>
              <a:off x="0" y="-47625"/>
              <a:ext cx="9997440" cy="779145"/>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84CC16"/>
                  </a:solidFill>
                  <a:latin typeface="Calibri"/>
                  <a:ea typeface="Calibri"/>
                  <a:cs typeface="Calibri"/>
                  <a:sym typeface="Calibri"/>
                </a:rPr>
                <a:t>Skill only</a:t>
              </a:r>
              <a:endParaRPr/>
            </a:p>
          </p:txBody>
        </p:sp>
      </p:grpSp>
      <p:grpSp>
        <p:nvGrpSpPr>
          <p:cNvPr id="391" name="Google Shape;391;p10"/>
          <p:cNvGrpSpPr/>
          <p:nvPr/>
        </p:nvGrpSpPr>
        <p:grpSpPr>
          <a:xfrm>
            <a:off x="1338191" y="3256121"/>
            <a:ext cx="7498080" cy="2230279"/>
            <a:chOff x="0" y="-47625"/>
            <a:chExt cx="9997440" cy="2973705"/>
          </a:xfrm>
        </p:grpSpPr>
        <p:sp>
          <p:nvSpPr>
            <p:cNvPr id="392" name="Google Shape;392;p10"/>
            <p:cNvSpPr/>
            <p:nvPr/>
          </p:nvSpPr>
          <p:spPr>
            <a:xfrm>
              <a:off x="0" y="0"/>
              <a:ext cx="9997440" cy="2926080"/>
            </a:xfrm>
            <a:custGeom>
              <a:rect b="b" l="l" r="r" t="t"/>
              <a:pathLst>
                <a:path extrusionOk="0" h="2926080" w="9997440">
                  <a:moveTo>
                    <a:pt x="0" y="0"/>
                  </a:moveTo>
                  <a:lnTo>
                    <a:pt x="9997440" y="0"/>
                  </a:lnTo>
                  <a:lnTo>
                    <a:pt x="9997440" y="2926080"/>
                  </a:lnTo>
                  <a:lnTo>
                    <a:pt x="0" y="2926080"/>
                  </a:lnTo>
                  <a:close/>
                </a:path>
              </a:pathLst>
            </a:custGeom>
            <a:blipFill rotWithShape="1">
              <a:blip r:embed="rId3">
                <a:alphaModFix amt="0"/>
              </a:blip>
              <a:stretch>
                <a:fillRect b="-16573" l="0" r="0" t="-16573"/>
              </a:stretch>
            </a:blipFill>
            <a:ln>
              <a:noFill/>
            </a:ln>
          </p:spPr>
        </p:sp>
        <p:sp>
          <p:nvSpPr>
            <p:cNvPr id="393" name="Google Shape;393;p10"/>
            <p:cNvSpPr txBox="1"/>
            <p:nvPr/>
          </p:nvSpPr>
          <p:spPr>
            <a:xfrm>
              <a:off x="0" y="-47625"/>
              <a:ext cx="9997440" cy="297370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Stable workflow logic</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No live data needed</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Conventions &amp; guardrails</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b="1" i="0" lang="en-US" sz="2200" u="none" cap="none" strike="noStrike">
                  <a:solidFill>
                    <a:srgbClr val="000000"/>
                  </a:solidFill>
                  <a:latin typeface="Calibri"/>
                  <a:ea typeface="Calibri"/>
                  <a:cs typeface="Calibri"/>
                  <a:sym typeface="Calibri"/>
                </a:rPr>
                <a:t>Example</a:t>
              </a:r>
              <a:r>
                <a:rPr b="0" i="0" lang="en-US" sz="2200" u="none" cap="none" strike="noStrike">
                  <a:solidFill>
                    <a:srgbClr val="000000"/>
                  </a:solidFill>
                  <a:latin typeface="Calibri"/>
                  <a:ea typeface="Calibri"/>
                  <a:cs typeface="Calibri"/>
                  <a:sym typeface="Calibri"/>
                </a:rPr>
                <a:t>: PR template conventions,</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pipeline naming standards</a:t>
              </a:r>
              <a:endParaRPr/>
            </a:p>
          </p:txBody>
        </p:sp>
      </p:grpSp>
      <p:sp>
        <p:nvSpPr>
          <p:cNvPr id="394" name="Google Shape;394;p10"/>
          <p:cNvSpPr/>
          <p:nvPr/>
        </p:nvSpPr>
        <p:spPr>
          <a:xfrm>
            <a:off x="9361860" y="2377440"/>
            <a:ext cx="7955280" cy="3383280"/>
          </a:xfrm>
          <a:custGeom>
            <a:rect b="b" l="l" r="r" t="t"/>
            <a:pathLst>
              <a:path extrusionOk="0" h="4511040" w="10607040">
                <a:moveTo>
                  <a:pt x="0" y="0"/>
                </a:moveTo>
                <a:lnTo>
                  <a:pt x="10607040" y="0"/>
                </a:lnTo>
                <a:lnTo>
                  <a:pt x="10607040" y="4511040"/>
                </a:lnTo>
                <a:lnTo>
                  <a:pt x="0" y="4511040"/>
                </a:lnTo>
                <a:close/>
              </a:path>
            </a:pathLst>
          </a:custGeom>
          <a:solidFill>
            <a:srgbClr val="E2EFFF"/>
          </a:solidFill>
          <a:ln cap="flat" cmpd="sng" w="9525">
            <a:solidFill>
              <a:schemeClr val="dk1"/>
            </a:solidFill>
            <a:prstDash val="solid"/>
            <a:round/>
            <a:headEnd len="sm" w="sm" type="none"/>
            <a:tailEnd len="sm" w="sm" type="none"/>
          </a:ln>
        </p:spPr>
      </p:sp>
      <p:sp>
        <p:nvSpPr>
          <p:cNvPr id="395" name="Google Shape;395;p10"/>
          <p:cNvSpPr/>
          <p:nvPr/>
        </p:nvSpPr>
        <p:spPr>
          <a:xfrm>
            <a:off x="9361860" y="2377440"/>
            <a:ext cx="7955280" cy="146304"/>
          </a:xfrm>
          <a:custGeom>
            <a:rect b="b" l="l" r="r" t="t"/>
            <a:pathLst>
              <a:path extrusionOk="0" h="195072" w="10607040">
                <a:moveTo>
                  <a:pt x="0" y="0"/>
                </a:moveTo>
                <a:lnTo>
                  <a:pt x="10607040" y="0"/>
                </a:lnTo>
                <a:lnTo>
                  <a:pt x="10607040" y="195072"/>
                </a:lnTo>
                <a:lnTo>
                  <a:pt x="0" y="195072"/>
                </a:lnTo>
                <a:close/>
              </a:path>
            </a:pathLst>
          </a:custGeom>
          <a:solidFill>
            <a:srgbClr val="60A5FA"/>
          </a:solidFill>
          <a:ln>
            <a:noFill/>
          </a:ln>
        </p:spPr>
      </p:sp>
      <p:grpSp>
        <p:nvGrpSpPr>
          <p:cNvPr id="396" name="Google Shape;396;p10"/>
          <p:cNvGrpSpPr/>
          <p:nvPr/>
        </p:nvGrpSpPr>
        <p:grpSpPr>
          <a:xfrm>
            <a:off x="9581316" y="2597753"/>
            <a:ext cx="7498080" cy="584359"/>
            <a:chOff x="0" y="-47625"/>
            <a:chExt cx="9997440" cy="779145"/>
          </a:xfrm>
        </p:grpSpPr>
        <p:sp>
          <p:nvSpPr>
            <p:cNvPr id="397" name="Google Shape;397;p10"/>
            <p:cNvSpPr/>
            <p:nvPr/>
          </p:nvSpPr>
          <p:spPr>
            <a:xfrm>
              <a:off x="0" y="0"/>
              <a:ext cx="9997440" cy="731520"/>
            </a:xfrm>
            <a:custGeom>
              <a:rect b="b" l="l" r="r" t="t"/>
              <a:pathLst>
                <a:path extrusionOk="0" h="731520" w="9997440">
                  <a:moveTo>
                    <a:pt x="0" y="0"/>
                  </a:moveTo>
                  <a:lnTo>
                    <a:pt x="9997440" y="0"/>
                  </a:lnTo>
                  <a:lnTo>
                    <a:pt x="9997440" y="731520"/>
                  </a:lnTo>
                  <a:lnTo>
                    <a:pt x="0" y="731520"/>
                  </a:lnTo>
                  <a:close/>
                </a:path>
              </a:pathLst>
            </a:custGeom>
            <a:blipFill rotWithShape="1">
              <a:blip r:embed="rId3">
                <a:alphaModFix amt="0"/>
              </a:blip>
              <a:stretch>
                <a:fillRect b="-216297" l="0" r="0" t="-216297"/>
              </a:stretch>
            </a:blipFill>
            <a:ln>
              <a:noFill/>
            </a:ln>
          </p:spPr>
        </p:sp>
        <p:sp>
          <p:nvSpPr>
            <p:cNvPr id="398" name="Google Shape;398;p10"/>
            <p:cNvSpPr txBox="1"/>
            <p:nvPr/>
          </p:nvSpPr>
          <p:spPr>
            <a:xfrm>
              <a:off x="0" y="-47625"/>
              <a:ext cx="9997440" cy="779145"/>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60A5FA"/>
                  </a:solidFill>
                  <a:latin typeface="Calibri"/>
                  <a:ea typeface="Calibri"/>
                  <a:cs typeface="Calibri"/>
                  <a:sym typeface="Calibri"/>
                </a:rPr>
                <a:t>MCP Server only</a:t>
              </a:r>
              <a:endParaRPr/>
            </a:p>
          </p:txBody>
        </p:sp>
      </p:grpSp>
      <p:grpSp>
        <p:nvGrpSpPr>
          <p:cNvPr id="399" name="Google Shape;399;p10"/>
          <p:cNvGrpSpPr/>
          <p:nvPr/>
        </p:nvGrpSpPr>
        <p:grpSpPr>
          <a:xfrm>
            <a:off x="9581316" y="3256121"/>
            <a:ext cx="7498080" cy="2230279"/>
            <a:chOff x="0" y="-47625"/>
            <a:chExt cx="9997440" cy="2973705"/>
          </a:xfrm>
        </p:grpSpPr>
        <p:sp>
          <p:nvSpPr>
            <p:cNvPr id="400" name="Google Shape;400;p10"/>
            <p:cNvSpPr/>
            <p:nvPr/>
          </p:nvSpPr>
          <p:spPr>
            <a:xfrm>
              <a:off x="0" y="0"/>
              <a:ext cx="9997440" cy="2926080"/>
            </a:xfrm>
            <a:custGeom>
              <a:rect b="b" l="l" r="r" t="t"/>
              <a:pathLst>
                <a:path extrusionOk="0" h="2926080" w="9997440">
                  <a:moveTo>
                    <a:pt x="0" y="0"/>
                  </a:moveTo>
                  <a:lnTo>
                    <a:pt x="9997440" y="0"/>
                  </a:lnTo>
                  <a:lnTo>
                    <a:pt x="9997440" y="2926080"/>
                  </a:lnTo>
                  <a:lnTo>
                    <a:pt x="0" y="2926080"/>
                  </a:lnTo>
                  <a:close/>
                </a:path>
              </a:pathLst>
            </a:custGeom>
            <a:blipFill rotWithShape="1">
              <a:blip r:embed="rId3">
                <a:alphaModFix amt="0"/>
              </a:blip>
              <a:stretch>
                <a:fillRect b="-16573" l="0" r="0" t="-16573"/>
              </a:stretch>
            </a:blipFill>
            <a:ln>
              <a:noFill/>
            </a:ln>
          </p:spPr>
        </p:sp>
        <p:sp>
          <p:nvSpPr>
            <p:cNvPr id="401" name="Google Shape;401;p10"/>
            <p:cNvSpPr txBox="1"/>
            <p:nvPr/>
          </p:nvSpPr>
          <p:spPr>
            <a:xfrm>
              <a:off x="0" y="-47625"/>
              <a:ext cx="9997440" cy="297370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Ad-hoc data lookup</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One-off API call</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No multi-step workflow</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b="1" i="0" lang="en-US" sz="2200" u="none" cap="none" strike="noStrike">
                  <a:solidFill>
                    <a:srgbClr val="000000"/>
                  </a:solidFill>
                  <a:latin typeface="Calibri"/>
                  <a:ea typeface="Calibri"/>
                  <a:cs typeface="Calibri"/>
                  <a:sym typeface="Calibri"/>
                </a:rPr>
                <a:t>Example</a:t>
              </a:r>
              <a:r>
                <a:rPr b="0" i="0" lang="en-US" sz="2200" u="none" cap="none" strike="noStrike">
                  <a:solidFill>
                    <a:srgbClr val="000000"/>
                  </a:solidFill>
                  <a:latin typeface="Calibri"/>
                  <a:ea typeface="Calibri"/>
                  <a:cs typeface="Calibri"/>
                  <a:sym typeface="Calibri"/>
                </a:rPr>
                <a:t>: 'list all my projects'</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'get current pipeline status'</a:t>
              </a:r>
              <a:endParaRPr/>
            </a:p>
          </p:txBody>
        </p:sp>
      </p:grpSp>
      <p:sp>
        <p:nvSpPr>
          <p:cNvPr id="402" name="Google Shape;402;p10"/>
          <p:cNvSpPr/>
          <p:nvPr/>
        </p:nvSpPr>
        <p:spPr>
          <a:xfrm>
            <a:off x="1118735" y="6035040"/>
            <a:ext cx="7955280" cy="3383280"/>
          </a:xfrm>
          <a:custGeom>
            <a:rect b="b" l="l" r="r" t="t"/>
            <a:pathLst>
              <a:path extrusionOk="0" h="4511040" w="10607040">
                <a:moveTo>
                  <a:pt x="0" y="0"/>
                </a:moveTo>
                <a:lnTo>
                  <a:pt x="10607040" y="0"/>
                </a:lnTo>
                <a:lnTo>
                  <a:pt x="10607040" y="4511040"/>
                </a:lnTo>
                <a:lnTo>
                  <a:pt x="0" y="4511040"/>
                </a:lnTo>
                <a:close/>
              </a:path>
            </a:pathLst>
          </a:custGeom>
          <a:solidFill>
            <a:srgbClr val="E2EFFF"/>
          </a:solidFill>
          <a:ln cap="flat" cmpd="sng" w="9525">
            <a:solidFill>
              <a:schemeClr val="dk1"/>
            </a:solidFill>
            <a:prstDash val="solid"/>
            <a:round/>
            <a:headEnd len="sm" w="sm" type="none"/>
            <a:tailEnd len="sm" w="sm" type="none"/>
          </a:ln>
        </p:spPr>
      </p:sp>
      <p:sp>
        <p:nvSpPr>
          <p:cNvPr id="403" name="Google Shape;403;p10"/>
          <p:cNvSpPr/>
          <p:nvPr/>
        </p:nvSpPr>
        <p:spPr>
          <a:xfrm>
            <a:off x="1118735" y="6035040"/>
            <a:ext cx="7955280" cy="146304"/>
          </a:xfrm>
          <a:custGeom>
            <a:rect b="b" l="l" r="r" t="t"/>
            <a:pathLst>
              <a:path extrusionOk="0" h="195072" w="10607040">
                <a:moveTo>
                  <a:pt x="0" y="0"/>
                </a:moveTo>
                <a:lnTo>
                  <a:pt x="10607040" y="0"/>
                </a:lnTo>
                <a:lnTo>
                  <a:pt x="10607040" y="195072"/>
                </a:lnTo>
                <a:lnTo>
                  <a:pt x="0" y="195072"/>
                </a:lnTo>
                <a:close/>
              </a:path>
            </a:pathLst>
          </a:custGeom>
          <a:solidFill>
            <a:srgbClr val="8878AA"/>
          </a:solidFill>
          <a:ln>
            <a:noFill/>
          </a:ln>
        </p:spPr>
      </p:sp>
      <p:grpSp>
        <p:nvGrpSpPr>
          <p:cNvPr id="404" name="Google Shape;404;p10"/>
          <p:cNvGrpSpPr/>
          <p:nvPr/>
        </p:nvGrpSpPr>
        <p:grpSpPr>
          <a:xfrm>
            <a:off x="1338191" y="6255353"/>
            <a:ext cx="7498080" cy="584359"/>
            <a:chOff x="0" y="-47625"/>
            <a:chExt cx="9997440" cy="779145"/>
          </a:xfrm>
        </p:grpSpPr>
        <p:sp>
          <p:nvSpPr>
            <p:cNvPr id="405" name="Google Shape;405;p10"/>
            <p:cNvSpPr/>
            <p:nvPr/>
          </p:nvSpPr>
          <p:spPr>
            <a:xfrm>
              <a:off x="0" y="0"/>
              <a:ext cx="9997440" cy="731520"/>
            </a:xfrm>
            <a:custGeom>
              <a:rect b="b" l="l" r="r" t="t"/>
              <a:pathLst>
                <a:path extrusionOk="0" h="731520" w="9997440">
                  <a:moveTo>
                    <a:pt x="0" y="0"/>
                  </a:moveTo>
                  <a:lnTo>
                    <a:pt x="9997440" y="0"/>
                  </a:lnTo>
                  <a:lnTo>
                    <a:pt x="9997440" y="731520"/>
                  </a:lnTo>
                  <a:lnTo>
                    <a:pt x="0" y="731520"/>
                  </a:lnTo>
                  <a:close/>
                </a:path>
              </a:pathLst>
            </a:custGeom>
            <a:blipFill rotWithShape="1">
              <a:blip r:embed="rId3">
                <a:alphaModFix amt="0"/>
              </a:blip>
              <a:stretch>
                <a:fillRect b="-216297" l="0" r="0" t="-216297"/>
              </a:stretch>
            </a:blipFill>
            <a:ln>
              <a:noFill/>
            </a:ln>
          </p:spPr>
        </p:sp>
        <p:sp>
          <p:nvSpPr>
            <p:cNvPr id="406" name="Google Shape;406;p10"/>
            <p:cNvSpPr txBox="1"/>
            <p:nvPr/>
          </p:nvSpPr>
          <p:spPr>
            <a:xfrm>
              <a:off x="0" y="-47625"/>
              <a:ext cx="9997440" cy="779145"/>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8878AA"/>
                  </a:solidFill>
                  <a:latin typeface="Calibri"/>
                  <a:ea typeface="Calibri"/>
                  <a:cs typeface="Calibri"/>
                  <a:sym typeface="Calibri"/>
                </a:rPr>
                <a:t>Neither (just a prompt)</a:t>
              </a:r>
              <a:endParaRPr/>
            </a:p>
          </p:txBody>
        </p:sp>
      </p:grpSp>
      <p:grpSp>
        <p:nvGrpSpPr>
          <p:cNvPr id="407" name="Google Shape;407;p10"/>
          <p:cNvGrpSpPr/>
          <p:nvPr/>
        </p:nvGrpSpPr>
        <p:grpSpPr>
          <a:xfrm>
            <a:off x="1338191" y="6913721"/>
            <a:ext cx="7498080" cy="2230279"/>
            <a:chOff x="0" y="-47625"/>
            <a:chExt cx="9997440" cy="2973705"/>
          </a:xfrm>
        </p:grpSpPr>
        <p:sp>
          <p:nvSpPr>
            <p:cNvPr id="408" name="Google Shape;408;p10"/>
            <p:cNvSpPr/>
            <p:nvPr/>
          </p:nvSpPr>
          <p:spPr>
            <a:xfrm>
              <a:off x="0" y="0"/>
              <a:ext cx="9997440" cy="2926080"/>
            </a:xfrm>
            <a:custGeom>
              <a:rect b="b" l="l" r="r" t="t"/>
              <a:pathLst>
                <a:path extrusionOk="0" h="2926080" w="9997440">
                  <a:moveTo>
                    <a:pt x="0" y="0"/>
                  </a:moveTo>
                  <a:lnTo>
                    <a:pt x="9997440" y="0"/>
                  </a:lnTo>
                  <a:lnTo>
                    <a:pt x="9997440" y="2926080"/>
                  </a:lnTo>
                  <a:lnTo>
                    <a:pt x="0" y="2926080"/>
                  </a:lnTo>
                  <a:close/>
                </a:path>
              </a:pathLst>
            </a:custGeom>
            <a:blipFill rotWithShape="1">
              <a:blip r:embed="rId3">
                <a:alphaModFix amt="0"/>
              </a:blip>
              <a:stretch>
                <a:fillRect b="-16573" l="0" r="0" t="-16573"/>
              </a:stretch>
            </a:blipFill>
            <a:ln>
              <a:noFill/>
            </a:ln>
          </p:spPr>
        </p:sp>
        <p:sp>
          <p:nvSpPr>
            <p:cNvPr id="409" name="Google Shape;409;p10"/>
            <p:cNvSpPr txBox="1"/>
            <p:nvPr/>
          </p:nvSpPr>
          <p:spPr>
            <a:xfrm>
              <a:off x="0" y="-47625"/>
              <a:ext cx="9997440" cy="297370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Pure reasoning task</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No external state needed</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General advice</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b="1" i="0" lang="en-US" sz="2200" u="none" cap="none" strike="noStrike">
                  <a:solidFill>
                    <a:srgbClr val="000000"/>
                  </a:solidFill>
                  <a:latin typeface="Calibri"/>
                  <a:ea typeface="Calibri"/>
                  <a:cs typeface="Calibri"/>
                  <a:sym typeface="Calibri"/>
                </a:rPr>
                <a:t>Example</a:t>
              </a:r>
              <a:r>
                <a:rPr b="0" i="0" lang="en-US" sz="2200" u="none" cap="none" strike="noStrike">
                  <a:solidFill>
                    <a:srgbClr val="000000"/>
                  </a:solidFill>
                  <a:latin typeface="Calibri"/>
                  <a:ea typeface="Calibri"/>
                  <a:cs typeface="Calibri"/>
                  <a:sym typeface="Calibri"/>
                </a:rPr>
                <a:t>: 'explain what this error means'</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'review this YAML structure'</a:t>
              </a:r>
              <a:endParaRPr/>
            </a:p>
          </p:txBody>
        </p:sp>
      </p:grpSp>
      <p:sp>
        <p:nvSpPr>
          <p:cNvPr id="410" name="Google Shape;410;p10"/>
          <p:cNvSpPr/>
          <p:nvPr/>
        </p:nvSpPr>
        <p:spPr>
          <a:xfrm>
            <a:off x="9361860" y="6035040"/>
            <a:ext cx="7955280" cy="3383280"/>
          </a:xfrm>
          <a:custGeom>
            <a:rect b="b" l="l" r="r" t="t"/>
            <a:pathLst>
              <a:path extrusionOk="0" h="4511040" w="10607040">
                <a:moveTo>
                  <a:pt x="0" y="0"/>
                </a:moveTo>
                <a:lnTo>
                  <a:pt x="10607040" y="0"/>
                </a:lnTo>
                <a:lnTo>
                  <a:pt x="10607040" y="4511040"/>
                </a:lnTo>
                <a:lnTo>
                  <a:pt x="0" y="4511040"/>
                </a:lnTo>
                <a:close/>
              </a:path>
            </a:pathLst>
          </a:custGeom>
          <a:solidFill>
            <a:srgbClr val="E2EFFF"/>
          </a:solidFill>
          <a:ln cap="flat" cmpd="sng" w="9525">
            <a:solidFill>
              <a:schemeClr val="dk1"/>
            </a:solidFill>
            <a:prstDash val="solid"/>
            <a:round/>
            <a:headEnd len="sm" w="sm" type="none"/>
            <a:tailEnd len="sm" w="sm" type="none"/>
          </a:ln>
        </p:spPr>
      </p:sp>
      <p:sp>
        <p:nvSpPr>
          <p:cNvPr id="411" name="Google Shape;411;p10"/>
          <p:cNvSpPr/>
          <p:nvPr/>
        </p:nvSpPr>
        <p:spPr>
          <a:xfrm>
            <a:off x="9361860" y="6035040"/>
            <a:ext cx="7955280" cy="146304"/>
          </a:xfrm>
          <a:custGeom>
            <a:rect b="b" l="l" r="r" t="t"/>
            <a:pathLst>
              <a:path extrusionOk="0" h="195072" w="10607040">
                <a:moveTo>
                  <a:pt x="0" y="0"/>
                </a:moveTo>
                <a:lnTo>
                  <a:pt x="10607040" y="0"/>
                </a:lnTo>
                <a:lnTo>
                  <a:pt x="10607040" y="195072"/>
                </a:lnTo>
                <a:lnTo>
                  <a:pt x="0" y="195072"/>
                </a:lnTo>
                <a:close/>
              </a:path>
            </a:pathLst>
          </a:custGeom>
          <a:solidFill>
            <a:srgbClr val="7C3AED"/>
          </a:solidFill>
          <a:ln>
            <a:noFill/>
          </a:ln>
        </p:spPr>
      </p:sp>
      <p:grpSp>
        <p:nvGrpSpPr>
          <p:cNvPr id="412" name="Google Shape;412;p10"/>
          <p:cNvGrpSpPr/>
          <p:nvPr/>
        </p:nvGrpSpPr>
        <p:grpSpPr>
          <a:xfrm>
            <a:off x="9581316" y="6255353"/>
            <a:ext cx="7498080" cy="584359"/>
            <a:chOff x="0" y="-47625"/>
            <a:chExt cx="9997440" cy="779145"/>
          </a:xfrm>
        </p:grpSpPr>
        <p:sp>
          <p:nvSpPr>
            <p:cNvPr id="413" name="Google Shape;413;p10"/>
            <p:cNvSpPr/>
            <p:nvPr/>
          </p:nvSpPr>
          <p:spPr>
            <a:xfrm>
              <a:off x="0" y="0"/>
              <a:ext cx="9997440" cy="731520"/>
            </a:xfrm>
            <a:custGeom>
              <a:rect b="b" l="l" r="r" t="t"/>
              <a:pathLst>
                <a:path extrusionOk="0" h="731520" w="9997440">
                  <a:moveTo>
                    <a:pt x="0" y="0"/>
                  </a:moveTo>
                  <a:lnTo>
                    <a:pt x="9997440" y="0"/>
                  </a:lnTo>
                  <a:lnTo>
                    <a:pt x="9997440" y="731520"/>
                  </a:lnTo>
                  <a:lnTo>
                    <a:pt x="0" y="731520"/>
                  </a:lnTo>
                  <a:close/>
                </a:path>
              </a:pathLst>
            </a:custGeom>
            <a:blipFill rotWithShape="1">
              <a:blip r:embed="rId3">
                <a:alphaModFix amt="0"/>
              </a:blip>
              <a:stretch>
                <a:fillRect b="-216297" l="0" r="0" t="-216297"/>
              </a:stretch>
            </a:blipFill>
            <a:ln>
              <a:noFill/>
            </a:ln>
          </p:spPr>
        </p:sp>
        <p:sp>
          <p:nvSpPr>
            <p:cNvPr id="414" name="Google Shape;414;p10"/>
            <p:cNvSpPr txBox="1"/>
            <p:nvPr/>
          </p:nvSpPr>
          <p:spPr>
            <a:xfrm>
              <a:off x="0" y="-47625"/>
              <a:ext cx="9997440" cy="779145"/>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7C3AED"/>
                  </a:solidFill>
                  <a:latin typeface="Calibri"/>
                  <a:ea typeface="Calibri"/>
                  <a:cs typeface="Calibri"/>
                  <a:sym typeface="Calibri"/>
                </a:rPr>
                <a:t>Skill + MCP (the combo)</a:t>
              </a:r>
              <a:endParaRPr/>
            </a:p>
          </p:txBody>
        </p:sp>
      </p:grpSp>
      <p:grpSp>
        <p:nvGrpSpPr>
          <p:cNvPr id="415" name="Google Shape;415;p10"/>
          <p:cNvGrpSpPr/>
          <p:nvPr/>
        </p:nvGrpSpPr>
        <p:grpSpPr>
          <a:xfrm>
            <a:off x="9581316" y="6913721"/>
            <a:ext cx="7498080" cy="2230279"/>
            <a:chOff x="0" y="-47625"/>
            <a:chExt cx="9997440" cy="2973705"/>
          </a:xfrm>
        </p:grpSpPr>
        <p:sp>
          <p:nvSpPr>
            <p:cNvPr id="416" name="Google Shape;416;p10"/>
            <p:cNvSpPr/>
            <p:nvPr/>
          </p:nvSpPr>
          <p:spPr>
            <a:xfrm>
              <a:off x="0" y="0"/>
              <a:ext cx="9997440" cy="2926080"/>
            </a:xfrm>
            <a:custGeom>
              <a:rect b="b" l="l" r="r" t="t"/>
              <a:pathLst>
                <a:path extrusionOk="0" h="2926080" w="9997440">
                  <a:moveTo>
                    <a:pt x="0" y="0"/>
                  </a:moveTo>
                  <a:lnTo>
                    <a:pt x="9997440" y="0"/>
                  </a:lnTo>
                  <a:lnTo>
                    <a:pt x="9997440" y="2926080"/>
                  </a:lnTo>
                  <a:lnTo>
                    <a:pt x="0" y="2926080"/>
                  </a:lnTo>
                  <a:close/>
                </a:path>
              </a:pathLst>
            </a:custGeom>
            <a:blipFill rotWithShape="1">
              <a:blip r:embed="rId3">
                <a:alphaModFix amt="0"/>
              </a:blip>
              <a:stretch>
                <a:fillRect b="-16573" l="0" r="0" t="-16573"/>
              </a:stretch>
            </a:blipFill>
            <a:ln>
              <a:noFill/>
            </a:ln>
          </p:spPr>
        </p:sp>
        <p:sp>
          <p:nvSpPr>
            <p:cNvPr id="417" name="Google Shape;417;p10"/>
            <p:cNvSpPr txBox="1"/>
            <p:nvPr/>
          </p:nvSpPr>
          <p:spPr>
            <a:xfrm>
              <a:off x="0" y="-47625"/>
              <a:ext cx="9997440" cy="297370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Multi-step workflow</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Requires live data</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Repeat across projects</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b="1" i="0" lang="en-US" sz="2200" u="none" cap="none" strike="noStrike">
                  <a:solidFill>
                    <a:srgbClr val="000000"/>
                  </a:solidFill>
                  <a:latin typeface="Calibri"/>
                  <a:ea typeface="Calibri"/>
                  <a:cs typeface="Calibri"/>
                  <a:sym typeface="Calibri"/>
                </a:rPr>
                <a:t>Example</a:t>
              </a:r>
              <a:r>
                <a:rPr b="0" i="0" lang="en-US" sz="2200" u="none" cap="none" strike="noStrike">
                  <a:solidFill>
                    <a:srgbClr val="000000"/>
                  </a:solidFill>
                  <a:latin typeface="Calibri"/>
                  <a:ea typeface="Calibri"/>
                  <a:cs typeface="Calibri"/>
                  <a:sym typeface="Calibri"/>
                </a:rPr>
                <a:t>: debug-pipeline, onboard-service,</a:t>
              </a:r>
              <a:endParaRPr/>
            </a:p>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create-and-verify deployment</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1"/>
          <p:cNvSpPr/>
          <p:nvPr/>
        </p:nvSpPr>
        <p:spPr>
          <a:xfrm>
            <a:off x="16433" y="0"/>
            <a:ext cx="18288000" cy="1072134"/>
          </a:xfrm>
          <a:custGeom>
            <a:rect b="b" l="l" r="r" t="t"/>
            <a:pathLst>
              <a:path extrusionOk="0" h="1429512" w="24384000">
                <a:moveTo>
                  <a:pt x="0" y="0"/>
                </a:moveTo>
                <a:lnTo>
                  <a:pt x="24384000" y="0"/>
                </a:lnTo>
                <a:lnTo>
                  <a:pt x="24384000" y="1429512"/>
                </a:lnTo>
                <a:lnTo>
                  <a:pt x="0" y="1429512"/>
                </a:lnTo>
                <a:close/>
              </a:path>
            </a:pathLst>
          </a:custGeom>
          <a:solidFill>
            <a:srgbClr val="004AAD"/>
          </a:solidFill>
          <a:ln>
            <a:noFill/>
          </a:ln>
        </p:spPr>
      </p:sp>
      <p:grpSp>
        <p:nvGrpSpPr>
          <p:cNvPr id="427" name="Google Shape;427;p11"/>
          <p:cNvGrpSpPr/>
          <p:nvPr/>
        </p:nvGrpSpPr>
        <p:grpSpPr>
          <a:xfrm>
            <a:off x="356776" y="-78581"/>
            <a:ext cx="16642080" cy="1267301"/>
            <a:chOff x="0" y="-104775"/>
            <a:chExt cx="22189440" cy="1689735"/>
          </a:xfrm>
        </p:grpSpPr>
        <p:sp>
          <p:nvSpPr>
            <p:cNvPr id="428" name="Google Shape;428;p11"/>
            <p:cNvSpPr/>
            <p:nvPr/>
          </p:nvSpPr>
          <p:spPr>
            <a:xfrm>
              <a:off x="0" y="0"/>
              <a:ext cx="22189439" cy="1584960"/>
            </a:xfrm>
            <a:custGeom>
              <a:rect b="b" l="l" r="r" t="t"/>
              <a:pathLst>
                <a:path extrusionOk="0" h="1584960" w="22189439">
                  <a:moveTo>
                    <a:pt x="0" y="0"/>
                  </a:moveTo>
                  <a:lnTo>
                    <a:pt x="22189439" y="0"/>
                  </a:lnTo>
                  <a:lnTo>
                    <a:pt x="22189439" y="1584960"/>
                  </a:lnTo>
                  <a:lnTo>
                    <a:pt x="0" y="1584960"/>
                  </a:lnTo>
                  <a:close/>
                </a:path>
              </a:pathLst>
            </a:custGeom>
            <a:blipFill rotWithShape="1">
              <a:blip r:embed="rId3">
                <a:alphaModFix amt="0"/>
              </a:blip>
              <a:stretch>
                <a:fillRect b="-222777" l="0" r="0" t="-222777"/>
              </a:stretch>
            </a:blipFill>
            <a:ln>
              <a:noFill/>
            </a:ln>
          </p:spPr>
        </p:sp>
        <p:sp>
          <p:nvSpPr>
            <p:cNvPr id="429" name="Google Shape;429;p11"/>
            <p:cNvSpPr txBox="1"/>
            <p:nvPr/>
          </p:nvSpPr>
          <p:spPr>
            <a:xfrm>
              <a:off x="0" y="-104775"/>
              <a:ext cx="22189440" cy="168973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5200" u="none" cap="none" strike="noStrike">
                  <a:solidFill>
                    <a:srgbClr val="FFFFFF"/>
                  </a:solidFill>
                  <a:latin typeface="Calibri"/>
                  <a:ea typeface="Calibri"/>
                  <a:cs typeface="Calibri"/>
                  <a:sym typeface="Calibri"/>
                </a:rPr>
                <a:t>What To Do With This</a:t>
              </a:r>
              <a:endParaRPr/>
            </a:p>
          </p:txBody>
        </p:sp>
      </p:grpSp>
      <p:sp>
        <p:nvSpPr>
          <p:cNvPr id="430" name="Google Shape;430;p11"/>
          <p:cNvSpPr/>
          <p:nvPr/>
        </p:nvSpPr>
        <p:spPr>
          <a:xfrm>
            <a:off x="1366841" y="1670737"/>
            <a:ext cx="822960" cy="822960"/>
          </a:xfrm>
          <a:custGeom>
            <a:rect b="b" l="l" r="r" t="t"/>
            <a:pathLst>
              <a:path extrusionOk="0" h="1097280" w="1097280">
                <a:moveTo>
                  <a:pt x="0" y="0"/>
                </a:moveTo>
                <a:lnTo>
                  <a:pt x="1097280" y="0"/>
                </a:lnTo>
                <a:lnTo>
                  <a:pt x="1097280" y="1097280"/>
                </a:lnTo>
                <a:lnTo>
                  <a:pt x="0" y="1097280"/>
                </a:lnTo>
                <a:close/>
              </a:path>
            </a:pathLst>
          </a:custGeom>
          <a:solidFill>
            <a:srgbClr val="2563EB"/>
          </a:solidFill>
          <a:ln>
            <a:noFill/>
          </a:ln>
        </p:spPr>
      </p:sp>
      <p:grpSp>
        <p:nvGrpSpPr>
          <p:cNvPr id="431" name="Google Shape;431;p11"/>
          <p:cNvGrpSpPr/>
          <p:nvPr/>
        </p:nvGrpSpPr>
        <p:grpSpPr>
          <a:xfrm>
            <a:off x="1366841" y="1627874"/>
            <a:ext cx="822960" cy="865823"/>
            <a:chOff x="0" y="-57150"/>
            <a:chExt cx="1097280" cy="1154430"/>
          </a:xfrm>
        </p:grpSpPr>
        <p:sp>
          <p:nvSpPr>
            <p:cNvPr id="432" name="Google Shape;432;p11"/>
            <p:cNvSpPr/>
            <p:nvPr/>
          </p:nvSpPr>
          <p:spPr>
            <a:xfrm>
              <a:off x="0" y="0"/>
              <a:ext cx="1097280" cy="1097280"/>
            </a:xfrm>
            <a:custGeom>
              <a:rect b="b" l="l" r="r" t="t"/>
              <a:pathLst>
                <a:path extrusionOk="0" h="1097280" w="1097280">
                  <a:moveTo>
                    <a:pt x="0" y="0"/>
                  </a:moveTo>
                  <a:lnTo>
                    <a:pt x="1097280" y="0"/>
                  </a:lnTo>
                  <a:lnTo>
                    <a:pt x="1097280" y="1097280"/>
                  </a:lnTo>
                  <a:lnTo>
                    <a:pt x="0" y="1097280"/>
                  </a:lnTo>
                  <a:close/>
                </a:path>
              </a:pathLst>
            </a:custGeom>
            <a:solidFill>
              <a:srgbClr val="2563EB">
                <a:alpha val="0"/>
              </a:srgbClr>
            </a:solidFill>
            <a:ln>
              <a:noFill/>
            </a:ln>
          </p:spPr>
        </p:sp>
        <p:sp>
          <p:nvSpPr>
            <p:cNvPr id="433" name="Google Shape;433;p11"/>
            <p:cNvSpPr txBox="1"/>
            <p:nvPr/>
          </p:nvSpPr>
          <p:spPr>
            <a:xfrm>
              <a:off x="0" y="-57150"/>
              <a:ext cx="1097280" cy="115443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Calibri"/>
                  <a:ea typeface="Calibri"/>
                  <a:cs typeface="Calibri"/>
                  <a:sym typeface="Calibri"/>
                </a:rPr>
                <a:t>1</a:t>
              </a:r>
              <a:endParaRPr/>
            </a:p>
          </p:txBody>
        </p:sp>
      </p:grpSp>
      <p:grpSp>
        <p:nvGrpSpPr>
          <p:cNvPr id="434" name="Google Shape;434;p11"/>
          <p:cNvGrpSpPr/>
          <p:nvPr/>
        </p:nvGrpSpPr>
        <p:grpSpPr>
          <a:xfrm>
            <a:off x="2464121" y="1808754"/>
            <a:ext cx="15361921" cy="547783"/>
            <a:chOff x="0" y="-47625"/>
            <a:chExt cx="20482561" cy="730377"/>
          </a:xfrm>
        </p:grpSpPr>
        <p:sp>
          <p:nvSpPr>
            <p:cNvPr id="435" name="Google Shape;435;p11"/>
            <p:cNvSpPr/>
            <p:nvPr/>
          </p:nvSpPr>
          <p:spPr>
            <a:xfrm>
              <a:off x="0" y="0"/>
              <a:ext cx="20482561" cy="682752"/>
            </a:xfrm>
            <a:custGeom>
              <a:rect b="b" l="l" r="r" t="t"/>
              <a:pathLst>
                <a:path extrusionOk="0" h="682752" w="20482561">
                  <a:moveTo>
                    <a:pt x="0" y="0"/>
                  </a:moveTo>
                  <a:lnTo>
                    <a:pt x="20482561" y="0"/>
                  </a:lnTo>
                  <a:lnTo>
                    <a:pt x="20482561" y="682752"/>
                  </a:lnTo>
                  <a:lnTo>
                    <a:pt x="0" y="682752"/>
                  </a:lnTo>
                  <a:close/>
                </a:path>
              </a:pathLst>
            </a:custGeom>
            <a:solidFill>
              <a:srgbClr val="2563EB">
                <a:alpha val="0"/>
              </a:srgbClr>
            </a:solidFill>
            <a:ln>
              <a:noFill/>
            </a:ln>
          </p:spPr>
        </p:sp>
        <p:sp>
          <p:nvSpPr>
            <p:cNvPr id="436" name="Google Shape;436;p11"/>
            <p:cNvSpPr txBox="1"/>
            <p:nvPr/>
          </p:nvSpPr>
          <p:spPr>
            <a:xfrm>
              <a:off x="0" y="-47625"/>
              <a:ext cx="20482560" cy="730377"/>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Calibri"/>
                  <a:ea typeface="Calibri"/>
                  <a:cs typeface="Calibri"/>
                  <a:sym typeface="Calibri"/>
                </a:rPr>
                <a:t>Ask the one question first</a:t>
              </a:r>
              <a:endParaRPr/>
            </a:p>
          </p:txBody>
        </p:sp>
      </p:grpSp>
      <p:sp>
        <p:nvSpPr>
          <p:cNvPr id="437" name="Google Shape;437;p11"/>
          <p:cNvSpPr/>
          <p:nvPr/>
        </p:nvSpPr>
        <p:spPr>
          <a:xfrm>
            <a:off x="1343981" y="2979472"/>
            <a:ext cx="822960" cy="822960"/>
          </a:xfrm>
          <a:custGeom>
            <a:rect b="b" l="l" r="r" t="t"/>
            <a:pathLst>
              <a:path extrusionOk="0" h="1097280" w="1097280">
                <a:moveTo>
                  <a:pt x="0" y="0"/>
                </a:moveTo>
                <a:lnTo>
                  <a:pt x="1097280" y="0"/>
                </a:lnTo>
                <a:lnTo>
                  <a:pt x="1097280" y="1097280"/>
                </a:lnTo>
                <a:lnTo>
                  <a:pt x="0" y="1097280"/>
                </a:lnTo>
                <a:close/>
              </a:path>
            </a:pathLst>
          </a:custGeom>
          <a:solidFill>
            <a:srgbClr val="2563EB"/>
          </a:solidFill>
          <a:ln>
            <a:noFill/>
          </a:ln>
        </p:spPr>
      </p:sp>
      <p:grpSp>
        <p:nvGrpSpPr>
          <p:cNvPr id="438" name="Google Shape;438;p11"/>
          <p:cNvGrpSpPr/>
          <p:nvPr/>
        </p:nvGrpSpPr>
        <p:grpSpPr>
          <a:xfrm>
            <a:off x="1343981" y="2936610"/>
            <a:ext cx="822960" cy="865822"/>
            <a:chOff x="0" y="-57150"/>
            <a:chExt cx="1097280" cy="1154430"/>
          </a:xfrm>
        </p:grpSpPr>
        <p:sp>
          <p:nvSpPr>
            <p:cNvPr id="439" name="Google Shape;439;p11"/>
            <p:cNvSpPr/>
            <p:nvPr/>
          </p:nvSpPr>
          <p:spPr>
            <a:xfrm>
              <a:off x="0" y="0"/>
              <a:ext cx="1097280" cy="1097280"/>
            </a:xfrm>
            <a:custGeom>
              <a:rect b="b" l="l" r="r" t="t"/>
              <a:pathLst>
                <a:path extrusionOk="0" h="1097280" w="1097280">
                  <a:moveTo>
                    <a:pt x="0" y="0"/>
                  </a:moveTo>
                  <a:lnTo>
                    <a:pt x="1097280" y="0"/>
                  </a:lnTo>
                  <a:lnTo>
                    <a:pt x="1097280" y="1097280"/>
                  </a:lnTo>
                  <a:lnTo>
                    <a:pt x="0" y="1097280"/>
                  </a:lnTo>
                  <a:close/>
                </a:path>
              </a:pathLst>
            </a:custGeom>
            <a:solidFill>
              <a:srgbClr val="2563EB">
                <a:alpha val="0"/>
              </a:srgbClr>
            </a:solidFill>
            <a:ln>
              <a:noFill/>
            </a:ln>
          </p:spPr>
        </p:sp>
        <p:sp>
          <p:nvSpPr>
            <p:cNvPr id="440" name="Google Shape;440;p11"/>
            <p:cNvSpPr txBox="1"/>
            <p:nvPr/>
          </p:nvSpPr>
          <p:spPr>
            <a:xfrm>
              <a:off x="0" y="-57150"/>
              <a:ext cx="1097280" cy="115443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Calibri"/>
                  <a:ea typeface="Calibri"/>
                  <a:cs typeface="Calibri"/>
                  <a:sym typeface="Calibri"/>
                </a:rPr>
                <a:t>2</a:t>
              </a:r>
              <a:endParaRPr/>
            </a:p>
          </p:txBody>
        </p:sp>
      </p:grpSp>
      <p:grpSp>
        <p:nvGrpSpPr>
          <p:cNvPr id="441" name="Google Shape;441;p11"/>
          <p:cNvGrpSpPr/>
          <p:nvPr/>
        </p:nvGrpSpPr>
        <p:grpSpPr>
          <a:xfrm>
            <a:off x="2418401" y="3099201"/>
            <a:ext cx="15361921" cy="547783"/>
            <a:chOff x="0" y="-47625"/>
            <a:chExt cx="20482561" cy="730377"/>
          </a:xfrm>
        </p:grpSpPr>
        <p:sp>
          <p:nvSpPr>
            <p:cNvPr id="442" name="Google Shape;442;p11"/>
            <p:cNvSpPr/>
            <p:nvPr/>
          </p:nvSpPr>
          <p:spPr>
            <a:xfrm>
              <a:off x="0" y="0"/>
              <a:ext cx="20482561" cy="682752"/>
            </a:xfrm>
            <a:custGeom>
              <a:rect b="b" l="l" r="r" t="t"/>
              <a:pathLst>
                <a:path extrusionOk="0" h="682752" w="20482561">
                  <a:moveTo>
                    <a:pt x="0" y="0"/>
                  </a:moveTo>
                  <a:lnTo>
                    <a:pt x="20482561" y="0"/>
                  </a:lnTo>
                  <a:lnTo>
                    <a:pt x="20482561" y="682752"/>
                  </a:lnTo>
                  <a:lnTo>
                    <a:pt x="0" y="682752"/>
                  </a:lnTo>
                  <a:close/>
                </a:path>
              </a:pathLst>
            </a:custGeom>
            <a:solidFill>
              <a:srgbClr val="2563EB">
                <a:alpha val="0"/>
              </a:srgbClr>
            </a:solidFill>
            <a:ln>
              <a:noFill/>
            </a:ln>
          </p:spPr>
        </p:sp>
        <p:sp>
          <p:nvSpPr>
            <p:cNvPr id="443" name="Google Shape;443;p11"/>
            <p:cNvSpPr txBox="1"/>
            <p:nvPr/>
          </p:nvSpPr>
          <p:spPr>
            <a:xfrm>
              <a:off x="0" y="-47625"/>
              <a:ext cx="20482560" cy="730377"/>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Calibri"/>
                  <a:ea typeface="Calibri"/>
                  <a:cs typeface="Calibri"/>
                  <a:sym typeface="Calibri"/>
                </a:rPr>
                <a:t>Audit your existing Skills</a:t>
              </a:r>
              <a:endParaRPr/>
            </a:p>
          </p:txBody>
        </p:sp>
      </p:grpSp>
      <p:sp>
        <p:nvSpPr>
          <p:cNvPr id="444" name="Google Shape;444;p11"/>
          <p:cNvSpPr/>
          <p:nvPr/>
        </p:nvSpPr>
        <p:spPr>
          <a:xfrm>
            <a:off x="1343981" y="4288207"/>
            <a:ext cx="822960" cy="822960"/>
          </a:xfrm>
          <a:custGeom>
            <a:rect b="b" l="l" r="r" t="t"/>
            <a:pathLst>
              <a:path extrusionOk="0" h="1097280" w="1097280">
                <a:moveTo>
                  <a:pt x="0" y="0"/>
                </a:moveTo>
                <a:lnTo>
                  <a:pt x="1097280" y="0"/>
                </a:lnTo>
                <a:lnTo>
                  <a:pt x="1097280" y="1097280"/>
                </a:lnTo>
                <a:lnTo>
                  <a:pt x="0" y="1097280"/>
                </a:lnTo>
                <a:close/>
              </a:path>
            </a:pathLst>
          </a:custGeom>
          <a:solidFill>
            <a:srgbClr val="2563EB"/>
          </a:solidFill>
          <a:ln>
            <a:noFill/>
          </a:ln>
        </p:spPr>
      </p:sp>
      <p:grpSp>
        <p:nvGrpSpPr>
          <p:cNvPr id="445" name="Google Shape;445;p11"/>
          <p:cNvGrpSpPr/>
          <p:nvPr/>
        </p:nvGrpSpPr>
        <p:grpSpPr>
          <a:xfrm>
            <a:off x="1343981" y="4245345"/>
            <a:ext cx="822960" cy="865822"/>
            <a:chOff x="0" y="-57150"/>
            <a:chExt cx="1097280" cy="1154430"/>
          </a:xfrm>
        </p:grpSpPr>
        <p:sp>
          <p:nvSpPr>
            <p:cNvPr id="446" name="Google Shape;446;p11"/>
            <p:cNvSpPr/>
            <p:nvPr/>
          </p:nvSpPr>
          <p:spPr>
            <a:xfrm>
              <a:off x="0" y="0"/>
              <a:ext cx="1097280" cy="1097280"/>
            </a:xfrm>
            <a:custGeom>
              <a:rect b="b" l="l" r="r" t="t"/>
              <a:pathLst>
                <a:path extrusionOk="0" h="1097280" w="1097280">
                  <a:moveTo>
                    <a:pt x="0" y="0"/>
                  </a:moveTo>
                  <a:lnTo>
                    <a:pt x="1097280" y="0"/>
                  </a:lnTo>
                  <a:lnTo>
                    <a:pt x="1097280" y="1097280"/>
                  </a:lnTo>
                  <a:lnTo>
                    <a:pt x="0" y="1097280"/>
                  </a:lnTo>
                  <a:close/>
                </a:path>
              </a:pathLst>
            </a:custGeom>
            <a:solidFill>
              <a:srgbClr val="2563EB">
                <a:alpha val="0"/>
              </a:srgbClr>
            </a:solidFill>
            <a:ln>
              <a:noFill/>
            </a:ln>
          </p:spPr>
        </p:sp>
        <p:sp>
          <p:nvSpPr>
            <p:cNvPr id="447" name="Google Shape;447;p11"/>
            <p:cNvSpPr txBox="1"/>
            <p:nvPr/>
          </p:nvSpPr>
          <p:spPr>
            <a:xfrm>
              <a:off x="0" y="-57150"/>
              <a:ext cx="1097280" cy="115443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Calibri"/>
                  <a:ea typeface="Calibri"/>
                  <a:cs typeface="Calibri"/>
                  <a:sym typeface="Calibri"/>
                </a:rPr>
                <a:t>3</a:t>
              </a:r>
              <a:endParaRPr/>
            </a:p>
          </p:txBody>
        </p:sp>
      </p:grpSp>
      <p:grpSp>
        <p:nvGrpSpPr>
          <p:cNvPr id="448" name="Google Shape;448;p11"/>
          <p:cNvGrpSpPr/>
          <p:nvPr/>
        </p:nvGrpSpPr>
        <p:grpSpPr>
          <a:xfrm>
            <a:off x="2441261" y="4407936"/>
            <a:ext cx="15361921" cy="547783"/>
            <a:chOff x="0" y="-47625"/>
            <a:chExt cx="20482561" cy="730377"/>
          </a:xfrm>
        </p:grpSpPr>
        <p:sp>
          <p:nvSpPr>
            <p:cNvPr id="449" name="Google Shape;449;p11"/>
            <p:cNvSpPr/>
            <p:nvPr/>
          </p:nvSpPr>
          <p:spPr>
            <a:xfrm>
              <a:off x="0" y="0"/>
              <a:ext cx="20482561" cy="682752"/>
            </a:xfrm>
            <a:custGeom>
              <a:rect b="b" l="l" r="r" t="t"/>
              <a:pathLst>
                <a:path extrusionOk="0" h="682752" w="20482561">
                  <a:moveTo>
                    <a:pt x="0" y="0"/>
                  </a:moveTo>
                  <a:lnTo>
                    <a:pt x="20482561" y="0"/>
                  </a:lnTo>
                  <a:lnTo>
                    <a:pt x="20482561" y="682752"/>
                  </a:lnTo>
                  <a:lnTo>
                    <a:pt x="0" y="682752"/>
                  </a:lnTo>
                  <a:close/>
                </a:path>
              </a:pathLst>
            </a:custGeom>
            <a:solidFill>
              <a:srgbClr val="2563EB">
                <a:alpha val="0"/>
              </a:srgbClr>
            </a:solidFill>
            <a:ln>
              <a:noFill/>
            </a:ln>
          </p:spPr>
        </p:sp>
        <p:sp>
          <p:nvSpPr>
            <p:cNvPr id="450" name="Google Shape;450;p11"/>
            <p:cNvSpPr txBox="1"/>
            <p:nvPr/>
          </p:nvSpPr>
          <p:spPr>
            <a:xfrm>
              <a:off x="0" y="-47625"/>
              <a:ext cx="20482560" cy="730377"/>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Calibri"/>
                  <a:ea typeface="Calibri"/>
                  <a:cs typeface="Calibri"/>
                  <a:sym typeface="Calibri"/>
                </a:rPr>
                <a:t>Check out harness-skills as a reference</a:t>
              </a:r>
              <a:endParaRPr/>
            </a:p>
          </p:txBody>
        </p:sp>
      </p:grpSp>
      <p:sp>
        <p:nvSpPr>
          <p:cNvPr id="451" name="Google Shape;451;p11"/>
          <p:cNvSpPr/>
          <p:nvPr/>
        </p:nvSpPr>
        <p:spPr>
          <a:xfrm>
            <a:off x="1343981" y="5596942"/>
            <a:ext cx="822960" cy="822960"/>
          </a:xfrm>
          <a:custGeom>
            <a:rect b="b" l="l" r="r" t="t"/>
            <a:pathLst>
              <a:path extrusionOk="0" h="1097280" w="1097280">
                <a:moveTo>
                  <a:pt x="0" y="0"/>
                </a:moveTo>
                <a:lnTo>
                  <a:pt x="1097280" y="0"/>
                </a:lnTo>
                <a:lnTo>
                  <a:pt x="1097280" y="1097280"/>
                </a:lnTo>
                <a:lnTo>
                  <a:pt x="0" y="1097280"/>
                </a:lnTo>
                <a:close/>
              </a:path>
            </a:pathLst>
          </a:custGeom>
          <a:solidFill>
            <a:srgbClr val="2563EB"/>
          </a:solidFill>
          <a:ln>
            <a:noFill/>
          </a:ln>
        </p:spPr>
      </p:sp>
      <p:grpSp>
        <p:nvGrpSpPr>
          <p:cNvPr id="452" name="Google Shape;452;p11"/>
          <p:cNvGrpSpPr/>
          <p:nvPr/>
        </p:nvGrpSpPr>
        <p:grpSpPr>
          <a:xfrm>
            <a:off x="1343981" y="5554080"/>
            <a:ext cx="822960" cy="865822"/>
            <a:chOff x="0" y="-57150"/>
            <a:chExt cx="1097280" cy="1154430"/>
          </a:xfrm>
        </p:grpSpPr>
        <p:sp>
          <p:nvSpPr>
            <p:cNvPr id="453" name="Google Shape;453;p11"/>
            <p:cNvSpPr/>
            <p:nvPr/>
          </p:nvSpPr>
          <p:spPr>
            <a:xfrm>
              <a:off x="0" y="0"/>
              <a:ext cx="1097280" cy="1097280"/>
            </a:xfrm>
            <a:custGeom>
              <a:rect b="b" l="l" r="r" t="t"/>
              <a:pathLst>
                <a:path extrusionOk="0" h="1097280" w="1097280">
                  <a:moveTo>
                    <a:pt x="0" y="0"/>
                  </a:moveTo>
                  <a:lnTo>
                    <a:pt x="1097280" y="0"/>
                  </a:lnTo>
                  <a:lnTo>
                    <a:pt x="1097280" y="1097280"/>
                  </a:lnTo>
                  <a:lnTo>
                    <a:pt x="0" y="1097280"/>
                  </a:lnTo>
                  <a:close/>
                </a:path>
              </a:pathLst>
            </a:custGeom>
            <a:solidFill>
              <a:srgbClr val="2563EB">
                <a:alpha val="0"/>
              </a:srgbClr>
            </a:solidFill>
            <a:ln>
              <a:noFill/>
            </a:ln>
          </p:spPr>
        </p:sp>
        <p:sp>
          <p:nvSpPr>
            <p:cNvPr id="454" name="Google Shape;454;p11"/>
            <p:cNvSpPr txBox="1"/>
            <p:nvPr/>
          </p:nvSpPr>
          <p:spPr>
            <a:xfrm>
              <a:off x="0" y="-57150"/>
              <a:ext cx="1097280" cy="115443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Calibri"/>
                  <a:ea typeface="Calibri"/>
                  <a:cs typeface="Calibri"/>
                  <a:sym typeface="Calibri"/>
                </a:rPr>
                <a:t>4</a:t>
              </a:r>
              <a:endParaRPr/>
            </a:p>
          </p:txBody>
        </p:sp>
      </p:grpSp>
      <p:grpSp>
        <p:nvGrpSpPr>
          <p:cNvPr id="455" name="Google Shape;455;p11"/>
          <p:cNvGrpSpPr/>
          <p:nvPr/>
        </p:nvGrpSpPr>
        <p:grpSpPr>
          <a:xfrm>
            <a:off x="2441261" y="5716671"/>
            <a:ext cx="15361921" cy="592857"/>
            <a:chOff x="0" y="-47625"/>
            <a:chExt cx="20482561" cy="790476"/>
          </a:xfrm>
        </p:grpSpPr>
        <p:sp>
          <p:nvSpPr>
            <p:cNvPr id="456" name="Google Shape;456;p11"/>
            <p:cNvSpPr/>
            <p:nvPr/>
          </p:nvSpPr>
          <p:spPr>
            <a:xfrm>
              <a:off x="0" y="0"/>
              <a:ext cx="20482561" cy="742851"/>
            </a:xfrm>
            <a:custGeom>
              <a:rect b="b" l="l" r="r" t="t"/>
              <a:pathLst>
                <a:path extrusionOk="0" h="742851" w="20482561">
                  <a:moveTo>
                    <a:pt x="0" y="0"/>
                  </a:moveTo>
                  <a:lnTo>
                    <a:pt x="20482561" y="0"/>
                  </a:lnTo>
                  <a:lnTo>
                    <a:pt x="20482561" y="742851"/>
                  </a:lnTo>
                  <a:lnTo>
                    <a:pt x="0" y="742851"/>
                  </a:lnTo>
                  <a:close/>
                </a:path>
              </a:pathLst>
            </a:custGeom>
            <a:solidFill>
              <a:srgbClr val="2563EB">
                <a:alpha val="0"/>
              </a:srgbClr>
            </a:solidFill>
            <a:ln>
              <a:noFill/>
            </a:ln>
          </p:spPr>
        </p:sp>
        <p:sp>
          <p:nvSpPr>
            <p:cNvPr id="457" name="Google Shape;457;p11"/>
            <p:cNvSpPr txBox="1"/>
            <p:nvPr/>
          </p:nvSpPr>
          <p:spPr>
            <a:xfrm>
              <a:off x="0" y="-47625"/>
              <a:ext cx="20482560" cy="790476"/>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Calibri"/>
                  <a:ea typeface="Calibri"/>
                  <a:cs typeface="Calibri"/>
                  <a:sym typeface="Calibri"/>
                </a:rPr>
                <a:t>If it changes between calls, it doesn't belong in a Skill</a:t>
              </a:r>
              <a:endParaRPr/>
            </a:p>
          </p:txBody>
        </p:sp>
      </p:grpSp>
      <p:sp>
        <p:nvSpPr>
          <p:cNvPr id="458" name="Google Shape;458;p11"/>
          <p:cNvSpPr/>
          <p:nvPr/>
        </p:nvSpPr>
        <p:spPr>
          <a:xfrm>
            <a:off x="1366841" y="6905677"/>
            <a:ext cx="822960" cy="822960"/>
          </a:xfrm>
          <a:custGeom>
            <a:rect b="b" l="l" r="r" t="t"/>
            <a:pathLst>
              <a:path extrusionOk="0" h="1097280" w="1097280">
                <a:moveTo>
                  <a:pt x="0" y="0"/>
                </a:moveTo>
                <a:lnTo>
                  <a:pt x="1097280" y="0"/>
                </a:lnTo>
                <a:lnTo>
                  <a:pt x="1097280" y="1097280"/>
                </a:lnTo>
                <a:lnTo>
                  <a:pt x="0" y="1097280"/>
                </a:lnTo>
                <a:close/>
              </a:path>
            </a:pathLst>
          </a:custGeom>
          <a:solidFill>
            <a:srgbClr val="2563EB"/>
          </a:solidFill>
          <a:ln>
            <a:noFill/>
          </a:ln>
        </p:spPr>
      </p:sp>
      <p:grpSp>
        <p:nvGrpSpPr>
          <p:cNvPr id="459" name="Google Shape;459;p11"/>
          <p:cNvGrpSpPr/>
          <p:nvPr/>
        </p:nvGrpSpPr>
        <p:grpSpPr>
          <a:xfrm>
            <a:off x="1366841" y="6862815"/>
            <a:ext cx="822960" cy="865823"/>
            <a:chOff x="0" y="-57150"/>
            <a:chExt cx="1097280" cy="1154430"/>
          </a:xfrm>
        </p:grpSpPr>
        <p:sp>
          <p:nvSpPr>
            <p:cNvPr id="460" name="Google Shape;460;p11"/>
            <p:cNvSpPr/>
            <p:nvPr/>
          </p:nvSpPr>
          <p:spPr>
            <a:xfrm>
              <a:off x="0" y="0"/>
              <a:ext cx="1097280" cy="1097280"/>
            </a:xfrm>
            <a:custGeom>
              <a:rect b="b" l="l" r="r" t="t"/>
              <a:pathLst>
                <a:path extrusionOk="0" h="1097280" w="1097280">
                  <a:moveTo>
                    <a:pt x="0" y="0"/>
                  </a:moveTo>
                  <a:lnTo>
                    <a:pt x="1097280" y="0"/>
                  </a:lnTo>
                  <a:lnTo>
                    <a:pt x="1097280" y="1097280"/>
                  </a:lnTo>
                  <a:lnTo>
                    <a:pt x="0" y="1097280"/>
                  </a:lnTo>
                  <a:close/>
                </a:path>
              </a:pathLst>
            </a:custGeom>
            <a:solidFill>
              <a:srgbClr val="2563EB">
                <a:alpha val="0"/>
              </a:srgbClr>
            </a:solidFill>
            <a:ln>
              <a:noFill/>
            </a:ln>
          </p:spPr>
        </p:sp>
        <p:sp>
          <p:nvSpPr>
            <p:cNvPr id="461" name="Google Shape;461;p11"/>
            <p:cNvSpPr txBox="1"/>
            <p:nvPr/>
          </p:nvSpPr>
          <p:spPr>
            <a:xfrm>
              <a:off x="0" y="-57150"/>
              <a:ext cx="1097280" cy="115443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Calibri"/>
                  <a:ea typeface="Calibri"/>
                  <a:cs typeface="Calibri"/>
                  <a:sym typeface="Calibri"/>
                </a:rPr>
                <a:t>5</a:t>
              </a:r>
              <a:endParaRPr/>
            </a:p>
          </p:txBody>
        </p:sp>
      </p:grpSp>
      <p:grpSp>
        <p:nvGrpSpPr>
          <p:cNvPr id="462" name="Google Shape;462;p11"/>
          <p:cNvGrpSpPr/>
          <p:nvPr/>
        </p:nvGrpSpPr>
        <p:grpSpPr>
          <a:xfrm>
            <a:off x="2464121" y="7025406"/>
            <a:ext cx="15361921" cy="592857"/>
            <a:chOff x="0" y="-47625"/>
            <a:chExt cx="20482561" cy="790476"/>
          </a:xfrm>
        </p:grpSpPr>
        <p:sp>
          <p:nvSpPr>
            <p:cNvPr id="463" name="Google Shape;463;p11"/>
            <p:cNvSpPr/>
            <p:nvPr/>
          </p:nvSpPr>
          <p:spPr>
            <a:xfrm>
              <a:off x="0" y="0"/>
              <a:ext cx="20482561" cy="742851"/>
            </a:xfrm>
            <a:custGeom>
              <a:rect b="b" l="l" r="r" t="t"/>
              <a:pathLst>
                <a:path extrusionOk="0" h="742851" w="20482561">
                  <a:moveTo>
                    <a:pt x="0" y="0"/>
                  </a:moveTo>
                  <a:lnTo>
                    <a:pt x="20482561" y="0"/>
                  </a:lnTo>
                  <a:lnTo>
                    <a:pt x="20482561" y="742851"/>
                  </a:lnTo>
                  <a:lnTo>
                    <a:pt x="0" y="742851"/>
                  </a:lnTo>
                  <a:close/>
                </a:path>
              </a:pathLst>
            </a:custGeom>
            <a:solidFill>
              <a:srgbClr val="2563EB">
                <a:alpha val="0"/>
              </a:srgbClr>
            </a:solidFill>
            <a:ln>
              <a:noFill/>
            </a:ln>
          </p:spPr>
        </p:sp>
        <p:sp>
          <p:nvSpPr>
            <p:cNvPr id="464" name="Google Shape;464;p11"/>
            <p:cNvSpPr txBox="1"/>
            <p:nvPr/>
          </p:nvSpPr>
          <p:spPr>
            <a:xfrm>
              <a:off x="0" y="-47625"/>
              <a:ext cx="20482560" cy="790476"/>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Calibri"/>
                  <a:ea typeface="Calibri"/>
                  <a:cs typeface="Calibri"/>
                  <a:sym typeface="Calibri"/>
                </a:rPr>
                <a:t>Don't hardcode anything an MCP server can discover at runtime</a:t>
              </a:r>
              <a:endParaRPr/>
            </a:p>
          </p:txBody>
        </p:sp>
      </p:grpSp>
      <p:sp>
        <p:nvSpPr>
          <p:cNvPr id="465" name="Google Shape;465;p11"/>
          <p:cNvSpPr/>
          <p:nvPr/>
        </p:nvSpPr>
        <p:spPr>
          <a:xfrm>
            <a:off x="1343981" y="8214412"/>
            <a:ext cx="822960" cy="822960"/>
          </a:xfrm>
          <a:custGeom>
            <a:rect b="b" l="l" r="r" t="t"/>
            <a:pathLst>
              <a:path extrusionOk="0" h="1097280" w="1097280">
                <a:moveTo>
                  <a:pt x="0" y="0"/>
                </a:moveTo>
                <a:lnTo>
                  <a:pt x="1097280" y="0"/>
                </a:lnTo>
                <a:lnTo>
                  <a:pt x="1097280" y="1097280"/>
                </a:lnTo>
                <a:lnTo>
                  <a:pt x="0" y="1097280"/>
                </a:lnTo>
                <a:close/>
              </a:path>
            </a:pathLst>
          </a:custGeom>
          <a:solidFill>
            <a:srgbClr val="2563EB"/>
          </a:solidFill>
          <a:ln>
            <a:noFill/>
          </a:ln>
        </p:spPr>
      </p:sp>
      <p:grpSp>
        <p:nvGrpSpPr>
          <p:cNvPr id="466" name="Google Shape;466;p11"/>
          <p:cNvGrpSpPr/>
          <p:nvPr/>
        </p:nvGrpSpPr>
        <p:grpSpPr>
          <a:xfrm>
            <a:off x="1343981" y="8171550"/>
            <a:ext cx="822960" cy="865823"/>
            <a:chOff x="0" y="-57150"/>
            <a:chExt cx="1097280" cy="1154430"/>
          </a:xfrm>
        </p:grpSpPr>
        <p:sp>
          <p:nvSpPr>
            <p:cNvPr id="467" name="Google Shape;467;p11"/>
            <p:cNvSpPr/>
            <p:nvPr/>
          </p:nvSpPr>
          <p:spPr>
            <a:xfrm>
              <a:off x="0" y="0"/>
              <a:ext cx="1097280" cy="1097280"/>
            </a:xfrm>
            <a:custGeom>
              <a:rect b="b" l="l" r="r" t="t"/>
              <a:pathLst>
                <a:path extrusionOk="0" h="1097280" w="1097280">
                  <a:moveTo>
                    <a:pt x="0" y="0"/>
                  </a:moveTo>
                  <a:lnTo>
                    <a:pt x="1097280" y="0"/>
                  </a:lnTo>
                  <a:lnTo>
                    <a:pt x="1097280" y="1097280"/>
                  </a:lnTo>
                  <a:lnTo>
                    <a:pt x="0" y="1097280"/>
                  </a:lnTo>
                  <a:close/>
                </a:path>
              </a:pathLst>
            </a:custGeom>
            <a:solidFill>
              <a:srgbClr val="2563EB">
                <a:alpha val="0"/>
              </a:srgbClr>
            </a:solidFill>
            <a:ln>
              <a:noFill/>
            </a:ln>
          </p:spPr>
        </p:sp>
        <p:sp>
          <p:nvSpPr>
            <p:cNvPr id="468" name="Google Shape;468;p11"/>
            <p:cNvSpPr txBox="1"/>
            <p:nvPr/>
          </p:nvSpPr>
          <p:spPr>
            <a:xfrm>
              <a:off x="0" y="-57150"/>
              <a:ext cx="1097280" cy="115443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Calibri"/>
                  <a:ea typeface="Calibri"/>
                  <a:cs typeface="Calibri"/>
                  <a:sym typeface="Calibri"/>
                </a:rPr>
                <a:t>6</a:t>
              </a:r>
              <a:endParaRPr/>
            </a:p>
          </p:txBody>
        </p:sp>
      </p:grpSp>
      <p:grpSp>
        <p:nvGrpSpPr>
          <p:cNvPr id="469" name="Google Shape;469;p11"/>
          <p:cNvGrpSpPr/>
          <p:nvPr/>
        </p:nvGrpSpPr>
        <p:grpSpPr>
          <a:xfrm>
            <a:off x="2441261" y="8334141"/>
            <a:ext cx="15361921" cy="592857"/>
            <a:chOff x="0" y="-47625"/>
            <a:chExt cx="20482561" cy="790476"/>
          </a:xfrm>
        </p:grpSpPr>
        <p:sp>
          <p:nvSpPr>
            <p:cNvPr id="470" name="Google Shape;470;p11"/>
            <p:cNvSpPr/>
            <p:nvPr/>
          </p:nvSpPr>
          <p:spPr>
            <a:xfrm>
              <a:off x="0" y="0"/>
              <a:ext cx="20482561" cy="742851"/>
            </a:xfrm>
            <a:custGeom>
              <a:rect b="b" l="l" r="r" t="t"/>
              <a:pathLst>
                <a:path extrusionOk="0" h="742851" w="20482561">
                  <a:moveTo>
                    <a:pt x="0" y="0"/>
                  </a:moveTo>
                  <a:lnTo>
                    <a:pt x="20482561" y="0"/>
                  </a:lnTo>
                  <a:lnTo>
                    <a:pt x="20482561" y="742851"/>
                  </a:lnTo>
                  <a:lnTo>
                    <a:pt x="0" y="742851"/>
                  </a:lnTo>
                  <a:close/>
                </a:path>
              </a:pathLst>
            </a:custGeom>
            <a:solidFill>
              <a:srgbClr val="2563EB">
                <a:alpha val="0"/>
              </a:srgbClr>
            </a:solidFill>
            <a:ln>
              <a:noFill/>
            </a:ln>
          </p:spPr>
        </p:sp>
        <p:sp>
          <p:nvSpPr>
            <p:cNvPr id="471" name="Google Shape;471;p11"/>
            <p:cNvSpPr txBox="1"/>
            <p:nvPr/>
          </p:nvSpPr>
          <p:spPr>
            <a:xfrm>
              <a:off x="0" y="-47625"/>
              <a:ext cx="20482560" cy="790476"/>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Calibri"/>
                  <a:ea typeface="Calibri"/>
                  <a:cs typeface="Calibri"/>
                  <a:sym typeface="Calibri"/>
                </a:rPr>
                <a:t>Skills own the workflow, MCP owns the execution</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2"/>
          <p:cNvSpPr/>
          <p:nvPr/>
        </p:nvSpPr>
        <p:spPr>
          <a:xfrm>
            <a:off x="0" y="0"/>
            <a:ext cx="329184" cy="10287000"/>
          </a:xfrm>
          <a:custGeom>
            <a:rect b="b" l="l" r="r" t="t"/>
            <a:pathLst>
              <a:path extrusionOk="0" h="13716000" w="438912">
                <a:moveTo>
                  <a:pt x="0" y="0"/>
                </a:moveTo>
                <a:lnTo>
                  <a:pt x="438912" y="0"/>
                </a:lnTo>
                <a:lnTo>
                  <a:pt x="438912" y="13716000"/>
                </a:lnTo>
                <a:lnTo>
                  <a:pt x="0" y="13716000"/>
                </a:lnTo>
                <a:close/>
              </a:path>
            </a:pathLst>
          </a:custGeom>
          <a:solidFill>
            <a:srgbClr val="004AAD"/>
          </a:solidFill>
          <a:ln>
            <a:noFill/>
          </a:ln>
        </p:spPr>
      </p:sp>
      <p:grpSp>
        <p:nvGrpSpPr>
          <p:cNvPr id="477" name="Google Shape;477;p12"/>
          <p:cNvGrpSpPr/>
          <p:nvPr/>
        </p:nvGrpSpPr>
        <p:grpSpPr>
          <a:xfrm>
            <a:off x="914400" y="1097275"/>
            <a:ext cx="5908731" cy="1645920"/>
            <a:chOff x="0" y="0"/>
            <a:chExt cx="19507200" cy="2194560"/>
          </a:xfrm>
        </p:grpSpPr>
        <p:sp>
          <p:nvSpPr>
            <p:cNvPr id="478" name="Google Shape;478;p12"/>
            <p:cNvSpPr/>
            <p:nvPr/>
          </p:nvSpPr>
          <p:spPr>
            <a:xfrm>
              <a:off x="0" y="0"/>
              <a:ext cx="19507200" cy="2194560"/>
            </a:xfrm>
            <a:custGeom>
              <a:rect b="b" l="l" r="r" t="t"/>
              <a:pathLst>
                <a:path extrusionOk="0" h="2194560" w="19507200">
                  <a:moveTo>
                    <a:pt x="0" y="0"/>
                  </a:moveTo>
                  <a:lnTo>
                    <a:pt x="19507200" y="0"/>
                  </a:lnTo>
                  <a:lnTo>
                    <a:pt x="19507200" y="2194560"/>
                  </a:lnTo>
                  <a:lnTo>
                    <a:pt x="0" y="2194560"/>
                  </a:lnTo>
                  <a:close/>
                </a:path>
              </a:pathLst>
            </a:custGeom>
            <a:blipFill rotWithShape="1">
              <a:blip r:embed="rId3">
                <a:alphaModFix amt="0"/>
              </a:blip>
              <a:stretch>
                <a:fillRect b="-123202" l="0" r="0" t="-123202"/>
              </a:stretch>
            </a:blipFill>
            <a:ln>
              <a:noFill/>
            </a:ln>
          </p:spPr>
        </p:sp>
        <p:sp>
          <p:nvSpPr>
            <p:cNvPr id="479" name="Google Shape;479;p12"/>
            <p:cNvSpPr txBox="1"/>
            <p:nvPr/>
          </p:nvSpPr>
          <p:spPr>
            <a:xfrm>
              <a:off x="0" y="0"/>
              <a:ext cx="19507200" cy="219456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8000" u="none" cap="none" strike="noStrike">
                  <a:solidFill>
                    <a:srgbClr val="004AAD"/>
                  </a:solidFill>
                  <a:latin typeface="Arial"/>
                  <a:ea typeface="Arial"/>
                  <a:cs typeface="Arial"/>
                  <a:sym typeface="Arial"/>
                </a:rPr>
                <a:t>Thank You!</a:t>
              </a:r>
              <a:endParaRPr>
                <a:solidFill>
                  <a:srgbClr val="004AAD"/>
                </a:solidFill>
              </a:endParaRPr>
            </a:p>
          </p:txBody>
        </p:sp>
      </p:grpSp>
      <p:grpSp>
        <p:nvGrpSpPr>
          <p:cNvPr id="480" name="Google Shape;480;p12"/>
          <p:cNvGrpSpPr/>
          <p:nvPr/>
        </p:nvGrpSpPr>
        <p:grpSpPr>
          <a:xfrm>
            <a:off x="914400" y="2834640"/>
            <a:ext cx="15544800" cy="640080"/>
            <a:chOff x="0" y="0"/>
            <a:chExt cx="20726400" cy="853440"/>
          </a:xfrm>
        </p:grpSpPr>
        <p:sp>
          <p:nvSpPr>
            <p:cNvPr id="481" name="Google Shape;481;p12"/>
            <p:cNvSpPr/>
            <p:nvPr/>
          </p:nvSpPr>
          <p:spPr>
            <a:xfrm>
              <a:off x="0" y="0"/>
              <a:ext cx="20726400" cy="853440"/>
            </a:xfrm>
            <a:custGeom>
              <a:rect b="b" l="l" r="r" t="t"/>
              <a:pathLst>
                <a:path extrusionOk="0" h="853440" w="20726400">
                  <a:moveTo>
                    <a:pt x="0" y="0"/>
                  </a:moveTo>
                  <a:lnTo>
                    <a:pt x="20726400" y="0"/>
                  </a:lnTo>
                  <a:lnTo>
                    <a:pt x="20726400" y="853440"/>
                  </a:lnTo>
                  <a:lnTo>
                    <a:pt x="0" y="853440"/>
                  </a:lnTo>
                  <a:close/>
                </a:path>
              </a:pathLst>
            </a:custGeom>
            <a:blipFill rotWithShape="1">
              <a:blip r:embed="rId3">
                <a:alphaModFix amt="0"/>
              </a:blip>
              <a:stretch>
                <a:fillRect b="-423216" l="0" r="0" t="-423216"/>
              </a:stretch>
            </a:blipFill>
            <a:ln>
              <a:noFill/>
            </a:ln>
          </p:spPr>
        </p:sp>
        <p:sp>
          <p:nvSpPr>
            <p:cNvPr id="482" name="Google Shape;482;p12"/>
            <p:cNvSpPr txBox="1"/>
            <p:nvPr/>
          </p:nvSpPr>
          <p:spPr>
            <a:xfrm>
              <a:off x="0" y="0"/>
              <a:ext cx="20726400" cy="853440"/>
            </a:xfrm>
            <a:prstGeom prst="rect">
              <a:avLst/>
            </a:prstGeom>
            <a:noFill/>
            <a:ln>
              <a:noFill/>
            </a:ln>
          </p:spPr>
          <p:txBody>
            <a:bodyPr anchorCtr="0" anchor="ctr" bIns="0" lIns="0" spcFirstLastPara="1" rIns="0" wrap="square" tIns="0">
              <a:no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Arial"/>
                  <a:ea typeface="Arial"/>
                  <a:cs typeface="Arial"/>
                  <a:sym typeface="Arial"/>
                </a:rPr>
                <a:t>Questions? I'll be around or Ping @sonichigo @joeyousss</a:t>
              </a:r>
              <a:endParaRPr/>
            </a:p>
          </p:txBody>
        </p:sp>
      </p:grpSp>
      <p:sp>
        <p:nvSpPr>
          <p:cNvPr id="483" name="Google Shape;483;p12"/>
          <p:cNvSpPr/>
          <p:nvPr/>
        </p:nvSpPr>
        <p:spPr>
          <a:xfrm>
            <a:off x="914400" y="3648036"/>
            <a:ext cx="10058400" cy="73152"/>
          </a:xfrm>
          <a:custGeom>
            <a:rect b="b" l="l" r="r" t="t"/>
            <a:pathLst>
              <a:path extrusionOk="0" h="97536" w="13411200">
                <a:moveTo>
                  <a:pt x="0" y="0"/>
                </a:moveTo>
                <a:lnTo>
                  <a:pt x="13411200" y="0"/>
                </a:lnTo>
                <a:lnTo>
                  <a:pt x="13411200" y="97536"/>
                </a:lnTo>
                <a:lnTo>
                  <a:pt x="0" y="97536"/>
                </a:lnTo>
                <a:close/>
              </a:path>
            </a:pathLst>
          </a:custGeom>
          <a:solidFill>
            <a:srgbClr val="004AAD"/>
          </a:solidFill>
          <a:ln>
            <a:noFill/>
          </a:ln>
        </p:spPr>
      </p:sp>
      <p:sp>
        <p:nvSpPr>
          <p:cNvPr id="484" name="Google Shape;484;p12"/>
          <p:cNvSpPr txBox="1"/>
          <p:nvPr/>
        </p:nvSpPr>
        <p:spPr>
          <a:xfrm>
            <a:off x="2646375" y="4390238"/>
            <a:ext cx="3074400" cy="54150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1" i="0" lang="en-US" sz="2400" u="none" cap="none" strike="noStrike">
                <a:solidFill>
                  <a:srgbClr val="000000"/>
                </a:solidFill>
              </a:rPr>
              <a:t>Harness MCP Server</a:t>
            </a:r>
            <a:endParaRPr b="1"/>
          </a:p>
        </p:txBody>
      </p:sp>
      <p:pic>
        <p:nvPicPr>
          <p:cNvPr id="485" name="Google Shape;485;p12" title="About-2.png"/>
          <p:cNvPicPr preferRelativeResize="0"/>
          <p:nvPr/>
        </p:nvPicPr>
        <p:blipFill>
          <a:blip r:embed="rId4">
            <a:alphaModFix/>
          </a:blip>
          <a:stretch>
            <a:fillRect/>
          </a:stretch>
        </p:blipFill>
        <p:spPr>
          <a:xfrm>
            <a:off x="2126184" y="5087740"/>
            <a:ext cx="4114800" cy="4114800"/>
          </a:xfrm>
          <a:prstGeom prst="rect">
            <a:avLst/>
          </a:prstGeom>
          <a:noFill/>
          <a:ln>
            <a:noFill/>
          </a:ln>
        </p:spPr>
      </p:pic>
      <p:grpSp>
        <p:nvGrpSpPr>
          <p:cNvPr id="486" name="Google Shape;486;p12"/>
          <p:cNvGrpSpPr/>
          <p:nvPr/>
        </p:nvGrpSpPr>
        <p:grpSpPr>
          <a:xfrm>
            <a:off x="12876588" y="4390250"/>
            <a:ext cx="2413528" cy="548719"/>
            <a:chOff x="0" y="0"/>
            <a:chExt cx="8534400" cy="731625"/>
          </a:xfrm>
        </p:grpSpPr>
        <p:sp>
          <p:nvSpPr>
            <p:cNvPr id="487" name="Google Shape;487;p12"/>
            <p:cNvSpPr/>
            <p:nvPr/>
          </p:nvSpPr>
          <p:spPr>
            <a:xfrm>
              <a:off x="0" y="0"/>
              <a:ext cx="8534400" cy="731520"/>
            </a:xfrm>
            <a:custGeom>
              <a:rect b="b" l="l" r="r" t="t"/>
              <a:pathLst>
                <a:path extrusionOk="0" h="731520" w="8534400">
                  <a:moveTo>
                    <a:pt x="0" y="0"/>
                  </a:moveTo>
                  <a:lnTo>
                    <a:pt x="8534400" y="0"/>
                  </a:lnTo>
                  <a:lnTo>
                    <a:pt x="8534400" y="731520"/>
                  </a:lnTo>
                  <a:lnTo>
                    <a:pt x="0" y="731520"/>
                  </a:lnTo>
                  <a:close/>
                </a:path>
              </a:pathLst>
            </a:custGeom>
            <a:blipFill rotWithShape="1">
              <a:blip r:embed="rId3">
                <a:alphaModFix amt="0"/>
              </a:blip>
              <a:stretch>
                <a:fillRect b="-177339" l="0" r="0" t="-177330"/>
              </a:stretch>
            </a:blipFill>
            <a:ln>
              <a:noFill/>
            </a:ln>
          </p:spPr>
        </p:sp>
        <p:sp>
          <p:nvSpPr>
            <p:cNvPr id="488" name="Google Shape;488;p12"/>
            <p:cNvSpPr txBox="1"/>
            <p:nvPr/>
          </p:nvSpPr>
          <p:spPr>
            <a:xfrm>
              <a:off x="0" y="9525"/>
              <a:ext cx="8534400" cy="72210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1" i="0" lang="en-US" sz="2400" u="none" cap="none" strike="noStrike">
                  <a:solidFill>
                    <a:srgbClr val="000000"/>
                  </a:solidFill>
                </a:rPr>
                <a:t>MCP Skills spe</a:t>
              </a:r>
              <a:r>
                <a:rPr b="1" lang="en-US" sz="2400"/>
                <a:t>c</a:t>
              </a:r>
              <a:endParaRPr b="1"/>
            </a:p>
          </p:txBody>
        </p:sp>
      </p:grpSp>
      <p:pic>
        <p:nvPicPr>
          <p:cNvPr id="489" name="Google Shape;489;p12" title="About.png"/>
          <p:cNvPicPr preferRelativeResize="0"/>
          <p:nvPr/>
        </p:nvPicPr>
        <p:blipFill>
          <a:blip r:embed="rId5">
            <a:alphaModFix/>
          </a:blip>
          <a:stretch>
            <a:fillRect/>
          </a:stretch>
        </p:blipFill>
        <p:spPr>
          <a:xfrm>
            <a:off x="12025950" y="4938900"/>
            <a:ext cx="4114800" cy="41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2"/>
          <p:cNvGrpSpPr/>
          <p:nvPr/>
        </p:nvGrpSpPr>
        <p:grpSpPr>
          <a:xfrm>
            <a:off x="3686036" y="2284562"/>
            <a:ext cx="5246370" cy="5246370"/>
            <a:chOff x="0" y="0"/>
            <a:chExt cx="6350000" cy="6350000"/>
          </a:xfrm>
        </p:grpSpPr>
        <p:sp>
          <p:nvSpPr>
            <p:cNvPr id="101" name="Google Shape;101;p2"/>
            <p:cNvSpPr/>
            <p:nvPr/>
          </p:nvSpPr>
          <p:spPr>
            <a:xfrm>
              <a:off x="0" y="0"/>
              <a:ext cx="6350000" cy="6350000"/>
            </a:xfrm>
            <a:custGeom>
              <a:rect b="b" l="l" r="r" t="t"/>
              <a:pathLst>
                <a:path extrusionOk="0" h="6350000" w="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391160" y="364490"/>
              <a:ext cx="5619750" cy="5621020"/>
            </a:xfrm>
            <a:custGeom>
              <a:rect b="b" l="l" r="r" t="t"/>
              <a:pathLst>
                <a:path extrusionOk="0" h="5621020" w="561975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rotWithShape="1">
              <a:blip r:embed="rId3">
                <a:alphaModFix/>
              </a:blip>
              <a:stretch>
                <a:fillRect b="-79" l="0" r="0" t="-7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2"/>
          <p:cNvGrpSpPr/>
          <p:nvPr/>
        </p:nvGrpSpPr>
        <p:grpSpPr>
          <a:xfrm>
            <a:off x="9367944" y="4939339"/>
            <a:ext cx="5246370" cy="5246370"/>
            <a:chOff x="0" y="0"/>
            <a:chExt cx="6350000" cy="6350000"/>
          </a:xfrm>
        </p:grpSpPr>
        <p:sp>
          <p:nvSpPr>
            <p:cNvPr id="104" name="Google Shape;104;p2"/>
            <p:cNvSpPr/>
            <p:nvPr/>
          </p:nvSpPr>
          <p:spPr>
            <a:xfrm>
              <a:off x="0" y="0"/>
              <a:ext cx="6350000" cy="6350000"/>
            </a:xfrm>
            <a:custGeom>
              <a:rect b="b" l="l" r="r" t="t"/>
              <a:pathLst>
                <a:path extrusionOk="0" h="6350000" w="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325223" y="364462"/>
              <a:ext cx="5646214" cy="5621077"/>
            </a:xfrm>
            <a:custGeom>
              <a:rect b="b" l="l" r="r" t="t"/>
              <a:pathLst>
                <a:path extrusionOk="0" h="5621077" w="5646214">
                  <a:moveTo>
                    <a:pt x="2823107" y="28"/>
                  </a:moveTo>
                  <a:cubicBezTo>
                    <a:pt x="1816014" y="-4476"/>
                    <a:pt x="883489" y="530217"/>
                    <a:pt x="378638" y="1401642"/>
                  </a:cubicBezTo>
                  <a:cubicBezTo>
                    <a:pt x="-126213" y="2273067"/>
                    <a:pt x="-126213" y="3348009"/>
                    <a:pt x="378638" y="4219434"/>
                  </a:cubicBezTo>
                  <a:cubicBezTo>
                    <a:pt x="883489" y="5090859"/>
                    <a:pt x="1816014" y="5625552"/>
                    <a:pt x="2823107" y="5621048"/>
                  </a:cubicBezTo>
                  <a:cubicBezTo>
                    <a:pt x="3830200" y="5625552"/>
                    <a:pt x="4762725" y="5090859"/>
                    <a:pt x="5267576" y="4219434"/>
                  </a:cubicBezTo>
                  <a:cubicBezTo>
                    <a:pt x="5772427" y="3348009"/>
                    <a:pt x="5772427" y="2273067"/>
                    <a:pt x="5267576" y="1401642"/>
                  </a:cubicBezTo>
                  <a:cubicBezTo>
                    <a:pt x="4762725" y="530217"/>
                    <a:pt x="3830200" y="-4476"/>
                    <a:pt x="2823107" y="28"/>
                  </a:cubicBezTo>
                  <a:close/>
                </a:path>
              </a:pathLst>
            </a:custGeom>
            <a:blipFill rotWithShape="1">
              <a:blip r:embed="rId4">
                <a:alphaModFix/>
              </a:blip>
              <a:stretch>
                <a:fillRect b="0" l="223" r="22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2"/>
          <p:cNvSpPr txBox="1"/>
          <p:nvPr/>
        </p:nvSpPr>
        <p:spPr>
          <a:xfrm>
            <a:off x="2701777" y="901355"/>
            <a:ext cx="4243500" cy="7389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1" i="0" lang="en-US" sz="4800" u="none" cap="none" strike="noStrike">
                <a:solidFill>
                  <a:srgbClr val="004AAD"/>
                </a:solidFill>
                <a:latin typeface="League Spartan"/>
                <a:ea typeface="League Spartan"/>
                <a:cs typeface="League Spartan"/>
                <a:sym typeface="League Spartan"/>
              </a:rPr>
              <a:t>ARE</a:t>
            </a:r>
            <a:endParaRPr sz="4800"/>
          </a:p>
        </p:txBody>
      </p:sp>
      <p:sp>
        <p:nvSpPr>
          <p:cNvPr id="107" name="Google Shape;107;p2"/>
          <p:cNvSpPr txBox="1"/>
          <p:nvPr/>
        </p:nvSpPr>
        <p:spPr>
          <a:xfrm>
            <a:off x="1110865" y="907513"/>
            <a:ext cx="48420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00000"/>
                </a:solidFill>
                <a:latin typeface="Roboto"/>
                <a:ea typeface="Roboto"/>
                <a:cs typeface="Roboto"/>
                <a:sym typeface="Roboto"/>
              </a:rPr>
              <a:t>WHO</a:t>
            </a:r>
            <a:endParaRPr b="1" sz="4800"/>
          </a:p>
        </p:txBody>
      </p:sp>
      <p:sp>
        <p:nvSpPr>
          <p:cNvPr id="108" name="Google Shape;108;p2"/>
          <p:cNvSpPr txBox="1"/>
          <p:nvPr/>
        </p:nvSpPr>
        <p:spPr>
          <a:xfrm>
            <a:off x="4463009" y="7639408"/>
            <a:ext cx="4158300" cy="785100"/>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1" i="0" lang="en-US" sz="2125" u="none" cap="none" strike="noStrike">
                <a:solidFill>
                  <a:srgbClr val="000000"/>
                </a:solidFill>
                <a:latin typeface="Poppins"/>
                <a:ea typeface="Poppins"/>
                <a:cs typeface="Poppins"/>
                <a:sym typeface="Poppins"/>
              </a:rPr>
              <a:t>Animesh Pathak</a:t>
            </a:r>
            <a:endParaRPr/>
          </a:p>
          <a:p>
            <a:pPr indent="0" lvl="0" marL="0" marR="0" rtl="0" algn="l">
              <a:lnSpc>
                <a:spcPct val="140047"/>
              </a:lnSpc>
              <a:spcBef>
                <a:spcPts val="0"/>
              </a:spcBef>
              <a:spcAft>
                <a:spcPts val="0"/>
              </a:spcAft>
              <a:buNone/>
            </a:pPr>
            <a:r>
              <a:rPr b="0" i="0" lang="en-US" sz="2125" u="none" cap="none" strike="noStrike">
                <a:solidFill>
                  <a:srgbClr val="000000"/>
                </a:solidFill>
                <a:latin typeface="Poppins"/>
                <a:ea typeface="Poppins"/>
                <a:cs typeface="Poppins"/>
                <a:sym typeface="Poppins"/>
              </a:rPr>
              <a:t>@Harness Building DBDevOps </a:t>
            </a:r>
            <a:endParaRPr/>
          </a:p>
        </p:txBody>
      </p:sp>
      <p:sp>
        <p:nvSpPr>
          <p:cNvPr id="109" name="Google Shape;109;p2"/>
          <p:cNvSpPr txBox="1"/>
          <p:nvPr/>
        </p:nvSpPr>
        <p:spPr>
          <a:xfrm>
            <a:off x="9529067" y="3981054"/>
            <a:ext cx="4158300" cy="785100"/>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1" i="0" lang="en-US" sz="2125" u="none" cap="none" strike="noStrike">
                <a:solidFill>
                  <a:srgbClr val="000000"/>
                </a:solidFill>
                <a:latin typeface="Poppins"/>
                <a:ea typeface="Poppins"/>
                <a:cs typeface="Poppins"/>
                <a:sym typeface="Poppins"/>
              </a:rPr>
              <a:t>Jyoti Bisht</a:t>
            </a:r>
            <a:endParaRPr/>
          </a:p>
          <a:p>
            <a:pPr indent="0" lvl="0" marL="0" marR="0" rtl="0" algn="l">
              <a:lnSpc>
                <a:spcPct val="140047"/>
              </a:lnSpc>
              <a:spcBef>
                <a:spcPts val="0"/>
              </a:spcBef>
              <a:spcAft>
                <a:spcPts val="0"/>
              </a:spcAft>
              <a:buNone/>
            </a:pPr>
            <a:r>
              <a:rPr b="0" i="0" lang="en-US" sz="2125" u="none" cap="none" strike="noStrike">
                <a:solidFill>
                  <a:srgbClr val="000000"/>
                </a:solidFill>
                <a:latin typeface="Poppins"/>
                <a:ea typeface="Poppins"/>
                <a:cs typeface="Poppins"/>
                <a:sym typeface="Poppins"/>
              </a:rPr>
              <a:t>Sr. DevRel @Harness CACM</a:t>
            </a:r>
            <a:endParaRPr/>
          </a:p>
        </p:txBody>
      </p:sp>
      <p:sp>
        <p:nvSpPr>
          <p:cNvPr id="110" name="Google Shape;110;p2"/>
          <p:cNvSpPr txBox="1"/>
          <p:nvPr/>
        </p:nvSpPr>
        <p:spPr>
          <a:xfrm>
            <a:off x="4002918" y="923925"/>
            <a:ext cx="48420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00000"/>
                </a:solidFill>
                <a:latin typeface="Roboto"/>
                <a:ea typeface="Roboto"/>
                <a:cs typeface="Roboto"/>
                <a:sym typeface="Roboto"/>
              </a:rPr>
              <a:t>WE!!</a:t>
            </a:r>
            <a:endParaRPr b="1" sz="4800"/>
          </a:p>
        </p:txBody>
      </p:sp>
      <p:pic>
        <p:nvPicPr>
          <p:cNvPr id="111" name="Google Shape;111;p2"/>
          <p:cNvPicPr preferRelativeResize="0"/>
          <p:nvPr/>
        </p:nvPicPr>
        <p:blipFill rotWithShape="1">
          <a:blip r:embed="rId5">
            <a:alphaModFix/>
          </a:blip>
          <a:srcRect b="0" l="0" r="0" t="0"/>
          <a:stretch/>
        </p:blipFill>
        <p:spPr>
          <a:xfrm>
            <a:off x="-125519" y="2975262"/>
            <a:ext cx="4144872" cy="4144872"/>
          </a:xfrm>
          <a:prstGeom prst="rect">
            <a:avLst/>
          </a:prstGeom>
          <a:noFill/>
          <a:ln>
            <a:noFill/>
          </a:ln>
        </p:spPr>
      </p:pic>
      <p:pic>
        <p:nvPicPr>
          <p:cNvPr id="112" name="Google Shape;112;p2"/>
          <p:cNvPicPr preferRelativeResize="0"/>
          <p:nvPr/>
        </p:nvPicPr>
        <p:blipFill rotWithShape="1">
          <a:blip r:embed="rId6">
            <a:alphaModFix/>
          </a:blip>
          <a:srcRect b="0" l="0" r="0" t="0"/>
          <a:stretch/>
        </p:blipFill>
        <p:spPr>
          <a:xfrm>
            <a:off x="14306471" y="5647391"/>
            <a:ext cx="4086503" cy="40865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3"/>
          <p:cNvGrpSpPr/>
          <p:nvPr/>
        </p:nvGrpSpPr>
        <p:grpSpPr>
          <a:xfrm>
            <a:off x="0" y="-216991"/>
            <a:ext cx="18288000" cy="1035874"/>
            <a:chOff x="0" y="-57150"/>
            <a:chExt cx="4816593" cy="272823"/>
          </a:xfrm>
        </p:grpSpPr>
        <p:sp>
          <p:nvSpPr>
            <p:cNvPr id="118" name="Google Shape;118;p3"/>
            <p:cNvSpPr/>
            <p:nvPr/>
          </p:nvSpPr>
          <p:spPr>
            <a:xfrm>
              <a:off x="0" y="0"/>
              <a:ext cx="4816592" cy="215673"/>
            </a:xfrm>
            <a:custGeom>
              <a:rect b="b" l="l" r="r" t="t"/>
              <a:pathLst>
                <a:path extrusionOk="0" h="215673" w="4816592">
                  <a:moveTo>
                    <a:pt x="0" y="0"/>
                  </a:moveTo>
                  <a:lnTo>
                    <a:pt x="4816592" y="0"/>
                  </a:lnTo>
                  <a:lnTo>
                    <a:pt x="4816592" y="215673"/>
                  </a:lnTo>
                  <a:lnTo>
                    <a:pt x="0" y="215673"/>
                  </a:lnTo>
                  <a:close/>
                </a:path>
              </a:pathLst>
            </a:custGeom>
            <a:solidFill>
              <a:srgbClr val="004AAD"/>
            </a:solidFill>
            <a:ln>
              <a:noFill/>
            </a:ln>
          </p:spPr>
        </p:sp>
        <p:sp>
          <p:nvSpPr>
            <p:cNvPr id="119" name="Google Shape;119;p3"/>
            <p:cNvSpPr txBox="1"/>
            <p:nvPr/>
          </p:nvSpPr>
          <p:spPr>
            <a:xfrm>
              <a:off x="0" y="-57150"/>
              <a:ext cx="4816593" cy="2728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3"/>
          <p:cNvSpPr txBox="1"/>
          <p:nvPr/>
        </p:nvSpPr>
        <p:spPr>
          <a:xfrm>
            <a:off x="709411" y="219368"/>
            <a:ext cx="5284500" cy="447600"/>
          </a:xfrm>
          <a:prstGeom prst="rect">
            <a:avLst/>
          </a:prstGeom>
          <a:noFill/>
          <a:ln>
            <a:noFill/>
          </a:ln>
        </p:spPr>
        <p:txBody>
          <a:bodyPr anchorCtr="0" anchor="t" bIns="0" lIns="0" spcFirstLastPara="1" rIns="0" wrap="square" tIns="0">
            <a:spAutoFit/>
          </a:bodyPr>
          <a:lstStyle/>
          <a:p>
            <a:pPr indent="0" lvl="0" marL="0" marR="0" rtl="0" algn="l">
              <a:lnSpc>
                <a:spcPct val="139989"/>
              </a:lnSpc>
              <a:spcBef>
                <a:spcPts val="0"/>
              </a:spcBef>
              <a:spcAft>
                <a:spcPts val="0"/>
              </a:spcAft>
              <a:buNone/>
            </a:pPr>
            <a:r>
              <a:rPr b="1" i="0" lang="en-US" sz="2908" u="none" cap="none" strike="noStrike">
                <a:solidFill>
                  <a:srgbClr val="FFFFFF"/>
                </a:solidFill>
                <a:latin typeface="Poppins"/>
                <a:ea typeface="Poppins"/>
                <a:cs typeface="Poppins"/>
                <a:sym typeface="Poppins"/>
              </a:rPr>
              <a:t>AGENDA · 5 ACTS OF PLAN</a:t>
            </a:r>
            <a:endParaRPr sz="2400"/>
          </a:p>
        </p:txBody>
      </p:sp>
      <p:sp>
        <p:nvSpPr>
          <p:cNvPr id="121" name="Google Shape;121;p3"/>
          <p:cNvSpPr txBox="1"/>
          <p:nvPr/>
        </p:nvSpPr>
        <p:spPr>
          <a:xfrm>
            <a:off x="709411" y="3385429"/>
            <a:ext cx="5634574" cy="1117575"/>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0" i="0" lang="en-US" sz="2125" u="none" cap="none" strike="noStrike">
                <a:solidFill>
                  <a:srgbClr val="FFFFFF"/>
                </a:solidFill>
                <a:latin typeface="Poppins"/>
                <a:ea typeface="Poppins"/>
                <a:cs typeface="Poppins"/>
                <a:sym typeface="Poppins"/>
              </a:rPr>
              <a:t>Lorem ipsum dolor sit amet, consectetur adipiscing elit, sed do eiusmod tempor incididunt ut labore et dolore </a:t>
            </a:r>
            <a:endParaRPr/>
          </a:p>
        </p:txBody>
      </p:sp>
      <p:sp>
        <p:nvSpPr>
          <p:cNvPr id="122" name="Google Shape;122;p3"/>
          <p:cNvSpPr txBox="1"/>
          <p:nvPr/>
        </p:nvSpPr>
        <p:spPr>
          <a:xfrm>
            <a:off x="709411" y="5426930"/>
            <a:ext cx="5634574" cy="1117575"/>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0" i="0" lang="en-US" sz="2125" u="none" cap="none" strike="noStrike">
                <a:solidFill>
                  <a:srgbClr val="FFFFFF"/>
                </a:solidFill>
                <a:latin typeface="Poppins"/>
                <a:ea typeface="Poppins"/>
                <a:cs typeface="Poppins"/>
                <a:sym typeface="Poppins"/>
              </a:rPr>
              <a:t>Lorem ipsum dolor sit amet, consectetur adipiscing elit, sed do eiusmod tempor incididunt ut labore et dolore </a:t>
            </a:r>
            <a:endParaRPr/>
          </a:p>
        </p:txBody>
      </p:sp>
      <p:sp>
        <p:nvSpPr>
          <p:cNvPr id="123" name="Google Shape;123;p3"/>
          <p:cNvSpPr txBox="1"/>
          <p:nvPr/>
        </p:nvSpPr>
        <p:spPr>
          <a:xfrm>
            <a:off x="1372676" y="1542583"/>
            <a:ext cx="16142313"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4653" u="none" cap="none" strike="noStrike">
                <a:solidFill>
                  <a:srgbClr val="111827"/>
                </a:solidFill>
                <a:latin typeface="Poppins"/>
                <a:ea typeface="Poppins"/>
                <a:cs typeface="Poppins"/>
                <a:sym typeface="Poppins"/>
              </a:rPr>
              <a:t>What We'll Cover</a:t>
            </a:r>
            <a:endParaRPr/>
          </a:p>
        </p:txBody>
      </p:sp>
      <p:sp>
        <p:nvSpPr>
          <p:cNvPr id="124" name="Google Shape;124;p3"/>
          <p:cNvSpPr/>
          <p:nvPr/>
        </p:nvSpPr>
        <p:spPr>
          <a:xfrm>
            <a:off x="1372676" y="3088510"/>
            <a:ext cx="988410" cy="988410"/>
          </a:xfrm>
          <a:custGeom>
            <a:rect b="b" l="l" r="r" t="t"/>
            <a:pathLst>
              <a:path extrusionOk="0" h="1317879" w="1317879">
                <a:moveTo>
                  <a:pt x="0" y="91567"/>
                </a:moveTo>
                <a:cubicBezTo>
                  <a:pt x="0" y="41021"/>
                  <a:pt x="41021" y="0"/>
                  <a:pt x="91567" y="0"/>
                </a:cubicBezTo>
                <a:lnTo>
                  <a:pt x="1226312" y="0"/>
                </a:lnTo>
                <a:cubicBezTo>
                  <a:pt x="1276858" y="0"/>
                  <a:pt x="1317879" y="41021"/>
                  <a:pt x="1317879" y="91567"/>
                </a:cubicBezTo>
                <a:lnTo>
                  <a:pt x="1317879" y="1226312"/>
                </a:lnTo>
                <a:cubicBezTo>
                  <a:pt x="1317879" y="1276858"/>
                  <a:pt x="1276858" y="1317879"/>
                  <a:pt x="1226312" y="1317879"/>
                </a:cubicBezTo>
                <a:lnTo>
                  <a:pt x="91567" y="1317879"/>
                </a:lnTo>
                <a:cubicBezTo>
                  <a:pt x="41021" y="1317879"/>
                  <a:pt x="0" y="1276858"/>
                  <a:pt x="0" y="1226312"/>
                </a:cubicBezTo>
                <a:close/>
              </a:path>
            </a:pathLst>
          </a:custGeom>
          <a:solidFill>
            <a:srgbClr val="256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3"/>
          <p:cNvGrpSpPr/>
          <p:nvPr/>
        </p:nvGrpSpPr>
        <p:grpSpPr>
          <a:xfrm>
            <a:off x="1372676" y="3059935"/>
            <a:ext cx="988324" cy="1016899"/>
            <a:chOff x="0" y="-38100"/>
            <a:chExt cx="1317765" cy="1355866"/>
          </a:xfrm>
        </p:grpSpPr>
        <p:sp>
          <p:nvSpPr>
            <p:cNvPr id="126" name="Google Shape;126;p3"/>
            <p:cNvSpPr/>
            <p:nvPr/>
          </p:nvSpPr>
          <p:spPr>
            <a:xfrm>
              <a:off x="0" y="0"/>
              <a:ext cx="1317765" cy="1317766"/>
            </a:xfrm>
            <a:custGeom>
              <a:rect b="b" l="l" r="r" t="t"/>
              <a:pathLst>
                <a:path extrusionOk="0" h="1317766" w="1317765">
                  <a:moveTo>
                    <a:pt x="0" y="0"/>
                  </a:moveTo>
                  <a:lnTo>
                    <a:pt x="1317765" y="0"/>
                  </a:lnTo>
                  <a:lnTo>
                    <a:pt x="1317765" y="1317766"/>
                  </a:lnTo>
                  <a:lnTo>
                    <a:pt x="0" y="1317766"/>
                  </a:lnTo>
                  <a:close/>
                </a:path>
              </a:pathLst>
            </a:custGeom>
            <a:blipFill rotWithShape="1">
              <a:blip r:embed="rId3">
                <a:alphaModFix amt="0"/>
              </a:blip>
              <a:stretch>
                <a:fillRect b="0" l="-78304" r="-78304" t="0"/>
              </a:stretch>
            </a:blipFill>
            <a:ln>
              <a:noFill/>
            </a:ln>
          </p:spPr>
        </p:sp>
        <p:sp>
          <p:nvSpPr>
            <p:cNvPr id="127" name="Google Shape;127;p3"/>
            <p:cNvSpPr txBox="1"/>
            <p:nvPr/>
          </p:nvSpPr>
          <p:spPr>
            <a:xfrm>
              <a:off x="0" y="-38100"/>
              <a:ext cx="1317765" cy="1355866"/>
            </a:xfrm>
            <a:prstGeom prst="rect">
              <a:avLst/>
            </a:prstGeom>
            <a:noFill/>
            <a:ln>
              <a:noFill/>
            </a:ln>
          </p:spPr>
          <p:txBody>
            <a:bodyPr anchorCtr="0" anchor="ctr" bIns="0" lIns="0" spcFirstLastPara="1" rIns="0" wrap="square" tIns="0">
              <a:noAutofit/>
            </a:bodyPr>
            <a:lstStyle/>
            <a:p>
              <a:pPr indent="0" lvl="0" marL="0" marR="0" rtl="0" algn="ctr">
                <a:lnSpc>
                  <a:spcPct val="119985"/>
                </a:lnSpc>
                <a:spcBef>
                  <a:spcPts val="0"/>
                </a:spcBef>
                <a:spcAft>
                  <a:spcPts val="0"/>
                </a:spcAft>
                <a:buNone/>
              </a:pPr>
              <a:r>
                <a:rPr b="1" i="0" lang="en-US" sz="2852" u="none" cap="none" strike="noStrike">
                  <a:solidFill>
                    <a:srgbClr val="FFFFFF"/>
                  </a:solidFill>
                  <a:latin typeface="Poppins"/>
                  <a:ea typeface="Poppins"/>
                  <a:cs typeface="Poppins"/>
                  <a:sym typeface="Poppins"/>
                </a:rPr>
                <a:t>01</a:t>
              </a:r>
              <a:endParaRPr/>
            </a:p>
          </p:txBody>
        </p:sp>
      </p:grpSp>
      <p:grpSp>
        <p:nvGrpSpPr>
          <p:cNvPr id="128" name="Google Shape;128;p3"/>
          <p:cNvGrpSpPr/>
          <p:nvPr/>
        </p:nvGrpSpPr>
        <p:grpSpPr>
          <a:xfrm>
            <a:off x="2635529" y="3040189"/>
            <a:ext cx="5760425" cy="584747"/>
            <a:chOff x="0" y="-9525"/>
            <a:chExt cx="7680566" cy="779663"/>
          </a:xfrm>
        </p:grpSpPr>
        <p:sp>
          <p:nvSpPr>
            <p:cNvPr id="129" name="Google Shape;129;p3"/>
            <p:cNvSpPr/>
            <p:nvPr/>
          </p:nvSpPr>
          <p:spPr>
            <a:xfrm>
              <a:off x="0" y="0"/>
              <a:ext cx="7680561" cy="770138"/>
            </a:xfrm>
            <a:custGeom>
              <a:rect b="b" l="l" r="r" t="t"/>
              <a:pathLst>
                <a:path extrusionOk="0" h="770138" w="7680561">
                  <a:moveTo>
                    <a:pt x="0" y="0"/>
                  </a:moveTo>
                  <a:lnTo>
                    <a:pt x="7680561" y="0"/>
                  </a:lnTo>
                  <a:lnTo>
                    <a:pt x="7680561" y="770138"/>
                  </a:lnTo>
                  <a:lnTo>
                    <a:pt x="0" y="770138"/>
                  </a:lnTo>
                  <a:close/>
                </a:path>
              </a:pathLst>
            </a:custGeom>
            <a:blipFill rotWithShape="1">
              <a:blip r:embed="rId3">
                <a:alphaModFix amt="0"/>
              </a:blip>
              <a:stretch>
                <a:fillRect b="-144232" l="0" r="0" t="-144419"/>
              </a:stretch>
            </a:blipFill>
            <a:ln>
              <a:noFill/>
            </a:ln>
          </p:spPr>
        </p:sp>
        <p:sp>
          <p:nvSpPr>
            <p:cNvPr id="130" name="Google Shape;130;p3"/>
            <p:cNvSpPr txBox="1"/>
            <p:nvPr/>
          </p:nvSpPr>
          <p:spPr>
            <a:xfrm>
              <a:off x="0" y="-9525"/>
              <a:ext cx="7680566" cy="779659"/>
            </a:xfrm>
            <a:prstGeom prst="rect">
              <a:avLst/>
            </a:prstGeom>
            <a:noFill/>
            <a:ln>
              <a:noFill/>
            </a:ln>
          </p:spPr>
          <p:txBody>
            <a:bodyPr anchorCtr="0" anchor="ctr" bIns="0" lIns="0" spcFirstLastPara="1" rIns="0" wrap="square" tIns="0">
              <a:noAutofit/>
            </a:bodyPr>
            <a:lstStyle/>
            <a:p>
              <a:pPr indent="0" lvl="0" marL="0" marR="0" rtl="0" algn="l">
                <a:lnSpc>
                  <a:spcPct val="120034"/>
                </a:lnSpc>
                <a:spcBef>
                  <a:spcPts val="0"/>
                </a:spcBef>
                <a:spcAft>
                  <a:spcPts val="0"/>
                </a:spcAft>
                <a:buNone/>
              </a:pPr>
              <a:r>
                <a:rPr b="1" i="0" lang="en-US" sz="2326" u="none" cap="none" strike="noStrike">
                  <a:solidFill>
                    <a:srgbClr val="111827"/>
                  </a:solidFill>
                  <a:latin typeface="Poppins"/>
                  <a:ea typeface="Poppins"/>
                  <a:cs typeface="Poppins"/>
                  <a:sym typeface="Poppins"/>
                </a:rPr>
                <a:t>What Skills actually are</a:t>
              </a:r>
              <a:endParaRPr/>
            </a:p>
          </p:txBody>
        </p:sp>
      </p:grpSp>
      <p:grpSp>
        <p:nvGrpSpPr>
          <p:cNvPr id="131" name="Google Shape;131;p3"/>
          <p:cNvGrpSpPr/>
          <p:nvPr/>
        </p:nvGrpSpPr>
        <p:grpSpPr>
          <a:xfrm>
            <a:off x="2635529" y="3595839"/>
            <a:ext cx="5760425" cy="563357"/>
            <a:chOff x="0" y="-19050"/>
            <a:chExt cx="7680566" cy="751142"/>
          </a:xfrm>
        </p:grpSpPr>
        <p:sp>
          <p:nvSpPr>
            <p:cNvPr id="132" name="Google Shape;132;p3"/>
            <p:cNvSpPr/>
            <p:nvPr/>
          </p:nvSpPr>
          <p:spPr>
            <a:xfrm>
              <a:off x="0" y="0"/>
              <a:ext cx="7680561" cy="732092"/>
            </a:xfrm>
            <a:custGeom>
              <a:rect b="b" l="l" r="r" t="t"/>
              <a:pathLst>
                <a:path extrusionOk="0" h="732092" w="7680561">
                  <a:moveTo>
                    <a:pt x="0" y="0"/>
                  </a:moveTo>
                  <a:lnTo>
                    <a:pt x="7680561" y="0"/>
                  </a:lnTo>
                  <a:lnTo>
                    <a:pt x="7680561" y="732092"/>
                  </a:lnTo>
                  <a:lnTo>
                    <a:pt x="0" y="732092"/>
                  </a:lnTo>
                  <a:close/>
                </a:path>
              </a:pathLst>
            </a:custGeom>
            <a:blipFill rotWithShape="1">
              <a:blip r:embed="rId3">
                <a:alphaModFix amt="0"/>
              </a:blip>
              <a:stretch>
                <a:fillRect b="-154415" l="0" r="0" t="-154415"/>
              </a:stretch>
            </a:blipFill>
            <a:ln>
              <a:noFill/>
            </a:ln>
          </p:spPr>
        </p:sp>
        <p:sp>
          <p:nvSpPr>
            <p:cNvPr id="133" name="Google Shape;133;p3"/>
            <p:cNvSpPr txBox="1"/>
            <p:nvPr/>
          </p:nvSpPr>
          <p:spPr>
            <a:xfrm>
              <a:off x="0" y="-19050"/>
              <a:ext cx="7680566" cy="751142"/>
            </a:xfrm>
            <a:prstGeom prst="rect">
              <a:avLst/>
            </a:prstGeom>
            <a:noFill/>
            <a:ln>
              <a:noFill/>
            </a:ln>
          </p:spPr>
          <p:txBody>
            <a:bodyPr anchorCtr="0" anchor="ctr" bIns="0" lIns="0" spcFirstLastPara="1" rIns="0" wrap="square" tIns="0">
              <a:noAutofit/>
            </a:bodyPr>
            <a:lstStyle/>
            <a:p>
              <a:pPr indent="0" lvl="0" marL="0" marR="0" rtl="0" algn="l">
                <a:lnSpc>
                  <a:spcPct val="119989"/>
                </a:lnSpc>
                <a:spcBef>
                  <a:spcPts val="0"/>
                </a:spcBef>
                <a:spcAft>
                  <a:spcPts val="0"/>
                </a:spcAft>
                <a:buNone/>
              </a:pPr>
              <a:r>
                <a:rPr b="0" i="0" lang="en-US" sz="1876" u="none" cap="none" strike="noStrike">
                  <a:solidFill>
                    <a:srgbClr val="6B7280"/>
                  </a:solidFill>
                  <a:latin typeface="Poppins"/>
                  <a:ea typeface="Poppins"/>
                  <a:cs typeface="Poppins"/>
                  <a:sym typeface="Poppins"/>
                </a:rPr>
                <a:t>Beyond SKILL.md the mental model</a:t>
              </a:r>
              <a:endParaRPr/>
            </a:p>
          </p:txBody>
        </p:sp>
      </p:grpSp>
      <p:sp>
        <p:nvSpPr>
          <p:cNvPr id="134" name="Google Shape;134;p3"/>
          <p:cNvSpPr/>
          <p:nvPr/>
        </p:nvSpPr>
        <p:spPr>
          <a:xfrm>
            <a:off x="9947072" y="3088510"/>
            <a:ext cx="988410" cy="988410"/>
          </a:xfrm>
          <a:custGeom>
            <a:rect b="b" l="l" r="r" t="t"/>
            <a:pathLst>
              <a:path extrusionOk="0" h="1317879" w="1317879">
                <a:moveTo>
                  <a:pt x="0" y="91567"/>
                </a:moveTo>
                <a:cubicBezTo>
                  <a:pt x="0" y="41021"/>
                  <a:pt x="41021" y="0"/>
                  <a:pt x="91567" y="0"/>
                </a:cubicBezTo>
                <a:lnTo>
                  <a:pt x="1226312" y="0"/>
                </a:lnTo>
                <a:cubicBezTo>
                  <a:pt x="1276858" y="0"/>
                  <a:pt x="1317879" y="41021"/>
                  <a:pt x="1317879" y="91567"/>
                </a:cubicBezTo>
                <a:lnTo>
                  <a:pt x="1317879" y="1226312"/>
                </a:lnTo>
                <a:cubicBezTo>
                  <a:pt x="1317879" y="1276858"/>
                  <a:pt x="1276858" y="1317879"/>
                  <a:pt x="1226312" y="1317879"/>
                </a:cubicBezTo>
                <a:lnTo>
                  <a:pt x="91567" y="1317879"/>
                </a:lnTo>
                <a:cubicBezTo>
                  <a:pt x="41021" y="1317879"/>
                  <a:pt x="0" y="1276858"/>
                  <a:pt x="0" y="1226312"/>
                </a:cubicBezTo>
                <a:close/>
              </a:path>
            </a:pathLst>
          </a:custGeom>
          <a:solidFill>
            <a:srgbClr val="256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3"/>
          <p:cNvGrpSpPr/>
          <p:nvPr/>
        </p:nvGrpSpPr>
        <p:grpSpPr>
          <a:xfrm>
            <a:off x="9947072" y="3059935"/>
            <a:ext cx="988324" cy="1016899"/>
            <a:chOff x="0" y="-38100"/>
            <a:chExt cx="1317765" cy="1355866"/>
          </a:xfrm>
        </p:grpSpPr>
        <p:sp>
          <p:nvSpPr>
            <p:cNvPr id="136" name="Google Shape;136;p3"/>
            <p:cNvSpPr/>
            <p:nvPr/>
          </p:nvSpPr>
          <p:spPr>
            <a:xfrm>
              <a:off x="0" y="0"/>
              <a:ext cx="1317765" cy="1317766"/>
            </a:xfrm>
            <a:custGeom>
              <a:rect b="b" l="l" r="r" t="t"/>
              <a:pathLst>
                <a:path extrusionOk="0" h="1317766" w="1317765">
                  <a:moveTo>
                    <a:pt x="0" y="0"/>
                  </a:moveTo>
                  <a:lnTo>
                    <a:pt x="1317765" y="0"/>
                  </a:lnTo>
                  <a:lnTo>
                    <a:pt x="1317765" y="1317766"/>
                  </a:lnTo>
                  <a:lnTo>
                    <a:pt x="0" y="1317766"/>
                  </a:lnTo>
                  <a:close/>
                </a:path>
              </a:pathLst>
            </a:custGeom>
            <a:blipFill rotWithShape="1">
              <a:blip r:embed="rId3">
                <a:alphaModFix amt="0"/>
              </a:blip>
              <a:stretch>
                <a:fillRect b="0" l="-78304" r="-78304" t="0"/>
              </a:stretch>
            </a:blipFill>
            <a:ln>
              <a:noFill/>
            </a:ln>
          </p:spPr>
        </p:sp>
        <p:sp>
          <p:nvSpPr>
            <p:cNvPr id="137" name="Google Shape;137;p3"/>
            <p:cNvSpPr txBox="1"/>
            <p:nvPr/>
          </p:nvSpPr>
          <p:spPr>
            <a:xfrm>
              <a:off x="0" y="-38100"/>
              <a:ext cx="1317765" cy="1355866"/>
            </a:xfrm>
            <a:prstGeom prst="rect">
              <a:avLst/>
            </a:prstGeom>
            <a:noFill/>
            <a:ln>
              <a:noFill/>
            </a:ln>
          </p:spPr>
          <p:txBody>
            <a:bodyPr anchorCtr="0" anchor="ctr" bIns="0" lIns="0" spcFirstLastPara="1" rIns="0" wrap="square" tIns="0">
              <a:noAutofit/>
            </a:bodyPr>
            <a:lstStyle/>
            <a:p>
              <a:pPr indent="0" lvl="0" marL="0" marR="0" rtl="0" algn="ctr">
                <a:lnSpc>
                  <a:spcPct val="119985"/>
                </a:lnSpc>
                <a:spcBef>
                  <a:spcPts val="0"/>
                </a:spcBef>
                <a:spcAft>
                  <a:spcPts val="0"/>
                </a:spcAft>
                <a:buNone/>
              </a:pPr>
              <a:r>
                <a:rPr b="1" i="0" lang="en-US" sz="2852" u="none" cap="none" strike="noStrike">
                  <a:solidFill>
                    <a:srgbClr val="FFFFFF"/>
                  </a:solidFill>
                  <a:latin typeface="Poppins"/>
                  <a:ea typeface="Poppins"/>
                  <a:cs typeface="Poppins"/>
                  <a:sym typeface="Poppins"/>
                </a:rPr>
                <a:t>02</a:t>
              </a:r>
              <a:endParaRPr/>
            </a:p>
          </p:txBody>
        </p:sp>
      </p:grpSp>
      <p:grpSp>
        <p:nvGrpSpPr>
          <p:cNvPr id="138" name="Google Shape;138;p3"/>
          <p:cNvGrpSpPr/>
          <p:nvPr/>
        </p:nvGrpSpPr>
        <p:grpSpPr>
          <a:xfrm>
            <a:off x="11209934" y="3040189"/>
            <a:ext cx="5760425" cy="584747"/>
            <a:chOff x="0" y="-9525"/>
            <a:chExt cx="7680566" cy="779663"/>
          </a:xfrm>
        </p:grpSpPr>
        <p:sp>
          <p:nvSpPr>
            <p:cNvPr id="139" name="Google Shape;139;p3"/>
            <p:cNvSpPr/>
            <p:nvPr/>
          </p:nvSpPr>
          <p:spPr>
            <a:xfrm>
              <a:off x="0" y="0"/>
              <a:ext cx="7680561" cy="770138"/>
            </a:xfrm>
            <a:custGeom>
              <a:rect b="b" l="l" r="r" t="t"/>
              <a:pathLst>
                <a:path extrusionOk="0" h="770138" w="7680561">
                  <a:moveTo>
                    <a:pt x="0" y="0"/>
                  </a:moveTo>
                  <a:lnTo>
                    <a:pt x="7680561" y="0"/>
                  </a:lnTo>
                  <a:lnTo>
                    <a:pt x="7680561" y="770138"/>
                  </a:lnTo>
                  <a:lnTo>
                    <a:pt x="0" y="770138"/>
                  </a:lnTo>
                  <a:close/>
                </a:path>
              </a:pathLst>
            </a:custGeom>
            <a:blipFill rotWithShape="1">
              <a:blip r:embed="rId3">
                <a:alphaModFix amt="0"/>
              </a:blip>
              <a:stretch>
                <a:fillRect b="-144232" l="0" r="0" t="-144419"/>
              </a:stretch>
            </a:blipFill>
            <a:ln>
              <a:noFill/>
            </a:ln>
          </p:spPr>
        </p:sp>
        <p:sp>
          <p:nvSpPr>
            <p:cNvPr id="140" name="Google Shape;140;p3"/>
            <p:cNvSpPr txBox="1"/>
            <p:nvPr/>
          </p:nvSpPr>
          <p:spPr>
            <a:xfrm>
              <a:off x="0" y="-9525"/>
              <a:ext cx="7680566" cy="779659"/>
            </a:xfrm>
            <a:prstGeom prst="rect">
              <a:avLst/>
            </a:prstGeom>
            <a:noFill/>
            <a:ln>
              <a:noFill/>
            </a:ln>
          </p:spPr>
          <p:txBody>
            <a:bodyPr anchorCtr="0" anchor="ctr" bIns="0" lIns="0" spcFirstLastPara="1" rIns="0" wrap="square" tIns="0">
              <a:noAutofit/>
            </a:bodyPr>
            <a:lstStyle/>
            <a:p>
              <a:pPr indent="0" lvl="0" marL="0" marR="0" rtl="0" algn="l">
                <a:lnSpc>
                  <a:spcPct val="120034"/>
                </a:lnSpc>
                <a:spcBef>
                  <a:spcPts val="0"/>
                </a:spcBef>
                <a:spcAft>
                  <a:spcPts val="0"/>
                </a:spcAft>
                <a:buNone/>
              </a:pPr>
              <a:r>
                <a:rPr b="1" i="0" lang="en-US" sz="2326" u="none" cap="none" strike="noStrike">
                  <a:solidFill>
                    <a:srgbClr val="111827"/>
                  </a:solidFill>
                  <a:latin typeface="Poppins"/>
                  <a:ea typeface="Poppins"/>
                  <a:cs typeface="Poppins"/>
                  <a:sym typeface="Poppins"/>
                </a:rPr>
                <a:t>What MCP Servers actually are</a:t>
              </a:r>
              <a:endParaRPr/>
            </a:p>
          </p:txBody>
        </p:sp>
      </p:grpSp>
      <p:grpSp>
        <p:nvGrpSpPr>
          <p:cNvPr id="141" name="Google Shape;141;p3"/>
          <p:cNvGrpSpPr/>
          <p:nvPr/>
        </p:nvGrpSpPr>
        <p:grpSpPr>
          <a:xfrm>
            <a:off x="11209934" y="3595839"/>
            <a:ext cx="5760425" cy="563357"/>
            <a:chOff x="0" y="-19050"/>
            <a:chExt cx="7680566" cy="751142"/>
          </a:xfrm>
        </p:grpSpPr>
        <p:sp>
          <p:nvSpPr>
            <p:cNvPr id="142" name="Google Shape;142;p3"/>
            <p:cNvSpPr/>
            <p:nvPr/>
          </p:nvSpPr>
          <p:spPr>
            <a:xfrm>
              <a:off x="0" y="0"/>
              <a:ext cx="7680561" cy="732092"/>
            </a:xfrm>
            <a:custGeom>
              <a:rect b="b" l="l" r="r" t="t"/>
              <a:pathLst>
                <a:path extrusionOk="0" h="732092" w="7680561">
                  <a:moveTo>
                    <a:pt x="0" y="0"/>
                  </a:moveTo>
                  <a:lnTo>
                    <a:pt x="7680561" y="0"/>
                  </a:lnTo>
                  <a:lnTo>
                    <a:pt x="7680561" y="732092"/>
                  </a:lnTo>
                  <a:lnTo>
                    <a:pt x="0" y="732092"/>
                  </a:lnTo>
                  <a:close/>
                </a:path>
              </a:pathLst>
            </a:custGeom>
            <a:blipFill rotWithShape="1">
              <a:blip r:embed="rId3">
                <a:alphaModFix amt="0"/>
              </a:blip>
              <a:stretch>
                <a:fillRect b="-154415" l="0" r="0" t="-154415"/>
              </a:stretch>
            </a:blipFill>
            <a:ln>
              <a:noFill/>
            </a:ln>
          </p:spPr>
        </p:sp>
        <p:sp>
          <p:nvSpPr>
            <p:cNvPr id="143" name="Google Shape;143;p3"/>
            <p:cNvSpPr txBox="1"/>
            <p:nvPr/>
          </p:nvSpPr>
          <p:spPr>
            <a:xfrm>
              <a:off x="0" y="-19050"/>
              <a:ext cx="7680566" cy="751142"/>
            </a:xfrm>
            <a:prstGeom prst="rect">
              <a:avLst/>
            </a:prstGeom>
            <a:noFill/>
            <a:ln>
              <a:noFill/>
            </a:ln>
          </p:spPr>
          <p:txBody>
            <a:bodyPr anchorCtr="0" anchor="ctr" bIns="0" lIns="0" spcFirstLastPara="1" rIns="0" wrap="square" tIns="0">
              <a:noAutofit/>
            </a:bodyPr>
            <a:lstStyle/>
            <a:p>
              <a:pPr indent="0" lvl="0" marL="0" marR="0" rtl="0" algn="l">
                <a:lnSpc>
                  <a:spcPct val="119989"/>
                </a:lnSpc>
                <a:spcBef>
                  <a:spcPts val="0"/>
                </a:spcBef>
                <a:spcAft>
                  <a:spcPts val="0"/>
                </a:spcAft>
                <a:buNone/>
              </a:pPr>
              <a:r>
                <a:rPr b="0" i="0" lang="en-US" sz="1876" u="none" cap="none" strike="noStrike">
                  <a:solidFill>
                    <a:srgbClr val="6B7280"/>
                  </a:solidFill>
                  <a:latin typeface="Poppins"/>
                  <a:ea typeface="Poppins"/>
                  <a:cs typeface="Poppins"/>
                  <a:sym typeface="Poppins"/>
                </a:rPr>
                <a:t>Beyond 'tools' where the boundary is</a:t>
              </a:r>
              <a:endParaRPr/>
            </a:p>
          </p:txBody>
        </p:sp>
      </p:grpSp>
      <p:sp>
        <p:nvSpPr>
          <p:cNvPr id="144" name="Google Shape;144;p3"/>
          <p:cNvSpPr/>
          <p:nvPr/>
        </p:nvSpPr>
        <p:spPr>
          <a:xfrm>
            <a:off x="1372676" y="5147520"/>
            <a:ext cx="988410" cy="988410"/>
          </a:xfrm>
          <a:custGeom>
            <a:rect b="b" l="l" r="r" t="t"/>
            <a:pathLst>
              <a:path extrusionOk="0" h="1317879" w="1317879">
                <a:moveTo>
                  <a:pt x="0" y="91567"/>
                </a:moveTo>
                <a:cubicBezTo>
                  <a:pt x="0" y="41021"/>
                  <a:pt x="41021" y="0"/>
                  <a:pt x="91567" y="0"/>
                </a:cubicBezTo>
                <a:lnTo>
                  <a:pt x="1226312" y="0"/>
                </a:lnTo>
                <a:cubicBezTo>
                  <a:pt x="1276858" y="0"/>
                  <a:pt x="1317879" y="41021"/>
                  <a:pt x="1317879" y="91567"/>
                </a:cubicBezTo>
                <a:lnTo>
                  <a:pt x="1317879" y="1226312"/>
                </a:lnTo>
                <a:cubicBezTo>
                  <a:pt x="1317879" y="1276858"/>
                  <a:pt x="1276858" y="1317879"/>
                  <a:pt x="1226312" y="1317879"/>
                </a:cubicBezTo>
                <a:lnTo>
                  <a:pt x="91567" y="1317879"/>
                </a:lnTo>
                <a:cubicBezTo>
                  <a:pt x="41021" y="1317879"/>
                  <a:pt x="0" y="1276858"/>
                  <a:pt x="0" y="1226312"/>
                </a:cubicBezTo>
                <a:close/>
              </a:path>
            </a:pathLst>
          </a:custGeom>
          <a:solidFill>
            <a:srgbClr val="256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3"/>
          <p:cNvGrpSpPr/>
          <p:nvPr/>
        </p:nvGrpSpPr>
        <p:grpSpPr>
          <a:xfrm>
            <a:off x="1372676" y="5118945"/>
            <a:ext cx="988324" cy="1016899"/>
            <a:chOff x="0" y="-38100"/>
            <a:chExt cx="1317765" cy="1355866"/>
          </a:xfrm>
        </p:grpSpPr>
        <p:sp>
          <p:nvSpPr>
            <p:cNvPr id="146" name="Google Shape;146;p3"/>
            <p:cNvSpPr/>
            <p:nvPr/>
          </p:nvSpPr>
          <p:spPr>
            <a:xfrm>
              <a:off x="0" y="0"/>
              <a:ext cx="1317765" cy="1317766"/>
            </a:xfrm>
            <a:custGeom>
              <a:rect b="b" l="l" r="r" t="t"/>
              <a:pathLst>
                <a:path extrusionOk="0" h="1317766" w="1317765">
                  <a:moveTo>
                    <a:pt x="0" y="0"/>
                  </a:moveTo>
                  <a:lnTo>
                    <a:pt x="1317765" y="0"/>
                  </a:lnTo>
                  <a:lnTo>
                    <a:pt x="1317765" y="1317766"/>
                  </a:lnTo>
                  <a:lnTo>
                    <a:pt x="0" y="1317766"/>
                  </a:lnTo>
                  <a:close/>
                </a:path>
              </a:pathLst>
            </a:custGeom>
            <a:blipFill rotWithShape="1">
              <a:blip r:embed="rId3">
                <a:alphaModFix amt="0"/>
              </a:blip>
              <a:stretch>
                <a:fillRect b="0" l="-78304" r="-78304" t="0"/>
              </a:stretch>
            </a:blipFill>
            <a:ln>
              <a:noFill/>
            </a:ln>
          </p:spPr>
        </p:sp>
        <p:sp>
          <p:nvSpPr>
            <p:cNvPr id="147" name="Google Shape;147;p3"/>
            <p:cNvSpPr txBox="1"/>
            <p:nvPr/>
          </p:nvSpPr>
          <p:spPr>
            <a:xfrm>
              <a:off x="0" y="-38100"/>
              <a:ext cx="1317765" cy="1355866"/>
            </a:xfrm>
            <a:prstGeom prst="rect">
              <a:avLst/>
            </a:prstGeom>
            <a:noFill/>
            <a:ln>
              <a:noFill/>
            </a:ln>
          </p:spPr>
          <p:txBody>
            <a:bodyPr anchorCtr="0" anchor="ctr" bIns="0" lIns="0" spcFirstLastPara="1" rIns="0" wrap="square" tIns="0">
              <a:noAutofit/>
            </a:bodyPr>
            <a:lstStyle/>
            <a:p>
              <a:pPr indent="0" lvl="0" marL="0" marR="0" rtl="0" algn="ctr">
                <a:lnSpc>
                  <a:spcPct val="119985"/>
                </a:lnSpc>
                <a:spcBef>
                  <a:spcPts val="0"/>
                </a:spcBef>
                <a:spcAft>
                  <a:spcPts val="0"/>
                </a:spcAft>
                <a:buNone/>
              </a:pPr>
              <a:r>
                <a:rPr b="1" i="0" lang="en-US" sz="2852" u="none" cap="none" strike="noStrike">
                  <a:solidFill>
                    <a:srgbClr val="FFFFFF"/>
                  </a:solidFill>
                  <a:latin typeface="Poppins"/>
                  <a:ea typeface="Poppins"/>
                  <a:cs typeface="Poppins"/>
                  <a:sym typeface="Poppins"/>
                </a:rPr>
                <a:t>03</a:t>
              </a:r>
              <a:endParaRPr/>
            </a:p>
          </p:txBody>
        </p:sp>
      </p:grpSp>
      <p:grpSp>
        <p:nvGrpSpPr>
          <p:cNvPr id="148" name="Google Shape;148;p3"/>
          <p:cNvGrpSpPr/>
          <p:nvPr/>
        </p:nvGrpSpPr>
        <p:grpSpPr>
          <a:xfrm>
            <a:off x="2635529" y="5099199"/>
            <a:ext cx="5760425" cy="584747"/>
            <a:chOff x="0" y="-9525"/>
            <a:chExt cx="7680566" cy="779663"/>
          </a:xfrm>
        </p:grpSpPr>
        <p:sp>
          <p:nvSpPr>
            <p:cNvPr id="149" name="Google Shape;149;p3"/>
            <p:cNvSpPr/>
            <p:nvPr/>
          </p:nvSpPr>
          <p:spPr>
            <a:xfrm>
              <a:off x="0" y="0"/>
              <a:ext cx="7680561" cy="770138"/>
            </a:xfrm>
            <a:custGeom>
              <a:rect b="b" l="l" r="r" t="t"/>
              <a:pathLst>
                <a:path extrusionOk="0" h="770138" w="7680561">
                  <a:moveTo>
                    <a:pt x="0" y="0"/>
                  </a:moveTo>
                  <a:lnTo>
                    <a:pt x="7680561" y="0"/>
                  </a:lnTo>
                  <a:lnTo>
                    <a:pt x="7680561" y="770138"/>
                  </a:lnTo>
                  <a:lnTo>
                    <a:pt x="0" y="770138"/>
                  </a:lnTo>
                  <a:close/>
                </a:path>
              </a:pathLst>
            </a:custGeom>
            <a:blipFill rotWithShape="1">
              <a:blip r:embed="rId3">
                <a:alphaModFix amt="0"/>
              </a:blip>
              <a:stretch>
                <a:fillRect b="-144232" l="0" r="0" t="-144419"/>
              </a:stretch>
            </a:blipFill>
            <a:ln>
              <a:noFill/>
            </a:ln>
          </p:spPr>
        </p:sp>
        <p:sp>
          <p:nvSpPr>
            <p:cNvPr id="150" name="Google Shape;150;p3"/>
            <p:cNvSpPr txBox="1"/>
            <p:nvPr/>
          </p:nvSpPr>
          <p:spPr>
            <a:xfrm>
              <a:off x="0" y="-9525"/>
              <a:ext cx="7680566" cy="779659"/>
            </a:xfrm>
            <a:prstGeom prst="rect">
              <a:avLst/>
            </a:prstGeom>
            <a:noFill/>
            <a:ln>
              <a:noFill/>
            </a:ln>
          </p:spPr>
          <p:txBody>
            <a:bodyPr anchorCtr="0" anchor="ctr" bIns="0" lIns="0" spcFirstLastPara="1" rIns="0" wrap="square" tIns="0">
              <a:noAutofit/>
            </a:bodyPr>
            <a:lstStyle/>
            <a:p>
              <a:pPr indent="0" lvl="0" marL="0" marR="0" rtl="0" algn="l">
                <a:lnSpc>
                  <a:spcPct val="120034"/>
                </a:lnSpc>
                <a:spcBef>
                  <a:spcPts val="0"/>
                </a:spcBef>
                <a:spcAft>
                  <a:spcPts val="0"/>
                </a:spcAft>
                <a:buNone/>
              </a:pPr>
              <a:r>
                <a:rPr b="1" i="0" lang="en-US" sz="2326" u="none" cap="none" strike="noStrike">
                  <a:solidFill>
                    <a:srgbClr val="111827"/>
                  </a:solidFill>
                  <a:latin typeface="Poppins"/>
                  <a:ea typeface="Poppins"/>
                  <a:cs typeface="Poppins"/>
                  <a:sym typeface="Poppins"/>
                </a:rPr>
                <a:t>The decision framework</a:t>
              </a:r>
              <a:endParaRPr/>
            </a:p>
          </p:txBody>
        </p:sp>
      </p:grpSp>
      <p:grpSp>
        <p:nvGrpSpPr>
          <p:cNvPr id="151" name="Google Shape;151;p3"/>
          <p:cNvGrpSpPr/>
          <p:nvPr/>
        </p:nvGrpSpPr>
        <p:grpSpPr>
          <a:xfrm>
            <a:off x="2635529" y="5654850"/>
            <a:ext cx="5760425" cy="563357"/>
            <a:chOff x="0" y="-19050"/>
            <a:chExt cx="7680566" cy="751142"/>
          </a:xfrm>
        </p:grpSpPr>
        <p:sp>
          <p:nvSpPr>
            <p:cNvPr id="152" name="Google Shape;152;p3"/>
            <p:cNvSpPr/>
            <p:nvPr/>
          </p:nvSpPr>
          <p:spPr>
            <a:xfrm>
              <a:off x="0" y="0"/>
              <a:ext cx="7680561" cy="732092"/>
            </a:xfrm>
            <a:custGeom>
              <a:rect b="b" l="l" r="r" t="t"/>
              <a:pathLst>
                <a:path extrusionOk="0" h="732092" w="7680561">
                  <a:moveTo>
                    <a:pt x="0" y="0"/>
                  </a:moveTo>
                  <a:lnTo>
                    <a:pt x="7680561" y="0"/>
                  </a:lnTo>
                  <a:lnTo>
                    <a:pt x="7680561" y="732092"/>
                  </a:lnTo>
                  <a:lnTo>
                    <a:pt x="0" y="732092"/>
                  </a:lnTo>
                  <a:close/>
                </a:path>
              </a:pathLst>
            </a:custGeom>
            <a:blipFill rotWithShape="1">
              <a:blip r:embed="rId3">
                <a:alphaModFix amt="0"/>
              </a:blip>
              <a:stretch>
                <a:fillRect b="-154415" l="0" r="0" t="-154415"/>
              </a:stretch>
            </a:blipFill>
            <a:ln>
              <a:noFill/>
            </a:ln>
          </p:spPr>
        </p:sp>
        <p:sp>
          <p:nvSpPr>
            <p:cNvPr id="153" name="Google Shape;153;p3"/>
            <p:cNvSpPr txBox="1"/>
            <p:nvPr/>
          </p:nvSpPr>
          <p:spPr>
            <a:xfrm>
              <a:off x="0" y="-19050"/>
              <a:ext cx="7680566" cy="751142"/>
            </a:xfrm>
            <a:prstGeom prst="rect">
              <a:avLst/>
            </a:prstGeom>
            <a:noFill/>
            <a:ln>
              <a:noFill/>
            </a:ln>
          </p:spPr>
          <p:txBody>
            <a:bodyPr anchorCtr="0" anchor="ctr" bIns="0" lIns="0" spcFirstLastPara="1" rIns="0" wrap="square" tIns="0">
              <a:noAutofit/>
            </a:bodyPr>
            <a:lstStyle/>
            <a:p>
              <a:pPr indent="0" lvl="0" marL="0" marR="0" rtl="0" algn="l">
                <a:lnSpc>
                  <a:spcPct val="119989"/>
                </a:lnSpc>
                <a:spcBef>
                  <a:spcPts val="0"/>
                </a:spcBef>
                <a:spcAft>
                  <a:spcPts val="0"/>
                </a:spcAft>
                <a:buNone/>
              </a:pPr>
              <a:r>
                <a:rPr b="0" i="0" lang="en-US" sz="1876" u="none" cap="none" strike="noStrike">
                  <a:solidFill>
                    <a:srgbClr val="6B7280"/>
                  </a:solidFill>
                  <a:latin typeface="Poppins"/>
                  <a:ea typeface="Poppins"/>
                  <a:cs typeface="Poppins"/>
                  <a:sym typeface="Poppins"/>
                </a:rPr>
                <a:t>One question that cuts through the confusion</a:t>
              </a:r>
              <a:endParaRPr/>
            </a:p>
          </p:txBody>
        </p:sp>
      </p:grpSp>
      <p:sp>
        <p:nvSpPr>
          <p:cNvPr id="154" name="Google Shape;154;p3"/>
          <p:cNvSpPr/>
          <p:nvPr/>
        </p:nvSpPr>
        <p:spPr>
          <a:xfrm>
            <a:off x="9947072" y="5147520"/>
            <a:ext cx="988410" cy="988410"/>
          </a:xfrm>
          <a:custGeom>
            <a:rect b="b" l="l" r="r" t="t"/>
            <a:pathLst>
              <a:path extrusionOk="0" h="1317879" w="1317879">
                <a:moveTo>
                  <a:pt x="0" y="91567"/>
                </a:moveTo>
                <a:cubicBezTo>
                  <a:pt x="0" y="41021"/>
                  <a:pt x="41021" y="0"/>
                  <a:pt x="91567" y="0"/>
                </a:cubicBezTo>
                <a:lnTo>
                  <a:pt x="1226312" y="0"/>
                </a:lnTo>
                <a:cubicBezTo>
                  <a:pt x="1276858" y="0"/>
                  <a:pt x="1317879" y="41021"/>
                  <a:pt x="1317879" y="91567"/>
                </a:cubicBezTo>
                <a:lnTo>
                  <a:pt x="1317879" y="1226312"/>
                </a:lnTo>
                <a:cubicBezTo>
                  <a:pt x="1317879" y="1276858"/>
                  <a:pt x="1276858" y="1317879"/>
                  <a:pt x="1226312" y="1317879"/>
                </a:cubicBezTo>
                <a:lnTo>
                  <a:pt x="91567" y="1317879"/>
                </a:lnTo>
                <a:cubicBezTo>
                  <a:pt x="41021" y="1317879"/>
                  <a:pt x="0" y="1276858"/>
                  <a:pt x="0" y="1226312"/>
                </a:cubicBezTo>
                <a:close/>
              </a:path>
            </a:pathLst>
          </a:custGeom>
          <a:solidFill>
            <a:srgbClr val="256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3"/>
          <p:cNvGrpSpPr/>
          <p:nvPr/>
        </p:nvGrpSpPr>
        <p:grpSpPr>
          <a:xfrm>
            <a:off x="9947072" y="5118945"/>
            <a:ext cx="988324" cy="1016899"/>
            <a:chOff x="0" y="-38100"/>
            <a:chExt cx="1317765" cy="1355866"/>
          </a:xfrm>
        </p:grpSpPr>
        <p:sp>
          <p:nvSpPr>
            <p:cNvPr id="156" name="Google Shape;156;p3"/>
            <p:cNvSpPr/>
            <p:nvPr/>
          </p:nvSpPr>
          <p:spPr>
            <a:xfrm>
              <a:off x="0" y="0"/>
              <a:ext cx="1317765" cy="1317766"/>
            </a:xfrm>
            <a:custGeom>
              <a:rect b="b" l="l" r="r" t="t"/>
              <a:pathLst>
                <a:path extrusionOk="0" h="1317766" w="1317765">
                  <a:moveTo>
                    <a:pt x="0" y="0"/>
                  </a:moveTo>
                  <a:lnTo>
                    <a:pt x="1317765" y="0"/>
                  </a:lnTo>
                  <a:lnTo>
                    <a:pt x="1317765" y="1317766"/>
                  </a:lnTo>
                  <a:lnTo>
                    <a:pt x="0" y="1317766"/>
                  </a:lnTo>
                  <a:close/>
                </a:path>
              </a:pathLst>
            </a:custGeom>
            <a:blipFill rotWithShape="1">
              <a:blip r:embed="rId3">
                <a:alphaModFix amt="0"/>
              </a:blip>
              <a:stretch>
                <a:fillRect b="0" l="-78304" r="-78304" t="0"/>
              </a:stretch>
            </a:blipFill>
            <a:ln>
              <a:noFill/>
            </a:ln>
          </p:spPr>
        </p:sp>
        <p:sp>
          <p:nvSpPr>
            <p:cNvPr id="157" name="Google Shape;157;p3"/>
            <p:cNvSpPr txBox="1"/>
            <p:nvPr/>
          </p:nvSpPr>
          <p:spPr>
            <a:xfrm>
              <a:off x="0" y="-38100"/>
              <a:ext cx="1317765" cy="1355866"/>
            </a:xfrm>
            <a:prstGeom prst="rect">
              <a:avLst/>
            </a:prstGeom>
            <a:noFill/>
            <a:ln>
              <a:noFill/>
            </a:ln>
          </p:spPr>
          <p:txBody>
            <a:bodyPr anchorCtr="0" anchor="ctr" bIns="0" lIns="0" spcFirstLastPara="1" rIns="0" wrap="square" tIns="0">
              <a:noAutofit/>
            </a:bodyPr>
            <a:lstStyle/>
            <a:p>
              <a:pPr indent="0" lvl="0" marL="0" marR="0" rtl="0" algn="ctr">
                <a:lnSpc>
                  <a:spcPct val="119985"/>
                </a:lnSpc>
                <a:spcBef>
                  <a:spcPts val="0"/>
                </a:spcBef>
                <a:spcAft>
                  <a:spcPts val="0"/>
                </a:spcAft>
                <a:buNone/>
              </a:pPr>
              <a:r>
                <a:rPr b="1" i="0" lang="en-US" sz="2852" u="none" cap="none" strike="noStrike">
                  <a:solidFill>
                    <a:srgbClr val="FFFFFF"/>
                  </a:solidFill>
                  <a:latin typeface="Poppins"/>
                  <a:ea typeface="Poppins"/>
                  <a:cs typeface="Poppins"/>
                  <a:sym typeface="Poppins"/>
                </a:rPr>
                <a:t>04</a:t>
              </a:r>
              <a:endParaRPr/>
            </a:p>
          </p:txBody>
        </p:sp>
      </p:grpSp>
      <p:grpSp>
        <p:nvGrpSpPr>
          <p:cNvPr id="158" name="Google Shape;158;p3"/>
          <p:cNvGrpSpPr/>
          <p:nvPr/>
        </p:nvGrpSpPr>
        <p:grpSpPr>
          <a:xfrm>
            <a:off x="11209934" y="5099199"/>
            <a:ext cx="5760425" cy="584747"/>
            <a:chOff x="0" y="-9525"/>
            <a:chExt cx="7680566" cy="779663"/>
          </a:xfrm>
        </p:grpSpPr>
        <p:sp>
          <p:nvSpPr>
            <p:cNvPr id="159" name="Google Shape;159;p3"/>
            <p:cNvSpPr/>
            <p:nvPr/>
          </p:nvSpPr>
          <p:spPr>
            <a:xfrm>
              <a:off x="0" y="0"/>
              <a:ext cx="7680561" cy="770138"/>
            </a:xfrm>
            <a:custGeom>
              <a:rect b="b" l="l" r="r" t="t"/>
              <a:pathLst>
                <a:path extrusionOk="0" h="770138" w="7680561">
                  <a:moveTo>
                    <a:pt x="0" y="0"/>
                  </a:moveTo>
                  <a:lnTo>
                    <a:pt x="7680561" y="0"/>
                  </a:lnTo>
                  <a:lnTo>
                    <a:pt x="7680561" y="770138"/>
                  </a:lnTo>
                  <a:lnTo>
                    <a:pt x="0" y="770138"/>
                  </a:lnTo>
                  <a:close/>
                </a:path>
              </a:pathLst>
            </a:custGeom>
            <a:blipFill rotWithShape="1">
              <a:blip r:embed="rId3">
                <a:alphaModFix amt="0"/>
              </a:blip>
              <a:stretch>
                <a:fillRect b="-144232" l="0" r="0" t="-144419"/>
              </a:stretch>
            </a:blipFill>
            <a:ln>
              <a:noFill/>
            </a:ln>
          </p:spPr>
        </p:sp>
        <p:sp>
          <p:nvSpPr>
            <p:cNvPr id="160" name="Google Shape;160;p3"/>
            <p:cNvSpPr txBox="1"/>
            <p:nvPr/>
          </p:nvSpPr>
          <p:spPr>
            <a:xfrm>
              <a:off x="0" y="-9525"/>
              <a:ext cx="7680566" cy="779659"/>
            </a:xfrm>
            <a:prstGeom prst="rect">
              <a:avLst/>
            </a:prstGeom>
            <a:noFill/>
            <a:ln>
              <a:noFill/>
            </a:ln>
          </p:spPr>
          <p:txBody>
            <a:bodyPr anchorCtr="0" anchor="ctr" bIns="0" lIns="0" spcFirstLastPara="1" rIns="0" wrap="square" tIns="0">
              <a:noAutofit/>
            </a:bodyPr>
            <a:lstStyle/>
            <a:p>
              <a:pPr indent="0" lvl="0" marL="0" marR="0" rtl="0" algn="l">
                <a:lnSpc>
                  <a:spcPct val="120034"/>
                </a:lnSpc>
                <a:spcBef>
                  <a:spcPts val="0"/>
                </a:spcBef>
                <a:spcAft>
                  <a:spcPts val="0"/>
                </a:spcAft>
                <a:buNone/>
              </a:pPr>
              <a:r>
                <a:rPr b="1" i="0" lang="en-US" sz="2326" u="none" cap="none" strike="noStrike">
                  <a:solidFill>
                    <a:srgbClr val="111827"/>
                  </a:solidFill>
                  <a:latin typeface="Poppins"/>
                  <a:ea typeface="Poppins"/>
                  <a:cs typeface="Poppins"/>
                  <a:sym typeface="Poppins"/>
                </a:rPr>
                <a:t>The power combo</a:t>
              </a:r>
              <a:endParaRPr/>
            </a:p>
          </p:txBody>
        </p:sp>
      </p:grpSp>
      <p:grpSp>
        <p:nvGrpSpPr>
          <p:cNvPr id="161" name="Google Shape;161;p3"/>
          <p:cNvGrpSpPr/>
          <p:nvPr/>
        </p:nvGrpSpPr>
        <p:grpSpPr>
          <a:xfrm>
            <a:off x="11209934" y="5654850"/>
            <a:ext cx="5760425" cy="563357"/>
            <a:chOff x="0" y="-19050"/>
            <a:chExt cx="7680566" cy="751142"/>
          </a:xfrm>
        </p:grpSpPr>
        <p:sp>
          <p:nvSpPr>
            <p:cNvPr id="162" name="Google Shape;162;p3"/>
            <p:cNvSpPr/>
            <p:nvPr/>
          </p:nvSpPr>
          <p:spPr>
            <a:xfrm>
              <a:off x="0" y="0"/>
              <a:ext cx="7680561" cy="732092"/>
            </a:xfrm>
            <a:custGeom>
              <a:rect b="b" l="l" r="r" t="t"/>
              <a:pathLst>
                <a:path extrusionOk="0" h="732092" w="7680561">
                  <a:moveTo>
                    <a:pt x="0" y="0"/>
                  </a:moveTo>
                  <a:lnTo>
                    <a:pt x="7680561" y="0"/>
                  </a:lnTo>
                  <a:lnTo>
                    <a:pt x="7680561" y="732092"/>
                  </a:lnTo>
                  <a:lnTo>
                    <a:pt x="0" y="732092"/>
                  </a:lnTo>
                  <a:close/>
                </a:path>
              </a:pathLst>
            </a:custGeom>
            <a:blipFill rotWithShape="1">
              <a:blip r:embed="rId3">
                <a:alphaModFix amt="0"/>
              </a:blip>
              <a:stretch>
                <a:fillRect b="-154415" l="0" r="0" t="-154415"/>
              </a:stretch>
            </a:blipFill>
            <a:ln>
              <a:noFill/>
            </a:ln>
          </p:spPr>
        </p:sp>
        <p:sp>
          <p:nvSpPr>
            <p:cNvPr id="163" name="Google Shape;163;p3"/>
            <p:cNvSpPr txBox="1"/>
            <p:nvPr/>
          </p:nvSpPr>
          <p:spPr>
            <a:xfrm>
              <a:off x="0" y="-19050"/>
              <a:ext cx="7680566" cy="751142"/>
            </a:xfrm>
            <a:prstGeom prst="rect">
              <a:avLst/>
            </a:prstGeom>
            <a:noFill/>
            <a:ln>
              <a:noFill/>
            </a:ln>
          </p:spPr>
          <p:txBody>
            <a:bodyPr anchorCtr="0" anchor="ctr" bIns="0" lIns="0" spcFirstLastPara="1" rIns="0" wrap="square" tIns="0">
              <a:noAutofit/>
            </a:bodyPr>
            <a:lstStyle/>
            <a:p>
              <a:pPr indent="0" lvl="0" marL="0" marR="0" rtl="0" algn="l">
                <a:lnSpc>
                  <a:spcPct val="119989"/>
                </a:lnSpc>
                <a:spcBef>
                  <a:spcPts val="0"/>
                </a:spcBef>
                <a:spcAft>
                  <a:spcPts val="0"/>
                </a:spcAft>
                <a:buNone/>
              </a:pPr>
              <a:r>
                <a:rPr b="0" i="0" lang="en-US" sz="1876" u="none" cap="none" strike="noStrike">
                  <a:solidFill>
                    <a:srgbClr val="6B7280"/>
                  </a:solidFill>
                  <a:latin typeface="Poppins"/>
                  <a:ea typeface="Poppins"/>
                  <a:cs typeface="Poppins"/>
                  <a:sym typeface="Poppins"/>
                </a:rPr>
                <a:t>Skills + MCP working together at Harness</a:t>
              </a:r>
              <a:endParaRPr/>
            </a:p>
          </p:txBody>
        </p:sp>
      </p:grpSp>
      <p:sp>
        <p:nvSpPr>
          <p:cNvPr id="164" name="Google Shape;164;p3"/>
          <p:cNvSpPr/>
          <p:nvPr/>
        </p:nvSpPr>
        <p:spPr>
          <a:xfrm>
            <a:off x="1372676" y="7206529"/>
            <a:ext cx="988410" cy="988410"/>
          </a:xfrm>
          <a:custGeom>
            <a:rect b="b" l="l" r="r" t="t"/>
            <a:pathLst>
              <a:path extrusionOk="0" h="1317879" w="1317879">
                <a:moveTo>
                  <a:pt x="0" y="91567"/>
                </a:moveTo>
                <a:cubicBezTo>
                  <a:pt x="0" y="41021"/>
                  <a:pt x="41021" y="0"/>
                  <a:pt x="91567" y="0"/>
                </a:cubicBezTo>
                <a:lnTo>
                  <a:pt x="1226312" y="0"/>
                </a:lnTo>
                <a:cubicBezTo>
                  <a:pt x="1276858" y="0"/>
                  <a:pt x="1317879" y="41021"/>
                  <a:pt x="1317879" y="91567"/>
                </a:cubicBezTo>
                <a:lnTo>
                  <a:pt x="1317879" y="1226312"/>
                </a:lnTo>
                <a:cubicBezTo>
                  <a:pt x="1317879" y="1276858"/>
                  <a:pt x="1276858" y="1317879"/>
                  <a:pt x="1226312" y="1317879"/>
                </a:cubicBezTo>
                <a:lnTo>
                  <a:pt x="91567" y="1317879"/>
                </a:lnTo>
                <a:cubicBezTo>
                  <a:pt x="41021" y="1317879"/>
                  <a:pt x="0" y="1276858"/>
                  <a:pt x="0" y="1226312"/>
                </a:cubicBezTo>
                <a:close/>
              </a:path>
            </a:pathLst>
          </a:custGeom>
          <a:solidFill>
            <a:srgbClr val="256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3"/>
          <p:cNvGrpSpPr/>
          <p:nvPr/>
        </p:nvGrpSpPr>
        <p:grpSpPr>
          <a:xfrm>
            <a:off x="1372676" y="7177954"/>
            <a:ext cx="988324" cy="1016899"/>
            <a:chOff x="0" y="-38100"/>
            <a:chExt cx="1317765" cy="1355866"/>
          </a:xfrm>
        </p:grpSpPr>
        <p:sp>
          <p:nvSpPr>
            <p:cNvPr id="166" name="Google Shape;166;p3"/>
            <p:cNvSpPr/>
            <p:nvPr/>
          </p:nvSpPr>
          <p:spPr>
            <a:xfrm>
              <a:off x="0" y="0"/>
              <a:ext cx="1317765" cy="1317766"/>
            </a:xfrm>
            <a:custGeom>
              <a:rect b="b" l="l" r="r" t="t"/>
              <a:pathLst>
                <a:path extrusionOk="0" h="1317766" w="1317765">
                  <a:moveTo>
                    <a:pt x="0" y="0"/>
                  </a:moveTo>
                  <a:lnTo>
                    <a:pt x="1317765" y="0"/>
                  </a:lnTo>
                  <a:lnTo>
                    <a:pt x="1317765" y="1317766"/>
                  </a:lnTo>
                  <a:lnTo>
                    <a:pt x="0" y="1317766"/>
                  </a:lnTo>
                  <a:close/>
                </a:path>
              </a:pathLst>
            </a:custGeom>
            <a:blipFill rotWithShape="1">
              <a:blip r:embed="rId3">
                <a:alphaModFix amt="0"/>
              </a:blip>
              <a:stretch>
                <a:fillRect b="0" l="-78304" r="-78304" t="0"/>
              </a:stretch>
            </a:blipFill>
            <a:ln>
              <a:noFill/>
            </a:ln>
          </p:spPr>
        </p:sp>
        <p:sp>
          <p:nvSpPr>
            <p:cNvPr id="167" name="Google Shape;167;p3"/>
            <p:cNvSpPr txBox="1"/>
            <p:nvPr/>
          </p:nvSpPr>
          <p:spPr>
            <a:xfrm>
              <a:off x="0" y="-38100"/>
              <a:ext cx="1317765" cy="1355866"/>
            </a:xfrm>
            <a:prstGeom prst="rect">
              <a:avLst/>
            </a:prstGeom>
            <a:noFill/>
            <a:ln>
              <a:noFill/>
            </a:ln>
          </p:spPr>
          <p:txBody>
            <a:bodyPr anchorCtr="0" anchor="ctr" bIns="0" lIns="0" spcFirstLastPara="1" rIns="0" wrap="square" tIns="0">
              <a:noAutofit/>
            </a:bodyPr>
            <a:lstStyle/>
            <a:p>
              <a:pPr indent="0" lvl="0" marL="0" marR="0" rtl="0" algn="ctr">
                <a:lnSpc>
                  <a:spcPct val="119985"/>
                </a:lnSpc>
                <a:spcBef>
                  <a:spcPts val="0"/>
                </a:spcBef>
                <a:spcAft>
                  <a:spcPts val="0"/>
                </a:spcAft>
                <a:buNone/>
              </a:pPr>
              <a:r>
                <a:rPr b="1" i="0" lang="en-US" sz="2852" u="none" cap="none" strike="noStrike">
                  <a:solidFill>
                    <a:srgbClr val="FFFFFF"/>
                  </a:solidFill>
                  <a:latin typeface="Poppins"/>
                  <a:ea typeface="Poppins"/>
                  <a:cs typeface="Poppins"/>
                  <a:sym typeface="Poppins"/>
                </a:rPr>
                <a:t>05</a:t>
              </a:r>
              <a:endParaRPr/>
            </a:p>
          </p:txBody>
        </p:sp>
      </p:grpSp>
      <p:grpSp>
        <p:nvGrpSpPr>
          <p:cNvPr id="168" name="Google Shape;168;p3"/>
          <p:cNvGrpSpPr/>
          <p:nvPr/>
        </p:nvGrpSpPr>
        <p:grpSpPr>
          <a:xfrm>
            <a:off x="2635529" y="7158209"/>
            <a:ext cx="5760425" cy="584747"/>
            <a:chOff x="0" y="-9525"/>
            <a:chExt cx="7680566" cy="779663"/>
          </a:xfrm>
        </p:grpSpPr>
        <p:sp>
          <p:nvSpPr>
            <p:cNvPr id="169" name="Google Shape;169;p3"/>
            <p:cNvSpPr/>
            <p:nvPr/>
          </p:nvSpPr>
          <p:spPr>
            <a:xfrm>
              <a:off x="0" y="0"/>
              <a:ext cx="7680561" cy="770138"/>
            </a:xfrm>
            <a:custGeom>
              <a:rect b="b" l="l" r="r" t="t"/>
              <a:pathLst>
                <a:path extrusionOk="0" h="770138" w="7680561">
                  <a:moveTo>
                    <a:pt x="0" y="0"/>
                  </a:moveTo>
                  <a:lnTo>
                    <a:pt x="7680561" y="0"/>
                  </a:lnTo>
                  <a:lnTo>
                    <a:pt x="7680561" y="770138"/>
                  </a:lnTo>
                  <a:lnTo>
                    <a:pt x="0" y="770138"/>
                  </a:lnTo>
                  <a:close/>
                </a:path>
              </a:pathLst>
            </a:custGeom>
            <a:blipFill rotWithShape="1">
              <a:blip r:embed="rId3">
                <a:alphaModFix amt="0"/>
              </a:blip>
              <a:stretch>
                <a:fillRect b="-144232" l="0" r="0" t="-144419"/>
              </a:stretch>
            </a:blipFill>
            <a:ln>
              <a:noFill/>
            </a:ln>
          </p:spPr>
        </p:sp>
        <p:sp>
          <p:nvSpPr>
            <p:cNvPr id="170" name="Google Shape;170;p3"/>
            <p:cNvSpPr txBox="1"/>
            <p:nvPr/>
          </p:nvSpPr>
          <p:spPr>
            <a:xfrm>
              <a:off x="0" y="-9525"/>
              <a:ext cx="7680566" cy="779659"/>
            </a:xfrm>
            <a:prstGeom prst="rect">
              <a:avLst/>
            </a:prstGeom>
            <a:noFill/>
            <a:ln>
              <a:noFill/>
            </a:ln>
          </p:spPr>
          <p:txBody>
            <a:bodyPr anchorCtr="0" anchor="ctr" bIns="0" lIns="0" spcFirstLastPara="1" rIns="0" wrap="square" tIns="0">
              <a:noAutofit/>
            </a:bodyPr>
            <a:lstStyle/>
            <a:p>
              <a:pPr indent="0" lvl="0" marL="0" marR="0" rtl="0" algn="l">
                <a:lnSpc>
                  <a:spcPct val="120034"/>
                </a:lnSpc>
                <a:spcBef>
                  <a:spcPts val="0"/>
                </a:spcBef>
                <a:spcAft>
                  <a:spcPts val="0"/>
                </a:spcAft>
                <a:buNone/>
              </a:pPr>
              <a:r>
                <a:rPr b="1" i="0" lang="en-US" sz="2326" u="none" cap="none" strike="noStrike">
                  <a:solidFill>
                    <a:srgbClr val="111827"/>
                  </a:solidFill>
                  <a:latin typeface="Poppins"/>
                  <a:ea typeface="Poppins"/>
                  <a:cs typeface="Poppins"/>
                  <a:sym typeface="Poppins"/>
                </a:rPr>
                <a:t>Live example walkthrough</a:t>
              </a:r>
              <a:endParaRPr/>
            </a:p>
          </p:txBody>
        </p:sp>
      </p:grpSp>
      <p:grpSp>
        <p:nvGrpSpPr>
          <p:cNvPr id="171" name="Google Shape;171;p3"/>
          <p:cNvGrpSpPr/>
          <p:nvPr/>
        </p:nvGrpSpPr>
        <p:grpSpPr>
          <a:xfrm>
            <a:off x="2635529" y="7713860"/>
            <a:ext cx="5760425" cy="563357"/>
            <a:chOff x="0" y="-19050"/>
            <a:chExt cx="7680566" cy="751142"/>
          </a:xfrm>
        </p:grpSpPr>
        <p:sp>
          <p:nvSpPr>
            <p:cNvPr id="172" name="Google Shape;172;p3"/>
            <p:cNvSpPr/>
            <p:nvPr/>
          </p:nvSpPr>
          <p:spPr>
            <a:xfrm>
              <a:off x="0" y="0"/>
              <a:ext cx="7680561" cy="732092"/>
            </a:xfrm>
            <a:custGeom>
              <a:rect b="b" l="l" r="r" t="t"/>
              <a:pathLst>
                <a:path extrusionOk="0" h="732092" w="7680561">
                  <a:moveTo>
                    <a:pt x="0" y="0"/>
                  </a:moveTo>
                  <a:lnTo>
                    <a:pt x="7680561" y="0"/>
                  </a:lnTo>
                  <a:lnTo>
                    <a:pt x="7680561" y="732092"/>
                  </a:lnTo>
                  <a:lnTo>
                    <a:pt x="0" y="732092"/>
                  </a:lnTo>
                  <a:close/>
                </a:path>
              </a:pathLst>
            </a:custGeom>
            <a:blipFill rotWithShape="1">
              <a:blip r:embed="rId3">
                <a:alphaModFix amt="0"/>
              </a:blip>
              <a:stretch>
                <a:fillRect b="-154415" l="0" r="0" t="-154415"/>
              </a:stretch>
            </a:blipFill>
            <a:ln>
              <a:noFill/>
            </a:ln>
          </p:spPr>
        </p:sp>
        <p:sp>
          <p:nvSpPr>
            <p:cNvPr id="173" name="Google Shape;173;p3"/>
            <p:cNvSpPr txBox="1"/>
            <p:nvPr/>
          </p:nvSpPr>
          <p:spPr>
            <a:xfrm>
              <a:off x="0" y="-19050"/>
              <a:ext cx="7680566" cy="751142"/>
            </a:xfrm>
            <a:prstGeom prst="rect">
              <a:avLst/>
            </a:prstGeom>
            <a:noFill/>
            <a:ln>
              <a:noFill/>
            </a:ln>
          </p:spPr>
          <p:txBody>
            <a:bodyPr anchorCtr="0" anchor="ctr" bIns="0" lIns="0" spcFirstLastPara="1" rIns="0" wrap="square" tIns="0">
              <a:noAutofit/>
            </a:bodyPr>
            <a:lstStyle/>
            <a:p>
              <a:pPr indent="0" lvl="0" marL="0" marR="0" rtl="0" algn="l">
                <a:lnSpc>
                  <a:spcPct val="119989"/>
                </a:lnSpc>
                <a:spcBef>
                  <a:spcPts val="0"/>
                </a:spcBef>
                <a:spcAft>
                  <a:spcPts val="0"/>
                </a:spcAft>
                <a:buNone/>
              </a:pPr>
              <a:r>
                <a:rPr b="0" i="0" lang="en-US" sz="1876" u="none" cap="none" strike="noStrike">
                  <a:solidFill>
                    <a:srgbClr val="6B7280"/>
                  </a:solidFill>
                  <a:latin typeface="Poppins"/>
                  <a:ea typeface="Poppins"/>
                  <a:cs typeface="Poppins"/>
                  <a:sym typeface="Poppins"/>
                </a:rPr>
                <a:t>A code walkthrough</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4"/>
          <p:cNvGrpSpPr/>
          <p:nvPr/>
        </p:nvGrpSpPr>
        <p:grpSpPr>
          <a:xfrm>
            <a:off x="0" y="-216991"/>
            <a:ext cx="18288000" cy="1035874"/>
            <a:chOff x="0" y="-57150"/>
            <a:chExt cx="4816593" cy="272823"/>
          </a:xfrm>
        </p:grpSpPr>
        <p:sp>
          <p:nvSpPr>
            <p:cNvPr id="183" name="Google Shape;183;p4"/>
            <p:cNvSpPr/>
            <p:nvPr/>
          </p:nvSpPr>
          <p:spPr>
            <a:xfrm>
              <a:off x="0" y="0"/>
              <a:ext cx="4816592" cy="215673"/>
            </a:xfrm>
            <a:custGeom>
              <a:rect b="b" l="l" r="r" t="t"/>
              <a:pathLst>
                <a:path extrusionOk="0" h="215673" w="4816592">
                  <a:moveTo>
                    <a:pt x="0" y="0"/>
                  </a:moveTo>
                  <a:lnTo>
                    <a:pt x="4816592" y="0"/>
                  </a:lnTo>
                  <a:lnTo>
                    <a:pt x="4816592" y="215673"/>
                  </a:lnTo>
                  <a:lnTo>
                    <a:pt x="0" y="215673"/>
                  </a:lnTo>
                  <a:close/>
                </a:path>
              </a:pathLst>
            </a:custGeom>
            <a:solidFill>
              <a:srgbClr val="004AAD"/>
            </a:solidFill>
            <a:ln>
              <a:noFill/>
            </a:ln>
          </p:spPr>
        </p:sp>
        <p:sp>
          <p:nvSpPr>
            <p:cNvPr id="184" name="Google Shape;184;p4"/>
            <p:cNvSpPr txBox="1"/>
            <p:nvPr/>
          </p:nvSpPr>
          <p:spPr>
            <a:xfrm>
              <a:off x="0" y="-57150"/>
              <a:ext cx="4816593" cy="2728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4"/>
          <p:cNvSpPr txBox="1"/>
          <p:nvPr/>
        </p:nvSpPr>
        <p:spPr>
          <a:xfrm>
            <a:off x="2589543" y="1640753"/>
            <a:ext cx="13055947" cy="714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675" u="none" cap="none" strike="noStrike">
                <a:solidFill>
                  <a:srgbClr val="000000"/>
                </a:solidFill>
                <a:latin typeface="Arial"/>
                <a:ea typeface="Arial"/>
                <a:cs typeface="Arial"/>
                <a:sym typeface="Arial"/>
              </a:rPr>
              <a:t>What Is a Skill? (Not What Most People Think)</a:t>
            </a:r>
            <a:endParaRPr/>
          </a:p>
        </p:txBody>
      </p:sp>
      <p:sp>
        <p:nvSpPr>
          <p:cNvPr id="186" name="Google Shape;186;p4"/>
          <p:cNvSpPr/>
          <p:nvPr/>
        </p:nvSpPr>
        <p:spPr>
          <a:xfrm>
            <a:off x="1125996" y="3574616"/>
            <a:ext cx="5198308" cy="4319856"/>
          </a:xfrm>
          <a:custGeom>
            <a:rect b="b" l="l" r="r" t="t"/>
            <a:pathLst>
              <a:path extrusionOk="0" h="8336430" w="10031661">
                <a:moveTo>
                  <a:pt x="0" y="0"/>
                </a:moveTo>
                <a:lnTo>
                  <a:pt x="10031661" y="0"/>
                </a:lnTo>
                <a:lnTo>
                  <a:pt x="10031661" y="8336430"/>
                </a:lnTo>
                <a:lnTo>
                  <a:pt x="0" y="8336430"/>
                </a:lnTo>
                <a:close/>
              </a:path>
            </a:pathLst>
          </a:custGeom>
          <a:solidFill>
            <a:srgbClr val="F1F3F6"/>
          </a:solidFill>
          <a:ln cap="sq" cmpd="sng" w="9525">
            <a:solidFill>
              <a:schemeClr val="dk1"/>
            </a:solidFill>
            <a:prstDash val="solid"/>
            <a:miter lim="8000"/>
            <a:headEnd len="sm" w="sm" type="none"/>
            <a:tailEnd len="sm" w="sm" type="none"/>
          </a:ln>
        </p:spPr>
      </p:sp>
      <p:sp>
        <p:nvSpPr>
          <p:cNvPr id="187" name="Google Shape;187;p4"/>
          <p:cNvSpPr txBox="1"/>
          <p:nvPr/>
        </p:nvSpPr>
        <p:spPr>
          <a:xfrm>
            <a:off x="2248116" y="3763521"/>
            <a:ext cx="2802600" cy="96570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1" i="0" lang="en-US" sz="2852" u="none" cap="none" strike="noStrike">
                <a:solidFill>
                  <a:srgbClr val="2563EB"/>
                </a:solidFill>
                <a:latin typeface="Poppins"/>
                <a:ea typeface="Poppins"/>
                <a:cs typeface="Poppins"/>
                <a:sym typeface="Poppins"/>
              </a:rPr>
              <a:t>Stable domain </a:t>
            </a:r>
            <a:endParaRPr/>
          </a:p>
          <a:p>
            <a:pPr indent="0" lvl="0" marL="0" marR="0" rtl="0" algn="ctr">
              <a:lnSpc>
                <a:spcPct val="119985"/>
              </a:lnSpc>
              <a:spcBef>
                <a:spcPts val="0"/>
              </a:spcBef>
              <a:spcAft>
                <a:spcPts val="0"/>
              </a:spcAft>
              <a:buNone/>
            </a:pPr>
            <a:r>
              <a:rPr b="1" i="0" lang="en-US" sz="2852" u="none" cap="none" strike="noStrike">
                <a:solidFill>
                  <a:srgbClr val="2563EB"/>
                </a:solidFill>
                <a:latin typeface="Poppins"/>
                <a:ea typeface="Poppins"/>
                <a:cs typeface="Poppins"/>
                <a:sym typeface="Poppins"/>
              </a:rPr>
              <a:t>knowledge</a:t>
            </a:r>
            <a:endParaRPr/>
          </a:p>
        </p:txBody>
      </p:sp>
      <p:sp>
        <p:nvSpPr>
          <p:cNvPr id="188" name="Google Shape;188;p4"/>
          <p:cNvSpPr/>
          <p:nvPr/>
        </p:nvSpPr>
        <p:spPr>
          <a:xfrm>
            <a:off x="6546272" y="3574616"/>
            <a:ext cx="5198308" cy="4319856"/>
          </a:xfrm>
          <a:custGeom>
            <a:rect b="b" l="l" r="r" t="t"/>
            <a:pathLst>
              <a:path extrusionOk="0" h="8336430" w="10031661">
                <a:moveTo>
                  <a:pt x="0" y="0"/>
                </a:moveTo>
                <a:lnTo>
                  <a:pt x="10031661" y="0"/>
                </a:lnTo>
                <a:lnTo>
                  <a:pt x="10031661" y="8336430"/>
                </a:lnTo>
                <a:lnTo>
                  <a:pt x="0" y="8336430"/>
                </a:lnTo>
                <a:close/>
              </a:path>
            </a:pathLst>
          </a:custGeom>
          <a:solidFill>
            <a:srgbClr val="F1F3F6"/>
          </a:solidFill>
          <a:ln cap="sq" cmpd="sng" w="9525">
            <a:solidFill>
              <a:schemeClr val="dk1"/>
            </a:solidFill>
            <a:prstDash val="solid"/>
            <a:miter lim="8000"/>
            <a:headEnd len="sm" w="sm" type="none"/>
            <a:tailEnd len="sm" w="sm" type="none"/>
          </a:ln>
        </p:spPr>
      </p:sp>
      <p:sp>
        <p:nvSpPr>
          <p:cNvPr id="189" name="Google Shape;189;p4"/>
          <p:cNvSpPr txBox="1"/>
          <p:nvPr/>
        </p:nvSpPr>
        <p:spPr>
          <a:xfrm>
            <a:off x="7547901" y="3977834"/>
            <a:ext cx="3139200" cy="43890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1" i="0" lang="en-US" sz="2852" u="none" cap="none" strike="noStrike">
                <a:solidFill>
                  <a:srgbClr val="2563EB"/>
                </a:solidFill>
                <a:latin typeface="Poppins"/>
                <a:ea typeface="Poppins"/>
                <a:cs typeface="Poppins"/>
                <a:sym typeface="Poppins"/>
              </a:rPr>
              <a:t>Persona shaping</a:t>
            </a:r>
            <a:endParaRPr/>
          </a:p>
        </p:txBody>
      </p:sp>
      <p:sp>
        <p:nvSpPr>
          <p:cNvPr id="190" name="Google Shape;190;p4"/>
          <p:cNvSpPr/>
          <p:nvPr/>
        </p:nvSpPr>
        <p:spPr>
          <a:xfrm>
            <a:off x="11963676" y="3574616"/>
            <a:ext cx="5198308" cy="4319856"/>
          </a:xfrm>
          <a:custGeom>
            <a:rect b="b" l="l" r="r" t="t"/>
            <a:pathLst>
              <a:path extrusionOk="0" h="8336430" w="10031661">
                <a:moveTo>
                  <a:pt x="0" y="0"/>
                </a:moveTo>
                <a:lnTo>
                  <a:pt x="10031661" y="0"/>
                </a:lnTo>
                <a:lnTo>
                  <a:pt x="10031661" y="8336430"/>
                </a:lnTo>
                <a:lnTo>
                  <a:pt x="0" y="8336430"/>
                </a:lnTo>
                <a:close/>
              </a:path>
            </a:pathLst>
          </a:custGeom>
          <a:solidFill>
            <a:srgbClr val="F1F3F6"/>
          </a:solidFill>
          <a:ln cap="sq" cmpd="sng" w="9525">
            <a:solidFill>
              <a:schemeClr val="dk1"/>
            </a:solidFill>
            <a:prstDash val="solid"/>
            <a:miter lim="8000"/>
            <a:headEnd len="sm" w="sm" type="none"/>
            <a:tailEnd len="sm" w="sm" type="none"/>
          </a:ln>
        </p:spPr>
      </p:sp>
      <p:sp>
        <p:nvSpPr>
          <p:cNvPr id="191" name="Google Shape;191;p4"/>
          <p:cNvSpPr txBox="1"/>
          <p:nvPr/>
        </p:nvSpPr>
        <p:spPr>
          <a:xfrm>
            <a:off x="13194797" y="3763521"/>
            <a:ext cx="2680200" cy="96570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1" i="0" lang="en-US" sz="2852" u="none" cap="none" strike="noStrike">
                <a:solidFill>
                  <a:srgbClr val="2563EB"/>
                </a:solidFill>
                <a:latin typeface="Poppins"/>
                <a:ea typeface="Poppins"/>
                <a:cs typeface="Poppins"/>
                <a:sym typeface="Poppins"/>
              </a:rPr>
              <a:t>Conventions +</a:t>
            </a:r>
            <a:endParaRPr/>
          </a:p>
          <a:p>
            <a:pPr indent="0" lvl="0" marL="0" marR="0" rtl="0" algn="ctr">
              <a:lnSpc>
                <a:spcPct val="119985"/>
              </a:lnSpc>
              <a:spcBef>
                <a:spcPts val="0"/>
              </a:spcBef>
              <a:spcAft>
                <a:spcPts val="0"/>
              </a:spcAft>
              <a:buNone/>
            </a:pPr>
            <a:r>
              <a:rPr b="1" i="0" lang="en-US" sz="2852" u="none" cap="none" strike="noStrike">
                <a:solidFill>
                  <a:srgbClr val="2563EB"/>
                </a:solidFill>
                <a:latin typeface="Poppins"/>
                <a:ea typeface="Poppins"/>
                <a:cs typeface="Poppins"/>
                <a:sym typeface="Poppins"/>
              </a:rPr>
              <a:t>guardrails</a:t>
            </a:r>
            <a:endParaRPr/>
          </a:p>
        </p:txBody>
      </p:sp>
      <p:sp>
        <p:nvSpPr>
          <p:cNvPr id="192" name="Google Shape;192;p4"/>
          <p:cNvSpPr txBox="1"/>
          <p:nvPr/>
        </p:nvSpPr>
        <p:spPr>
          <a:xfrm>
            <a:off x="1872900" y="5114925"/>
            <a:ext cx="3704520" cy="1514475"/>
          </a:xfrm>
          <a:prstGeom prst="rect">
            <a:avLst/>
          </a:prstGeom>
          <a:noFill/>
          <a:ln>
            <a:noFill/>
          </a:ln>
        </p:spPr>
        <p:txBody>
          <a:bodyPr anchorCtr="0" anchor="t" bIns="0" lIns="0" spcFirstLastPara="1" rIns="0" wrap="square" tIns="0">
            <a:spAutoFit/>
          </a:bodyPr>
          <a:lstStyle/>
          <a:p>
            <a:pPr indent="0" lvl="0" marL="0" marR="0" rtl="0" algn="ctr">
              <a:lnSpc>
                <a:spcPct val="119983"/>
              </a:lnSpc>
              <a:spcBef>
                <a:spcPts val="0"/>
              </a:spcBef>
              <a:spcAft>
                <a:spcPts val="0"/>
              </a:spcAft>
              <a:buNone/>
            </a:pPr>
            <a:r>
              <a:rPr b="0" i="0" lang="en-US" sz="2452" u="none" cap="none" strike="noStrike">
                <a:solidFill>
                  <a:srgbClr val="000000"/>
                </a:solidFill>
                <a:latin typeface="Poppins"/>
                <a:ea typeface="Poppins"/>
                <a:cs typeface="Poppins"/>
                <a:sym typeface="Poppins"/>
              </a:rPr>
              <a:t>How to structure a pipeline. Best practices for PR. OPA policy patterns</a:t>
            </a:r>
            <a:endParaRPr/>
          </a:p>
        </p:txBody>
      </p:sp>
      <p:sp>
        <p:nvSpPr>
          <p:cNvPr id="193" name="Google Shape;193;p4"/>
          <p:cNvSpPr txBox="1"/>
          <p:nvPr/>
        </p:nvSpPr>
        <p:spPr>
          <a:xfrm>
            <a:off x="12503124" y="5114925"/>
            <a:ext cx="4119433" cy="1514475"/>
          </a:xfrm>
          <a:prstGeom prst="rect">
            <a:avLst/>
          </a:prstGeom>
          <a:noFill/>
          <a:ln>
            <a:noFill/>
          </a:ln>
        </p:spPr>
        <p:txBody>
          <a:bodyPr anchorCtr="0" anchor="t" bIns="0" lIns="0" spcFirstLastPara="1" rIns="0" wrap="square" tIns="0">
            <a:spAutoFit/>
          </a:bodyPr>
          <a:lstStyle/>
          <a:p>
            <a:pPr indent="0" lvl="0" marL="0" marR="0" rtl="0" algn="ctr">
              <a:lnSpc>
                <a:spcPct val="119983"/>
              </a:lnSpc>
              <a:spcBef>
                <a:spcPts val="0"/>
              </a:spcBef>
              <a:spcAft>
                <a:spcPts val="0"/>
              </a:spcAft>
              <a:buNone/>
            </a:pPr>
            <a:r>
              <a:rPr b="0" i="0" lang="en-US" sz="2452" u="none" cap="none" strike="noStrike">
                <a:solidFill>
                  <a:srgbClr val="000000"/>
                </a:solidFill>
                <a:latin typeface="Poppins"/>
                <a:ea typeface="Poppins"/>
                <a:cs typeface="Poppins"/>
                <a:sym typeface="Poppins"/>
              </a:rPr>
              <a:t>Naming conventions, required fields, warning signs to check codified in markdown</a:t>
            </a:r>
            <a:endParaRPr/>
          </a:p>
        </p:txBody>
      </p:sp>
      <p:sp>
        <p:nvSpPr>
          <p:cNvPr id="194" name="Google Shape;194;p4"/>
          <p:cNvSpPr txBox="1"/>
          <p:nvPr/>
        </p:nvSpPr>
        <p:spPr>
          <a:xfrm>
            <a:off x="6938567" y="5195862"/>
            <a:ext cx="4553742" cy="1514475"/>
          </a:xfrm>
          <a:prstGeom prst="rect">
            <a:avLst/>
          </a:prstGeom>
          <a:noFill/>
          <a:ln>
            <a:noFill/>
          </a:ln>
        </p:spPr>
        <p:txBody>
          <a:bodyPr anchorCtr="0" anchor="t" bIns="0" lIns="0" spcFirstLastPara="1" rIns="0" wrap="square" tIns="0">
            <a:spAutoFit/>
          </a:bodyPr>
          <a:lstStyle/>
          <a:p>
            <a:pPr indent="0" lvl="0" marL="0" marR="0" rtl="0" algn="ctr">
              <a:lnSpc>
                <a:spcPct val="119983"/>
              </a:lnSpc>
              <a:spcBef>
                <a:spcPts val="0"/>
              </a:spcBef>
              <a:spcAft>
                <a:spcPts val="0"/>
              </a:spcAft>
              <a:buNone/>
            </a:pPr>
            <a:r>
              <a:rPr b="0" i="0" lang="en-US" sz="2452" u="none" cap="none" strike="noStrike">
                <a:solidFill>
                  <a:srgbClr val="000000"/>
                </a:solidFill>
                <a:latin typeface="Poppins"/>
                <a:ea typeface="Poppins"/>
                <a:cs typeface="Poppins"/>
                <a:sym typeface="Poppins"/>
              </a:rPr>
              <a:t>"You are a DB DevOps engineer. Prioritize rollback safety over</a:t>
            </a:r>
            <a:endParaRPr/>
          </a:p>
          <a:p>
            <a:pPr indent="0" lvl="0" marL="0" marR="0" rtl="0" algn="ctr">
              <a:lnSpc>
                <a:spcPct val="119983"/>
              </a:lnSpc>
              <a:spcBef>
                <a:spcPts val="0"/>
              </a:spcBef>
              <a:spcAft>
                <a:spcPts val="0"/>
              </a:spcAft>
              <a:buNone/>
            </a:pPr>
            <a:r>
              <a:rPr b="0" i="0" lang="en-US" sz="2452" u="none" cap="none" strike="noStrike">
                <a:solidFill>
                  <a:srgbClr val="000000"/>
                </a:solidFill>
                <a:latin typeface="Poppins"/>
                <a:ea typeface="Poppins"/>
                <a:cs typeface="Poppins"/>
                <a:sym typeface="Poppins"/>
              </a:rPr>
              <a:t>deployment speed."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5"/>
          <p:cNvGrpSpPr/>
          <p:nvPr/>
        </p:nvGrpSpPr>
        <p:grpSpPr>
          <a:xfrm>
            <a:off x="0" y="-216991"/>
            <a:ext cx="18288000" cy="1035874"/>
            <a:chOff x="0" y="-57150"/>
            <a:chExt cx="4816593" cy="272823"/>
          </a:xfrm>
        </p:grpSpPr>
        <p:sp>
          <p:nvSpPr>
            <p:cNvPr id="204" name="Google Shape;204;p5"/>
            <p:cNvSpPr/>
            <p:nvPr/>
          </p:nvSpPr>
          <p:spPr>
            <a:xfrm>
              <a:off x="0" y="0"/>
              <a:ext cx="4816592" cy="215673"/>
            </a:xfrm>
            <a:custGeom>
              <a:rect b="b" l="l" r="r" t="t"/>
              <a:pathLst>
                <a:path extrusionOk="0" h="215673" w="4816592">
                  <a:moveTo>
                    <a:pt x="0" y="0"/>
                  </a:moveTo>
                  <a:lnTo>
                    <a:pt x="4816592" y="0"/>
                  </a:lnTo>
                  <a:lnTo>
                    <a:pt x="4816592" y="215673"/>
                  </a:lnTo>
                  <a:lnTo>
                    <a:pt x="0" y="215673"/>
                  </a:lnTo>
                  <a:close/>
                </a:path>
              </a:pathLst>
            </a:custGeom>
            <a:solidFill>
              <a:srgbClr val="004AAD"/>
            </a:solidFill>
            <a:ln>
              <a:noFill/>
            </a:ln>
          </p:spPr>
        </p:sp>
        <p:sp>
          <p:nvSpPr>
            <p:cNvPr id="205" name="Google Shape;205;p5"/>
            <p:cNvSpPr txBox="1"/>
            <p:nvPr/>
          </p:nvSpPr>
          <p:spPr>
            <a:xfrm>
              <a:off x="0" y="-57150"/>
              <a:ext cx="4816593" cy="2728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5"/>
          <p:cNvSpPr txBox="1"/>
          <p:nvPr/>
        </p:nvSpPr>
        <p:spPr>
          <a:xfrm>
            <a:off x="2053492" y="1028700"/>
            <a:ext cx="14651457" cy="6725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475" u="none" cap="none" strike="noStrike">
                <a:solidFill>
                  <a:srgbClr val="000000"/>
                </a:solidFill>
                <a:latin typeface="Arial"/>
                <a:ea typeface="Arial"/>
                <a:cs typeface="Arial"/>
                <a:sym typeface="Arial"/>
              </a:rPr>
              <a:t>What Is an MCP Server? (The Boundary That Matters)</a:t>
            </a:r>
            <a:endParaRPr/>
          </a:p>
        </p:txBody>
      </p:sp>
      <p:sp>
        <p:nvSpPr>
          <p:cNvPr id="207" name="Google Shape;207;p5"/>
          <p:cNvSpPr/>
          <p:nvPr/>
        </p:nvSpPr>
        <p:spPr>
          <a:xfrm>
            <a:off x="4119710" y="2270299"/>
            <a:ext cx="4464885" cy="3710373"/>
          </a:xfrm>
          <a:custGeom>
            <a:rect b="b" l="l" r="r" t="t"/>
            <a:pathLst>
              <a:path extrusionOk="0" h="8336430" w="10031661">
                <a:moveTo>
                  <a:pt x="0" y="0"/>
                </a:moveTo>
                <a:lnTo>
                  <a:pt x="10031661" y="0"/>
                </a:lnTo>
                <a:lnTo>
                  <a:pt x="10031661" y="8336430"/>
                </a:lnTo>
                <a:lnTo>
                  <a:pt x="0" y="8336430"/>
                </a:lnTo>
                <a:close/>
              </a:path>
            </a:pathLst>
          </a:custGeom>
          <a:solidFill>
            <a:srgbClr val="F0FFDD"/>
          </a:solidFill>
          <a:ln cap="sq" cmpd="sng" w="19050">
            <a:solidFill>
              <a:schemeClr val="dk1"/>
            </a:solidFill>
            <a:prstDash val="solid"/>
            <a:miter lim="8000"/>
            <a:headEnd len="sm" w="sm" type="none"/>
            <a:tailEnd len="sm" w="sm" type="none"/>
          </a:ln>
        </p:spPr>
      </p:sp>
      <p:sp>
        <p:nvSpPr>
          <p:cNvPr id="208" name="Google Shape;208;p5"/>
          <p:cNvSpPr txBox="1"/>
          <p:nvPr/>
        </p:nvSpPr>
        <p:spPr>
          <a:xfrm>
            <a:off x="4853724" y="2564319"/>
            <a:ext cx="2948913" cy="396726"/>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49" u="none" cap="none" strike="noStrike">
                <a:solidFill>
                  <a:srgbClr val="84CC16"/>
                </a:solidFill>
                <a:latin typeface="Poppins"/>
                <a:ea typeface="Poppins"/>
                <a:cs typeface="Poppins"/>
                <a:sym typeface="Poppins"/>
              </a:rPr>
              <a:t>You need live data</a:t>
            </a:r>
            <a:endParaRPr/>
          </a:p>
        </p:txBody>
      </p:sp>
      <p:sp>
        <p:nvSpPr>
          <p:cNvPr id="209" name="Google Shape;209;p5"/>
          <p:cNvSpPr/>
          <p:nvPr/>
        </p:nvSpPr>
        <p:spPr>
          <a:xfrm>
            <a:off x="8823206" y="2270299"/>
            <a:ext cx="4464885" cy="3710373"/>
          </a:xfrm>
          <a:custGeom>
            <a:rect b="b" l="l" r="r" t="t"/>
            <a:pathLst>
              <a:path extrusionOk="0" h="8336430" w="10031661">
                <a:moveTo>
                  <a:pt x="0" y="0"/>
                </a:moveTo>
                <a:lnTo>
                  <a:pt x="10031661" y="0"/>
                </a:lnTo>
                <a:lnTo>
                  <a:pt x="10031661" y="8336430"/>
                </a:lnTo>
                <a:lnTo>
                  <a:pt x="0" y="8336430"/>
                </a:lnTo>
                <a:close/>
              </a:path>
            </a:pathLst>
          </a:custGeom>
          <a:solidFill>
            <a:srgbClr val="DFEEFF"/>
          </a:solidFill>
          <a:ln cap="sq" cmpd="sng" w="19050">
            <a:solidFill>
              <a:schemeClr val="dk1"/>
            </a:solidFill>
            <a:prstDash val="solid"/>
            <a:miter lim="8000"/>
            <a:headEnd len="sm" w="sm" type="none"/>
            <a:tailEnd len="sm" w="sm" type="none"/>
          </a:ln>
        </p:spPr>
      </p:sp>
      <p:sp>
        <p:nvSpPr>
          <p:cNvPr id="210" name="Google Shape;210;p5"/>
          <p:cNvSpPr txBox="1"/>
          <p:nvPr/>
        </p:nvSpPr>
        <p:spPr>
          <a:xfrm>
            <a:off x="9340356" y="2564319"/>
            <a:ext cx="3382641" cy="396726"/>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49" u="none" cap="none" strike="noStrike">
                <a:solidFill>
                  <a:srgbClr val="2563EB"/>
                </a:solidFill>
                <a:latin typeface="Poppins"/>
                <a:ea typeface="Poppins"/>
                <a:cs typeface="Poppins"/>
                <a:sym typeface="Poppins"/>
              </a:rPr>
              <a:t>You need side effects</a:t>
            </a:r>
            <a:endParaRPr/>
          </a:p>
        </p:txBody>
      </p:sp>
      <p:sp>
        <p:nvSpPr>
          <p:cNvPr id="211" name="Google Shape;211;p5"/>
          <p:cNvSpPr/>
          <p:nvPr/>
        </p:nvSpPr>
        <p:spPr>
          <a:xfrm>
            <a:off x="4143690" y="6190264"/>
            <a:ext cx="4464885" cy="3710373"/>
          </a:xfrm>
          <a:custGeom>
            <a:rect b="b" l="l" r="r" t="t"/>
            <a:pathLst>
              <a:path extrusionOk="0" h="8336430" w="10031661">
                <a:moveTo>
                  <a:pt x="0" y="0"/>
                </a:moveTo>
                <a:lnTo>
                  <a:pt x="10031661" y="0"/>
                </a:lnTo>
                <a:lnTo>
                  <a:pt x="10031661" y="8336430"/>
                </a:lnTo>
                <a:lnTo>
                  <a:pt x="0" y="8336430"/>
                </a:lnTo>
                <a:close/>
              </a:path>
            </a:pathLst>
          </a:custGeom>
          <a:solidFill>
            <a:srgbClr val="DFEEFF"/>
          </a:solidFill>
          <a:ln cap="sq" cmpd="sng" w="19050">
            <a:solidFill>
              <a:schemeClr val="dk1"/>
            </a:solidFill>
            <a:prstDash val="solid"/>
            <a:miter lim="8000"/>
            <a:headEnd len="sm" w="sm" type="none"/>
            <a:tailEnd len="sm" w="sm" type="none"/>
          </a:ln>
        </p:spPr>
      </p:sp>
      <p:sp>
        <p:nvSpPr>
          <p:cNvPr id="212" name="Google Shape;212;p5"/>
          <p:cNvSpPr txBox="1"/>
          <p:nvPr/>
        </p:nvSpPr>
        <p:spPr>
          <a:xfrm>
            <a:off x="4963286" y="6484283"/>
            <a:ext cx="2777749" cy="764877"/>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49" u="none" cap="none" strike="noStrike">
                <a:solidFill>
                  <a:srgbClr val="2563EB"/>
                </a:solidFill>
                <a:latin typeface="Poppins"/>
                <a:ea typeface="Poppins"/>
                <a:cs typeface="Poppins"/>
                <a:sym typeface="Poppins"/>
              </a:rPr>
              <a:t>State changes at </a:t>
            </a:r>
            <a:endParaRPr/>
          </a:p>
          <a:p>
            <a:pPr indent="0" lvl="0" marL="0" marR="0" rtl="0" algn="ctr">
              <a:lnSpc>
                <a:spcPct val="120008"/>
              </a:lnSpc>
              <a:spcBef>
                <a:spcPts val="0"/>
              </a:spcBef>
              <a:spcAft>
                <a:spcPts val="0"/>
              </a:spcAft>
              <a:buNone/>
            </a:pPr>
            <a:r>
              <a:rPr b="1" i="0" lang="en-US" sz="2449" u="none" cap="none" strike="noStrike">
                <a:solidFill>
                  <a:srgbClr val="2563EB"/>
                </a:solidFill>
                <a:latin typeface="Poppins"/>
                <a:ea typeface="Poppins"/>
                <a:cs typeface="Poppins"/>
                <a:sym typeface="Poppins"/>
              </a:rPr>
              <a:t>runtime</a:t>
            </a:r>
            <a:endParaRPr/>
          </a:p>
        </p:txBody>
      </p:sp>
      <p:sp>
        <p:nvSpPr>
          <p:cNvPr id="213" name="Google Shape;213;p5"/>
          <p:cNvSpPr txBox="1"/>
          <p:nvPr/>
        </p:nvSpPr>
        <p:spPr>
          <a:xfrm>
            <a:off x="4480033" y="3474699"/>
            <a:ext cx="3792217" cy="186932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49" u="none" cap="none" strike="noStrike">
                <a:solidFill>
                  <a:srgbClr val="000000"/>
                </a:solidFill>
                <a:latin typeface="Poppins"/>
                <a:ea typeface="Poppins"/>
                <a:cs typeface="Poppins"/>
                <a:sym typeface="Poppins"/>
              </a:rPr>
              <a:t>Pipeline execution status. Current schema. Real-time logs.</a:t>
            </a:r>
            <a:endParaRPr/>
          </a:p>
          <a:p>
            <a:pPr indent="0" lvl="0" marL="0" marR="0" rtl="0" algn="ctr">
              <a:lnSpc>
                <a:spcPct val="120008"/>
              </a:lnSpc>
              <a:spcBef>
                <a:spcPts val="0"/>
              </a:spcBef>
              <a:spcAft>
                <a:spcPts val="0"/>
              </a:spcAft>
              <a:buNone/>
            </a:pPr>
            <a:r>
              <a:rPr b="0" i="0" lang="en-US" sz="2449" u="none" cap="none" strike="noStrike">
                <a:solidFill>
                  <a:srgbClr val="000000"/>
                </a:solidFill>
                <a:latin typeface="Poppins"/>
                <a:ea typeface="Poppins"/>
                <a:cs typeface="Poppins"/>
                <a:sym typeface="Poppins"/>
              </a:rPr>
              <a:t>Nothing you can put in a prompt.</a:t>
            </a:r>
            <a:endParaRPr/>
          </a:p>
        </p:txBody>
      </p:sp>
      <p:sp>
        <p:nvSpPr>
          <p:cNvPr id="214" name="Google Shape;214;p5"/>
          <p:cNvSpPr txBox="1"/>
          <p:nvPr/>
        </p:nvSpPr>
        <p:spPr>
          <a:xfrm>
            <a:off x="4583048" y="7763510"/>
            <a:ext cx="3538226" cy="150117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49" u="none" cap="none" strike="noStrike">
                <a:solidFill>
                  <a:srgbClr val="000000"/>
                </a:solidFill>
                <a:latin typeface="Poppins"/>
                <a:ea typeface="Poppins"/>
                <a:cs typeface="Poppins"/>
                <a:sym typeface="Poppins"/>
              </a:rPr>
              <a:t>"What broke in the last deploy" the answer changes every</a:t>
            </a:r>
            <a:endParaRPr/>
          </a:p>
          <a:p>
            <a:pPr indent="0" lvl="0" marL="0" marR="0" rtl="0" algn="ctr">
              <a:lnSpc>
                <a:spcPct val="120008"/>
              </a:lnSpc>
              <a:spcBef>
                <a:spcPts val="0"/>
              </a:spcBef>
              <a:spcAft>
                <a:spcPts val="0"/>
              </a:spcAft>
              <a:buNone/>
            </a:pPr>
            <a:r>
              <a:rPr b="0" i="0" lang="en-US" sz="2449" u="none" cap="none" strike="noStrike">
                <a:solidFill>
                  <a:srgbClr val="000000"/>
                </a:solidFill>
                <a:latin typeface="Poppins"/>
                <a:ea typeface="Poppins"/>
                <a:cs typeface="Poppins"/>
                <a:sym typeface="Poppins"/>
              </a:rPr>
              <a:t>hour</a:t>
            </a:r>
            <a:endParaRPr/>
          </a:p>
        </p:txBody>
      </p:sp>
      <p:sp>
        <p:nvSpPr>
          <p:cNvPr id="215" name="Google Shape;215;p5"/>
          <p:cNvSpPr txBox="1"/>
          <p:nvPr/>
        </p:nvSpPr>
        <p:spPr>
          <a:xfrm>
            <a:off x="9160152" y="3658774"/>
            <a:ext cx="3911259" cy="150117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49" u="none" cap="none" strike="noStrike">
                <a:solidFill>
                  <a:srgbClr val="000000"/>
                </a:solidFill>
                <a:latin typeface="Poppins"/>
                <a:ea typeface="Poppins"/>
                <a:cs typeface="Poppins"/>
                <a:sym typeface="Poppins"/>
              </a:rPr>
              <a:t>Create a pipeline. Trigger a rollback. Apply a migration. Actions,</a:t>
            </a:r>
            <a:endParaRPr/>
          </a:p>
          <a:p>
            <a:pPr indent="0" lvl="0" marL="0" marR="0" rtl="0" algn="ctr">
              <a:lnSpc>
                <a:spcPct val="120008"/>
              </a:lnSpc>
              <a:spcBef>
                <a:spcPts val="0"/>
              </a:spcBef>
              <a:spcAft>
                <a:spcPts val="0"/>
              </a:spcAft>
              <a:buNone/>
            </a:pPr>
            <a:r>
              <a:rPr b="0" i="0" lang="en-US" sz="2449" u="none" cap="none" strike="noStrike">
                <a:solidFill>
                  <a:srgbClr val="000000"/>
                </a:solidFill>
                <a:latin typeface="Poppins"/>
                <a:ea typeface="Poppins"/>
                <a:cs typeface="Poppins"/>
                <a:sym typeface="Poppins"/>
              </a:rPr>
              <a:t>not instructions.</a:t>
            </a:r>
            <a:endParaRPr/>
          </a:p>
        </p:txBody>
      </p:sp>
      <p:sp>
        <p:nvSpPr>
          <p:cNvPr id="216" name="Google Shape;216;p5"/>
          <p:cNvSpPr/>
          <p:nvPr/>
        </p:nvSpPr>
        <p:spPr>
          <a:xfrm>
            <a:off x="8823206" y="6190264"/>
            <a:ext cx="4464885" cy="3710373"/>
          </a:xfrm>
          <a:custGeom>
            <a:rect b="b" l="l" r="r" t="t"/>
            <a:pathLst>
              <a:path extrusionOk="0" h="8336430" w="10031661">
                <a:moveTo>
                  <a:pt x="0" y="0"/>
                </a:moveTo>
                <a:lnTo>
                  <a:pt x="10031661" y="0"/>
                </a:lnTo>
                <a:lnTo>
                  <a:pt x="10031661" y="8336430"/>
                </a:lnTo>
                <a:lnTo>
                  <a:pt x="0" y="8336430"/>
                </a:lnTo>
                <a:close/>
              </a:path>
            </a:pathLst>
          </a:custGeom>
          <a:solidFill>
            <a:srgbClr val="F0FFDD"/>
          </a:solidFill>
          <a:ln cap="sq" cmpd="sng" w="19050">
            <a:solidFill>
              <a:schemeClr val="dk1"/>
            </a:solidFill>
            <a:prstDash val="solid"/>
            <a:miter lim="8000"/>
            <a:headEnd len="sm" w="sm" type="none"/>
            <a:tailEnd len="sm" w="sm" type="none"/>
          </a:ln>
        </p:spPr>
      </p:sp>
      <p:sp>
        <p:nvSpPr>
          <p:cNvPr id="217" name="Google Shape;217;p5"/>
          <p:cNvSpPr txBox="1"/>
          <p:nvPr/>
        </p:nvSpPr>
        <p:spPr>
          <a:xfrm>
            <a:off x="9587068" y="6484283"/>
            <a:ext cx="2889216" cy="764877"/>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49" u="none" cap="none" strike="noStrike">
                <a:solidFill>
                  <a:srgbClr val="84CC16"/>
                </a:solidFill>
                <a:latin typeface="Poppins"/>
                <a:ea typeface="Poppins"/>
                <a:cs typeface="Poppins"/>
                <a:sym typeface="Poppins"/>
              </a:rPr>
              <a:t>Dynamic schema </a:t>
            </a:r>
            <a:endParaRPr/>
          </a:p>
          <a:p>
            <a:pPr indent="0" lvl="0" marL="0" marR="0" rtl="0" algn="ctr">
              <a:lnSpc>
                <a:spcPct val="120008"/>
              </a:lnSpc>
              <a:spcBef>
                <a:spcPts val="0"/>
              </a:spcBef>
              <a:spcAft>
                <a:spcPts val="0"/>
              </a:spcAft>
              <a:buNone/>
            </a:pPr>
            <a:r>
              <a:rPr b="1" i="0" lang="en-US" sz="2449" u="none" cap="none" strike="noStrike">
                <a:solidFill>
                  <a:srgbClr val="84CC16"/>
                </a:solidFill>
                <a:latin typeface="Poppins"/>
                <a:ea typeface="Poppins"/>
                <a:cs typeface="Poppins"/>
                <a:sym typeface="Poppins"/>
              </a:rPr>
              <a:t>discovery</a:t>
            </a:r>
            <a:endParaRPr/>
          </a:p>
        </p:txBody>
      </p:sp>
      <p:sp>
        <p:nvSpPr>
          <p:cNvPr id="218" name="Google Shape;218;p5"/>
          <p:cNvSpPr txBox="1"/>
          <p:nvPr/>
        </p:nvSpPr>
        <p:spPr>
          <a:xfrm>
            <a:off x="9262563" y="7753985"/>
            <a:ext cx="3808848" cy="14382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349" u="none" cap="none" strike="noStrike">
                <a:solidFill>
                  <a:srgbClr val="000000"/>
                </a:solidFill>
                <a:latin typeface="Poppins"/>
                <a:ea typeface="Poppins"/>
                <a:cs typeface="Poppins"/>
                <a:sym typeface="Poppins"/>
              </a:rPr>
              <a:t>Use harness_describe to find resource schemas at call-time, not</a:t>
            </a:r>
            <a:endParaRPr/>
          </a:p>
          <a:p>
            <a:pPr indent="0" lvl="0" marL="0" marR="0" rtl="0" algn="ctr">
              <a:lnSpc>
                <a:spcPct val="120008"/>
              </a:lnSpc>
              <a:spcBef>
                <a:spcPts val="0"/>
              </a:spcBef>
              <a:spcAft>
                <a:spcPts val="0"/>
              </a:spcAft>
              <a:buNone/>
            </a:pPr>
            <a:r>
              <a:rPr b="0" i="0" lang="en-US" sz="2349" u="none" cap="none" strike="noStrike">
                <a:solidFill>
                  <a:srgbClr val="000000"/>
                </a:solidFill>
                <a:latin typeface="Poppins"/>
                <a:ea typeface="Poppins"/>
                <a:cs typeface="Poppins"/>
                <a:sym typeface="Poppins"/>
              </a:rPr>
              <a:t>hardcoded in prompts.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6"/>
          <p:cNvSpPr/>
          <p:nvPr/>
        </p:nvSpPr>
        <p:spPr>
          <a:xfrm>
            <a:off x="0" y="0"/>
            <a:ext cx="18288000" cy="1072134"/>
          </a:xfrm>
          <a:custGeom>
            <a:rect b="b" l="l" r="r" t="t"/>
            <a:pathLst>
              <a:path extrusionOk="0" h="1429512" w="24384000">
                <a:moveTo>
                  <a:pt x="0" y="0"/>
                </a:moveTo>
                <a:lnTo>
                  <a:pt x="24384000" y="0"/>
                </a:lnTo>
                <a:lnTo>
                  <a:pt x="24384000" y="1429512"/>
                </a:lnTo>
                <a:lnTo>
                  <a:pt x="0" y="1429512"/>
                </a:lnTo>
                <a:close/>
              </a:path>
            </a:pathLst>
          </a:custGeom>
          <a:solidFill>
            <a:srgbClr val="004AAD"/>
          </a:solidFill>
          <a:ln>
            <a:noFill/>
          </a:ln>
        </p:spPr>
      </p:sp>
      <p:sp>
        <p:nvSpPr>
          <p:cNvPr id="228" name="Google Shape;228;p6"/>
          <p:cNvSpPr txBox="1"/>
          <p:nvPr/>
        </p:nvSpPr>
        <p:spPr>
          <a:xfrm>
            <a:off x="374100" y="157025"/>
            <a:ext cx="11457600" cy="80040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1" i="0" lang="en-US" sz="5200" u="none" cap="none" strike="noStrike">
                <a:solidFill>
                  <a:srgbClr val="FFFFFF"/>
                </a:solidFill>
                <a:latin typeface="Calibri"/>
                <a:ea typeface="Calibri"/>
                <a:cs typeface="Calibri"/>
                <a:sym typeface="Calibri"/>
              </a:rPr>
              <a:t>The Decision Framework: One Question</a:t>
            </a:r>
            <a:endParaRPr sz="5200">
              <a:latin typeface="Calibri"/>
              <a:ea typeface="Calibri"/>
              <a:cs typeface="Calibri"/>
              <a:sym typeface="Calibri"/>
            </a:endParaRPr>
          </a:p>
        </p:txBody>
      </p:sp>
      <p:sp>
        <p:nvSpPr>
          <p:cNvPr id="229" name="Google Shape;229;p6"/>
          <p:cNvSpPr/>
          <p:nvPr/>
        </p:nvSpPr>
        <p:spPr>
          <a:xfrm>
            <a:off x="822960" y="5143500"/>
            <a:ext cx="7955280" cy="3474720"/>
          </a:xfrm>
          <a:custGeom>
            <a:rect b="b" l="l" r="r" t="t"/>
            <a:pathLst>
              <a:path extrusionOk="0" h="4632960" w="10607040">
                <a:moveTo>
                  <a:pt x="0" y="0"/>
                </a:moveTo>
                <a:lnTo>
                  <a:pt x="10607040" y="0"/>
                </a:lnTo>
                <a:lnTo>
                  <a:pt x="10607040" y="4632960"/>
                </a:lnTo>
                <a:lnTo>
                  <a:pt x="0" y="4632960"/>
                </a:lnTo>
                <a:close/>
              </a:path>
            </a:pathLst>
          </a:custGeom>
          <a:solidFill>
            <a:srgbClr val="F0FFDD"/>
          </a:solidFill>
          <a:ln cap="flat" cmpd="sng" w="9525">
            <a:solidFill>
              <a:schemeClr val="dk1"/>
            </a:solidFill>
            <a:prstDash val="solid"/>
            <a:round/>
            <a:headEnd len="sm" w="sm" type="none"/>
            <a:tailEnd len="sm" w="sm" type="none"/>
          </a:ln>
        </p:spPr>
      </p:sp>
      <p:grpSp>
        <p:nvGrpSpPr>
          <p:cNvPr id="230" name="Google Shape;230;p6"/>
          <p:cNvGrpSpPr/>
          <p:nvPr/>
        </p:nvGrpSpPr>
        <p:grpSpPr>
          <a:xfrm>
            <a:off x="3251292" y="5334929"/>
            <a:ext cx="3098617" cy="686396"/>
            <a:chOff x="0" y="-57150"/>
            <a:chExt cx="4131489" cy="915194"/>
          </a:xfrm>
        </p:grpSpPr>
        <p:sp>
          <p:nvSpPr>
            <p:cNvPr id="231" name="Google Shape;231;p6"/>
            <p:cNvSpPr/>
            <p:nvPr/>
          </p:nvSpPr>
          <p:spPr>
            <a:xfrm>
              <a:off x="0" y="0"/>
              <a:ext cx="4131489" cy="858044"/>
            </a:xfrm>
            <a:custGeom>
              <a:rect b="b" l="l" r="r" t="t"/>
              <a:pathLst>
                <a:path extrusionOk="0" h="858044" w="4131489">
                  <a:moveTo>
                    <a:pt x="0" y="0"/>
                  </a:moveTo>
                  <a:lnTo>
                    <a:pt x="4131489" y="0"/>
                  </a:lnTo>
                  <a:lnTo>
                    <a:pt x="4131489" y="858044"/>
                  </a:lnTo>
                  <a:lnTo>
                    <a:pt x="0" y="858044"/>
                  </a:lnTo>
                  <a:close/>
                </a:path>
              </a:pathLst>
            </a:custGeom>
            <a:blipFill rotWithShape="1">
              <a:blip r:embed="rId3">
                <a:alphaModFix amt="0"/>
              </a:blip>
              <a:stretch>
                <a:fillRect b="-179521" l="0" r="-144930" t="-180059"/>
              </a:stretch>
            </a:blipFill>
            <a:ln>
              <a:noFill/>
            </a:ln>
          </p:spPr>
        </p:sp>
        <p:sp>
          <p:nvSpPr>
            <p:cNvPr id="232" name="Google Shape;232;p6"/>
            <p:cNvSpPr txBox="1"/>
            <p:nvPr/>
          </p:nvSpPr>
          <p:spPr>
            <a:xfrm>
              <a:off x="0" y="-57150"/>
              <a:ext cx="4131489" cy="91519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84CC16"/>
                  </a:solidFill>
                  <a:latin typeface="Calibri"/>
                  <a:ea typeface="Calibri"/>
                  <a:cs typeface="Calibri"/>
                  <a:sym typeface="Calibri"/>
                </a:rPr>
                <a:t>NO → Use a Skill</a:t>
              </a:r>
              <a:endParaRPr/>
            </a:p>
          </p:txBody>
        </p:sp>
      </p:grpSp>
      <p:grpSp>
        <p:nvGrpSpPr>
          <p:cNvPr id="233" name="Google Shape;233;p6"/>
          <p:cNvGrpSpPr/>
          <p:nvPr/>
        </p:nvGrpSpPr>
        <p:grpSpPr>
          <a:xfrm>
            <a:off x="1005840" y="6120765"/>
            <a:ext cx="7589520" cy="2223135"/>
            <a:chOff x="0" y="-38100"/>
            <a:chExt cx="10119360" cy="2964180"/>
          </a:xfrm>
        </p:grpSpPr>
        <p:sp>
          <p:nvSpPr>
            <p:cNvPr id="234" name="Google Shape;234;p6"/>
            <p:cNvSpPr/>
            <p:nvPr/>
          </p:nvSpPr>
          <p:spPr>
            <a:xfrm>
              <a:off x="0" y="0"/>
              <a:ext cx="10119360" cy="2926080"/>
            </a:xfrm>
            <a:custGeom>
              <a:rect b="b" l="l" r="r" t="t"/>
              <a:pathLst>
                <a:path extrusionOk="0" h="2926080" w="10119360">
                  <a:moveTo>
                    <a:pt x="0" y="0"/>
                  </a:moveTo>
                  <a:lnTo>
                    <a:pt x="10119360" y="0"/>
                  </a:lnTo>
                  <a:lnTo>
                    <a:pt x="10119360" y="2926080"/>
                  </a:lnTo>
                  <a:lnTo>
                    <a:pt x="0" y="2926080"/>
                  </a:lnTo>
                  <a:close/>
                </a:path>
              </a:pathLst>
            </a:custGeom>
            <a:blipFill rotWithShape="1">
              <a:blip r:embed="rId3">
                <a:alphaModFix amt="0"/>
              </a:blip>
              <a:stretch>
                <a:fillRect b="-17385" l="0" r="0" t="-17385"/>
              </a:stretch>
            </a:blipFill>
            <a:ln>
              <a:noFill/>
            </a:ln>
          </p:spPr>
        </p:sp>
        <p:sp>
          <p:nvSpPr>
            <p:cNvPr id="235" name="Google Shape;235;p6"/>
            <p:cNvSpPr txBox="1"/>
            <p:nvPr/>
          </p:nvSpPr>
          <p:spPr>
            <a:xfrm>
              <a:off x="0" y="-38100"/>
              <a:ext cx="10119360" cy="296418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0" i="0" lang="en-US" sz="2400" u="none" cap="none" strike="noStrike">
                  <a:solidFill>
                    <a:srgbClr val="000000"/>
                  </a:solidFill>
                  <a:latin typeface="Calibri"/>
                  <a:ea typeface="Calibri"/>
                  <a:cs typeface="Calibri"/>
                  <a:sym typeface="Calibri"/>
                </a:rPr>
                <a:t>The knowledge is stable. Workflow conventions, step order, best practices, guardrails. </a:t>
              </a:r>
              <a:r>
                <a:rPr b="1" i="0" lang="en-US" sz="2400" u="none" cap="none" strike="noStrike">
                  <a:solidFill>
                    <a:srgbClr val="84CC16"/>
                  </a:solidFill>
                  <a:latin typeface="Calibri"/>
                  <a:ea typeface="Calibri"/>
                  <a:cs typeface="Calibri"/>
                  <a:sym typeface="Calibri"/>
                </a:rPr>
                <a:t>Put it in SKILL.md.</a:t>
              </a:r>
              <a:endParaRPr/>
            </a:p>
          </p:txBody>
        </p:sp>
      </p:grpSp>
      <p:sp>
        <p:nvSpPr>
          <p:cNvPr id="236" name="Google Shape;236;p6"/>
          <p:cNvSpPr/>
          <p:nvPr/>
        </p:nvSpPr>
        <p:spPr>
          <a:xfrm>
            <a:off x="9509760" y="5143500"/>
            <a:ext cx="7955280" cy="3474720"/>
          </a:xfrm>
          <a:custGeom>
            <a:rect b="b" l="l" r="r" t="t"/>
            <a:pathLst>
              <a:path extrusionOk="0" h="4632960" w="10607040">
                <a:moveTo>
                  <a:pt x="0" y="0"/>
                </a:moveTo>
                <a:lnTo>
                  <a:pt x="10607040" y="0"/>
                </a:lnTo>
                <a:lnTo>
                  <a:pt x="10607040" y="4632960"/>
                </a:lnTo>
                <a:lnTo>
                  <a:pt x="0" y="4632960"/>
                </a:lnTo>
                <a:close/>
              </a:path>
            </a:pathLst>
          </a:custGeom>
          <a:solidFill>
            <a:srgbClr val="DFEEFF"/>
          </a:solidFill>
          <a:ln cap="flat" cmpd="sng" w="9525">
            <a:solidFill>
              <a:schemeClr val="dk1"/>
            </a:solidFill>
            <a:prstDash val="solid"/>
            <a:round/>
            <a:headEnd len="sm" w="sm" type="none"/>
            <a:tailEnd len="sm" w="sm" type="none"/>
          </a:ln>
        </p:spPr>
      </p:sp>
      <p:grpSp>
        <p:nvGrpSpPr>
          <p:cNvPr id="237" name="Google Shape;237;p6"/>
          <p:cNvGrpSpPr/>
          <p:nvPr/>
        </p:nvGrpSpPr>
        <p:grpSpPr>
          <a:xfrm>
            <a:off x="11246586" y="5334929"/>
            <a:ext cx="4481628" cy="686396"/>
            <a:chOff x="0" y="-57150"/>
            <a:chExt cx="5975504" cy="915194"/>
          </a:xfrm>
        </p:grpSpPr>
        <p:sp>
          <p:nvSpPr>
            <p:cNvPr id="238" name="Google Shape;238;p6"/>
            <p:cNvSpPr/>
            <p:nvPr/>
          </p:nvSpPr>
          <p:spPr>
            <a:xfrm>
              <a:off x="0" y="0"/>
              <a:ext cx="5975504" cy="858044"/>
            </a:xfrm>
            <a:custGeom>
              <a:rect b="b" l="l" r="r" t="t"/>
              <a:pathLst>
                <a:path extrusionOk="0" h="858044" w="5975504">
                  <a:moveTo>
                    <a:pt x="0" y="0"/>
                  </a:moveTo>
                  <a:lnTo>
                    <a:pt x="5975504" y="0"/>
                  </a:lnTo>
                  <a:lnTo>
                    <a:pt x="5975504" y="858044"/>
                  </a:lnTo>
                  <a:lnTo>
                    <a:pt x="0" y="858044"/>
                  </a:lnTo>
                  <a:close/>
                </a:path>
              </a:pathLst>
            </a:custGeom>
            <a:blipFill rotWithShape="1">
              <a:blip r:embed="rId3">
                <a:alphaModFix amt="0"/>
              </a:blip>
              <a:stretch>
                <a:fillRect b="-179521" l="0" r="-69348" t="-180059"/>
              </a:stretch>
            </a:blipFill>
            <a:ln>
              <a:noFill/>
            </a:ln>
          </p:spPr>
        </p:sp>
        <p:sp>
          <p:nvSpPr>
            <p:cNvPr id="239" name="Google Shape;239;p6"/>
            <p:cNvSpPr txBox="1"/>
            <p:nvPr/>
          </p:nvSpPr>
          <p:spPr>
            <a:xfrm>
              <a:off x="0" y="-57150"/>
              <a:ext cx="5975504" cy="91519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60A5FA"/>
                  </a:solidFill>
                  <a:latin typeface="Calibri"/>
                  <a:ea typeface="Calibri"/>
                  <a:cs typeface="Calibri"/>
                  <a:sym typeface="Calibri"/>
                </a:rPr>
                <a:t>YES → Use an MCP Server</a:t>
              </a:r>
              <a:endParaRPr/>
            </a:p>
          </p:txBody>
        </p:sp>
      </p:grpSp>
      <p:grpSp>
        <p:nvGrpSpPr>
          <p:cNvPr id="240" name="Google Shape;240;p6"/>
          <p:cNvGrpSpPr/>
          <p:nvPr/>
        </p:nvGrpSpPr>
        <p:grpSpPr>
          <a:xfrm>
            <a:off x="9692640" y="6120765"/>
            <a:ext cx="7589520" cy="2223135"/>
            <a:chOff x="0" y="-38100"/>
            <a:chExt cx="10119360" cy="2964180"/>
          </a:xfrm>
        </p:grpSpPr>
        <p:sp>
          <p:nvSpPr>
            <p:cNvPr id="241" name="Google Shape;241;p6"/>
            <p:cNvSpPr/>
            <p:nvPr/>
          </p:nvSpPr>
          <p:spPr>
            <a:xfrm>
              <a:off x="0" y="0"/>
              <a:ext cx="10119360" cy="2926080"/>
            </a:xfrm>
            <a:custGeom>
              <a:rect b="b" l="l" r="r" t="t"/>
              <a:pathLst>
                <a:path extrusionOk="0" h="2926080" w="10119360">
                  <a:moveTo>
                    <a:pt x="0" y="0"/>
                  </a:moveTo>
                  <a:lnTo>
                    <a:pt x="10119360" y="0"/>
                  </a:lnTo>
                  <a:lnTo>
                    <a:pt x="10119360" y="2926080"/>
                  </a:lnTo>
                  <a:lnTo>
                    <a:pt x="0" y="2926080"/>
                  </a:lnTo>
                  <a:close/>
                </a:path>
              </a:pathLst>
            </a:custGeom>
            <a:blipFill rotWithShape="1">
              <a:blip r:embed="rId3">
                <a:alphaModFix amt="0"/>
              </a:blip>
              <a:stretch>
                <a:fillRect b="-17385" l="0" r="0" t="-17385"/>
              </a:stretch>
            </a:blipFill>
            <a:ln>
              <a:noFill/>
            </a:ln>
          </p:spPr>
        </p:sp>
        <p:sp>
          <p:nvSpPr>
            <p:cNvPr id="242" name="Google Shape;242;p6"/>
            <p:cNvSpPr txBox="1"/>
            <p:nvPr/>
          </p:nvSpPr>
          <p:spPr>
            <a:xfrm>
              <a:off x="0" y="-38100"/>
              <a:ext cx="10119360" cy="296418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0" i="0" lang="en-US" sz="2400" u="none" cap="none" strike="noStrike">
                  <a:solidFill>
                    <a:srgbClr val="000000"/>
                  </a:solidFill>
                  <a:latin typeface="Calibri"/>
                  <a:ea typeface="Calibri"/>
                  <a:cs typeface="Calibri"/>
                  <a:sym typeface="Calibri"/>
                </a:rPr>
                <a:t>You need live data or to take actions. The answer changes between conversations, or you need to change state in the world. </a:t>
              </a:r>
              <a:r>
                <a:rPr b="1" i="0" lang="en-US" sz="2400" u="none" cap="none" strike="noStrike">
                  <a:solidFill>
                    <a:srgbClr val="60A5FA"/>
                  </a:solidFill>
                  <a:latin typeface="Calibri"/>
                  <a:ea typeface="Calibri"/>
                  <a:cs typeface="Calibri"/>
                  <a:sym typeface="Calibri"/>
                </a:rPr>
                <a:t>Build the server.</a:t>
              </a:r>
              <a:endParaRPr/>
            </a:p>
          </p:txBody>
        </p:sp>
      </p:grpSp>
      <p:grpSp>
        <p:nvGrpSpPr>
          <p:cNvPr id="243" name="Google Shape;243;p6"/>
          <p:cNvGrpSpPr/>
          <p:nvPr/>
        </p:nvGrpSpPr>
        <p:grpSpPr>
          <a:xfrm>
            <a:off x="2926080" y="1643882"/>
            <a:ext cx="12435840" cy="2617470"/>
            <a:chOff x="0" y="-76200"/>
            <a:chExt cx="16581120" cy="3489960"/>
          </a:xfrm>
        </p:grpSpPr>
        <p:sp>
          <p:nvSpPr>
            <p:cNvPr id="244" name="Google Shape;244;p6"/>
            <p:cNvSpPr/>
            <p:nvPr/>
          </p:nvSpPr>
          <p:spPr>
            <a:xfrm>
              <a:off x="0" y="0"/>
              <a:ext cx="16581120" cy="3413760"/>
            </a:xfrm>
            <a:custGeom>
              <a:rect b="b" l="l" r="r" t="t"/>
              <a:pathLst>
                <a:path extrusionOk="0" h="3413760" w="16581120">
                  <a:moveTo>
                    <a:pt x="0" y="0"/>
                  </a:moveTo>
                  <a:lnTo>
                    <a:pt x="16581120" y="0"/>
                  </a:lnTo>
                  <a:lnTo>
                    <a:pt x="16581120" y="3413760"/>
                  </a:lnTo>
                  <a:lnTo>
                    <a:pt x="0" y="3413760"/>
                  </a:lnTo>
                  <a:close/>
                </a:path>
              </a:pathLst>
            </a:custGeom>
            <a:blipFill rotWithShape="1">
              <a:blip r:embed="rId3">
                <a:alphaModFix amt="0"/>
              </a:blip>
              <a:stretch>
                <a:fillRect b="-44640" l="0" r="0" t="-44640"/>
              </a:stretch>
            </a:blipFill>
            <a:ln>
              <a:noFill/>
            </a:ln>
          </p:spPr>
        </p:sp>
        <p:sp>
          <p:nvSpPr>
            <p:cNvPr id="245" name="Google Shape;245;p6"/>
            <p:cNvSpPr txBox="1"/>
            <p:nvPr/>
          </p:nvSpPr>
          <p:spPr>
            <a:xfrm>
              <a:off x="0" y="-76200"/>
              <a:ext cx="16581120" cy="348996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4400" u="none" cap="none" strike="noStrike">
                  <a:solidFill>
                    <a:srgbClr val="000000"/>
                  </a:solidFill>
                  <a:latin typeface="Calibri"/>
                  <a:ea typeface="Calibri"/>
                  <a:cs typeface="Calibri"/>
                  <a:sym typeface="Calibri"/>
                </a:rPr>
                <a:t>"Does this require information or actions</a:t>
              </a:r>
              <a:endParaRPr/>
            </a:p>
            <a:p>
              <a:pPr indent="0" lvl="0" marL="0" marR="0" rtl="0" algn="ctr">
                <a:lnSpc>
                  <a:spcPct val="120000"/>
                </a:lnSpc>
                <a:spcBef>
                  <a:spcPts val="0"/>
                </a:spcBef>
                <a:spcAft>
                  <a:spcPts val="0"/>
                </a:spcAft>
                <a:buNone/>
              </a:pPr>
              <a:r>
                <a:rPr b="1" i="0" lang="en-US" sz="4400" u="none" cap="none" strike="noStrike">
                  <a:solidFill>
                    <a:srgbClr val="000000"/>
                  </a:solidFill>
                  <a:latin typeface="Calibri"/>
                  <a:ea typeface="Calibri"/>
                  <a:cs typeface="Calibri"/>
                  <a:sym typeface="Calibri"/>
                </a:rPr>
                <a:t>that exist outside this conversation?"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7"/>
          <p:cNvSpPr/>
          <p:nvPr/>
        </p:nvSpPr>
        <p:spPr>
          <a:xfrm>
            <a:off x="0" y="0"/>
            <a:ext cx="18288000" cy="1072134"/>
          </a:xfrm>
          <a:custGeom>
            <a:rect b="b" l="l" r="r" t="t"/>
            <a:pathLst>
              <a:path extrusionOk="0" h="1429512" w="24384000">
                <a:moveTo>
                  <a:pt x="0" y="0"/>
                </a:moveTo>
                <a:lnTo>
                  <a:pt x="24384000" y="0"/>
                </a:lnTo>
                <a:lnTo>
                  <a:pt x="24384000" y="1429512"/>
                </a:lnTo>
                <a:lnTo>
                  <a:pt x="0" y="1429512"/>
                </a:lnTo>
                <a:close/>
              </a:path>
            </a:pathLst>
          </a:custGeom>
          <a:solidFill>
            <a:srgbClr val="004AAD"/>
          </a:solidFill>
          <a:ln>
            <a:noFill/>
          </a:ln>
        </p:spPr>
      </p:sp>
      <p:grpSp>
        <p:nvGrpSpPr>
          <p:cNvPr id="255" name="Google Shape;255;p7"/>
          <p:cNvGrpSpPr/>
          <p:nvPr/>
        </p:nvGrpSpPr>
        <p:grpSpPr>
          <a:xfrm>
            <a:off x="822960" y="-97631"/>
            <a:ext cx="16642080" cy="1267301"/>
            <a:chOff x="0" y="-104775"/>
            <a:chExt cx="22189440" cy="1689735"/>
          </a:xfrm>
        </p:grpSpPr>
        <p:sp>
          <p:nvSpPr>
            <p:cNvPr id="256" name="Google Shape;256;p7"/>
            <p:cNvSpPr/>
            <p:nvPr/>
          </p:nvSpPr>
          <p:spPr>
            <a:xfrm>
              <a:off x="0" y="0"/>
              <a:ext cx="22189439" cy="1584960"/>
            </a:xfrm>
            <a:custGeom>
              <a:rect b="b" l="l" r="r" t="t"/>
              <a:pathLst>
                <a:path extrusionOk="0" h="1584960" w="22189439">
                  <a:moveTo>
                    <a:pt x="0" y="0"/>
                  </a:moveTo>
                  <a:lnTo>
                    <a:pt x="22189439" y="0"/>
                  </a:lnTo>
                  <a:lnTo>
                    <a:pt x="22189439" y="1584960"/>
                  </a:lnTo>
                  <a:lnTo>
                    <a:pt x="0" y="1584960"/>
                  </a:lnTo>
                  <a:close/>
                </a:path>
              </a:pathLst>
            </a:custGeom>
            <a:blipFill rotWithShape="1">
              <a:blip r:embed="rId3">
                <a:alphaModFix amt="0"/>
              </a:blip>
              <a:stretch>
                <a:fillRect b="-222777" l="0" r="0" t="-222777"/>
              </a:stretch>
            </a:blipFill>
            <a:ln>
              <a:noFill/>
            </a:ln>
          </p:spPr>
        </p:sp>
        <p:sp>
          <p:nvSpPr>
            <p:cNvPr id="257" name="Google Shape;257;p7"/>
            <p:cNvSpPr txBox="1"/>
            <p:nvPr/>
          </p:nvSpPr>
          <p:spPr>
            <a:xfrm>
              <a:off x="0" y="-104775"/>
              <a:ext cx="22189440" cy="168973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5200" u="none" cap="none" strike="noStrike">
                  <a:solidFill>
                    <a:srgbClr val="FFFFFF"/>
                  </a:solidFill>
                  <a:latin typeface="Calibri"/>
                  <a:ea typeface="Calibri"/>
                  <a:cs typeface="Calibri"/>
                  <a:sym typeface="Calibri"/>
                </a:rPr>
                <a:t>The Power Combo: Skills as Orchestration, MCP as Execution</a:t>
              </a:r>
              <a:endParaRPr/>
            </a:p>
          </p:txBody>
        </p:sp>
      </p:grpSp>
      <p:sp>
        <p:nvSpPr>
          <p:cNvPr id="258" name="Google Shape;258;p7"/>
          <p:cNvSpPr/>
          <p:nvPr/>
        </p:nvSpPr>
        <p:spPr>
          <a:xfrm>
            <a:off x="777240" y="2095933"/>
            <a:ext cx="3931920" cy="2834640"/>
          </a:xfrm>
          <a:custGeom>
            <a:rect b="b" l="l" r="r" t="t"/>
            <a:pathLst>
              <a:path extrusionOk="0" h="3779520" w="5242560">
                <a:moveTo>
                  <a:pt x="0" y="0"/>
                </a:moveTo>
                <a:lnTo>
                  <a:pt x="5242560" y="0"/>
                </a:lnTo>
                <a:lnTo>
                  <a:pt x="5242560" y="3779520"/>
                </a:lnTo>
                <a:lnTo>
                  <a:pt x="0" y="3779520"/>
                </a:lnTo>
                <a:close/>
              </a:path>
            </a:pathLst>
          </a:custGeom>
          <a:solidFill>
            <a:srgbClr val="E4F0FF"/>
          </a:solidFill>
          <a:ln cap="flat" cmpd="sng" w="9525">
            <a:solidFill>
              <a:schemeClr val="dk1"/>
            </a:solidFill>
            <a:prstDash val="solid"/>
            <a:round/>
            <a:headEnd len="sm" w="sm" type="none"/>
            <a:tailEnd len="sm" w="sm" type="none"/>
          </a:ln>
        </p:spPr>
      </p:sp>
      <p:grpSp>
        <p:nvGrpSpPr>
          <p:cNvPr id="259" name="Google Shape;259;p7"/>
          <p:cNvGrpSpPr/>
          <p:nvPr/>
        </p:nvGrpSpPr>
        <p:grpSpPr>
          <a:xfrm>
            <a:off x="960120" y="2327391"/>
            <a:ext cx="3566160" cy="1048703"/>
            <a:chOff x="0" y="-57150"/>
            <a:chExt cx="4754880" cy="1398270"/>
          </a:xfrm>
        </p:grpSpPr>
        <p:sp>
          <p:nvSpPr>
            <p:cNvPr id="260" name="Google Shape;260;p7"/>
            <p:cNvSpPr/>
            <p:nvPr/>
          </p:nvSpPr>
          <p:spPr>
            <a:xfrm>
              <a:off x="0" y="0"/>
              <a:ext cx="4754880" cy="1341120"/>
            </a:xfrm>
            <a:custGeom>
              <a:rect b="b" l="l" r="r" t="t"/>
              <a:pathLst>
                <a:path extrusionOk="0" h="1341120" w="4754880">
                  <a:moveTo>
                    <a:pt x="0" y="0"/>
                  </a:moveTo>
                  <a:lnTo>
                    <a:pt x="4754880" y="0"/>
                  </a:lnTo>
                  <a:lnTo>
                    <a:pt x="4754880" y="1341120"/>
                  </a:lnTo>
                  <a:lnTo>
                    <a:pt x="0" y="1341120"/>
                  </a:lnTo>
                  <a:close/>
                </a:path>
              </a:pathLst>
            </a:custGeom>
            <a:blipFill rotWithShape="1">
              <a:blip r:embed="rId3">
                <a:alphaModFix amt="0"/>
              </a:blip>
              <a:stretch>
                <a:fillRect b="-19084" l="0" r="0" t="-19084"/>
              </a:stretch>
            </a:blipFill>
            <a:ln>
              <a:noFill/>
            </a:ln>
          </p:spPr>
        </p:sp>
        <p:sp>
          <p:nvSpPr>
            <p:cNvPr id="261" name="Google Shape;261;p7"/>
            <p:cNvSpPr txBox="1"/>
            <p:nvPr/>
          </p:nvSpPr>
          <p:spPr>
            <a:xfrm>
              <a:off x="0" y="-57150"/>
              <a:ext cx="4754880" cy="13982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2600" u="none" cap="none" strike="noStrike">
                  <a:solidFill>
                    <a:srgbClr val="8878AA"/>
                  </a:solidFill>
                  <a:latin typeface="Calibri"/>
                  <a:ea typeface="Calibri"/>
                  <a:cs typeface="Calibri"/>
                  <a:sym typeface="Calibri"/>
                </a:rPr>
                <a:t>Developer</a:t>
              </a:r>
              <a:endParaRPr/>
            </a:p>
            <a:p>
              <a:pPr indent="0" lvl="0" marL="0" marR="0" rtl="0" algn="ctr">
                <a:lnSpc>
                  <a:spcPct val="120000"/>
                </a:lnSpc>
                <a:spcBef>
                  <a:spcPts val="0"/>
                </a:spcBef>
                <a:spcAft>
                  <a:spcPts val="0"/>
                </a:spcAft>
                <a:buNone/>
              </a:pPr>
              <a:r>
                <a:rPr b="1" i="0" lang="en-US" sz="2600" u="none" cap="none" strike="noStrike">
                  <a:solidFill>
                    <a:srgbClr val="8878AA"/>
                  </a:solidFill>
                  <a:latin typeface="Calibri"/>
                  <a:ea typeface="Calibri"/>
                  <a:cs typeface="Calibri"/>
                  <a:sym typeface="Calibri"/>
                </a:rPr>
                <a:t>Prompt</a:t>
              </a:r>
              <a:endParaRPr/>
            </a:p>
          </p:txBody>
        </p:sp>
      </p:grpSp>
      <p:grpSp>
        <p:nvGrpSpPr>
          <p:cNvPr id="262" name="Google Shape;262;p7"/>
          <p:cNvGrpSpPr/>
          <p:nvPr/>
        </p:nvGrpSpPr>
        <p:grpSpPr>
          <a:xfrm>
            <a:off x="960120" y="3431814"/>
            <a:ext cx="3566160" cy="1224439"/>
            <a:chOff x="0" y="-47625"/>
            <a:chExt cx="4754880" cy="1632585"/>
          </a:xfrm>
        </p:grpSpPr>
        <p:sp>
          <p:nvSpPr>
            <p:cNvPr id="263" name="Google Shape;263;p7"/>
            <p:cNvSpPr/>
            <p:nvPr/>
          </p:nvSpPr>
          <p:spPr>
            <a:xfrm>
              <a:off x="0" y="0"/>
              <a:ext cx="4754880" cy="1584960"/>
            </a:xfrm>
            <a:custGeom>
              <a:rect b="b" l="l" r="r" t="t"/>
              <a:pathLst>
                <a:path extrusionOk="0" h="1584960" w="4754880">
                  <a:moveTo>
                    <a:pt x="0" y="0"/>
                  </a:moveTo>
                  <a:lnTo>
                    <a:pt x="4754880" y="0"/>
                  </a:lnTo>
                  <a:lnTo>
                    <a:pt x="4754880" y="1584960"/>
                  </a:lnTo>
                  <a:lnTo>
                    <a:pt x="0" y="1584960"/>
                  </a:lnTo>
                  <a:close/>
                </a:path>
              </a:pathLst>
            </a:custGeom>
            <a:blipFill rotWithShape="1">
              <a:blip r:embed="rId3">
                <a:alphaModFix amt="0"/>
              </a:blip>
              <a:stretch>
                <a:fillRect b="-8455" l="0" r="0" t="-8455"/>
              </a:stretch>
            </a:blipFill>
            <a:ln>
              <a:noFill/>
            </a:ln>
          </p:spPr>
        </p:sp>
        <p:sp>
          <p:nvSpPr>
            <p:cNvPr id="264" name="Google Shape;264;p7"/>
            <p:cNvSpPr txBox="1"/>
            <p:nvPr/>
          </p:nvSpPr>
          <p:spPr>
            <a:xfrm>
              <a:off x="0" y="-47625"/>
              <a:ext cx="4754880" cy="163258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"Debug my</a:t>
              </a:r>
              <a:endParaRPr/>
            </a:p>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failed pipeline"</a:t>
              </a:r>
              <a:endParaRPr/>
            </a:p>
          </p:txBody>
        </p:sp>
      </p:grpSp>
      <p:sp>
        <p:nvSpPr>
          <p:cNvPr id="265" name="Google Shape;265;p7"/>
          <p:cNvSpPr/>
          <p:nvPr/>
        </p:nvSpPr>
        <p:spPr>
          <a:xfrm>
            <a:off x="4709160" y="3376093"/>
            <a:ext cx="822960" cy="109728"/>
          </a:xfrm>
          <a:custGeom>
            <a:rect b="b" l="l" r="r" t="t"/>
            <a:pathLst>
              <a:path extrusionOk="0" h="146304" w="1097280">
                <a:moveTo>
                  <a:pt x="0" y="0"/>
                </a:moveTo>
                <a:lnTo>
                  <a:pt x="1097280" y="0"/>
                </a:lnTo>
                <a:lnTo>
                  <a:pt x="1097280" y="146304"/>
                </a:lnTo>
                <a:lnTo>
                  <a:pt x="0" y="146304"/>
                </a:lnTo>
                <a:close/>
              </a:path>
            </a:pathLst>
          </a:custGeom>
          <a:solidFill>
            <a:srgbClr val="000000"/>
          </a:solidFill>
          <a:ln>
            <a:noFill/>
          </a:ln>
        </p:spPr>
      </p:sp>
      <p:grpSp>
        <p:nvGrpSpPr>
          <p:cNvPr id="266" name="Google Shape;266;p7"/>
          <p:cNvGrpSpPr/>
          <p:nvPr/>
        </p:nvGrpSpPr>
        <p:grpSpPr>
          <a:xfrm>
            <a:off x="4800600" y="3095487"/>
            <a:ext cx="640080" cy="591502"/>
            <a:chOff x="0" y="-57150"/>
            <a:chExt cx="853440" cy="788670"/>
          </a:xfrm>
        </p:grpSpPr>
        <p:sp>
          <p:nvSpPr>
            <p:cNvPr id="267" name="Google Shape;267;p7"/>
            <p:cNvSpPr/>
            <p:nvPr/>
          </p:nvSpPr>
          <p:spPr>
            <a:xfrm>
              <a:off x="0" y="0"/>
              <a:ext cx="853440" cy="731520"/>
            </a:xfrm>
            <a:custGeom>
              <a:rect b="b" l="l" r="r" t="t"/>
              <a:pathLst>
                <a:path extrusionOk="0" h="731520" w="853440">
                  <a:moveTo>
                    <a:pt x="0" y="0"/>
                  </a:moveTo>
                  <a:lnTo>
                    <a:pt x="853440" y="0"/>
                  </a:lnTo>
                  <a:lnTo>
                    <a:pt x="853440" y="731520"/>
                  </a:lnTo>
                  <a:lnTo>
                    <a:pt x="0" y="731520"/>
                  </a:lnTo>
                  <a:close/>
                </a:path>
              </a:pathLst>
            </a:custGeom>
            <a:blipFill rotWithShape="1">
              <a:blip r:embed="rId3">
                <a:alphaModFix amt="0"/>
              </a:blip>
              <a:stretch>
                <a:fillRect b="0" l="-59972" r="-59972" t="0"/>
              </a:stretch>
            </a:blipFill>
            <a:ln>
              <a:noFill/>
            </a:ln>
          </p:spPr>
        </p:sp>
        <p:sp>
          <p:nvSpPr>
            <p:cNvPr id="268" name="Google Shape;268;p7"/>
            <p:cNvSpPr txBox="1"/>
            <p:nvPr/>
          </p:nvSpPr>
          <p:spPr>
            <a:xfrm>
              <a:off x="0" y="-57150"/>
              <a:ext cx="853440" cy="7886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Calibri"/>
                  <a:ea typeface="Calibri"/>
                  <a:cs typeface="Calibri"/>
                  <a:sym typeface="Calibri"/>
                </a:rPr>
                <a:t>→</a:t>
              </a:r>
              <a:endParaRPr/>
            </a:p>
          </p:txBody>
        </p:sp>
      </p:grpSp>
      <p:sp>
        <p:nvSpPr>
          <p:cNvPr id="269" name="Google Shape;269;p7"/>
          <p:cNvSpPr/>
          <p:nvPr/>
        </p:nvSpPr>
        <p:spPr>
          <a:xfrm>
            <a:off x="4983480" y="2095933"/>
            <a:ext cx="3931920" cy="2834640"/>
          </a:xfrm>
          <a:custGeom>
            <a:rect b="b" l="l" r="r" t="t"/>
            <a:pathLst>
              <a:path extrusionOk="0" h="3779520" w="5242560">
                <a:moveTo>
                  <a:pt x="0" y="0"/>
                </a:moveTo>
                <a:lnTo>
                  <a:pt x="5242560" y="0"/>
                </a:lnTo>
                <a:lnTo>
                  <a:pt x="5242560" y="3779520"/>
                </a:lnTo>
                <a:lnTo>
                  <a:pt x="0" y="3779520"/>
                </a:lnTo>
                <a:close/>
              </a:path>
            </a:pathLst>
          </a:custGeom>
          <a:solidFill>
            <a:srgbClr val="E4F0FF"/>
          </a:solidFill>
          <a:ln cap="flat" cmpd="sng" w="9525">
            <a:solidFill>
              <a:schemeClr val="dk1"/>
            </a:solidFill>
            <a:prstDash val="solid"/>
            <a:round/>
            <a:headEnd len="sm" w="sm" type="none"/>
            <a:tailEnd len="sm" w="sm" type="none"/>
          </a:ln>
        </p:spPr>
      </p:sp>
      <p:grpSp>
        <p:nvGrpSpPr>
          <p:cNvPr id="270" name="Google Shape;270;p7"/>
          <p:cNvGrpSpPr/>
          <p:nvPr/>
        </p:nvGrpSpPr>
        <p:grpSpPr>
          <a:xfrm>
            <a:off x="5166360" y="2327391"/>
            <a:ext cx="3566160" cy="1048703"/>
            <a:chOff x="0" y="-57150"/>
            <a:chExt cx="4754880" cy="1398270"/>
          </a:xfrm>
        </p:grpSpPr>
        <p:sp>
          <p:nvSpPr>
            <p:cNvPr id="271" name="Google Shape;271;p7"/>
            <p:cNvSpPr/>
            <p:nvPr/>
          </p:nvSpPr>
          <p:spPr>
            <a:xfrm>
              <a:off x="0" y="0"/>
              <a:ext cx="4754880" cy="1341120"/>
            </a:xfrm>
            <a:custGeom>
              <a:rect b="b" l="l" r="r" t="t"/>
              <a:pathLst>
                <a:path extrusionOk="0" h="1341120" w="4754880">
                  <a:moveTo>
                    <a:pt x="0" y="0"/>
                  </a:moveTo>
                  <a:lnTo>
                    <a:pt x="4754880" y="0"/>
                  </a:lnTo>
                  <a:lnTo>
                    <a:pt x="4754880" y="1341120"/>
                  </a:lnTo>
                  <a:lnTo>
                    <a:pt x="0" y="1341120"/>
                  </a:lnTo>
                  <a:close/>
                </a:path>
              </a:pathLst>
            </a:custGeom>
            <a:blipFill rotWithShape="1">
              <a:blip r:embed="rId3">
                <a:alphaModFix amt="0"/>
              </a:blip>
              <a:stretch>
                <a:fillRect b="-19084" l="0" r="0" t="-19084"/>
              </a:stretch>
            </a:blipFill>
            <a:ln>
              <a:noFill/>
            </a:ln>
          </p:spPr>
        </p:sp>
        <p:sp>
          <p:nvSpPr>
            <p:cNvPr id="272" name="Google Shape;272;p7"/>
            <p:cNvSpPr txBox="1"/>
            <p:nvPr/>
          </p:nvSpPr>
          <p:spPr>
            <a:xfrm>
              <a:off x="0" y="-57150"/>
              <a:ext cx="4754880" cy="13982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2600" u="none" cap="none" strike="noStrike">
                  <a:solidFill>
                    <a:srgbClr val="84CC16"/>
                  </a:solidFill>
                  <a:latin typeface="Calibri"/>
                  <a:ea typeface="Calibri"/>
                  <a:cs typeface="Calibri"/>
                  <a:sym typeface="Calibri"/>
                </a:rPr>
                <a:t>Claude reads</a:t>
              </a:r>
              <a:endParaRPr/>
            </a:p>
            <a:p>
              <a:pPr indent="0" lvl="0" marL="0" marR="0" rtl="0" algn="ctr">
                <a:lnSpc>
                  <a:spcPct val="120000"/>
                </a:lnSpc>
                <a:spcBef>
                  <a:spcPts val="0"/>
                </a:spcBef>
                <a:spcAft>
                  <a:spcPts val="0"/>
                </a:spcAft>
                <a:buNone/>
              </a:pPr>
              <a:r>
                <a:rPr b="1" i="0" lang="en-US" sz="2600" u="none" cap="none" strike="noStrike">
                  <a:solidFill>
                    <a:srgbClr val="84CC16"/>
                  </a:solidFill>
                  <a:latin typeface="Calibri"/>
                  <a:ea typeface="Calibri"/>
                  <a:cs typeface="Calibri"/>
                  <a:sym typeface="Calibri"/>
                </a:rPr>
                <a:t>SKILL.md</a:t>
              </a:r>
              <a:endParaRPr/>
            </a:p>
          </p:txBody>
        </p:sp>
      </p:grpSp>
      <p:grpSp>
        <p:nvGrpSpPr>
          <p:cNvPr id="273" name="Google Shape;273;p7"/>
          <p:cNvGrpSpPr/>
          <p:nvPr/>
        </p:nvGrpSpPr>
        <p:grpSpPr>
          <a:xfrm>
            <a:off x="5166360" y="3431814"/>
            <a:ext cx="3566160" cy="1224439"/>
            <a:chOff x="0" y="-47625"/>
            <a:chExt cx="4754880" cy="1632585"/>
          </a:xfrm>
        </p:grpSpPr>
        <p:sp>
          <p:nvSpPr>
            <p:cNvPr id="274" name="Google Shape;274;p7"/>
            <p:cNvSpPr/>
            <p:nvPr/>
          </p:nvSpPr>
          <p:spPr>
            <a:xfrm>
              <a:off x="0" y="0"/>
              <a:ext cx="4754880" cy="1584960"/>
            </a:xfrm>
            <a:custGeom>
              <a:rect b="b" l="l" r="r" t="t"/>
              <a:pathLst>
                <a:path extrusionOk="0" h="1584960" w="4754880">
                  <a:moveTo>
                    <a:pt x="0" y="0"/>
                  </a:moveTo>
                  <a:lnTo>
                    <a:pt x="4754880" y="0"/>
                  </a:lnTo>
                  <a:lnTo>
                    <a:pt x="4754880" y="1584960"/>
                  </a:lnTo>
                  <a:lnTo>
                    <a:pt x="0" y="1584960"/>
                  </a:lnTo>
                  <a:close/>
                </a:path>
              </a:pathLst>
            </a:custGeom>
            <a:blipFill rotWithShape="1">
              <a:blip r:embed="rId3">
                <a:alphaModFix amt="0"/>
              </a:blip>
              <a:stretch>
                <a:fillRect b="-8455" l="0" r="0" t="-8455"/>
              </a:stretch>
            </a:blipFill>
            <a:ln>
              <a:noFill/>
            </a:ln>
          </p:spPr>
        </p:sp>
        <p:sp>
          <p:nvSpPr>
            <p:cNvPr id="275" name="Google Shape;275;p7"/>
            <p:cNvSpPr txBox="1"/>
            <p:nvPr/>
          </p:nvSpPr>
          <p:spPr>
            <a:xfrm>
              <a:off x="0" y="-47625"/>
              <a:ext cx="4754880" cy="163258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Workflow logic</a:t>
              </a:r>
              <a:endParaRPr/>
            </a:p>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loaded into context</a:t>
              </a:r>
              <a:endParaRPr/>
            </a:p>
          </p:txBody>
        </p:sp>
      </p:grpSp>
      <p:sp>
        <p:nvSpPr>
          <p:cNvPr id="276" name="Google Shape;276;p7"/>
          <p:cNvSpPr/>
          <p:nvPr/>
        </p:nvSpPr>
        <p:spPr>
          <a:xfrm>
            <a:off x="8915400" y="3376093"/>
            <a:ext cx="822960" cy="109728"/>
          </a:xfrm>
          <a:custGeom>
            <a:rect b="b" l="l" r="r" t="t"/>
            <a:pathLst>
              <a:path extrusionOk="0" h="146304" w="1097280">
                <a:moveTo>
                  <a:pt x="0" y="0"/>
                </a:moveTo>
                <a:lnTo>
                  <a:pt x="1097280" y="0"/>
                </a:lnTo>
                <a:lnTo>
                  <a:pt x="1097280" y="146304"/>
                </a:lnTo>
                <a:lnTo>
                  <a:pt x="0" y="146304"/>
                </a:lnTo>
                <a:close/>
              </a:path>
            </a:pathLst>
          </a:custGeom>
          <a:solidFill>
            <a:srgbClr val="000000"/>
          </a:solidFill>
          <a:ln>
            <a:noFill/>
          </a:ln>
        </p:spPr>
      </p:sp>
      <p:grpSp>
        <p:nvGrpSpPr>
          <p:cNvPr id="277" name="Google Shape;277;p7"/>
          <p:cNvGrpSpPr/>
          <p:nvPr/>
        </p:nvGrpSpPr>
        <p:grpSpPr>
          <a:xfrm>
            <a:off x="9006840" y="3095487"/>
            <a:ext cx="640080" cy="591502"/>
            <a:chOff x="0" y="-57150"/>
            <a:chExt cx="853440" cy="788670"/>
          </a:xfrm>
        </p:grpSpPr>
        <p:sp>
          <p:nvSpPr>
            <p:cNvPr id="278" name="Google Shape;278;p7"/>
            <p:cNvSpPr/>
            <p:nvPr/>
          </p:nvSpPr>
          <p:spPr>
            <a:xfrm>
              <a:off x="0" y="0"/>
              <a:ext cx="853440" cy="731520"/>
            </a:xfrm>
            <a:custGeom>
              <a:rect b="b" l="l" r="r" t="t"/>
              <a:pathLst>
                <a:path extrusionOk="0" h="731520" w="853440">
                  <a:moveTo>
                    <a:pt x="0" y="0"/>
                  </a:moveTo>
                  <a:lnTo>
                    <a:pt x="853440" y="0"/>
                  </a:lnTo>
                  <a:lnTo>
                    <a:pt x="853440" y="731520"/>
                  </a:lnTo>
                  <a:lnTo>
                    <a:pt x="0" y="731520"/>
                  </a:lnTo>
                  <a:close/>
                </a:path>
              </a:pathLst>
            </a:custGeom>
            <a:blipFill rotWithShape="1">
              <a:blip r:embed="rId3">
                <a:alphaModFix amt="0"/>
              </a:blip>
              <a:stretch>
                <a:fillRect b="0" l="-59972" r="-59972" t="0"/>
              </a:stretch>
            </a:blipFill>
            <a:ln>
              <a:noFill/>
            </a:ln>
          </p:spPr>
        </p:sp>
        <p:sp>
          <p:nvSpPr>
            <p:cNvPr id="279" name="Google Shape;279;p7"/>
            <p:cNvSpPr txBox="1"/>
            <p:nvPr/>
          </p:nvSpPr>
          <p:spPr>
            <a:xfrm>
              <a:off x="0" y="-57150"/>
              <a:ext cx="853440" cy="7886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Calibri"/>
                  <a:ea typeface="Calibri"/>
                  <a:cs typeface="Calibri"/>
                  <a:sym typeface="Calibri"/>
                </a:rPr>
                <a:t>→</a:t>
              </a:r>
              <a:endParaRPr/>
            </a:p>
          </p:txBody>
        </p:sp>
      </p:grpSp>
      <p:sp>
        <p:nvSpPr>
          <p:cNvPr id="280" name="Google Shape;280;p7"/>
          <p:cNvSpPr/>
          <p:nvPr/>
        </p:nvSpPr>
        <p:spPr>
          <a:xfrm>
            <a:off x="9281160" y="2095933"/>
            <a:ext cx="3931920" cy="2834640"/>
          </a:xfrm>
          <a:custGeom>
            <a:rect b="b" l="l" r="r" t="t"/>
            <a:pathLst>
              <a:path extrusionOk="0" h="3779520" w="5242560">
                <a:moveTo>
                  <a:pt x="0" y="0"/>
                </a:moveTo>
                <a:lnTo>
                  <a:pt x="5242560" y="0"/>
                </a:lnTo>
                <a:lnTo>
                  <a:pt x="5242560" y="3779520"/>
                </a:lnTo>
                <a:lnTo>
                  <a:pt x="0" y="3779520"/>
                </a:lnTo>
                <a:close/>
              </a:path>
            </a:pathLst>
          </a:custGeom>
          <a:solidFill>
            <a:srgbClr val="E4F0FF"/>
          </a:solidFill>
          <a:ln cap="flat" cmpd="sng" w="9525">
            <a:solidFill>
              <a:schemeClr val="dk1"/>
            </a:solidFill>
            <a:prstDash val="solid"/>
            <a:round/>
            <a:headEnd len="sm" w="sm" type="none"/>
            <a:tailEnd len="sm" w="sm" type="none"/>
          </a:ln>
        </p:spPr>
      </p:sp>
      <p:grpSp>
        <p:nvGrpSpPr>
          <p:cNvPr id="281" name="Google Shape;281;p7"/>
          <p:cNvGrpSpPr/>
          <p:nvPr/>
        </p:nvGrpSpPr>
        <p:grpSpPr>
          <a:xfrm>
            <a:off x="9464040" y="2327391"/>
            <a:ext cx="3566160" cy="1048703"/>
            <a:chOff x="0" y="-57150"/>
            <a:chExt cx="4754880" cy="1398270"/>
          </a:xfrm>
        </p:grpSpPr>
        <p:sp>
          <p:nvSpPr>
            <p:cNvPr id="282" name="Google Shape;282;p7"/>
            <p:cNvSpPr/>
            <p:nvPr/>
          </p:nvSpPr>
          <p:spPr>
            <a:xfrm>
              <a:off x="0" y="0"/>
              <a:ext cx="4754880" cy="1341120"/>
            </a:xfrm>
            <a:custGeom>
              <a:rect b="b" l="l" r="r" t="t"/>
              <a:pathLst>
                <a:path extrusionOk="0" h="1341120" w="4754880">
                  <a:moveTo>
                    <a:pt x="0" y="0"/>
                  </a:moveTo>
                  <a:lnTo>
                    <a:pt x="4754880" y="0"/>
                  </a:lnTo>
                  <a:lnTo>
                    <a:pt x="4754880" y="1341120"/>
                  </a:lnTo>
                  <a:lnTo>
                    <a:pt x="0" y="1341120"/>
                  </a:lnTo>
                  <a:close/>
                </a:path>
              </a:pathLst>
            </a:custGeom>
            <a:blipFill rotWithShape="1">
              <a:blip r:embed="rId3">
                <a:alphaModFix amt="0"/>
              </a:blip>
              <a:stretch>
                <a:fillRect b="-19084" l="0" r="0" t="-19084"/>
              </a:stretch>
            </a:blipFill>
            <a:ln>
              <a:noFill/>
            </a:ln>
          </p:spPr>
        </p:sp>
        <p:sp>
          <p:nvSpPr>
            <p:cNvPr id="283" name="Google Shape;283;p7"/>
            <p:cNvSpPr txBox="1"/>
            <p:nvPr/>
          </p:nvSpPr>
          <p:spPr>
            <a:xfrm>
              <a:off x="0" y="-57150"/>
              <a:ext cx="4754880" cy="13982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2600" u="none" cap="none" strike="noStrike">
                  <a:solidFill>
                    <a:srgbClr val="7C3AED"/>
                  </a:solidFill>
                  <a:latin typeface="Calibri"/>
                  <a:ea typeface="Calibri"/>
                  <a:cs typeface="Calibri"/>
                  <a:sym typeface="Calibri"/>
                </a:rPr>
                <a:t>Agent follows</a:t>
              </a:r>
              <a:endParaRPr/>
            </a:p>
            <a:p>
              <a:pPr indent="0" lvl="0" marL="0" marR="0" rtl="0" algn="ctr">
                <a:lnSpc>
                  <a:spcPct val="120000"/>
                </a:lnSpc>
                <a:spcBef>
                  <a:spcPts val="0"/>
                </a:spcBef>
                <a:spcAft>
                  <a:spcPts val="0"/>
                </a:spcAft>
                <a:buNone/>
              </a:pPr>
              <a:r>
                <a:rPr b="1" i="0" lang="en-US" sz="2600" u="none" cap="none" strike="noStrike">
                  <a:solidFill>
                    <a:srgbClr val="7C3AED"/>
                  </a:solidFill>
                  <a:latin typeface="Calibri"/>
                  <a:ea typeface="Calibri"/>
                  <a:cs typeface="Calibri"/>
                  <a:sym typeface="Calibri"/>
                </a:rPr>
                <a:t>Skill steps</a:t>
              </a:r>
              <a:endParaRPr/>
            </a:p>
          </p:txBody>
        </p:sp>
      </p:grpSp>
      <p:grpSp>
        <p:nvGrpSpPr>
          <p:cNvPr id="284" name="Google Shape;284;p7"/>
          <p:cNvGrpSpPr/>
          <p:nvPr/>
        </p:nvGrpSpPr>
        <p:grpSpPr>
          <a:xfrm>
            <a:off x="9464040" y="3431814"/>
            <a:ext cx="3566160" cy="1224439"/>
            <a:chOff x="0" y="-47625"/>
            <a:chExt cx="4754880" cy="1632585"/>
          </a:xfrm>
        </p:grpSpPr>
        <p:sp>
          <p:nvSpPr>
            <p:cNvPr id="285" name="Google Shape;285;p7"/>
            <p:cNvSpPr/>
            <p:nvPr/>
          </p:nvSpPr>
          <p:spPr>
            <a:xfrm>
              <a:off x="0" y="0"/>
              <a:ext cx="4754880" cy="1584960"/>
            </a:xfrm>
            <a:custGeom>
              <a:rect b="b" l="l" r="r" t="t"/>
              <a:pathLst>
                <a:path extrusionOk="0" h="1584960" w="4754880">
                  <a:moveTo>
                    <a:pt x="0" y="0"/>
                  </a:moveTo>
                  <a:lnTo>
                    <a:pt x="4754880" y="0"/>
                  </a:lnTo>
                  <a:lnTo>
                    <a:pt x="4754880" y="1584960"/>
                  </a:lnTo>
                  <a:lnTo>
                    <a:pt x="0" y="1584960"/>
                  </a:lnTo>
                  <a:close/>
                </a:path>
              </a:pathLst>
            </a:custGeom>
            <a:blipFill rotWithShape="1">
              <a:blip r:embed="rId3">
                <a:alphaModFix amt="0"/>
              </a:blip>
              <a:stretch>
                <a:fillRect b="-8455" l="0" r="0" t="-8455"/>
              </a:stretch>
            </a:blipFill>
            <a:ln>
              <a:noFill/>
            </a:ln>
          </p:spPr>
        </p:sp>
        <p:sp>
          <p:nvSpPr>
            <p:cNvPr id="286" name="Google Shape;286;p7"/>
            <p:cNvSpPr txBox="1"/>
            <p:nvPr/>
          </p:nvSpPr>
          <p:spPr>
            <a:xfrm>
              <a:off x="0" y="-47625"/>
              <a:ext cx="4754880" cy="163258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harness_describe</a:t>
              </a:r>
              <a:endParaRPr/>
            </a:p>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 harness_diagnose</a:t>
              </a:r>
              <a:endParaRPr/>
            </a:p>
          </p:txBody>
        </p:sp>
      </p:grpSp>
      <p:sp>
        <p:nvSpPr>
          <p:cNvPr id="287" name="Google Shape;287;p7"/>
          <p:cNvSpPr/>
          <p:nvPr/>
        </p:nvSpPr>
        <p:spPr>
          <a:xfrm>
            <a:off x="13213080" y="3376093"/>
            <a:ext cx="822960" cy="109728"/>
          </a:xfrm>
          <a:custGeom>
            <a:rect b="b" l="l" r="r" t="t"/>
            <a:pathLst>
              <a:path extrusionOk="0" h="146304" w="1097280">
                <a:moveTo>
                  <a:pt x="0" y="0"/>
                </a:moveTo>
                <a:lnTo>
                  <a:pt x="1097280" y="0"/>
                </a:lnTo>
                <a:lnTo>
                  <a:pt x="1097280" y="146304"/>
                </a:lnTo>
                <a:lnTo>
                  <a:pt x="0" y="146304"/>
                </a:lnTo>
                <a:close/>
              </a:path>
            </a:pathLst>
          </a:custGeom>
          <a:solidFill>
            <a:srgbClr val="000000"/>
          </a:solidFill>
          <a:ln>
            <a:noFill/>
          </a:ln>
        </p:spPr>
      </p:sp>
      <p:grpSp>
        <p:nvGrpSpPr>
          <p:cNvPr id="288" name="Google Shape;288;p7"/>
          <p:cNvGrpSpPr/>
          <p:nvPr/>
        </p:nvGrpSpPr>
        <p:grpSpPr>
          <a:xfrm>
            <a:off x="13304520" y="3095487"/>
            <a:ext cx="640080" cy="591502"/>
            <a:chOff x="0" y="-57150"/>
            <a:chExt cx="853440" cy="788670"/>
          </a:xfrm>
        </p:grpSpPr>
        <p:sp>
          <p:nvSpPr>
            <p:cNvPr id="289" name="Google Shape;289;p7"/>
            <p:cNvSpPr/>
            <p:nvPr/>
          </p:nvSpPr>
          <p:spPr>
            <a:xfrm>
              <a:off x="0" y="0"/>
              <a:ext cx="853440" cy="731520"/>
            </a:xfrm>
            <a:custGeom>
              <a:rect b="b" l="l" r="r" t="t"/>
              <a:pathLst>
                <a:path extrusionOk="0" h="731520" w="853440">
                  <a:moveTo>
                    <a:pt x="0" y="0"/>
                  </a:moveTo>
                  <a:lnTo>
                    <a:pt x="853440" y="0"/>
                  </a:lnTo>
                  <a:lnTo>
                    <a:pt x="853440" y="731520"/>
                  </a:lnTo>
                  <a:lnTo>
                    <a:pt x="0" y="731520"/>
                  </a:lnTo>
                  <a:close/>
                </a:path>
              </a:pathLst>
            </a:custGeom>
            <a:blipFill rotWithShape="1">
              <a:blip r:embed="rId3">
                <a:alphaModFix amt="0"/>
              </a:blip>
              <a:stretch>
                <a:fillRect b="0" l="-59972" r="-59972" t="0"/>
              </a:stretch>
            </a:blipFill>
            <a:ln>
              <a:noFill/>
            </a:ln>
          </p:spPr>
        </p:sp>
        <p:sp>
          <p:nvSpPr>
            <p:cNvPr id="290" name="Google Shape;290;p7"/>
            <p:cNvSpPr txBox="1"/>
            <p:nvPr/>
          </p:nvSpPr>
          <p:spPr>
            <a:xfrm>
              <a:off x="0" y="-57150"/>
              <a:ext cx="853440" cy="7886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Calibri"/>
                  <a:ea typeface="Calibri"/>
                  <a:cs typeface="Calibri"/>
                  <a:sym typeface="Calibri"/>
                </a:rPr>
                <a:t>→</a:t>
              </a:r>
              <a:endParaRPr/>
            </a:p>
          </p:txBody>
        </p:sp>
      </p:grpSp>
      <p:sp>
        <p:nvSpPr>
          <p:cNvPr id="291" name="Google Shape;291;p7"/>
          <p:cNvSpPr/>
          <p:nvPr/>
        </p:nvSpPr>
        <p:spPr>
          <a:xfrm>
            <a:off x="13578840" y="2095933"/>
            <a:ext cx="3931920" cy="2834640"/>
          </a:xfrm>
          <a:custGeom>
            <a:rect b="b" l="l" r="r" t="t"/>
            <a:pathLst>
              <a:path extrusionOk="0" h="3779520" w="5242560">
                <a:moveTo>
                  <a:pt x="0" y="0"/>
                </a:moveTo>
                <a:lnTo>
                  <a:pt x="5242560" y="0"/>
                </a:lnTo>
                <a:lnTo>
                  <a:pt x="5242560" y="3779520"/>
                </a:lnTo>
                <a:lnTo>
                  <a:pt x="0" y="3779520"/>
                </a:lnTo>
                <a:close/>
              </a:path>
            </a:pathLst>
          </a:custGeom>
          <a:solidFill>
            <a:srgbClr val="E4F0FF"/>
          </a:solidFill>
          <a:ln cap="flat" cmpd="sng" w="9525">
            <a:solidFill>
              <a:schemeClr val="dk1"/>
            </a:solidFill>
            <a:prstDash val="solid"/>
            <a:round/>
            <a:headEnd len="sm" w="sm" type="none"/>
            <a:tailEnd len="sm" w="sm" type="none"/>
          </a:ln>
        </p:spPr>
      </p:sp>
      <p:grpSp>
        <p:nvGrpSpPr>
          <p:cNvPr id="292" name="Google Shape;292;p7"/>
          <p:cNvGrpSpPr/>
          <p:nvPr/>
        </p:nvGrpSpPr>
        <p:grpSpPr>
          <a:xfrm>
            <a:off x="13761720" y="2327391"/>
            <a:ext cx="3566160" cy="1048703"/>
            <a:chOff x="0" y="-57150"/>
            <a:chExt cx="4754880" cy="1398270"/>
          </a:xfrm>
        </p:grpSpPr>
        <p:sp>
          <p:nvSpPr>
            <p:cNvPr id="293" name="Google Shape;293;p7"/>
            <p:cNvSpPr/>
            <p:nvPr/>
          </p:nvSpPr>
          <p:spPr>
            <a:xfrm>
              <a:off x="0" y="0"/>
              <a:ext cx="4754880" cy="1341120"/>
            </a:xfrm>
            <a:custGeom>
              <a:rect b="b" l="l" r="r" t="t"/>
              <a:pathLst>
                <a:path extrusionOk="0" h="1341120" w="4754880">
                  <a:moveTo>
                    <a:pt x="0" y="0"/>
                  </a:moveTo>
                  <a:lnTo>
                    <a:pt x="4754880" y="0"/>
                  </a:lnTo>
                  <a:lnTo>
                    <a:pt x="4754880" y="1341120"/>
                  </a:lnTo>
                  <a:lnTo>
                    <a:pt x="0" y="1341120"/>
                  </a:lnTo>
                  <a:close/>
                </a:path>
              </a:pathLst>
            </a:custGeom>
            <a:blipFill rotWithShape="1">
              <a:blip r:embed="rId3">
                <a:alphaModFix amt="0"/>
              </a:blip>
              <a:stretch>
                <a:fillRect b="-19084" l="0" r="0" t="-19084"/>
              </a:stretch>
            </a:blipFill>
            <a:ln>
              <a:noFill/>
            </a:ln>
          </p:spPr>
        </p:sp>
        <p:sp>
          <p:nvSpPr>
            <p:cNvPr id="294" name="Google Shape;294;p7"/>
            <p:cNvSpPr txBox="1"/>
            <p:nvPr/>
          </p:nvSpPr>
          <p:spPr>
            <a:xfrm>
              <a:off x="0" y="-57150"/>
              <a:ext cx="4754880" cy="139827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2600" u="none" cap="none" strike="noStrike">
                  <a:solidFill>
                    <a:srgbClr val="60A5FA"/>
                  </a:solidFill>
                  <a:latin typeface="Calibri"/>
                  <a:ea typeface="Calibri"/>
                  <a:cs typeface="Calibri"/>
                  <a:sym typeface="Calibri"/>
                </a:rPr>
                <a:t>MCP Server</a:t>
              </a:r>
              <a:endParaRPr/>
            </a:p>
            <a:p>
              <a:pPr indent="0" lvl="0" marL="0" marR="0" rtl="0" algn="ctr">
                <a:lnSpc>
                  <a:spcPct val="120000"/>
                </a:lnSpc>
                <a:spcBef>
                  <a:spcPts val="0"/>
                </a:spcBef>
                <a:spcAft>
                  <a:spcPts val="0"/>
                </a:spcAft>
                <a:buNone/>
              </a:pPr>
              <a:r>
                <a:rPr b="1" i="0" lang="en-US" sz="2600" u="none" cap="none" strike="noStrike">
                  <a:solidFill>
                    <a:srgbClr val="60A5FA"/>
                  </a:solidFill>
                  <a:latin typeface="Calibri"/>
                  <a:ea typeface="Calibri"/>
                  <a:cs typeface="Calibri"/>
                  <a:sym typeface="Calibri"/>
                </a:rPr>
                <a:t>executes</a:t>
              </a:r>
              <a:endParaRPr/>
            </a:p>
          </p:txBody>
        </p:sp>
      </p:grpSp>
      <p:grpSp>
        <p:nvGrpSpPr>
          <p:cNvPr id="295" name="Google Shape;295;p7"/>
          <p:cNvGrpSpPr/>
          <p:nvPr/>
        </p:nvGrpSpPr>
        <p:grpSpPr>
          <a:xfrm>
            <a:off x="13761720" y="3431814"/>
            <a:ext cx="3566160" cy="1224439"/>
            <a:chOff x="0" y="-47625"/>
            <a:chExt cx="4754880" cy="1632585"/>
          </a:xfrm>
        </p:grpSpPr>
        <p:sp>
          <p:nvSpPr>
            <p:cNvPr id="296" name="Google Shape;296;p7"/>
            <p:cNvSpPr/>
            <p:nvPr/>
          </p:nvSpPr>
          <p:spPr>
            <a:xfrm>
              <a:off x="0" y="0"/>
              <a:ext cx="4754880" cy="1584960"/>
            </a:xfrm>
            <a:custGeom>
              <a:rect b="b" l="l" r="r" t="t"/>
              <a:pathLst>
                <a:path extrusionOk="0" h="1584960" w="4754880">
                  <a:moveTo>
                    <a:pt x="0" y="0"/>
                  </a:moveTo>
                  <a:lnTo>
                    <a:pt x="4754880" y="0"/>
                  </a:lnTo>
                  <a:lnTo>
                    <a:pt x="4754880" y="1584960"/>
                  </a:lnTo>
                  <a:lnTo>
                    <a:pt x="0" y="1584960"/>
                  </a:lnTo>
                  <a:close/>
                </a:path>
              </a:pathLst>
            </a:custGeom>
            <a:blipFill rotWithShape="1">
              <a:blip r:embed="rId3">
                <a:alphaModFix amt="0"/>
              </a:blip>
              <a:stretch>
                <a:fillRect b="-8455" l="0" r="0" t="-8455"/>
              </a:stretch>
            </a:blipFill>
            <a:ln>
              <a:noFill/>
            </a:ln>
          </p:spPr>
        </p:sp>
        <p:sp>
          <p:nvSpPr>
            <p:cNvPr id="297" name="Google Shape;297;p7"/>
            <p:cNvSpPr txBox="1"/>
            <p:nvPr/>
          </p:nvSpPr>
          <p:spPr>
            <a:xfrm>
              <a:off x="0" y="-47625"/>
              <a:ext cx="4754880" cy="163258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Live API calls</a:t>
              </a:r>
              <a:endParaRPr/>
            </a:p>
            <a:p>
              <a:pPr indent="0" lvl="0" marL="0" marR="0" rtl="0" algn="ctr">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Real pipeline data</a:t>
              </a:r>
              <a:endParaRPr/>
            </a:p>
          </p:txBody>
        </p:sp>
      </p:grpSp>
      <p:grpSp>
        <p:nvGrpSpPr>
          <p:cNvPr id="298" name="Google Shape;298;p7"/>
          <p:cNvGrpSpPr/>
          <p:nvPr/>
        </p:nvGrpSpPr>
        <p:grpSpPr>
          <a:xfrm>
            <a:off x="1417320" y="5619230"/>
            <a:ext cx="15910560" cy="591503"/>
            <a:chOff x="0" y="-57150"/>
            <a:chExt cx="21214080" cy="788670"/>
          </a:xfrm>
        </p:grpSpPr>
        <p:sp>
          <p:nvSpPr>
            <p:cNvPr id="299" name="Google Shape;299;p7"/>
            <p:cNvSpPr/>
            <p:nvPr/>
          </p:nvSpPr>
          <p:spPr>
            <a:xfrm>
              <a:off x="0" y="0"/>
              <a:ext cx="21214080" cy="731520"/>
            </a:xfrm>
            <a:custGeom>
              <a:rect b="b" l="l" r="r" t="t"/>
              <a:pathLst>
                <a:path extrusionOk="0" h="731520" w="21214080">
                  <a:moveTo>
                    <a:pt x="0" y="0"/>
                  </a:moveTo>
                  <a:lnTo>
                    <a:pt x="21214080" y="0"/>
                  </a:lnTo>
                  <a:lnTo>
                    <a:pt x="21214080" y="731520"/>
                  </a:lnTo>
                  <a:lnTo>
                    <a:pt x="0" y="731520"/>
                  </a:lnTo>
                  <a:close/>
                </a:path>
              </a:pathLst>
            </a:custGeom>
            <a:blipFill rotWithShape="1">
              <a:blip r:embed="rId3">
                <a:alphaModFix amt="0"/>
              </a:blip>
              <a:stretch>
                <a:fillRect b="-515099" l="0" r="0" t="-515099"/>
              </a:stretch>
            </a:blipFill>
            <a:ln>
              <a:noFill/>
            </a:ln>
          </p:spPr>
        </p:sp>
        <p:sp>
          <p:nvSpPr>
            <p:cNvPr id="300" name="Google Shape;300;p7"/>
            <p:cNvSpPr txBox="1"/>
            <p:nvPr/>
          </p:nvSpPr>
          <p:spPr>
            <a:xfrm>
              <a:off x="0" y="-57150"/>
              <a:ext cx="21214080" cy="78867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600" u="none" cap="none" strike="noStrike">
                  <a:solidFill>
                    <a:srgbClr val="000000"/>
                  </a:solidFill>
                  <a:latin typeface="Calibri"/>
                  <a:ea typeface="Calibri"/>
                  <a:cs typeface="Calibri"/>
                  <a:sym typeface="Calibri"/>
                </a:rPr>
                <a:t>How this actually works in harness-skills:</a:t>
              </a:r>
              <a:endParaRPr/>
            </a:p>
          </p:txBody>
        </p:sp>
      </p:grpSp>
      <p:grpSp>
        <p:nvGrpSpPr>
          <p:cNvPr id="301" name="Google Shape;301;p7"/>
          <p:cNvGrpSpPr/>
          <p:nvPr/>
        </p:nvGrpSpPr>
        <p:grpSpPr>
          <a:xfrm>
            <a:off x="1417320" y="6321318"/>
            <a:ext cx="2743200" cy="620935"/>
            <a:chOff x="0" y="-47625"/>
            <a:chExt cx="3657600" cy="827913"/>
          </a:xfrm>
        </p:grpSpPr>
        <p:sp>
          <p:nvSpPr>
            <p:cNvPr id="302" name="Google Shape;302;p7"/>
            <p:cNvSpPr/>
            <p:nvPr/>
          </p:nvSpPr>
          <p:spPr>
            <a:xfrm>
              <a:off x="0" y="0"/>
              <a:ext cx="3657600" cy="780288"/>
            </a:xfrm>
            <a:custGeom>
              <a:rect b="b" l="l" r="r" t="t"/>
              <a:pathLst>
                <a:path extrusionOk="0" h="780288" w="3657600">
                  <a:moveTo>
                    <a:pt x="0" y="0"/>
                  </a:moveTo>
                  <a:lnTo>
                    <a:pt x="3657600" y="0"/>
                  </a:lnTo>
                  <a:lnTo>
                    <a:pt x="3657600" y="780288"/>
                  </a:lnTo>
                  <a:lnTo>
                    <a:pt x="0" y="780288"/>
                  </a:lnTo>
                  <a:close/>
                </a:path>
              </a:pathLst>
            </a:custGeom>
            <a:blipFill rotWithShape="1">
              <a:blip r:embed="rId3">
                <a:alphaModFix amt="0"/>
              </a:blip>
              <a:stretch>
                <a:fillRect b="-41338" l="0" r="0" t="-41338"/>
              </a:stretch>
            </a:blipFill>
            <a:ln>
              <a:noFill/>
            </a:ln>
          </p:spPr>
        </p:sp>
        <p:sp>
          <p:nvSpPr>
            <p:cNvPr id="303" name="Google Shape;303;p7"/>
            <p:cNvSpPr txBox="1"/>
            <p:nvPr/>
          </p:nvSpPr>
          <p:spPr>
            <a:xfrm>
              <a:off x="0" y="-47625"/>
              <a:ext cx="365760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2563EB"/>
                  </a:solidFill>
                  <a:latin typeface="Calibri"/>
                  <a:ea typeface="Calibri"/>
                  <a:cs typeface="Calibri"/>
                  <a:sym typeface="Calibri"/>
                </a:rPr>
                <a:t>SKILL.md says:</a:t>
              </a:r>
              <a:endParaRPr/>
            </a:p>
          </p:txBody>
        </p:sp>
      </p:grpSp>
      <p:grpSp>
        <p:nvGrpSpPr>
          <p:cNvPr id="304" name="Google Shape;304;p7"/>
          <p:cNvGrpSpPr/>
          <p:nvPr/>
        </p:nvGrpSpPr>
        <p:grpSpPr>
          <a:xfrm>
            <a:off x="4069080" y="6321318"/>
            <a:ext cx="13167360" cy="620935"/>
            <a:chOff x="0" y="-47625"/>
            <a:chExt cx="17556480" cy="827913"/>
          </a:xfrm>
        </p:grpSpPr>
        <p:sp>
          <p:nvSpPr>
            <p:cNvPr id="305" name="Google Shape;305;p7"/>
            <p:cNvSpPr/>
            <p:nvPr/>
          </p:nvSpPr>
          <p:spPr>
            <a:xfrm>
              <a:off x="0" y="0"/>
              <a:ext cx="17556480" cy="780288"/>
            </a:xfrm>
            <a:custGeom>
              <a:rect b="b" l="l" r="r" t="t"/>
              <a:pathLst>
                <a:path extrusionOk="0" h="780288" w="17556480">
                  <a:moveTo>
                    <a:pt x="0" y="0"/>
                  </a:moveTo>
                  <a:lnTo>
                    <a:pt x="17556480" y="0"/>
                  </a:lnTo>
                  <a:lnTo>
                    <a:pt x="17556480" y="780288"/>
                  </a:lnTo>
                  <a:lnTo>
                    <a:pt x="0" y="780288"/>
                  </a:lnTo>
                  <a:close/>
                </a:path>
              </a:pathLst>
            </a:custGeom>
            <a:blipFill rotWithShape="1">
              <a:blip r:embed="rId3">
                <a:alphaModFix amt="0"/>
              </a:blip>
              <a:stretch>
                <a:fillRect b="-388443" l="0" r="0" t="-388443"/>
              </a:stretch>
            </a:blipFill>
            <a:ln>
              <a:noFill/>
            </a:ln>
          </p:spPr>
        </p:sp>
        <p:sp>
          <p:nvSpPr>
            <p:cNvPr id="306" name="Google Shape;306;p7"/>
            <p:cNvSpPr txBox="1"/>
            <p:nvPr/>
          </p:nvSpPr>
          <p:spPr>
            <a:xfrm>
              <a:off x="0" y="-47625"/>
              <a:ext cx="1755648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"Always call harness_describe before harness_create to get the current schema"</a:t>
              </a:r>
              <a:endParaRPr/>
            </a:p>
          </p:txBody>
        </p:sp>
      </p:grpSp>
      <p:grpSp>
        <p:nvGrpSpPr>
          <p:cNvPr id="307" name="Google Shape;307;p7"/>
          <p:cNvGrpSpPr/>
          <p:nvPr/>
        </p:nvGrpSpPr>
        <p:grpSpPr>
          <a:xfrm>
            <a:off x="1417320" y="7016262"/>
            <a:ext cx="2743200" cy="620935"/>
            <a:chOff x="0" y="-47625"/>
            <a:chExt cx="3657600" cy="827913"/>
          </a:xfrm>
        </p:grpSpPr>
        <p:sp>
          <p:nvSpPr>
            <p:cNvPr id="308" name="Google Shape;308;p7"/>
            <p:cNvSpPr/>
            <p:nvPr/>
          </p:nvSpPr>
          <p:spPr>
            <a:xfrm>
              <a:off x="0" y="0"/>
              <a:ext cx="3657600" cy="780288"/>
            </a:xfrm>
            <a:custGeom>
              <a:rect b="b" l="l" r="r" t="t"/>
              <a:pathLst>
                <a:path extrusionOk="0" h="780288" w="3657600">
                  <a:moveTo>
                    <a:pt x="0" y="0"/>
                  </a:moveTo>
                  <a:lnTo>
                    <a:pt x="3657600" y="0"/>
                  </a:lnTo>
                  <a:lnTo>
                    <a:pt x="3657600" y="780288"/>
                  </a:lnTo>
                  <a:lnTo>
                    <a:pt x="0" y="780288"/>
                  </a:lnTo>
                  <a:close/>
                </a:path>
              </a:pathLst>
            </a:custGeom>
            <a:blipFill rotWithShape="1">
              <a:blip r:embed="rId3">
                <a:alphaModFix amt="0"/>
              </a:blip>
              <a:stretch>
                <a:fillRect b="-41338" l="0" r="0" t="-41338"/>
              </a:stretch>
            </a:blipFill>
            <a:ln>
              <a:noFill/>
            </a:ln>
          </p:spPr>
        </p:sp>
        <p:sp>
          <p:nvSpPr>
            <p:cNvPr id="309" name="Google Shape;309;p7"/>
            <p:cNvSpPr txBox="1"/>
            <p:nvPr/>
          </p:nvSpPr>
          <p:spPr>
            <a:xfrm>
              <a:off x="0" y="-47625"/>
              <a:ext cx="365760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2563EB"/>
                  </a:solidFill>
                  <a:latin typeface="Calibri"/>
                  <a:ea typeface="Calibri"/>
                  <a:cs typeface="Calibri"/>
                  <a:sym typeface="Calibri"/>
                </a:rPr>
                <a:t>SKILL.md says:</a:t>
              </a:r>
              <a:endParaRPr/>
            </a:p>
          </p:txBody>
        </p:sp>
      </p:grpSp>
      <p:grpSp>
        <p:nvGrpSpPr>
          <p:cNvPr id="310" name="Google Shape;310;p7"/>
          <p:cNvGrpSpPr/>
          <p:nvPr/>
        </p:nvGrpSpPr>
        <p:grpSpPr>
          <a:xfrm>
            <a:off x="4069080" y="7016262"/>
            <a:ext cx="13167360" cy="620935"/>
            <a:chOff x="0" y="-47625"/>
            <a:chExt cx="17556480" cy="827913"/>
          </a:xfrm>
        </p:grpSpPr>
        <p:sp>
          <p:nvSpPr>
            <p:cNvPr id="311" name="Google Shape;311;p7"/>
            <p:cNvSpPr/>
            <p:nvPr/>
          </p:nvSpPr>
          <p:spPr>
            <a:xfrm>
              <a:off x="0" y="0"/>
              <a:ext cx="17556480" cy="780288"/>
            </a:xfrm>
            <a:custGeom>
              <a:rect b="b" l="l" r="r" t="t"/>
              <a:pathLst>
                <a:path extrusionOk="0" h="780288" w="17556480">
                  <a:moveTo>
                    <a:pt x="0" y="0"/>
                  </a:moveTo>
                  <a:lnTo>
                    <a:pt x="17556480" y="0"/>
                  </a:lnTo>
                  <a:lnTo>
                    <a:pt x="17556480" y="780288"/>
                  </a:lnTo>
                  <a:lnTo>
                    <a:pt x="0" y="780288"/>
                  </a:lnTo>
                  <a:close/>
                </a:path>
              </a:pathLst>
            </a:custGeom>
            <a:blipFill rotWithShape="1">
              <a:blip r:embed="rId3">
                <a:alphaModFix amt="0"/>
              </a:blip>
              <a:stretch>
                <a:fillRect b="-388443" l="0" r="0" t="-388443"/>
              </a:stretch>
            </a:blipFill>
            <a:ln>
              <a:noFill/>
            </a:ln>
          </p:spPr>
        </p:sp>
        <p:sp>
          <p:nvSpPr>
            <p:cNvPr id="312" name="Google Shape;312;p7"/>
            <p:cNvSpPr txBox="1"/>
            <p:nvPr/>
          </p:nvSpPr>
          <p:spPr>
            <a:xfrm>
              <a:off x="0" y="-47625"/>
              <a:ext cx="1755648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"If pipeline fails, call harness_diagnose with executionId, then check logs with harness_get"</a:t>
              </a:r>
              <a:endParaRPr/>
            </a:p>
          </p:txBody>
        </p:sp>
      </p:grpSp>
      <p:grpSp>
        <p:nvGrpSpPr>
          <p:cNvPr id="313" name="Google Shape;313;p7"/>
          <p:cNvGrpSpPr/>
          <p:nvPr/>
        </p:nvGrpSpPr>
        <p:grpSpPr>
          <a:xfrm>
            <a:off x="1417320" y="7711206"/>
            <a:ext cx="2743200" cy="620935"/>
            <a:chOff x="0" y="-47625"/>
            <a:chExt cx="3657600" cy="827913"/>
          </a:xfrm>
        </p:grpSpPr>
        <p:sp>
          <p:nvSpPr>
            <p:cNvPr id="314" name="Google Shape;314;p7"/>
            <p:cNvSpPr/>
            <p:nvPr/>
          </p:nvSpPr>
          <p:spPr>
            <a:xfrm>
              <a:off x="0" y="0"/>
              <a:ext cx="3657600" cy="780288"/>
            </a:xfrm>
            <a:custGeom>
              <a:rect b="b" l="l" r="r" t="t"/>
              <a:pathLst>
                <a:path extrusionOk="0" h="780288" w="3657600">
                  <a:moveTo>
                    <a:pt x="0" y="0"/>
                  </a:moveTo>
                  <a:lnTo>
                    <a:pt x="3657600" y="0"/>
                  </a:lnTo>
                  <a:lnTo>
                    <a:pt x="3657600" y="780288"/>
                  </a:lnTo>
                  <a:lnTo>
                    <a:pt x="0" y="780288"/>
                  </a:lnTo>
                  <a:close/>
                </a:path>
              </a:pathLst>
            </a:custGeom>
            <a:blipFill rotWithShape="1">
              <a:blip r:embed="rId3">
                <a:alphaModFix amt="0"/>
              </a:blip>
              <a:stretch>
                <a:fillRect b="-41338" l="0" r="0" t="-41338"/>
              </a:stretch>
            </a:blipFill>
            <a:ln>
              <a:noFill/>
            </a:ln>
          </p:spPr>
        </p:sp>
        <p:sp>
          <p:nvSpPr>
            <p:cNvPr id="315" name="Google Shape;315;p7"/>
            <p:cNvSpPr txBox="1"/>
            <p:nvPr/>
          </p:nvSpPr>
          <p:spPr>
            <a:xfrm>
              <a:off x="0" y="-47625"/>
              <a:ext cx="365760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2563EB"/>
                  </a:solidFill>
                  <a:latin typeface="Calibri"/>
                  <a:ea typeface="Calibri"/>
                  <a:cs typeface="Calibri"/>
                  <a:sym typeface="Calibri"/>
                </a:rPr>
                <a:t>MCP Server does:</a:t>
              </a:r>
              <a:endParaRPr/>
            </a:p>
          </p:txBody>
        </p:sp>
      </p:grpSp>
      <p:grpSp>
        <p:nvGrpSpPr>
          <p:cNvPr id="316" name="Google Shape;316;p7"/>
          <p:cNvGrpSpPr/>
          <p:nvPr/>
        </p:nvGrpSpPr>
        <p:grpSpPr>
          <a:xfrm>
            <a:off x="4069080" y="7711206"/>
            <a:ext cx="13167360" cy="620935"/>
            <a:chOff x="0" y="-47625"/>
            <a:chExt cx="17556480" cy="827913"/>
          </a:xfrm>
        </p:grpSpPr>
        <p:sp>
          <p:nvSpPr>
            <p:cNvPr id="317" name="Google Shape;317;p7"/>
            <p:cNvSpPr/>
            <p:nvPr/>
          </p:nvSpPr>
          <p:spPr>
            <a:xfrm>
              <a:off x="0" y="0"/>
              <a:ext cx="17556480" cy="780288"/>
            </a:xfrm>
            <a:custGeom>
              <a:rect b="b" l="l" r="r" t="t"/>
              <a:pathLst>
                <a:path extrusionOk="0" h="780288" w="17556480">
                  <a:moveTo>
                    <a:pt x="0" y="0"/>
                  </a:moveTo>
                  <a:lnTo>
                    <a:pt x="17556480" y="0"/>
                  </a:lnTo>
                  <a:lnTo>
                    <a:pt x="17556480" y="780288"/>
                  </a:lnTo>
                  <a:lnTo>
                    <a:pt x="0" y="780288"/>
                  </a:lnTo>
                  <a:close/>
                </a:path>
              </a:pathLst>
            </a:custGeom>
            <a:blipFill rotWithShape="1">
              <a:blip r:embed="rId3">
                <a:alphaModFix amt="0"/>
              </a:blip>
              <a:stretch>
                <a:fillRect b="-388443" l="0" r="0" t="-388443"/>
              </a:stretch>
            </a:blipFill>
            <a:ln>
              <a:noFill/>
            </a:ln>
          </p:spPr>
        </p:sp>
        <p:sp>
          <p:nvSpPr>
            <p:cNvPr id="318" name="Google Shape;318;p7"/>
            <p:cNvSpPr txBox="1"/>
            <p:nvPr/>
          </p:nvSpPr>
          <p:spPr>
            <a:xfrm>
              <a:off x="0" y="-47625"/>
              <a:ext cx="1755648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Actually calls Harness APIs, returns live execution data, surfaces error codes</a:t>
              </a:r>
              <a:endParaRPr/>
            </a:p>
          </p:txBody>
        </p:sp>
      </p:grpSp>
      <p:grpSp>
        <p:nvGrpSpPr>
          <p:cNvPr id="319" name="Google Shape;319;p7"/>
          <p:cNvGrpSpPr/>
          <p:nvPr/>
        </p:nvGrpSpPr>
        <p:grpSpPr>
          <a:xfrm>
            <a:off x="1417320" y="8406150"/>
            <a:ext cx="2743200" cy="620935"/>
            <a:chOff x="0" y="-47625"/>
            <a:chExt cx="3657600" cy="827913"/>
          </a:xfrm>
        </p:grpSpPr>
        <p:sp>
          <p:nvSpPr>
            <p:cNvPr id="320" name="Google Shape;320;p7"/>
            <p:cNvSpPr/>
            <p:nvPr/>
          </p:nvSpPr>
          <p:spPr>
            <a:xfrm>
              <a:off x="0" y="0"/>
              <a:ext cx="3657600" cy="780288"/>
            </a:xfrm>
            <a:custGeom>
              <a:rect b="b" l="l" r="r" t="t"/>
              <a:pathLst>
                <a:path extrusionOk="0" h="780288" w="3657600">
                  <a:moveTo>
                    <a:pt x="0" y="0"/>
                  </a:moveTo>
                  <a:lnTo>
                    <a:pt x="3657600" y="0"/>
                  </a:lnTo>
                  <a:lnTo>
                    <a:pt x="3657600" y="780288"/>
                  </a:lnTo>
                  <a:lnTo>
                    <a:pt x="0" y="780288"/>
                  </a:lnTo>
                  <a:close/>
                </a:path>
              </a:pathLst>
            </a:custGeom>
            <a:blipFill rotWithShape="1">
              <a:blip r:embed="rId3">
                <a:alphaModFix amt="0"/>
              </a:blip>
              <a:stretch>
                <a:fillRect b="-41338" l="0" r="0" t="-41338"/>
              </a:stretch>
            </a:blipFill>
            <a:ln>
              <a:noFill/>
            </a:ln>
          </p:spPr>
        </p:sp>
        <p:sp>
          <p:nvSpPr>
            <p:cNvPr id="321" name="Google Shape;321;p7"/>
            <p:cNvSpPr txBox="1"/>
            <p:nvPr/>
          </p:nvSpPr>
          <p:spPr>
            <a:xfrm>
              <a:off x="0" y="-47625"/>
              <a:ext cx="3657600" cy="827913"/>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2563EB"/>
                  </a:solidFill>
                  <a:latin typeface="Calibri"/>
                  <a:ea typeface="Calibri"/>
                  <a:cs typeface="Calibri"/>
                  <a:sym typeface="Calibri"/>
                </a:rPr>
                <a:t>Result:</a:t>
              </a:r>
              <a:endParaRPr/>
            </a:p>
          </p:txBody>
        </p:sp>
      </p:grpSp>
      <p:grpSp>
        <p:nvGrpSpPr>
          <p:cNvPr id="322" name="Google Shape;322;p7"/>
          <p:cNvGrpSpPr/>
          <p:nvPr/>
        </p:nvGrpSpPr>
        <p:grpSpPr>
          <a:xfrm>
            <a:off x="4069080" y="8406150"/>
            <a:ext cx="13167360" cy="810927"/>
            <a:chOff x="0" y="-47625"/>
            <a:chExt cx="17556480" cy="1081236"/>
          </a:xfrm>
        </p:grpSpPr>
        <p:sp>
          <p:nvSpPr>
            <p:cNvPr id="323" name="Google Shape;323;p7"/>
            <p:cNvSpPr/>
            <p:nvPr/>
          </p:nvSpPr>
          <p:spPr>
            <a:xfrm>
              <a:off x="0" y="0"/>
              <a:ext cx="17556480" cy="1033611"/>
            </a:xfrm>
            <a:custGeom>
              <a:rect b="b" l="l" r="r" t="t"/>
              <a:pathLst>
                <a:path extrusionOk="0" h="1033611" w="17556480">
                  <a:moveTo>
                    <a:pt x="0" y="0"/>
                  </a:moveTo>
                  <a:lnTo>
                    <a:pt x="17556480" y="0"/>
                  </a:lnTo>
                  <a:lnTo>
                    <a:pt x="17556480" y="1033611"/>
                  </a:lnTo>
                  <a:lnTo>
                    <a:pt x="0" y="1033611"/>
                  </a:lnTo>
                  <a:close/>
                </a:path>
              </a:pathLst>
            </a:custGeom>
            <a:blipFill rotWithShape="1">
              <a:blip r:embed="rId3">
                <a:alphaModFix amt="0"/>
              </a:blip>
              <a:stretch>
                <a:fillRect b="-268716" l="0" r="0" t="-293228"/>
              </a:stretch>
            </a:blipFill>
            <a:ln>
              <a:noFill/>
            </a:ln>
          </p:spPr>
        </p:sp>
        <p:sp>
          <p:nvSpPr>
            <p:cNvPr id="324" name="Google Shape;324;p7"/>
            <p:cNvSpPr txBox="1"/>
            <p:nvPr/>
          </p:nvSpPr>
          <p:spPr>
            <a:xfrm>
              <a:off x="0" y="-47625"/>
              <a:ext cx="17556480" cy="1081236"/>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Calibri"/>
                  <a:ea typeface="Calibri"/>
                  <a:cs typeface="Calibri"/>
                  <a:sym typeface="Calibri"/>
                </a:rPr>
                <a:t>Agent that knows HOW to debug/execute (Skill) + can access WHAT to debug/execute (MCP). Neither alone is enough.</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8"/>
          <p:cNvSpPr/>
          <p:nvPr/>
        </p:nvSpPr>
        <p:spPr>
          <a:xfrm>
            <a:off x="52485" y="0"/>
            <a:ext cx="1993392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34" name="Google Shape;334;p8"/>
          <p:cNvSpPr/>
          <p:nvPr/>
        </p:nvSpPr>
        <p:spPr>
          <a:xfrm>
            <a:off x="1028700" y="1028700"/>
            <a:ext cx="16230600" cy="8363600"/>
          </a:xfrm>
          <a:custGeom>
            <a:rect b="b" l="l" r="r" t="t"/>
            <a:pathLst>
              <a:path extrusionOk="0" h="11151466" w="21640800">
                <a:moveTo>
                  <a:pt x="0" y="0"/>
                </a:moveTo>
                <a:lnTo>
                  <a:pt x="21640800" y="0"/>
                </a:lnTo>
                <a:lnTo>
                  <a:pt x="21640800" y="11151466"/>
                </a:lnTo>
                <a:lnTo>
                  <a:pt x="0" y="11151466"/>
                </a:lnTo>
                <a:close/>
              </a:path>
            </a:pathLst>
          </a:custGeom>
          <a:solidFill>
            <a:srgbClr val="080B14"/>
          </a:solidFill>
          <a:ln>
            <a:noFill/>
          </a:ln>
        </p:spPr>
      </p:sp>
      <p:grpSp>
        <p:nvGrpSpPr>
          <p:cNvPr id="335" name="Google Shape;335;p8"/>
          <p:cNvGrpSpPr/>
          <p:nvPr/>
        </p:nvGrpSpPr>
        <p:grpSpPr>
          <a:xfrm>
            <a:off x="7301237" y="4470559"/>
            <a:ext cx="3685527" cy="1267301"/>
            <a:chOff x="0" y="-104775"/>
            <a:chExt cx="4914036" cy="1689735"/>
          </a:xfrm>
        </p:grpSpPr>
        <p:sp>
          <p:nvSpPr>
            <p:cNvPr id="336" name="Google Shape;336;p8"/>
            <p:cNvSpPr/>
            <p:nvPr/>
          </p:nvSpPr>
          <p:spPr>
            <a:xfrm>
              <a:off x="0" y="0"/>
              <a:ext cx="4914035" cy="1584960"/>
            </a:xfrm>
            <a:custGeom>
              <a:rect b="b" l="l" r="r" t="t"/>
              <a:pathLst>
                <a:path extrusionOk="0" h="1584960" w="4914035">
                  <a:moveTo>
                    <a:pt x="0" y="0"/>
                  </a:moveTo>
                  <a:lnTo>
                    <a:pt x="4914035" y="0"/>
                  </a:lnTo>
                  <a:lnTo>
                    <a:pt x="4914035" y="1584960"/>
                  </a:lnTo>
                  <a:lnTo>
                    <a:pt x="0" y="1584960"/>
                  </a:lnTo>
                  <a:close/>
                </a:path>
              </a:pathLst>
            </a:custGeom>
            <a:blipFill rotWithShape="1">
              <a:blip r:embed="rId4">
                <a:alphaModFix amt="0"/>
              </a:blip>
              <a:stretch>
                <a:fillRect b="-222777" l="0" r="-351549" t="-222777"/>
              </a:stretch>
            </a:blipFill>
            <a:ln>
              <a:noFill/>
            </a:ln>
          </p:spPr>
        </p:sp>
        <p:sp>
          <p:nvSpPr>
            <p:cNvPr id="337" name="Google Shape;337;p8"/>
            <p:cNvSpPr txBox="1"/>
            <p:nvPr/>
          </p:nvSpPr>
          <p:spPr>
            <a:xfrm>
              <a:off x="0" y="-104775"/>
              <a:ext cx="4914036" cy="168973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5200" u="none" cap="none" strike="noStrike">
                  <a:solidFill>
                    <a:srgbClr val="FFFFFF"/>
                  </a:solidFill>
                  <a:latin typeface="Calibri"/>
                  <a:ea typeface="Calibri"/>
                  <a:cs typeface="Calibri"/>
                  <a:sym typeface="Calibri"/>
                </a:rPr>
                <a:t>DEMO TIME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9"/>
          <p:cNvSpPr/>
          <p:nvPr/>
        </p:nvSpPr>
        <p:spPr>
          <a:xfrm>
            <a:off x="0" y="0"/>
            <a:ext cx="18288000" cy="1072134"/>
          </a:xfrm>
          <a:custGeom>
            <a:rect b="b" l="l" r="r" t="t"/>
            <a:pathLst>
              <a:path extrusionOk="0" h="1429512" w="24384000">
                <a:moveTo>
                  <a:pt x="0" y="0"/>
                </a:moveTo>
                <a:lnTo>
                  <a:pt x="24384000" y="0"/>
                </a:lnTo>
                <a:lnTo>
                  <a:pt x="24384000" y="1429512"/>
                </a:lnTo>
                <a:lnTo>
                  <a:pt x="0" y="1429512"/>
                </a:lnTo>
                <a:close/>
              </a:path>
            </a:pathLst>
          </a:custGeom>
          <a:solidFill>
            <a:srgbClr val="004AAD"/>
          </a:solidFill>
          <a:ln>
            <a:noFill/>
          </a:ln>
        </p:spPr>
      </p:sp>
      <p:grpSp>
        <p:nvGrpSpPr>
          <p:cNvPr id="347" name="Google Shape;347;p9"/>
          <p:cNvGrpSpPr/>
          <p:nvPr/>
        </p:nvGrpSpPr>
        <p:grpSpPr>
          <a:xfrm>
            <a:off x="230747" y="-78581"/>
            <a:ext cx="12104558" cy="1125512"/>
            <a:chOff x="0" y="-104775"/>
            <a:chExt cx="16139411" cy="1500684"/>
          </a:xfrm>
        </p:grpSpPr>
        <p:sp>
          <p:nvSpPr>
            <p:cNvPr id="348" name="Google Shape;348;p9"/>
            <p:cNvSpPr/>
            <p:nvPr/>
          </p:nvSpPr>
          <p:spPr>
            <a:xfrm>
              <a:off x="0" y="0"/>
              <a:ext cx="16139410" cy="1395909"/>
            </a:xfrm>
            <a:custGeom>
              <a:rect b="b" l="l" r="r" t="t"/>
              <a:pathLst>
                <a:path extrusionOk="0" h="1395909" w="16139410">
                  <a:moveTo>
                    <a:pt x="0" y="0"/>
                  </a:moveTo>
                  <a:lnTo>
                    <a:pt x="16139410" y="0"/>
                  </a:lnTo>
                  <a:lnTo>
                    <a:pt x="16139410" y="1395909"/>
                  </a:lnTo>
                  <a:lnTo>
                    <a:pt x="0" y="1395909"/>
                  </a:lnTo>
                  <a:close/>
                </a:path>
              </a:pathLst>
            </a:custGeom>
            <a:blipFill rotWithShape="1">
              <a:blip r:embed="rId3">
                <a:alphaModFix amt="0"/>
              </a:blip>
              <a:stretch>
                <a:fillRect b="-266506" l="0" r="-37485" t="-252958"/>
              </a:stretch>
            </a:blipFill>
            <a:ln>
              <a:noFill/>
            </a:ln>
          </p:spPr>
        </p:sp>
        <p:sp>
          <p:nvSpPr>
            <p:cNvPr id="349" name="Google Shape;349;p9"/>
            <p:cNvSpPr txBox="1"/>
            <p:nvPr/>
          </p:nvSpPr>
          <p:spPr>
            <a:xfrm>
              <a:off x="0" y="-104775"/>
              <a:ext cx="16139411" cy="150068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5200" u="none" cap="none" strike="noStrike">
                  <a:solidFill>
                    <a:srgbClr val="FFFFFF"/>
                  </a:solidFill>
                  <a:latin typeface="Calibri"/>
                  <a:ea typeface="Calibri"/>
                  <a:cs typeface="Calibri"/>
                  <a:sym typeface="Calibri"/>
                </a:rPr>
                <a:t>Mistakes I've Made (So You Don't Have To)</a:t>
              </a:r>
              <a:endParaRPr/>
            </a:p>
          </p:txBody>
        </p:sp>
      </p:grpSp>
      <p:sp>
        <p:nvSpPr>
          <p:cNvPr id="350" name="Google Shape;350;p9"/>
          <p:cNvSpPr/>
          <p:nvPr/>
        </p:nvSpPr>
        <p:spPr>
          <a:xfrm>
            <a:off x="822960" y="2377440"/>
            <a:ext cx="16642079" cy="2103120"/>
          </a:xfrm>
          <a:custGeom>
            <a:rect b="b" l="l" r="r" t="t"/>
            <a:pathLst>
              <a:path extrusionOk="0" h="2804160" w="22189439">
                <a:moveTo>
                  <a:pt x="0" y="0"/>
                </a:moveTo>
                <a:lnTo>
                  <a:pt x="22189439" y="0"/>
                </a:lnTo>
                <a:lnTo>
                  <a:pt x="22189439" y="2804160"/>
                </a:lnTo>
                <a:lnTo>
                  <a:pt x="0" y="2804160"/>
                </a:lnTo>
                <a:close/>
              </a:path>
            </a:pathLst>
          </a:custGeom>
          <a:solidFill>
            <a:srgbClr val="DFEEFF"/>
          </a:solidFill>
          <a:ln>
            <a:noFill/>
          </a:ln>
        </p:spPr>
      </p:sp>
      <p:sp>
        <p:nvSpPr>
          <p:cNvPr id="351" name="Google Shape;351;p9"/>
          <p:cNvSpPr/>
          <p:nvPr/>
        </p:nvSpPr>
        <p:spPr>
          <a:xfrm>
            <a:off x="822960" y="2377440"/>
            <a:ext cx="146304" cy="2103120"/>
          </a:xfrm>
          <a:custGeom>
            <a:rect b="b" l="l" r="r" t="t"/>
            <a:pathLst>
              <a:path extrusionOk="0" h="2804160" w="195072">
                <a:moveTo>
                  <a:pt x="0" y="0"/>
                </a:moveTo>
                <a:lnTo>
                  <a:pt x="195072" y="0"/>
                </a:lnTo>
                <a:lnTo>
                  <a:pt x="195072" y="2804160"/>
                </a:lnTo>
                <a:lnTo>
                  <a:pt x="0" y="2804160"/>
                </a:lnTo>
                <a:close/>
              </a:path>
            </a:pathLst>
          </a:custGeom>
          <a:solidFill>
            <a:srgbClr val="7C3AED"/>
          </a:solidFill>
          <a:ln>
            <a:noFill/>
          </a:ln>
        </p:spPr>
      </p:sp>
      <p:grpSp>
        <p:nvGrpSpPr>
          <p:cNvPr id="352" name="Google Shape;352;p9"/>
          <p:cNvGrpSpPr/>
          <p:nvPr/>
        </p:nvGrpSpPr>
        <p:grpSpPr>
          <a:xfrm>
            <a:off x="1188720" y="2531745"/>
            <a:ext cx="15727680" cy="577215"/>
            <a:chOff x="0" y="-38100"/>
            <a:chExt cx="20970240" cy="769620"/>
          </a:xfrm>
        </p:grpSpPr>
        <p:sp>
          <p:nvSpPr>
            <p:cNvPr id="353" name="Google Shape;353;p9"/>
            <p:cNvSpPr/>
            <p:nvPr/>
          </p:nvSpPr>
          <p:spPr>
            <a:xfrm>
              <a:off x="0" y="0"/>
              <a:ext cx="20970239" cy="731520"/>
            </a:xfrm>
            <a:custGeom>
              <a:rect b="b" l="l" r="r" t="t"/>
              <a:pathLst>
                <a:path extrusionOk="0" h="731520" w="20970239">
                  <a:moveTo>
                    <a:pt x="0" y="0"/>
                  </a:moveTo>
                  <a:lnTo>
                    <a:pt x="20970239" y="0"/>
                  </a:lnTo>
                  <a:lnTo>
                    <a:pt x="20970239" y="731520"/>
                  </a:lnTo>
                  <a:lnTo>
                    <a:pt x="0" y="731520"/>
                  </a:lnTo>
                  <a:close/>
                </a:path>
              </a:pathLst>
            </a:custGeom>
            <a:solidFill>
              <a:srgbClr val="7C3AED">
                <a:alpha val="0"/>
              </a:srgbClr>
            </a:solidFill>
            <a:ln>
              <a:noFill/>
            </a:ln>
          </p:spPr>
        </p:sp>
        <p:sp>
          <p:nvSpPr>
            <p:cNvPr id="354" name="Google Shape;354;p9"/>
            <p:cNvSpPr txBox="1"/>
            <p:nvPr/>
          </p:nvSpPr>
          <p:spPr>
            <a:xfrm>
              <a:off x="0" y="-38100"/>
              <a:ext cx="20970240" cy="76962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1" i="0" lang="en-US" sz="2400" u="none" cap="none" strike="noStrike">
                  <a:solidFill>
                    <a:srgbClr val="7C3AED"/>
                  </a:solidFill>
                  <a:latin typeface="Calibri"/>
                  <a:ea typeface="Calibri"/>
                  <a:cs typeface="Calibri"/>
                  <a:sym typeface="Calibri"/>
                </a:rPr>
                <a:t>✗  Wrong: </a:t>
              </a:r>
              <a:r>
                <a:rPr b="0" i="0" lang="en-US" sz="2400" u="none" cap="none" strike="noStrike">
                  <a:solidFill>
                    <a:srgbClr val="7C3AED"/>
                  </a:solidFill>
                  <a:latin typeface="Calibri"/>
                  <a:ea typeface="Calibri"/>
                  <a:cs typeface="Calibri"/>
                  <a:sym typeface="Calibri"/>
                </a:rPr>
                <a:t>Building an MCP Server to return static reference data</a:t>
              </a:r>
              <a:endParaRPr/>
            </a:p>
          </p:txBody>
        </p:sp>
      </p:grpSp>
      <p:grpSp>
        <p:nvGrpSpPr>
          <p:cNvPr id="355" name="Google Shape;355;p9"/>
          <p:cNvGrpSpPr/>
          <p:nvPr/>
        </p:nvGrpSpPr>
        <p:grpSpPr>
          <a:xfrm>
            <a:off x="1188720" y="3256121"/>
            <a:ext cx="15727680" cy="1041559"/>
            <a:chOff x="0" y="-47625"/>
            <a:chExt cx="20970240" cy="1388745"/>
          </a:xfrm>
        </p:grpSpPr>
        <p:sp>
          <p:nvSpPr>
            <p:cNvPr id="356" name="Google Shape;356;p9"/>
            <p:cNvSpPr/>
            <p:nvPr/>
          </p:nvSpPr>
          <p:spPr>
            <a:xfrm>
              <a:off x="0" y="0"/>
              <a:ext cx="20970239" cy="1341120"/>
            </a:xfrm>
            <a:custGeom>
              <a:rect b="b" l="l" r="r" t="t"/>
              <a:pathLst>
                <a:path extrusionOk="0" h="1341120" w="20970239">
                  <a:moveTo>
                    <a:pt x="0" y="0"/>
                  </a:moveTo>
                  <a:lnTo>
                    <a:pt x="20970239" y="0"/>
                  </a:lnTo>
                  <a:lnTo>
                    <a:pt x="20970239" y="1341120"/>
                  </a:lnTo>
                  <a:lnTo>
                    <a:pt x="0" y="1341120"/>
                  </a:lnTo>
                  <a:close/>
                </a:path>
              </a:pathLst>
            </a:custGeom>
            <a:blipFill rotWithShape="1">
              <a:blip r:embed="rId3">
                <a:alphaModFix amt="0"/>
              </a:blip>
              <a:stretch>
                <a:fillRect b="-254692" l="0" r="0" t="-254692"/>
              </a:stretch>
            </a:blipFill>
            <a:ln>
              <a:noFill/>
            </a:ln>
          </p:spPr>
        </p:sp>
        <p:sp>
          <p:nvSpPr>
            <p:cNvPr id="357" name="Google Shape;357;p9"/>
            <p:cNvSpPr txBox="1"/>
            <p:nvPr/>
          </p:nvSpPr>
          <p:spPr>
            <a:xfrm>
              <a:off x="0" y="-47625"/>
              <a:ext cx="20970240" cy="138874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004AAD"/>
                  </a:solidFill>
                  <a:latin typeface="Calibri"/>
                  <a:ea typeface="Calibri"/>
                  <a:cs typeface="Calibri"/>
                  <a:sym typeface="Calibri"/>
                </a:rPr>
                <a:t>✓  Right: </a:t>
              </a:r>
              <a:r>
                <a:rPr b="0" i="0" lang="en-US" sz="2200" u="none" cap="none" strike="noStrike">
                  <a:solidFill>
                    <a:srgbClr val="004AAD"/>
                  </a:solidFill>
                  <a:latin typeface="Calibri"/>
                  <a:ea typeface="Calibri"/>
                  <a:cs typeface="Calibri"/>
                  <a:sym typeface="Calibri"/>
                </a:rPr>
                <a:t>If the data doesn't change between calls, put it in a Skill. MCP Servers add latency and auth overhead you don't need.</a:t>
              </a:r>
              <a:endParaRPr/>
            </a:p>
          </p:txBody>
        </p:sp>
      </p:grpSp>
      <p:sp>
        <p:nvSpPr>
          <p:cNvPr id="358" name="Google Shape;358;p9"/>
          <p:cNvSpPr/>
          <p:nvPr/>
        </p:nvSpPr>
        <p:spPr>
          <a:xfrm>
            <a:off x="822960" y="4846320"/>
            <a:ext cx="16642079" cy="2103120"/>
          </a:xfrm>
          <a:custGeom>
            <a:rect b="b" l="l" r="r" t="t"/>
            <a:pathLst>
              <a:path extrusionOk="0" h="2804160" w="22189439">
                <a:moveTo>
                  <a:pt x="0" y="0"/>
                </a:moveTo>
                <a:lnTo>
                  <a:pt x="22189439" y="0"/>
                </a:lnTo>
                <a:lnTo>
                  <a:pt x="22189439" y="2804160"/>
                </a:lnTo>
                <a:lnTo>
                  <a:pt x="0" y="2804160"/>
                </a:lnTo>
                <a:close/>
              </a:path>
            </a:pathLst>
          </a:custGeom>
          <a:solidFill>
            <a:srgbClr val="DFEEFF"/>
          </a:solidFill>
          <a:ln>
            <a:noFill/>
          </a:ln>
        </p:spPr>
      </p:sp>
      <p:sp>
        <p:nvSpPr>
          <p:cNvPr id="359" name="Google Shape;359;p9"/>
          <p:cNvSpPr/>
          <p:nvPr/>
        </p:nvSpPr>
        <p:spPr>
          <a:xfrm>
            <a:off x="822960" y="4846320"/>
            <a:ext cx="146304" cy="2103120"/>
          </a:xfrm>
          <a:custGeom>
            <a:rect b="b" l="l" r="r" t="t"/>
            <a:pathLst>
              <a:path extrusionOk="0" h="2804160" w="195072">
                <a:moveTo>
                  <a:pt x="0" y="0"/>
                </a:moveTo>
                <a:lnTo>
                  <a:pt x="195072" y="0"/>
                </a:lnTo>
                <a:lnTo>
                  <a:pt x="195072" y="2804160"/>
                </a:lnTo>
                <a:lnTo>
                  <a:pt x="0" y="2804160"/>
                </a:lnTo>
                <a:close/>
              </a:path>
            </a:pathLst>
          </a:custGeom>
          <a:solidFill>
            <a:srgbClr val="7C3AED"/>
          </a:solidFill>
          <a:ln>
            <a:noFill/>
          </a:ln>
        </p:spPr>
      </p:sp>
      <p:grpSp>
        <p:nvGrpSpPr>
          <p:cNvPr id="360" name="Google Shape;360;p9"/>
          <p:cNvGrpSpPr/>
          <p:nvPr/>
        </p:nvGrpSpPr>
        <p:grpSpPr>
          <a:xfrm>
            <a:off x="1188720" y="5000625"/>
            <a:ext cx="15727680" cy="577215"/>
            <a:chOff x="0" y="-38100"/>
            <a:chExt cx="20970240" cy="769620"/>
          </a:xfrm>
        </p:grpSpPr>
        <p:sp>
          <p:nvSpPr>
            <p:cNvPr id="361" name="Google Shape;361;p9"/>
            <p:cNvSpPr/>
            <p:nvPr/>
          </p:nvSpPr>
          <p:spPr>
            <a:xfrm>
              <a:off x="0" y="0"/>
              <a:ext cx="20970239" cy="731520"/>
            </a:xfrm>
            <a:custGeom>
              <a:rect b="b" l="l" r="r" t="t"/>
              <a:pathLst>
                <a:path extrusionOk="0" h="731520" w="20970239">
                  <a:moveTo>
                    <a:pt x="0" y="0"/>
                  </a:moveTo>
                  <a:lnTo>
                    <a:pt x="20970239" y="0"/>
                  </a:lnTo>
                  <a:lnTo>
                    <a:pt x="20970239" y="731520"/>
                  </a:lnTo>
                  <a:lnTo>
                    <a:pt x="0" y="731520"/>
                  </a:lnTo>
                  <a:close/>
                </a:path>
              </a:pathLst>
            </a:custGeom>
            <a:solidFill>
              <a:srgbClr val="7C3AED">
                <a:alpha val="0"/>
              </a:srgbClr>
            </a:solidFill>
            <a:ln>
              <a:noFill/>
            </a:ln>
          </p:spPr>
        </p:sp>
        <p:sp>
          <p:nvSpPr>
            <p:cNvPr id="362" name="Google Shape;362;p9"/>
            <p:cNvSpPr txBox="1"/>
            <p:nvPr/>
          </p:nvSpPr>
          <p:spPr>
            <a:xfrm>
              <a:off x="0" y="-38100"/>
              <a:ext cx="20970240" cy="76962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1" i="0" lang="en-US" sz="2400" u="none" cap="none" strike="noStrike">
                  <a:solidFill>
                    <a:srgbClr val="7C3AED"/>
                  </a:solidFill>
                  <a:latin typeface="Calibri"/>
                  <a:ea typeface="Calibri"/>
                  <a:cs typeface="Calibri"/>
                  <a:sym typeface="Calibri"/>
                </a:rPr>
                <a:t>✗  Wrong: </a:t>
              </a:r>
              <a:r>
                <a:rPr b="0" i="0" lang="en-US" sz="2400" u="none" cap="none" strike="noStrike">
                  <a:solidFill>
                    <a:srgbClr val="7C3AED"/>
                  </a:solidFill>
                  <a:latin typeface="Calibri"/>
                  <a:ea typeface="Calibri"/>
                  <a:cs typeface="Calibri"/>
                  <a:sym typeface="Calibri"/>
                </a:rPr>
                <a:t>Putting API call logic in SKILL.md</a:t>
              </a:r>
              <a:endParaRPr/>
            </a:p>
          </p:txBody>
        </p:sp>
      </p:grpSp>
      <p:grpSp>
        <p:nvGrpSpPr>
          <p:cNvPr id="363" name="Google Shape;363;p9"/>
          <p:cNvGrpSpPr/>
          <p:nvPr/>
        </p:nvGrpSpPr>
        <p:grpSpPr>
          <a:xfrm>
            <a:off x="1188720" y="5725001"/>
            <a:ext cx="15727680" cy="1041559"/>
            <a:chOff x="0" y="-47625"/>
            <a:chExt cx="20970240" cy="1388745"/>
          </a:xfrm>
        </p:grpSpPr>
        <p:sp>
          <p:nvSpPr>
            <p:cNvPr id="364" name="Google Shape;364;p9"/>
            <p:cNvSpPr/>
            <p:nvPr/>
          </p:nvSpPr>
          <p:spPr>
            <a:xfrm>
              <a:off x="0" y="0"/>
              <a:ext cx="20970239" cy="1341120"/>
            </a:xfrm>
            <a:custGeom>
              <a:rect b="b" l="l" r="r" t="t"/>
              <a:pathLst>
                <a:path extrusionOk="0" h="1341120" w="20970239">
                  <a:moveTo>
                    <a:pt x="0" y="0"/>
                  </a:moveTo>
                  <a:lnTo>
                    <a:pt x="20970239" y="0"/>
                  </a:lnTo>
                  <a:lnTo>
                    <a:pt x="20970239" y="1341120"/>
                  </a:lnTo>
                  <a:lnTo>
                    <a:pt x="0" y="1341120"/>
                  </a:lnTo>
                  <a:close/>
                </a:path>
              </a:pathLst>
            </a:custGeom>
            <a:blipFill rotWithShape="1">
              <a:blip r:embed="rId3">
                <a:alphaModFix amt="0"/>
              </a:blip>
              <a:stretch>
                <a:fillRect b="-254692" l="0" r="0" t="-254692"/>
              </a:stretch>
            </a:blipFill>
            <a:ln>
              <a:noFill/>
            </a:ln>
          </p:spPr>
        </p:sp>
        <p:sp>
          <p:nvSpPr>
            <p:cNvPr id="365" name="Google Shape;365;p9"/>
            <p:cNvSpPr txBox="1"/>
            <p:nvPr/>
          </p:nvSpPr>
          <p:spPr>
            <a:xfrm>
              <a:off x="0" y="-47625"/>
              <a:ext cx="20970240" cy="138874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004AAD"/>
                  </a:solidFill>
                  <a:latin typeface="Calibri"/>
                  <a:ea typeface="Calibri"/>
                  <a:cs typeface="Calibri"/>
                  <a:sym typeface="Calibri"/>
                </a:rPr>
                <a:t>✓  Right: </a:t>
              </a:r>
              <a:r>
                <a:rPr b="0" i="0" lang="en-US" sz="2200" u="none" cap="none" strike="noStrike">
                  <a:solidFill>
                    <a:srgbClr val="004AAD"/>
                  </a:solidFill>
                  <a:latin typeface="Calibri"/>
                  <a:ea typeface="Calibri"/>
                  <a:cs typeface="Calibri"/>
                  <a:sym typeface="Calibri"/>
                </a:rPr>
                <a:t>"Call the API and check field X" is not a skill, it's a fragile prompt. If it needs a network call, it needs an MCP Server.</a:t>
              </a:r>
              <a:endParaRPr/>
            </a:p>
          </p:txBody>
        </p:sp>
      </p:grpSp>
      <p:sp>
        <p:nvSpPr>
          <p:cNvPr id="366" name="Google Shape;366;p9"/>
          <p:cNvSpPr/>
          <p:nvPr/>
        </p:nvSpPr>
        <p:spPr>
          <a:xfrm>
            <a:off x="822960" y="7315200"/>
            <a:ext cx="16642079" cy="2103120"/>
          </a:xfrm>
          <a:custGeom>
            <a:rect b="b" l="l" r="r" t="t"/>
            <a:pathLst>
              <a:path extrusionOk="0" h="2804160" w="22189439">
                <a:moveTo>
                  <a:pt x="0" y="0"/>
                </a:moveTo>
                <a:lnTo>
                  <a:pt x="22189439" y="0"/>
                </a:lnTo>
                <a:lnTo>
                  <a:pt x="22189439" y="2804160"/>
                </a:lnTo>
                <a:lnTo>
                  <a:pt x="0" y="2804160"/>
                </a:lnTo>
                <a:close/>
              </a:path>
            </a:pathLst>
          </a:custGeom>
          <a:solidFill>
            <a:srgbClr val="DFEEFF"/>
          </a:solidFill>
          <a:ln>
            <a:noFill/>
          </a:ln>
        </p:spPr>
      </p:sp>
      <p:sp>
        <p:nvSpPr>
          <p:cNvPr id="367" name="Google Shape;367;p9"/>
          <p:cNvSpPr/>
          <p:nvPr/>
        </p:nvSpPr>
        <p:spPr>
          <a:xfrm>
            <a:off x="822960" y="7315200"/>
            <a:ext cx="146304" cy="2103120"/>
          </a:xfrm>
          <a:custGeom>
            <a:rect b="b" l="l" r="r" t="t"/>
            <a:pathLst>
              <a:path extrusionOk="0" h="2804160" w="195072">
                <a:moveTo>
                  <a:pt x="0" y="0"/>
                </a:moveTo>
                <a:lnTo>
                  <a:pt x="195072" y="0"/>
                </a:lnTo>
                <a:lnTo>
                  <a:pt x="195072" y="2804160"/>
                </a:lnTo>
                <a:lnTo>
                  <a:pt x="0" y="2804160"/>
                </a:lnTo>
                <a:close/>
              </a:path>
            </a:pathLst>
          </a:custGeom>
          <a:solidFill>
            <a:srgbClr val="7C3AED"/>
          </a:solidFill>
          <a:ln>
            <a:noFill/>
          </a:ln>
        </p:spPr>
      </p:sp>
      <p:grpSp>
        <p:nvGrpSpPr>
          <p:cNvPr id="368" name="Google Shape;368;p9"/>
          <p:cNvGrpSpPr/>
          <p:nvPr/>
        </p:nvGrpSpPr>
        <p:grpSpPr>
          <a:xfrm>
            <a:off x="1188720" y="7469505"/>
            <a:ext cx="15727680" cy="577215"/>
            <a:chOff x="0" y="-38100"/>
            <a:chExt cx="20970240" cy="769620"/>
          </a:xfrm>
        </p:grpSpPr>
        <p:sp>
          <p:nvSpPr>
            <p:cNvPr id="369" name="Google Shape;369;p9"/>
            <p:cNvSpPr/>
            <p:nvPr/>
          </p:nvSpPr>
          <p:spPr>
            <a:xfrm>
              <a:off x="0" y="0"/>
              <a:ext cx="20970239" cy="731520"/>
            </a:xfrm>
            <a:custGeom>
              <a:rect b="b" l="l" r="r" t="t"/>
              <a:pathLst>
                <a:path extrusionOk="0" h="731520" w="20970239">
                  <a:moveTo>
                    <a:pt x="0" y="0"/>
                  </a:moveTo>
                  <a:lnTo>
                    <a:pt x="20970239" y="0"/>
                  </a:lnTo>
                  <a:lnTo>
                    <a:pt x="20970239" y="731520"/>
                  </a:lnTo>
                  <a:lnTo>
                    <a:pt x="0" y="731520"/>
                  </a:lnTo>
                  <a:close/>
                </a:path>
              </a:pathLst>
            </a:custGeom>
            <a:solidFill>
              <a:srgbClr val="7C3AED">
                <a:alpha val="0"/>
              </a:srgbClr>
            </a:solidFill>
            <a:ln>
              <a:noFill/>
            </a:ln>
          </p:spPr>
        </p:sp>
        <p:sp>
          <p:nvSpPr>
            <p:cNvPr id="370" name="Google Shape;370;p9"/>
            <p:cNvSpPr txBox="1"/>
            <p:nvPr/>
          </p:nvSpPr>
          <p:spPr>
            <a:xfrm>
              <a:off x="0" y="-38100"/>
              <a:ext cx="20970240" cy="769620"/>
            </a:xfrm>
            <a:prstGeom prst="rect">
              <a:avLst/>
            </a:prstGeom>
            <a:noFill/>
            <a:ln>
              <a:noFill/>
            </a:ln>
          </p:spPr>
          <p:txBody>
            <a:bodyPr anchorCtr="0" anchor="ctr" bIns="0" lIns="0" spcFirstLastPara="1" rIns="0" wrap="square" tIns="0">
              <a:noAutofit/>
            </a:bodyPr>
            <a:lstStyle/>
            <a:p>
              <a:pPr indent="0" lvl="0" marL="0" marR="0" rtl="0" algn="l">
                <a:lnSpc>
                  <a:spcPct val="119958"/>
                </a:lnSpc>
                <a:spcBef>
                  <a:spcPts val="0"/>
                </a:spcBef>
                <a:spcAft>
                  <a:spcPts val="0"/>
                </a:spcAft>
                <a:buNone/>
              </a:pPr>
              <a:r>
                <a:rPr b="1" i="0" lang="en-US" sz="2400" u="none" cap="none" strike="noStrike">
                  <a:solidFill>
                    <a:srgbClr val="7C3AED"/>
                  </a:solidFill>
                  <a:latin typeface="Calibri"/>
                  <a:ea typeface="Calibri"/>
                  <a:cs typeface="Calibri"/>
                  <a:sym typeface="Calibri"/>
                </a:rPr>
                <a:t>✗  Wrong: </a:t>
              </a:r>
              <a:r>
                <a:rPr b="0" i="0" lang="en-US" sz="2400" u="none" cap="none" strike="noStrike">
                  <a:solidFill>
                    <a:srgbClr val="7C3AED"/>
                  </a:solidFill>
                  <a:latin typeface="Calibri"/>
                  <a:ea typeface="Calibri"/>
                  <a:cs typeface="Calibri"/>
                  <a:sym typeface="Calibri"/>
                </a:rPr>
                <a:t>Duplicating workflow logic in both the Skill AND the MCP Server</a:t>
              </a:r>
              <a:endParaRPr/>
            </a:p>
          </p:txBody>
        </p:sp>
      </p:grpSp>
      <p:grpSp>
        <p:nvGrpSpPr>
          <p:cNvPr id="371" name="Google Shape;371;p9"/>
          <p:cNvGrpSpPr/>
          <p:nvPr/>
        </p:nvGrpSpPr>
        <p:grpSpPr>
          <a:xfrm>
            <a:off x="1188720" y="8193881"/>
            <a:ext cx="15727680" cy="1041559"/>
            <a:chOff x="0" y="-47625"/>
            <a:chExt cx="20970240" cy="1388745"/>
          </a:xfrm>
        </p:grpSpPr>
        <p:sp>
          <p:nvSpPr>
            <p:cNvPr id="372" name="Google Shape;372;p9"/>
            <p:cNvSpPr/>
            <p:nvPr/>
          </p:nvSpPr>
          <p:spPr>
            <a:xfrm>
              <a:off x="0" y="0"/>
              <a:ext cx="20970239" cy="1341120"/>
            </a:xfrm>
            <a:custGeom>
              <a:rect b="b" l="l" r="r" t="t"/>
              <a:pathLst>
                <a:path extrusionOk="0" h="1341120" w="20970239">
                  <a:moveTo>
                    <a:pt x="0" y="0"/>
                  </a:moveTo>
                  <a:lnTo>
                    <a:pt x="20970239" y="0"/>
                  </a:lnTo>
                  <a:lnTo>
                    <a:pt x="20970239" y="1341120"/>
                  </a:lnTo>
                  <a:lnTo>
                    <a:pt x="0" y="1341120"/>
                  </a:lnTo>
                  <a:close/>
                </a:path>
              </a:pathLst>
            </a:custGeom>
            <a:blipFill rotWithShape="1">
              <a:blip r:embed="rId3">
                <a:alphaModFix amt="0"/>
              </a:blip>
              <a:stretch>
                <a:fillRect b="-254692" l="0" r="0" t="-254692"/>
              </a:stretch>
            </a:blipFill>
            <a:ln>
              <a:noFill/>
            </a:ln>
          </p:spPr>
        </p:sp>
        <p:sp>
          <p:nvSpPr>
            <p:cNvPr id="373" name="Google Shape;373;p9"/>
            <p:cNvSpPr txBox="1"/>
            <p:nvPr/>
          </p:nvSpPr>
          <p:spPr>
            <a:xfrm>
              <a:off x="0" y="-47625"/>
              <a:ext cx="20970240" cy="138874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2200" u="none" cap="none" strike="noStrike">
                  <a:solidFill>
                    <a:srgbClr val="004AAD"/>
                  </a:solidFill>
                  <a:latin typeface="Calibri"/>
                  <a:ea typeface="Calibri"/>
                  <a:cs typeface="Calibri"/>
                  <a:sym typeface="Calibri"/>
                </a:rPr>
                <a:t>✓  Right: </a:t>
              </a:r>
              <a:r>
                <a:rPr b="0" i="0" lang="en-US" sz="2200" u="none" cap="none" strike="noStrike">
                  <a:solidFill>
                    <a:srgbClr val="004AAD"/>
                  </a:solidFill>
                  <a:latin typeface="Calibri"/>
                  <a:ea typeface="Calibri"/>
                  <a:cs typeface="Calibri"/>
                  <a:sym typeface="Calibri"/>
                </a:rPr>
                <a:t>Pick one place. Skills own the workflow. MCP owns execution. When both try to direct the agent, you get conflicts.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