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5143500" cy="9144000"/>
  <p:embeddedFontLst>
    <p:embeddedFont>
      <p:font typeface="Poppins"/>
      <p:regular r:id="rId21"/>
      <p:bold r:id="rId22"/>
      <p:italic r:id="rId23"/>
      <p:boldItalic r:id="rId24"/>
    </p:embeddedFont>
    <p:embeddedFont>
      <p:font typeface="Roboto Mono Light"/>
      <p:regular r:id="rId25"/>
      <p:bold r:id="rId26"/>
      <p:italic r:id="rId27"/>
      <p:boldItalic r:id="rId28"/>
    </p:embeddedFont>
    <p:embeddedFont>
      <p:font typeface="Lato Light"/>
      <p:regular r:id="rId29"/>
      <p:bold r:id="rId30"/>
      <p:italic r:id="rId31"/>
      <p:boldItalic r:id="rId32"/>
    </p:embeddedFont>
    <p:embeddedFont>
      <p:font typeface="Roboto Mon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js4knNjhf2CGYIQHDgj1poGuH8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883765-8315-42F7-84BB-42838A000E12}">
  <a:tblStyle styleId="{B5883765-8315-42F7-84BB-42838A000E1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MonoLight-bold.fntdata"/><Relationship Id="rId25" Type="http://schemas.openxmlformats.org/officeDocument/2006/relationships/font" Target="fonts/RobotoMonoLight-regular.fntdata"/><Relationship Id="rId28" Type="http://schemas.openxmlformats.org/officeDocument/2006/relationships/font" Target="fonts/RobotoMonoLight-boldItalic.fntdata"/><Relationship Id="rId27" Type="http://schemas.openxmlformats.org/officeDocument/2006/relationships/font" Target="fonts/RobotoMonoLight-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Ligh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Light-italic.fntdata"/><Relationship Id="rId30" Type="http://schemas.openxmlformats.org/officeDocument/2006/relationships/font" Target="fonts/LatoLight-bold.fntdata"/><Relationship Id="rId11" Type="http://schemas.openxmlformats.org/officeDocument/2006/relationships/slide" Target="slides/slide5.xml"/><Relationship Id="rId33" Type="http://schemas.openxmlformats.org/officeDocument/2006/relationships/font" Target="fonts/RobotoMono-regular.fntdata"/><Relationship Id="rId10" Type="http://schemas.openxmlformats.org/officeDocument/2006/relationships/slide" Target="slides/slide4.xml"/><Relationship Id="rId32" Type="http://schemas.openxmlformats.org/officeDocument/2006/relationships/font" Target="fonts/LatoLight-boldItalic.fntdata"/><Relationship Id="rId13" Type="http://schemas.openxmlformats.org/officeDocument/2006/relationships/slide" Target="slides/slide7.xml"/><Relationship Id="rId35" Type="http://schemas.openxmlformats.org/officeDocument/2006/relationships/font" Target="fonts/RobotoMono-italic.fntdata"/><Relationship Id="rId12" Type="http://schemas.openxmlformats.org/officeDocument/2006/relationships/slide" Target="slides/slide6.xml"/><Relationship Id="rId34" Type="http://schemas.openxmlformats.org/officeDocument/2006/relationships/font" Target="fonts/RobotoMono-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RobotoMon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mages.chainguard.dev/directory/image/mcp-grafana/compar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d3ac7c84b2_0_615: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3d3ac7c84b2_0_615: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d3c84e0721_0_481: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g3d3c84e0721_0_481: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LISA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MCP server container follows the same principles Trevor showed you for mcp-grafana. Built on cgr.dev/chainguard/wolfi-base — minimal attack surface. Runs as non-root. Signed with Cosign. The CI workflow uses workload identity federation throughout — no static secrets stored in GitHub, not for GCP access, not for container registry auth. Harden-runner restricts egress so even a compromised build step can't phone home.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security patterns are the same whether you're building an infrastructure MCP or a content MCP: source control, minimal base, no static secrets, signed artifacts, CVE SLA. But the threat model is different. For infrastructure MCPs, the attack surface is access. For content MCPs, the attack surface is influence — and influence over an agent that has access is access. That requires defending the inputs, not just the outputs.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d3ac7c84b2_0_747: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g3d3ac7c84b2_0_747: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LISA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Let me show you the full pipeline, because this is the part you can take home and adapt.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Source → compile → build → scan → sign → publish → verify. Every release, in that order.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In GitHub Actions: we use harden-runner to restrict egress — so even if a build step is compromised, it can't phone home. Workload identity federation for GCP auth — no long-lived service account keys. Automated SBOM generation with Syft attached to every image push. Cosign keyless signing — no key management, the signature is verifiable via Sigstore's transparency log. And content scanning tuned for our specific artifact — because as I just showed you, the inputs are where the real risk lives.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On the SLA side — for Chainguard's production images like mcp-grafana, we track CVE response time with a seven-day target for critical patches. That's a Chainguard Containers commitment. For this documentation MCP, the base image itself inherits that SLA because it's built on wolfi-base, but the content pipeline itself runs on a weekly rebuild cycle. The point is: you should know what your rebuild cadence is and whether your base image has a CVE SLA. Most MCP servers in the wild don't.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workflows are open source in the edu repo. Fork them, adapt them. You don't have to build this from scratch.</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d3c84e0721_0_613: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3d3c84e0721_0_613: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TREVOR</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None/>
            </a:pPr>
            <a:r>
              <a:rPr lang="en-US"/>
              <a:t>Pull up the comparison page in the browser. Upstream left, hardened right.</a:t>
            </a:r>
            <a:br>
              <a:rPr lang="en-US"/>
            </a:br>
            <a:r>
              <a:rPr lang="en-US"/>
              <a:t>100 vs. 2,  Full SBOM and provenance on the right.</a:t>
            </a:r>
            <a:br>
              <a:rPr lang="en-US"/>
            </a:br>
            <a:br>
              <a:rPr lang="en-US"/>
            </a:br>
            <a:r>
              <a:rPr lang="en-US"/>
              <a:t>'This URL is in our slides. Pull it up, explore it, share it.'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US" u="sng">
                <a:solidFill>
                  <a:schemeClr val="hlink"/>
                </a:solidFill>
                <a:hlinkClick r:id="rId2"/>
              </a:rPr>
              <a:t>https://images.chainguard.dev/directory/image/mcp-grafana/compare</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d3c84e0721_0_732: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3d3c84e0721_0_732: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TREVOR (24-25 min): The takeaway. End with the question, not the product pitch.</a:t>
            </a:r>
            <a:br>
              <a:rPr lang="en-US"/>
            </a:br>
            <a:br>
              <a:rPr lang="en-US"/>
            </a:br>
            <a:r>
              <a:rPr lang="en-US"/>
              <a:t>This slide should be photographable.</a:t>
            </a:r>
            <a:br>
              <a:rPr lang="en-US"/>
            </a:br>
            <a:br>
              <a:rPr lang="en-US"/>
            </a:br>
            <a:r>
              <a:rPr lang="en-US"/>
              <a:t>'Most MCP servers in production today can't answer these questions. As the ecosystem matures, that gap will matter more. Good habits are cheap to build and expensive to retrofit.'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d3c84e0721_0_766: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g3d3c84e0721_0_766: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TREVOR</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US"/>
              <a:t>Closing: Share resources and seed discussion.</a:t>
            </a:r>
            <a:br>
              <a:rPr lang="en-US"/>
            </a:br>
            <a:br>
              <a:rPr lang="en-US"/>
            </a:br>
            <a:r>
              <a:rPr lang="en-US"/>
              <a:t>All workflows and pipelines are open source. Fork, improve, share back.</a:t>
            </a:r>
            <a:br>
              <a:rPr lang="en-US"/>
            </a:br>
            <a:br>
              <a:rPr lang="en-US"/>
            </a:br>
            <a:r>
              <a:rPr lang="en-US"/>
              <a:t>Community questions:</a:t>
            </a:r>
            <a:br>
              <a:rPr lang="en-US"/>
            </a:br>
            <a:r>
              <a:rPr lang="en-US"/>
              <a:t>- Should SBOMs be baseline for published MCP servers?</a:t>
            </a:r>
            <a:br>
              <a:rPr lang="en-US"/>
            </a:br>
            <a:r>
              <a:rPr lang="en-US"/>
              <a:t>- What does responsible disclosure look like for MCP vulnerabilities?</a:t>
            </a:r>
            <a:br>
              <a:rPr lang="en-US"/>
            </a:br>
            <a:br>
              <a:rPr lang="en-US"/>
            </a:br>
            <a:r>
              <a:rPr lang="en-US"/>
              <a:t>'We don't have all the answers. But this is the right time to work on them together.'</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d3ac7c84b2_0_740: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3d3ac7c84b2_0_740: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LISA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you're in this room, you're probably already building with MCP, or you're evaluating it. And you know the adoption story — Docker, Red Hat, Microsoft, OpenAI all have MCP catalogs now. Teams are not asking *if* they should use MCP servers, they're asking *how* to do so safely.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here's what should concern all of us: the risk has moved. A year ago, MCP security was theoretical. It's not anymore. We've seen a malicious MCP server exfiltrating user emails via hidden BCC headers. Cross-tool data leaks where a poisoned tool description led an agent to send hundreds of WhatsApp messages to an attacker. Parasitic toolchain attacks that chain legitimate tools into coordinated malicious workflows. These aren't CVE database entries: they're documented incidents.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the same time, the security tooling ecosystem is still catching up. We evaluated seven open-source MCP scanners. They disagree heavily with each other, they generate a lot of false positives, and they often flag expected behavior as a vulnerability. The specialized tooling isn't ready to give you a reliable signal yet.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what *can* you do? That’s what we want to talk with you about today. We're going to show you two real implementations — one infrastructure MCP, one content MCP — and share the security patterns we applied, the bugs we hit, and the workflows you can take home and adapt.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Adoption is real: Docker, Red Hat, Microsoft, OpenAI all have MCP catalogs. Customers like CBRE, Nasdaq, NASA are asking HOW to do it safely.</a:t>
            </a:r>
            <a:br>
              <a:rPr lang="en-US"/>
            </a:br>
            <a:r>
              <a:rPr lang="en-US"/>
              <a:t>- The risk has moved from theoretical to operational: malicious MCP server exfiltrating emails, cross-tool data leaks, parasitic toolchain attacks.</a:t>
            </a:r>
            <a:br>
              <a:rPr lang="en-US"/>
            </a:br>
            <a:r>
              <a:rPr lang="en-US"/>
              <a:t>- Security tooling isn't ready: 7 open-source scanners evaluated, they disagree, produce false positives, flag expected behavior.</a:t>
            </a:r>
            <a:br>
              <a:rPr lang="en-US"/>
            </a:br>
            <a:r>
              <a:rPr lang="en-US"/>
              <a:t>- This talk covers two real implementations and security patterns you can take home.</a:t>
            </a:r>
            <a:br>
              <a:rPr lang="en-US"/>
            </a:br>
            <a:endParaRPr/>
          </a:p>
          <a:p>
            <a:pPr indent="0" lvl="0" marL="0" rtl="0" algn="l">
              <a:spcBef>
                <a:spcPts val="0"/>
              </a:spcBef>
              <a:spcAft>
                <a:spcPts val="0"/>
              </a:spcAft>
              <a:buNone/>
            </a:pPr>
            <a:r>
              <a:rPr lang="en-US"/>
              <a:t> 1. Malicious MCP server exfiltrating emails via hidden BCC —  </a:t>
            </a:r>
            <a:endParaRPr/>
          </a:p>
          <a:p>
            <a:pPr indent="0" lvl="0" marL="0" rtl="0" algn="l">
              <a:spcBef>
                <a:spcPts val="0"/>
              </a:spcBef>
              <a:spcAft>
                <a:spcPts val="0"/>
              </a:spcAft>
              <a:buNone/>
            </a:pPr>
            <a:r>
              <a:rPr lang="en-US"/>
              <a:t>  YES, real incident.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The postmark-mcp npm package (September 2025) is the first</a:t>
            </a:r>
            <a:endParaRPr/>
          </a:p>
          <a:p>
            <a:pPr indent="0" lvl="0" marL="0" rtl="0" algn="l">
              <a:spcBef>
                <a:spcPts val="0"/>
              </a:spcBef>
              <a:spcAft>
                <a:spcPts val="0"/>
              </a:spcAft>
              <a:buNone/>
            </a:pPr>
            <a:r>
              <a:rPr lang="en-US"/>
              <a:t>  confirmed malicious MCP server in the wild. Version 1.0.16</a:t>
            </a:r>
            <a:endParaRPr/>
          </a:p>
          <a:p>
            <a:pPr indent="0" lvl="0" marL="0" rtl="0" algn="l">
              <a:spcBef>
                <a:spcPts val="0"/>
              </a:spcBef>
              <a:spcAft>
                <a:spcPts val="0"/>
              </a:spcAft>
              <a:buNone/>
            </a:pPr>
            <a:r>
              <a:rPr lang="en-US"/>
              <a:t>  added a single line that BCC'd every email to</a:t>
            </a:r>
            <a:endParaRPr/>
          </a:p>
          <a:p>
            <a:pPr indent="0" lvl="0" marL="0" rtl="0" algn="l">
              <a:spcBef>
                <a:spcPts val="0"/>
              </a:spcBef>
              <a:spcAft>
                <a:spcPts val="0"/>
              </a:spcAft>
              <a:buNone/>
            </a:pPr>
            <a:r>
              <a:rPr lang="en-US"/>
              <a:t>  phan@giftshop[.]club. It had 1,643 downloads, with an</a:t>
            </a:r>
            <a:endParaRPr/>
          </a:p>
          <a:p>
            <a:pPr indent="0" lvl="0" marL="0" rtl="0" algn="l">
              <a:spcBef>
                <a:spcPts val="0"/>
              </a:spcBef>
              <a:spcAft>
                <a:spcPts val="0"/>
              </a:spcAft>
              <a:buNone/>
            </a:pPr>
            <a:r>
              <a:rPr lang="en-US"/>
              <a:t>  estimated ~300 organizations affected and potentially</a:t>
            </a:r>
            <a:endParaRPr/>
          </a:p>
          <a:p>
            <a:pPr indent="0" lvl="0" marL="0" rtl="0" algn="l">
              <a:spcBef>
                <a:spcPts val="0"/>
              </a:spcBef>
              <a:spcAft>
                <a:spcPts val="0"/>
              </a:spcAft>
              <a:buNone/>
            </a:pPr>
            <a:r>
              <a:rPr lang="en-US"/>
              <a:t>  3,000–15,000 emails/day exposed. The attacker removed the</a:t>
            </a:r>
            <a:endParaRPr/>
          </a:p>
          <a:p>
            <a:pPr indent="0" lvl="0" marL="0" rtl="0" algn="l">
              <a:spcBef>
                <a:spcPts val="0"/>
              </a:spcBef>
              <a:spcAft>
                <a:spcPts val="0"/>
              </a:spcAft>
              <a:buNone/>
            </a:pPr>
            <a:r>
              <a:rPr lang="en-US"/>
              <a:t>  package after it was caught.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2. Cross-tool data leaks between agents — YES, real incidents</a:t>
            </a:r>
            <a:endParaRPr/>
          </a:p>
          <a:p>
            <a:pPr indent="0" lvl="0" marL="0" rtl="0" algn="l">
              <a:spcBef>
                <a:spcPts val="0"/>
              </a:spcBef>
              <a:spcAft>
                <a:spcPts val="0"/>
              </a:spcAft>
              <a:buNone/>
            </a:pPr>
            <a:r>
              <a:rPr lang="en-US"/>
              <a:t>  (multiple).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 WhatsApp data leak: A poisoned tool description led an agent</a:t>
            </a:r>
            <a:endParaRPr/>
          </a:p>
          <a:p>
            <a:pPr indent="0" lvl="0" marL="0" rtl="0" algn="l">
              <a:spcBef>
                <a:spcPts val="0"/>
              </a:spcBef>
              <a:spcAft>
                <a:spcPts val="0"/>
              </a:spcAft>
              <a:buNone/>
            </a:pPr>
            <a:r>
              <a:rPr lang="en-US"/>
              <a:t>   to exfiltrate hundreds of past WhatsApp messages to an</a:t>
            </a:r>
            <a:endParaRPr/>
          </a:p>
          <a:p>
            <a:pPr indent="0" lvl="0" marL="0" rtl="0" algn="l">
              <a:spcBef>
                <a:spcPts val="0"/>
              </a:spcBef>
              <a:spcAft>
                <a:spcPts val="0"/>
              </a:spcAft>
              <a:buNone/>
            </a:pPr>
            <a:r>
              <a:rPr lang="en-US"/>
              <a:t>  attacker-controlled phone number.</a:t>
            </a:r>
            <a:endParaRPr/>
          </a:p>
          <a:p>
            <a:pPr indent="0" lvl="0" marL="0" rtl="0" algn="l">
              <a:spcBef>
                <a:spcPts val="0"/>
              </a:spcBef>
              <a:spcAft>
                <a:spcPts val="0"/>
              </a:spcAft>
              <a:buNone/>
            </a:pPr>
            <a:r>
              <a:rPr lang="en-US"/>
              <a:t>  - GitHub prompt injection: A malicious GitHub issue hijacked</a:t>
            </a:r>
            <a:endParaRPr/>
          </a:p>
          <a:p>
            <a:pPr indent="0" lvl="0" marL="0" rtl="0" algn="l">
              <a:spcBef>
                <a:spcPts val="0"/>
              </a:spcBef>
              <a:spcAft>
                <a:spcPts val="0"/>
              </a:spcAft>
              <a:buNone/>
            </a:pPr>
            <a:r>
              <a:rPr lang="en-US"/>
              <a:t>  an AI assistant into pulling data from private repos and</a:t>
            </a:r>
            <a:endParaRPr/>
          </a:p>
          <a:p>
            <a:pPr indent="0" lvl="0" marL="0" rtl="0" algn="l">
              <a:spcBef>
                <a:spcPts val="0"/>
              </a:spcBef>
              <a:spcAft>
                <a:spcPts val="0"/>
              </a:spcAft>
              <a:buNone/>
            </a:pPr>
            <a:r>
              <a:rPr lang="en-US"/>
              <a:t>  leaking it via a public pull request.</a:t>
            </a:r>
            <a:endParaRPr/>
          </a:p>
          <a:p>
            <a:pPr indent="0" lvl="0" marL="0" rtl="0" algn="l">
              <a:spcBef>
                <a:spcPts val="0"/>
              </a:spcBef>
              <a:spcAft>
                <a:spcPts val="0"/>
              </a:spcAft>
              <a:buNone/>
            </a:pPr>
            <a:r>
              <a:rPr lang="en-US"/>
              <a:t>  - Cross-server exfiltration demos: Researchers demonstrated</a:t>
            </a:r>
            <a:endParaRPr/>
          </a:p>
          <a:p>
            <a:pPr indent="0" lvl="0" marL="0" rtl="0" algn="l">
              <a:spcBef>
                <a:spcPts val="0"/>
              </a:spcBef>
              <a:spcAft>
                <a:spcPts val="0"/>
              </a:spcAft>
              <a:buNone/>
            </a:pPr>
            <a:r>
              <a:rPr lang="en-US"/>
              <a:t>  extracting sensitive financial data by exploiting implicit</a:t>
            </a:r>
            <a:endParaRPr/>
          </a:p>
          <a:p>
            <a:pPr indent="0" lvl="0" marL="0" rtl="0" algn="l">
              <a:spcBef>
                <a:spcPts val="0"/>
              </a:spcBef>
              <a:spcAft>
                <a:spcPts val="0"/>
              </a:spcAft>
              <a:buNone/>
            </a:pPr>
            <a:r>
              <a:rPr lang="en-US"/>
              <a:t>  trust between MCP servers — agents merge all tool descriptions</a:t>
            </a:r>
            <a:endParaRPr/>
          </a:p>
          <a:p>
            <a:pPr indent="0" lvl="0" marL="0" rtl="0" algn="l">
              <a:spcBef>
                <a:spcPts val="0"/>
              </a:spcBef>
              <a:spcAft>
                <a:spcPts val="0"/>
              </a:spcAft>
              <a:buNone/>
            </a:pPr>
            <a:r>
              <a:rPr lang="en-US"/>
              <a:t>   into context and can't distinguish which instructions to</a:t>
            </a:r>
            <a:endParaRPr/>
          </a:p>
          <a:p>
            <a:pPr indent="0" lvl="0" marL="0" rtl="0" algn="l">
              <a:spcBef>
                <a:spcPts val="0"/>
              </a:spcBef>
              <a:spcAft>
                <a:spcPts val="0"/>
              </a:spcAft>
              <a:buNone/>
            </a:pPr>
            <a:r>
              <a:rPr lang="en-US"/>
              <a:t>  trust.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3. Parasitic toolchain attacks — RESEARCH, not confirmed</a:t>
            </a:r>
            <a:endParaRPr/>
          </a:p>
          <a:p>
            <a:pPr indent="0" lvl="0" marL="0" rtl="0" algn="l">
              <a:spcBef>
                <a:spcPts val="0"/>
              </a:spcBef>
              <a:spcAft>
                <a:spcPts val="0"/>
              </a:spcAft>
              <a:buNone/>
            </a:pPr>
            <a:r>
              <a:rPr lang="en-US"/>
              <a:t>  in-the-wild incident (yet).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This comes from an academic paper</a:t>
            </a:r>
            <a:endParaRPr/>
          </a:p>
          <a:p>
            <a:pPr indent="0" lvl="0" marL="0" rtl="0" algn="l">
              <a:spcBef>
                <a:spcPts val="0"/>
              </a:spcBef>
              <a:spcAft>
                <a:spcPts val="0"/>
              </a:spcAft>
              <a:buNone/>
            </a:pPr>
            <a:r>
              <a:rPr lang="en-US"/>
              <a:t>  (https://arxiv.org/abs/2509.06572) that coined the term "MCP</a:t>
            </a:r>
            <a:endParaRPr/>
          </a:p>
          <a:p>
            <a:pPr indent="0" lvl="0" marL="0" rtl="0" algn="l">
              <a:spcBef>
                <a:spcPts val="0"/>
              </a:spcBef>
              <a:spcAft>
                <a:spcPts val="0"/>
              </a:spcAft>
              <a:buNone/>
            </a:pPr>
            <a:r>
              <a:rPr lang="en-US"/>
              <a:t>  Unintended Privacy Disclosure." The attack chains multiple</a:t>
            </a:r>
            <a:endParaRPr/>
          </a:p>
          <a:p>
            <a:pPr indent="0" lvl="0" marL="0" rtl="0" algn="l">
              <a:spcBef>
                <a:spcPts val="0"/>
              </a:spcBef>
              <a:spcAft>
                <a:spcPts val="0"/>
              </a:spcAft>
              <a:buNone/>
            </a:pPr>
            <a:r>
              <a:rPr lang="en-US"/>
              <a:t>  legitimate tools into a coordinated malicious workflow across</a:t>
            </a:r>
            <a:endParaRPr/>
          </a:p>
          <a:p>
            <a:pPr indent="0" lvl="0" marL="0" rtl="0" algn="l">
              <a:spcBef>
                <a:spcPts val="0"/>
              </a:spcBef>
              <a:spcAft>
                <a:spcPts val="0"/>
              </a:spcAft>
              <a:buNone/>
            </a:pPr>
            <a:r>
              <a:rPr lang="en-US"/>
              <a:t>  three phases (ingestion, collection, exfiltration). A security</a:t>
            </a:r>
            <a:endParaRPr/>
          </a:p>
          <a:p>
            <a:pPr indent="0" lvl="0" marL="0" rtl="0" algn="l">
              <a:spcBef>
                <a:spcPts val="0"/>
              </a:spcBef>
              <a:spcAft>
                <a:spcPts val="0"/>
              </a:spcAft>
              <a:buNone/>
            </a:pPr>
            <a:r>
              <a:rPr lang="en-US"/>
              <a:t>   census of 12,230 tools across 1,360 MCP servers found the</a:t>
            </a:r>
            <a:endParaRPr/>
          </a:p>
          <a:p>
            <a:pPr indent="0" lvl="0" marL="0" rtl="0" algn="l">
              <a:spcBef>
                <a:spcPts val="0"/>
              </a:spcBef>
              <a:spcAft>
                <a:spcPts val="0"/>
              </a:spcAft>
              <a:buNone/>
            </a:pPr>
            <a:r>
              <a:rPr lang="en-US"/>
              <a:t>  ecosystem "rife with exploitable gadgets" — but the parasitic</a:t>
            </a:r>
            <a:endParaRPr/>
          </a:p>
          <a:p>
            <a:pPr indent="0" lvl="0" marL="0" rtl="0" algn="l">
              <a:spcBef>
                <a:spcPts val="0"/>
              </a:spcBef>
              <a:spcAft>
                <a:spcPts val="0"/>
              </a:spcAft>
              <a:buNone/>
            </a:pPr>
            <a:r>
              <a:rPr lang="en-US"/>
              <a:t>  toolchain attack itself is a demonstrated research finding,</a:t>
            </a:r>
            <a:endParaRPr/>
          </a:p>
          <a:p>
            <a:pPr indent="0" lvl="0" marL="0" rtl="0" algn="l">
              <a:spcBef>
                <a:spcPts val="0"/>
              </a:spcBef>
              <a:spcAft>
                <a:spcPts val="0"/>
              </a:spcAft>
              <a:buNone/>
            </a:pPr>
            <a:r>
              <a:rPr lang="en-US"/>
              <a:t>  not a reported real-world breach.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TL;DR: The BCC exfiltration and cross-tool leaks are real.</a:t>
            </a:r>
            <a:endParaRPr/>
          </a:p>
          <a:p>
            <a:pPr indent="0" lvl="0" marL="0" rtl="0" algn="l">
              <a:spcBef>
                <a:spcPts val="0"/>
              </a:spcBef>
              <a:spcAft>
                <a:spcPts val="0"/>
              </a:spcAft>
              <a:buNone/>
            </a:pPr>
            <a:r>
              <a:rPr lang="en-US"/>
              <a:t>  Parasitic toolchain attacks are proven possible but documented</a:t>
            </a:r>
            <a:endParaRPr/>
          </a:p>
          <a:p>
            <a:pPr indent="0" lvl="0" marL="0" rtl="0" algn="l">
              <a:spcBef>
                <a:spcPts val="0"/>
              </a:spcBef>
              <a:spcAft>
                <a:spcPts val="0"/>
              </a:spcAft>
              <a:buNone/>
            </a:pPr>
            <a:r>
              <a:rPr lang="en-US"/>
              <a:t>   as research, not as an in-the-wild incident yet.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Sources:</a:t>
            </a:r>
            <a:endParaRPr/>
          </a:p>
          <a:p>
            <a:pPr indent="0" lvl="0" marL="0" rtl="0" algn="l">
              <a:spcBef>
                <a:spcPts val="0"/>
              </a:spcBef>
              <a:spcAft>
                <a:spcPts val="0"/>
              </a:spcAft>
              <a:buNone/>
            </a:pPr>
            <a:r>
              <a:rPr lang="en-US"/>
              <a:t>  - https://thehackernews.com/2025/09/first-malicious-mcp-server</a:t>
            </a:r>
            <a:endParaRPr/>
          </a:p>
          <a:p>
            <a:pPr indent="0" lvl="0" marL="0" rtl="0" algn="l">
              <a:spcBef>
                <a:spcPts val="0"/>
              </a:spcBef>
              <a:spcAft>
                <a:spcPts val="0"/>
              </a:spcAft>
              <a:buNone/>
            </a:pPr>
            <a:r>
              <a:rPr lang="en-US"/>
              <a:t>  -found.html</a:t>
            </a:r>
            <a:endParaRPr/>
          </a:p>
          <a:p>
            <a:pPr indent="0" lvl="0" marL="0" rtl="0" algn="l">
              <a:spcBef>
                <a:spcPts val="0"/>
              </a:spcBef>
              <a:spcAft>
                <a:spcPts val="0"/>
              </a:spcAft>
              <a:buNone/>
            </a:pPr>
            <a:r>
              <a:rPr lang="en-US"/>
              <a:t>  - https://snyk.io/blog/malicious-mcp-server-on-npm-postmark-mc</a:t>
            </a:r>
            <a:endParaRPr/>
          </a:p>
          <a:p>
            <a:pPr indent="0" lvl="0" marL="0" rtl="0" algn="l">
              <a:spcBef>
                <a:spcPts val="0"/>
              </a:spcBef>
              <a:spcAft>
                <a:spcPts val="0"/>
              </a:spcAft>
              <a:buNone/>
            </a:pPr>
            <a:r>
              <a:rPr lang="en-US"/>
              <a:t>  p-harvests-emails/</a:t>
            </a:r>
            <a:endParaRPr/>
          </a:p>
          <a:p>
            <a:pPr indent="0" lvl="0" marL="0" rtl="0" algn="l">
              <a:spcBef>
                <a:spcPts val="0"/>
              </a:spcBef>
              <a:spcAft>
                <a:spcPts val="0"/>
              </a:spcAft>
              <a:buNone/>
            </a:pPr>
            <a:r>
              <a:rPr lang="en-US"/>
              <a:t>  - https://www.docker.com/blog/mcp-horror-stories-github-prompt</a:t>
            </a:r>
            <a:endParaRPr/>
          </a:p>
          <a:p>
            <a:pPr indent="0" lvl="0" marL="0" rtl="0" algn="l">
              <a:spcBef>
                <a:spcPts val="0"/>
              </a:spcBef>
              <a:spcAft>
                <a:spcPts val="0"/>
              </a:spcAft>
              <a:buNone/>
            </a:pPr>
            <a:r>
              <a:rPr lang="en-US"/>
              <a:t>  -injection/</a:t>
            </a:r>
            <a:endParaRPr/>
          </a:p>
          <a:p>
            <a:pPr indent="0" lvl="0" marL="0" rtl="0" algn="l">
              <a:spcBef>
                <a:spcPts val="0"/>
              </a:spcBef>
              <a:spcAft>
                <a:spcPts val="0"/>
              </a:spcAft>
              <a:buNone/>
            </a:pPr>
            <a:r>
              <a:rPr lang="en-US"/>
              <a:t>  - https://invariantlabs.ai/blog/mcp-github-vulnerability</a:t>
            </a:r>
            <a:endParaRPr/>
          </a:p>
          <a:p>
            <a:pPr indent="0" lvl="0" marL="0" rtl="0" algn="l">
              <a:spcBef>
                <a:spcPts val="0"/>
              </a:spcBef>
              <a:spcAft>
                <a:spcPts val="0"/>
              </a:spcAft>
              <a:buNone/>
            </a:pPr>
            <a:r>
              <a:rPr lang="en-US"/>
              <a:t>  - https://arxiv.org/abs/2509.06572</a:t>
            </a:r>
            <a:endParaRPr/>
          </a:p>
          <a:p>
            <a:pPr indent="0" lvl="0" marL="0" rtl="0" algn="l">
              <a:spcBef>
                <a:spcPts val="0"/>
              </a:spcBef>
              <a:spcAft>
                <a:spcPts val="0"/>
              </a:spcAft>
              <a:buNone/>
            </a:pPr>
            <a:r>
              <a:rPr lang="en-US"/>
              <a:t>  - https://authzed.com/blog/timeline-mcp-breaches</a:t>
            </a:r>
            <a:endParaRPr/>
          </a:p>
          <a:p>
            <a:pPr indent="0" lvl="0" marL="0" rtl="0" algn="l">
              <a:spcBef>
                <a:spcPts val="0"/>
              </a:spcBef>
              <a:spcAft>
                <a:spcPts val="0"/>
              </a:spcAft>
              <a:buNone/>
            </a:pPr>
            <a:r>
              <a:rPr lang="en-US"/>
              <a:t>  - https://acuvity.ai/one-line-of-code-thousands-of-stolen-emai</a:t>
            </a:r>
            <a:endParaRPr/>
          </a:p>
          <a:p>
            <a:pPr indent="0" lvl="0" marL="0" rtl="0" algn="l">
              <a:spcBef>
                <a:spcPts val="0"/>
              </a:spcBef>
              <a:spcAft>
                <a:spcPts val="0"/>
              </a:spcAft>
              <a:buNone/>
            </a:pPr>
            <a:r>
              <a:rPr lang="en-US"/>
              <a:t>  ls-the-first-malicious-mcp-server-exposed/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br>
              <a:rPr lang="en-US"/>
            </a:br>
            <a:r>
              <a:rPr lang="en-US"/>
              <a:t>Transition: 'Trevor is going to start with something that should make you uncomfortable.'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TREVOR (3-7 min): Show this table and PAUSE. Let people read it before you explain.</a:t>
            </a:r>
            <a:br>
              <a:rPr lang="en-US"/>
            </a:br>
            <a:br>
              <a:rPr lang="en-US"/>
            </a:br>
            <a:r>
              <a:rPr lang="en-US"/>
              <a:t>I pulled the most widely-used MCP images from Docker Hub and scanned them with grype.</a:t>
            </a:r>
            <a:br>
              <a:rPr lang="en-US"/>
            </a:br>
            <a:br>
              <a:rPr lang="en-US"/>
            </a:br>
            <a:r>
              <a:rPr lang="en-US"/>
              <a:t>Key points:</a:t>
            </a:r>
            <a:br>
              <a:rPr lang="en-US"/>
            </a:br>
            <a:r>
              <a:rPr lang="en-US"/>
              <a:t>- These images are in production with tens of thousands of pulls</a:t>
            </a:r>
            <a:br>
              <a:rPr lang="en-US"/>
            </a:br>
            <a:r>
              <a:rPr lang="en-US"/>
              <a:t>- Several have privileged access: GitHub = code repos, Kubernetes = cluster perms, Postgres = database</a:t>
            </a:r>
            <a:br>
              <a:rPr lang="en-US"/>
            </a:br>
            <a:r>
              <a:rPr lang="en-US"/>
              <a:t>- They ship with unpatched critical and high CVEs</a:t>
            </a:r>
            <a:br>
              <a:rPr lang="en-US"/>
            </a:br>
            <a:r>
              <a:rPr lang="en-US"/>
              <a:t>- This isn't a dig at the teams — MCP is moving fast, nobody has had a systematic answer</a:t>
            </a:r>
            <a:br>
              <a:rPr lang="en-US"/>
            </a:br>
            <a:r>
              <a:rPr lang="en-US"/>
              <a:t>- 'Now look at the last row.' Point to chainguard/mcp-grafana: 0 CVEs, 18MB.</a:t>
            </a:r>
            <a:br>
              <a:rPr lang="en-US"/>
            </a:br>
            <a:endParaRPr sz="1100">
              <a:solidFill>
                <a:srgbClr val="000000"/>
              </a:solidFill>
              <a:latin typeface="Roboto Mono"/>
              <a:ea typeface="Roboto Mono"/>
              <a:cs typeface="Roboto Mono"/>
              <a:sym typeface="Roboto Mono"/>
            </a:endParaRPr>
          </a:p>
          <a:p>
            <a:pPr indent="0" lvl="0" marL="0" rtl="0" algn="l">
              <a:spcBef>
                <a:spcPts val="0"/>
              </a:spcBef>
              <a:spcAft>
                <a:spcPts val="0"/>
              </a:spcAft>
              <a:buNone/>
            </a:pPr>
            <a:r>
              <a:t/>
            </a:r>
            <a:endParaRPr/>
          </a:p>
        </p:txBody>
      </p:sp>
      <p:sp>
        <p:nvSpPr>
          <p:cNvPr id="223" name="Google Shape;22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d3ac7c84b2_0_721: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3d3ac7c84b2_0_721: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t>TREVOR (7-11 min, part 1): Present the threat model before the solution.</a:t>
            </a:r>
            <a:br>
              <a:rPr lang="en-US"/>
            </a:br>
            <a:br>
              <a:rPr lang="en-US"/>
            </a:br>
            <a:r>
              <a:rPr lang="en-US"/>
              <a:t>'You can't harden something without knowing what you're hardening against.'</a:t>
            </a:r>
            <a:br>
              <a:rPr lang="en-US"/>
            </a:br>
            <a:br>
              <a:rPr lang="en-US"/>
            </a:br>
            <a:r>
              <a:rPr lang="en-US"/>
              <a:t>Four attack surfaces:</a:t>
            </a:r>
            <a:br>
              <a:rPr lang="en-US"/>
            </a:br>
            <a:r>
              <a:rPr lang="en-US"/>
              <a:t>1. OAuth misconfiguration — scopes too broad, tokens don't expire, no RBAC</a:t>
            </a:r>
            <a:br>
              <a:rPr lang="en-US"/>
            </a:br>
            <a:r>
              <a:rPr lang="en-US"/>
              <a:t>2. Prompt injection — untrusted content in tool responses influences agent behavior</a:t>
            </a:r>
            <a:br>
              <a:rPr lang="en-US"/>
            </a:br>
            <a:r>
              <a:rPr lang="en-US"/>
              <a:t>3. Privilege escalation — overly permissive tool definitions</a:t>
            </a:r>
            <a:br>
              <a:rPr lang="en-US"/>
            </a:br>
            <a:r>
              <a:rPr lang="en-US"/>
              <a:t>4. Supply chain attacks — the CVE table you just saw</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d3ac7c84b2_0_727: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3d3ac7c84b2_0_727: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t>TREVOR (7-11 min, part 2): The design response to the four threats.</a:t>
            </a:r>
            <a:br>
              <a:rPr lang="en-US"/>
            </a:br>
            <a:br>
              <a:rPr lang="en-US"/>
            </a:br>
            <a:r>
              <a:rPr lang="en-US"/>
              <a:t>1. Rebuild from source — don't trust upstream binaries, control the build graph</a:t>
            </a:r>
            <a:br>
              <a:rPr lang="en-US"/>
            </a:br>
            <a:r>
              <a:rPr lang="en-US"/>
              <a:t>2. Minimal base images — Wolfi, but the principle applies anywhere</a:t>
            </a:r>
            <a:br>
              <a:rPr lang="en-US"/>
            </a:br>
            <a:r>
              <a:rPr lang="en-US"/>
              <a:t>3. Continuous CVE scanning — 7-day SLA for critical patches</a:t>
            </a:r>
            <a:br>
              <a:rPr lang="en-US"/>
            </a:br>
            <a:r>
              <a:rPr lang="en-US"/>
              <a:t>4. SBOM + provenance + signing — every release</a:t>
            </a:r>
            <a:br>
              <a:rPr lang="en-US"/>
            </a:br>
            <a:br>
              <a:rPr lang="en-US"/>
            </a:br>
            <a:r>
              <a:rPr lang="en-US"/>
              <a:t>These are general principles anyone can apply.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d3ac7c84b2_0_1110: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3d3ac7c84b2_0_1110: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t>TREVOR (7-11 min, part 3): mcp-grafana specifics.</a:t>
            </a:r>
            <a:br>
              <a:rPr lang="en-US"/>
            </a:br>
            <a:br>
              <a:rPr lang="en-US"/>
            </a:br>
            <a:r>
              <a:rPr lang="en-US"/>
              <a:t>Upstream: 100 CVEs, 54 MB, no SBOM, no provenance.</a:t>
            </a:r>
            <a:br>
              <a:rPr lang="en-US"/>
            </a:br>
            <a:r>
              <a:rPr lang="en-US"/>
              <a:t>Chainguard: 0 CVEs, 18 MB, full SBOM and provenance.</a:t>
            </a:r>
            <a:br>
              <a:rPr lang="en-US"/>
            </a:br>
            <a:br>
              <a:rPr lang="en-US"/>
            </a:br>
            <a:r>
              <a:rPr lang="en-US"/>
              <a:t>How: Rebuilt from source with Wolfi base, eliminated unnecessary deps, applied all four principles.</a:t>
            </a:r>
            <a:br>
              <a:rPr lang="en-US"/>
            </a:br>
            <a:r>
              <a:rPr lang="en-US"/>
              <a:t>OAuth: Enterprise RBAC with scoped, short-lived tokens.</a:t>
            </a:r>
            <a:br>
              <a:rPr lang="en-US"/>
            </a:br>
            <a:br>
              <a:rPr lang="en-US"/>
            </a:br>
            <a:r>
              <a:rPr lang="en-US"/>
              <a:t>Workflow is fully open source.</a:t>
            </a:r>
            <a:br>
              <a:rPr lang="en-US"/>
            </a:br>
            <a:br>
              <a:rPr lang="en-US"/>
            </a:br>
            <a:r>
              <a:rPr lang="en-US"/>
              <a:t>Transition: 'Now Lisa will show a different kind of MCP — not infrastructure, but content.'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d3ac7c84b2_0_733: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3d3ac7c84b2_0_733: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LISA (11-18 min, part 1): Introduce the documentation MCP.    </a:t>
            </a:r>
            <a:endParaRPr/>
          </a:p>
          <a:p>
            <a:pPr indent="0" lvl="0" marL="0" rtl="0" algn="l">
              <a:lnSpc>
                <a:spcPct val="100000"/>
              </a:lnSpc>
              <a:spcBef>
                <a:spcPts val="0"/>
              </a:spcBef>
              <a:spcAft>
                <a:spcPts val="0"/>
              </a:spcAft>
              <a:buSzPts val="1100"/>
              <a:buNone/>
            </a:pPr>
            <a:r>
              <a:rPr lang="en-US"/>
              <a:t>                                                                </a:t>
            </a:r>
            <a:endParaRPr/>
          </a:p>
          <a:p>
            <a:pPr indent="0" lvl="0" marL="0" rtl="0" algn="l">
              <a:lnSpc>
                <a:spcPct val="100000"/>
              </a:lnSpc>
              <a:spcBef>
                <a:spcPts val="0"/>
              </a:spcBef>
              <a:spcAft>
                <a:spcPts val="0"/>
              </a:spcAft>
              <a:buSzPts val="1100"/>
              <a:buNone/>
            </a:pPr>
            <a:r>
              <a:rPr lang="en-US"/>
              <a:t>The documentation MCP is a different beast from mcp-grafana. Trevor's work was hardening an existing upstream project. What I built was greenfield — a new MCP server from scratch, serving over 2,000 container image guides to AI assistants. And it has a completely different threat profile.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Let me start with the architecture, because understanding the pipeline is the only way to understand the risks.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compile documentation from four source repositories. Each one exports its content to a GCP bucket, is  authenticated via workload identity federation, and there are no static credentials anywhere. A compilation workflow on the edu repo pulls everything down, assembles a single markdown bundle, packages it into a container image built on wolfi-base, signs it with Cosign, and publishes to GHCR through a GitHub Release.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MCP server itself is a Python server running in standard i/o mode with seven tools — search, get image docs, list images, get security docs, get tool docs, find package equivalents, and check image availability. You can run it via Docker or as a standalone script.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So that's four repos, three cloud services, a compilation step, a container build, and a signing step. That's a lot of surface area for security challenges.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t>
            </a:r>
            <a:endParaRPr/>
          </a:p>
          <a:p>
            <a:pPr indent="0" lvl="0" marL="0" rtl="0" algn="l">
              <a:lnSpc>
                <a:spcPct val="100000"/>
              </a:lnSpc>
              <a:spcBef>
                <a:spcPts val="0"/>
              </a:spcBef>
              <a:spcAft>
                <a:spcPts val="0"/>
              </a:spcAft>
              <a:buSzPts val="1100"/>
              <a:buNone/>
            </a:pPr>
            <a:r>
              <a:rPr lang="en-US"/>
              <a:t>                                                                </a:t>
            </a:r>
            <a:endParaRPr/>
          </a:p>
          <a:p>
            <a:pPr indent="0" lvl="0" marL="0" rtl="0" algn="l">
              <a:lnSpc>
                <a:spcPct val="100000"/>
              </a:lnSpc>
              <a:spcBef>
                <a:spcPts val="0"/>
              </a:spcBef>
              <a:spcAft>
                <a:spcPts val="0"/>
              </a:spcAft>
              <a:buSzPts val="1100"/>
              <a:buNone/>
            </a:pPr>
            <a:r>
              <a:rPr lang="en-US"/>
              <a:t>Pipeline: 4 source repos -&gt; GCS + GitHub Actions weekly compile -&gt; compile_docs.py -&gt; single markdown bundle -&gt; Docker build on wolfi-base -&gt; Sign and publish to GHCR.             </a:t>
            </a:r>
            <a:endParaRPr/>
          </a:p>
          <a:p>
            <a:pPr indent="0" lvl="0" marL="0" rtl="0" algn="l">
              <a:lnSpc>
                <a:spcPct val="100000"/>
              </a:lnSpc>
              <a:spcBef>
                <a:spcPts val="0"/>
              </a:spcBef>
              <a:spcAft>
                <a:spcPts val="0"/>
              </a:spcAft>
              <a:buSzPts val="1100"/>
              <a:buNone/>
            </a:pPr>
            <a:r>
              <a:rPr lang="en-US"/>
              <a:t>                                                                </a:t>
            </a:r>
            <a:endParaRPr/>
          </a:p>
          <a:p>
            <a:pPr indent="0" lvl="0" marL="0" rtl="0" algn="l">
              <a:lnSpc>
                <a:spcPct val="100000"/>
              </a:lnSpc>
              <a:spcBef>
                <a:spcPts val="0"/>
              </a:spcBef>
              <a:spcAft>
                <a:spcPts val="0"/>
              </a:spcAft>
              <a:buSzPts val="1100"/>
              <a:buNone/>
            </a:pPr>
            <a:r>
              <a:rPr lang="en-US"/>
              <a:t>7 tools: search, get_image_docs, list_images, get_security_docs, get_tool_docs, find_package_equivalent, check_image_freshness.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Security: wolfi-base, non-root, Cosign-signed, SHA-256 checksum, workload identity federation.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"On paper that sounds like a lot of surface area. But the piece that actually bit us wasn't the architecture — it was the security scanning."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d3c84e0721_0_323: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3d3c84e0721_0_323: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LISA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Trevor talked about the threat model for an infrastructure MCP — OAuth misconfig, privilege escalation, supply chain. For a content MCP, the threat model is different. The server can't </a:t>
            </a:r>
            <a:r>
              <a:rPr i="1" lang="en-US"/>
              <a:t>technically</a:t>
            </a:r>
            <a:r>
              <a:rPr lang="en-US"/>
              <a:t> execute code or access your systems. But it can do something arguably worse: it can influence every AI assistant that uses it. And they have that access.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Here's the risk. A content MCP serves documentation that goes directly into an LLM's context. The model treats it as trusted information. If an attacker gets malicious instructions into any one of those four source repositories — via a compromised contributor, a malicious pull request, a poisoned dependency — those instructions get compiled into the bundle. They get served to every AI assistant that queries the MCP server.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And here's the part that should worry you: the compilation step signs the output. So the poisoned content arrives with a valid Cosign signature, a valid SBOM, full provenance. The trust infrastructure that's supposed to protect users could amplify the attack. The AI assistant has no reason to distrust it.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This is indirect prompt injection at distribution scale. One compromised source repo, one bad merge, and every downstrea</a:t>
            </a:r>
            <a:r>
              <a:rPr lang="en-US"/>
              <a:t>m</a:t>
            </a:r>
            <a:r>
              <a:rPr lang="en-US"/>
              <a:t> consumer gets poisoned content wrapped in a trusted signature.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[Pause.] So how do you defend against that?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d3c84e0721_0_427: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3d3c84e0721_0_427:notes"/>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LISA (11–18 min, part 3):                                     </a:t>
            </a:r>
            <a:endParaRPr/>
          </a:p>
          <a:p>
            <a:pPr indent="0" lvl="0" marL="0" rtl="0" algn="l">
              <a:lnSpc>
                <a:spcPct val="100000"/>
              </a:lnSpc>
              <a:spcBef>
                <a:spcPts val="0"/>
              </a:spcBef>
              <a:spcAft>
                <a:spcPts val="0"/>
              </a:spcAft>
              <a:buSzPts val="1100"/>
              <a:buNone/>
            </a:pPr>
            <a:r>
              <a:rPr lang="en-US"/>
              <a:t>                                                            </a:t>
            </a:r>
            <a:endParaRPr/>
          </a:p>
          <a:p>
            <a:pPr indent="0" lvl="0" marL="0" rtl="0" algn="l">
              <a:lnSpc>
                <a:spcPct val="100000"/>
              </a:lnSpc>
              <a:spcBef>
                <a:spcPts val="0"/>
              </a:spcBef>
              <a:spcAft>
                <a:spcPts val="0"/>
              </a:spcAft>
              <a:buSzPts val="1100"/>
              <a:buNone/>
            </a:pPr>
            <a:r>
              <a:rPr lang="en-US"/>
              <a:t>The compilation step is both the point of failure and the place to defend. Everything flows through compile_docs.py. Four inputs, one output. That chokepoint is where we put our controls.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First — content sanitization. The compilation script strips HTML comments, normalizes formatting, and scans for patterns that shouldn't be in documentation. We're looking for prompt injection markers, suspicious instruction patterns, embedded code blocks that don't match expected formats.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Second — secret scanning. We run targeted pattern matching for known credential formats, plus Gitleaks as a second pass. We had to tune the scanner to understand what documentation content actually looks like — a base64 regex will flag every image digest and SBOM entry as a potential secret. A scanner that cries wolf on every build trains your team to stop listening.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Third — provenance at every stage. Each source repo's export includes metadata: commit SHA, timestamp, what triggered the export. The compiled bundle carries its own provenance. If something goes wrong, we can trace exactly which source contributed what content and when.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Dark">
  <p:cSld name="TITLE_AND_BODY_1">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g3d3ac7c84b2_0_929"/>
          <p:cNvSpPr txBox="1"/>
          <p:nvPr>
            <p:ph type="title"/>
          </p:nvPr>
        </p:nvSpPr>
        <p:spPr>
          <a:xfrm>
            <a:off x="311700" y="331693"/>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9pPr>
          </a:lstStyle>
          <a:p/>
        </p:txBody>
      </p:sp>
      <p:sp>
        <p:nvSpPr>
          <p:cNvPr id="55" name="Google Shape;55;g3d3ac7c84b2_0_929"/>
          <p:cNvSpPr txBox="1"/>
          <p:nvPr>
            <p:ph idx="1" type="body"/>
          </p:nvPr>
        </p:nvSpPr>
        <p:spPr>
          <a:xfrm>
            <a:off x="311700" y="1014343"/>
            <a:ext cx="8520600" cy="366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1pPr>
            <a:lvl2pPr indent="-304800" lvl="1" marL="9144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2pPr>
            <a:lvl3pPr indent="-304800" lvl="2" marL="13716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3pPr>
            <a:lvl4pPr indent="-304800" lvl="3" marL="18288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4pPr>
            <a:lvl5pPr indent="-304800" lvl="4" marL="22860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5pPr>
            <a:lvl6pPr indent="-292100" lvl="5" marL="27432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6pPr>
            <a:lvl7pPr indent="-292100" lvl="6" marL="32004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7pPr>
            <a:lvl8pPr indent="-292100" lvl="7" marL="36576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8pPr>
            <a:lvl9pPr indent="-292100" lvl="8" marL="41148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9pPr>
          </a:lstStyle>
          <a:p/>
        </p:txBody>
      </p:sp>
      <p:sp>
        <p:nvSpPr>
          <p:cNvPr id="56" name="Google Shape;56;g3d3ac7c84b2_0_929"/>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57" name="Google Shape;57;g3d3ac7c84b2_0_929" title="chainguard_wordmark3.png"/>
          <p:cNvPicPr preferRelativeResize="0"/>
          <p:nvPr/>
        </p:nvPicPr>
        <p:blipFill rotWithShape="1">
          <a:blip r:embed="rId3">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Columns - Light">
  <p:cSld name="TITLE_AND_BODY_2">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g3d3ac7c84b2_0_934"/>
          <p:cNvSpPr txBox="1"/>
          <p:nvPr>
            <p:ph type="title"/>
          </p:nvPr>
        </p:nvSpPr>
        <p:spPr>
          <a:xfrm>
            <a:off x="311700" y="331693"/>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Poppins"/>
              <a:buNone/>
              <a:defRPr b="1">
                <a:latin typeface="Poppins"/>
                <a:ea typeface="Poppins"/>
                <a:cs typeface="Poppins"/>
                <a:sym typeface="Poppins"/>
              </a:defRPr>
            </a:lvl1pPr>
            <a:lvl2pPr lvl="1" algn="l">
              <a:lnSpc>
                <a:spcPct val="100000"/>
              </a:lnSpc>
              <a:spcBef>
                <a:spcPts val="0"/>
              </a:spcBef>
              <a:spcAft>
                <a:spcPts val="0"/>
              </a:spcAft>
              <a:buSzPts val="2800"/>
              <a:buFont typeface="Poppins"/>
              <a:buNone/>
              <a:defRPr>
                <a:latin typeface="Poppins"/>
                <a:ea typeface="Poppins"/>
                <a:cs typeface="Poppins"/>
                <a:sym typeface="Poppins"/>
              </a:defRPr>
            </a:lvl2pPr>
            <a:lvl3pPr lvl="2" algn="l">
              <a:lnSpc>
                <a:spcPct val="100000"/>
              </a:lnSpc>
              <a:spcBef>
                <a:spcPts val="0"/>
              </a:spcBef>
              <a:spcAft>
                <a:spcPts val="0"/>
              </a:spcAft>
              <a:buSzPts val="2800"/>
              <a:buFont typeface="Poppins"/>
              <a:buNone/>
              <a:defRPr>
                <a:latin typeface="Poppins"/>
                <a:ea typeface="Poppins"/>
                <a:cs typeface="Poppins"/>
                <a:sym typeface="Poppins"/>
              </a:defRPr>
            </a:lvl3pPr>
            <a:lvl4pPr lvl="3" algn="l">
              <a:lnSpc>
                <a:spcPct val="100000"/>
              </a:lnSpc>
              <a:spcBef>
                <a:spcPts val="0"/>
              </a:spcBef>
              <a:spcAft>
                <a:spcPts val="0"/>
              </a:spcAft>
              <a:buSzPts val="2800"/>
              <a:buFont typeface="Poppins"/>
              <a:buNone/>
              <a:defRPr>
                <a:latin typeface="Poppins"/>
                <a:ea typeface="Poppins"/>
                <a:cs typeface="Poppins"/>
                <a:sym typeface="Poppins"/>
              </a:defRPr>
            </a:lvl4pPr>
            <a:lvl5pPr lvl="4" algn="l">
              <a:lnSpc>
                <a:spcPct val="100000"/>
              </a:lnSpc>
              <a:spcBef>
                <a:spcPts val="0"/>
              </a:spcBef>
              <a:spcAft>
                <a:spcPts val="0"/>
              </a:spcAft>
              <a:buSzPts val="2800"/>
              <a:buFont typeface="Poppins"/>
              <a:buNone/>
              <a:defRPr>
                <a:latin typeface="Poppins"/>
                <a:ea typeface="Poppins"/>
                <a:cs typeface="Poppins"/>
                <a:sym typeface="Poppins"/>
              </a:defRPr>
            </a:lvl5pPr>
            <a:lvl6pPr lvl="5" algn="l">
              <a:lnSpc>
                <a:spcPct val="100000"/>
              </a:lnSpc>
              <a:spcBef>
                <a:spcPts val="0"/>
              </a:spcBef>
              <a:spcAft>
                <a:spcPts val="0"/>
              </a:spcAft>
              <a:buSzPts val="2800"/>
              <a:buFont typeface="Poppins"/>
              <a:buNone/>
              <a:defRPr>
                <a:latin typeface="Poppins"/>
                <a:ea typeface="Poppins"/>
                <a:cs typeface="Poppins"/>
                <a:sym typeface="Poppins"/>
              </a:defRPr>
            </a:lvl6pPr>
            <a:lvl7pPr lvl="6" algn="l">
              <a:lnSpc>
                <a:spcPct val="100000"/>
              </a:lnSpc>
              <a:spcBef>
                <a:spcPts val="0"/>
              </a:spcBef>
              <a:spcAft>
                <a:spcPts val="0"/>
              </a:spcAft>
              <a:buSzPts val="2800"/>
              <a:buFont typeface="Poppins"/>
              <a:buNone/>
              <a:defRPr>
                <a:latin typeface="Poppins"/>
                <a:ea typeface="Poppins"/>
                <a:cs typeface="Poppins"/>
                <a:sym typeface="Poppins"/>
              </a:defRPr>
            </a:lvl7pPr>
            <a:lvl8pPr lvl="7" algn="l">
              <a:lnSpc>
                <a:spcPct val="100000"/>
              </a:lnSpc>
              <a:spcBef>
                <a:spcPts val="0"/>
              </a:spcBef>
              <a:spcAft>
                <a:spcPts val="0"/>
              </a:spcAft>
              <a:buSzPts val="2800"/>
              <a:buFont typeface="Poppins"/>
              <a:buNone/>
              <a:defRPr>
                <a:latin typeface="Poppins"/>
                <a:ea typeface="Poppins"/>
                <a:cs typeface="Poppins"/>
                <a:sym typeface="Poppins"/>
              </a:defRPr>
            </a:lvl8pPr>
            <a:lvl9pPr lvl="8" algn="l">
              <a:lnSpc>
                <a:spcPct val="100000"/>
              </a:lnSpc>
              <a:spcBef>
                <a:spcPts val="0"/>
              </a:spcBef>
              <a:spcAft>
                <a:spcPts val="0"/>
              </a:spcAft>
              <a:buSzPts val="2800"/>
              <a:buFont typeface="Poppins"/>
              <a:buNone/>
              <a:defRPr>
                <a:latin typeface="Poppins"/>
                <a:ea typeface="Poppins"/>
                <a:cs typeface="Poppins"/>
                <a:sym typeface="Poppins"/>
              </a:defRPr>
            </a:lvl9pPr>
          </a:lstStyle>
          <a:p/>
        </p:txBody>
      </p:sp>
      <p:sp>
        <p:nvSpPr>
          <p:cNvPr id="60" name="Google Shape;60;g3d3ac7c84b2_0_934"/>
          <p:cNvSpPr txBox="1"/>
          <p:nvPr>
            <p:ph idx="1" type="body"/>
          </p:nvPr>
        </p:nvSpPr>
        <p:spPr>
          <a:xfrm>
            <a:off x="311700" y="1014343"/>
            <a:ext cx="4101900" cy="366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1pPr>
            <a:lvl2pPr indent="-304800" lvl="1" marL="9144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2pPr>
            <a:lvl3pPr indent="-304800" lvl="2" marL="13716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3pPr>
            <a:lvl4pPr indent="-304800" lvl="3" marL="18288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4pPr>
            <a:lvl5pPr indent="-304800" lvl="4" marL="22860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5pPr>
            <a:lvl6pPr indent="-292100" lvl="5" marL="27432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6pPr>
            <a:lvl7pPr indent="-292100" lvl="6" marL="32004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7pPr>
            <a:lvl8pPr indent="-292100" lvl="7" marL="36576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8pPr>
            <a:lvl9pPr indent="-292100" lvl="8" marL="41148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9pPr>
          </a:lstStyle>
          <a:p/>
        </p:txBody>
      </p:sp>
      <p:sp>
        <p:nvSpPr>
          <p:cNvPr id="61" name="Google Shape;61;g3d3ac7c84b2_0_934"/>
          <p:cNvSpPr txBox="1"/>
          <p:nvPr>
            <p:ph idx="2" type="body"/>
          </p:nvPr>
        </p:nvSpPr>
        <p:spPr>
          <a:xfrm>
            <a:off x="4574375" y="1014343"/>
            <a:ext cx="4101900" cy="366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1pPr>
            <a:lvl2pPr indent="-304800" lvl="1" marL="9144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2pPr>
            <a:lvl3pPr indent="-304800" lvl="2" marL="13716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3pPr>
            <a:lvl4pPr indent="-304800" lvl="3" marL="18288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4pPr>
            <a:lvl5pPr indent="-304800" lvl="4" marL="22860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5pPr>
            <a:lvl6pPr indent="-292100" lvl="5" marL="27432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6pPr>
            <a:lvl7pPr indent="-292100" lvl="6" marL="32004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7pPr>
            <a:lvl8pPr indent="-292100" lvl="7" marL="36576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8pPr>
            <a:lvl9pPr indent="-292100" lvl="8" marL="41148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9pPr>
          </a:lstStyle>
          <a:p/>
        </p:txBody>
      </p:sp>
      <p:sp>
        <p:nvSpPr>
          <p:cNvPr id="62" name="Google Shape;62;g3d3ac7c84b2_0_934"/>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63" name="Google Shape;63;g3d3ac7c84b2_0_934"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Columns - Dark">
  <p:cSld name="TITLE_AND_BODY_1_1">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g3d3ac7c84b2_0_940"/>
          <p:cNvSpPr txBox="1"/>
          <p:nvPr>
            <p:ph type="title"/>
          </p:nvPr>
        </p:nvSpPr>
        <p:spPr>
          <a:xfrm>
            <a:off x="311700" y="331693"/>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9pPr>
          </a:lstStyle>
          <a:p/>
        </p:txBody>
      </p:sp>
      <p:sp>
        <p:nvSpPr>
          <p:cNvPr id="66" name="Google Shape;66;g3d3ac7c84b2_0_940"/>
          <p:cNvSpPr txBox="1"/>
          <p:nvPr>
            <p:ph idx="1" type="body"/>
          </p:nvPr>
        </p:nvSpPr>
        <p:spPr>
          <a:xfrm>
            <a:off x="311700" y="1014343"/>
            <a:ext cx="4101900" cy="366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1pPr>
            <a:lvl2pPr indent="-304800" lvl="1" marL="9144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2pPr>
            <a:lvl3pPr indent="-304800" lvl="2" marL="13716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3pPr>
            <a:lvl4pPr indent="-304800" lvl="3" marL="18288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4pPr>
            <a:lvl5pPr indent="-304800" lvl="4" marL="22860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5pPr>
            <a:lvl6pPr indent="-292100" lvl="5" marL="27432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6pPr>
            <a:lvl7pPr indent="-292100" lvl="6" marL="32004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7pPr>
            <a:lvl8pPr indent="-292100" lvl="7" marL="36576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8pPr>
            <a:lvl9pPr indent="-292100" lvl="8" marL="41148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9pPr>
          </a:lstStyle>
          <a:p/>
        </p:txBody>
      </p:sp>
      <p:sp>
        <p:nvSpPr>
          <p:cNvPr id="67" name="Google Shape;67;g3d3ac7c84b2_0_940"/>
          <p:cNvSpPr txBox="1"/>
          <p:nvPr>
            <p:ph idx="2" type="body"/>
          </p:nvPr>
        </p:nvSpPr>
        <p:spPr>
          <a:xfrm>
            <a:off x="4574375" y="1014343"/>
            <a:ext cx="4101900" cy="366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1pPr>
            <a:lvl2pPr indent="-298450" lvl="1" marL="914400" algn="l">
              <a:lnSpc>
                <a:spcPct val="115000"/>
              </a:lnSpc>
              <a:spcBef>
                <a:spcPts val="0"/>
              </a:spcBef>
              <a:spcAft>
                <a:spcPts val="0"/>
              </a:spcAft>
              <a:buClr>
                <a:srgbClr val="EDEDED"/>
              </a:buClr>
              <a:buSzPts val="1100"/>
              <a:buFont typeface="Poppins"/>
              <a:buChar char="○"/>
              <a:defRPr>
                <a:solidFill>
                  <a:srgbClr val="EDEDED"/>
                </a:solidFill>
                <a:latin typeface="Poppins"/>
                <a:ea typeface="Poppins"/>
                <a:cs typeface="Poppins"/>
                <a:sym typeface="Poppins"/>
              </a:defRPr>
            </a:lvl2pPr>
            <a:lvl3pPr indent="-292100" lvl="2" marL="13716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3pPr>
            <a:lvl4pPr indent="-279400" lvl="3" marL="1828800" algn="l">
              <a:lnSpc>
                <a:spcPct val="115000"/>
              </a:lnSpc>
              <a:spcBef>
                <a:spcPts val="0"/>
              </a:spcBef>
              <a:spcAft>
                <a:spcPts val="0"/>
              </a:spcAft>
              <a:buClr>
                <a:srgbClr val="EDEDED"/>
              </a:buClr>
              <a:buSzPts val="800"/>
              <a:buFont typeface="Poppins"/>
              <a:buChar char="●"/>
              <a:defRPr>
                <a:solidFill>
                  <a:srgbClr val="EDEDED"/>
                </a:solidFill>
                <a:latin typeface="Poppins"/>
                <a:ea typeface="Poppins"/>
                <a:cs typeface="Poppins"/>
                <a:sym typeface="Poppins"/>
              </a:defRPr>
            </a:lvl4pPr>
            <a:lvl5pPr indent="-279400" lvl="4" marL="2286000" algn="l">
              <a:lnSpc>
                <a:spcPct val="115000"/>
              </a:lnSpc>
              <a:spcBef>
                <a:spcPts val="0"/>
              </a:spcBef>
              <a:spcAft>
                <a:spcPts val="0"/>
              </a:spcAft>
              <a:buClr>
                <a:srgbClr val="EDEDED"/>
              </a:buClr>
              <a:buSzPts val="800"/>
              <a:buFont typeface="Poppins"/>
              <a:buChar char="○"/>
              <a:defRPr>
                <a:solidFill>
                  <a:srgbClr val="EDEDED"/>
                </a:solidFill>
                <a:latin typeface="Poppins"/>
                <a:ea typeface="Poppins"/>
                <a:cs typeface="Poppins"/>
                <a:sym typeface="Poppins"/>
              </a:defRPr>
            </a:lvl5pPr>
            <a:lvl6pPr indent="-279400" lvl="5" marL="2743200" algn="l">
              <a:lnSpc>
                <a:spcPct val="115000"/>
              </a:lnSpc>
              <a:spcBef>
                <a:spcPts val="0"/>
              </a:spcBef>
              <a:spcAft>
                <a:spcPts val="0"/>
              </a:spcAft>
              <a:buClr>
                <a:srgbClr val="EDEDED"/>
              </a:buClr>
              <a:buSzPts val="800"/>
              <a:buFont typeface="Poppins"/>
              <a:buChar char="■"/>
              <a:defRPr>
                <a:solidFill>
                  <a:srgbClr val="EDEDED"/>
                </a:solidFill>
                <a:latin typeface="Poppins"/>
                <a:ea typeface="Poppins"/>
                <a:cs typeface="Poppins"/>
                <a:sym typeface="Poppins"/>
              </a:defRPr>
            </a:lvl6pPr>
            <a:lvl7pPr indent="-279400" lvl="6" marL="3200400" algn="l">
              <a:lnSpc>
                <a:spcPct val="115000"/>
              </a:lnSpc>
              <a:spcBef>
                <a:spcPts val="0"/>
              </a:spcBef>
              <a:spcAft>
                <a:spcPts val="0"/>
              </a:spcAft>
              <a:buClr>
                <a:srgbClr val="EDEDED"/>
              </a:buClr>
              <a:buSzPts val="800"/>
              <a:buFont typeface="Poppins"/>
              <a:buChar char="●"/>
              <a:defRPr>
                <a:solidFill>
                  <a:srgbClr val="EDEDED"/>
                </a:solidFill>
                <a:latin typeface="Poppins"/>
                <a:ea typeface="Poppins"/>
                <a:cs typeface="Poppins"/>
                <a:sym typeface="Poppins"/>
              </a:defRPr>
            </a:lvl7pPr>
            <a:lvl8pPr indent="-279400" lvl="7" marL="3657600" algn="l">
              <a:lnSpc>
                <a:spcPct val="115000"/>
              </a:lnSpc>
              <a:spcBef>
                <a:spcPts val="0"/>
              </a:spcBef>
              <a:spcAft>
                <a:spcPts val="0"/>
              </a:spcAft>
              <a:buClr>
                <a:srgbClr val="EDEDED"/>
              </a:buClr>
              <a:buSzPts val="800"/>
              <a:buFont typeface="Poppins"/>
              <a:buChar char="○"/>
              <a:defRPr>
                <a:solidFill>
                  <a:srgbClr val="EDEDED"/>
                </a:solidFill>
                <a:latin typeface="Poppins"/>
                <a:ea typeface="Poppins"/>
                <a:cs typeface="Poppins"/>
                <a:sym typeface="Poppins"/>
              </a:defRPr>
            </a:lvl8pPr>
            <a:lvl9pPr indent="-279400" lvl="8" marL="4114800" algn="l">
              <a:lnSpc>
                <a:spcPct val="115000"/>
              </a:lnSpc>
              <a:spcBef>
                <a:spcPts val="0"/>
              </a:spcBef>
              <a:spcAft>
                <a:spcPts val="0"/>
              </a:spcAft>
              <a:buClr>
                <a:srgbClr val="EDEDED"/>
              </a:buClr>
              <a:buSzPts val="800"/>
              <a:buFont typeface="Poppins"/>
              <a:buChar char="■"/>
              <a:defRPr>
                <a:solidFill>
                  <a:srgbClr val="EDEDED"/>
                </a:solidFill>
                <a:latin typeface="Poppins"/>
                <a:ea typeface="Poppins"/>
                <a:cs typeface="Poppins"/>
                <a:sym typeface="Poppins"/>
              </a:defRPr>
            </a:lvl9pPr>
          </a:lstStyle>
          <a:p/>
        </p:txBody>
      </p:sp>
      <p:sp>
        <p:nvSpPr>
          <p:cNvPr id="68" name="Google Shape;68;g3d3ac7c84b2_0_940"/>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69" name="Google Shape;69;g3d3ac7c84b2_0_940" title="chainguard_wordmark3.png"/>
          <p:cNvPicPr preferRelativeResize="0"/>
          <p:nvPr/>
        </p:nvPicPr>
        <p:blipFill rotWithShape="1">
          <a:blip r:embed="rId3">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Light" type="blank">
  <p:cSld name="BLANK">
    <p:spTree>
      <p:nvGrpSpPr>
        <p:cNvPr id="70" name="Shape 70"/>
        <p:cNvGrpSpPr/>
        <p:nvPr/>
      </p:nvGrpSpPr>
      <p:grpSpPr>
        <a:xfrm>
          <a:off x="0" y="0"/>
          <a:ext cx="0" cy="0"/>
          <a:chOff x="0" y="0"/>
          <a:chExt cx="0" cy="0"/>
        </a:xfrm>
      </p:grpSpPr>
      <p:sp>
        <p:nvSpPr>
          <p:cNvPr id="71" name="Google Shape;71;g3d3ac7c84b2_0_946"/>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72" name="Google Shape;72;g3d3ac7c84b2_0_946" title="chainguard_wordmark2.png"/>
          <p:cNvPicPr preferRelativeResize="0"/>
          <p:nvPr/>
        </p:nvPicPr>
        <p:blipFill rotWithShape="1">
          <a:blip r:embed="rId2">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p:cSld name="BLANK_2">
    <p:bg>
      <p:bgPr>
        <a:solidFill>
          <a:srgbClr val="3006A3"/>
        </a:solidFill>
      </p:bgPr>
    </p:bg>
    <p:spTree>
      <p:nvGrpSpPr>
        <p:cNvPr id="73" name="Shape 73"/>
        <p:cNvGrpSpPr/>
        <p:nvPr/>
      </p:nvGrpSpPr>
      <p:grpSpPr>
        <a:xfrm>
          <a:off x="0" y="0"/>
          <a:ext cx="0" cy="0"/>
          <a:chOff x="0" y="0"/>
          <a:chExt cx="0" cy="0"/>
        </a:xfrm>
      </p:grpSpPr>
      <p:sp>
        <p:nvSpPr>
          <p:cNvPr id="74" name="Google Shape;74;g3d3ac7c84b2_0_949"/>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75" name="Google Shape;75;g3d3ac7c84b2_0_949" title="chainguard_wordmark3.png"/>
          <p:cNvPicPr preferRelativeResize="0"/>
          <p:nvPr/>
        </p:nvPicPr>
        <p:blipFill rotWithShape="1">
          <a:blip r:embed="rId2">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with Image - Light">
  <p:cSld name="ONE_COLUMN_TEXT_1">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g3d3ac7c84b2_0_95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1pPr>
            <a:lvl2pPr lvl="1"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9pPr>
          </a:lstStyle>
          <a:p/>
        </p:txBody>
      </p:sp>
      <p:sp>
        <p:nvSpPr>
          <p:cNvPr id="78" name="Google Shape;78;g3d3ac7c84b2_0_95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1pPr>
            <a:lvl2pPr indent="-304800" lvl="1" marL="9144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2pPr>
            <a:lvl3pPr indent="-304800" lvl="2" marL="13716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3pPr>
            <a:lvl4pPr indent="-304800" lvl="3" marL="18288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4pPr>
            <a:lvl5pPr indent="-304800" lvl="4" marL="22860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5pPr>
            <a:lvl6pPr indent="-304800" lvl="5" marL="27432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6pPr>
            <a:lvl7pPr indent="-304800" lvl="6" marL="32004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7pPr>
            <a:lvl8pPr indent="-304800" lvl="7" marL="36576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8pPr>
            <a:lvl9pPr indent="-304800" lvl="8" marL="41148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9pPr>
          </a:lstStyle>
          <a:p/>
        </p:txBody>
      </p:sp>
      <p:sp>
        <p:nvSpPr>
          <p:cNvPr id="79" name="Google Shape;79;g3d3ac7c84b2_0_952"/>
          <p:cNvSpPr/>
          <p:nvPr>
            <p:ph idx="2" type="pic"/>
          </p:nvPr>
        </p:nvSpPr>
        <p:spPr>
          <a:xfrm>
            <a:off x="3876725" y="352900"/>
            <a:ext cx="5033700" cy="4303500"/>
          </a:xfrm>
          <a:prstGeom prst="rect">
            <a:avLst/>
          </a:prstGeom>
          <a:noFill/>
          <a:ln>
            <a:noFill/>
          </a:ln>
        </p:spPr>
      </p:sp>
      <p:sp>
        <p:nvSpPr>
          <p:cNvPr id="80" name="Google Shape;80;g3d3ac7c84b2_0_952"/>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81" name="Google Shape;81;g3d3ac7c84b2_0_952"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with Image - Dark">
  <p:cSld name="ONE_COLUMN_TEXT_1_1">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g3d3ac7c84b2_0_958"/>
          <p:cNvSpPr/>
          <p:nvPr>
            <p:ph idx="2" type="pic"/>
          </p:nvPr>
        </p:nvSpPr>
        <p:spPr>
          <a:xfrm>
            <a:off x="3876725" y="352900"/>
            <a:ext cx="5033700" cy="4303500"/>
          </a:xfrm>
          <a:prstGeom prst="rect">
            <a:avLst/>
          </a:prstGeom>
          <a:noFill/>
          <a:ln>
            <a:noFill/>
          </a:ln>
        </p:spPr>
      </p:sp>
      <p:sp>
        <p:nvSpPr>
          <p:cNvPr id="84" name="Google Shape;84;g3d3ac7c84b2_0_95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
        <p:nvSpPr>
          <p:cNvPr id="85" name="Google Shape;85;g3d3ac7c84b2_0_95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1pPr>
            <a:lvl2pPr indent="-304800" lvl="1" marL="9144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2pPr>
            <a:lvl3pPr indent="-304800" lvl="2" marL="13716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3pPr>
            <a:lvl4pPr indent="-304800" lvl="3" marL="18288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4pPr>
            <a:lvl5pPr indent="-304800" lvl="4" marL="22860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5pPr>
            <a:lvl6pPr indent="-304800" lvl="5" marL="27432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6pPr>
            <a:lvl7pPr indent="-304800" lvl="6" marL="32004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7pPr>
            <a:lvl8pPr indent="-304800" lvl="7" marL="36576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8pPr>
            <a:lvl9pPr indent="-304800" lvl="8" marL="41148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9pPr>
          </a:lstStyle>
          <a:p/>
        </p:txBody>
      </p:sp>
      <p:sp>
        <p:nvSpPr>
          <p:cNvPr id="86" name="Google Shape;86;g3d3ac7c84b2_0_958"/>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87" name="Google Shape;87;g3d3ac7c84b2_0_958" title="chainguard_wordmark3.png"/>
          <p:cNvPicPr preferRelativeResize="0"/>
          <p:nvPr/>
        </p:nvPicPr>
        <p:blipFill rotWithShape="1">
          <a:blip r:embed="rId3">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with Image 2 - Light">
  <p:cSld name="ONE_COLUMN_TEXT_1_2">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g3d3ac7c84b2_0_964"/>
          <p:cNvSpPr/>
          <p:nvPr>
            <p:ph idx="2" type="pic"/>
          </p:nvPr>
        </p:nvSpPr>
        <p:spPr>
          <a:xfrm>
            <a:off x="402025" y="644625"/>
            <a:ext cx="4812300" cy="3872400"/>
          </a:xfrm>
          <a:prstGeom prst="rect">
            <a:avLst/>
          </a:prstGeom>
          <a:noFill/>
          <a:ln>
            <a:noFill/>
          </a:ln>
        </p:spPr>
      </p:sp>
      <p:sp>
        <p:nvSpPr>
          <p:cNvPr id="90" name="Google Shape;90;g3d3ac7c84b2_0_964"/>
          <p:cNvSpPr txBox="1"/>
          <p:nvPr>
            <p:ph type="title"/>
          </p:nvPr>
        </p:nvSpPr>
        <p:spPr>
          <a:xfrm>
            <a:off x="5692191" y="554561"/>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1pPr>
            <a:lvl2pPr lvl="1"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9pPr>
          </a:lstStyle>
          <a:p/>
        </p:txBody>
      </p:sp>
      <p:sp>
        <p:nvSpPr>
          <p:cNvPr id="91" name="Google Shape;91;g3d3ac7c84b2_0_964"/>
          <p:cNvSpPr txBox="1"/>
          <p:nvPr>
            <p:ph idx="1" type="body"/>
          </p:nvPr>
        </p:nvSpPr>
        <p:spPr>
          <a:xfrm>
            <a:off x="5692201" y="1388550"/>
            <a:ext cx="29925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1pPr>
            <a:lvl2pPr indent="-304800" lvl="1" marL="9144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2pPr>
            <a:lvl3pPr indent="-304800" lvl="2" marL="13716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3pPr>
            <a:lvl4pPr indent="-304800" lvl="3" marL="18288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4pPr>
            <a:lvl5pPr indent="-304800" lvl="4" marL="22860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5pPr>
            <a:lvl6pPr indent="-304800" lvl="5" marL="27432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6pPr>
            <a:lvl7pPr indent="-304800" lvl="6" marL="32004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7pPr>
            <a:lvl8pPr indent="-304800" lvl="7" marL="36576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8pPr>
            <a:lvl9pPr indent="-304800" lvl="8" marL="41148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9pPr>
          </a:lstStyle>
          <a:p/>
        </p:txBody>
      </p:sp>
      <p:sp>
        <p:nvSpPr>
          <p:cNvPr id="92" name="Google Shape;92;g3d3ac7c84b2_0_964"/>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93" name="Google Shape;93;g3d3ac7c84b2_0_964"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with Image 2 - Dark">
  <p:cSld name="ONE_COLUMN_TEXT_1_2_1">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g3d3ac7c84b2_0_970"/>
          <p:cNvSpPr txBox="1"/>
          <p:nvPr>
            <p:ph type="title"/>
          </p:nvPr>
        </p:nvSpPr>
        <p:spPr>
          <a:xfrm>
            <a:off x="5692191" y="554561"/>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
        <p:nvSpPr>
          <p:cNvPr id="96" name="Google Shape;96;g3d3ac7c84b2_0_970"/>
          <p:cNvSpPr txBox="1"/>
          <p:nvPr>
            <p:ph idx="1" type="body"/>
          </p:nvPr>
        </p:nvSpPr>
        <p:spPr>
          <a:xfrm>
            <a:off x="5692201" y="1388550"/>
            <a:ext cx="29925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1pPr>
            <a:lvl2pPr indent="-304800" lvl="1" marL="9144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2pPr>
            <a:lvl3pPr indent="-304800" lvl="2" marL="13716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3pPr>
            <a:lvl4pPr indent="-304800" lvl="3" marL="18288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4pPr>
            <a:lvl5pPr indent="-304800" lvl="4" marL="22860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5pPr>
            <a:lvl6pPr indent="-304800" lvl="5" marL="27432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6pPr>
            <a:lvl7pPr indent="-304800" lvl="6" marL="32004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7pPr>
            <a:lvl8pPr indent="-304800" lvl="7" marL="36576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8pPr>
            <a:lvl9pPr indent="-304800" lvl="8" marL="41148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9pPr>
          </a:lstStyle>
          <a:p/>
        </p:txBody>
      </p:sp>
      <p:sp>
        <p:nvSpPr>
          <p:cNvPr id="97" name="Google Shape;97;g3d3ac7c84b2_0_970"/>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g3d3ac7c84b2_0_970"/>
          <p:cNvSpPr/>
          <p:nvPr>
            <p:ph idx="2" type="pic"/>
          </p:nvPr>
        </p:nvSpPr>
        <p:spPr>
          <a:xfrm>
            <a:off x="402025" y="644625"/>
            <a:ext cx="4812300" cy="3872400"/>
          </a:xfrm>
          <a:prstGeom prst="rect">
            <a:avLst/>
          </a:prstGeom>
          <a:noFill/>
          <a:ln>
            <a:noFill/>
          </a:ln>
        </p:spPr>
      </p:sp>
      <p:pic>
        <p:nvPicPr>
          <p:cNvPr id="99" name="Google Shape;99;g3d3ac7c84b2_0_970" title="chainguard_wordmark3.png"/>
          <p:cNvPicPr preferRelativeResize="0"/>
          <p:nvPr/>
        </p:nvPicPr>
        <p:blipFill rotWithShape="1">
          <a:blip r:embed="rId3">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Light" type="titleOnly">
  <p:cSld name="TITLE_ONLY">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g3d3ac7c84b2_0_976"/>
          <p:cNvSpPr txBox="1"/>
          <p:nvPr>
            <p:ph type="title"/>
          </p:nvPr>
        </p:nvSpPr>
        <p:spPr>
          <a:xfrm>
            <a:off x="311700" y="331693"/>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Poppins"/>
              <a:buNone/>
              <a:defRPr b="1">
                <a:latin typeface="Poppins"/>
                <a:ea typeface="Poppins"/>
                <a:cs typeface="Poppins"/>
                <a:sym typeface="Poppins"/>
              </a:defRPr>
            </a:lvl1pPr>
            <a:lvl2pPr lvl="1" algn="l">
              <a:lnSpc>
                <a:spcPct val="100000"/>
              </a:lnSpc>
              <a:spcBef>
                <a:spcPts val="0"/>
              </a:spcBef>
              <a:spcAft>
                <a:spcPts val="0"/>
              </a:spcAft>
              <a:buSzPts val="2800"/>
              <a:buFont typeface="Poppins"/>
              <a:buNone/>
              <a:defRPr>
                <a:latin typeface="Poppins"/>
                <a:ea typeface="Poppins"/>
                <a:cs typeface="Poppins"/>
                <a:sym typeface="Poppins"/>
              </a:defRPr>
            </a:lvl2pPr>
            <a:lvl3pPr lvl="2" algn="l">
              <a:lnSpc>
                <a:spcPct val="100000"/>
              </a:lnSpc>
              <a:spcBef>
                <a:spcPts val="0"/>
              </a:spcBef>
              <a:spcAft>
                <a:spcPts val="0"/>
              </a:spcAft>
              <a:buSzPts val="2800"/>
              <a:buFont typeface="Poppins"/>
              <a:buNone/>
              <a:defRPr>
                <a:latin typeface="Poppins"/>
                <a:ea typeface="Poppins"/>
                <a:cs typeface="Poppins"/>
                <a:sym typeface="Poppins"/>
              </a:defRPr>
            </a:lvl3pPr>
            <a:lvl4pPr lvl="3" algn="l">
              <a:lnSpc>
                <a:spcPct val="100000"/>
              </a:lnSpc>
              <a:spcBef>
                <a:spcPts val="0"/>
              </a:spcBef>
              <a:spcAft>
                <a:spcPts val="0"/>
              </a:spcAft>
              <a:buSzPts val="2800"/>
              <a:buFont typeface="Poppins"/>
              <a:buNone/>
              <a:defRPr>
                <a:latin typeface="Poppins"/>
                <a:ea typeface="Poppins"/>
                <a:cs typeface="Poppins"/>
                <a:sym typeface="Poppins"/>
              </a:defRPr>
            </a:lvl4pPr>
            <a:lvl5pPr lvl="4" algn="l">
              <a:lnSpc>
                <a:spcPct val="100000"/>
              </a:lnSpc>
              <a:spcBef>
                <a:spcPts val="0"/>
              </a:spcBef>
              <a:spcAft>
                <a:spcPts val="0"/>
              </a:spcAft>
              <a:buSzPts val="2800"/>
              <a:buFont typeface="Poppins"/>
              <a:buNone/>
              <a:defRPr>
                <a:latin typeface="Poppins"/>
                <a:ea typeface="Poppins"/>
                <a:cs typeface="Poppins"/>
                <a:sym typeface="Poppins"/>
              </a:defRPr>
            </a:lvl5pPr>
            <a:lvl6pPr lvl="5" algn="l">
              <a:lnSpc>
                <a:spcPct val="100000"/>
              </a:lnSpc>
              <a:spcBef>
                <a:spcPts val="0"/>
              </a:spcBef>
              <a:spcAft>
                <a:spcPts val="0"/>
              </a:spcAft>
              <a:buSzPts val="2800"/>
              <a:buFont typeface="Poppins"/>
              <a:buNone/>
              <a:defRPr>
                <a:latin typeface="Poppins"/>
                <a:ea typeface="Poppins"/>
                <a:cs typeface="Poppins"/>
                <a:sym typeface="Poppins"/>
              </a:defRPr>
            </a:lvl6pPr>
            <a:lvl7pPr lvl="6" algn="l">
              <a:lnSpc>
                <a:spcPct val="100000"/>
              </a:lnSpc>
              <a:spcBef>
                <a:spcPts val="0"/>
              </a:spcBef>
              <a:spcAft>
                <a:spcPts val="0"/>
              </a:spcAft>
              <a:buSzPts val="2800"/>
              <a:buFont typeface="Poppins"/>
              <a:buNone/>
              <a:defRPr>
                <a:latin typeface="Poppins"/>
                <a:ea typeface="Poppins"/>
                <a:cs typeface="Poppins"/>
                <a:sym typeface="Poppins"/>
              </a:defRPr>
            </a:lvl7pPr>
            <a:lvl8pPr lvl="7" algn="l">
              <a:lnSpc>
                <a:spcPct val="100000"/>
              </a:lnSpc>
              <a:spcBef>
                <a:spcPts val="0"/>
              </a:spcBef>
              <a:spcAft>
                <a:spcPts val="0"/>
              </a:spcAft>
              <a:buSzPts val="2800"/>
              <a:buFont typeface="Poppins"/>
              <a:buNone/>
              <a:defRPr>
                <a:latin typeface="Poppins"/>
                <a:ea typeface="Poppins"/>
                <a:cs typeface="Poppins"/>
                <a:sym typeface="Poppins"/>
              </a:defRPr>
            </a:lvl8pPr>
            <a:lvl9pPr lvl="8" algn="l">
              <a:lnSpc>
                <a:spcPct val="100000"/>
              </a:lnSpc>
              <a:spcBef>
                <a:spcPts val="0"/>
              </a:spcBef>
              <a:spcAft>
                <a:spcPts val="0"/>
              </a:spcAft>
              <a:buSzPts val="2800"/>
              <a:buFont typeface="Poppins"/>
              <a:buNone/>
              <a:defRPr>
                <a:latin typeface="Poppins"/>
                <a:ea typeface="Poppins"/>
                <a:cs typeface="Poppins"/>
                <a:sym typeface="Poppins"/>
              </a:defRPr>
            </a:lvl9pPr>
          </a:lstStyle>
          <a:p/>
        </p:txBody>
      </p:sp>
      <p:sp>
        <p:nvSpPr>
          <p:cNvPr id="102" name="Google Shape;102;g3d3ac7c84b2_0_976"/>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103" name="Google Shape;103;g3d3ac7c84b2_0_976"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p:cSld name="TITLE_1">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g3d3ac7c84b2_0_891"/>
          <p:cNvSpPr txBox="1"/>
          <p:nvPr>
            <p:ph idx="1" type="subTitle"/>
          </p:nvPr>
        </p:nvSpPr>
        <p:spPr>
          <a:xfrm>
            <a:off x="311700" y="3184550"/>
            <a:ext cx="8520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252D33"/>
              </a:buClr>
              <a:buSzPts val="2200"/>
              <a:buFont typeface="Roboto Mono Light"/>
              <a:buNone/>
              <a:defRPr sz="2200">
                <a:solidFill>
                  <a:srgbClr val="252D33"/>
                </a:solidFill>
                <a:latin typeface="Roboto Mono Light"/>
                <a:ea typeface="Roboto Mono Light"/>
                <a:cs typeface="Roboto Mono Light"/>
                <a:sym typeface="Roboto Mono Light"/>
              </a:defRPr>
            </a:lvl1pPr>
            <a:lvl2pPr lvl="1"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2pPr>
            <a:lvl3pPr lvl="2"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3pPr>
            <a:lvl4pPr lvl="3"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4pPr>
            <a:lvl5pPr lvl="4"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5pPr>
            <a:lvl6pPr lvl="5"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6pPr>
            <a:lvl7pPr lvl="6"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7pPr>
            <a:lvl8pPr lvl="7"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8pPr>
            <a:lvl9pPr lvl="8"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9pPr>
          </a:lstStyle>
          <a:p/>
        </p:txBody>
      </p:sp>
      <p:sp>
        <p:nvSpPr>
          <p:cNvPr id="17" name="Google Shape;17;g3d3ac7c84b2_0_891"/>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g3d3ac7c84b2_0_891"/>
          <p:cNvSpPr txBox="1"/>
          <p:nvPr>
            <p:ph type="ctrTitle"/>
          </p:nvPr>
        </p:nvSpPr>
        <p:spPr>
          <a:xfrm>
            <a:off x="311700" y="1171200"/>
            <a:ext cx="81807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D161C"/>
              </a:buClr>
              <a:buSzPts val="5500"/>
              <a:buFont typeface="Poppins"/>
              <a:buNone/>
              <a:defRPr b="1" sz="5500">
                <a:solidFill>
                  <a:srgbClr val="0D161C"/>
                </a:solidFill>
                <a:latin typeface="Poppins"/>
                <a:ea typeface="Poppins"/>
                <a:cs typeface="Poppins"/>
                <a:sym typeface="Poppins"/>
              </a:defRPr>
            </a:lvl1pPr>
            <a:lvl2pPr lvl="1" algn="ctr">
              <a:lnSpc>
                <a:spcPct val="100000"/>
              </a:lnSpc>
              <a:spcBef>
                <a:spcPts val="0"/>
              </a:spcBef>
              <a:spcAft>
                <a:spcPts val="0"/>
              </a:spcAft>
              <a:buClr>
                <a:srgbClr val="0D161C"/>
              </a:buClr>
              <a:buSzPts val="5200"/>
              <a:buNone/>
              <a:defRPr sz="5200">
                <a:solidFill>
                  <a:srgbClr val="0D161C"/>
                </a:solidFill>
              </a:defRPr>
            </a:lvl2pPr>
            <a:lvl3pPr lvl="2" algn="ctr">
              <a:lnSpc>
                <a:spcPct val="100000"/>
              </a:lnSpc>
              <a:spcBef>
                <a:spcPts val="0"/>
              </a:spcBef>
              <a:spcAft>
                <a:spcPts val="0"/>
              </a:spcAft>
              <a:buClr>
                <a:srgbClr val="0D161C"/>
              </a:buClr>
              <a:buSzPts val="5200"/>
              <a:buNone/>
              <a:defRPr sz="5200">
                <a:solidFill>
                  <a:srgbClr val="0D161C"/>
                </a:solidFill>
              </a:defRPr>
            </a:lvl3pPr>
            <a:lvl4pPr lvl="3" algn="ctr">
              <a:lnSpc>
                <a:spcPct val="100000"/>
              </a:lnSpc>
              <a:spcBef>
                <a:spcPts val="0"/>
              </a:spcBef>
              <a:spcAft>
                <a:spcPts val="0"/>
              </a:spcAft>
              <a:buClr>
                <a:srgbClr val="0D161C"/>
              </a:buClr>
              <a:buSzPts val="5200"/>
              <a:buNone/>
              <a:defRPr sz="5200">
                <a:solidFill>
                  <a:srgbClr val="0D161C"/>
                </a:solidFill>
              </a:defRPr>
            </a:lvl4pPr>
            <a:lvl5pPr lvl="4" algn="ctr">
              <a:lnSpc>
                <a:spcPct val="100000"/>
              </a:lnSpc>
              <a:spcBef>
                <a:spcPts val="0"/>
              </a:spcBef>
              <a:spcAft>
                <a:spcPts val="0"/>
              </a:spcAft>
              <a:buClr>
                <a:srgbClr val="0D161C"/>
              </a:buClr>
              <a:buSzPts val="5200"/>
              <a:buNone/>
              <a:defRPr sz="5200">
                <a:solidFill>
                  <a:srgbClr val="0D161C"/>
                </a:solidFill>
              </a:defRPr>
            </a:lvl5pPr>
            <a:lvl6pPr lvl="5" algn="ctr">
              <a:lnSpc>
                <a:spcPct val="100000"/>
              </a:lnSpc>
              <a:spcBef>
                <a:spcPts val="0"/>
              </a:spcBef>
              <a:spcAft>
                <a:spcPts val="0"/>
              </a:spcAft>
              <a:buClr>
                <a:srgbClr val="0D161C"/>
              </a:buClr>
              <a:buSzPts val="5200"/>
              <a:buNone/>
              <a:defRPr sz="5200">
                <a:solidFill>
                  <a:srgbClr val="0D161C"/>
                </a:solidFill>
              </a:defRPr>
            </a:lvl6pPr>
            <a:lvl7pPr lvl="6" algn="ctr">
              <a:lnSpc>
                <a:spcPct val="100000"/>
              </a:lnSpc>
              <a:spcBef>
                <a:spcPts val="0"/>
              </a:spcBef>
              <a:spcAft>
                <a:spcPts val="0"/>
              </a:spcAft>
              <a:buClr>
                <a:srgbClr val="0D161C"/>
              </a:buClr>
              <a:buSzPts val="5200"/>
              <a:buNone/>
              <a:defRPr sz="5200">
                <a:solidFill>
                  <a:srgbClr val="0D161C"/>
                </a:solidFill>
              </a:defRPr>
            </a:lvl7pPr>
            <a:lvl8pPr lvl="7" algn="ctr">
              <a:lnSpc>
                <a:spcPct val="100000"/>
              </a:lnSpc>
              <a:spcBef>
                <a:spcPts val="0"/>
              </a:spcBef>
              <a:spcAft>
                <a:spcPts val="0"/>
              </a:spcAft>
              <a:buClr>
                <a:srgbClr val="0D161C"/>
              </a:buClr>
              <a:buSzPts val="5200"/>
              <a:buNone/>
              <a:defRPr sz="5200">
                <a:solidFill>
                  <a:srgbClr val="0D161C"/>
                </a:solidFill>
              </a:defRPr>
            </a:lvl8pPr>
            <a:lvl9pPr lvl="8" algn="ctr">
              <a:lnSpc>
                <a:spcPct val="100000"/>
              </a:lnSpc>
              <a:spcBef>
                <a:spcPts val="0"/>
              </a:spcBef>
              <a:spcAft>
                <a:spcPts val="0"/>
              </a:spcAft>
              <a:buClr>
                <a:srgbClr val="0D161C"/>
              </a:buClr>
              <a:buSzPts val="5200"/>
              <a:buNone/>
              <a:defRPr sz="5200">
                <a:solidFill>
                  <a:srgbClr val="0D161C"/>
                </a:solidFill>
              </a:defRPr>
            </a:lvl9pPr>
          </a:lstStyle>
          <a:p/>
        </p:txBody>
      </p:sp>
      <p:pic>
        <p:nvPicPr>
          <p:cNvPr id="19" name="Google Shape;19;g3d3ac7c84b2_0_891"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Dark">
  <p:cSld name="TITLE_ONLY_1">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g3d3ac7c84b2_0_980"/>
          <p:cNvSpPr txBox="1"/>
          <p:nvPr>
            <p:ph type="title"/>
          </p:nvPr>
        </p:nvSpPr>
        <p:spPr>
          <a:xfrm>
            <a:off x="311700" y="331693"/>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9pPr>
          </a:lstStyle>
          <a:p/>
        </p:txBody>
      </p:sp>
      <p:sp>
        <p:nvSpPr>
          <p:cNvPr id="106" name="Google Shape;106;g3d3ac7c84b2_0_980"/>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107" name="Google Shape;107;g3d3ac7c84b2_0_980" title="chainguard_wordmark3.png"/>
          <p:cNvPicPr preferRelativeResize="0"/>
          <p:nvPr/>
        </p:nvPicPr>
        <p:blipFill rotWithShape="1">
          <a:blip r:embed="rId3">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 - Light">
  <p:cSld name="CAPTION_ONLY">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g3d3ac7c84b2_0_984"/>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cxnSp>
        <p:nvCxnSpPr>
          <p:cNvPr id="110" name="Google Shape;110;g3d3ac7c84b2_0_984"/>
          <p:cNvCxnSpPr/>
          <p:nvPr/>
        </p:nvCxnSpPr>
        <p:spPr>
          <a:xfrm>
            <a:off x="5878275" y="1301025"/>
            <a:ext cx="3076200" cy="0"/>
          </a:xfrm>
          <a:prstGeom prst="straightConnector1">
            <a:avLst/>
          </a:prstGeom>
          <a:noFill/>
          <a:ln cap="flat" cmpd="sng" w="9525">
            <a:solidFill>
              <a:srgbClr val="EDEDED"/>
            </a:solidFill>
            <a:prstDash val="solid"/>
            <a:round/>
            <a:headEnd len="sm" w="sm" type="none"/>
            <a:tailEnd len="sm" w="sm" type="none"/>
          </a:ln>
        </p:spPr>
      </p:cxnSp>
      <p:cxnSp>
        <p:nvCxnSpPr>
          <p:cNvPr id="111" name="Google Shape;111;g3d3ac7c84b2_0_984"/>
          <p:cNvCxnSpPr/>
          <p:nvPr/>
        </p:nvCxnSpPr>
        <p:spPr>
          <a:xfrm>
            <a:off x="5878275" y="2407150"/>
            <a:ext cx="3076200" cy="0"/>
          </a:xfrm>
          <a:prstGeom prst="straightConnector1">
            <a:avLst/>
          </a:prstGeom>
          <a:noFill/>
          <a:ln cap="flat" cmpd="sng" w="9525">
            <a:solidFill>
              <a:srgbClr val="EDEDED"/>
            </a:solidFill>
            <a:prstDash val="solid"/>
            <a:round/>
            <a:headEnd len="sm" w="sm" type="none"/>
            <a:tailEnd len="sm" w="sm" type="none"/>
          </a:ln>
        </p:spPr>
      </p:cxnSp>
      <p:cxnSp>
        <p:nvCxnSpPr>
          <p:cNvPr id="112" name="Google Shape;112;g3d3ac7c84b2_0_984"/>
          <p:cNvCxnSpPr/>
          <p:nvPr/>
        </p:nvCxnSpPr>
        <p:spPr>
          <a:xfrm>
            <a:off x="5878275" y="3513275"/>
            <a:ext cx="3076200" cy="0"/>
          </a:xfrm>
          <a:prstGeom prst="straightConnector1">
            <a:avLst/>
          </a:prstGeom>
          <a:noFill/>
          <a:ln cap="flat" cmpd="sng" w="9525">
            <a:solidFill>
              <a:srgbClr val="EDEDED"/>
            </a:solidFill>
            <a:prstDash val="solid"/>
            <a:round/>
            <a:headEnd len="sm" w="sm" type="none"/>
            <a:tailEnd len="sm" w="sm" type="none"/>
          </a:ln>
        </p:spPr>
      </p:cxnSp>
      <p:cxnSp>
        <p:nvCxnSpPr>
          <p:cNvPr id="113" name="Google Shape;113;g3d3ac7c84b2_0_984"/>
          <p:cNvCxnSpPr/>
          <p:nvPr/>
        </p:nvCxnSpPr>
        <p:spPr>
          <a:xfrm>
            <a:off x="5878275" y="4619400"/>
            <a:ext cx="3076200" cy="0"/>
          </a:xfrm>
          <a:prstGeom prst="straightConnector1">
            <a:avLst/>
          </a:prstGeom>
          <a:noFill/>
          <a:ln cap="flat" cmpd="sng" w="9525">
            <a:solidFill>
              <a:srgbClr val="EDEDED"/>
            </a:solidFill>
            <a:prstDash val="solid"/>
            <a:round/>
            <a:headEnd len="sm" w="sm" type="none"/>
            <a:tailEnd len="sm" w="sm" type="none"/>
          </a:ln>
        </p:spPr>
      </p:cxnSp>
      <p:sp>
        <p:nvSpPr>
          <p:cNvPr id="114" name="Google Shape;114;g3d3ac7c84b2_0_984"/>
          <p:cNvSpPr txBox="1"/>
          <p:nvPr>
            <p:ph type="title"/>
          </p:nvPr>
        </p:nvSpPr>
        <p:spPr>
          <a:xfrm>
            <a:off x="5878275" y="500350"/>
            <a:ext cx="1464300" cy="73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D161C"/>
              </a:buClr>
              <a:buSzPts val="3600"/>
              <a:buFont typeface="Poppins"/>
              <a:buNone/>
              <a:defRPr b="1" sz="3600">
                <a:solidFill>
                  <a:srgbClr val="0D161C"/>
                </a:solidFill>
                <a:latin typeface="Poppins"/>
                <a:ea typeface="Poppins"/>
                <a:cs typeface="Poppins"/>
                <a:sym typeface="Poppins"/>
              </a:defRPr>
            </a:lvl1pPr>
            <a:lvl2pPr lvl="1"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9pPr>
          </a:lstStyle>
          <a:p/>
        </p:txBody>
      </p:sp>
      <p:sp>
        <p:nvSpPr>
          <p:cNvPr id="115" name="Google Shape;115;g3d3ac7c84b2_0_984"/>
          <p:cNvSpPr txBox="1"/>
          <p:nvPr>
            <p:ph idx="1" type="body"/>
          </p:nvPr>
        </p:nvSpPr>
        <p:spPr>
          <a:xfrm>
            <a:off x="7137175" y="547750"/>
            <a:ext cx="17733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1pPr>
          </a:lstStyle>
          <a:p/>
        </p:txBody>
      </p:sp>
      <p:sp>
        <p:nvSpPr>
          <p:cNvPr id="116" name="Google Shape;116;g3d3ac7c84b2_0_984"/>
          <p:cNvSpPr txBox="1"/>
          <p:nvPr>
            <p:ph idx="2" type="title"/>
          </p:nvPr>
        </p:nvSpPr>
        <p:spPr>
          <a:xfrm>
            <a:off x="5878275" y="1485388"/>
            <a:ext cx="1464300" cy="73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D161C"/>
              </a:buClr>
              <a:buSzPts val="3600"/>
              <a:buFont typeface="Poppins"/>
              <a:buNone/>
              <a:defRPr b="1" sz="3600">
                <a:solidFill>
                  <a:srgbClr val="0D161C"/>
                </a:solidFill>
                <a:latin typeface="Poppins"/>
                <a:ea typeface="Poppins"/>
                <a:cs typeface="Poppins"/>
                <a:sym typeface="Poppins"/>
              </a:defRPr>
            </a:lvl1pPr>
            <a:lvl2pPr lvl="1"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9pPr>
          </a:lstStyle>
          <a:p/>
        </p:txBody>
      </p:sp>
      <p:sp>
        <p:nvSpPr>
          <p:cNvPr id="117" name="Google Shape;117;g3d3ac7c84b2_0_984"/>
          <p:cNvSpPr txBox="1"/>
          <p:nvPr>
            <p:ph idx="3" type="body"/>
          </p:nvPr>
        </p:nvSpPr>
        <p:spPr>
          <a:xfrm>
            <a:off x="7137175" y="1532788"/>
            <a:ext cx="17733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1pPr>
          </a:lstStyle>
          <a:p/>
        </p:txBody>
      </p:sp>
      <p:sp>
        <p:nvSpPr>
          <p:cNvPr id="118" name="Google Shape;118;g3d3ac7c84b2_0_984"/>
          <p:cNvSpPr txBox="1"/>
          <p:nvPr>
            <p:ph idx="4" type="title"/>
          </p:nvPr>
        </p:nvSpPr>
        <p:spPr>
          <a:xfrm>
            <a:off x="5878275" y="2591500"/>
            <a:ext cx="1464300" cy="73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D161C"/>
              </a:buClr>
              <a:buSzPts val="3600"/>
              <a:buFont typeface="Poppins"/>
              <a:buNone/>
              <a:defRPr b="1" sz="3600">
                <a:solidFill>
                  <a:srgbClr val="0D161C"/>
                </a:solidFill>
                <a:latin typeface="Poppins"/>
                <a:ea typeface="Poppins"/>
                <a:cs typeface="Poppins"/>
                <a:sym typeface="Poppins"/>
              </a:defRPr>
            </a:lvl1pPr>
            <a:lvl2pPr lvl="1"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9pPr>
          </a:lstStyle>
          <a:p/>
        </p:txBody>
      </p:sp>
      <p:sp>
        <p:nvSpPr>
          <p:cNvPr id="119" name="Google Shape;119;g3d3ac7c84b2_0_984"/>
          <p:cNvSpPr txBox="1"/>
          <p:nvPr>
            <p:ph idx="5" type="body"/>
          </p:nvPr>
        </p:nvSpPr>
        <p:spPr>
          <a:xfrm>
            <a:off x="7137175" y="2638900"/>
            <a:ext cx="17733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1pPr>
          </a:lstStyle>
          <a:p/>
        </p:txBody>
      </p:sp>
      <p:sp>
        <p:nvSpPr>
          <p:cNvPr id="120" name="Google Shape;120;g3d3ac7c84b2_0_984"/>
          <p:cNvSpPr txBox="1"/>
          <p:nvPr>
            <p:ph idx="6" type="title"/>
          </p:nvPr>
        </p:nvSpPr>
        <p:spPr>
          <a:xfrm>
            <a:off x="5878275" y="3735350"/>
            <a:ext cx="1464300" cy="73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D161C"/>
              </a:buClr>
              <a:buSzPts val="3600"/>
              <a:buFont typeface="Poppins"/>
              <a:buNone/>
              <a:defRPr b="1" sz="3600">
                <a:solidFill>
                  <a:srgbClr val="0D161C"/>
                </a:solidFill>
                <a:latin typeface="Poppins"/>
                <a:ea typeface="Poppins"/>
                <a:cs typeface="Poppins"/>
                <a:sym typeface="Poppins"/>
              </a:defRPr>
            </a:lvl1pPr>
            <a:lvl2pPr lvl="1"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9pPr>
          </a:lstStyle>
          <a:p/>
        </p:txBody>
      </p:sp>
      <p:sp>
        <p:nvSpPr>
          <p:cNvPr id="121" name="Google Shape;121;g3d3ac7c84b2_0_984"/>
          <p:cNvSpPr txBox="1"/>
          <p:nvPr>
            <p:ph idx="7" type="body"/>
          </p:nvPr>
        </p:nvSpPr>
        <p:spPr>
          <a:xfrm>
            <a:off x="7137175" y="3782750"/>
            <a:ext cx="17733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1pPr>
          </a:lstStyle>
          <a:p/>
        </p:txBody>
      </p:sp>
      <p:sp>
        <p:nvSpPr>
          <p:cNvPr id="122" name="Google Shape;122;g3d3ac7c84b2_0_984"/>
          <p:cNvSpPr txBox="1"/>
          <p:nvPr>
            <p:ph idx="8" type="title"/>
          </p:nvPr>
        </p:nvSpPr>
        <p:spPr>
          <a:xfrm>
            <a:off x="311700" y="555600"/>
            <a:ext cx="47097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1pPr>
            <a:lvl2pPr lvl="1"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2400"/>
              <a:buFont typeface="Poppins"/>
              <a:buNone/>
              <a:defRPr b="1" sz="2400">
                <a:solidFill>
                  <a:srgbClr val="0D161C"/>
                </a:solidFill>
                <a:latin typeface="Poppins"/>
                <a:ea typeface="Poppins"/>
                <a:cs typeface="Poppins"/>
                <a:sym typeface="Poppins"/>
              </a:defRPr>
            </a:lvl9pPr>
          </a:lstStyle>
          <a:p/>
        </p:txBody>
      </p:sp>
      <p:sp>
        <p:nvSpPr>
          <p:cNvPr id="123" name="Google Shape;123;g3d3ac7c84b2_0_984"/>
          <p:cNvSpPr txBox="1"/>
          <p:nvPr>
            <p:ph idx="9" type="body"/>
          </p:nvPr>
        </p:nvSpPr>
        <p:spPr>
          <a:xfrm>
            <a:off x="311700" y="1389600"/>
            <a:ext cx="47097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1pPr>
          </a:lstStyle>
          <a:p/>
        </p:txBody>
      </p:sp>
      <p:pic>
        <p:nvPicPr>
          <p:cNvPr id="124" name="Google Shape;124;g3d3ac7c84b2_0_984"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s Across - Light">
  <p:cSld name="CUSTOM_3">
    <p:bg>
      <p:bgPr>
        <a:blipFill>
          <a:blip r:embed="rId2">
            <a:alphaModFix/>
          </a:blip>
          <a:stretch>
            <a:fillRect/>
          </a:stretch>
        </a:blipFill>
      </p:bgPr>
    </p:bg>
    <p:spTree>
      <p:nvGrpSpPr>
        <p:cNvPr id="125" name="Shape 125"/>
        <p:cNvGrpSpPr/>
        <p:nvPr/>
      </p:nvGrpSpPr>
      <p:grpSpPr>
        <a:xfrm>
          <a:off x="0" y="0"/>
          <a:ext cx="0" cy="0"/>
          <a:chOff x="0" y="0"/>
          <a:chExt cx="0" cy="0"/>
        </a:xfrm>
      </p:grpSpPr>
      <p:pic>
        <p:nvPicPr>
          <p:cNvPr id="126" name="Google Shape;126;g3d3ac7c84b2_0_1001"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
        <p:nvSpPr>
          <p:cNvPr id="127" name="Google Shape;127;g3d3ac7c84b2_0_1001"/>
          <p:cNvSpPr txBox="1"/>
          <p:nvPr>
            <p:ph type="title"/>
          </p:nvPr>
        </p:nvSpPr>
        <p:spPr>
          <a:xfrm>
            <a:off x="311700" y="2013421"/>
            <a:ext cx="2492400" cy="73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D161C"/>
              </a:buClr>
              <a:buSzPts val="4500"/>
              <a:buFont typeface="Poppins"/>
              <a:buNone/>
              <a:defRPr b="1" sz="4500">
                <a:solidFill>
                  <a:srgbClr val="0D161C"/>
                </a:solidFill>
                <a:latin typeface="Poppins"/>
                <a:ea typeface="Poppins"/>
                <a:cs typeface="Poppins"/>
                <a:sym typeface="Poppins"/>
              </a:defRPr>
            </a:lvl1pPr>
            <a:lvl2pPr lvl="1"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9pPr>
          </a:lstStyle>
          <a:p/>
        </p:txBody>
      </p:sp>
      <p:sp>
        <p:nvSpPr>
          <p:cNvPr id="128" name="Google Shape;128;g3d3ac7c84b2_0_1001"/>
          <p:cNvSpPr txBox="1"/>
          <p:nvPr>
            <p:ph idx="1" type="body"/>
          </p:nvPr>
        </p:nvSpPr>
        <p:spPr>
          <a:xfrm>
            <a:off x="311700" y="2711771"/>
            <a:ext cx="24924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1pPr>
            <a:lvl2pPr indent="-285750" lvl="1" marL="9144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2pPr>
            <a:lvl3pPr indent="-285750" lvl="2" marL="13716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3pPr>
            <a:lvl4pPr indent="-285750" lvl="3" marL="18288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4pPr>
            <a:lvl5pPr indent="-285750" lvl="4" marL="22860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5pPr>
            <a:lvl6pPr indent="-285750" lvl="5" marL="27432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6pPr>
            <a:lvl7pPr indent="-285750" lvl="6" marL="32004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7pPr>
            <a:lvl8pPr indent="-285750" lvl="7" marL="36576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8pPr>
            <a:lvl9pPr indent="-285750" lvl="8" marL="41148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9pPr>
          </a:lstStyle>
          <a:p/>
        </p:txBody>
      </p:sp>
      <p:sp>
        <p:nvSpPr>
          <p:cNvPr id="129" name="Google Shape;129;g3d3ac7c84b2_0_1001"/>
          <p:cNvSpPr txBox="1"/>
          <p:nvPr>
            <p:ph idx="2" type="title"/>
          </p:nvPr>
        </p:nvSpPr>
        <p:spPr>
          <a:xfrm>
            <a:off x="3249600" y="2013421"/>
            <a:ext cx="2492400" cy="73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D161C"/>
              </a:buClr>
              <a:buSzPts val="4500"/>
              <a:buFont typeface="Poppins"/>
              <a:buNone/>
              <a:defRPr b="1" sz="4500">
                <a:solidFill>
                  <a:srgbClr val="0D161C"/>
                </a:solidFill>
                <a:latin typeface="Poppins"/>
                <a:ea typeface="Poppins"/>
                <a:cs typeface="Poppins"/>
                <a:sym typeface="Poppins"/>
              </a:defRPr>
            </a:lvl1pPr>
            <a:lvl2pPr lvl="1"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9pPr>
          </a:lstStyle>
          <a:p/>
        </p:txBody>
      </p:sp>
      <p:sp>
        <p:nvSpPr>
          <p:cNvPr id="130" name="Google Shape;130;g3d3ac7c84b2_0_1001"/>
          <p:cNvSpPr txBox="1"/>
          <p:nvPr>
            <p:ph idx="3" type="body"/>
          </p:nvPr>
        </p:nvSpPr>
        <p:spPr>
          <a:xfrm>
            <a:off x="3249600" y="2711771"/>
            <a:ext cx="24924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1pPr>
            <a:lvl2pPr indent="-285750" lvl="1" marL="9144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2pPr>
            <a:lvl3pPr indent="-285750" lvl="2" marL="13716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3pPr>
            <a:lvl4pPr indent="-285750" lvl="3" marL="18288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4pPr>
            <a:lvl5pPr indent="-285750" lvl="4" marL="22860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5pPr>
            <a:lvl6pPr indent="-285750" lvl="5" marL="27432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6pPr>
            <a:lvl7pPr indent="-285750" lvl="6" marL="32004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7pPr>
            <a:lvl8pPr indent="-285750" lvl="7" marL="36576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8pPr>
            <a:lvl9pPr indent="-285750" lvl="8" marL="41148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9pPr>
          </a:lstStyle>
          <a:p/>
        </p:txBody>
      </p:sp>
      <p:sp>
        <p:nvSpPr>
          <p:cNvPr id="131" name="Google Shape;131;g3d3ac7c84b2_0_1001"/>
          <p:cNvSpPr txBox="1"/>
          <p:nvPr>
            <p:ph idx="4" type="title"/>
          </p:nvPr>
        </p:nvSpPr>
        <p:spPr>
          <a:xfrm>
            <a:off x="6187500" y="2013421"/>
            <a:ext cx="2492400" cy="73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D161C"/>
              </a:buClr>
              <a:buSzPts val="4500"/>
              <a:buFont typeface="Poppins"/>
              <a:buNone/>
              <a:defRPr b="1" sz="4500">
                <a:solidFill>
                  <a:srgbClr val="0D161C"/>
                </a:solidFill>
                <a:latin typeface="Poppins"/>
                <a:ea typeface="Poppins"/>
                <a:cs typeface="Poppins"/>
                <a:sym typeface="Poppins"/>
              </a:defRPr>
            </a:lvl1pPr>
            <a:lvl2pPr lvl="1"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2800"/>
              <a:buFont typeface="Poppins"/>
              <a:buNone/>
              <a:defRPr b="1">
                <a:solidFill>
                  <a:srgbClr val="0D161C"/>
                </a:solidFill>
                <a:latin typeface="Poppins"/>
                <a:ea typeface="Poppins"/>
                <a:cs typeface="Poppins"/>
                <a:sym typeface="Poppins"/>
              </a:defRPr>
            </a:lvl9pPr>
          </a:lstStyle>
          <a:p/>
        </p:txBody>
      </p:sp>
      <p:sp>
        <p:nvSpPr>
          <p:cNvPr id="132" name="Google Shape;132;g3d3ac7c84b2_0_1001"/>
          <p:cNvSpPr txBox="1"/>
          <p:nvPr>
            <p:ph idx="5" type="body"/>
          </p:nvPr>
        </p:nvSpPr>
        <p:spPr>
          <a:xfrm>
            <a:off x="6187500" y="2711771"/>
            <a:ext cx="24924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1pPr>
            <a:lvl2pPr indent="-285750" lvl="1" marL="9144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2pPr>
            <a:lvl3pPr indent="-285750" lvl="2" marL="13716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3pPr>
            <a:lvl4pPr indent="-285750" lvl="3" marL="18288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4pPr>
            <a:lvl5pPr indent="-285750" lvl="4" marL="22860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5pPr>
            <a:lvl6pPr indent="-285750" lvl="5" marL="27432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6pPr>
            <a:lvl7pPr indent="-285750" lvl="6" marL="32004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7pPr>
            <a:lvl8pPr indent="-285750" lvl="7" marL="36576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8pPr>
            <a:lvl9pPr indent="-285750" lvl="8" marL="4114800" algn="l">
              <a:lnSpc>
                <a:spcPct val="115000"/>
              </a:lnSpc>
              <a:spcBef>
                <a:spcPts val="0"/>
              </a:spcBef>
              <a:spcAft>
                <a:spcPts val="0"/>
              </a:spcAft>
              <a:buClr>
                <a:srgbClr val="252D33"/>
              </a:buClr>
              <a:buSzPts val="900"/>
              <a:buFont typeface="Poppins"/>
              <a:buChar char="■"/>
              <a:defRPr sz="900">
                <a:solidFill>
                  <a:srgbClr val="252D33"/>
                </a:solidFill>
                <a:latin typeface="Poppins"/>
                <a:ea typeface="Poppins"/>
                <a:cs typeface="Poppins"/>
                <a:sym typeface="Poppins"/>
              </a:defRPr>
            </a:lvl9pPr>
          </a:lstStyle>
          <a:p/>
        </p:txBody>
      </p:sp>
      <p:sp>
        <p:nvSpPr>
          <p:cNvPr id="133" name="Google Shape;133;g3d3ac7c84b2_0_1001"/>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g3d3ac7c84b2_0_1001"/>
          <p:cNvSpPr txBox="1"/>
          <p:nvPr>
            <p:ph idx="6" type="title"/>
          </p:nvPr>
        </p:nvSpPr>
        <p:spPr>
          <a:xfrm>
            <a:off x="311700" y="331693"/>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Poppins"/>
              <a:buNone/>
              <a:defRPr b="1">
                <a:latin typeface="Poppins"/>
                <a:ea typeface="Poppins"/>
                <a:cs typeface="Poppins"/>
                <a:sym typeface="Poppins"/>
              </a:defRPr>
            </a:lvl1pPr>
            <a:lvl2pPr lvl="1" algn="l">
              <a:lnSpc>
                <a:spcPct val="100000"/>
              </a:lnSpc>
              <a:spcBef>
                <a:spcPts val="0"/>
              </a:spcBef>
              <a:spcAft>
                <a:spcPts val="0"/>
              </a:spcAft>
              <a:buSzPts val="2800"/>
              <a:buFont typeface="Poppins"/>
              <a:buNone/>
              <a:defRPr>
                <a:latin typeface="Poppins"/>
                <a:ea typeface="Poppins"/>
                <a:cs typeface="Poppins"/>
                <a:sym typeface="Poppins"/>
              </a:defRPr>
            </a:lvl2pPr>
            <a:lvl3pPr lvl="2" algn="l">
              <a:lnSpc>
                <a:spcPct val="100000"/>
              </a:lnSpc>
              <a:spcBef>
                <a:spcPts val="0"/>
              </a:spcBef>
              <a:spcAft>
                <a:spcPts val="0"/>
              </a:spcAft>
              <a:buSzPts val="2800"/>
              <a:buFont typeface="Poppins"/>
              <a:buNone/>
              <a:defRPr>
                <a:latin typeface="Poppins"/>
                <a:ea typeface="Poppins"/>
                <a:cs typeface="Poppins"/>
                <a:sym typeface="Poppins"/>
              </a:defRPr>
            </a:lvl3pPr>
            <a:lvl4pPr lvl="3" algn="l">
              <a:lnSpc>
                <a:spcPct val="100000"/>
              </a:lnSpc>
              <a:spcBef>
                <a:spcPts val="0"/>
              </a:spcBef>
              <a:spcAft>
                <a:spcPts val="0"/>
              </a:spcAft>
              <a:buSzPts val="2800"/>
              <a:buFont typeface="Poppins"/>
              <a:buNone/>
              <a:defRPr>
                <a:latin typeface="Poppins"/>
                <a:ea typeface="Poppins"/>
                <a:cs typeface="Poppins"/>
                <a:sym typeface="Poppins"/>
              </a:defRPr>
            </a:lvl4pPr>
            <a:lvl5pPr lvl="4" algn="l">
              <a:lnSpc>
                <a:spcPct val="100000"/>
              </a:lnSpc>
              <a:spcBef>
                <a:spcPts val="0"/>
              </a:spcBef>
              <a:spcAft>
                <a:spcPts val="0"/>
              </a:spcAft>
              <a:buSzPts val="2800"/>
              <a:buFont typeface="Poppins"/>
              <a:buNone/>
              <a:defRPr>
                <a:latin typeface="Poppins"/>
                <a:ea typeface="Poppins"/>
                <a:cs typeface="Poppins"/>
                <a:sym typeface="Poppins"/>
              </a:defRPr>
            </a:lvl5pPr>
            <a:lvl6pPr lvl="5" algn="l">
              <a:lnSpc>
                <a:spcPct val="100000"/>
              </a:lnSpc>
              <a:spcBef>
                <a:spcPts val="0"/>
              </a:spcBef>
              <a:spcAft>
                <a:spcPts val="0"/>
              </a:spcAft>
              <a:buSzPts val="2800"/>
              <a:buFont typeface="Poppins"/>
              <a:buNone/>
              <a:defRPr>
                <a:latin typeface="Poppins"/>
                <a:ea typeface="Poppins"/>
                <a:cs typeface="Poppins"/>
                <a:sym typeface="Poppins"/>
              </a:defRPr>
            </a:lvl6pPr>
            <a:lvl7pPr lvl="6" algn="l">
              <a:lnSpc>
                <a:spcPct val="100000"/>
              </a:lnSpc>
              <a:spcBef>
                <a:spcPts val="0"/>
              </a:spcBef>
              <a:spcAft>
                <a:spcPts val="0"/>
              </a:spcAft>
              <a:buSzPts val="2800"/>
              <a:buFont typeface="Poppins"/>
              <a:buNone/>
              <a:defRPr>
                <a:latin typeface="Poppins"/>
                <a:ea typeface="Poppins"/>
                <a:cs typeface="Poppins"/>
                <a:sym typeface="Poppins"/>
              </a:defRPr>
            </a:lvl7pPr>
            <a:lvl8pPr lvl="7" algn="l">
              <a:lnSpc>
                <a:spcPct val="100000"/>
              </a:lnSpc>
              <a:spcBef>
                <a:spcPts val="0"/>
              </a:spcBef>
              <a:spcAft>
                <a:spcPts val="0"/>
              </a:spcAft>
              <a:buSzPts val="2800"/>
              <a:buFont typeface="Poppins"/>
              <a:buNone/>
              <a:defRPr>
                <a:latin typeface="Poppins"/>
                <a:ea typeface="Poppins"/>
                <a:cs typeface="Poppins"/>
                <a:sym typeface="Poppins"/>
              </a:defRPr>
            </a:lvl8pPr>
            <a:lvl9pPr lvl="8" algn="l">
              <a:lnSpc>
                <a:spcPct val="100000"/>
              </a:lnSpc>
              <a:spcBef>
                <a:spcPts val="0"/>
              </a:spcBef>
              <a:spcAft>
                <a:spcPts val="0"/>
              </a:spcAft>
              <a:buSzPts val="2800"/>
              <a:buFont typeface="Poppins"/>
              <a:buNone/>
              <a:defRPr>
                <a:latin typeface="Poppins"/>
                <a:ea typeface="Poppins"/>
                <a:cs typeface="Poppins"/>
                <a:sym typeface="Poppi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s Across - Dark">
  <p:cSld name="CUSTOM_3_1">
    <p:bg>
      <p:bgPr>
        <a:blipFill>
          <a:blip r:embed="rId2">
            <a:alphaModFix/>
          </a:blip>
          <a:stretch>
            <a:fillRect/>
          </a:stretch>
        </a:blipFill>
      </p:bgPr>
    </p:bg>
    <p:spTree>
      <p:nvGrpSpPr>
        <p:cNvPr id="135" name="Shape 135"/>
        <p:cNvGrpSpPr/>
        <p:nvPr/>
      </p:nvGrpSpPr>
      <p:grpSpPr>
        <a:xfrm>
          <a:off x="0" y="0"/>
          <a:ext cx="0" cy="0"/>
          <a:chOff x="0" y="0"/>
          <a:chExt cx="0" cy="0"/>
        </a:xfrm>
      </p:grpSpPr>
      <p:pic>
        <p:nvPicPr>
          <p:cNvPr id="136" name="Google Shape;136;g3d3ac7c84b2_0_1011" title="chainguard_wordmark3.png"/>
          <p:cNvPicPr preferRelativeResize="0"/>
          <p:nvPr/>
        </p:nvPicPr>
        <p:blipFill rotWithShape="1">
          <a:blip r:embed="rId3">
            <a:alphaModFix/>
          </a:blip>
          <a:srcRect b="0" l="0" r="0" t="0"/>
          <a:stretch/>
        </p:blipFill>
        <p:spPr>
          <a:xfrm>
            <a:off x="401988" y="4772548"/>
            <a:ext cx="1073436" cy="171750"/>
          </a:xfrm>
          <a:prstGeom prst="rect">
            <a:avLst/>
          </a:prstGeom>
          <a:noFill/>
          <a:ln>
            <a:noFill/>
          </a:ln>
        </p:spPr>
      </p:pic>
      <p:sp>
        <p:nvSpPr>
          <p:cNvPr id="137" name="Google Shape;137;g3d3ac7c84b2_0_1011"/>
          <p:cNvSpPr txBox="1"/>
          <p:nvPr>
            <p:ph type="title"/>
          </p:nvPr>
        </p:nvSpPr>
        <p:spPr>
          <a:xfrm>
            <a:off x="311700" y="2013421"/>
            <a:ext cx="2492400" cy="73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500"/>
              <a:buFont typeface="Poppins"/>
              <a:buNone/>
              <a:defRPr b="1" sz="450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9pPr>
          </a:lstStyle>
          <a:p/>
        </p:txBody>
      </p:sp>
      <p:sp>
        <p:nvSpPr>
          <p:cNvPr id="138" name="Google Shape;138;g3d3ac7c84b2_0_1011"/>
          <p:cNvSpPr txBox="1"/>
          <p:nvPr>
            <p:ph idx="1" type="body"/>
          </p:nvPr>
        </p:nvSpPr>
        <p:spPr>
          <a:xfrm>
            <a:off x="311700" y="2711771"/>
            <a:ext cx="24924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1pPr>
            <a:lvl2pPr indent="-285750" lvl="1" marL="914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2pPr>
            <a:lvl3pPr indent="-285750" lvl="2" marL="1371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3pPr>
            <a:lvl4pPr indent="-285750" lvl="3" marL="1828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4pPr>
            <a:lvl5pPr indent="-285750" lvl="4" marL="22860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5pPr>
            <a:lvl6pPr indent="-285750" lvl="5" marL="2743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6pPr>
            <a:lvl7pPr indent="-285750" lvl="6" marL="3200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7pPr>
            <a:lvl8pPr indent="-285750" lvl="7" marL="3657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8pPr>
            <a:lvl9pPr indent="-285750" lvl="8" marL="4114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9pPr>
          </a:lstStyle>
          <a:p/>
        </p:txBody>
      </p:sp>
      <p:sp>
        <p:nvSpPr>
          <p:cNvPr id="139" name="Google Shape;139;g3d3ac7c84b2_0_1011"/>
          <p:cNvSpPr txBox="1"/>
          <p:nvPr>
            <p:ph idx="2" type="title"/>
          </p:nvPr>
        </p:nvSpPr>
        <p:spPr>
          <a:xfrm>
            <a:off x="3249600" y="2013421"/>
            <a:ext cx="2492400" cy="73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500"/>
              <a:buFont typeface="Poppins"/>
              <a:buNone/>
              <a:defRPr b="1" sz="450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9pPr>
          </a:lstStyle>
          <a:p/>
        </p:txBody>
      </p:sp>
      <p:sp>
        <p:nvSpPr>
          <p:cNvPr id="140" name="Google Shape;140;g3d3ac7c84b2_0_1011"/>
          <p:cNvSpPr txBox="1"/>
          <p:nvPr>
            <p:ph idx="3" type="body"/>
          </p:nvPr>
        </p:nvSpPr>
        <p:spPr>
          <a:xfrm>
            <a:off x="3249600" y="2711771"/>
            <a:ext cx="24924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1pPr>
            <a:lvl2pPr indent="-285750" lvl="1" marL="914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2pPr>
            <a:lvl3pPr indent="-285750" lvl="2" marL="1371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3pPr>
            <a:lvl4pPr indent="-285750" lvl="3" marL="1828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4pPr>
            <a:lvl5pPr indent="-285750" lvl="4" marL="22860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5pPr>
            <a:lvl6pPr indent="-285750" lvl="5" marL="2743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6pPr>
            <a:lvl7pPr indent="-285750" lvl="6" marL="3200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7pPr>
            <a:lvl8pPr indent="-285750" lvl="7" marL="3657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8pPr>
            <a:lvl9pPr indent="-285750" lvl="8" marL="4114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9pPr>
          </a:lstStyle>
          <a:p/>
        </p:txBody>
      </p:sp>
      <p:sp>
        <p:nvSpPr>
          <p:cNvPr id="141" name="Google Shape;141;g3d3ac7c84b2_0_1011"/>
          <p:cNvSpPr txBox="1"/>
          <p:nvPr>
            <p:ph idx="4" type="title"/>
          </p:nvPr>
        </p:nvSpPr>
        <p:spPr>
          <a:xfrm>
            <a:off x="6187500" y="2013421"/>
            <a:ext cx="2492400" cy="73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500"/>
              <a:buFont typeface="Poppins"/>
              <a:buNone/>
              <a:defRPr b="1" sz="450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9pPr>
          </a:lstStyle>
          <a:p/>
        </p:txBody>
      </p:sp>
      <p:sp>
        <p:nvSpPr>
          <p:cNvPr id="142" name="Google Shape;142;g3d3ac7c84b2_0_1011"/>
          <p:cNvSpPr txBox="1"/>
          <p:nvPr>
            <p:ph idx="5" type="body"/>
          </p:nvPr>
        </p:nvSpPr>
        <p:spPr>
          <a:xfrm>
            <a:off x="6187500" y="2711771"/>
            <a:ext cx="24924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1pPr>
            <a:lvl2pPr indent="-285750" lvl="1" marL="914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2pPr>
            <a:lvl3pPr indent="-285750" lvl="2" marL="1371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3pPr>
            <a:lvl4pPr indent="-285750" lvl="3" marL="1828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4pPr>
            <a:lvl5pPr indent="-285750" lvl="4" marL="22860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5pPr>
            <a:lvl6pPr indent="-285750" lvl="5" marL="2743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6pPr>
            <a:lvl7pPr indent="-285750" lvl="6" marL="3200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7pPr>
            <a:lvl8pPr indent="-285750" lvl="7" marL="3657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8pPr>
            <a:lvl9pPr indent="-285750" lvl="8" marL="4114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9pPr>
          </a:lstStyle>
          <a:p/>
        </p:txBody>
      </p:sp>
      <p:sp>
        <p:nvSpPr>
          <p:cNvPr id="143" name="Google Shape;143;g3d3ac7c84b2_0_1011"/>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g3d3ac7c84b2_0_1011"/>
          <p:cNvSpPr txBox="1"/>
          <p:nvPr>
            <p:ph idx="6" type="title"/>
          </p:nvPr>
        </p:nvSpPr>
        <p:spPr>
          <a:xfrm>
            <a:off x="311700" y="331693"/>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 - Dark">
  <p:cSld name="CAPTION_ONLY_1">
    <p:bg>
      <p:bgPr>
        <a:blipFill>
          <a:blip r:embed="rId2">
            <a:alphaModFix/>
          </a:blip>
          <a:stretch>
            <a:fillRect/>
          </a:stretch>
        </a:blipFill>
      </p:bgPr>
    </p:bg>
    <p:spTree>
      <p:nvGrpSpPr>
        <p:cNvPr id="145" name="Shape 145"/>
        <p:cNvGrpSpPr/>
        <p:nvPr/>
      </p:nvGrpSpPr>
      <p:grpSpPr>
        <a:xfrm>
          <a:off x="0" y="0"/>
          <a:ext cx="0" cy="0"/>
          <a:chOff x="0" y="0"/>
          <a:chExt cx="0" cy="0"/>
        </a:xfrm>
      </p:grpSpPr>
      <p:sp>
        <p:nvSpPr>
          <p:cNvPr id="146" name="Google Shape;146;g3d3ac7c84b2_0_1021"/>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cxnSp>
        <p:nvCxnSpPr>
          <p:cNvPr id="147" name="Google Shape;147;g3d3ac7c84b2_0_1021"/>
          <p:cNvCxnSpPr/>
          <p:nvPr/>
        </p:nvCxnSpPr>
        <p:spPr>
          <a:xfrm>
            <a:off x="5878275" y="1301025"/>
            <a:ext cx="3076200" cy="0"/>
          </a:xfrm>
          <a:prstGeom prst="straightConnector1">
            <a:avLst/>
          </a:prstGeom>
          <a:noFill/>
          <a:ln cap="flat" cmpd="sng" w="9525">
            <a:solidFill>
              <a:srgbClr val="CCCCCC"/>
            </a:solidFill>
            <a:prstDash val="solid"/>
            <a:round/>
            <a:headEnd len="sm" w="sm" type="none"/>
            <a:tailEnd len="sm" w="sm" type="none"/>
          </a:ln>
        </p:spPr>
      </p:cxnSp>
      <p:cxnSp>
        <p:nvCxnSpPr>
          <p:cNvPr id="148" name="Google Shape;148;g3d3ac7c84b2_0_1021"/>
          <p:cNvCxnSpPr/>
          <p:nvPr/>
        </p:nvCxnSpPr>
        <p:spPr>
          <a:xfrm>
            <a:off x="5878275" y="2407150"/>
            <a:ext cx="3076200" cy="0"/>
          </a:xfrm>
          <a:prstGeom prst="straightConnector1">
            <a:avLst/>
          </a:prstGeom>
          <a:noFill/>
          <a:ln cap="flat" cmpd="sng" w="9525">
            <a:solidFill>
              <a:srgbClr val="CCCCCC"/>
            </a:solidFill>
            <a:prstDash val="solid"/>
            <a:round/>
            <a:headEnd len="sm" w="sm" type="none"/>
            <a:tailEnd len="sm" w="sm" type="none"/>
          </a:ln>
        </p:spPr>
      </p:cxnSp>
      <p:cxnSp>
        <p:nvCxnSpPr>
          <p:cNvPr id="149" name="Google Shape;149;g3d3ac7c84b2_0_1021"/>
          <p:cNvCxnSpPr/>
          <p:nvPr/>
        </p:nvCxnSpPr>
        <p:spPr>
          <a:xfrm>
            <a:off x="5878275" y="3513275"/>
            <a:ext cx="3076200" cy="0"/>
          </a:xfrm>
          <a:prstGeom prst="straightConnector1">
            <a:avLst/>
          </a:prstGeom>
          <a:noFill/>
          <a:ln cap="flat" cmpd="sng" w="9525">
            <a:solidFill>
              <a:srgbClr val="CCCCCC"/>
            </a:solidFill>
            <a:prstDash val="solid"/>
            <a:round/>
            <a:headEnd len="sm" w="sm" type="none"/>
            <a:tailEnd len="sm" w="sm" type="none"/>
          </a:ln>
        </p:spPr>
      </p:cxnSp>
      <p:cxnSp>
        <p:nvCxnSpPr>
          <p:cNvPr id="150" name="Google Shape;150;g3d3ac7c84b2_0_1021"/>
          <p:cNvCxnSpPr/>
          <p:nvPr/>
        </p:nvCxnSpPr>
        <p:spPr>
          <a:xfrm>
            <a:off x="5878275" y="4619400"/>
            <a:ext cx="3076200" cy="0"/>
          </a:xfrm>
          <a:prstGeom prst="straightConnector1">
            <a:avLst/>
          </a:prstGeom>
          <a:noFill/>
          <a:ln cap="flat" cmpd="sng" w="9525">
            <a:solidFill>
              <a:srgbClr val="CCCCCC"/>
            </a:solidFill>
            <a:prstDash val="solid"/>
            <a:round/>
            <a:headEnd len="sm" w="sm" type="none"/>
            <a:tailEnd len="sm" w="sm" type="none"/>
          </a:ln>
        </p:spPr>
      </p:cxnSp>
      <p:sp>
        <p:nvSpPr>
          <p:cNvPr id="151" name="Google Shape;151;g3d3ac7c84b2_0_1021"/>
          <p:cNvSpPr txBox="1"/>
          <p:nvPr>
            <p:ph type="title"/>
          </p:nvPr>
        </p:nvSpPr>
        <p:spPr>
          <a:xfrm>
            <a:off x="5878275" y="500350"/>
            <a:ext cx="1464300" cy="73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9pPr>
          </a:lstStyle>
          <a:p/>
        </p:txBody>
      </p:sp>
      <p:sp>
        <p:nvSpPr>
          <p:cNvPr id="152" name="Google Shape;152;g3d3ac7c84b2_0_1021"/>
          <p:cNvSpPr txBox="1"/>
          <p:nvPr>
            <p:ph idx="1" type="body"/>
          </p:nvPr>
        </p:nvSpPr>
        <p:spPr>
          <a:xfrm>
            <a:off x="7223825" y="547750"/>
            <a:ext cx="16866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1pPr>
            <a:lvl2pPr indent="-285750" lvl="1" marL="914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2pPr>
            <a:lvl3pPr indent="-285750" lvl="2" marL="1371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3pPr>
            <a:lvl4pPr indent="-285750" lvl="3" marL="1828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4pPr>
            <a:lvl5pPr indent="-285750" lvl="4" marL="22860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5pPr>
            <a:lvl6pPr indent="-285750" lvl="5" marL="2743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6pPr>
            <a:lvl7pPr indent="-285750" lvl="6" marL="3200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7pPr>
            <a:lvl8pPr indent="-285750" lvl="7" marL="3657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8pPr>
            <a:lvl9pPr indent="-285750" lvl="8" marL="4114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9pPr>
          </a:lstStyle>
          <a:p/>
        </p:txBody>
      </p:sp>
      <p:sp>
        <p:nvSpPr>
          <p:cNvPr id="153" name="Google Shape;153;g3d3ac7c84b2_0_1021"/>
          <p:cNvSpPr txBox="1"/>
          <p:nvPr>
            <p:ph idx="2" type="title"/>
          </p:nvPr>
        </p:nvSpPr>
        <p:spPr>
          <a:xfrm>
            <a:off x="5878275" y="1485388"/>
            <a:ext cx="1464300" cy="73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9pPr>
          </a:lstStyle>
          <a:p/>
        </p:txBody>
      </p:sp>
      <p:sp>
        <p:nvSpPr>
          <p:cNvPr id="154" name="Google Shape;154;g3d3ac7c84b2_0_1021"/>
          <p:cNvSpPr txBox="1"/>
          <p:nvPr>
            <p:ph idx="3" type="body"/>
          </p:nvPr>
        </p:nvSpPr>
        <p:spPr>
          <a:xfrm>
            <a:off x="7223825" y="1532788"/>
            <a:ext cx="16866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1pPr>
            <a:lvl2pPr indent="-285750" lvl="1" marL="914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2pPr>
            <a:lvl3pPr indent="-285750" lvl="2" marL="1371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3pPr>
            <a:lvl4pPr indent="-285750" lvl="3" marL="1828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4pPr>
            <a:lvl5pPr indent="-285750" lvl="4" marL="22860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5pPr>
            <a:lvl6pPr indent="-285750" lvl="5" marL="2743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6pPr>
            <a:lvl7pPr indent="-285750" lvl="6" marL="3200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7pPr>
            <a:lvl8pPr indent="-285750" lvl="7" marL="3657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8pPr>
            <a:lvl9pPr indent="-285750" lvl="8" marL="4114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9pPr>
          </a:lstStyle>
          <a:p/>
        </p:txBody>
      </p:sp>
      <p:sp>
        <p:nvSpPr>
          <p:cNvPr id="155" name="Google Shape;155;g3d3ac7c84b2_0_1021"/>
          <p:cNvSpPr txBox="1"/>
          <p:nvPr>
            <p:ph idx="4" type="title"/>
          </p:nvPr>
        </p:nvSpPr>
        <p:spPr>
          <a:xfrm>
            <a:off x="5878275" y="2591500"/>
            <a:ext cx="1464300" cy="73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9pPr>
          </a:lstStyle>
          <a:p/>
        </p:txBody>
      </p:sp>
      <p:sp>
        <p:nvSpPr>
          <p:cNvPr id="156" name="Google Shape;156;g3d3ac7c84b2_0_1021"/>
          <p:cNvSpPr txBox="1"/>
          <p:nvPr>
            <p:ph idx="5" type="body"/>
          </p:nvPr>
        </p:nvSpPr>
        <p:spPr>
          <a:xfrm>
            <a:off x="7223825" y="2638900"/>
            <a:ext cx="16866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1pPr>
            <a:lvl2pPr indent="-285750" lvl="1" marL="914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2pPr>
            <a:lvl3pPr indent="-285750" lvl="2" marL="1371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3pPr>
            <a:lvl4pPr indent="-285750" lvl="3" marL="1828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4pPr>
            <a:lvl5pPr indent="-285750" lvl="4" marL="22860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5pPr>
            <a:lvl6pPr indent="-285750" lvl="5" marL="2743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6pPr>
            <a:lvl7pPr indent="-285750" lvl="6" marL="3200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7pPr>
            <a:lvl8pPr indent="-285750" lvl="7" marL="3657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8pPr>
            <a:lvl9pPr indent="-285750" lvl="8" marL="4114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9pPr>
          </a:lstStyle>
          <a:p/>
        </p:txBody>
      </p:sp>
      <p:sp>
        <p:nvSpPr>
          <p:cNvPr id="157" name="Google Shape;157;g3d3ac7c84b2_0_1021"/>
          <p:cNvSpPr txBox="1"/>
          <p:nvPr>
            <p:ph idx="6" type="title"/>
          </p:nvPr>
        </p:nvSpPr>
        <p:spPr>
          <a:xfrm>
            <a:off x="5878275" y="3735350"/>
            <a:ext cx="1464300" cy="73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9pPr>
          </a:lstStyle>
          <a:p/>
        </p:txBody>
      </p:sp>
      <p:sp>
        <p:nvSpPr>
          <p:cNvPr id="158" name="Google Shape;158;g3d3ac7c84b2_0_1021"/>
          <p:cNvSpPr txBox="1"/>
          <p:nvPr>
            <p:ph idx="7" type="body"/>
          </p:nvPr>
        </p:nvSpPr>
        <p:spPr>
          <a:xfrm>
            <a:off x="7223825" y="3782750"/>
            <a:ext cx="1686600" cy="642600"/>
          </a:xfrm>
          <a:prstGeom prst="rect">
            <a:avLst/>
          </a:prstGeom>
          <a:noFill/>
          <a:ln>
            <a:noFill/>
          </a:ln>
        </p:spPr>
        <p:txBody>
          <a:bodyPr anchorCtr="0" anchor="t" bIns="91425" lIns="91425" spcFirstLastPara="1" rIns="91425" wrap="square" tIns="91425">
            <a:normAutofit/>
          </a:bodyPr>
          <a:lstStyle>
            <a:lvl1pPr indent="-285750" lvl="0" marL="457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1pPr>
            <a:lvl2pPr indent="-285750" lvl="1" marL="914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2pPr>
            <a:lvl3pPr indent="-285750" lvl="2" marL="1371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3pPr>
            <a:lvl4pPr indent="-285750" lvl="3" marL="1828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4pPr>
            <a:lvl5pPr indent="-285750" lvl="4" marL="22860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5pPr>
            <a:lvl6pPr indent="-285750" lvl="5" marL="27432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6pPr>
            <a:lvl7pPr indent="-285750" lvl="6" marL="32004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7pPr>
            <a:lvl8pPr indent="-285750" lvl="7" marL="36576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8pPr>
            <a:lvl9pPr indent="-285750" lvl="8" marL="4114800" algn="l">
              <a:lnSpc>
                <a:spcPct val="115000"/>
              </a:lnSpc>
              <a:spcBef>
                <a:spcPts val="0"/>
              </a:spcBef>
              <a:spcAft>
                <a:spcPts val="0"/>
              </a:spcAft>
              <a:buClr>
                <a:srgbClr val="EDEDED"/>
              </a:buClr>
              <a:buSzPts val="900"/>
              <a:buFont typeface="Poppins"/>
              <a:buChar char="■"/>
              <a:defRPr sz="900">
                <a:solidFill>
                  <a:srgbClr val="EDEDED"/>
                </a:solidFill>
                <a:latin typeface="Poppins"/>
                <a:ea typeface="Poppins"/>
                <a:cs typeface="Poppins"/>
                <a:sym typeface="Poppins"/>
              </a:defRPr>
            </a:lvl9pPr>
          </a:lstStyle>
          <a:p/>
        </p:txBody>
      </p:sp>
      <p:sp>
        <p:nvSpPr>
          <p:cNvPr id="159" name="Google Shape;159;g3d3ac7c84b2_0_1021"/>
          <p:cNvSpPr txBox="1"/>
          <p:nvPr>
            <p:ph idx="8" type="title"/>
          </p:nvPr>
        </p:nvSpPr>
        <p:spPr>
          <a:xfrm>
            <a:off x="311700" y="555600"/>
            <a:ext cx="47097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
        <p:nvSpPr>
          <p:cNvPr id="160" name="Google Shape;160;g3d3ac7c84b2_0_1021"/>
          <p:cNvSpPr txBox="1"/>
          <p:nvPr>
            <p:ph idx="9" type="body"/>
          </p:nvPr>
        </p:nvSpPr>
        <p:spPr>
          <a:xfrm>
            <a:off x="311700" y="1389600"/>
            <a:ext cx="47097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1pPr>
            <a:lvl2pPr indent="-304800" lvl="1" marL="9144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2pPr>
            <a:lvl3pPr indent="-304800" lvl="2" marL="13716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3pPr>
            <a:lvl4pPr indent="-304800" lvl="3" marL="18288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4pPr>
            <a:lvl5pPr indent="-304800" lvl="4" marL="22860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5pPr>
            <a:lvl6pPr indent="-292100" lvl="5" marL="27432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6pPr>
            <a:lvl7pPr indent="-292100" lvl="6" marL="32004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7pPr>
            <a:lvl8pPr indent="-292100" lvl="7" marL="36576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8pPr>
            <a:lvl9pPr indent="-292100" lvl="8" marL="41148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9pPr>
          </a:lstStyle>
          <a:p/>
        </p:txBody>
      </p:sp>
      <p:pic>
        <p:nvPicPr>
          <p:cNvPr id="161" name="Google Shape;161;g3d3ac7c84b2_0_1021" title="chainguard_wordmark3.png"/>
          <p:cNvPicPr preferRelativeResize="0"/>
          <p:nvPr/>
        </p:nvPicPr>
        <p:blipFill rotWithShape="1">
          <a:blip r:embed="rId3">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Dark">
  <p:cSld name="CUSTOM_1">
    <p:bg>
      <p:bgPr>
        <a:blipFill>
          <a:blip r:embed="rId2">
            <a:alphaModFix/>
          </a:blip>
          <a:stretch>
            <a:fillRect/>
          </a:stretch>
        </a:blipFill>
      </p:bgPr>
    </p:bg>
    <p:spTree>
      <p:nvGrpSpPr>
        <p:cNvPr id="162" name="Shape 162"/>
        <p:cNvGrpSpPr/>
        <p:nvPr/>
      </p:nvGrpSpPr>
      <p:grpSpPr>
        <a:xfrm>
          <a:off x="0" y="0"/>
          <a:ext cx="0" cy="0"/>
          <a:chOff x="0" y="0"/>
          <a:chExt cx="0" cy="0"/>
        </a:xfrm>
      </p:grpSpPr>
      <p:sp>
        <p:nvSpPr>
          <p:cNvPr id="163" name="Google Shape;163;g3d3ac7c84b2_0_1038"/>
          <p:cNvSpPr txBox="1"/>
          <p:nvPr>
            <p:ph type="title"/>
          </p:nvPr>
        </p:nvSpPr>
        <p:spPr>
          <a:xfrm>
            <a:off x="311700" y="1809650"/>
            <a:ext cx="60102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000"/>
              <a:buFont typeface="Poppins"/>
              <a:buNone/>
              <a:defRPr b="1" sz="3000">
                <a:solidFill>
                  <a:schemeClr val="lt1"/>
                </a:solidFill>
                <a:latin typeface="Poppins"/>
                <a:ea typeface="Poppins"/>
                <a:cs typeface="Poppins"/>
                <a:sym typeface="Poppins"/>
              </a:defRPr>
            </a:lvl1pPr>
            <a:lvl2pPr lvl="1"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9pPr>
          </a:lstStyle>
          <a:p/>
        </p:txBody>
      </p:sp>
      <p:sp>
        <p:nvSpPr>
          <p:cNvPr id="164" name="Google Shape;164;g3d3ac7c84b2_0_1038"/>
          <p:cNvSpPr txBox="1"/>
          <p:nvPr>
            <p:ph idx="1" type="subTitle"/>
          </p:nvPr>
        </p:nvSpPr>
        <p:spPr>
          <a:xfrm>
            <a:off x="311700" y="2493850"/>
            <a:ext cx="6010200" cy="1606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1pPr>
            <a:lvl2pPr lvl="1"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2pPr>
            <a:lvl3pPr lvl="2"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3pPr>
            <a:lvl4pPr lvl="3"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4pPr>
            <a:lvl5pPr lvl="4"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5pPr>
            <a:lvl6pPr lvl="5"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6pPr>
            <a:lvl7pPr lvl="6"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7pPr>
            <a:lvl8pPr lvl="7"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8pPr>
            <a:lvl9pPr lvl="8"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9pPr>
          </a:lstStyle>
          <a:p/>
        </p:txBody>
      </p:sp>
      <p:sp>
        <p:nvSpPr>
          <p:cNvPr id="165" name="Google Shape;165;g3d3ac7c84b2_0_1038"/>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166" name="Google Shape;166;g3d3ac7c84b2_0_1038" title="chainguard_wordmark3.png"/>
          <p:cNvPicPr preferRelativeResize="0"/>
          <p:nvPr/>
        </p:nvPicPr>
        <p:blipFill rotWithShape="1">
          <a:blip r:embed="rId3">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Light">
  <p:cSld name="CUSTOM_1_1">
    <p:bg>
      <p:bgPr>
        <a:blipFill>
          <a:blip r:embed="rId2">
            <a:alphaModFix/>
          </a:blip>
          <a:stretch>
            <a:fillRect/>
          </a:stretch>
        </a:blipFill>
      </p:bgPr>
    </p:bg>
    <p:spTree>
      <p:nvGrpSpPr>
        <p:cNvPr id="167" name="Shape 167"/>
        <p:cNvGrpSpPr/>
        <p:nvPr/>
      </p:nvGrpSpPr>
      <p:grpSpPr>
        <a:xfrm>
          <a:off x="0" y="0"/>
          <a:ext cx="0" cy="0"/>
          <a:chOff x="0" y="0"/>
          <a:chExt cx="0" cy="0"/>
        </a:xfrm>
      </p:grpSpPr>
      <p:sp>
        <p:nvSpPr>
          <p:cNvPr id="168" name="Google Shape;168;g3d3ac7c84b2_0_1043"/>
          <p:cNvSpPr txBox="1"/>
          <p:nvPr>
            <p:ph type="title"/>
          </p:nvPr>
        </p:nvSpPr>
        <p:spPr>
          <a:xfrm>
            <a:off x="311700" y="1809650"/>
            <a:ext cx="60102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1pPr>
            <a:lvl2pPr lvl="1"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9pPr>
          </a:lstStyle>
          <a:p/>
        </p:txBody>
      </p:sp>
      <p:sp>
        <p:nvSpPr>
          <p:cNvPr id="169" name="Google Shape;169;g3d3ac7c84b2_0_1043"/>
          <p:cNvSpPr txBox="1"/>
          <p:nvPr>
            <p:ph idx="1" type="subTitle"/>
          </p:nvPr>
        </p:nvSpPr>
        <p:spPr>
          <a:xfrm>
            <a:off x="311700" y="2493850"/>
            <a:ext cx="6010200" cy="1606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1pPr>
            <a:lvl2pPr lvl="1"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2pPr>
            <a:lvl3pPr lvl="2"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3pPr>
            <a:lvl4pPr lvl="3"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4pPr>
            <a:lvl5pPr lvl="4"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5pPr>
            <a:lvl6pPr lvl="5"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6pPr>
            <a:lvl7pPr lvl="6"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7pPr>
            <a:lvl8pPr lvl="7"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8pPr>
            <a:lvl9pPr lvl="8"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9pPr>
          </a:lstStyle>
          <a:p/>
        </p:txBody>
      </p:sp>
      <p:sp>
        <p:nvSpPr>
          <p:cNvPr id="170" name="Google Shape;170;g3d3ac7c84b2_0_1043"/>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171" name="Google Shape;171;g3d3ac7c84b2_0_1043"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with Image - Dark">
  <p:cSld name="CUSTOM_1_2">
    <p:bg>
      <p:bgPr>
        <a:blipFill>
          <a:blip r:embed="rId2">
            <a:alphaModFix/>
          </a:blip>
          <a:stretch>
            <a:fillRect/>
          </a:stretch>
        </a:blipFill>
      </p:bgPr>
    </p:bg>
    <p:spTree>
      <p:nvGrpSpPr>
        <p:cNvPr id="172" name="Shape 172"/>
        <p:cNvGrpSpPr/>
        <p:nvPr/>
      </p:nvGrpSpPr>
      <p:grpSpPr>
        <a:xfrm>
          <a:off x="0" y="0"/>
          <a:ext cx="0" cy="0"/>
          <a:chOff x="0" y="0"/>
          <a:chExt cx="0" cy="0"/>
        </a:xfrm>
      </p:grpSpPr>
      <p:sp>
        <p:nvSpPr>
          <p:cNvPr id="173" name="Google Shape;173;g3d3ac7c84b2_0_1048"/>
          <p:cNvSpPr txBox="1"/>
          <p:nvPr>
            <p:ph type="title"/>
          </p:nvPr>
        </p:nvSpPr>
        <p:spPr>
          <a:xfrm>
            <a:off x="311700" y="1809650"/>
            <a:ext cx="4917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000"/>
              <a:buFont typeface="Poppins"/>
              <a:buNone/>
              <a:defRPr b="1" sz="3000">
                <a:solidFill>
                  <a:schemeClr val="lt1"/>
                </a:solidFill>
                <a:latin typeface="Poppins"/>
                <a:ea typeface="Poppins"/>
                <a:cs typeface="Poppins"/>
                <a:sym typeface="Poppins"/>
              </a:defRPr>
            </a:lvl1pPr>
            <a:lvl2pPr lvl="1"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9pPr>
          </a:lstStyle>
          <a:p/>
        </p:txBody>
      </p:sp>
      <p:sp>
        <p:nvSpPr>
          <p:cNvPr id="174" name="Google Shape;174;g3d3ac7c84b2_0_1048"/>
          <p:cNvSpPr txBox="1"/>
          <p:nvPr>
            <p:ph idx="1" type="subTitle"/>
          </p:nvPr>
        </p:nvSpPr>
        <p:spPr>
          <a:xfrm>
            <a:off x="311700" y="2493850"/>
            <a:ext cx="4917600" cy="1606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1pPr>
            <a:lvl2pPr lvl="1"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2pPr>
            <a:lvl3pPr lvl="2"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3pPr>
            <a:lvl4pPr lvl="3"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4pPr>
            <a:lvl5pPr lvl="4"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5pPr>
            <a:lvl6pPr lvl="5"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6pPr>
            <a:lvl7pPr lvl="6"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7pPr>
            <a:lvl8pPr lvl="7"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8pPr>
            <a:lvl9pPr lvl="8" algn="l">
              <a:lnSpc>
                <a:spcPct val="115000"/>
              </a:lnSpc>
              <a:spcBef>
                <a:spcPts val="0"/>
              </a:spcBef>
              <a:spcAft>
                <a:spcPts val="0"/>
              </a:spcAft>
              <a:buClr>
                <a:srgbClr val="EDEDED"/>
              </a:buClr>
              <a:buSzPts val="1200"/>
              <a:buFont typeface="Roboto Mono"/>
              <a:buNone/>
              <a:defRPr sz="1200">
                <a:solidFill>
                  <a:srgbClr val="EDEDED"/>
                </a:solidFill>
                <a:latin typeface="Roboto Mono"/>
                <a:ea typeface="Roboto Mono"/>
                <a:cs typeface="Roboto Mono"/>
                <a:sym typeface="Roboto Mono"/>
              </a:defRPr>
            </a:lvl9pPr>
          </a:lstStyle>
          <a:p/>
        </p:txBody>
      </p:sp>
      <p:sp>
        <p:nvSpPr>
          <p:cNvPr id="175" name="Google Shape;175;g3d3ac7c84b2_0_1048"/>
          <p:cNvSpPr/>
          <p:nvPr>
            <p:ph idx="2" type="pic"/>
          </p:nvPr>
        </p:nvSpPr>
        <p:spPr>
          <a:xfrm>
            <a:off x="5213500" y="649550"/>
            <a:ext cx="3279300" cy="3864900"/>
          </a:xfrm>
          <a:prstGeom prst="rect">
            <a:avLst/>
          </a:prstGeom>
          <a:noFill/>
          <a:ln>
            <a:noFill/>
          </a:ln>
        </p:spPr>
      </p:sp>
      <p:sp>
        <p:nvSpPr>
          <p:cNvPr id="176" name="Google Shape;176;g3d3ac7c84b2_0_1048"/>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177" name="Google Shape;177;g3d3ac7c84b2_0_1048" title="chainguard_wordmark3.png"/>
          <p:cNvPicPr preferRelativeResize="0"/>
          <p:nvPr/>
        </p:nvPicPr>
        <p:blipFill rotWithShape="1">
          <a:blip r:embed="rId3">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with Image - Light">
  <p:cSld name="CUSTOM_1_1_2">
    <p:bg>
      <p:bgPr>
        <a:blipFill>
          <a:blip r:embed="rId2">
            <a:alphaModFix/>
          </a:blip>
          <a:stretch>
            <a:fillRect/>
          </a:stretch>
        </a:blipFill>
      </p:bgPr>
    </p:bg>
    <p:spTree>
      <p:nvGrpSpPr>
        <p:cNvPr id="178" name="Shape 178"/>
        <p:cNvGrpSpPr/>
        <p:nvPr/>
      </p:nvGrpSpPr>
      <p:grpSpPr>
        <a:xfrm>
          <a:off x="0" y="0"/>
          <a:ext cx="0" cy="0"/>
          <a:chOff x="0" y="0"/>
          <a:chExt cx="0" cy="0"/>
        </a:xfrm>
      </p:grpSpPr>
      <p:sp>
        <p:nvSpPr>
          <p:cNvPr id="179" name="Google Shape;179;g3d3ac7c84b2_0_1054"/>
          <p:cNvSpPr txBox="1"/>
          <p:nvPr>
            <p:ph type="title"/>
          </p:nvPr>
        </p:nvSpPr>
        <p:spPr>
          <a:xfrm>
            <a:off x="311700" y="1809650"/>
            <a:ext cx="4568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1pPr>
            <a:lvl2pPr lvl="1"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2pPr>
            <a:lvl3pPr lvl="2"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3pPr>
            <a:lvl4pPr lvl="3"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4pPr>
            <a:lvl5pPr lvl="4"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5pPr>
            <a:lvl6pPr lvl="5"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6pPr>
            <a:lvl7pPr lvl="6"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7pPr>
            <a:lvl8pPr lvl="7"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8pPr>
            <a:lvl9pPr lvl="8" algn="l">
              <a:lnSpc>
                <a:spcPct val="100000"/>
              </a:lnSpc>
              <a:spcBef>
                <a:spcPts val="0"/>
              </a:spcBef>
              <a:spcAft>
                <a:spcPts val="0"/>
              </a:spcAft>
              <a:buClr>
                <a:srgbClr val="0D161C"/>
              </a:buClr>
              <a:buSzPts val="3000"/>
              <a:buFont typeface="Poppins"/>
              <a:buNone/>
              <a:defRPr b="1" sz="3000">
                <a:solidFill>
                  <a:srgbClr val="0D161C"/>
                </a:solidFill>
                <a:latin typeface="Poppins"/>
                <a:ea typeface="Poppins"/>
                <a:cs typeface="Poppins"/>
                <a:sym typeface="Poppins"/>
              </a:defRPr>
            </a:lvl9pPr>
          </a:lstStyle>
          <a:p/>
        </p:txBody>
      </p:sp>
      <p:sp>
        <p:nvSpPr>
          <p:cNvPr id="180" name="Google Shape;180;g3d3ac7c84b2_0_1054"/>
          <p:cNvSpPr txBox="1"/>
          <p:nvPr>
            <p:ph idx="1" type="subTitle"/>
          </p:nvPr>
        </p:nvSpPr>
        <p:spPr>
          <a:xfrm>
            <a:off x="311700" y="2493850"/>
            <a:ext cx="4568700" cy="1606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1pPr>
            <a:lvl2pPr lvl="1"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2pPr>
            <a:lvl3pPr lvl="2"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3pPr>
            <a:lvl4pPr lvl="3"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4pPr>
            <a:lvl5pPr lvl="4"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5pPr>
            <a:lvl6pPr lvl="5"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6pPr>
            <a:lvl7pPr lvl="6"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7pPr>
            <a:lvl8pPr lvl="7"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8pPr>
            <a:lvl9pPr lvl="8" algn="l">
              <a:lnSpc>
                <a:spcPct val="115000"/>
              </a:lnSpc>
              <a:spcBef>
                <a:spcPts val="0"/>
              </a:spcBef>
              <a:spcAft>
                <a:spcPts val="0"/>
              </a:spcAft>
              <a:buClr>
                <a:srgbClr val="252D33"/>
              </a:buClr>
              <a:buSzPts val="1200"/>
              <a:buFont typeface="Roboto Mono"/>
              <a:buNone/>
              <a:defRPr sz="1200">
                <a:solidFill>
                  <a:srgbClr val="252D33"/>
                </a:solidFill>
                <a:latin typeface="Roboto Mono"/>
                <a:ea typeface="Roboto Mono"/>
                <a:cs typeface="Roboto Mono"/>
                <a:sym typeface="Roboto Mono"/>
              </a:defRPr>
            </a:lvl9pPr>
          </a:lstStyle>
          <a:p/>
        </p:txBody>
      </p:sp>
      <p:sp>
        <p:nvSpPr>
          <p:cNvPr id="181" name="Google Shape;181;g3d3ac7c84b2_0_1054"/>
          <p:cNvSpPr/>
          <p:nvPr>
            <p:ph idx="2" type="pic"/>
          </p:nvPr>
        </p:nvSpPr>
        <p:spPr>
          <a:xfrm>
            <a:off x="5213500" y="649550"/>
            <a:ext cx="3279300" cy="3864900"/>
          </a:xfrm>
          <a:prstGeom prst="rect">
            <a:avLst/>
          </a:prstGeom>
          <a:noFill/>
          <a:ln>
            <a:noFill/>
          </a:ln>
        </p:spPr>
      </p:sp>
      <p:sp>
        <p:nvSpPr>
          <p:cNvPr id="182" name="Google Shape;182;g3d3ac7c84b2_0_1054"/>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183" name="Google Shape;183;g3d3ac7c84b2_0_1054"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Solid - Light" type="twoColTx">
  <p:cSld name="TITLE_AND_TWO_COLUMNS">
    <p:spTree>
      <p:nvGrpSpPr>
        <p:cNvPr id="184" name="Shape 184"/>
        <p:cNvGrpSpPr/>
        <p:nvPr/>
      </p:nvGrpSpPr>
      <p:grpSpPr>
        <a:xfrm>
          <a:off x="0" y="0"/>
          <a:ext cx="0" cy="0"/>
          <a:chOff x="0" y="0"/>
          <a:chExt cx="0" cy="0"/>
        </a:xfrm>
      </p:grpSpPr>
      <p:sp>
        <p:nvSpPr>
          <p:cNvPr id="185" name="Google Shape;185;g3d3ac7c84b2_0_1060"/>
          <p:cNvSpPr txBox="1"/>
          <p:nvPr>
            <p:ph type="title"/>
          </p:nvPr>
        </p:nvSpPr>
        <p:spPr>
          <a:xfrm>
            <a:off x="311700" y="331693"/>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Poppins"/>
              <a:buNone/>
              <a:defRPr b="1">
                <a:latin typeface="Poppins"/>
                <a:ea typeface="Poppins"/>
                <a:cs typeface="Poppins"/>
                <a:sym typeface="Poppins"/>
              </a:defRPr>
            </a:lvl1pPr>
            <a:lvl2pPr lvl="1" algn="l">
              <a:lnSpc>
                <a:spcPct val="100000"/>
              </a:lnSpc>
              <a:spcBef>
                <a:spcPts val="0"/>
              </a:spcBef>
              <a:spcAft>
                <a:spcPts val="0"/>
              </a:spcAft>
              <a:buSzPts val="2800"/>
              <a:buFont typeface="Poppins"/>
              <a:buNone/>
              <a:defRPr>
                <a:latin typeface="Poppins"/>
                <a:ea typeface="Poppins"/>
                <a:cs typeface="Poppins"/>
                <a:sym typeface="Poppins"/>
              </a:defRPr>
            </a:lvl2pPr>
            <a:lvl3pPr lvl="2" algn="l">
              <a:lnSpc>
                <a:spcPct val="100000"/>
              </a:lnSpc>
              <a:spcBef>
                <a:spcPts val="0"/>
              </a:spcBef>
              <a:spcAft>
                <a:spcPts val="0"/>
              </a:spcAft>
              <a:buSzPts val="2800"/>
              <a:buFont typeface="Poppins"/>
              <a:buNone/>
              <a:defRPr>
                <a:latin typeface="Poppins"/>
                <a:ea typeface="Poppins"/>
                <a:cs typeface="Poppins"/>
                <a:sym typeface="Poppins"/>
              </a:defRPr>
            </a:lvl3pPr>
            <a:lvl4pPr lvl="3" algn="l">
              <a:lnSpc>
                <a:spcPct val="100000"/>
              </a:lnSpc>
              <a:spcBef>
                <a:spcPts val="0"/>
              </a:spcBef>
              <a:spcAft>
                <a:spcPts val="0"/>
              </a:spcAft>
              <a:buSzPts val="2800"/>
              <a:buFont typeface="Poppins"/>
              <a:buNone/>
              <a:defRPr>
                <a:latin typeface="Poppins"/>
                <a:ea typeface="Poppins"/>
                <a:cs typeface="Poppins"/>
                <a:sym typeface="Poppins"/>
              </a:defRPr>
            </a:lvl4pPr>
            <a:lvl5pPr lvl="4" algn="l">
              <a:lnSpc>
                <a:spcPct val="100000"/>
              </a:lnSpc>
              <a:spcBef>
                <a:spcPts val="0"/>
              </a:spcBef>
              <a:spcAft>
                <a:spcPts val="0"/>
              </a:spcAft>
              <a:buSzPts val="2800"/>
              <a:buFont typeface="Poppins"/>
              <a:buNone/>
              <a:defRPr>
                <a:latin typeface="Poppins"/>
                <a:ea typeface="Poppins"/>
                <a:cs typeface="Poppins"/>
                <a:sym typeface="Poppins"/>
              </a:defRPr>
            </a:lvl5pPr>
            <a:lvl6pPr lvl="5" algn="l">
              <a:lnSpc>
                <a:spcPct val="100000"/>
              </a:lnSpc>
              <a:spcBef>
                <a:spcPts val="0"/>
              </a:spcBef>
              <a:spcAft>
                <a:spcPts val="0"/>
              </a:spcAft>
              <a:buSzPts val="2800"/>
              <a:buFont typeface="Poppins"/>
              <a:buNone/>
              <a:defRPr>
                <a:latin typeface="Poppins"/>
                <a:ea typeface="Poppins"/>
                <a:cs typeface="Poppins"/>
                <a:sym typeface="Poppins"/>
              </a:defRPr>
            </a:lvl6pPr>
            <a:lvl7pPr lvl="6" algn="l">
              <a:lnSpc>
                <a:spcPct val="100000"/>
              </a:lnSpc>
              <a:spcBef>
                <a:spcPts val="0"/>
              </a:spcBef>
              <a:spcAft>
                <a:spcPts val="0"/>
              </a:spcAft>
              <a:buSzPts val="2800"/>
              <a:buFont typeface="Poppins"/>
              <a:buNone/>
              <a:defRPr>
                <a:latin typeface="Poppins"/>
                <a:ea typeface="Poppins"/>
                <a:cs typeface="Poppins"/>
                <a:sym typeface="Poppins"/>
              </a:defRPr>
            </a:lvl7pPr>
            <a:lvl8pPr lvl="7" algn="l">
              <a:lnSpc>
                <a:spcPct val="100000"/>
              </a:lnSpc>
              <a:spcBef>
                <a:spcPts val="0"/>
              </a:spcBef>
              <a:spcAft>
                <a:spcPts val="0"/>
              </a:spcAft>
              <a:buSzPts val="2800"/>
              <a:buFont typeface="Poppins"/>
              <a:buNone/>
              <a:defRPr>
                <a:latin typeface="Poppins"/>
                <a:ea typeface="Poppins"/>
                <a:cs typeface="Poppins"/>
                <a:sym typeface="Poppins"/>
              </a:defRPr>
            </a:lvl8pPr>
            <a:lvl9pPr lvl="8" algn="l">
              <a:lnSpc>
                <a:spcPct val="100000"/>
              </a:lnSpc>
              <a:spcBef>
                <a:spcPts val="0"/>
              </a:spcBef>
              <a:spcAft>
                <a:spcPts val="0"/>
              </a:spcAft>
              <a:buSzPts val="2800"/>
              <a:buFont typeface="Poppins"/>
              <a:buNone/>
              <a:defRPr>
                <a:latin typeface="Poppins"/>
                <a:ea typeface="Poppins"/>
                <a:cs typeface="Poppins"/>
                <a:sym typeface="Poppins"/>
              </a:defRPr>
            </a:lvl9pPr>
          </a:lstStyle>
          <a:p/>
        </p:txBody>
      </p:sp>
      <p:sp>
        <p:nvSpPr>
          <p:cNvPr id="186" name="Google Shape;186;g3d3ac7c84b2_0_1060"/>
          <p:cNvSpPr txBox="1"/>
          <p:nvPr>
            <p:ph idx="1" type="body"/>
          </p:nvPr>
        </p:nvSpPr>
        <p:spPr>
          <a:xfrm>
            <a:off x="311700" y="1014343"/>
            <a:ext cx="4101900" cy="366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1pPr>
            <a:lvl2pPr indent="-304800" lvl="1" marL="9144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2pPr>
            <a:lvl3pPr indent="-304800" lvl="2" marL="13716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3pPr>
            <a:lvl4pPr indent="-304800" lvl="3" marL="18288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4pPr>
            <a:lvl5pPr indent="-304800" lvl="4" marL="22860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5pPr>
            <a:lvl6pPr indent="-292100" lvl="5" marL="27432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6pPr>
            <a:lvl7pPr indent="-292100" lvl="6" marL="32004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7pPr>
            <a:lvl8pPr indent="-292100" lvl="7" marL="36576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8pPr>
            <a:lvl9pPr indent="-292100" lvl="8" marL="41148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9pPr>
          </a:lstStyle>
          <a:p/>
        </p:txBody>
      </p:sp>
      <p:sp>
        <p:nvSpPr>
          <p:cNvPr id="187" name="Google Shape;187;g3d3ac7c84b2_0_1060"/>
          <p:cNvSpPr txBox="1"/>
          <p:nvPr>
            <p:ph idx="2" type="body"/>
          </p:nvPr>
        </p:nvSpPr>
        <p:spPr>
          <a:xfrm>
            <a:off x="4574375" y="1014343"/>
            <a:ext cx="4101900" cy="366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1pPr>
            <a:lvl2pPr indent="-304800" lvl="1" marL="9144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2pPr>
            <a:lvl3pPr indent="-304800" lvl="2" marL="13716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3pPr>
            <a:lvl4pPr indent="-304800" lvl="3" marL="18288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4pPr>
            <a:lvl5pPr indent="-304800" lvl="4" marL="22860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5pPr>
            <a:lvl6pPr indent="-292100" lvl="5" marL="27432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6pPr>
            <a:lvl7pPr indent="-292100" lvl="6" marL="32004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7pPr>
            <a:lvl8pPr indent="-292100" lvl="7" marL="36576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8pPr>
            <a:lvl9pPr indent="-292100" lvl="8" marL="41148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9pPr>
          </a:lstStyle>
          <a:p/>
        </p:txBody>
      </p:sp>
      <p:sp>
        <p:nvSpPr>
          <p:cNvPr id="188" name="Google Shape;188;g3d3ac7c84b2_0_1060"/>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189" name="Google Shape;189;g3d3ac7c84b2_0_1060" title="chainguard_wordmark2.png"/>
          <p:cNvPicPr preferRelativeResize="0"/>
          <p:nvPr/>
        </p:nvPicPr>
        <p:blipFill rotWithShape="1">
          <a:blip r:embed="rId2">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type="title">
  <p:cSld name="TITLE">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g3d3ac7c84b2_0_896"/>
          <p:cNvSpPr txBox="1"/>
          <p:nvPr>
            <p:ph type="ctrTitle"/>
          </p:nvPr>
        </p:nvSpPr>
        <p:spPr>
          <a:xfrm>
            <a:off x="311700" y="1171200"/>
            <a:ext cx="81807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g3d3ac7c84b2_0_896"/>
          <p:cNvSpPr txBox="1"/>
          <p:nvPr>
            <p:ph idx="1" type="subTitle"/>
          </p:nvPr>
        </p:nvSpPr>
        <p:spPr>
          <a:xfrm>
            <a:off x="311700" y="3184550"/>
            <a:ext cx="8520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EDEDED"/>
              </a:buClr>
              <a:buSzPts val="2200"/>
              <a:buFont typeface="Roboto Mono Light"/>
              <a:buNone/>
              <a:defRPr sz="2200">
                <a:solidFill>
                  <a:srgbClr val="EDEDED"/>
                </a:solidFill>
                <a:latin typeface="Roboto Mono Light"/>
                <a:ea typeface="Roboto Mono Light"/>
                <a:cs typeface="Roboto Mono Light"/>
                <a:sym typeface="Roboto Mono Light"/>
              </a:defRPr>
            </a:lvl1pPr>
            <a:lvl2pPr lvl="1" algn="l">
              <a:lnSpc>
                <a:spcPct val="100000"/>
              </a:lnSpc>
              <a:spcBef>
                <a:spcPts val="0"/>
              </a:spcBef>
              <a:spcAft>
                <a:spcPts val="0"/>
              </a:spcAft>
              <a:buClr>
                <a:schemeClr val="lt1"/>
              </a:buClr>
              <a:buSzPts val="2500"/>
              <a:buFont typeface="Lato Light"/>
              <a:buNone/>
              <a:defRPr sz="2500">
                <a:solidFill>
                  <a:schemeClr val="lt1"/>
                </a:solidFill>
                <a:latin typeface="Lato Light"/>
                <a:ea typeface="Lato Light"/>
                <a:cs typeface="Lato Light"/>
                <a:sym typeface="Lato Light"/>
              </a:defRPr>
            </a:lvl2pPr>
            <a:lvl3pPr lvl="2" algn="l">
              <a:lnSpc>
                <a:spcPct val="100000"/>
              </a:lnSpc>
              <a:spcBef>
                <a:spcPts val="0"/>
              </a:spcBef>
              <a:spcAft>
                <a:spcPts val="0"/>
              </a:spcAft>
              <a:buClr>
                <a:schemeClr val="lt1"/>
              </a:buClr>
              <a:buSzPts val="2500"/>
              <a:buFont typeface="Lato Light"/>
              <a:buNone/>
              <a:defRPr sz="2500">
                <a:solidFill>
                  <a:schemeClr val="lt1"/>
                </a:solidFill>
                <a:latin typeface="Lato Light"/>
                <a:ea typeface="Lato Light"/>
                <a:cs typeface="Lato Light"/>
                <a:sym typeface="Lato Light"/>
              </a:defRPr>
            </a:lvl3pPr>
            <a:lvl4pPr lvl="3" algn="l">
              <a:lnSpc>
                <a:spcPct val="100000"/>
              </a:lnSpc>
              <a:spcBef>
                <a:spcPts val="0"/>
              </a:spcBef>
              <a:spcAft>
                <a:spcPts val="0"/>
              </a:spcAft>
              <a:buClr>
                <a:schemeClr val="lt1"/>
              </a:buClr>
              <a:buSzPts val="2500"/>
              <a:buFont typeface="Lato Light"/>
              <a:buNone/>
              <a:defRPr sz="2500">
                <a:solidFill>
                  <a:schemeClr val="lt1"/>
                </a:solidFill>
                <a:latin typeface="Lato Light"/>
                <a:ea typeface="Lato Light"/>
                <a:cs typeface="Lato Light"/>
                <a:sym typeface="Lato Light"/>
              </a:defRPr>
            </a:lvl4pPr>
            <a:lvl5pPr lvl="4" algn="l">
              <a:lnSpc>
                <a:spcPct val="100000"/>
              </a:lnSpc>
              <a:spcBef>
                <a:spcPts val="0"/>
              </a:spcBef>
              <a:spcAft>
                <a:spcPts val="0"/>
              </a:spcAft>
              <a:buClr>
                <a:schemeClr val="lt1"/>
              </a:buClr>
              <a:buSzPts val="2500"/>
              <a:buFont typeface="Lato Light"/>
              <a:buNone/>
              <a:defRPr sz="2500">
                <a:solidFill>
                  <a:schemeClr val="lt1"/>
                </a:solidFill>
                <a:latin typeface="Lato Light"/>
                <a:ea typeface="Lato Light"/>
                <a:cs typeface="Lato Light"/>
                <a:sym typeface="Lato Light"/>
              </a:defRPr>
            </a:lvl5pPr>
            <a:lvl6pPr lvl="5" algn="l">
              <a:lnSpc>
                <a:spcPct val="100000"/>
              </a:lnSpc>
              <a:spcBef>
                <a:spcPts val="0"/>
              </a:spcBef>
              <a:spcAft>
                <a:spcPts val="0"/>
              </a:spcAft>
              <a:buClr>
                <a:schemeClr val="lt1"/>
              </a:buClr>
              <a:buSzPts val="2500"/>
              <a:buFont typeface="Lato Light"/>
              <a:buNone/>
              <a:defRPr sz="2500">
                <a:solidFill>
                  <a:schemeClr val="lt1"/>
                </a:solidFill>
                <a:latin typeface="Lato Light"/>
                <a:ea typeface="Lato Light"/>
                <a:cs typeface="Lato Light"/>
                <a:sym typeface="Lato Light"/>
              </a:defRPr>
            </a:lvl6pPr>
            <a:lvl7pPr lvl="6" algn="l">
              <a:lnSpc>
                <a:spcPct val="100000"/>
              </a:lnSpc>
              <a:spcBef>
                <a:spcPts val="0"/>
              </a:spcBef>
              <a:spcAft>
                <a:spcPts val="0"/>
              </a:spcAft>
              <a:buClr>
                <a:schemeClr val="lt1"/>
              </a:buClr>
              <a:buSzPts val="2500"/>
              <a:buFont typeface="Lato Light"/>
              <a:buNone/>
              <a:defRPr sz="2500">
                <a:solidFill>
                  <a:schemeClr val="lt1"/>
                </a:solidFill>
                <a:latin typeface="Lato Light"/>
                <a:ea typeface="Lato Light"/>
                <a:cs typeface="Lato Light"/>
                <a:sym typeface="Lato Light"/>
              </a:defRPr>
            </a:lvl7pPr>
            <a:lvl8pPr lvl="7" algn="l">
              <a:lnSpc>
                <a:spcPct val="100000"/>
              </a:lnSpc>
              <a:spcBef>
                <a:spcPts val="0"/>
              </a:spcBef>
              <a:spcAft>
                <a:spcPts val="0"/>
              </a:spcAft>
              <a:buClr>
                <a:schemeClr val="lt1"/>
              </a:buClr>
              <a:buSzPts val="2500"/>
              <a:buFont typeface="Lato Light"/>
              <a:buNone/>
              <a:defRPr sz="2500">
                <a:solidFill>
                  <a:schemeClr val="lt1"/>
                </a:solidFill>
                <a:latin typeface="Lato Light"/>
                <a:ea typeface="Lato Light"/>
                <a:cs typeface="Lato Light"/>
                <a:sym typeface="Lato Light"/>
              </a:defRPr>
            </a:lvl8pPr>
            <a:lvl9pPr lvl="8" algn="l">
              <a:lnSpc>
                <a:spcPct val="100000"/>
              </a:lnSpc>
              <a:spcBef>
                <a:spcPts val="0"/>
              </a:spcBef>
              <a:spcAft>
                <a:spcPts val="0"/>
              </a:spcAft>
              <a:buClr>
                <a:schemeClr val="lt1"/>
              </a:buClr>
              <a:buSzPts val="2500"/>
              <a:buFont typeface="Lato Light"/>
              <a:buNone/>
              <a:defRPr sz="2500">
                <a:solidFill>
                  <a:schemeClr val="lt1"/>
                </a:solidFill>
                <a:latin typeface="Lato Light"/>
                <a:ea typeface="Lato Light"/>
                <a:cs typeface="Lato Light"/>
                <a:sym typeface="Lato Light"/>
              </a:defRPr>
            </a:lvl9pPr>
          </a:lstStyle>
          <a:p/>
        </p:txBody>
      </p:sp>
      <p:sp>
        <p:nvSpPr>
          <p:cNvPr id="23" name="Google Shape;23;g3d3ac7c84b2_0_896"/>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g3d3ac7c84b2_0_896" title="chainguard_wordmark3.png"/>
          <p:cNvPicPr preferRelativeResize="0"/>
          <p:nvPr/>
        </p:nvPicPr>
        <p:blipFill rotWithShape="1">
          <a:blip r:embed="rId3">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Solid - Dark">
  <p:cSld name="TITLE_AND_TWO_COLUMNS_1">
    <p:bg>
      <p:bgPr>
        <a:solidFill>
          <a:srgbClr val="3006A3"/>
        </a:solidFill>
      </p:bgPr>
    </p:bg>
    <p:spTree>
      <p:nvGrpSpPr>
        <p:cNvPr id="190" name="Shape 190"/>
        <p:cNvGrpSpPr/>
        <p:nvPr/>
      </p:nvGrpSpPr>
      <p:grpSpPr>
        <a:xfrm>
          <a:off x="0" y="0"/>
          <a:ext cx="0" cy="0"/>
          <a:chOff x="0" y="0"/>
          <a:chExt cx="0" cy="0"/>
        </a:xfrm>
      </p:grpSpPr>
      <p:sp>
        <p:nvSpPr>
          <p:cNvPr id="191" name="Google Shape;191;g3d3ac7c84b2_0_1066"/>
          <p:cNvSpPr txBox="1"/>
          <p:nvPr>
            <p:ph type="title"/>
          </p:nvPr>
        </p:nvSpPr>
        <p:spPr>
          <a:xfrm>
            <a:off x="311700" y="331693"/>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9pPr>
          </a:lstStyle>
          <a:p/>
        </p:txBody>
      </p:sp>
      <p:sp>
        <p:nvSpPr>
          <p:cNvPr id="192" name="Google Shape;192;g3d3ac7c84b2_0_1066"/>
          <p:cNvSpPr txBox="1"/>
          <p:nvPr>
            <p:ph idx="1" type="body"/>
          </p:nvPr>
        </p:nvSpPr>
        <p:spPr>
          <a:xfrm>
            <a:off x="311700" y="1014343"/>
            <a:ext cx="4101900" cy="366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1pPr>
            <a:lvl2pPr indent="-304800" lvl="1" marL="9144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2pPr>
            <a:lvl3pPr indent="-304800" lvl="2" marL="13716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3pPr>
            <a:lvl4pPr indent="-304800" lvl="3" marL="18288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4pPr>
            <a:lvl5pPr indent="-304800" lvl="4" marL="22860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5pPr>
            <a:lvl6pPr indent="-292100" lvl="5" marL="27432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6pPr>
            <a:lvl7pPr indent="-292100" lvl="6" marL="32004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7pPr>
            <a:lvl8pPr indent="-292100" lvl="7" marL="36576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8pPr>
            <a:lvl9pPr indent="-292100" lvl="8" marL="41148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9pPr>
          </a:lstStyle>
          <a:p/>
        </p:txBody>
      </p:sp>
      <p:sp>
        <p:nvSpPr>
          <p:cNvPr id="193" name="Google Shape;193;g3d3ac7c84b2_0_1066"/>
          <p:cNvSpPr txBox="1"/>
          <p:nvPr>
            <p:ph idx="2" type="body"/>
          </p:nvPr>
        </p:nvSpPr>
        <p:spPr>
          <a:xfrm>
            <a:off x="4574375" y="1014343"/>
            <a:ext cx="4101900" cy="366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EDEDED"/>
              </a:buClr>
              <a:buSzPts val="1200"/>
              <a:buFont typeface="Poppins"/>
              <a:buChar char="●"/>
              <a:defRPr sz="1200">
                <a:solidFill>
                  <a:srgbClr val="EDEDED"/>
                </a:solidFill>
                <a:latin typeface="Poppins"/>
                <a:ea typeface="Poppins"/>
                <a:cs typeface="Poppins"/>
                <a:sym typeface="Poppins"/>
              </a:defRPr>
            </a:lvl1pPr>
            <a:lvl2pPr indent="-298450" lvl="1" marL="914400" algn="l">
              <a:lnSpc>
                <a:spcPct val="115000"/>
              </a:lnSpc>
              <a:spcBef>
                <a:spcPts val="0"/>
              </a:spcBef>
              <a:spcAft>
                <a:spcPts val="0"/>
              </a:spcAft>
              <a:buClr>
                <a:srgbClr val="EDEDED"/>
              </a:buClr>
              <a:buSzPts val="1100"/>
              <a:buFont typeface="Poppins"/>
              <a:buChar char="○"/>
              <a:defRPr>
                <a:solidFill>
                  <a:srgbClr val="EDEDED"/>
                </a:solidFill>
                <a:latin typeface="Poppins"/>
                <a:ea typeface="Poppins"/>
                <a:cs typeface="Poppins"/>
                <a:sym typeface="Poppins"/>
              </a:defRPr>
            </a:lvl2pPr>
            <a:lvl3pPr indent="-292100" lvl="2" marL="1371600" algn="l">
              <a:lnSpc>
                <a:spcPct val="115000"/>
              </a:lnSpc>
              <a:spcBef>
                <a:spcPts val="0"/>
              </a:spcBef>
              <a:spcAft>
                <a:spcPts val="0"/>
              </a:spcAft>
              <a:buClr>
                <a:srgbClr val="EDEDED"/>
              </a:buClr>
              <a:buSzPts val="1000"/>
              <a:buFont typeface="Poppins"/>
              <a:buChar char="■"/>
              <a:defRPr>
                <a:solidFill>
                  <a:srgbClr val="EDEDED"/>
                </a:solidFill>
                <a:latin typeface="Poppins"/>
                <a:ea typeface="Poppins"/>
                <a:cs typeface="Poppins"/>
                <a:sym typeface="Poppins"/>
              </a:defRPr>
            </a:lvl3pPr>
            <a:lvl4pPr indent="-279400" lvl="3" marL="1828800" algn="l">
              <a:lnSpc>
                <a:spcPct val="115000"/>
              </a:lnSpc>
              <a:spcBef>
                <a:spcPts val="0"/>
              </a:spcBef>
              <a:spcAft>
                <a:spcPts val="0"/>
              </a:spcAft>
              <a:buClr>
                <a:srgbClr val="EDEDED"/>
              </a:buClr>
              <a:buSzPts val="800"/>
              <a:buFont typeface="Poppins"/>
              <a:buChar char="●"/>
              <a:defRPr>
                <a:solidFill>
                  <a:srgbClr val="EDEDED"/>
                </a:solidFill>
                <a:latin typeface="Poppins"/>
                <a:ea typeface="Poppins"/>
                <a:cs typeface="Poppins"/>
                <a:sym typeface="Poppins"/>
              </a:defRPr>
            </a:lvl4pPr>
            <a:lvl5pPr indent="-279400" lvl="4" marL="2286000" algn="l">
              <a:lnSpc>
                <a:spcPct val="115000"/>
              </a:lnSpc>
              <a:spcBef>
                <a:spcPts val="0"/>
              </a:spcBef>
              <a:spcAft>
                <a:spcPts val="0"/>
              </a:spcAft>
              <a:buClr>
                <a:srgbClr val="EDEDED"/>
              </a:buClr>
              <a:buSzPts val="800"/>
              <a:buFont typeface="Poppins"/>
              <a:buChar char="○"/>
              <a:defRPr>
                <a:solidFill>
                  <a:srgbClr val="EDEDED"/>
                </a:solidFill>
                <a:latin typeface="Poppins"/>
                <a:ea typeface="Poppins"/>
                <a:cs typeface="Poppins"/>
                <a:sym typeface="Poppins"/>
              </a:defRPr>
            </a:lvl5pPr>
            <a:lvl6pPr indent="-279400" lvl="5" marL="2743200" algn="l">
              <a:lnSpc>
                <a:spcPct val="115000"/>
              </a:lnSpc>
              <a:spcBef>
                <a:spcPts val="0"/>
              </a:spcBef>
              <a:spcAft>
                <a:spcPts val="0"/>
              </a:spcAft>
              <a:buClr>
                <a:srgbClr val="EDEDED"/>
              </a:buClr>
              <a:buSzPts val="800"/>
              <a:buFont typeface="Poppins"/>
              <a:buChar char="■"/>
              <a:defRPr>
                <a:solidFill>
                  <a:srgbClr val="EDEDED"/>
                </a:solidFill>
                <a:latin typeface="Poppins"/>
                <a:ea typeface="Poppins"/>
                <a:cs typeface="Poppins"/>
                <a:sym typeface="Poppins"/>
              </a:defRPr>
            </a:lvl6pPr>
            <a:lvl7pPr indent="-279400" lvl="6" marL="3200400" algn="l">
              <a:lnSpc>
                <a:spcPct val="115000"/>
              </a:lnSpc>
              <a:spcBef>
                <a:spcPts val="0"/>
              </a:spcBef>
              <a:spcAft>
                <a:spcPts val="0"/>
              </a:spcAft>
              <a:buClr>
                <a:srgbClr val="EDEDED"/>
              </a:buClr>
              <a:buSzPts val="800"/>
              <a:buFont typeface="Poppins"/>
              <a:buChar char="●"/>
              <a:defRPr>
                <a:solidFill>
                  <a:srgbClr val="EDEDED"/>
                </a:solidFill>
                <a:latin typeface="Poppins"/>
                <a:ea typeface="Poppins"/>
                <a:cs typeface="Poppins"/>
                <a:sym typeface="Poppins"/>
              </a:defRPr>
            </a:lvl7pPr>
            <a:lvl8pPr indent="-279400" lvl="7" marL="3657600" algn="l">
              <a:lnSpc>
                <a:spcPct val="115000"/>
              </a:lnSpc>
              <a:spcBef>
                <a:spcPts val="0"/>
              </a:spcBef>
              <a:spcAft>
                <a:spcPts val="0"/>
              </a:spcAft>
              <a:buClr>
                <a:srgbClr val="EDEDED"/>
              </a:buClr>
              <a:buSzPts val="800"/>
              <a:buFont typeface="Poppins"/>
              <a:buChar char="○"/>
              <a:defRPr>
                <a:solidFill>
                  <a:srgbClr val="EDEDED"/>
                </a:solidFill>
                <a:latin typeface="Poppins"/>
                <a:ea typeface="Poppins"/>
                <a:cs typeface="Poppins"/>
                <a:sym typeface="Poppins"/>
              </a:defRPr>
            </a:lvl8pPr>
            <a:lvl9pPr indent="-279400" lvl="8" marL="4114800" algn="l">
              <a:lnSpc>
                <a:spcPct val="115000"/>
              </a:lnSpc>
              <a:spcBef>
                <a:spcPts val="0"/>
              </a:spcBef>
              <a:spcAft>
                <a:spcPts val="0"/>
              </a:spcAft>
              <a:buClr>
                <a:srgbClr val="EDEDED"/>
              </a:buClr>
              <a:buSzPts val="800"/>
              <a:buFont typeface="Poppins"/>
              <a:buChar char="■"/>
              <a:defRPr>
                <a:solidFill>
                  <a:srgbClr val="EDEDED"/>
                </a:solidFill>
                <a:latin typeface="Poppins"/>
                <a:ea typeface="Poppins"/>
                <a:cs typeface="Poppins"/>
                <a:sym typeface="Poppins"/>
              </a:defRPr>
            </a:lvl9pPr>
          </a:lstStyle>
          <a:p/>
        </p:txBody>
      </p:sp>
      <p:sp>
        <p:nvSpPr>
          <p:cNvPr id="194" name="Google Shape;194;g3d3ac7c84b2_0_1066"/>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195" name="Google Shape;195;g3d3ac7c84b2_0_1066" title="chainguard_wordmark3.png"/>
          <p:cNvPicPr preferRelativeResize="0"/>
          <p:nvPr/>
        </p:nvPicPr>
        <p:blipFill rotWithShape="1">
          <a:blip r:embed="rId2">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96" name="Shape 19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1 - Light">
  <p:cSld name="TITLE_1_1">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g3d3ac7c84b2_0_901"/>
          <p:cNvSpPr txBox="1"/>
          <p:nvPr>
            <p:ph type="ctrTitle"/>
          </p:nvPr>
        </p:nvSpPr>
        <p:spPr>
          <a:xfrm>
            <a:off x="311702" y="853975"/>
            <a:ext cx="68691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D161C"/>
              </a:buClr>
              <a:buSzPts val="4000"/>
              <a:buFont typeface="Poppins"/>
              <a:buNone/>
              <a:defRPr b="1" sz="4000">
                <a:solidFill>
                  <a:srgbClr val="0D161C"/>
                </a:solidFill>
                <a:latin typeface="Poppins"/>
                <a:ea typeface="Poppins"/>
                <a:cs typeface="Poppins"/>
                <a:sym typeface="Poppins"/>
              </a:defRPr>
            </a:lvl1pPr>
            <a:lvl2pPr lvl="1" algn="ctr">
              <a:lnSpc>
                <a:spcPct val="100000"/>
              </a:lnSpc>
              <a:spcBef>
                <a:spcPts val="0"/>
              </a:spcBef>
              <a:spcAft>
                <a:spcPts val="0"/>
              </a:spcAft>
              <a:buClr>
                <a:srgbClr val="0D161C"/>
              </a:buClr>
              <a:buSzPts val="5200"/>
              <a:buNone/>
              <a:defRPr sz="5200">
                <a:solidFill>
                  <a:srgbClr val="0D161C"/>
                </a:solidFill>
              </a:defRPr>
            </a:lvl2pPr>
            <a:lvl3pPr lvl="2" algn="ctr">
              <a:lnSpc>
                <a:spcPct val="100000"/>
              </a:lnSpc>
              <a:spcBef>
                <a:spcPts val="0"/>
              </a:spcBef>
              <a:spcAft>
                <a:spcPts val="0"/>
              </a:spcAft>
              <a:buClr>
                <a:srgbClr val="0D161C"/>
              </a:buClr>
              <a:buSzPts val="5200"/>
              <a:buNone/>
              <a:defRPr sz="5200">
                <a:solidFill>
                  <a:srgbClr val="0D161C"/>
                </a:solidFill>
              </a:defRPr>
            </a:lvl3pPr>
            <a:lvl4pPr lvl="3" algn="ctr">
              <a:lnSpc>
                <a:spcPct val="100000"/>
              </a:lnSpc>
              <a:spcBef>
                <a:spcPts val="0"/>
              </a:spcBef>
              <a:spcAft>
                <a:spcPts val="0"/>
              </a:spcAft>
              <a:buClr>
                <a:srgbClr val="0D161C"/>
              </a:buClr>
              <a:buSzPts val="5200"/>
              <a:buNone/>
              <a:defRPr sz="5200">
                <a:solidFill>
                  <a:srgbClr val="0D161C"/>
                </a:solidFill>
              </a:defRPr>
            </a:lvl4pPr>
            <a:lvl5pPr lvl="4" algn="ctr">
              <a:lnSpc>
                <a:spcPct val="100000"/>
              </a:lnSpc>
              <a:spcBef>
                <a:spcPts val="0"/>
              </a:spcBef>
              <a:spcAft>
                <a:spcPts val="0"/>
              </a:spcAft>
              <a:buClr>
                <a:srgbClr val="0D161C"/>
              </a:buClr>
              <a:buSzPts val="5200"/>
              <a:buNone/>
              <a:defRPr sz="5200">
                <a:solidFill>
                  <a:srgbClr val="0D161C"/>
                </a:solidFill>
              </a:defRPr>
            </a:lvl5pPr>
            <a:lvl6pPr lvl="5" algn="ctr">
              <a:lnSpc>
                <a:spcPct val="100000"/>
              </a:lnSpc>
              <a:spcBef>
                <a:spcPts val="0"/>
              </a:spcBef>
              <a:spcAft>
                <a:spcPts val="0"/>
              </a:spcAft>
              <a:buClr>
                <a:srgbClr val="0D161C"/>
              </a:buClr>
              <a:buSzPts val="5200"/>
              <a:buNone/>
              <a:defRPr sz="5200">
                <a:solidFill>
                  <a:srgbClr val="0D161C"/>
                </a:solidFill>
              </a:defRPr>
            </a:lvl6pPr>
            <a:lvl7pPr lvl="6" algn="ctr">
              <a:lnSpc>
                <a:spcPct val="100000"/>
              </a:lnSpc>
              <a:spcBef>
                <a:spcPts val="0"/>
              </a:spcBef>
              <a:spcAft>
                <a:spcPts val="0"/>
              </a:spcAft>
              <a:buClr>
                <a:srgbClr val="0D161C"/>
              </a:buClr>
              <a:buSzPts val="5200"/>
              <a:buNone/>
              <a:defRPr sz="5200">
                <a:solidFill>
                  <a:srgbClr val="0D161C"/>
                </a:solidFill>
              </a:defRPr>
            </a:lvl7pPr>
            <a:lvl8pPr lvl="7" algn="ctr">
              <a:lnSpc>
                <a:spcPct val="100000"/>
              </a:lnSpc>
              <a:spcBef>
                <a:spcPts val="0"/>
              </a:spcBef>
              <a:spcAft>
                <a:spcPts val="0"/>
              </a:spcAft>
              <a:buClr>
                <a:srgbClr val="0D161C"/>
              </a:buClr>
              <a:buSzPts val="5200"/>
              <a:buNone/>
              <a:defRPr sz="5200">
                <a:solidFill>
                  <a:srgbClr val="0D161C"/>
                </a:solidFill>
              </a:defRPr>
            </a:lvl8pPr>
            <a:lvl9pPr lvl="8" algn="ctr">
              <a:lnSpc>
                <a:spcPct val="100000"/>
              </a:lnSpc>
              <a:spcBef>
                <a:spcPts val="0"/>
              </a:spcBef>
              <a:spcAft>
                <a:spcPts val="0"/>
              </a:spcAft>
              <a:buClr>
                <a:srgbClr val="0D161C"/>
              </a:buClr>
              <a:buSzPts val="5200"/>
              <a:buNone/>
              <a:defRPr sz="5200">
                <a:solidFill>
                  <a:srgbClr val="0D161C"/>
                </a:solidFill>
              </a:defRPr>
            </a:lvl9pPr>
          </a:lstStyle>
          <a:p/>
        </p:txBody>
      </p:sp>
      <p:sp>
        <p:nvSpPr>
          <p:cNvPr id="27" name="Google Shape;27;g3d3ac7c84b2_0_901"/>
          <p:cNvSpPr txBox="1"/>
          <p:nvPr>
            <p:ph idx="1" type="subTitle"/>
          </p:nvPr>
        </p:nvSpPr>
        <p:spPr>
          <a:xfrm>
            <a:off x="311700" y="2867325"/>
            <a:ext cx="8520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252D33"/>
              </a:buClr>
              <a:buSzPts val="1800"/>
              <a:buFont typeface="Roboto Mono Light"/>
              <a:buNone/>
              <a:defRPr>
                <a:solidFill>
                  <a:srgbClr val="252D33"/>
                </a:solidFill>
                <a:latin typeface="Roboto Mono Light"/>
                <a:ea typeface="Roboto Mono Light"/>
                <a:cs typeface="Roboto Mono Light"/>
                <a:sym typeface="Roboto Mono Light"/>
              </a:defRPr>
            </a:lvl1pPr>
            <a:lvl2pPr lvl="1"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2pPr>
            <a:lvl3pPr lvl="2"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3pPr>
            <a:lvl4pPr lvl="3"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4pPr>
            <a:lvl5pPr lvl="4"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5pPr>
            <a:lvl6pPr lvl="5"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6pPr>
            <a:lvl7pPr lvl="6"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7pPr>
            <a:lvl8pPr lvl="7"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8pPr>
            <a:lvl9pPr lvl="8"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9pPr>
          </a:lstStyle>
          <a:p/>
        </p:txBody>
      </p:sp>
      <p:sp>
        <p:nvSpPr>
          <p:cNvPr id="28" name="Google Shape;28;g3d3ac7c84b2_0_901"/>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g3d3ac7c84b2_0_901"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2 - Light">
  <p:cSld name="TITLE_1_1_1">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g3d3ac7c84b2_0_906"/>
          <p:cNvSpPr txBox="1"/>
          <p:nvPr>
            <p:ph type="ctrTitle"/>
          </p:nvPr>
        </p:nvSpPr>
        <p:spPr>
          <a:xfrm>
            <a:off x="311702" y="853975"/>
            <a:ext cx="68691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D161C"/>
              </a:buClr>
              <a:buSzPts val="4000"/>
              <a:buFont typeface="Poppins"/>
              <a:buNone/>
              <a:defRPr b="1" sz="4000">
                <a:solidFill>
                  <a:srgbClr val="0D161C"/>
                </a:solidFill>
                <a:latin typeface="Poppins"/>
                <a:ea typeface="Poppins"/>
                <a:cs typeface="Poppins"/>
                <a:sym typeface="Poppins"/>
              </a:defRPr>
            </a:lvl1pPr>
            <a:lvl2pPr lvl="1" algn="ctr">
              <a:lnSpc>
                <a:spcPct val="100000"/>
              </a:lnSpc>
              <a:spcBef>
                <a:spcPts val="0"/>
              </a:spcBef>
              <a:spcAft>
                <a:spcPts val="0"/>
              </a:spcAft>
              <a:buClr>
                <a:srgbClr val="0D161C"/>
              </a:buClr>
              <a:buSzPts val="5200"/>
              <a:buNone/>
              <a:defRPr sz="5200">
                <a:solidFill>
                  <a:srgbClr val="0D161C"/>
                </a:solidFill>
              </a:defRPr>
            </a:lvl2pPr>
            <a:lvl3pPr lvl="2" algn="ctr">
              <a:lnSpc>
                <a:spcPct val="100000"/>
              </a:lnSpc>
              <a:spcBef>
                <a:spcPts val="0"/>
              </a:spcBef>
              <a:spcAft>
                <a:spcPts val="0"/>
              </a:spcAft>
              <a:buClr>
                <a:srgbClr val="0D161C"/>
              </a:buClr>
              <a:buSzPts val="5200"/>
              <a:buNone/>
              <a:defRPr sz="5200">
                <a:solidFill>
                  <a:srgbClr val="0D161C"/>
                </a:solidFill>
              </a:defRPr>
            </a:lvl3pPr>
            <a:lvl4pPr lvl="3" algn="ctr">
              <a:lnSpc>
                <a:spcPct val="100000"/>
              </a:lnSpc>
              <a:spcBef>
                <a:spcPts val="0"/>
              </a:spcBef>
              <a:spcAft>
                <a:spcPts val="0"/>
              </a:spcAft>
              <a:buClr>
                <a:srgbClr val="0D161C"/>
              </a:buClr>
              <a:buSzPts val="5200"/>
              <a:buNone/>
              <a:defRPr sz="5200">
                <a:solidFill>
                  <a:srgbClr val="0D161C"/>
                </a:solidFill>
              </a:defRPr>
            </a:lvl4pPr>
            <a:lvl5pPr lvl="4" algn="ctr">
              <a:lnSpc>
                <a:spcPct val="100000"/>
              </a:lnSpc>
              <a:spcBef>
                <a:spcPts val="0"/>
              </a:spcBef>
              <a:spcAft>
                <a:spcPts val="0"/>
              </a:spcAft>
              <a:buClr>
                <a:srgbClr val="0D161C"/>
              </a:buClr>
              <a:buSzPts val="5200"/>
              <a:buNone/>
              <a:defRPr sz="5200">
                <a:solidFill>
                  <a:srgbClr val="0D161C"/>
                </a:solidFill>
              </a:defRPr>
            </a:lvl5pPr>
            <a:lvl6pPr lvl="5" algn="ctr">
              <a:lnSpc>
                <a:spcPct val="100000"/>
              </a:lnSpc>
              <a:spcBef>
                <a:spcPts val="0"/>
              </a:spcBef>
              <a:spcAft>
                <a:spcPts val="0"/>
              </a:spcAft>
              <a:buClr>
                <a:srgbClr val="0D161C"/>
              </a:buClr>
              <a:buSzPts val="5200"/>
              <a:buNone/>
              <a:defRPr sz="5200">
                <a:solidFill>
                  <a:srgbClr val="0D161C"/>
                </a:solidFill>
              </a:defRPr>
            </a:lvl6pPr>
            <a:lvl7pPr lvl="6" algn="ctr">
              <a:lnSpc>
                <a:spcPct val="100000"/>
              </a:lnSpc>
              <a:spcBef>
                <a:spcPts val="0"/>
              </a:spcBef>
              <a:spcAft>
                <a:spcPts val="0"/>
              </a:spcAft>
              <a:buClr>
                <a:srgbClr val="0D161C"/>
              </a:buClr>
              <a:buSzPts val="5200"/>
              <a:buNone/>
              <a:defRPr sz="5200">
                <a:solidFill>
                  <a:srgbClr val="0D161C"/>
                </a:solidFill>
              </a:defRPr>
            </a:lvl7pPr>
            <a:lvl8pPr lvl="7" algn="ctr">
              <a:lnSpc>
                <a:spcPct val="100000"/>
              </a:lnSpc>
              <a:spcBef>
                <a:spcPts val="0"/>
              </a:spcBef>
              <a:spcAft>
                <a:spcPts val="0"/>
              </a:spcAft>
              <a:buClr>
                <a:srgbClr val="0D161C"/>
              </a:buClr>
              <a:buSzPts val="5200"/>
              <a:buNone/>
              <a:defRPr sz="5200">
                <a:solidFill>
                  <a:srgbClr val="0D161C"/>
                </a:solidFill>
              </a:defRPr>
            </a:lvl8pPr>
            <a:lvl9pPr lvl="8" algn="ctr">
              <a:lnSpc>
                <a:spcPct val="100000"/>
              </a:lnSpc>
              <a:spcBef>
                <a:spcPts val="0"/>
              </a:spcBef>
              <a:spcAft>
                <a:spcPts val="0"/>
              </a:spcAft>
              <a:buClr>
                <a:srgbClr val="0D161C"/>
              </a:buClr>
              <a:buSzPts val="5200"/>
              <a:buNone/>
              <a:defRPr sz="5200">
                <a:solidFill>
                  <a:srgbClr val="0D161C"/>
                </a:solidFill>
              </a:defRPr>
            </a:lvl9pPr>
          </a:lstStyle>
          <a:p/>
        </p:txBody>
      </p:sp>
      <p:sp>
        <p:nvSpPr>
          <p:cNvPr id="32" name="Google Shape;32;g3d3ac7c84b2_0_906"/>
          <p:cNvSpPr txBox="1"/>
          <p:nvPr>
            <p:ph idx="1" type="subTitle"/>
          </p:nvPr>
        </p:nvSpPr>
        <p:spPr>
          <a:xfrm>
            <a:off x="311700" y="2867325"/>
            <a:ext cx="8520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252D33"/>
              </a:buClr>
              <a:buSzPts val="1800"/>
              <a:buFont typeface="Roboto Mono Light"/>
              <a:buNone/>
              <a:defRPr>
                <a:solidFill>
                  <a:srgbClr val="252D33"/>
                </a:solidFill>
                <a:latin typeface="Roboto Mono Light"/>
                <a:ea typeface="Roboto Mono Light"/>
                <a:cs typeface="Roboto Mono Light"/>
                <a:sym typeface="Roboto Mono Light"/>
              </a:defRPr>
            </a:lvl1pPr>
            <a:lvl2pPr lvl="1"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2pPr>
            <a:lvl3pPr lvl="2"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3pPr>
            <a:lvl4pPr lvl="3"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4pPr>
            <a:lvl5pPr lvl="4"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5pPr>
            <a:lvl6pPr lvl="5"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6pPr>
            <a:lvl7pPr lvl="6"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7pPr>
            <a:lvl8pPr lvl="7"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8pPr>
            <a:lvl9pPr lvl="8" algn="l">
              <a:lnSpc>
                <a:spcPct val="100000"/>
              </a:lnSpc>
              <a:spcBef>
                <a:spcPts val="0"/>
              </a:spcBef>
              <a:spcAft>
                <a:spcPts val="0"/>
              </a:spcAft>
              <a:buClr>
                <a:srgbClr val="252D33"/>
              </a:buClr>
              <a:buSzPts val="2500"/>
              <a:buFont typeface="Lato Light"/>
              <a:buNone/>
              <a:defRPr sz="2500">
                <a:solidFill>
                  <a:srgbClr val="252D33"/>
                </a:solidFill>
                <a:latin typeface="Lato Light"/>
                <a:ea typeface="Lato Light"/>
                <a:cs typeface="Lato Light"/>
                <a:sym typeface="Lato Light"/>
              </a:defRPr>
            </a:lvl9pPr>
          </a:lstStyle>
          <a:p/>
        </p:txBody>
      </p:sp>
      <p:sp>
        <p:nvSpPr>
          <p:cNvPr id="33" name="Google Shape;33;g3d3ac7c84b2_0_906"/>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34" name="Google Shape;34;g3d3ac7c84b2_0_906"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Dark">
  <p:cSld name="SECTION_HEADER_1">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g3d3ac7c84b2_0_911"/>
          <p:cNvSpPr txBox="1"/>
          <p:nvPr>
            <p:ph idx="1" type="subTitle"/>
          </p:nvPr>
        </p:nvSpPr>
        <p:spPr>
          <a:xfrm>
            <a:off x="311700" y="2867325"/>
            <a:ext cx="8520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EDEDED"/>
              </a:buClr>
              <a:buSzPts val="1800"/>
              <a:buFont typeface="Roboto Mono Light"/>
              <a:buNone/>
              <a:defRPr>
                <a:solidFill>
                  <a:srgbClr val="EDEDED"/>
                </a:solidFill>
                <a:latin typeface="Roboto Mono Light"/>
                <a:ea typeface="Roboto Mono Light"/>
                <a:cs typeface="Roboto Mono Light"/>
                <a:sym typeface="Roboto Mono Light"/>
              </a:defRPr>
            </a:lvl1pPr>
            <a:lvl2pPr lvl="1" algn="l">
              <a:lnSpc>
                <a:spcPct val="100000"/>
              </a:lnSpc>
              <a:spcBef>
                <a:spcPts val="0"/>
              </a:spcBef>
              <a:spcAft>
                <a:spcPts val="0"/>
              </a:spcAft>
              <a:buClr>
                <a:srgbClr val="EDEDED"/>
              </a:buClr>
              <a:buSzPts val="2500"/>
              <a:buFont typeface="Lato Light"/>
              <a:buNone/>
              <a:defRPr sz="2500">
                <a:solidFill>
                  <a:srgbClr val="EDEDED"/>
                </a:solidFill>
                <a:latin typeface="Lato Light"/>
                <a:ea typeface="Lato Light"/>
                <a:cs typeface="Lato Light"/>
                <a:sym typeface="Lato Light"/>
              </a:defRPr>
            </a:lvl2pPr>
            <a:lvl3pPr lvl="2" algn="l">
              <a:lnSpc>
                <a:spcPct val="100000"/>
              </a:lnSpc>
              <a:spcBef>
                <a:spcPts val="0"/>
              </a:spcBef>
              <a:spcAft>
                <a:spcPts val="0"/>
              </a:spcAft>
              <a:buClr>
                <a:srgbClr val="EDEDED"/>
              </a:buClr>
              <a:buSzPts val="2500"/>
              <a:buFont typeface="Lato Light"/>
              <a:buNone/>
              <a:defRPr sz="2500">
                <a:solidFill>
                  <a:srgbClr val="EDEDED"/>
                </a:solidFill>
                <a:latin typeface="Lato Light"/>
                <a:ea typeface="Lato Light"/>
                <a:cs typeface="Lato Light"/>
                <a:sym typeface="Lato Light"/>
              </a:defRPr>
            </a:lvl3pPr>
            <a:lvl4pPr lvl="3" algn="l">
              <a:lnSpc>
                <a:spcPct val="100000"/>
              </a:lnSpc>
              <a:spcBef>
                <a:spcPts val="0"/>
              </a:spcBef>
              <a:spcAft>
                <a:spcPts val="0"/>
              </a:spcAft>
              <a:buClr>
                <a:srgbClr val="EDEDED"/>
              </a:buClr>
              <a:buSzPts val="2500"/>
              <a:buFont typeface="Lato Light"/>
              <a:buNone/>
              <a:defRPr sz="2500">
                <a:solidFill>
                  <a:srgbClr val="EDEDED"/>
                </a:solidFill>
                <a:latin typeface="Lato Light"/>
                <a:ea typeface="Lato Light"/>
                <a:cs typeface="Lato Light"/>
                <a:sym typeface="Lato Light"/>
              </a:defRPr>
            </a:lvl4pPr>
            <a:lvl5pPr lvl="4" algn="l">
              <a:lnSpc>
                <a:spcPct val="100000"/>
              </a:lnSpc>
              <a:spcBef>
                <a:spcPts val="0"/>
              </a:spcBef>
              <a:spcAft>
                <a:spcPts val="0"/>
              </a:spcAft>
              <a:buClr>
                <a:srgbClr val="EDEDED"/>
              </a:buClr>
              <a:buSzPts val="2500"/>
              <a:buFont typeface="Lato Light"/>
              <a:buNone/>
              <a:defRPr sz="2500">
                <a:solidFill>
                  <a:srgbClr val="EDEDED"/>
                </a:solidFill>
                <a:latin typeface="Lato Light"/>
                <a:ea typeface="Lato Light"/>
                <a:cs typeface="Lato Light"/>
                <a:sym typeface="Lato Light"/>
              </a:defRPr>
            </a:lvl5pPr>
            <a:lvl6pPr lvl="5" algn="l">
              <a:lnSpc>
                <a:spcPct val="100000"/>
              </a:lnSpc>
              <a:spcBef>
                <a:spcPts val="0"/>
              </a:spcBef>
              <a:spcAft>
                <a:spcPts val="0"/>
              </a:spcAft>
              <a:buClr>
                <a:srgbClr val="EDEDED"/>
              </a:buClr>
              <a:buSzPts val="2500"/>
              <a:buFont typeface="Lato Light"/>
              <a:buNone/>
              <a:defRPr sz="2500">
                <a:solidFill>
                  <a:srgbClr val="EDEDED"/>
                </a:solidFill>
                <a:latin typeface="Lato Light"/>
                <a:ea typeface="Lato Light"/>
                <a:cs typeface="Lato Light"/>
                <a:sym typeface="Lato Light"/>
              </a:defRPr>
            </a:lvl6pPr>
            <a:lvl7pPr lvl="6" algn="l">
              <a:lnSpc>
                <a:spcPct val="100000"/>
              </a:lnSpc>
              <a:spcBef>
                <a:spcPts val="0"/>
              </a:spcBef>
              <a:spcAft>
                <a:spcPts val="0"/>
              </a:spcAft>
              <a:buClr>
                <a:srgbClr val="EDEDED"/>
              </a:buClr>
              <a:buSzPts val="2500"/>
              <a:buFont typeface="Lato Light"/>
              <a:buNone/>
              <a:defRPr sz="2500">
                <a:solidFill>
                  <a:srgbClr val="EDEDED"/>
                </a:solidFill>
                <a:latin typeface="Lato Light"/>
                <a:ea typeface="Lato Light"/>
                <a:cs typeface="Lato Light"/>
                <a:sym typeface="Lato Light"/>
              </a:defRPr>
            </a:lvl7pPr>
            <a:lvl8pPr lvl="7" algn="l">
              <a:lnSpc>
                <a:spcPct val="100000"/>
              </a:lnSpc>
              <a:spcBef>
                <a:spcPts val="0"/>
              </a:spcBef>
              <a:spcAft>
                <a:spcPts val="0"/>
              </a:spcAft>
              <a:buClr>
                <a:srgbClr val="EDEDED"/>
              </a:buClr>
              <a:buSzPts val="2500"/>
              <a:buFont typeface="Lato Light"/>
              <a:buNone/>
              <a:defRPr sz="2500">
                <a:solidFill>
                  <a:srgbClr val="EDEDED"/>
                </a:solidFill>
                <a:latin typeface="Lato Light"/>
                <a:ea typeface="Lato Light"/>
                <a:cs typeface="Lato Light"/>
                <a:sym typeface="Lato Light"/>
              </a:defRPr>
            </a:lvl8pPr>
            <a:lvl9pPr lvl="8" algn="l">
              <a:lnSpc>
                <a:spcPct val="100000"/>
              </a:lnSpc>
              <a:spcBef>
                <a:spcPts val="0"/>
              </a:spcBef>
              <a:spcAft>
                <a:spcPts val="0"/>
              </a:spcAft>
              <a:buClr>
                <a:srgbClr val="EDEDED"/>
              </a:buClr>
              <a:buSzPts val="2500"/>
              <a:buFont typeface="Lato Light"/>
              <a:buNone/>
              <a:defRPr sz="2500">
                <a:solidFill>
                  <a:srgbClr val="EDEDED"/>
                </a:solidFill>
                <a:latin typeface="Lato Light"/>
                <a:ea typeface="Lato Light"/>
                <a:cs typeface="Lato Light"/>
                <a:sym typeface="Lato Light"/>
              </a:defRPr>
            </a:lvl9pPr>
          </a:lstStyle>
          <a:p/>
        </p:txBody>
      </p:sp>
      <p:sp>
        <p:nvSpPr>
          <p:cNvPr id="37" name="Google Shape;37;g3d3ac7c84b2_0_911"/>
          <p:cNvSpPr txBox="1"/>
          <p:nvPr>
            <p:ph type="ctrTitle"/>
          </p:nvPr>
        </p:nvSpPr>
        <p:spPr>
          <a:xfrm>
            <a:off x="311700" y="853975"/>
            <a:ext cx="68715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000"/>
              <a:buFont typeface="Poppins"/>
              <a:buNone/>
              <a:defRPr b="1" sz="40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p:txBody>
      </p:sp>
      <p:sp>
        <p:nvSpPr>
          <p:cNvPr id="38" name="Google Shape;38;g3d3ac7c84b2_0_911"/>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39" name="Google Shape;39;g3d3ac7c84b2_0_911" title="chainguard_wordmark3.png"/>
          <p:cNvPicPr preferRelativeResize="0"/>
          <p:nvPr/>
        </p:nvPicPr>
        <p:blipFill rotWithShape="1">
          <a:blip r:embed="rId3">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 Light">
  <p:cSld name="CUSTOM">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g3d3ac7c84b2_0_916"/>
          <p:cNvSpPr txBox="1"/>
          <p:nvPr>
            <p:ph type="title"/>
          </p:nvPr>
        </p:nvSpPr>
        <p:spPr>
          <a:xfrm>
            <a:off x="311700" y="331693"/>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Poppins"/>
              <a:buNone/>
              <a:defRPr b="1">
                <a:latin typeface="Poppins"/>
                <a:ea typeface="Poppins"/>
                <a:cs typeface="Poppins"/>
                <a:sym typeface="Poppins"/>
              </a:defRPr>
            </a:lvl1pPr>
            <a:lvl2pPr lvl="1" algn="l">
              <a:lnSpc>
                <a:spcPct val="100000"/>
              </a:lnSpc>
              <a:spcBef>
                <a:spcPts val="0"/>
              </a:spcBef>
              <a:spcAft>
                <a:spcPts val="0"/>
              </a:spcAft>
              <a:buSzPts val="2800"/>
              <a:buFont typeface="Poppins"/>
              <a:buNone/>
              <a:defRPr>
                <a:latin typeface="Poppins"/>
                <a:ea typeface="Poppins"/>
                <a:cs typeface="Poppins"/>
                <a:sym typeface="Poppins"/>
              </a:defRPr>
            </a:lvl2pPr>
            <a:lvl3pPr lvl="2" algn="l">
              <a:lnSpc>
                <a:spcPct val="100000"/>
              </a:lnSpc>
              <a:spcBef>
                <a:spcPts val="0"/>
              </a:spcBef>
              <a:spcAft>
                <a:spcPts val="0"/>
              </a:spcAft>
              <a:buSzPts val="2800"/>
              <a:buFont typeface="Poppins"/>
              <a:buNone/>
              <a:defRPr>
                <a:latin typeface="Poppins"/>
                <a:ea typeface="Poppins"/>
                <a:cs typeface="Poppins"/>
                <a:sym typeface="Poppins"/>
              </a:defRPr>
            </a:lvl3pPr>
            <a:lvl4pPr lvl="3" algn="l">
              <a:lnSpc>
                <a:spcPct val="100000"/>
              </a:lnSpc>
              <a:spcBef>
                <a:spcPts val="0"/>
              </a:spcBef>
              <a:spcAft>
                <a:spcPts val="0"/>
              </a:spcAft>
              <a:buSzPts val="2800"/>
              <a:buFont typeface="Poppins"/>
              <a:buNone/>
              <a:defRPr>
                <a:latin typeface="Poppins"/>
                <a:ea typeface="Poppins"/>
                <a:cs typeface="Poppins"/>
                <a:sym typeface="Poppins"/>
              </a:defRPr>
            </a:lvl4pPr>
            <a:lvl5pPr lvl="4" algn="l">
              <a:lnSpc>
                <a:spcPct val="100000"/>
              </a:lnSpc>
              <a:spcBef>
                <a:spcPts val="0"/>
              </a:spcBef>
              <a:spcAft>
                <a:spcPts val="0"/>
              </a:spcAft>
              <a:buSzPts val="2800"/>
              <a:buFont typeface="Poppins"/>
              <a:buNone/>
              <a:defRPr>
                <a:latin typeface="Poppins"/>
                <a:ea typeface="Poppins"/>
                <a:cs typeface="Poppins"/>
                <a:sym typeface="Poppins"/>
              </a:defRPr>
            </a:lvl5pPr>
            <a:lvl6pPr lvl="5" algn="l">
              <a:lnSpc>
                <a:spcPct val="100000"/>
              </a:lnSpc>
              <a:spcBef>
                <a:spcPts val="0"/>
              </a:spcBef>
              <a:spcAft>
                <a:spcPts val="0"/>
              </a:spcAft>
              <a:buSzPts val="2800"/>
              <a:buFont typeface="Poppins"/>
              <a:buNone/>
              <a:defRPr>
                <a:latin typeface="Poppins"/>
                <a:ea typeface="Poppins"/>
                <a:cs typeface="Poppins"/>
                <a:sym typeface="Poppins"/>
              </a:defRPr>
            </a:lvl6pPr>
            <a:lvl7pPr lvl="6" algn="l">
              <a:lnSpc>
                <a:spcPct val="100000"/>
              </a:lnSpc>
              <a:spcBef>
                <a:spcPts val="0"/>
              </a:spcBef>
              <a:spcAft>
                <a:spcPts val="0"/>
              </a:spcAft>
              <a:buSzPts val="2800"/>
              <a:buFont typeface="Poppins"/>
              <a:buNone/>
              <a:defRPr>
                <a:latin typeface="Poppins"/>
                <a:ea typeface="Poppins"/>
                <a:cs typeface="Poppins"/>
                <a:sym typeface="Poppins"/>
              </a:defRPr>
            </a:lvl7pPr>
            <a:lvl8pPr lvl="7" algn="l">
              <a:lnSpc>
                <a:spcPct val="100000"/>
              </a:lnSpc>
              <a:spcBef>
                <a:spcPts val="0"/>
              </a:spcBef>
              <a:spcAft>
                <a:spcPts val="0"/>
              </a:spcAft>
              <a:buSzPts val="2800"/>
              <a:buFont typeface="Poppins"/>
              <a:buNone/>
              <a:defRPr>
                <a:latin typeface="Poppins"/>
                <a:ea typeface="Poppins"/>
                <a:cs typeface="Poppins"/>
                <a:sym typeface="Poppins"/>
              </a:defRPr>
            </a:lvl8pPr>
            <a:lvl9pPr lvl="8" algn="l">
              <a:lnSpc>
                <a:spcPct val="100000"/>
              </a:lnSpc>
              <a:spcBef>
                <a:spcPts val="0"/>
              </a:spcBef>
              <a:spcAft>
                <a:spcPts val="0"/>
              </a:spcAft>
              <a:buSzPts val="2800"/>
              <a:buFont typeface="Poppins"/>
              <a:buNone/>
              <a:defRPr>
                <a:latin typeface="Poppins"/>
                <a:ea typeface="Poppins"/>
                <a:cs typeface="Poppins"/>
                <a:sym typeface="Poppins"/>
              </a:defRPr>
            </a:lvl9pPr>
          </a:lstStyle>
          <a:p/>
        </p:txBody>
      </p:sp>
      <p:sp>
        <p:nvSpPr>
          <p:cNvPr id="42" name="Google Shape;42;g3d3ac7c84b2_0_916"/>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g3d3ac7c84b2_0_916"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 Dark">
  <p:cSld name="CUSTOM_2">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g3d3ac7c84b2_0_920"/>
          <p:cNvSpPr txBox="1"/>
          <p:nvPr>
            <p:ph type="title"/>
          </p:nvPr>
        </p:nvSpPr>
        <p:spPr>
          <a:xfrm>
            <a:off x="311700" y="331693"/>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Font typeface="Poppins"/>
              <a:buNone/>
              <a:defRPr b="1">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2pPr>
            <a:lvl3pPr lvl="2"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3pPr>
            <a:lvl4pPr lvl="3"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4pPr>
            <a:lvl5pPr lvl="4"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5pPr>
            <a:lvl6pPr lvl="5"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6pPr>
            <a:lvl7pPr lvl="6"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7pPr>
            <a:lvl8pPr lvl="7"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8pPr>
            <a:lvl9pPr lvl="8" algn="l">
              <a:lnSpc>
                <a:spcPct val="100000"/>
              </a:lnSpc>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9pPr>
          </a:lstStyle>
          <a:p/>
        </p:txBody>
      </p:sp>
      <p:sp>
        <p:nvSpPr>
          <p:cNvPr id="46" name="Google Shape;46;g3d3ac7c84b2_0_920"/>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47" name="Google Shape;47;g3d3ac7c84b2_0_920" title="chainguard_wordmark3.png"/>
          <p:cNvPicPr preferRelativeResize="0"/>
          <p:nvPr/>
        </p:nvPicPr>
        <p:blipFill rotWithShape="1">
          <a:blip r:embed="rId3">
            <a:alphaModFix/>
          </a:blip>
          <a:srcRect b="0" l="0" r="0" t="0"/>
          <a:stretch/>
        </p:blipFill>
        <p:spPr>
          <a:xfrm>
            <a:off x="401988" y="4772548"/>
            <a:ext cx="1073436" cy="1717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Light" type="tx">
  <p:cSld name="TITLE_AND_BODY">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g3d3ac7c84b2_0_924"/>
          <p:cNvSpPr txBox="1"/>
          <p:nvPr>
            <p:ph type="title"/>
          </p:nvPr>
        </p:nvSpPr>
        <p:spPr>
          <a:xfrm>
            <a:off x="311700" y="331693"/>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Poppins"/>
              <a:buNone/>
              <a:defRPr b="1">
                <a:latin typeface="Poppins"/>
                <a:ea typeface="Poppins"/>
                <a:cs typeface="Poppins"/>
                <a:sym typeface="Poppins"/>
              </a:defRPr>
            </a:lvl1pPr>
            <a:lvl2pPr lvl="1" algn="l">
              <a:lnSpc>
                <a:spcPct val="100000"/>
              </a:lnSpc>
              <a:spcBef>
                <a:spcPts val="0"/>
              </a:spcBef>
              <a:spcAft>
                <a:spcPts val="0"/>
              </a:spcAft>
              <a:buSzPts val="2800"/>
              <a:buFont typeface="Poppins"/>
              <a:buNone/>
              <a:defRPr>
                <a:latin typeface="Poppins"/>
                <a:ea typeface="Poppins"/>
                <a:cs typeface="Poppins"/>
                <a:sym typeface="Poppins"/>
              </a:defRPr>
            </a:lvl2pPr>
            <a:lvl3pPr lvl="2" algn="l">
              <a:lnSpc>
                <a:spcPct val="100000"/>
              </a:lnSpc>
              <a:spcBef>
                <a:spcPts val="0"/>
              </a:spcBef>
              <a:spcAft>
                <a:spcPts val="0"/>
              </a:spcAft>
              <a:buSzPts val="2800"/>
              <a:buFont typeface="Poppins"/>
              <a:buNone/>
              <a:defRPr>
                <a:latin typeface="Poppins"/>
                <a:ea typeface="Poppins"/>
                <a:cs typeface="Poppins"/>
                <a:sym typeface="Poppins"/>
              </a:defRPr>
            </a:lvl3pPr>
            <a:lvl4pPr lvl="3" algn="l">
              <a:lnSpc>
                <a:spcPct val="100000"/>
              </a:lnSpc>
              <a:spcBef>
                <a:spcPts val="0"/>
              </a:spcBef>
              <a:spcAft>
                <a:spcPts val="0"/>
              </a:spcAft>
              <a:buSzPts val="2800"/>
              <a:buFont typeface="Poppins"/>
              <a:buNone/>
              <a:defRPr>
                <a:latin typeface="Poppins"/>
                <a:ea typeface="Poppins"/>
                <a:cs typeface="Poppins"/>
                <a:sym typeface="Poppins"/>
              </a:defRPr>
            </a:lvl4pPr>
            <a:lvl5pPr lvl="4" algn="l">
              <a:lnSpc>
                <a:spcPct val="100000"/>
              </a:lnSpc>
              <a:spcBef>
                <a:spcPts val="0"/>
              </a:spcBef>
              <a:spcAft>
                <a:spcPts val="0"/>
              </a:spcAft>
              <a:buSzPts val="2800"/>
              <a:buFont typeface="Poppins"/>
              <a:buNone/>
              <a:defRPr>
                <a:latin typeface="Poppins"/>
                <a:ea typeface="Poppins"/>
                <a:cs typeface="Poppins"/>
                <a:sym typeface="Poppins"/>
              </a:defRPr>
            </a:lvl5pPr>
            <a:lvl6pPr lvl="5" algn="l">
              <a:lnSpc>
                <a:spcPct val="100000"/>
              </a:lnSpc>
              <a:spcBef>
                <a:spcPts val="0"/>
              </a:spcBef>
              <a:spcAft>
                <a:spcPts val="0"/>
              </a:spcAft>
              <a:buSzPts val="2800"/>
              <a:buFont typeface="Poppins"/>
              <a:buNone/>
              <a:defRPr>
                <a:latin typeface="Poppins"/>
                <a:ea typeface="Poppins"/>
                <a:cs typeface="Poppins"/>
                <a:sym typeface="Poppins"/>
              </a:defRPr>
            </a:lvl6pPr>
            <a:lvl7pPr lvl="6" algn="l">
              <a:lnSpc>
                <a:spcPct val="100000"/>
              </a:lnSpc>
              <a:spcBef>
                <a:spcPts val="0"/>
              </a:spcBef>
              <a:spcAft>
                <a:spcPts val="0"/>
              </a:spcAft>
              <a:buSzPts val="2800"/>
              <a:buFont typeface="Poppins"/>
              <a:buNone/>
              <a:defRPr>
                <a:latin typeface="Poppins"/>
                <a:ea typeface="Poppins"/>
                <a:cs typeface="Poppins"/>
                <a:sym typeface="Poppins"/>
              </a:defRPr>
            </a:lvl7pPr>
            <a:lvl8pPr lvl="7" algn="l">
              <a:lnSpc>
                <a:spcPct val="100000"/>
              </a:lnSpc>
              <a:spcBef>
                <a:spcPts val="0"/>
              </a:spcBef>
              <a:spcAft>
                <a:spcPts val="0"/>
              </a:spcAft>
              <a:buSzPts val="2800"/>
              <a:buFont typeface="Poppins"/>
              <a:buNone/>
              <a:defRPr>
                <a:latin typeface="Poppins"/>
                <a:ea typeface="Poppins"/>
                <a:cs typeface="Poppins"/>
                <a:sym typeface="Poppins"/>
              </a:defRPr>
            </a:lvl8pPr>
            <a:lvl9pPr lvl="8" algn="l">
              <a:lnSpc>
                <a:spcPct val="100000"/>
              </a:lnSpc>
              <a:spcBef>
                <a:spcPts val="0"/>
              </a:spcBef>
              <a:spcAft>
                <a:spcPts val="0"/>
              </a:spcAft>
              <a:buSzPts val="2800"/>
              <a:buFont typeface="Poppins"/>
              <a:buNone/>
              <a:defRPr>
                <a:latin typeface="Poppins"/>
                <a:ea typeface="Poppins"/>
                <a:cs typeface="Poppins"/>
                <a:sym typeface="Poppins"/>
              </a:defRPr>
            </a:lvl9pPr>
          </a:lstStyle>
          <a:p/>
        </p:txBody>
      </p:sp>
      <p:sp>
        <p:nvSpPr>
          <p:cNvPr id="50" name="Google Shape;50;g3d3ac7c84b2_0_924"/>
          <p:cNvSpPr txBox="1"/>
          <p:nvPr>
            <p:ph idx="1" type="body"/>
          </p:nvPr>
        </p:nvSpPr>
        <p:spPr>
          <a:xfrm>
            <a:off x="311700" y="1014343"/>
            <a:ext cx="8520600" cy="366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1pPr>
            <a:lvl2pPr indent="-304800" lvl="1" marL="9144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2pPr>
            <a:lvl3pPr indent="-304800" lvl="2" marL="13716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3pPr>
            <a:lvl4pPr indent="-304800" lvl="3" marL="18288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4pPr>
            <a:lvl5pPr indent="-304800" lvl="4" marL="2286000" algn="l">
              <a:lnSpc>
                <a:spcPct val="115000"/>
              </a:lnSpc>
              <a:spcBef>
                <a:spcPts val="0"/>
              </a:spcBef>
              <a:spcAft>
                <a:spcPts val="0"/>
              </a:spcAft>
              <a:buClr>
                <a:srgbClr val="252D33"/>
              </a:buClr>
              <a:buSzPts val="1200"/>
              <a:buFont typeface="Poppins"/>
              <a:buChar char="○"/>
              <a:defRPr sz="1200">
                <a:solidFill>
                  <a:srgbClr val="252D33"/>
                </a:solidFill>
                <a:latin typeface="Poppins"/>
                <a:ea typeface="Poppins"/>
                <a:cs typeface="Poppins"/>
                <a:sym typeface="Poppins"/>
              </a:defRPr>
            </a:lvl5pPr>
            <a:lvl6pPr indent="-292100" lvl="5" marL="27432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6pPr>
            <a:lvl7pPr indent="-292100" lvl="6" marL="32004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7pPr>
            <a:lvl8pPr indent="-292100" lvl="7" marL="36576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8pPr>
            <a:lvl9pPr indent="-292100" lvl="8" marL="4114800" algn="l">
              <a:lnSpc>
                <a:spcPct val="115000"/>
              </a:lnSpc>
              <a:spcBef>
                <a:spcPts val="0"/>
              </a:spcBef>
              <a:spcAft>
                <a:spcPts val="0"/>
              </a:spcAft>
              <a:buClr>
                <a:srgbClr val="252D33"/>
              </a:buClr>
              <a:buSzPts val="1000"/>
              <a:buFont typeface="Poppins"/>
              <a:buChar char="■"/>
              <a:defRPr>
                <a:solidFill>
                  <a:srgbClr val="252D33"/>
                </a:solidFill>
                <a:latin typeface="Poppins"/>
                <a:ea typeface="Poppins"/>
                <a:cs typeface="Poppins"/>
                <a:sym typeface="Poppins"/>
              </a:defRPr>
            </a:lvl9pPr>
          </a:lstStyle>
          <a:p/>
        </p:txBody>
      </p:sp>
      <p:sp>
        <p:nvSpPr>
          <p:cNvPr id="51" name="Google Shape;51;g3d3ac7c84b2_0_924"/>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pic>
        <p:nvPicPr>
          <p:cNvPr id="52" name="Google Shape;52;g3d3ac7c84b2_0_924" title="chainguard_wordmark2.png"/>
          <p:cNvPicPr preferRelativeResize="0"/>
          <p:nvPr/>
        </p:nvPicPr>
        <p:blipFill rotWithShape="1">
          <a:blip r:embed="rId3">
            <a:alphaModFix/>
          </a:blip>
          <a:srcRect b="0" l="0" r="0" t="0"/>
          <a:stretch/>
        </p:blipFill>
        <p:spPr>
          <a:xfrm>
            <a:off x="402025" y="4772562"/>
            <a:ext cx="1073351" cy="1717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1.xml"/><Relationship Id="rId22" Type="http://schemas.openxmlformats.org/officeDocument/2006/relationships/slideLayout" Target="../slideLayouts/slideLayout23.xml"/><Relationship Id="rId21" Type="http://schemas.openxmlformats.org/officeDocument/2006/relationships/slideLayout" Target="../slideLayouts/slideLayout22.xml"/><Relationship Id="rId24" Type="http://schemas.openxmlformats.org/officeDocument/2006/relationships/slideLayout" Target="../slideLayouts/slideLayout25.xml"/><Relationship Id="rId23" Type="http://schemas.openxmlformats.org/officeDocument/2006/relationships/slideLayout" Target="../slideLayouts/slideLayout24.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26" Type="http://schemas.openxmlformats.org/officeDocument/2006/relationships/slideLayout" Target="../slideLayouts/slideLayout27.xml"/><Relationship Id="rId25" Type="http://schemas.openxmlformats.org/officeDocument/2006/relationships/slideLayout" Target="../slideLayouts/slideLayout26.xml"/><Relationship Id="rId28" Type="http://schemas.openxmlformats.org/officeDocument/2006/relationships/slideLayout" Target="../slideLayouts/slideLayout29.xml"/><Relationship Id="rId27" Type="http://schemas.openxmlformats.org/officeDocument/2006/relationships/slideLayout" Target="../slideLayouts/slideLayout28.xml"/><Relationship Id="rId5" Type="http://schemas.openxmlformats.org/officeDocument/2006/relationships/slideLayout" Target="../slideLayouts/slideLayout6.xml"/><Relationship Id="rId6" Type="http://schemas.openxmlformats.org/officeDocument/2006/relationships/slideLayout" Target="../slideLayouts/slideLayout7.xml"/><Relationship Id="rId29" Type="http://schemas.openxmlformats.org/officeDocument/2006/relationships/slideLayout" Target="../slideLayouts/slideLayout30.xml"/><Relationship Id="rId7" Type="http://schemas.openxmlformats.org/officeDocument/2006/relationships/slideLayout" Target="../slideLayouts/slideLayout8.xml"/><Relationship Id="rId8" Type="http://schemas.openxmlformats.org/officeDocument/2006/relationships/slideLayout" Target="../slideLayouts/slideLayout9.xml"/><Relationship Id="rId31" Type="http://schemas.openxmlformats.org/officeDocument/2006/relationships/theme" Target="../theme/theme1.xml"/><Relationship Id="rId30" Type="http://schemas.openxmlformats.org/officeDocument/2006/relationships/slideLayout" Target="../slideLayouts/slideLayout31.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7" Type="http://schemas.openxmlformats.org/officeDocument/2006/relationships/slideLayout" Target="../slideLayouts/slideLayout18.xml"/><Relationship Id="rId16" Type="http://schemas.openxmlformats.org/officeDocument/2006/relationships/slideLayout" Target="../slideLayouts/slideLayout17.xml"/><Relationship Id="rId19" Type="http://schemas.openxmlformats.org/officeDocument/2006/relationships/slideLayout" Target="../slideLayouts/slideLayout20.xml"/><Relationship Id="rId1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 name="Shape 11"/>
        <p:cNvGrpSpPr/>
        <p:nvPr/>
      </p:nvGrpSpPr>
      <p:grpSpPr>
        <a:xfrm>
          <a:off x="0" y="0"/>
          <a:ext cx="0" cy="0"/>
          <a:chOff x="0" y="0"/>
          <a:chExt cx="0" cy="0"/>
        </a:xfrm>
      </p:grpSpPr>
      <p:sp>
        <p:nvSpPr>
          <p:cNvPr id="12" name="Google Shape;12;g3d3ac7c84b2_0_887"/>
          <p:cNvSpPr txBox="1"/>
          <p:nvPr>
            <p:ph type="title"/>
          </p:nvPr>
        </p:nvSpPr>
        <p:spPr>
          <a:xfrm>
            <a:off x="311700" y="2185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rgbClr val="0D161C"/>
              </a:buClr>
              <a:buSzPts val="2800"/>
              <a:buFont typeface="Poppins"/>
              <a:buNone/>
              <a:defRPr b="1" i="0" sz="2800" u="none" cap="none" strike="noStrike">
                <a:solidFill>
                  <a:srgbClr val="0D161C"/>
                </a:solidFill>
                <a:latin typeface="Poppins"/>
                <a:ea typeface="Poppins"/>
                <a:cs typeface="Poppins"/>
                <a:sym typeface="Poppins"/>
              </a:defRPr>
            </a:lvl1pPr>
            <a:lvl2pPr lvl="1" marR="0" algn="l">
              <a:lnSpc>
                <a:spcPct val="100000"/>
              </a:lnSpc>
              <a:spcBef>
                <a:spcPts val="0"/>
              </a:spcBef>
              <a:spcAft>
                <a:spcPts val="0"/>
              </a:spcAft>
              <a:buClr>
                <a:srgbClr val="0D161C"/>
              </a:buClr>
              <a:buSzPts val="2800"/>
              <a:buFont typeface="Poppins"/>
              <a:buNone/>
              <a:defRPr b="1" i="0" sz="2800" u="none" cap="none" strike="noStrike">
                <a:solidFill>
                  <a:srgbClr val="0D161C"/>
                </a:solidFill>
                <a:latin typeface="Poppins"/>
                <a:ea typeface="Poppins"/>
                <a:cs typeface="Poppins"/>
                <a:sym typeface="Poppins"/>
              </a:defRPr>
            </a:lvl2pPr>
            <a:lvl3pPr lvl="2" marR="0" algn="l">
              <a:lnSpc>
                <a:spcPct val="100000"/>
              </a:lnSpc>
              <a:spcBef>
                <a:spcPts val="0"/>
              </a:spcBef>
              <a:spcAft>
                <a:spcPts val="0"/>
              </a:spcAft>
              <a:buClr>
                <a:srgbClr val="0D161C"/>
              </a:buClr>
              <a:buSzPts val="2800"/>
              <a:buFont typeface="Poppins"/>
              <a:buNone/>
              <a:defRPr b="1" i="0" sz="2800" u="none" cap="none" strike="noStrike">
                <a:solidFill>
                  <a:srgbClr val="0D161C"/>
                </a:solidFill>
                <a:latin typeface="Poppins"/>
                <a:ea typeface="Poppins"/>
                <a:cs typeface="Poppins"/>
                <a:sym typeface="Poppins"/>
              </a:defRPr>
            </a:lvl3pPr>
            <a:lvl4pPr lvl="3" marR="0" algn="l">
              <a:lnSpc>
                <a:spcPct val="100000"/>
              </a:lnSpc>
              <a:spcBef>
                <a:spcPts val="0"/>
              </a:spcBef>
              <a:spcAft>
                <a:spcPts val="0"/>
              </a:spcAft>
              <a:buClr>
                <a:srgbClr val="0D161C"/>
              </a:buClr>
              <a:buSzPts val="2800"/>
              <a:buFont typeface="Poppins"/>
              <a:buNone/>
              <a:defRPr b="1" i="0" sz="2800" u="none" cap="none" strike="noStrike">
                <a:solidFill>
                  <a:srgbClr val="0D161C"/>
                </a:solidFill>
                <a:latin typeface="Poppins"/>
                <a:ea typeface="Poppins"/>
                <a:cs typeface="Poppins"/>
                <a:sym typeface="Poppins"/>
              </a:defRPr>
            </a:lvl4pPr>
            <a:lvl5pPr lvl="4" marR="0" algn="l">
              <a:lnSpc>
                <a:spcPct val="100000"/>
              </a:lnSpc>
              <a:spcBef>
                <a:spcPts val="0"/>
              </a:spcBef>
              <a:spcAft>
                <a:spcPts val="0"/>
              </a:spcAft>
              <a:buClr>
                <a:srgbClr val="0D161C"/>
              </a:buClr>
              <a:buSzPts val="2800"/>
              <a:buFont typeface="Poppins"/>
              <a:buNone/>
              <a:defRPr b="1" i="0" sz="2800" u="none" cap="none" strike="noStrike">
                <a:solidFill>
                  <a:srgbClr val="0D161C"/>
                </a:solidFill>
                <a:latin typeface="Poppins"/>
                <a:ea typeface="Poppins"/>
                <a:cs typeface="Poppins"/>
                <a:sym typeface="Poppins"/>
              </a:defRPr>
            </a:lvl5pPr>
            <a:lvl6pPr lvl="5" marR="0" algn="l">
              <a:lnSpc>
                <a:spcPct val="100000"/>
              </a:lnSpc>
              <a:spcBef>
                <a:spcPts val="0"/>
              </a:spcBef>
              <a:spcAft>
                <a:spcPts val="0"/>
              </a:spcAft>
              <a:buClr>
                <a:srgbClr val="0D161C"/>
              </a:buClr>
              <a:buSzPts val="2800"/>
              <a:buFont typeface="Poppins"/>
              <a:buNone/>
              <a:defRPr b="1" i="0" sz="2800" u="none" cap="none" strike="noStrike">
                <a:solidFill>
                  <a:srgbClr val="0D161C"/>
                </a:solidFill>
                <a:latin typeface="Poppins"/>
                <a:ea typeface="Poppins"/>
                <a:cs typeface="Poppins"/>
                <a:sym typeface="Poppins"/>
              </a:defRPr>
            </a:lvl6pPr>
            <a:lvl7pPr lvl="6" marR="0" algn="l">
              <a:lnSpc>
                <a:spcPct val="100000"/>
              </a:lnSpc>
              <a:spcBef>
                <a:spcPts val="0"/>
              </a:spcBef>
              <a:spcAft>
                <a:spcPts val="0"/>
              </a:spcAft>
              <a:buClr>
                <a:srgbClr val="0D161C"/>
              </a:buClr>
              <a:buSzPts val="2800"/>
              <a:buFont typeface="Poppins"/>
              <a:buNone/>
              <a:defRPr b="1" i="0" sz="2800" u="none" cap="none" strike="noStrike">
                <a:solidFill>
                  <a:srgbClr val="0D161C"/>
                </a:solidFill>
                <a:latin typeface="Poppins"/>
                <a:ea typeface="Poppins"/>
                <a:cs typeface="Poppins"/>
                <a:sym typeface="Poppins"/>
              </a:defRPr>
            </a:lvl7pPr>
            <a:lvl8pPr lvl="7" marR="0" algn="l">
              <a:lnSpc>
                <a:spcPct val="100000"/>
              </a:lnSpc>
              <a:spcBef>
                <a:spcPts val="0"/>
              </a:spcBef>
              <a:spcAft>
                <a:spcPts val="0"/>
              </a:spcAft>
              <a:buClr>
                <a:srgbClr val="0D161C"/>
              </a:buClr>
              <a:buSzPts val="2800"/>
              <a:buFont typeface="Poppins"/>
              <a:buNone/>
              <a:defRPr b="1" i="0" sz="2800" u="none" cap="none" strike="noStrike">
                <a:solidFill>
                  <a:srgbClr val="0D161C"/>
                </a:solidFill>
                <a:latin typeface="Poppins"/>
                <a:ea typeface="Poppins"/>
                <a:cs typeface="Poppins"/>
                <a:sym typeface="Poppins"/>
              </a:defRPr>
            </a:lvl8pPr>
            <a:lvl9pPr lvl="8" marR="0" algn="l">
              <a:lnSpc>
                <a:spcPct val="100000"/>
              </a:lnSpc>
              <a:spcBef>
                <a:spcPts val="0"/>
              </a:spcBef>
              <a:spcAft>
                <a:spcPts val="0"/>
              </a:spcAft>
              <a:buClr>
                <a:srgbClr val="0D161C"/>
              </a:buClr>
              <a:buSzPts val="2800"/>
              <a:buFont typeface="Poppins"/>
              <a:buNone/>
              <a:defRPr b="1" i="0" sz="2800" u="none" cap="none" strike="noStrike">
                <a:solidFill>
                  <a:srgbClr val="0D161C"/>
                </a:solidFill>
                <a:latin typeface="Poppins"/>
                <a:ea typeface="Poppins"/>
                <a:cs typeface="Poppins"/>
                <a:sym typeface="Poppins"/>
              </a:defRPr>
            </a:lvl9pPr>
          </a:lstStyle>
          <a:p/>
        </p:txBody>
      </p:sp>
      <p:sp>
        <p:nvSpPr>
          <p:cNvPr id="13" name="Google Shape;13;g3d3ac7c84b2_0_887"/>
          <p:cNvSpPr txBox="1"/>
          <p:nvPr>
            <p:ph idx="1" type="body"/>
          </p:nvPr>
        </p:nvSpPr>
        <p:spPr>
          <a:xfrm>
            <a:off x="311700" y="901175"/>
            <a:ext cx="8520600" cy="3667500"/>
          </a:xfrm>
          <a:prstGeom prst="rect">
            <a:avLst/>
          </a:prstGeom>
          <a:noFill/>
          <a:ln>
            <a:noFill/>
          </a:ln>
        </p:spPr>
        <p:txBody>
          <a:bodyPr anchorCtr="0" anchor="t" bIns="91425" lIns="91425" spcFirstLastPara="1" rIns="91425" wrap="square" tIns="91425">
            <a:normAutofit/>
          </a:bodyPr>
          <a:lstStyle>
            <a:lvl1pPr indent="-304800" lvl="0" marL="457200" marR="0" algn="l">
              <a:lnSpc>
                <a:spcPct val="115000"/>
              </a:lnSpc>
              <a:spcBef>
                <a:spcPts val="0"/>
              </a:spcBef>
              <a:spcAft>
                <a:spcPts val="0"/>
              </a:spcAft>
              <a:buClr>
                <a:srgbClr val="252D33"/>
              </a:buClr>
              <a:buSzPts val="1200"/>
              <a:buFont typeface="Poppins"/>
              <a:buChar char="●"/>
              <a:defRPr b="0" i="0" sz="1200" u="none" cap="none" strike="noStrike">
                <a:solidFill>
                  <a:srgbClr val="252D33"/>
                </a:solidFill>
                <a:latin typeface="Poppins"/>
                <a:ea typeface="Poppins"/>
                <a:cs typeface="Poppins"/>
                <a:sym typeface="Poppins"/>
              </a:defRPr>
            </a:lvl1pPr>
            <a:lvl2pPr indent="-304800" lvl="1" marL="914400" marR="0" algn="l">
              <a:lnSpc>
                <a:spcPct val="115000"/>
              </a:lnSpc>
              <a:spcBef>
                <a:spcPts val="0"/>
              </a:spcBef>
              <a:spcAft>
                <a:spcPts val="0"/>
              </a:spcAft>
              <a:buClr>
                <a:srgbClr val="252D33"/>
              </a:buClr>
              <a:buSzPts val="1200"/>
              <a:buFont typeface="Poppins"/>
              <a:buChar char="○"/>
              <a:defRPr b="0" i="0" sz="1200" u="none" cap="none" strike="noStrike">
                <a:solidFill>
                  <a:srgbClr val="252D33"/>
                </a:solidFill>
                <a:latin typeface="Poppins"/>
                <a:ea typeface="Poppins"/>
                <a:cs typeface="Poppins"/>
                <a:sym typeface="Poppins"/>
              </a:defRPr>
            </a:lvl2pPr>
            <a:lvl3pPr indent="-304800" lvl="2" marL="1371600" marR="0" algn="l">
              <a:lnSpc>
                <a:spcPct val="115000"/>
              </a:lnSpc>
              <a:spcBef>
                <a:spcPts val="0"/>
              </a:spcBef>
              <a:spcAft>
                <a:spcPts val="0"/>
              </a:spcAft>
              <a:buClr>
                <a:srgbClr val="252D33"/>
              </a:buClr>
              <a:buSzPts val="1200"/>
              <a:buFont typeface="Poppins"/>
              <a:buChar char="■"/>
              <a:defRPr b="0" i="0" sz="1200" u="none" cap="none" strike="noStrike">
                <a:solidFill>
                  <a:srgbClr val="252D33"/>
                </a:solidFill>
                <a:latin typeface="Poppins"/>
                <a:ea typeface="Poppins"/>
                <a:cs typeface="Poppins"/>
                <a:sym typeface="Poppins"/>
              </a:defRPr>
            </a:lvl3pPr>
            <a:lvl4pPr indent="-304800" lvl="3" marL="1828800" marR="0" algn="l">
              <a:lnSpc>
                <a:spcPct val="115000"/>
              </a:lnSpc>
              <a:spcBef>
                <a:spcPts val="0"/>
              </a:spcBef>
              <a:spcAft>
                <a:spcPts val="0"/>
              </a:spcAft>
              <a:buClr>
                <a:srgbClr val="252D33"/>
              </a:buClr>
              <a:buSzPts val="1200"/>
              <a:buFont typeface="Poppins"/>
              <a:buChar char="●"/>
              <a:defRPr b="0" i="0" sz="1200" u="none" cap="none" strike="noStrike">
                <a:solidFill>
                  <a:srgbClr val="252D33"/>
                </a:solidFill>
                <a:latin typeface="Poppins"/>
                <a:ea typeface="Poppins"/>
                <a:cs typeface="Poppins"/>
                <a:sym typeface="Poppins"/>
              </a:defRPr>
            </a:lvl4pPr>
            <a:lvl5pPr indent="-304800" lvl="4" marL="2286000" marR="0" algn="l">
              <a:lnSpc>
                <a:spcPct val="115000"/>
              </a:lnSpc>
              <a:spcBef>
                <a:spcPts val="0"/>
              </a:spcBef>
              <a:spcAft>
                <a:spcPts val="0"/>
              </a:spcAft>
              <a:buClr>
                <a:srgbClr val="252D33"/>
              </a:buClr>
              <a:buSzPts val="1200"/>
              <a:buFont typeface="Poppins"/>
              <a:buChar char="○"/>
              <a:defRPr b="0" i="0" sz="1200" u="none" cap="none" strike="noStrike">
                <a:solidFill>
                  <a:srgbClr val="252D33"/>
                </a:solidFill>
                <a:latin typeface="Poppins"/>
                <a:ea typeface="Poppins"/>
                <a:cs typeface="Poppins"/>
                <a:sym typeface="Poppins"/>
              </a:defRPr>
            </a:lvl5pPr>
            <a:lvl6pPr indent="-292100" lvl="5" marL="2743200" marR="0" algn="l">
              <a:lnSpc>
                <a:spcPct val="115000"/>
              </a:lnSpc>
              <a:spcBef>
                <a:spcPts val="0"/>
              </a:spcBef>
              <a:spcAft>
                <a:spcPts val="0"/>
              </a:spcAft>
              <a:buClr>
                <a:srgbClr val="252D33"/>
              </a:buClr>
              <a:buSzPts val="1000"/>
              <a:buFont typeface="Poppins"/>
              <a:buChar char="■"/>
              <a:defRPr b="0" i="0" sz="1000" u="none" cap="none" strike="noStrike">
                <a:solidFill>
                  <a:srgbClr val="252D33"/>
                </a:solidFill>
                <a:latin typeface="Poppins"/>
                <a:ea typeface="Poppins"/>
                <a:cs typeface="Poppins"/>
                <a:sym typeface="Poppins"/>
              </a:defRPr>
            </a:lvl6pPr>
            <a:lvl7pPr indent="-292100" lvl="6" marL="3200400" marR="0" algn="l">
              <a:lnSpc>
                <a:spcPct val="115000"/>
              </a:lnSpc>
              <a:spcBef>
                <a:spcPts val="0"/>
              </a:spcBef>
              <a:spcAft>
                <a:spcPts val="0"/>
              </a:spcAft>
              <a:buClr>
                <a:srgbClr val="252D33"/>
              </a:buClr>
              <a:buSzPts val="1000"/>
              <a:buFont typeface="Poppins"/>
              <a:buChar char="●"/>
              <a:defRPr b="0" i="0" sz="1000" u="none" cap="none" strike="noStrike">
                <a:solidFill>
                  <a:srgbClr val="252D33"/>
                </a:solidFill>
                <a:latin typeface="Poppins"/>
                <a:ea typeface="Poppins"/>
                <a:cs typeface="Poppins"/>
                <a:sym typeface="Poppins"/>
              </a:defRPr>
            </a:lvl7pPr>
            <a:lvl8pPr indent="-292100" lvl="7" marL="3657600" marR="0" algn="l">
              <a:lnSpc>
                <a:spcPct val="115000"/>
              </a:lnSpc>
              <a:spcBef>
                <a:spcPts val="0"/>
              </a:spcBef>
              <a:spcAft>
                <a:spcPts val="0"/>
              </a:spcAft>
              <a:buClr>
                <a:srgbClr val="252D33"/>
              </a:buClr>
              <a:buSzPts val="1000"/>
              <a:buFont typeface="Poppins"/>
              <a:buChar char="○"/>
              <a:defRPr b="0" i="0" sz="1000" u="none" cap="none" strike="noStrike">
                <a:solidFill>
                  <a:srgbClr val="252D33"/>
                </a:solidFill>
                <a:latin typeface="Poppins"/>
                <a:ea typeface="Poppins"/>
                <a:cs typeface="Poppins"/>
                <a:sym typeface="Poppins"/>
              </a:defRPr>
            </a:lvl8pPr>
            <a:lvl9pPr indent="-292100" lvl="8" marL="4114800" marR="0" algn="l">
              <a:lnSpc>
                <a:spcPct val="115000"/>
              </a:lnSpc>
              <a:spcBef>
                <a:spcPts val="0"/>
              </a:spcBef>
              <a:spcAft>
                <a:spcPts val="0"/>
              </a:spcAft>
              <a:buClr>
                <a:srgbClr val="252D33"/>
              </a:buClr>
              <a:buSzPts val="1000"/>
              <a:buFont typeface="Poppins"/>
              <a:buChar char="■"/>
              <a:defRPr b="0" i="0" sz="1000" u="none" cap="none" strike="noStrike">
                <a:solidFill>
                  <a:srgbClr val="252D33"/>
                </a:solidFill>
                <a:latin typeface="Poppins"/>
                <a:ea typeface="Poppins"/>
                <a:cs typeface="Poppins"/>
                <a:sym typeface="Poppins"/>
              </a:defRPr>
            </a:lvl9pPr>
          </a:lstStyle>
          <a:p/>
        </p:txBody>
      </p:sp>
      <p:sp>
        <p:nvSpPr>
          <p:cNvPr id="14" name="Google Shape;14;g3d3ac7c84b2_0_887"/>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1pPr>
            <a:lvl2pPr indent="0" lvl="1"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2pPr>
            <a:lvl3pPr indent="0" lvl="2"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3pPr>
            <a:lvl4pPr indent="0" lvl="3"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4pPr>
            <a:lvl5pPr indent="0" lvl="4"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5pPr>
            <a:lvl6pPr indent="0" lvl="5"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6pPr>
            <a:lvl7pPr indent="0" lvl="6"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7pPr>
            <a:lvl8pPr indent="0" lvl="7"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8pPr>
            <a:lvl9pPr indent="0" lvl="8" marL="0" marR="0" algn="r">
              <a:lnSpc>
                <a:spcPct val="100000"/>
              </a:lnSpc>
              <a:spcBef>
                <a:spcPts val="0"/>
              </a:spcBef>
              <a:spcAft>
                <a:spcPts val="0"/>
              </a:spcAft>
              <a:buClr>
                <a:srgbClr val="000000"/>
              </a:buClr>
              <a:buSzPts val="1300"/>
              <a:buFont typeface="Arial"/>
              <a:buNone/>
              <a:defRPr b="0" i="0" sz="1000" u="none" cap="none" strike="noStrike">
                <a:solidFill>
                  <a:srgbClr val="999999"/>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8.jpg"/><Relationship Id="rId4" Type="http://schemas.openxmlformats.org/officeDocument/2006/relationships/image" Target="../media/image37.jpg"/><Relationship Id="rId5" Type="http://schemas.openxmlformats.org/officeDocument/2006/relationships/image" Target="../media/image39.jpg"/><Relationship Id="rId6" Type="http://schemas.openxmlformats.org/officeDocument/2006/relationships/image" Target="../media/image36.jpg"/><Relationship Id="rId7" Type="http://schemas.openxmlformats.org/officeDocument/2006/relationships/image" Target="../media/image40.jpg"/><Relationship Id="rId8"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github.com/chainguard-dev/edu/tree/main/scripts" TargetMode="External"/><Relationship Id="rId4" Type="http://schemas.openxmlformats.org/officeDocument/2006/relationships/hyperlink" Target="http://github.com/chainguard-dev/edu/tree/main/.github/workflows" TargetMode="External"/><Relationship Id="rId5" Type="http://schemas.openxmlformats.org/officeDocument/2006/relationships/hyperlink" Target="https://edu.chainguard.dev/mcp-server-ai-docs/" TargetMode="External"/><Relationship Id="rId6" Type="http://schemas.openxmlformats.org/officeDocument/2006/relationships/hyperlink" Target="https://www.chainguard.dev/unchained/meet-chainguard-mcps-bringing-supply-chain-security-to-the-ai-er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8.jpg"/><Relationship Id="rId4" Type="http://schemas.openxmlformats.org/officeDocument/2006/relationships/image" Target="../media/image27.png"/><Relationship Id="rId5"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30.jpg"/><Relationship Id="rId4" Type="http://schemas.openxmlformats.org/officeDocument/2006/relationships/image" Target="../media/image35.jpg"/><Relationship Id="rId5" Type="http://schemas.openxmlformats.org/officeDocument/2006/relationships/image" Target="../media/image31.png"/><Relationship Id="rId6" Type="http://schemas.openxmlformats.org/officeDocument/2006/relationships/image" Target="../media/image34.jpg"/><Relationship Id="rId7" Type="http://schemas.openxmlformats.org/officeDocument/2006/relationships/image" Target="../media/image3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d3ac7c84b2_0_615"/>
          <p:cNvSpPr txBox="1"/>
          <p:nvPr>
            <p:ph type="ctrTitle"/>
          </p:nvPr>
        </p:nvSpPr>
        <p:spPr>
          <a:xfrm>
            <a:off x="311700" y="1171200"/>
            <a:ext cx="8180700" cy="20526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500"/>
              <a:buNone/>
            </a:pPr>
            <a:r>
              <a:rPr lang="en-US"/>
              <a:t>Securing the MCP Ecosystem</a:t>
            </a:r>
            <a:endParaRPr/>
          </a:p>
        </p:txBody>
      </p:sp>
      <p:sp>
        <p:nvSpPr>
          <p:cNvPr id="202" name="Google Shape;202;g3d3ac7c84b2_0_615"/>
          <p:cNvSpPr txBox="1"/>
          <p:nvPr>
            <p:ph idx="1" type="subTitle"/>
          </p:nvPr>
        </p:nvSpPr>
        <p:spPr>
          <a:xfrm>
            <a:off x="311700" y="3184550"/>
            <a:ext cx="8520600" cy="7926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2200"/>
              <a:buNone/>
            </a:pPr>
            <a:r>
              <a:rPr b="1" lang="en-US">
                <a:latin typeface="Roboto Mono"/>
                <a:ea typeface="Roboto Mono"/>
                <a:cs typeface="Roboto Mono"/>
                <a:sym typeface="Roboto Mono"/>
              </a:rPr>
              <a:t>Production Patterns for Transparency and Trust</a:t>
            </a:r>
            <a:endParaRPr b="1">
              <a:latin typeface="Roboto Mono"/>
              <a:ea typeface="Roboto Mono"/>
              <a:cs typeface="Roboto Mono"/>
              <a:sym typeface="Roboto Mono"/>
            </a:endParaRPr>
          </a:p>
          <a:p>
            <a:pPr indent="0" lvl="0" marL="0" rtl="0" algn="l">
              <a:lnSpc>
                <a:spcPct val="100000"/>
              </a:lnSpc>
              <a:spcBef>
                <a:spcPts val="0"/>
              </a:spcBef>
              <a:spcAft>
                <a:spcPts val="0"/>
              </a:spcAft>
              <a:buSzPts val="2200"/>
              <a:buNone/>
            </a:pPr>
            <a:r>
              <a:rPr lang="en-US"/>
              <a:t>Lisa Tagliaferri and Trevor Dunlap</a:t>
            </a:r>
            <a:endParaRPr/>
          </a:p>
        </p:txBody>
      </p:sp>
      <p:sp>
        <p:nvSpPr>
          <p:cNvPr id="203" name="Google Shape;203;g3d3ac7c84b2_0_615"/>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3d3c84e0721_0_481"/>
          <p:cNvSpPr txBox="1"/>
          <p:nvPr/>
        </p:nvSpPr>
        <p:spPr>
          <a:xfrm>
            <a:off x="457200" y="228600"/>
            <a:ext cx="8229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E293B"/>
                </a:solidFill>
                <a:latin typeface="Poppins"/>
                <a:ea typeface="Poppins"/>
                <a:cs typeface="Poppins"/>
                <a:sym typeface="Poppins"/>
              </a:rPr>
              <a:t>Container Security Layer</a:t>
            </a:r>
            <a:endParaRPr>
              <a:latin typeface="Poppins"/>
              <a:ea typeface="Poppins"/>
              <a:cs typeface="Poppins"/>
              <a:sym typeface="Poppins"/>
            </a:endParaRPr>
          </a:p>
        </p:txBody>
      </p:sp>
      <p:sp>
        <p:nvSpPr>
          <p:cNvPr id="404" name="Google Shape;404;g3d3c84e0721_0_481"/>
          <p:cNvSpPr txBox="1"/>
          <p:nvPr/>
        </p:nvSpPr>
        <p:spPr>
          <a:xfrm>
            <a:off x="457200" y="731520"/>
            <a:ext cx="8229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64748B"/>
                </a:solidFill>
                <a:latin typeface="Poppins"/>
                <a:ea typeface="Poppins"/>
                <a:cs typeface="Poppins"/>
                <a:sym typeface="Poppins"/>
              </a:rPr>
              <a:t>Same principles as mcp-grafana, applied to a content server</a:t>
            </a:r>
            <a:endParaRPr>
              <a:latin typeface="Poppins"/>
              <a:ea typeface="Poppins"/>
              <a:cs typeface="Poppins"/>
              <a:sym typeface="Poppins"/>
            </a:endParaRPr>
          </a:p>
        </p:txBody>
      </p:sp>
      <p:sp>
        <p:nvSpPr>
          <p:cNvPr id="405" name="Google Shape;405;g3d3c84e0721_0_481"/>
          <p:cNvSpPr/>
          <p:nvPr/>
        </p:nvSpPr>
        <p:spPr>
          <a:xfrm>
            <a:off x="457200" y="1188725"/>
            <a:ext cx="2560200" cy="9837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06" name="Google Shape;406;g3d3c84e0721_0_481"/>
          <p:cNvSpPr/>
          <p:nvPr/>
        </p:nvSpPr>
        <p:spPr>
          <a:xfrm>
            <a:off x="457200" y="1188725"/>
            <a:ext cx="2560200" cy="39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07" name="Google Shape;407;g3d3c84e0721_0_481"/>
          <p:cNvSpPr txBox="1"/>
          <p:nvPr/>
        </p:nvSpPr>
        <p:spPr>
          <a:xfrm>
            <a:off x="502716" y="1207961"/>
            <a:ext cx="2286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1E293B"/>
                </a:solidFill>
                <a:latin typeface="Poppins"/>
                <a:ea typeface="Poppins"/>
                <a:cs typeface="Poppins"/>
                <a:sym typeface="Poppins"/>
              </a:rPr>
              <a:t>wolfi-base</a:t>
            </a:r>
            <a:endParaRPr>
              <a:latin typeface="Poppins"/>
              <a:ea typeface="Poppins"/>
              <a:cs typeface="Poppins"/>
              <a:sym typeface="Poppins"/>
            </a:endParaRPr>
          </a:p>
        </p:txBody>
      </p:sp>
      <p:sp>
        <p:nvSpPr>
          <p:cNvPr id="408" name="Google Shape;408;g3d3c84e0721_0_481"/>
          <p:cNvSpPr txBox="1"/>
          <p:nvPr/>
        </p:nvSpPr>
        <p:spPr>
          <a:xfrm>
            <a:off x="502700" y="1506225"/>
            <a:ext cx="2560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64748B"/>
                </a:solidFill>
                <a:latin typeface="Poppins"/>
                <a:ea typeface="Poppins"/>
                <a:cs typeface="Poppins"/>
                <a:sym typeface="Poppins"/>
              </a:rPr>
              <a:t>Minimal attack surface.</a:t>
            </a:r>
            <a:r>
              <a:rPr lang="en-US">
                <a:latin typeface="Poppins"/>
                <a:ea typeface="Poppins"/>
                <a:cs typeface="Poppins"/>
                <a:sym typeface="Poppins"/>
              </a:rPr>
              <a:t> </a:t>
            </a:r>
            <a:r>
              <a:rPr lang="en-US" sz="1000">
                <a:solidFill>
                  <a:srgbClr val="64748B"/>
                </a:solidFill>
                <a:latin typeface="Poppins"/>
                <a:ea typeface="Poppins"/>
                <a:cs typeface="Poppins"/>
                <a:sym typeface="Poppins"/>
              </a:rPr>
              <a:t>No shell, no package manager</a:t>
            </a:r>
            <a:r>
              <a:rPr lang="en-US">
                <a:latin typeface="Poppins"/>
                <a:ea typeface="Poppins"/>
                <a:cs typeface="Poppins"/>
                <a:sym typeface="Poppins"/>
              </a:rPr>
              <a:t> </a:t>
            </a:r>
            <a:r>
              <a:rPr lang="en-US" sz="1000">
                <a:solidFill>
                  <a:srgbClr val="64748B"/>
                </a:solidFill>
                <a:latin typeface="Poppins"/>
                <a:ea typeface="Poppins"/>
                <a:cs typeface="Poppins"/>
                <a:sym typeface="Poppins"/>
              </a:rPr>
              <a:t>in production.</a:t>
            </a:r>
            <a:endParaRPr>
              <a:latin typeface="Poppins"/>
              <a:ea typeface="Poppins"/>
              <a:cs typeface="Poppins"/>
              <a:sym typeface="Poppins"/>
            </a:endParaRPr>
          </a:p>
        </p:txBody>
      </p:sp>
      <p:sp>
        <p:nvSpPr>
          <p:cNvPr id="409" name="Google Shape;409;g3d3c84e0721_0_481"/>
          <p:cNvSpPr/>
          <p:nvPr/>
        </p:nvSpPr>
        <p:spPr>
          <a:xfrm>
            <a:off x="3291838" y="1188725"/>
            <a:ext cx="2560200" cy="9837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10" name="Google Shape;410;g3d3c84e0721_0_481"/>
          <p:cNvSpPr/>
          <p:nvPr/>
        </p:nvSpPr>
        <p:spPr>
          <a:xfrm>
            <a:off x="3291838" y="1188725"/>
            <a:ext cx="2560200" cy="39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11" name="Google Shape;411;g3d3c84e0721_0_481"/>
          <p:cNvSpPr txBox="1"/>
          <p:nvPr/>
        </p:nvSpPr>
        <p:spPr>
          <a:xfrm>
            <a:off x="3337354" y="1207961"/>
            <a:ext cx="2286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1E293B"/>
                </a:solidFill>
                <a:latin typeface="Poppins"/>
                <a:ea typeface="Poppins"/>
                <a:cs typeface="Poppins"/>
                <a:sym typeface="Poppins"/>
              </a:rPr>
              <a:t>Non-root</a:t>
            </a:r>
            <a:endParaRPr>
              <a:latin typeface="Poppins"/>
              <a:ea typeface="Poppins"/>
              <a:cs typeface="Poppins"/>
              <a:sym typeface="Poppins"/>
            </a:endParaRPr>
          </a:p>
        </p:txBody>
      </p:sp>
      <p:sp>
        <p:nvSpPr>
          <p:cNvPr id="412" name="Google Shape;412;g3d3c84e0721_0_481"/>
          <p:cNvSpPr txBox="1"/>
          <p:nvPr/>
        </p:nvSpPr>
        <p:spPr>
          <a:xfrm>
            <a:off x="3337350" y="1506225"/>
            <a:ext cx="2514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64748B"/>
                </a:solidFill>
                <a:latin typeface="Poppins"/>
                <a:ea typeface="Poppins"/>
                <a:cs typeface="Poppins"/>
                <a:sym typeface="Poppins"/>
              </a:rPr>
              <a:t>Container runs as</a:t>
            </a:r>
            <a:r>
              <a:rPr lang="en-US">
                <a:latin typeface="Poppins"/>
                <a:ea typeface="Poppins"/>
                <a:cs typeface="Poppins"/>
                <a:sym typeface="Poppins"/>
              </a:rPr>
              <a:t> </a:t>
            </a:r>
            <a:r>
              <a:rPr lang="en-US" sz="1000">
                <a:solidFill>
                  <a:srgbClr val="64748B"/>
                </a:solidFill>
                <a:latin typeface="Poppins"/>
                <a:ea typeface="Poppins"/>
                <a:cs typeface="Poppins"/>
                <a:sym typeface="Poppins"/>
              </a:rPr>
              <a:t>unprivileged user.</a:t>
            </a:r>
            <a:endParaRPr>
              <a:latin typeface="Poppins"/>
              <a:ea typeface="Poppins"/>
              <a:cs typeface="Poppins"/>
              <a:sym typeface="Poppins"/>
            </a:endParaRPr>
          </a:p>
          <a:p>
            <a:pPr indent="0" lvl="0" marL="0" marR="0" rtl="0" algn="l">
              <a:spcBef>
                <a:spcPts val="0"/>
              </a:spcBef>
              <a:spcAft>
                <a:spcPts val="0"/>
              </a:spcAft>
              <a:buNone/>
            </a:pPr>
            <a:r>
              <a:rPr lang="en-US" sz="1000">
                <a:solidFill>
                  <a:srgbClr val="64748B"/>
                </a:solidFill>
                <a:latin typeface="Poppins"/>
                <a:ea typeface="Poppins"/>
                <a:cs typeface="Poppins"/>
                <a:sym typeface="Poppins"/>
              </a:rPr>
              <a:t>No escalation path.</a:t>
            </a:r>
            <a:endParaRPr>
              <a:latin typeface="Poppins"/>
              <a:ea typeface="Poppins"/>
              <a:cs typeface="Poppins"/>
              <a:sym typeface="Poppins"/>
            </a:endParaRPr>
          </a:p>
        </p:txBody>
      </p:sp>
      <p:sp>
        <p:nvSpPr>
          <p:cNvPr id="413" name="Google Shape;413;g3d3c84e0721_0_481"/>
          <p:cNvSpPr/>
          <p:nvPr/>
        </p:nvSpPr>
        <p:spPr>
          <a:xfrm>
            <a:off x="6126475" y="1188725"/>
            <a:ext cx="2560200" cy="9837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14" name="Google Shape;414;g3d3c84e0721_0_481"/>
          <p:cNvSpPr/>
          <p:nvPr/>
        </p:nvSpPr>
        <p:spPr>
          <a:xfrm>
            <a:off x="6126475" y="1188725"/>
            <a:ext cx="2560200" cy="39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15" name="Google Shape;415;g3d3c84e0721_0_481"/>
          <p:cNvSpPr txBox="1"/>
          <p:nvPr/>
        </p:nvSpPr>
        <p:spPr>
          <a:xfrm>
            <a:off x="6171992" y="1207961"/>
            <a:ext cx="2286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1E293B"/>
                </a:solidFill>
                <a:latin typeface="Poppins"/>
                <a:ea typeface="Poppins"/>
                <a:cs typeface="Poppins"/>
                <a:sym typeface="Poppins"/>
              </a:rPr>
              <a:t>Cosign-signed</a:t>
            </a:r>
            <a:endParaRPr>
              <a:latin typeface="Poppins"/>
              <a:ea typeface="Poppins"/>
              <a:cs typeface="Poppins"/>
              <a:sym typeface="Poppins"/>
            </a:endParaRPr>
          </a:p>
        </p:txBody>
      </p:sp>
      <p:sp>
        <p:nvSpPr>
          <p:cNvPr id="416" name="Google Shape;416;g3d3c84e0721_0_481"/>
          <p:cNvSpPr txBox="1"/>
          <p:nvPr/>
        </p:nvSpPr>
        <p:spPr>
          <a:xfrm>
            <a:off x="6172001" y="1506225"/>
            <a:ext cx="25146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64748B"/>
                </a:solidFill>
                <a:latin typeface="Poppins"/>
                <a:ea typeface="Poppins"/>
                <a:cs typeface="Poppins"/>
                <a:sym typeface="Poppins"/>
              </a:rPr>
              <a:t>Keyless signing via</a:t>
            </a:r>
            <a:r>
              <a:rPr lang="en-US">
                <a:latin typeface="Poppins"/>
                <a:ea typeface="Poppins"/>
                <a:cs typeface="Poppins"/>
                <a:sym typeface="Poppins"/>
              </a:rPr>
              <a:t> </a:t>
            </a:r>
            <a:r>
              <a:rPr lang="en-US" sz="1000">
                <a:solidFill>
                  <a:srgbClr val="64748B"/>
                </a:solidFill>
                <a:latin typeface="Poppins"/>
                <a:ea typeface="Poppins"/>
                <a:cs typeface="Poppins"/>
                <a:sym typeface="Poppins"/>
              </a:rPr>
              <a:t>Sigstore transparency log.</a:t>
            </a:r>
            <a:r>
              <a:rPr lang="en-US">
                <a:latin typeface="Poppins"/>
                <a:ea typeface="Poppins"/>
                <a:cs typeface="Poppins"/>
                <a:sym typeface="Poppins"/>
              </a:rPr>
              <a:t> </a:t>
            </a:r>
            <a:r>
              <a:rPr lang="en-US" sz="1000">
                <a:solidFill>
                  <a:srgbClr val="64748B"/>
                </a:solidFill>
                <a:latin typeface="Poppins"/>
                <a:ea typeface="Poppins"/>
                <a:cs typeface="Poppins"/>
                <a:sym typeface="Poppins"/>
              </a:rPr>
              <a:t>Verifiable by anyone.</a:t>
            </a:r>
            <a:endParaRPr>
              <a:latin typeface="Poppins"/>
              <a:ea typeface="Poppins"/>
              <a:cs typeface="Poppins"/>
              <a:sym typeface="Poppins"/>
            </a:endParaRPr>
          </a:p>
        </p:txBody>
      </p:sp>
      <p:sp>
        <p:nvSpPr>
          <p:cNvPr id="417" name="Google Shape;417;g3d3c84e0721_0_481"/>
          <p:cNvSpPr/>
          <p:nvPr/>
        </p:nvSpPr>
        <p:spPr>
          <a:xfrm>
            <a:off x="457200" y="2282374"/>
            <a:ext cx="2560200" cy="10923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18" name="Google Shape;418;g3d3c84e0721_0_481"/>
          <p:cNvSpPr/>
          <p:nvPr/>
        </p:nvSpPr>
        <p:spPr>
          <a:xfrm>
            <a:off x="457200" y="2282386"/>
            <a:ext cx="2560200" cy="39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19" name="Google Shape;419;g3d3c84e0721_0_481"/>
          <p:cNvSpPr txBox="1"/>
          <p:nvPr/>
        </p:nvSpPr>
        <p:spPr>
          <a:xfrm>
            <a:off x="502716" y="2301622"/>
            <a:ext cx="2286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1E293B"/>
                </a:solidFill>
                <a:latin typeface="Poppins"/>
                <a:ea typeface="Poppins"/>
                <a:cs typeface="Poppins"/>
                <a:sym typeface="Poppins"/>
              </a:rPr>
              <a:t>SHA-256 checksums</a:t>
            </a:r>
            <a:endParaRPr>
              <a:latin typeface="Poppins"/>
              <a:ea typeface="Poppins"/>
              <a:cs typeface="Poppins"/>
              <a:sym typeface="Poppins"/>
            </a:endParaRPr>
          </a:p>
        </p:txBody>
      </p:sp>
      <p:sp>
        <p:nvSpPr>
          <p:cNvPr id="420" name="Google Shape;420;g3d3c84e0721_0_481"/>
          <p:cNvSpPr txBox="1"/>
          <p:nvPr/>
        </p:nvSpPr>
        <p:spPr>
          <a:xfrm>
            <a:off x="502726" y="2599900"/>
            <a:ext cx="251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64748B"/>
                </a:solidFill>
                <a:latin typeface="Poppins"/>
                <a:ea typeface="Poppins"/>
                <a:cs typeface="Poppins"/>
                <a:sym typeface="Poppins"/>
              </a:rPr>
              <a:t>Every compiled doc</a:t>
            </a:r>
            <a:r>
              <a:rPr lang="en-US">
                <a:latin typeface="Poppins"/>
                <a:ea typeface="Poppins"/>
                <a:cs typeface="Poppins"/>
                <a:sym typeface="Poppins"/>
              </a:rPr>
              <a:t> </a:t>
            </a:r>
            <a:r>
              <a:rPr lang="en-US" sz="1000">
                <a:solidFill>
                  <a:srgbClr val="64748B"/>
                </a:solidFill>
                <a:latin typeface="Poppins"/>
                <a:ea typeface="Poppins"/>
                <a:cs typeface="Poppins"/>
                <a:sym typeface="Poppins"/>
              </a:rPr>
              <a:t>has integrity verification</a:t>
            </a:r>
            <a:r>
              <a:rPr lang="en-US">
                <a:latin typeface="Poppins"/>
                <a:ea typeface="Poppins"/>
                <a:cs typeface="Poppins"/>
                <a:sym typeface="Poppins"/>
              </a:rPr>
              <a:t> </a:t>
            </a:r>
            <a:r>
              <a:rPr lang="en-US" sz="1000">
                <a:solidFill>
                  <a:srgbClr val="64748B"/>
                </a:solidFill>
                <a:latin typeface="Poppins"/>
                <a:ea typeface="Poppins"/>
                <a:cs typeface="Poppins"/>
                <a:sym typeface="Poppins"/>
              </a:rPr>
              <a:t>baked in.</a:t>
            </a:r>
            <a:endParaRPr>
              <a:latin typeface="Poppins"/>
              <a:ea typeface="Poppins"/>
              <a:cs typeface="Poppins"/>
              <a:sym typeface="Poppins"/>
            </a:endParaRPr>
          </a:p>
        </p:txBody>
      </p:sp>
      <p:sp>
        <p:nvSpPr>
          <p:cNvPr id="421" name="Google Shape;421;g3d3c84e0721_0_481"/>
          <p:cNvSpPr/>
          <p:nvPr/>
        </p:nvSpPr>
        <p:spPr>
          <a:xfrm>
            <a:off x="3291838" y="2282374"/>
            <a:ext cx="2560200" cy="10923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22" name="Google Shape;422;g3d3c84e0721_0_481"/>
          <p:cNvSpPr/>
          <p:nvPr/>
        </p:nvSpPr>
        <p:spPr>
          <a:xfrm>
            <a:off x="3291838" y="2282386"/>
            <a:ext cx="2560200" cy="39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23" name="Google Shape;423;g3d3c84e0721_0_481"/>
          <p:cNvSpPr txBox="1"/>
          <p:nvPr/>
        </p:nvSpPr>
        <p:spPr>
          <a:xfrm>
            <a:off x="3337354" y="2301622"/>
            <a:ext cx="2286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1E293B"/>
                </a:solidFill>
                <a:latin typeface="Poppins"/>
                <a:ea typeface="Poppins"/>
                <a:cs typeface="Poppins"/>
                <a:sym typeface="Poppins"/>
              </a:rPr>
              <a:t>Workload Identity</a:t>
            </a:r>
            <a:endParaRPr>
              <a:latin typeface="Poppins"/>
              <a:ea typeface="Poppins"/>
              <a:cs typeface="Poppins"/>
              <a:sym typeface="Poppins"/>
            </a:endParaRPr>
          </a:p>
        </p:txBody>
      </p:sp>
      <p:sp>
        <p:nvSpPr>
          <p:cNvPr id="424" name="Google Shape;424;g3d3c84e0721_0_481"/>
          <p:cNvSpPr txBox="1"/>
          <p:nvPr/>
        </p:nvSpPr>
        <p:spPr>
          <a:xfrm>
            <a:off x="3337350" y="2599900"/>
            <a:ext cx="251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64748B"/>
                </a:solidFill>
                <a:latin typeface="Poppins"/>
                <a:ea typeface="Poppins"/>
                <a:cs typeface="Poppins"/>
                <a:sym typeface="Poppins"/>
              </a:rPr>
              <a:t>No static secrets in CI.</a:t>
            </a:r>
            <a:r>
              <a:rPr lang="en-US">
                <a:latin typeface="Poppins"/>
                <a:ea typeface="Poppins"/>
                <a:cs typeface="Poppins"/>
                <a:sym typeface="Poppins"/>
              </a:rPr>
              <a:t> </a:t>
            </a:r>
            <a:r>
              <a:rPr lang="en-US" sz="1000">
                <a:solidFill>
                  <a:srgbClr val="64748B"/>
                </a:solidFill>
                <a:latin typeface="Poppins"/>
                <a:ea typeface="Poppins"/>
                <a:cs typeface="Poppins"/>
                <a:sym typeface="Poppins"/>
              </a:rPr>
              <a:t>Federated auth for GCS</a:t>
            </a:r>
            <a:r>
              <a:rPr lang="en-US">
                <a:latin typeface="Poppins"/>
                <a:ea typeface="Poppins"/>
                <a:cs typeface="Poppins"/>
                <a:sym typeface="Poppins"/>
              </a:rPr>
              <a:t> </a:t>
            </a:r>
            <a:r>
              <a:rPr lang="en-US" sz="1000">
                <a:solidFill>
                  <a:srgbClr val="64748B"/>
                </a:solidFill>
                <a:latin typeface="Poppins"/>
                <a:ea typeface="Poppins"/>
                <a:cs typeface="Poppins"/>
                <a:sym typeface="Poppins"/>
              </a:rPr>
              <a:t>and container registry.</a:t>
            </a:r>
            <a:endParaRPr>
              <a:latin typeface="Poppins"/>
              <a:ea typeface="Poppins"/>
              <a:cs typeface="Poppins"/>
              <a:sym typeface="Poppins"/>
            </a:endParaRPr>
          </a:p>
        </p:txBody>
      </p:sp>
      <p:sp>
        <p:nvSpPr>
          <p:cNvPr id="425" name="Google Shape;425;g3d3c84e0721_0_481"/>
          <p:cNvSpPr/>
          <p:nvPr/>
        </p:nvSpPr>
        <p:spPr>
          <a:xfrm>
            <a:off x="6126475" y="2282374"/>
            <a:ext cx="2560200" cy="10923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26" name="Google Shape;426;g3d3c84e0721_0_481"/>
          <p:cNvSpPr/>
          <p:nvPr/>
        </p:nvSpPr>
        <p:spPr>
          <a:xfrm>
            <a:off x="6126475" y="2282386"/>
            <a:ext cx="2560200" cy="39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27" name="Google Shape;427;g3d3c84e0721_0_481"/>
          <p:cNvSpPr txBox="1"/>
          <p:nvPr/>
        </p:nvSpPr>
        <p:spPr>
          <a:xfrm>
            <a:off x="6171992" y="2301622"/>
            <a:ext cx="2286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1E293B"/>
                </a:solidFill>
                <a:latin typeface="Poppins"/>
                <a:ea typeface="Poppins"/>
                <a:cs typeface="Poppins"/>
                <a:sym typeface="Poppins"/>
              </a:rPr>
              <a:t>Egress-restricted CI</a:t>
            </a:r>
            <a:endParaRPr>
              <a:latin typeface="Poppins"/>
              <a:ea typeface="Poppins"/>
              <a:cs typeface="Poppins"/>
              <a:sym typeface="Poppins"/>
            </a:endParaRPr>
          </a:p>
        </p:txBody>
      </p:sp>
      <p:sp>
        <p:nvSpPr>
          <p:cNvPr id="428" name="Google Shape;428;g3d3c84e0721_0_481"/>
          <p:cNvSpPr txBox="1"/>
          <p:nvPr/>
        </p:nvSpPr>
        <p:spPr>
          <a:xfrm>
            <a:off x="6172001" y="2599900"/>
            <a:ext cx="25146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64748B"/>
                </a:solidFill>
                <a:latin typeface="Poppins"/>
                <a:ea typeface="Poppins"/>
                <a:cs typeface="Poppins"/>
                <a:sym typeface="Poppins"/>
              </a:rPr>
              <a:t>harden-runner limits</a:t>
            </a:r>
            <a:r>
              <a:rPr lang="en-US">
                <a:latin typeface="Poppins"/>
                <a:ea typeface="Poppins"/>
                <a:cs typeface="Poppins"/>
                <a:sym typeface="Poppins"/>
              </a:rPr>
              <a:t> </a:t>
            </a:r>
            <a:r>
              <a:rPr lang="en-US" sz="1000">
                <a:solidFill>
                  <a:srgbClr val="64748B"/>
                </a:solidFill>
                <a:latin typeface="Poppins"/>
                <a:ea typeface="Poppins"/>
                <a:cs typeface="Poppins"/>
                <a:sym typeface="Poppins"/>
              </a:rPr>
              <a:t>outbound connections.</a:t>
            </a:r>
            <a:r>
              <a:rPr lang="en-US">
                <a:latin typeface="Poppins"/>
                <a:ea typeface="Poppins"/>
                <a:cs typeface="Poppins"/>
                <a:sym typeface="Poppins"/>
              </a:rPr>
              <a:t> </a:t>
            </a:r>
            <a:r>
              <a:rPr lang="en-US" sz="1000">
                <a:solidFill>
                  <a:srgbClr val="64748B"/>
                </a:solidFill>
                <a:latin typeface="Poppins"/>
                <a:ea typeface="Poppins"/>
                <a:cs typeface="Poppins"/>
                <a:sym typeface="Poppins"/>
              </a:rPr>
              <a:t>Compromised steps can't phone home.</a:t>
            </a:r>
            <a:endParaRPr>
              <a:latin typeface="Poppins"/>
              <a:ea typeface="Poppins"/>
              <a:cs typeface="Poppins"/>
              <a:sym typeface="Poppins"/>
            </a:endParaRPr>
          </a:p>
        </p:txBody>
      </p:sp>
      <p:sp>
        <p:nvSpPr>
          <p:cNvPr id="429" name="Google Shape;429;g3d3c84e0721_0_481"/>
          <p:cNvSpPr/>
          <p:nvPr/>
        </p:nvSpPr>
        <p:spPr>
          <a:xfrm>
            <a:off x="0" y="3469925"/>
            <a:ext cx="9144000" cy="983700"/>
          </a:xfrm>
          <a:prstGeom prst="rect">
            <a:avLst/>
          </a:prstGeom>
          <a:solidFill>
            <a:srgbClr val="1E29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30" name="Google Shape;430;g3d3c84e0721_0_481"/>
          <p:cNvSpPr txBox="1"/>
          <p:nvPr/>
        </p:nvSpPr>
        <p:spPr>
          <a:xfrm>
            <a:off x="0" y="3541902"/>
            <a:ext cx="91440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FFFFFF"/>
                </a:solidFill>
                <a:latin typeface="Poppins"/>
                <a:ea typeface="Poppins"/>
                <a:cs typeface="Poppins"/>
                <a:sym typeface="Poppins"/>
              </a:rPr>
              <a:t>For infrastructure MCPs, the attack surface is access. For</a:t>
            </a:r>
            <a:endParaRPr b="1" sz="1600">
              <a:solidFill>
                <a:srgbClr val="FFFFFF"/>
              </a:solidFill>
              <a:latin typeface="Poppins"/>
              <a:ea typeface="Poppins"/>
              <a:cs typeface="Poppins"/>
              <a:sym typeface="Poppins"/>
            </a:endParaRPr>
          </a:p>
          <a:p>
            <a:pPr indent="0" lvl="0" marL="0" marR="0" rtl="0" algn="ctr">
              <a:spcBef>
                <a:spcPts val="0"/>
              </a:spcBef>
              <a:spcAft>
                <a:spcPts val="0"/>
              </a:spcAft>
              <a:buNone/>
            </a:pPr>
            <a:r>
              <a:rPr b="1" lang="en-US" sz="1600">
                <a:solidFill>
                  <a:srgbClr val="FFFFFF"/>
                </a:solidFill>
                <a:latin typeface="Poppins"/>
                <a:ea typeface="Poppins"/>
                <a:cs typeface="Poppins"/>
                <a:sym typeface="Poppins"/>
              </a:rPr>
              <a:t>  content MCPs, the attack surface is influence, and influence</a:t>
            </a:r>
            <a:endParaRPr b="1" sz="1600">
              <a:solidFill>
                <a:srgbClr val="FFFFFF"/>
              </a:solidFill>
              <a:latin typeface="Poppins"/>
              <a:ea typeface="Poppins"/>
              <a:cs typeface="Poppins"/>
              <a:sym typeface="Poppins"/>
            </a:endParaRPr>
          </a:p>
          <a:p>
            <a:pPr indent="0" lvl="0" marL="0" marR="0" rtl="0" algn="ctr">
              <a:spcBef>
                <a:spcPts val="0"/>
              </a:spcBef>
              <a:spcAft>
                <a:spcPts val="0"/>
              </a:spcAft>
              <a:buNone/>
            </a:pPr>
            <a:r>
              <a:rPr b="1" lang="en-US" sz="1600">
                <a:solidFill>
                  <a:srgbClr val="FFFFFF"/>
                </a:solidFill>
                <a:latin typeface="Poppins"/>
                <a:ea typeface="Poppins"/>
                <a:cs typeface="Poppins"/>
                <a:sym typeface="Poppins"/>
              </a:rPr>
              <a:t>  over an agent that has access is </a:t>
            </a:r>
            <a:r>
              <a:rPr b="1" i="1" lang="en-US" sz="1600">
                <a:solidFill>
                  <a:srgbClr val="FFFFFF"/>
                </a:solidFill>
                <a:latin typeface="Poppins"/>
                <a:ea typeface="Poppins"/>
                <a:cs typeface="Poppins"/>
                <a:sym typeface="Poppins"/>
              </a:rPr>
              <a:t>still access</a:t>
            </a:r>
            <a:r>
              <a:rPr b="1" lang="en-US" sz="1600">
                <a:solidFill>
                  <a:srgbClr val="FFFFFF"/>
                </a:solidFill>
                <a:latin typeface="Poppins"/>
                <a:ea typeface="Poppins"/>
                <a:cs typeface="Poppins"/>
                <a:sym typeface="Poppins"/>
              </a:rPr>
              <a:t>.</a:t>
            </a:r>
            <a:endParaRPr b="1" sz="1600">
              <a:solidFill>
                <a:srgbClr val="FFFFFF"/>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3d3ac7c84b2_0_747"/>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
        <p:nvSpPr>
          <p:cNvPr id="436" name="Google Shape;436;g3d3ac7c84b2_0_747"/>
          <p:cNvSpPr/>
          <p:nvPr/>
        </p:nvSpPr>
        <p:spPr>
          <a:xfrm>
            <a:off x="640080" y="228600"/>
            <a:ext cx="73152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3200"/>
              <a:buFont typeface="Trebuchet MS"/>
              <a:buNone/>
            </a:pPr>
            <a:r>
              <a:rPr b="1" i="0" lang="en-US" sz="3200" u="none" cap="none" strike="noStrike">
                <a:solidFill>
                  <a:srgbClr val="1E293B"/>
                </a:solidFill>
                <a:latin typeface="Poppins"/>
                <a:ea typeface="Poppins"/>
                <a:cs typeface="Poppins"/>
                <a:sym typeface="Poppins"/>
              </a:rPr>
              <a:t>CI/CD Pipeline You Can Steal</a:t>
            </a:r>
            <a:endParaRPr i="0" sz="3200" u="none" cap="none" strike="noStrike">
              <a:solidFill>
                <a:schemeClr val="dk1"/>
              </a:solidFill>
              <a:latin typeface="Poppins"/>
              <a:ea typeface="Poppins"/>
              <a:cs typeface="Poppins"/>
              <a:sym typeface="Poppins"/>
            </a:endParaRPr>
          </a:p>
        </p:txBody>
      </p:sp>
      <p:sp>
        <p:nvSpPr>
          <p:cNvPr id="437" name="Google Shape;437;g3d3ac7c84b2_0_747"/>
          <p:cNvSpPr/>
          <p:nvPr/>
        </p:nvSpPr>
        <p:spPr>
          <a:xfrm>
            <a:off x="640075" y="960028"/>
            <a:ext cx="1330800" cy="457200"/>
          </a:xfrm>
          <a:prstGeom prst="rect">
            <a:avLst/>
          </a:prstGeom>
          <a:solidFill>
            <a:srgbClr val="1A27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3d3ac7c84b2_0_747"/>
          <p:cNvSpPr/>
          <p:nvPr/>
        </p:nvSpPr>
        <p:spPr>
          <a:xfrm>
            <a:off x="640075" y="960028"/>
            <a:ext cx="1330800" cy="457200"/>
          </a:xfrm>
          <a:prstGeom prst="rect">
            <a:avLst/>
          </a:prstGeom>
          <a:solidFill>
            <a:schemeClr val="lt2"/>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Trebuchet MS"/>
              <a:buNone/>
            </a:pPr>
            <a:r>
              <a:rPr b="1" i="0" lang="en-US" sz="1100" u="none" cap="none" strike="noStrike">
                <a:solidFill>
                  <a:srgbClr val="FFFFFF"/>
                </a:solidFill>
                <a:latin typeface="Poppins"/>
                <a:ea typeface="Poppins"/>
                <a:cs typeface="Poppins"/>
                <a:sym typeface="Poppins"/>
              </a:rPr>
              <a:t>Source</a:t>
            </a:r>
            <a:endParaRPr i="0" sz="1100" u="none" cap="none" strike="noStrike">
              <a:solidFill>
                <a:schemeClr val="dk1"/>
              </a:solidFill>
              <a:latin typeface="Poppins"/>
              <a:ea typeface="Poppins"/>
              <a:cs typeface="Poppins"/>
              <a:sym typeface="Poppins"/>
            </a:endParaRPr>
          </a:p>
        </p:txBody>
      </p:sp>
      <p:sp>
        <p:nvSpPr>
          <p:cNvPr id="439" name="Google Shape;439;g3d3ac7c84b2_0_747"/>
          <p:cNvSpPr/>
          <p:nvPr/>
        </p:nvSpPr>
        <p:spPr>
          <a:xfrm>
            <a:off x="1970897" y="960028"/>
            <a:ext cx="3024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D9488"/>
              </a:buClr>
              <a:buSzPts val="1600"/>
              <a:buFont typeface="Calibri"/>
              <a:buNone/>
            </a:pPr>
            <a:r>
              <a:rPr b="0" i="0" lang="en-US" sz="1600" u="none" cap="none" strike="noStrike">
                <a:solidFill>
                  <a:schemeClr val="dk1"/>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440" name="Google Shape;440;g3d3ac7c84b2_0_747"/>
          <p:cNvSpPr/>
          <p:nvPr/>
        </p:nvSpPr>
        <p:spPr>
          <a:xfrm>
            <a:off x="2273356" y="960028"/>
            <a:ext cx="1330800" cy="457200"/>
          </a:xfrm>
          <a:prstGeom prst="rect">
            <a:avLst/>
          </a:prstGeom>
          <a:solidFill>
            <a:srgbClr val="1A27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3d3ac7c84b2_0_747"/>
          <p:cNvSpPr/>
          <p:nvPr/>
        </p:nvSpPr>
        <p:spPr>
          <a:xfrm>
            <a:off x="2273356" y="960028"/>
            <a:ext cx="1330800" cy="457200"/>
          </a:xfrm>
          <a:prstGeom prst="rect">
            <a:avLst/>
          </a:prstGeom>
          <a:solidFill>
            <a:schemeClr val="lt2"/>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Trebuchet MS"/>
              <a:buNone/>
            </a:pPr>
            <a:r>
              <a:rPr b="1" i="0" lang="en-US" sz="1100" u="none" cap="none" strike="noStrike">
                <a:solidFill>
                  <a:srgbClr val="FFFFFF"/>
                </a:solidFill>
                <a:latin typeface="Poppins"/>
                <a:ea typeface="Poppins"/>
                <a:cs typeface="Poppins"/>
                <a:sym typeface="Poppins"/>
              </a:rPr>
              <a:t>Compile</a:t>
            </a:r>
            <a:endParaRPr i="0" sz="1100" u="none" cap="none" strike="noStrike">
              <a:solidFill>
                <a:schemeClr val="dk1"/>
              </a:solidFill>
              <a:latin typeface="Poppins"/>
              <a:ea typeface="Poppins"/>
              <a:cs typeface="Poppins"/>
              <a:sym typeface="Poppins"/>
            </a:endParaRPr>
          </a:p>
        </p:txBody>
      </p:sp>
      <p:sp>
        <p:nvSpPr>
          <p:cNvPr id="442" name="Google Shape;442;g3d3ac7c84b2_0_747"/>
          <p:cNvSpPr/>
          <p:nvPr/>
        </p:nvSpPr>
        <p:spPr>
          <a:xfrm>
            <a:off x="3604178" y="960028"/>
            <a:ext cx="3024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D9488"/>
              </a:buClr>
              <a:buSzPts val="1600"/>
              <a:buFont typeface="Calibri"/>
              <a:buNone/>
            </a:pPr>
            <a:r>
              <a:rPr b="0" i="0" lang="en-US" sz="1600" u="none" cap="none" strike="noStrike">
                <a:solidFill>
                  <a:schemeClr val="dk1"/>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443" name="Google Shape;443;g3d3ac7c84b2_0_747"/>
          <p:cNvSpPr/>
          <p:nvPr/>
        </p:nvSpPr>
        <p:spPr>
          <a:xfrm>
            <a:off x="3906637" y="960028"/>
            <a:ext cx="1330800" cy="457200"/>
          </a:xfrm>
          <a:prstGeom prst="rect">
            <a:avLst/>
          </a:prstGeom>
          <a:solidFill>
            <a:srgbClr val="1A27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3d3ac7c84b2_0_747"/>
          <p:cNvSpPr/>
          <p:nvPr/>
        </p:nvSpPr>
        <p:spPr>
          <a:xfrm>
            <a:off x="3906637" y="960028"/>
            <a:ext cx="1330800" cy="457200"/>
          </a:xfrm>
          <a:prstGeom prst="rect">
            <a:avLst/>
          </a:prstGeom>
          <a:solidFill>
            <a:schemeClr val="lt2"/>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Trebuchet MS"/>
              <a:buNone/>
            </a:pPr>
            <a:r>
              <a:rPr b="1" i="0" lang="en-US" sz="1100" u="none" cap="none" strike="noStrike">
                <a:solidFill>
                  <a:srgbClr val="FFFFFF"/>
                </a:solidFill>
                <a:latin typeface="Poppins"/>
                <a:ea typeface="Poppins"/>
                <a:cs typeface="Poppins"/>
                <a:sym typeface="Poppins"/>
              </a:rPr>
              <a:t>Build</a:t>
            </a:r>
            <a:endParaRPr i="0" sz="1100" u="none" cap="none" strike="noStrike">
              <a:solidFill>
                <a:schemeClr val="dk1"/>
              </a:solidFill>
              <a:latin typeface="Poppins"/>
              <a:ea typeface="Poppins"/>
              <a:cs typeface="Poppins"/>
              <a:sym typeface="Poppins"/>
            </a:endParaRPr>
          </a:p>
        </p:txBody>
      </p:sp>
      <p:sp>
        <p:nvSpPr>
          <p:cNvPr id="445" name="Google Shape;445;g3d3ac7c84b2_0_747"/>
          <p:cNvSpPr/>
          <p:nvPr/>
        </p:nvSpPr>
        <p:spPr>
          <a:xfrm>
            <a:off x="5237459" y="960028"/>
            <a:ext cx="3024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D9488"/>
              </a:buClr>
              <a:buSzPts val="1600"/>
              <a:buFont typeface="Calibri"/>
              <a:buNone/>
            </a:pPr>
            <a:r>
              <a:rPr b="0" i="0" lang="en-US" sz="1600" u="none" cap="none" strike="noStrike">
                <a:solidFill>
                  <a:schemeClr val="dk1"/>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446" name="Google Shape;446;g3d3ac7c84b2_0_747"/>
          <p:cNvSpPr/>
          <p:nvPr/>
        </p:nvSpPr>
        <p:spPr>
          <a:xfrm>
            <a:off x="5539918" y="960028"/>
            <a:ext cx="1330800" cy="457200"/>
          </a:xfrm>
          <a:prstGeom prst="rect">
            <a:avLst/>
          </a:prstGeom>
          <a:solidFill>
            <a:srgbClr val="1A27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3d3ac7c84b2_0_747"/>
          <p:cNvSpPr/>
          <p:nvPr/>
        </p:nvSpPr>
        <p:spPr>
          <a:xfrm>
            <a:off x="5539918" y="960028"/>
            <a:ext cx="1330800" cy="457200"/>
          </a:xfrm>
          <a:prstGeom prst="rect">
            <a:avLst/>
          </a:prstGeom>
          <a:solidFill>
            <a:schemeClr val="lt2"/>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Trebuchet MS"/>
              <a:buNone/>
            </a:pPr>
            <a:r>
              <a:rPr b="1" i="0" lang="en-US" sz="1100" u="none" cap="none" strike="noStrike">
                <a:solidFill>
                  <a:srgbClr val="FFFFFF"/>
                </a:solidFill>
                <a:latin typeface="Poppins"/>
                <a:ea typeface="Poppins"/>
                <a:cs typeface="Poppins"/>
                <a:sym typeface="Poppins"/>
              </a:rPr>
              <a:t>Scan</a:t>
            </a:r>
            <a:endParaRPr i="0" sz="1100" u="none" cap="none" strike="noStrike">
              <a:solidFill>
                <a:schemeClr val="dk1"/>
              </a:solidFill>
              <a:latin typeface="Poppins"/>
              <a:ea typeface="Poppins"/>
              <a:cs typeface="Poppins"/>
              <a:sym typeface="Poppins"/>
            </a:endParaRPr>
          </a:p>
        </p:txBody>
      </p:sp>
      <p:sp>
        <p:nvSpPr>
          <p:cNvPr id="448" name="Google Shape;448;g3d3ac7c84b2_0_747"/>
          <p:cNvSpPr/>
          <p:nvPr/>
        </p:nvSpPr>
        <p:spPr>
          <a:xfrm>
            <a:off x="6870739" y="960028"/>
            <a:ext cx="3024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D9488"/>
              </a:buClr>
              <a:buSzPts val="1600"/>
              <a:buFont typeface="Calibri"/>
              <a:buNone/>
            </a:pPr>
            <a:r>
              <a:rPr b="0" i="0" lang="en-US" sz="1600" u="none" cap="none" strike="noStrike">
                <a:solidFill>
                  <a:schemeClr val="dk1"/>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449" name="Google Shape;449;g3d3ac7c84b2_0_747"/>
          <p:cNvSpPr/>
          <p:nvPr/>
        </p:nvSpPr>
        <p:spPr>
          <a:xfrm>
            <a:off x="7173199" y="960028"/>
            <a:ext cx="1330800" cy="457200"/>
          </a:xfrm>
          <a:prstGeom prst="rect">
            <a:avLst/>
          </a:prstGeom>
          <a:solidFill>
            <a:srgbClr val="1A27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3d3ac7c84b2_0_747"/>
          <p:cNvSpPr/>
          <p:nvPr/>
        </p:nvSpPr>
        <p:spPr>
          <a:xfrm>
            <a:off x="7173199" y="960028"/>
            <a:ext cx="1330800" cy="457200"/>
          </a:xfrm>
          <a:prstGeom prst="rect">
            <a:avLst/>
          </a:prstGeom>
          <a:solidFill>
            <a:schemeClr val="lt2"/>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Trebuchet MS"/>
              <a:buNone/>
            </a:pPr>
            <a:r>
              <a:rPr b="1" i="0" lang="en-US" sz="1100" u="none" cap="none" strike="noStrike">
                <a:solidFill>
                  <a:srgbClr val="FFFFFF"/>
                </a:solidFill>
                <a:latin typeface="Poppins"/>
                <a:ea typeface="Poppins"/>
                <a:cs typeface="Poppins"/>
                <a:sym typeface="Poppins"/>
              </a:rPr>
              <a:t>Sign</a:t>
            </a:r>
            <a:endParaRPr i="0" sz="1100" u="none" cap="none" strike="noStrike">
              <a:solidFill>
                <a:schemeClr val="dk1"/>
              </a:solidFill>
              <a:latin typeface="Poppins"/>
              <a:ea typeface="Poppins"/>
              <a:cs typeface="Poppins"/>
              <a:sym typeface="Poppins"/>
            </a:endParaRPr>
          </a:p>
        </p:txBody>
      </p:sp>
      <p:sp>
        <p:nvSpPr>
          <p:cNvPr id="451" name="Google Shape;451;g3d3ac7c84b2_0_747"/>
          <p:cNvSpPr/>
          <p:nvPr/>
        </p:nvSpPr>
        <p:spPr>
          <a:xfrm>
            <a:off x="640055" y="1542610"/>
            <a:ext cx="3749100" cy="8229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2" name="Google Shape;452;g3d3ac7c84b2_0_747"/>
          <p:cNvPicPr preferRelativeResize="0"/>
          <p:nvPr/>
        </p:nvPicPr>
        <p:blipFill rotWithShape="1">
          <a:blip r:embed="rId3">
            <a:alphaModFix/>
          </a:blip>
          <a:srcRect b="0" l="0" r="0" t="0"/>
          <a:stretch/>
        </p:blipFill>
        <p:spPr>
          <a:xfrm>
            <a:off x="777215" y="1725490"/>
            <a:ext cx="411480" cy="411480"/>
          </a:xfrm>
          <a:prstGeom prst="rect">
            <a:avLst/>
          </a:prstGeom>
          <a:noFill/>
          <a:ln>
            <a:noFill/>
          </a:ln>
        </p:spPr>
      </p:pic>
      <p:sp>
        <p:nvSpPr>
          <p:cNvPr id="453" name="Google Shape;453;g3d3ac7c84b2_0_747"/>
          <p:cNvSpPr/>
          <p:nvPr/>
        </p:nvSpPr>
        <p:spPr>
          <a:xfrm>
            <a:off x="1325855" y="1634050"/>
            <a:ext cx="2834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400"/>
              <a:buFont typeface="Trebuchet MS"/>
              <a:buNone/>
            </a:pPr>
            <a:r>
              <a:rPr b="1" i="0" lang="en-US" sz="1400" u="none" cap="none" strike="noStrike">
                <a:solidFill>
                  <a:srgbClr val="1E293B"/>
                </a:solidFill>
                <a:latin typeface="Poppins"/>
                <a:ea typeface="Poppins"/>
                <a:cs typeface="Poppins"/>
                <a:sym typeface="Poppins"/>
              </a:rPr>
              <a:t>harden-runner</a:t>
            </a:r>
            <a:endParaRPr i="0" sz="1400" u="none" cap="none" strike="noStrike">
              <a:solidFill>
                <a:schemeClr val="dk1"/>
              </a:solidFill>
              <a:latin typeface="Poppins"/>
              <a:ea typeface="Poppins"/>
              <a:cs typeface="Poppins"/>
              <a:sym typeface="Poppins"/>
            </a:endParaRPr>
          </a:p>
        </p:txBody>
      </p:sp>
      <p:sp>
        <p:nvSpPr>
          <p:cNvPr id="454" name="Google Shape;454;g3d3ac7c84b2_0_747"/>
          <p:cNvSpPr/>
          <p:nvPr/>
        </p:nvSpPr>
        <p:spPr>
          <a:xfrm>
            <a:off x="1325855" y="1954090"/>
            <a:ext cx="2834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i="0" lang="en-US" sz="1100" u="none" cap="none" strike="noStrike">
                <a:solidFill>
                  <a:srgbClr val="64748B"/>
                </a:solidFill>
                <a:latin typeface="Poppins"/>
                <a:ea typeface="Poppins"/>
                <a:cs typeface="Poppins"/>
                <a:sym typeface="Poppins"/>
              </a:rPr>
              <a:t>Restrict egress</a:t>
            </a:r>
            <a:r>
              <a:rPr lang="en-US" sz="1100">
                <a:solidFill>
                  <a:srgbClr val="64748B"/>
                </a:solidFill>
                <a:latin typeface="Poppins"/>
                <a:ea typeface="Poppins"/>
                <a:cs typeface="Poppins"/>
                <a:sym typeface="Poppins"/>
              </a:rPr>
              <a:t>:</a:t>
            </a:r>
            <a:r>
              <a:rPr i="0" lang="en-US" sz="1100" u="none" cap="none" strike="noStrike">
                <a:solidFill>
                  <a:srgbClr val="64748B"/>
                </a:solidFill>
                <a:latin typeface="Poppins"/>
                <a:ea typeface="Poppins"/>
                <a:cs typeface="Poppins"/>
                <a:sym typeface="Poppins"/>
              </a:rPr>
              <a:t> compromised steps can</a:t>
            </a:r>
            <a:r>
              <a:rPr lang="en-US" sz="1100">
                <a:solidFill>
                  <a:srgbClr val="64748B"/>
                </a:solidFill>
                <a:latin typeface="Poppins"/>
                <a:ea typeface="Poppins"/>
                <a:cs typeface="Poppins"/>
                <a:sym typeface="Poppins"/>
              </a:rPr>
              <a:t>’</a:t>
            </a:r>
            <a:r>
              <a:rPr i="0" lang="en-US" sz="1100" u="none" cap="none" strike="noStrike">
                <a:solidFill>
                  <a:srgbClr val="64748B"/>
                </a:solidFill>
                <a:latin typeface="Poppins"/>
                <a:ea typeface="Poppins"/>
                <a:cs typeface="Poppins"/>
                <a:sym typeface="Poppins"/>
              </a:rPr>
              <a:t>t phone home</a:t>
            </a:r>
            <a:endParaRPr i="0" sz="1100" u="none" cap="none" strike="noStrike">
              <a:solidFill>
                <a:schemeClr val="dk1"/>
              </a:solidFill>
              <a:latin typeface="Poppins"/>
              <a:ea typeface="Poppins"/>
              <a:cs typeface="Poppins"/>
              <a:sym typeface="Poppins"/>
            </a:endParaRPr>
          </a:p>
        </p:txBody>
      </p:sp>
      <p:sp>
        <p:nvSpPr>
          <p:cNvPr id="455" name="Google Shape;455;g3d3ac7c84b2_0_747"/>
          <p:cNvSpPr/>
          <p:nvPr/>
        </p:nvSpPr>
        <p:spPr>
          <a:xfrm>
            <a:off x="4754855" y="1542610"/>
            <a:ext cx="3749100" cy="8229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6" name="Google Shape;456;g3d3ac7c84b2_0_747"/>
          <p:cNvPicPr preferRelativeResize="0"/>
          <p:nvPr/>
        </p:nvPicPr>
        <p:blipFill rotWithShape="1">
          <a:blip r:embed="rId4">
            <a:alphaModFix/>
          </a:blip>
          <a:srcRect b="0" l="0" r="0" t="0"/>
          <a:stretch/>
        </p:blipFill>
        <p:spPr>
          <a:xfrm>
            <a:off x="4892015" y="1725490"/>
            <a:ext cx="411480" cy="411480"/>
          </a:xfrm>
          <a:prstGeom prst="rect">
            <a:avLst/>
          </a:prstGeom>
          <a:noFill/>
          <a:ln>
            <a:noFill/>
          </a:ln>
        </p:spPr>
      </p:pic>
      <p:sp>
        <p:nvSpPr>
          <p:cNvPr id="457" name="Google Shape;457;g3d3ac7c84b2_0_747"/>
          <p:cNvSpPr/>
          <p:nvPr/>
        </p:nvSpPr>
        <p:spPr>
          <a:xfrm>
            <a:off x="5440655" y="1634050"/>
            <a:ext cx="2834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400"/>
              <a:buFont typeface="Trebuchet MS"/>
              <a:buNone/>
            </a:pPr>
            <a:r>
              <a:rPr b="1" i="0" lang="en-US" sz="1400" u="none" cap="none" strike="noStrike">
                <a:solidFill>
                  <a:srgbClr val="1E293B"/>
                </a:solidFill>
                <a:latin typeface="Poppins"/>
                <a:ea typeface="Poppins"/>
                <a:cs typeface="Poppins"/>
                <a:sym typeface="Poppins"/>
              </a:rPr>
              <a:t>Workload Identity</a:t>
            </a:r>
            <a:endParaRPr i="0" sz="1400" u="none" cap="none" strike="noStrike">
              <a:solidFill>
                <a:schemeClr val="dk1"/>
              </a:solidFill>
              <a:latin typeface="Poppins"/>
              <a:ea typeface="Poppins"/>
              <a:cs typeface="Poppins"/>
              <a:sym typeface="Poppins"/>
            </a:endParaRPr>
          </a:p>
        </p:txBody>
      </p:sp>
      <p:sp>
        <p:nvSpPr>
          <p:cNvPr id="458" name="Google Shape;458;g3d3ac7c84b2_0_747"/>
          <p:cNvSpPr/>
          <p:nvPr/>
        </p:nvSpPr>
        <p:spPr>
          <a:xfrm>
            <a:off x="5440655" y="1954090"/>
            <a:ext cx="2834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i="0" lang="en-US" sz="1100" u="none" cap="none" strike="noStrike">
                <a:solidFill>
                  <a:srgbClr val="64748B"/>
                </a:solidFill>
                <a:latin typeface="Poppins"/>
                <a:ea typeface="Poppins"/>
                <a:cs typeface="Poppins"/>
                <a:sym typeface="Poppins"/>
              </a:rPr>
              <a:t>GCP auth via federation</a:t>
            </a:r>
            <a:r>
              <a:rPr lang="en-US" sz="1100">
                <a:solidFill>
                  <a:srgbClr val="64748B"/>
                </a:solidFill>
                <a:latin typeface="Poppins"/>
                <a:ea typeface="Poppins"/>
                <a:cs typeface="Poppins"/>
                <a:sym typeface="Poppins"/>
              </a:rPr>
              <a:t>:</a:t>
            </a:r>
            <a:r>
              <a:rPr i="0" lang="en-US" sz="1100" u="none" cap="none" strike="noStrike">
                <a:solidFill>
                  <a:srgbClr val="64748B"/>
                </a:solidFill>
                <a:latin typeface="Poppins"/>
                <a:ea typeface="Poppins"/>
                <a:cs typeface="Poppins"/>
                <a:sym typeface="Poppins"/>
              </a:rPr>
              <a:t> no long-lived keys</a:t>
            </a:r>
            <a:endParaRPr i="0" sz="1100" u="none" cap="none" strike="noStrike">
              <a:solidFill>
                <a:schemeClr val="dk1"/>
              </a:solidFill>
              <a:latin typeface="Poppins"/>
              <a:ea typeface="Poppins"/>
              <a:cs typeface="Poppins"/>
              <a:sym typeface="Poppins"/>
            </a:endParaRPr>
          </a:p>
        </p:txBody>
      </p:sp>
      <p:sp>
        <p:nvSpPr>
          <p:cNvPr id="459" name="Google Shape;459;g3d3ac7c84b2_0_747"/>
          <p:cNvSpPr/>
          <p:nvPr/>
        </p:nvSpPr>
        <p:spPr>
          <a:xfrm>
            <a:off x="640055" y="2548450"/>
            <a:ext cx="3749100" cy="8229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0" name="Google Shape;460;g3d3ac7c84b2_0_747"/>
          <p:cNvPicPr preferRelativeResize="0"/>
          <p:nvPr/>
        </p:nvPicPr>
        <p:blipFill rotWithShape="1">
          <a:blip r:embed="rId5">
            <a:alphaModFix/>
          </a:blip>
          <a:srcRect b="0" l="0" r="0" t="0"/>
          <a:stretch/>
        </p:blipFill>
        <p:spPr>
          <a:xfrm>
            <a:off x="777215" y="2731330"/>
            <a:ext cx="411480" cy="411480"/>
          </a:xfrm>
          <a:prstGeom prst="rect">
            <a:avLst/>
          </a:prstGeom>
          <a:noFill/>
          <a:ln>
            <a:noFill/>
          </a:ln>
        </p:spPr>
      </p:pic>
      <p:sp>
        <p:nvSpPr>
          <p:cNvPr id="461" name="Google Shape;461;g3d3ac7c84b2_0_747"/>
          <p:cNvSpPr/>
          <p:nvPr/>
        </p:nvSpPr>
        <p:spPr>
          <a:xfrm>
            <a:off x="1325855" y="2639890"/>
            <a:ext cx="2834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400"/>
              <a:buFont typeface="Trebuchet MS"/>
              <a:buNone/>
            </a:pPr>
            <a:r>
              <a:rPr b="1" i="0" lang="en-US" sz="1400" u="none" cap="none" strike="noStrike">
                <a:solidFill>
                  <a:srgbClr val="1E293B"/>
                </a:solidFill>
                <a:latin typeface="Poppins"/>
                <a:ea typeface="Poppins"/>
                <a:cs typeface="Poppins"/>
                <a:sym typeface="Poppins"/>
              </a:rPr>
              <a:t>Syft SBOM</a:t>
            </a:r>
            <a:endParaRPr i="0" sz="1400" u="none" cap="none" strike="noStrike">
              <a:solidFill>
                <a:schemeClr val="dk1"/>
              </a:solidFill>
              <a:latin typeface="Poppins"/>
              <a:ea typeface="Poppins"/>
              <a:cs typeface="Poppins"/>
              <a:sym typeface="Poppins"/>
            </a:endParaRPr>
          </a:p>
        </p:txBody>
      </p:sp>
      <p:sp>
        <p:nvSpPr>
          <p:cNvPr id="462" name="Google Shape;462;g3d3ac7c84b2_0_747"/>
          <p:cNvSpPr/>
          <p:nvPr/>
        </p:nvSpPr>
        <p:spPr>
          <a:xfrm>
            <a:off x="1325855" y="2959930"/>
            <a:ext cx="2834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i="0" lang="en-US" sz="1100" u="none" cap="none" strike="noStrike">
                <a:solidFill>
                  <a:srgbClr val="64748B"/>
                </a:solidFill>
                <a:latin typeface="Poppins"/>
                <a:ea typeface="Poppins"/>
                <a:cs typeface="Poppins"/>
                <a:sym typeface="Poppins"/>
              </a:rPr>
              <a:t>Automated SBOM attached to every image push</a:t>
            </a:r>
            <a:endParaRPr i="0" sz="1100" u="none" cap="none" strike="noStrike">
              <a:solidFill>
                <a:schemeClr val="dk1"/>
              </a:solidFill>
              <a:latin typeface="Poppins"/>
              <a:ea typeface="Poppins"/>
              <a:cs typeface="Poppins"/>
              <a:sym typeface="Poppins"/>
            </a:endParaRPr>
          </a:p>
        </p:txBody>
      </p:sp>
      <p:sp>
        <p:nvSpPr>
          <p:cNvPr id="463" name="Google Shape;463;g3d3ac7c84b2_0_747"/>
          <p:cNvSpPr/>
          <p:nvPr/>
        </p:nvSpPr>
        <p:spPr>
          <a:xfrm>
            <a:off x="4754855" y="2548450"/>
            <a:ext cx="3749100" cy="8229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4" name="Google Shape;464;g3d3ac7c84b2_0_747"/>
          <p:cNvPicPr preferRelativeResize="0"/>
          <p:nvPr/>
        </p:nvPicPr>
        <p:blipFill rotWithShape="1">
          <a:blip r:embed="rId6">
            <a:alphaModFix/>
          </a:blip>
          <a:srcRect b="0" l="0" r="0" t="0"/>
          <a:stretch/>
        </p:blipFill>
        <p:spPr>
          <a:xfrm>
            <a:off x="4892015" y="2731330"/>
            <a:ext cx="411480" cy="411480"/>
          </a:xfrm>
          <a:prstGeom prst="rect">
            <a:avLst/>
          </a:prstGeom>
          <a:noFill/>
          <a:ln>
            <a:noFill/>
          </a:ln>
        </p:spPr>
      </p:pic>
      <p:sp>
        <p:nvSpPr>
          <p:cNvPr id="465" name="Google Shape;465;g3d3ac7c84b2_0_747"/>
          <p:cNvSpPr/>
          <p:nvPr/>
        </p:nvSpPr>
        <p:spPr>
          <a:xfrm>
            <a:off x="5440655" y="2639890"/>
            <a:ext cx="2834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400"/>
              <a:buFont typeface="Trebuchet MS"/>
              <a:buNone/>
            </a:pPr>
            <a:r>
              <a:rPr b="1" i="0" lang="en-US" sz="1400" u="none" cap="none" strike="noStrike">
                <a:solidFill>
                  <a:srgbClr val="1E293B"/>
                </a:solidFill>
                <a:latin typeface="Poppins"/>
                <a:ea typeface="Poppins"/>
                <a:cs typeface="Poppins"/>
                <a:sym typeface="Poppins"/>
              </a:rPr>
              <a:t>Cosign Signing</a:t>
            </a:r>
            <a:endParaRPr i="0" sz="1400" u="none" cap="none" strike="noStrike">
              <a:solidFill>
                <a:schemeClr val="dk1"/>
              </a:solidFill>
              <a:latin typeface="Poppins"/>
              <a:ea typeface="Poppins"/>
              <a:cs typeface="Poppins"/>
              <a:sym typeface="Poppins"/>
            </a:endParaRPr>
          </a:p>
        </p:txBody>
      </p:sp>
      <p:sp>
        <p:nvSpPr>
          <p:cNvPr id="466" name="Google Shape;466;g3d3ac7c84b2_0_747"/>
          <p:cNvSpPr/>
          <p:nvPr/>
        </p:nvSpPr>
        <p:spPr>
          <a:xfrm>
            <a:off x="5440655" y="2959930"/>
            <a:ext cx="2834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i="0" lang="en-US" sz="1100" u="none" cap="none" strike="noStrike">
                <a:solidFill>
                  <a:srgbClr val="64748B"/>
                </a:solidFill>
                <a:latin typeface="Poppins"/>
                <a:ea typeface="Poppins"/>
                <a:cs typeface="Poppins"/>
                <a:sym typeface="Poppins"/>
              </a:rPr>
              <a:t>Keyless signin</a:t>
            </a:r>
            <a:r>
              <a:rPr lang="en-US" sz="1100">
                <a:solidFill>
                  <a:srgbClr val="64748B"/>
                </a:solidFill>
                <a:latin typeface="Poppins"/>
                <a:ea typeface="Poppins"/>
                <a:cs typeface="Poppins"/>
                <a:sym typeface="Poppins"/>
              </a:rPr>
              <a:t>g: </a:t>
            </a:r>
            <a:r>
              <a:rPr i="0" lang="en-US" sz="1100" u="none" cap="none" strike="noStrike">
                <a:solidFill>
                  <a:srgbClr val="64748B"/>
                </a:solidFill>
                <a:latin typeface="Poppins"/>
                <a:ea typeface="Poppins"/>
                <a:cs typeface="Poppins"/>
                <a:sym typeface="Poppins"/>
              </a:rPr>
              <a:t>verifiable via Sigstore</a:t>
            </a:r>
            <a:endParaRPr i="0" sz="1100" u="none" cap="none" strike="noStrike">
              <a:solidFill>
                <a:schemeClr val="dk1"/>
              </a:solidFill>
              <a:latin typeface="Poppins"/>
              <a:ea typeface="Poppins"/>
              <a:cs typeface="Poppins"/>
              <a:sym typeface="Poppins"/>
            </a:endParaRPr>
          </a:p>
        </p:txBody>
      </p:sp>
      <p:sp>
        <p:nvSpPr>
          <p:cNvPr id="467" name="Google Shape;467;g3d3ac7c84b2_0_747"/>
          <p:cNvSpPr/>
          <p:nvPr/>
        </p:nvSpPr>
        <p:spPr>
          <a:xfrm>
            <a:off x="640055" y="3554290"/>
            <a:ext cx="3749100" cy="8229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8" name="Google Shape;468;g3d3ac7c84b2_0_747"/>
          <p:cNvPicPr preferRelativeResize="0"/>
          <p:nvPr/>
        </p:nvPicPr>
        <p:blipFill rotWithShape="1">
          <a:blip r:embed="rId7">
            <a:alphaModFix/>
          </a:blip>
          <a:srcRect b="0" l="0" r="0" t="0"/>
          <a:stretch/>
        </p:blipFill>
        <p:spPr>
          <a:xfrm>
            <a:off x="777215" y="3737170"/>
            <a:ext cx="411480" cy="411480"/>
          </a:xfrm>
          <a:prstGeom prst="rect">
            <a:avLst/>
          </a:prstGeom>
          <a:noFill/>
          <a:ln>
            <a:noFill/>
          </a:ln>
        </p:spPr>
      </p:pic>
      <p:sp>
        <p:nvSpPr>
          <p:cNvPr id="469" name="Google Shape;469;g3d3ac7c84b2_0_747"/>
          <p:cNvSpPr/>
          <p:nvPr/>
        </p:nvSpPr>
        <p:spPr>
          <a:xfrm>
            <a:off x="1325855" y="3645730"/>
            <a:ext cx="2834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400"/>
              <a:buFont typeface="Trebuchet MS"/>
              <a:buNone/>
            </a:pPr>
            <a:r>
              <a:rPr b="1" i="0" lang="en-US" sz="1400" u="none" cap="none" strike="noStrike">
                <a:solidFill>
                  <a:srgbClr val="1E293B"/>
                </a:solidFill>
                <a:latin typeface="Poppins"/>
                <a:ea typeface="Poppins"/>
                <a:cs typeface="Poppins"/>
                <a:sym typeface="Poppins"/>
              </a:rPr>
              <a:t>Gitleaks</a:t>
            </a:r>
            <a:endParaRPr i="0" sz="1400" u="none" cap="none" strike="noStrike">
              <a:solidFill>
                <a:schemeClr val="dk1"/>
              </a:solidFill>
              <a:latin typeface="Poppins"/>
              <a:ea typeface="Poppins"/>
              <a:cs typeface="Poppins"/>
              <a:sym typeface="Poppins"/>
            </a:endParaRPr>
          </a:p>
        </p:txBody>
      </p:sp>
      <p:sp>
        <p:nvSpPr>
          <p:cNvPr id="470" name="Google Shape;470;g3d3ac7c84b2_0_747"/>
          <p:cNvSpPr/>
          <p:nvPr/>
        </p:nvSpPr>
        <p:spPr>
          <a:xfrm>
            <a:off x="1325855" y="3965770"/>
            <a:ext cx="2834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i="0" lang="en-US" sz="1100" u="none" cap="none" strike="noStrike">
                <a:solidFill>
                  <a:srgbClr val="64748B"/>
                </a:solidFill>
                <a:latin typeface="Poppins"/>
                <a:ea typeface="Poppins"/>
                <a:cs typeface="Poppins"/>
                <a:sym typeface="Poppins"/>
              </a:rPr>
              <a:t>Compiled output scanned before publish</a:t>
            </a:r>
            <a:endParaRPr i="0" sz="1100" u="none" cap="none" strike="noStrike">
              <a:solidFill>
                <a:schemeClr val="dk1"/>
              </a:solidFill>
              <a:latin typeface="Poppins"/>
              <a:ea typeface="Poppins"/>
              <a:cs typeface="Poppins"/>
              <a:sym typeface="Poppins"/>
            </a:endParaRPr>
          </a:p>
        </p:txBody>
      </p:sp>
      <p:sp>
        <p:nvSpPr>
          <p:cNvPr id="471" name="Google Shape;471;g3d3ac7c84b2_0_747"/>
          <p:cNvSpPr/>
          <p:nvPr/>
        </p:nvSpPr>
        <p:spPr>
          <a:xfrm>
            <a:off x="4754855" y="3554290"/>
            <a:ext cx="3749100" cy="8229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2" name="Google Shape;472;g3d3ac7c84b2_0_747"/>
          <p:cNvPicPr preferRelativeResize="0"/>
          <p:nvPr/>
        </p:nvPicPr>
        <p:blipFill rotWithShape="1">
          <a:blip r:embed="rId8">
            <a:alphaModFix/>
          </a:blip>
          <a:srcRect b="0" l="0" r="0" t="0"/>
          <a:stretch/>
        </p:blipFill>
        <p:spPr>
          <a:xfrm>
            <a:off x="4892015" y="3737170"/>
            <a:ext cx="411480" cy="411480"/>
          </a:xfrm>
          <a:prstGeom prst="rect">
            <a:avLst/>
          </a:prstGeom>
          <a:noFill/>
          <a:ln>
            <a:noFill/>
          </a:ln>
        </p:spPr>
      </p:pic>
      <p:sp>
        <p:nvSpPr>
          <p:cNvPr id="473" name="Google Shape;473;g3d3ac7c84b2_0_747"/>
          <p:cNvSpPr/>
          <p:nvPr/>
        </p:nvSpPr>
        <p:spPr>
          <a:xfrm>
            <a:off x="5440655" y="3645730"/>
            <a:ext cx="2834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400"/>
              <a:buFont typeface="Trebuchet MS"/>
              <a:buNone/>
            </a:pPr>
            <a:r>
              <a:rPr b="1" i="0" lang="en-US" sz="1400" u="none" cap="none" strike="noStrike">
                <a:solidFill>
                  <a:srgbClr val="1E293B"/>
                </a:solidFill>
                <a:latin typeface="Poppins"/>
                <a:ea typeface="Poppins"/>
                <a:cs typeface="Poppins"/>
                <a:sym typeface="Poppins"/>
              </a:rPr>
              <a:t>SLA Tracking</a:t>
            </a:r>
            <a:endParaRPr i="0" sz="1400" u="none" cap="none" strike="noStrike">
              <a:solidFill>
                <a:schemeClr val="dk1"/>
              </a:solidFill>
              <a:latin typeface="Poppins"/>
              <a:ea typeface="Poppins"/>
              <a:cs typeface="Poppins"/>
              <a:sym typeface="Poppins"/>
            </a:endParaRPr>
          </a:p>
        </p:txBody>
      </p:sp>
      <p:sp>
        <p:nvSpPr>
          <p:cNvPr id="474" name="Google Shape;474;g3d3ac7c84b2_0_747"/>
          <p:cNvSpPr/>
          <p:nvPr/>
        </p:nvSpPr>
        <p:spPr>
          <a:xfrm>
            <a:off x="5440655" y="3965770"/>
            <a:ext cx="2834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i="0" lang="en-US" sz="1100" u="none" cap="none" strike="noStrike">
                <a:solidFill>
                  <a:srgbClr val="64748B"/>
                </a:solidFill>
                <a:latin typeface="Poppins"/>
                <a:ea typeface="Poppins"/>
                <a:cs typeface="Poppins"/>
                <a:sym typeface="Poppins"/>
              </a:rPr>
              <a:t>7-day critical CVE response target</a:t>
            </a:r>
            <a:endParaRPr i="0" sz="1100" u="none" cap="none" strike="noStrike">
              <a:solidFill>
                <a:schemeClr val="dk1"/>
              </a:solidFill>
              <a:latin typeface="Poppins"/>
              <a:ea typeface="Poppins"/>
              <a:cs typeface="Poppins"/>
              <a:sym typeface="Poppins"/>
            </a:endParaRPr>
          </a:p>
        </p:txBody>
      </p:sp>
      <p:sp>
        <p:nvSpPr>
          <p:cNvPr id="475" name="Google Shape;475;g3d3ac7c84b2_0_747"/>
          <p:cNvSpPr/>
          <p:nvPr/>
        </p:nvSpPr>
        <p:spPr>
          <a:xfrm>
            <a:off x="640055" y="4411065"/>
            <a:ext cx="7315200" cy="274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D9488"/>
              </a:buClr>
              <a:buSzPts val="1200"/>
              <a:buFont typeface="Calibri"/>
              <a:buNone/>
            </a:pPr>
            <a:r>
              <a:rPr i="1" lang="en-US" sz="1200" u="none" cap="none" strike="noStrike">
                <a:solidFill>
                  <a:schemeClr val="dk2"/>
                </a:solidFill>
                <a:latin typeface="Poppins"/>
                <a:ea typeface="Poppins"/>
                <a:cs typeface="Poppins"/>
                <a:sym typeface="Poppins"/>
              </a:rPr>
              <a:t>Open source in the edu repo — fork and adapt</a:t>
            </a:r>
            <a:endParaRPr i="0" sz="1200" u="none" cap="none" strike="noStrike">
              <a:solidFill>
                <a:schemeClr val="dk2"/>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3d3c84e0721_0_613"/>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pic>
        <p:nvPicPr>
          <p:cNvPr id="481" name="Google Shape;481;g3d3c84e0721_0_613" title="Screenshot 2026-03-31 at 10.22.53 PM.png"/>
          <p:cNvPicPr preferRelativeResize="0"/>
          <p:nvPr/>
        </p:nvPicPr>
        <p:blipFill>
          <a:blip r:embed="rId3">
            <a:alphaModFix/>
          </a:blip>
          <a:stretch>
            <a:fillRect/>
          </a:stretch>
        </p:blipFill>
        <p:spPr>
          <a:xfrm>
            <a:off x="0" y="364271"/>
            <a:ext cx="9144003" cy="41835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3d3c84e0721_0_732"/>
          <p:cNvSpPr/>
          <p:nvPr/>
        </p:nvSpPr>
        <p:spPr>
          <a:xfrm>
            <a:off x="731520" y="457200"/>
            <a:ext cx="7680900" cy="822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999999"/>
              </a:buClr>
              <a:buSzPts val="2200"/>
              <a:buFont typeface="Poppins"/>
              <a:buNone/>
            </a:pPr>
            <a:r>
              <a:rPr b="1" lang="en-US" sz="2200">
                <a:solidFill>
                  <a:schemeClr val="dk1"/>
                </a:solidFill>
                <a:latin typeface="Poppins"/>
                <a:ea typeface="Poppins"/>
                <a:cs typeface="Poppins"/>
                <a:sym typeface="Poppins"/>
              </a:rPr>
              <a:t>The questions every MCP builder should be asking:</a:t>
            </a:r>
            <a:endParaRPr b="1" sz="2200">
              <a:solidFill>
                <a:schemeClr val="dk1"/>
              </a:solidFill>
              <a:latin typeface="Poppins"/>
              <a:ea typeface="Poppins"/>
              <a:cs typeface="Poppins"/>
              <a:sym typeface="Poppins"/>
            </a:endParaRPr>
          </a:p>
        </p:txBody>
      </p:sp>
      <p:sp>
        <p:nvSpPr>
          <p:cNvPr id="487" name="Google Shape;487;g3d3c84e0721_0_732"/>
          <p:cNvSpPr/>
          <p:nvPr/>
        </p:nvSpPr>
        <p:spPr>
          <a:xfrm>
            <a:off x="731525" y="1280100"/>
            <a:ext cx="7680900" cy="2901300"/>
          </a:xfrm>
          <a:prstGeom prst="rect">
            <a:avLst/>
          </a:prstGeom>
          <a:solidFill>
            <a:srgbClr val="252D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88" name="Google Shape;488;g3d3c84e0721_0_732"/>
          <p:cNvSpPr/>
          <p:nvPr/>
        </p:nvSpPr>
        <p:spPr>
          <a:xfrm>
            <a:off x="1097280" y="1645920"/>
            <a:ext cx="6949500" cy="2194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000"/>
              <a:buFont typeface="Poppins"/>
              <a:buNone/>
            </a:pPr>
            <a:r>
              <a:rPr b="1" lang="en-US" sz="2000">
                <a:solidFill>
                  <a:srgbClr val="FFFFFF"/>
                </a:solidFill>
                <a:latin typeface="Poppins"/>
                <a:ea typeface="Poppins"/>
                <a:cs typeface="Poppins"/>
                <a:sym typeface="Poppins"/>
              </a:rPr>
              <a:t>What is the CVE baseline of this image?</a:t>
            </a:r>
            <a:endParaRPr sz="2000">
              <a:solidFill>
                <a:schemeClr val="dk1"/>
              </a:solidFill>
              <a:latin typeface="Poppins"/>
              <a:ea typeface="Poppins"/>
              <a:cs typeface="Poppins"/>
              <a:sym typeface="Poppins"/>
            </a:endParaRPr>
          </a:p>
          <a:p>
            <a:pPr indent="0" lvl="0" marL="0" marR="0" rtl="0" algn="ctr">
              <a:spcBef>
                <a:spcPts val="0"/>
              </a:spcBef>
              <a:spcAft>
                <a:spcPts val="0"/>
              </a:spcAft>
              <a:buClr>
                <a:schemeClr val="dk1"/>
              </a:buClr>
              <a:buSzPts val="2000"/>
              <a:buFont typeface="Calibri"/>
              <a:buNone/>
            </a:pPr>
            <a:r>
              <a:t/>
            </a:r>
            <a:endParaRPr sz="2000">
              <a:solidFill>
                <a:schemeClr val="dk1"/>
              </a:solidFill>
              <a:latin typeface="Poppins"/>
              <a:ea typeface="Poppins"/>
              <a:cs typeface="Poppins"/>
              <a:sym typeface="Poppins"/>
            </a:endParaRPr>
          </a:p>
          <a:p>
            <a:pPr indent="0" lvl="0" marL="0" marR="0" rtl="0" algn="ctr">
              <a:spcBef>
                <a:spcPts val="0"/>
              </a:spcBef>
              <a:spcAft>
                <a:spcPts val="0"/>
              </a:spcAft>
              <a:buClr>
                <a:srgbClr val="6226FB"/>
              </a:buClr>
              <a:buSzPts val="2000"/>
              <a:buFont typeface="Poppins"/>
              <a:buNone/>
            </a:pPr>
            <a:r>
              <a:rPr b="1" lang="en-US" sz="2000">
                <a:solidFill>
                  <a:schemeClr val="accent1"/>
                </a:solidFill>
                <a:latin typeface="Poppins"/>
                <a:ea typeface="Poppins"/>
                <a:cs typeface="Poppins"/>
                <a:sym typeface="Poppins"/>
              </a:rPr>
              <a:t>Does it have an SBOM?</a:t>
            </a:r>
            <a:endParaRPr sz="2000">
              <a:solidFill>
                <a:schemeClr val="accent1"/>
              </a:solidFill>
              <a:latin typeface="Poppins"/>
              <a:ea typeface="Poppins"/>
              <a:cs typeface="Poppins"/>
              <a:sym typeface="Poppins"/>
            </a:endParaRPr>
          </a:p>
          <a:p>
            <a:pPr indent="0" lvl="0" marL="0" marR="0" rtl="0" algn="ctr">
              <a:spcBef>
                <a:spcPts val="0"/>
              </a:spcBef>
              <a:spcAft>
                <a:spcPts val="0"/>
              </a:spcAft>
              <a:buClr>
                <a:schemeClr val="dk1"/>
              </a:buClr>
              <a:buSzPts val="2000"/>
              <a:buFont typeface="Calibri"/>
              <a:buNone/>
            </a:pPr>
            <a:r>
              <a:t/>
            </a:r>
            <a:endParaRPr sz="2000">
              <a:solidFill>
                <a:schemeClr val="dk1"/>
              </a:solidFill>
              <a:latin typeface="Poppins"/>
              <a:ea typeface="Poppins"/>
              <a:cs typeface="Poppins"/>
              <a:sym typeface="Poppins"/>
            </a:endParaRPr>
          </a:p>
          <a:p>
            <a:pPr indent="0" lvl="0" marL="0" marR="0" rtl="0" algn="ctr">
              <a:spcBef>
                <a:spcPts val="0"/>
              </a:spcBef>
              <a:spcAft>
                <a:spcPts val="0"/>
              </a:spcAft>
              <a:buClr>
                <a:srgbClr val="6226FB"/>
              </a:buClr>
              <a:buSzPts val="2000"/>
              <a:buFont typeface="Poppins"/>
              <a:buNone/>
            </a:pPr>
            <a:r>
              <a:rPr b="1" lang="en-US" sz="2000">
                <a:solidFill>
                  <a:schemeClr val="accent2"/>
                </a:solidFill>
                <a:latin typeface="Poppins"/>
                <a:ea typeface="Poppins"/>
                <a:cs typeface="Poppins"/>
                <a:sym typeface="Poppins"/>
              </a:rPr>
              <a:t>Is there provenance I can verify?</a:t>
            </a:r>
            <a:endParaRPr sz="2000">
              <a:solidFill>
                <a:schemeClr val="accent2"/>
              </a:solidFill>
              <a:latin typeface="Poppins"/>
              <a:ea typeface="Poppins"/>
              <a:cs typeface="Poppins"/>
              <a:sym typeface="Poppins"/>
            </a:endParaRPr>
          </a:p>
          <a:p>
            <a:pPr indent="0" lvl="0" marL="0" marR="0" rtl="0" algn="ctr">
              <a:spcBef>
                <a:spcPts val="0"/>
              </a:spcBef>
              <a:spcAft>
                <a:spcPts val="0"/>
              </a:spcAft>
              <a:buClr>
                <a:schemeClr val="dk1"/>
              </a:buClr>
              <a:buSzPts val="2000"/>
              <a:buFont typeface="Calibri"/>
              <a:buNone/>
            </a:pPr>
            <a:r>
              <a:t/>
            </a:r>
            <a:endParaRPr sz="2000">
              <a:solidFill>
                <a:schemeClr val="dk1"/>
              </a:solidFill>
              <a:latin typeface="Poppins"/>
              <a:ea typeface="Poppins"/>
              <a:cs typeface="Poppins"/>
              <a:sym typeface="Poppins"/>
            </a:endParaRPr>
          </a:p>
          <a:p>
            <a:pPr indent="0" lvl="0" marL="0" marR="0" rtl="0" algn="ctr">
              <a:spcBef>
                <a:spcPts val="0"/>
              </a:spcBef>
              <a:spcAft>
                <a:spcPts val="0"/>
              </a:spcAft>
              <a:buClr>
                <a:srgbClr val="2BBAFD"/>
              </a:buClr>
              <a:buSzPts val="2000"/>
              <a:buFont typeface="Poppins"/>
              <a:buNone/>
            </a:pPr>
            <a:r>
              <a:rPr b="1" lang="en-US" sz="2000">
                <a:solidFill>
                  <a:schemeClr val="accent3"/>
                </a:solidFill>
                <a:latin typeface="Poppins"/>
                <a:ea typeface="Poppins"/>
                <a:cs typeface="Poppins"/>
                <a:sym typeface="Poppins"/>
              </a:rPr>
              <a:t>Is it being rebuilt continuously,</a:t>
            </a:r>
            <a:endParaRPr sz="2000">
              <a:solidFill>
                <a:schemeClr val="accent3"/>
              </a:solidFill>
              <a:latin typeface="Poppins"/>
              <a:ea typeface="Poppins"/>
              <a:cs typeface="Poppins"/>
              <a:sym typeface="Poppins"/>
            </a:endParaRPr>
          </a:p>
          <a:p>
            <a:pPr indent="0" lvl="0" marL="0" marR="0" rtl="0" algn="ctr">
              <a:spcBef>
                <a:spcPts val="0"/>
              </a:spcBef>
              <a:spcAft>
                <a:spcPts val="0"/>
              </a:spcAft>
              <a:buClr>
                <a:srgbClr val="2BBAFD"/>
              </a:buClr>
              <a:buSzPts val="2000"/>
              <a:buFont typeface="Poppins"/>
              <a:buNone/>
            </a:pPr>
            <a:r>
              <a:rPr b="1" lang="en-US" sz="2000">
                <a:solidFill>
                  <a:schemeClr val="accent3"/>
                </a:solidFill>
                <a:latin typeface="Poppins"/>
                <a:ea typeface="Poppins"/>
                <a:cs typeface="Poppins"/>
                <a:sym typeface="Poppins"/>
              </a:rPr>
              <a:t>or was it just built once?</a:t>
            </a:r>
            <a:endParaRPr sz="2000">
              <a:solidFill>
                <a:schemeClr val="accent3"/>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3d3c84e0721_0_766"/>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
        <p:nvSpPr>
          <p:cNvPr id="494" name="Google Shape;494;g3d3c84e0721_0_766"/>
          <p:cNvSpPr/>
          <p:nvPr/>
        </p:nvSpPr>
        <p:spPr>
          <a:xfrm>
            <a:off x="640080" y="228600"/>
            <a:ext cx="73152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D161C"/>
              </a:buClr>
              <a:buSzPts val="2800"/>
              <a:buFont typeface="Poppins"/>
              <a:buNone/>
            </a:pPr>
            <a:r>
              <a:rPr b="1" lang="en-US" sz="2800">
                <a:solidFill>
                  <a:schemeClr val="lt1"/>
                </a:solidFill>
                <a:latin typeface="Poppins"/>
                <a:ea typeface="Poppins"/>
                <a:cs typeface="Poppins"/>
                <a:sym typeface="Poppins"/>
              </a:rPr>
              <a:t>Open Source Resources</a:t>
            </a:r>
            <a:endParaRPr sz="2800">
              <a:solidFill>
                <a:schemeClr val="lt1"/>
              </a:solidFill>
              <a:latin typeface="Poppins"/>
              <a:ea typeface="Poppins"/>
              <a:cs typeface="Poppins"/>
              <a:sym typeface="Poppins"/>
            </a:endParaRPr>
          </a:p>
        </p:txBody>
      </p:sp>
      <p:sp>
        <p:nvSpPr>
          <p:cNvPr id="495" name="Google Shape;495;g3d3c84e0721_0_766"/>
          <p:cNvSpPr/>
          <p:nvPr/>
        </p:nvSpPr>
        <p:spPr>
          <a:xfrm>
            <a:off x="640075" y="1001625"/>
            <a:ext cx="7863900" cy="514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Poppins"/>
              <a:ea typeface="Poppins"/>
              <a:cs typeface="Poppins"/>
              <a:sym typeface="Poppins"/>
            </a:endParaRPr>
          </a:p>
        </p:txBody>
      </p:sp>
      <p:sp>
        <p:nvSpPr>
          <p:cNvPr id="496" name="Google Shape;496;g3d3c84e0721_0_766"/>
          <p:cNvSpPr/>
          <p:nvPr/>
        </p:nvSpPr>
        <p:spPr>
          <a:xfrm>
            <a:off x="822955" y="1001625"/>
            <a:ext cx="2560200" cy="5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D161C"/>
              </a:buClr>
              <a:buSzPts val="1300"/>
              <a:buFont typeface="Poppins"/>
              <a:buNone/>
            </a:pPr>
            <a:r>
              <a:rPr b="1" lang="en-US">
                <a:solidFill>
                  <a:srgbClr val="0D161C"/>
                </a:solidFill>
                <a:latin typeface="Poppins"/>
                <a:ea typeface="Poppins"/>
                <a:cs typeface="Poppins"/>
                <a:sym typeface="Poppins"/>
              </a:rPr>
              <a:t>MCP Server + Pipeline</a:t>
            </a:r>
            <a:endParaRPr>
              <a:solidFill>
                <a:schemeClr val="dk1"/>
              </a:solidFill>
              <a:latin typeface="Poppins"/>
              <a:ea typeface="Poppins"/>
              <a:cs typeface="Poppins"/>
              <a:sym typeface="Poppins"/>
            </a:endParaRPr>
          </a:p>
        </p:txBody>
      </p:sp>
      <p:sp>
        <p:nvSpPr>
          <p:cNvPr id="497" name="Google Shape;497;g3d3c84e0721_0_766"/>
          <p:cNvSpPr/>
          <p:nvPr/>
        </p:nvSpPr>
        <p:spPr>
          <a:xfrm>
            <a:off x="3474715" y="1001625"/>
            <a:ext cx="4846200" cy="5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226FB"/>
              </a:buClr>
              <a:buSzPts val="1100"/>
              <a:buFont typeface="Roboto Mono"/>
              <a:buNone/>
            </a:pPr>
            <a:r>
              <a:rPr lang="en-US" sz="1300">
                <a:solidFill>
                  <a:schemeClr val="hlink"/>
                </a:solidFill>
                <a:uFill>
                  <a:noFill/>
                </a:uFill>
                <a:latin typeface="Poppins"/>
                <a:ea typeface="Poppins"/>
                <a:cs typeface="Poppins"/>
                <a:sym typeface="Poppins"/>
                <a:hlinkClick r:id="rId3"/>
              </a:rPr>
              <a:t>github.com/chainguard-dev/edu/tree/main/scripts</a:t>
            </a:r>
            <a:endParaRPr sz="1300">
              <a:solidFill>
                <a:schemeClr val="dk1"/>
              </a:solidFill>
              <a:latin typeface="Poppins"/>
              <a:ea typeface="Poppins"/>
              <a:cs typeface="Poppins"/>
              <a:sym typeface="Poppins"/>
            </a:endParaRPr>
          </a:p>
        </p:txBody>
      </p:sp>
      <p:sp>
        <p:nvSpPr>
          <p:cNvPr id="498" name="Google Shape;498;g3d3c84e0721_0_766"/>
          <p:cNvSpPr/>
          <p:nvPr/>
        </p:nvSpPr>
        <p:spPr>
          <a:xfrm>
            <a:off x="640075" y="1536904"/>
            <a:ext cx="7863900" cy="514800"/>
          </a:xfrm>
          <a:prstGeom prst="rect">
            <a:avLst/>
          </a:pr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Poppins"/>
              <a:ea typeface="Poppins"/>
              <a:cs typeface="Poppins"/>
              <a:sym typeface="Poppins"/>
            </a:endParaRPr>
          </a:p>
        </p:txBody>
      </p:sp>
      <p:sp>
        <p:nvSpPr>
          <p:cNvPr id="499" name="Google Shape;499;g3d3c84e0721_0_766"/>
          <p:cNvSpPr/>
          <p:nvPr/>
        </p:nvSpPr>
        <p:spPr>
          <a:xfrm>
            <a:off x="822955" y="1536904"/>
            <a:ext cx="2560200" cy="5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D161C"/>
              </a:buClr>
              <a:buSzPts val="1300"/>
              <a:buFont typeface="Poppins"/>
              <a:buNone/>
            </a:pPr>
            <a:r>
              <a:rPr b="1" lang="en-US">
                <a:solidFill>
                  <a:srgbClr val="0D161C"/>
                </a:solidFill>
                <a:latin typeface="Poppins"/>
                <a:ea typeface="Poppins"/>
                <a:cs typeface="Poppins"/>
                <a:sym typeface="Poppins"/>
              </a:rPr>
              <a:t>CI/CD Workflows</a:t>
            </a:r>
            <a:endParaRPr>
              <a:solidFill>
                <a:schemeClr val="dk1"/>
              </a:solidFill>
              <a:latin typeface="Poppins"/>
              <a:ea typeface="Poppins"/>
              <a:cs typeface="Poppins"/>
              <a:sym typeface="Poppins"/>
            </a:endParaRPr>
          </a:p>
        </p:txBody>
      </p:sp>
      <p:sp>
        <p:nvSpPr>
          <p:cNvPr id="500" name="Google Shape;500;g3d3c84e0721_0_766"/>
          <p:cNvSpPr/>
          <p:nvPr/>
        </p:nvSpPr>
        <p:spPr>
          <a:xfrm>
            <a:off x="3474715" y="1536904"/>
            <a:ext cx="4846200" cy="5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226FB"/>
              </a:buClr>
              <a:buSzPts val="1100"/>
              <a:buFont typeface="Roboto Mono"/>
              <a:buNone/>
            </a:pPr>
            <a:r>
              <a:rPr lang="en-US" sz="1150">
                <a:solidFill>
                  <a:schemeClr val="hlink"/>
                </a:solidFill>
                <a:uFill>
                  <a:noFill/>
                </a:uFill>
                <a:latin typeface="Poppins"/>
                <a:ea typeface="Poppins"/>
                <a:cs typeface="Poppins"/>
                <a:sym typeface="Poppins"/>
                <a:hlinkClick r:id="rId4"/>
              </a:rPr>
              <a:t>github.com/chainguard-dev/edu/tree/main/.github/workflows</a:t>
            </a:r>
            <a:endParaRPr sz="1150">
              <a:solidFill>
                <a:schemeClr val="dk1"/>
              </a:solidFill>
              <a:latin typeface="Poppins"/>
              <a:ea typeface="Poppins"/>
              <a:cs typeface="Poppins"/>
              <a:sym typeface="Poppins"/>
            </a:endParaRPr>
          </a:p>
        </p:txBody>
      </p:sp>
      <p:sp>
        <p:nvSpPr>
          <p:cNvPr id="501" name="Google Shape;501;g3d3c84e0721_0_766"/>
          <p:cNvSpPr/>
          <p:nvPr/>
        </p:nvSpPr>
        <p:spPr>
          <a:xfrm>
            <a:off x="640075" y="2072184"/>
            <a:ext cx="7863900" cy="514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Poppins"/>
              <a:ea typeface="Poppins"/>
              <a:cs typeface="Poppins"/>
              <a:sym typeface="Poppins"/>
            </a:endParaRPr>
          </a:p>
        </p:txBody>
      </p:sp>
      <p:sp>
        <p:nvSpPr>
          <p:cNvPr id="502" name="Google Shape;502;g3d3c84e0721_0_766"/>
          <p:cNvSpPr/>
          <p:nvPr/>
        </p:nvSpPr>
        <p:spPr>
          <a:xfrm>
            <a:off x="822955" y="2072184"/>
            <a:ext cx="2560200" cy="5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D161C"/>
              </a:buClr>
              <a:buSzPts val="1300"/>
              <a:buFont typeface="Poppins"/>
              <a:buNone/>
            </a:pPr>
            <a:r>
              <a:rPr b="1" lang="en-US">
                <a:solidFill>
                  <a:srgbClr val="0D161C"/>
                </a:solidFill>
                <a:latin typeface="Poppins"/>
                <a:ea typeface="Poppins"/>
                <a:cs typeface="Poppins"/>
                <a:sym typeface="Poppins"/>
              </a:rPr>
              <a:t>Documentation MCP Guide</a:t>
            </a:r>
            <a:endParaRPr>
              <a:solidFill>
                <a:schemeClr val="dk1"/>
              </a:solidFill>
              <a:latin typeface="Poppins"/>
              <a:ea typeface="Poppins"/>
              <a:cs typeface="Poppins"/>
              <a:sym typeface="Poppins"/>
            </a:endParaRPr>
          </a:p>
        </p:txBody>
      </p:sp>
      <p:sp>
        <p:nvSpPr>
          <p:cNvPr id="503" name="Google Shape;503;g3d3c84e0721_0_766"/>
          <p:cNvSpPr/>
          <p:nvPr/>
        </p:nvSpPr>
        <p:spPr>
          <a:xfrm>
            <a:off x="3474715" y="2072184"/>
            <a:ext cx="4846200" cy="5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226FB"/>
              </a:buClr>
              <a:buSzPts val="1100"/>
              <a:buFont typeface="Roboto Mono"/>
              <a:buNone/>
            </a:pPr>
            <a:r>
              <a:rPr lang="en-US" sz="1300">
                <a:solidFill>
                  <a:schemeClr val="hlink"/>
                </a:solidFill>
                <a:uFill>
                  <a:noFill/>
                </a:uFill>
                <a:latin typeface="Poppins"/>
                <a:ea typeface="Poppins"/>
                <a:cs typeface="Poppins"/>
                <a:sym typeface="Poppins"/>
                <a:hlinkClick r:id="rId5"/>
              </a:rPr>
              <a:t>edu.chainguard.dev/chainguard/mcp-server-ai-docs/</a:t>
            </a:r>
            <a:endParaRPr sz="1300">
              <a:solidFill>
                <a:schemeClr val="dk1"/>
              </a:solidFill>
              <a:latin typeface="Poppins"/>
              <a:ea typeface="Poppins"/>
              <a:cs typeface="Poppins"/>
              <a:sym typeface="Poppins"/>
            </a:endParaRPr>
          </a:p>
        </p:txBody>
      </p:sp>
      <p:sp>
        <p:nvSpPr>
          <p:cNvPr id="504" name="Google Shape;504;g3d3c84e0721_0_766"/>
          <p:cNvSpPr/>
          <p:nvPr/>
        </p:nvSpPr>
        <p:spPr>
          <a:xfrm>
            <a:off x="640075" y="2607463"/>
            <a:ext cx="7863900" cy="514800"/>
          </a:xfrm>
          <a:prstGeom prst="rect">
            <a:avLst/>
          </a:pr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Poppins"/>
              <a:ea typeface="Poppins"/>
              <a:cs typeface="Poppins"/>
              <a:sym typeface="Poppins"/>
            </a:endParaRPr>
          </a:p>
        </p:txBody>
      </p:sp>
      <p:sp>
        <p:nvSpPr>
          <p:cNvPr id="505" name="Google Shape;505;g3d3c84e0721_0_766"/>
          <p:cNvSpPr/>
          <p:nvPr/>
        </p:nvSpPr>
        <p:spPr>
          <a:xfrm>
            <a:off x="822955" y="2607463"/>
            <a:ext cx="2560200" cy="5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D161C"/>
              </a:buClr>
              <a:buSzPts val="1300"/>
              <a:buFont typeface="Poppins"/>
              <a:buNone/>
            </a:pPr>
            <a:r>
              <a:rPr b="1" lang="en-US">
                <a:solidFill>
                  <a:srgbClr val="0D161C"/>
                </a:solidFill>
                <a:latin typeface="Poppins"/>
                <a:ea typeface="Poppins"/>
                <a:cs typeface="Poppins"/>
                <a:sym typeface="Poppins"/>
              </a:rPr>
              <a:t>MCP Blog Post</a:t>
            </a:r>
            <a:endParaRPr>
              <a:solidFill>
                <a:schemeClr val="dk1"/>
              </a:solidFill>
              <a:latin typeface="Poppins"/>
              <a:ea typeface="Poppins"/>
              <a:cs typeface="Poppins"/>
              <a:sym typeface="Poppins"/>
            </a:endParaRPr>
          </a:p>
        </p:txBody>
      </p:sp>
      <p:sp>
        <p:nvSpPr>
          <p:cNvPr id="506" name="Google Shape;506;g3d3c84e0721_0_766"/>
          <p:cNvSpPr/>
          <p:nvPr/>
        </p:nvSpPr>
        <p:spPr>
          <a:xfrm>
            <a:off x="3474715" y="2607463"/>
            <a:ext cx="4846200" cy="5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226FB"/>
              </a:buClr>
              <a:buSzPts val="1100"/>
              <a:buFont typeface="Roboto Mono"/>
              <a:buNone/>
            </a:pPr>
            <a:r>
              <a:rPr lang="en-US" sz="1300">
                <a:solidFill>
                  <a:schemeClr val="hlink"/>
                </a:solidFill>
                <a:uFill>
                  <a:noFill/>
                </a:uFill>
                <a:latin typeface="Poppins"/>
                <a:ea typeface="Poppins"/>
                <a:cs typeface="Poppins"/>
                <a:sym typeface="Poppins"/>
                <a:hlinkClick r:id="rId6"/>
              </a:rPr>
              <a:t>chainguard.dev/unchained/meet-chainguard-mcps...</a:t>
            </a:r>
            <a:endParaRPr sz="1300">
              <a:solidFill>
                <a:schemeClr val="dk1"/>
              </a:solidFill>
              <a:latin typeface="Poppins"/>
              <a:ea typeface="Poppins"/>
              <a:cs typeface="Poppins"/>
              <a:sym typeface="Poppins"/>
            </a:endParaRPr>
          </a:p>
        </p:txBody>
      </p:sp>
      <p:sp>
        <p:nvSpPr>
          <p:cNvPr id="507" name="Google Shape;507;g3d3c84e0721_0_766"/>
          <p:cNvSpPr/>
          <p:nvPr/>
        </p:nvSpPr>
        <p:spPr>
          <a:xfrm>
            <a:off x="640075" y="3142743"/>
            <a:ext cx="7863900" cy="514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Poppins"/>
              <a:ea typeface="Poppins"/>
              <a:cs typeface="Poppins"/>
              <a:sym typeface="Poppins"/>
            </a:endParaRPr>
          </a:p>
        </p:txBody>
      </p:sp>
      <p:sp>
        <p:nvSpPr>
          <p:cNvPr id="508" name="Google Shape;508;g3d3c84e0721_0_766"/>
          <p:cNvSpPr/>
          <p:nvPr/>
        </p:nvSpPr>
        <p:spPr>
          <a:xfrm>
            <a:off x="822955" y="3142743"/>
            <a:ext cx="2560200" cy="5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D161C"/>
              </a:buClr>
              <a:buSzPts val="1300"/>
              <a:buFont typeface="Poppins"/>
              <a:buNone/>
            </a:pPr>
            <a:r>
              <a:rPr b="1" lang="en-US">
                <a:solidFill>
                  <a:srgbClr val="0D161C"/>
                </a:solidFill>
                <a:latin typeface="Poppins"/>
                <a:ea typeface="Poppins"/>
                <a:cs typeface="Poppins"/>
                <a:sym typeface="Poppins"/>
              </a:rPr>
              <a:t>mcp-grafana Image</a:t>
            </a:r>
            <a:endParaRPr>
              <a:solidFill>
                <a:schemeClr val="dk1"/>
              </a:solidFill>
              <a:latin typeface="Poppins"/>
              <a:ea typeface="Poppins"/>
              <a:cs typeface="Poppins"/>
              <a:sym typeface="Poppins"/>
            </a:endParaRPr>
          </a:p>
        </p:txBody>
      </p:sp>
      <p:sp>
        <p:nvSpPr>
          <p:cNvPr id="509" name="Google Shape;509;g3d3c84e0721_0_766"/>
          <p:cNvSpPr/>
          <p:nvPr/>
        </p:nvSpPr>
        <p:spPr>
          <a:xfrm>
            <a:off x="3474715" y="3142743"/>
            <a:ext cx="4846200" cy="5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226FB"/>
              </a:buClr>
              <a:buSzPts val="1100"/>
              <a:buFont typeface="Roboto Mono"/>
              <a:buNone/>
            </a:pPr>
            <a:r>
              <a:rPr lang="en-US" sz="1300">
                <a:solidFill>
                  <a:srgbClr val="6226FB"/>
                </a:solidFill>
                <a:latin typeface="Poppins"/>
                <a:ea typeface="Poppins"/>
                <a:cs typeface="Poppins"/>
                <a:sym typeface="Poppins"/>
              </a:rPr>
              <a:t>cgr.dev/chainguard/mcp-grafana:latest</a:t>
            </a:r>
            <a:endParaRPr sz="1300">
              <a:solidFill>
                <a:schemeClr val="dk1"/>
              </a:solidFill>
              <a:latin typeface="Poppins"/>
              <a:ea typeface="Poppins"/>
              <a:cs typeface="Poppins"/>
              <a:sym typeface="Poppins"/>
            </a:endParaRPr>
          </a:p>
        </p:txBody>
      </p:sp>
      <p:sp>
        <p:nvSpPr>
          <p:cNvPr id="510" name="Google Shape;510;g3d3c84e0721_0_766"/>
          <p:cNvSpPr/>
          <p:nvPr/>
        </p:nvSpPr>
        <p:spPr>
          <a:xfrm>
            <a:off x="640075" y="3678022"/>
            <a:ext cx="7863900" cy="514800"/>
          </a:xfrm>
          <a:prstGeom prst="rect">
            <a:avLst/>
          </a:pr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Poppins"/>
              <a:ea typeface="Poppins"/>
              <a:cs typeface="Poppins"/>
              <a:sym typeface="Poppins"/>
            </a:endParaRPr>
          </a:p>
        </p:txBody>
      </p:sp>
      <p:sp>
        <p:nvSpPr>
          <p:cNvPr id="511" name="Google Shape;511;g3d3c84e0721_0_766"/>
          <p:cNvSpPr/>
          <p:nvPr/>
        </p:nvSpPr>
        <p:spPr>
          <a:xfrm>
            <a:off x="822955" y="3678022"/>
            <a:ext cx="2560200" cy="5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D161C"/>
              </a:buClr>
              <a:buSzPts val="1300"/>
              <a:buFont typeface="Poppins"/>
              <a:buNone/>
            </a:pPr>
            <a:r>
              <a:rPr b="1" lang="en-US">
                <a:solidFill>
                  <a:srgbClr val="0D161C"/>
                </a:solidFill>
                <a:latin typeface="Poppins"/>
                <a:ea typeface="Poppins"/>
                <a:cs typeface="Poppins"/>
                <a:sym typeface="Poppins"/>
              </a:rPr>
              <a:t>Docs MCP Image</a:t>
            </a:r>
            <a:endParaRPr>
              <a:solidFill>
                <a:schemeClr val="dk1"/>
              </a:solidFill>
              <a:latin typeface="Poppins"/>
              <a:ea typeface="Poppins"/>
              <a:cs typeface="Poppins"/>
              <a:sym typeface="Poppins"/>
            </a:endParaRPr>
          </a:p>
        </p:txBody>
      </p:sp>
      <p:sp>
        <p:nvSpPr>
          <p:cNvPr id="512" name="Google Shape;512;g3d3c84e0721_0_766"/>
          <p:cNvSpPr/>
          <p:nvPr/>
        </p:nvSpPr>
        <p:spPr>
          <a:xfrm>
            <a:off x="3474715" y="3678022"/>
            <a:ext cx="4846200" cy="5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226FB"/>
              </a:buClr>
              <a:buSzPts val="1100"/>
              <a:buFont typeface="Roboto Mono"/>
              <a:buNone/>
            </a:pPr>
            <a:r>
              <a:rPr lang="en-US" sz="1300">
                <a:solidFill>
                  <a:srgbClr val="6226FB"/>
                </a:solidFill>
                <a:latin typeface="Poppins"/>
                <a:ea typeface="Poppins"/>
                <a:cs typeface="Poppins"/>
                <a:sym typeface="Poppins"/>
              </a:rPr>
              <a:t>ghcr.io/chainguard-dev/ai-docs:latest</a:t>
            </a:r>
            <a:endParaRPr sz="1300">
              <a:solidFill>
                <a:schemeClr val="dk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d3ac7c84b2_0_740"/>
          <p:cNvSpPr txBox="1"/>
          <p:nvPr>
            <p:ph type="title"/>
          </p:nvPr>
        </p:nvSpPr>
        <p:spPr>
          <a:xfrm>
            <a:off x="311700" y="331693"/>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MCP in the spotlight</a:t>
            </a:r>
            <a:endParaRPr/>
          </a:p>
          <a:p>
            <a:pPr indent="0" lvl="0" marL="0" rtl="0" algn="l">
              <a:lnSpc>
                <a:spcPct val="100000"/>
              </a:lnSpc>
              <a:spcBef>
                <a:spcPts val="0"/>
              </a:spcBef>
              <a:spcAft>
                <a:spcPts val="0"/>
              </a:spcAft>
              <a:buSzPct val="197183"/>
              <a:buNone/>
            </a:pPr>
            <a:r>
              <a:rPr lang="en-US" sz="1578"/>
              <a:t>Adoption is real. Risk is operational.</a:t>
            </a:r>
            <a:endParaRPr sz="1578"/>
          </a:p>
        </p:txBody>
      </p:sp>
      <p:sp>
        <p:nvSpPr>
          <p:cNvPr id="209" name="Google Shape;209;g3d3ac7c84b2_0_740"/>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
        <p:nvSpPr>
          <p:cNvPr id="210" name="Google Shape;210;g3d3ac7c84b2_0_740"/>
          <p:cNvSpPr/>
          <p:nvPr/>
        </p:nvSpPr>
        <p:spPr>
          <a:xfrm>
            <a:off x="640080" y="1463040"/>
            <a:ext cx="3749100" cy="2560200"/>
          </a:xfrm>
          <a:prstGeom prst="rect">
            <a:avLst/>
          </a:prstGeom>
          <a:solidFill>
            <a:srgbClr val="FFFFFF"/>
          </a:solidFill>
          <a:ln cap="flat" cmpd="sng" w="28575">
            <a:solidFill>
              <a:schemeClr val="accent3"/>
            </a:solidFill>
            <a:prstDash val="solid"/>
            <a:round/>
            <a:headEnd len="sm" w="sm" type="none"/>
            <a:tailEnd len="sm" w="sm" type="none"/>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g3d3ac7c84b2_0_740"/>
          <p:cNvPicPr preferRelativeResize="0"/>
          <p:nvPr/>
        </p:nvPicPr>
        <p:blipFill rotWithShape="1">
          <a:blip r:embed="rId3">
            <a:alphaModFix/>
          </a:blip>
          <a:srcRect b="0" l="0" r="0" t="0"/>
          <a:stretch/>
        </p:blipFill>
        <p:spPr>
          <a:xfrm>
            <a:off x="914400" y="1645920"/>
            <a:ext cx="365760" cy="365760"/>
          </a:xfrm>
          <a:prstGeom prst="rect">
            <a:avLst/>
          </a:prstGeom>
          <a:noFill/>
          <a:ln>
            <a:noFill/>
          </a:ln>
        </p:spPr>
      </p:pic>
      <p:sp>
        <p:nvSpPr>
          <p:cNvPr id="212" name="Google Shape;212;g3d3ac7c84b2_0_740"/>
          <p:cNvSpPr/>
          <p:nvPr/>
        </p:nvSpPr>
        <p:spPr>
          <a:xfrm>
            <a:off x="1371600" y="1645920"/>
            <a:ext cx="27432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600"/>
              <a:buFont typeface="Trebuchet MS"/>
              <a:buNone/>
            </a:pPr>
            <a:r>
              <a:rPr b="1" i="0" lang="en-US" sz="1600" u="none" cap="none" strike="noStrike">
                <a:solidFill>
                  <a:srgbClr val="1E293B"/>
                </a:solidFill>
                <a:latin typeface="Poppins"/>
                <a:ea typeface="Poppins"/>
                <a:cs typeface="Poppins"/>
                <a:sym typeface="Poppins"/>
              </a:rPr>
              <a:t>Ecosystem Adoption</a:t>
            </a:r>
            <a:endParaRPr i="0" sz="1600" u="none" cap="none" strike="noStrike">
              <a:solidFill>
                <a:schemeClr val="dk1"/>
              </a:solidFill>
              <a:latin typeface="Poppins"/>
              <a:ea typeface="Poppins"/>
              <a:cs typeface="Poppins"/>
              <a:sym typeface="Poppins"/>
            </a:endParaRPr>
          </a:p>
        </p:txBody>
      </p:sp>
      <p:sp>
        <p:nvSpPr>
          <p:cNvPr id="213" name="Google Shape;213;g3d3ac7c84b2_0_740"/>
          <p:cNvSpPr/>
          <p:nvPr/>
        </p:nvSpPr>
        <p:spPr>
          <a:xfrm>
            <a:off x="914400" y="2194560"/>
            <a:ext cx="3200400" cy="1645800"/>
          </a:xfrm>
          <a:prstGeom prst="rect">
            <a:avLst/>
          </a:prstGeom>
          <a:noFill/>
          <a:ln>
            <a:noFill/>
          </a:ln>
        </p:spPr>
        <p:txBody>
          <a:bodyPr anchorCtr="0" anchor="ctr" bIns="45700" lIns="91425" spcFirstLastPara="1" rIns="91425" wrap="square" tIns="45700">
            <a:noAutofit/>
          </a:bodyPr>
          <a:lstStyle/>
          <a:p>
            <a:pPr indent="-349250" lvl="0" marL="342900" marR="0" rtl="0" algn="l">
              <a:spcBef>
                <a:spcPts val="0"/>
              </a:spcBef>
              <a:spcAft>
                <a:spcPts val="0"/>
              </a:spcAft>
              <a:buClr>
                <a:srgbClr val="1E293B"/>
              </a:buClr>
              <a:buSzPts val="1400"/>
              <a:buFont typeface="Poppins"/>
              <a:buChar char="•"/>
            </a:pPr>
            <a:r>
              <a:rPr i="0" lang="en-US" u="none" cap="none" strike="noStrike">
                <a:solidFill>
                  <a:srgbClr val="1E293B"/>
                </a:solidFill>
                <a:latin typeface="Poppins"/>
                <a:ea typeface="Poppins"/>
                <a:cs typeface="Poppins"/>
                <a:sym typeface="Poppins"/>
              </a:rPr>
              <a:t>Docker, Red Hat, Microsoft, OpenAI all ship MCP catalogs</a:t>
            </a:r>
            <a:endParaRPr i="0" u="none" cap="none" strike="noStrike">
              <a:solidFill>
                <a:schemeClr val="dk1"/>
              </a:solidFill>
              <a:latin typeface="Poppins"/>
              <a:ea typeface="Poppins"/>
              <a:cs typeface="Poppins"/>
              <a:sym typeface="Poppins"/>
            </a:endParaRPr>
          </a:p>
          <a:p>
            <a:pPr indent="-349250" lvl="0" marL="342900" marR="0" rtl="0" algn="l">
              <a:spcBef>
                <a:spcPts val="800"/>
              </a:spcBef>
              <a:spcAft>
                <a:spcPts val="0"/>
              </a:spcAft>
              <a:buClr>
                <a:srgbClr val="1E293B"/>
              </a:buClr>
              <a:buSzPts val="1400"/>
              <a:buFont typeface="Poppins"/>
              <a:buChar char="•"/>
            </a:pPr>
            <a:r>
              <a:rPr i="0" lang="en-US" u="none" cap="none" strike="noStrike">
                <a:solidFill>
                  <a:srgbClr val="1E293B"/>
                </a:solidFill>
                <a:latin typeface="Poppins"/>
                <a:ea typeface="Poppins"/>
                <a:cs typeface="Poppins"/>
                <a:sym typeface="Poppins"/>
              </a:rPr>
              <a:t>CBRE, Nasdaq, NASA evaluating MCP in production</a:t>
            </a:r>
            <a:endParaRPr i="0" u="none" cap="none" strike="noStrike">
              <a:solidFill>
                <a:schemeClr val="dk1"/>
              </a:solidFill>
              <a:latin typeface="Poppins"/>
              <a:ea typeface="Poppins"/>
              <a:cs typeface="Poppins"/>
              <a:sym typeface="Poppins"/>
            </a:endParaRPr>
          </a:p>
          <a:p>
            <a:pPr indent="-349250" lvl="0" marL="342900" marR="0" rtl="0" algn="l">
              <a:spcBef>
                <a:spcPts val="800"/>
              </a:spcBef>
              <a:spcAft>
                <a:spcPts val="0"/>
              </a:spcAft>
              <a:buClr>
                <a:srgbClr val="1E293B"/>
              </a:buClr>
              <a:buSzPts val="1400"/>
              <a:buFont typeface="Poppins"/>
              <a:buChar char="•"/>
            </a:pPr>
            <a:r>
              <a:rPr i="0" lang="en-US" u="none" cap="none" strike="noStrike">
                <a:solidFill>
                  <a:srgbClr val="1E293B"/>
                </a:solidFill>
                <a:latin typeface="Poppins"/>
                <a:ea typeface="Poppins"/>
                <a:cs typeface="Poppins"/>
                <a:sym typeface="Poppins"/>
              </a:rPr>
              <a:t>The question shifted from if to how to do it safely</a:t>
            </a:r>
            <a:endParaRPr i="0" u="none" cap="none" strike="noStrike">
              <a:solidFill>
                <a:schemeClr val="dk1"/>
              </a:solidFill>
              <a:latin typeface="Poppins"/>
              <a:ea typeface="Poppins"/>
              <a:cs typeface="Poppins"/>
              <a:sym typeface="Poppins"/>
            </a:endParaRPr>
          </a:p>
        </p:txBody>
      </p:sp>
      <p:sp>
        <p:nvSpPr>
          <p:cNvPr id="214" name="Google Shape;214;g3d3ac7c84b2_0_740"/>
          <p:cNvSpPr/>
          <p:nvPr/>
        </p:nvSpPr>
        <p:spPr>
          <a:xfrm>
            <a:off x="4754880" y="1463040"/>
            <a:ext cx="3749100" cy="2560200"/>
          </a:xfrm>
          <a:prstGeom prst="rect">
            <a:avLst/>
          </a:prstGeom>
          <a:solidFill>
            <a:srgbClr val="FFFFFF"/>
          </a:solidFill>
          <a:ln cap="flat" cmpd="sng" w="28575">
            <a:solidFill>
              <a:schemeClr val="accent3"/>
            </a:solidFill>
            <a:prstDash val="solid"/>
            <a:round/>
            <a:headEnd len="sm" w="sm" type="none"/>
            <a:tailEnd len="sm" w="sm" type="none"/>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15" name="Google Shape;215;g3d3ac7c84b2_0_740"/>
          <p:cNvPicPr preferRelativeResize="0"/>
          <p:nvPr/>
        </p:nvPicPr>
        <p:blipFill rotWithShape="1">
          <a:blip r:embed="rId4">
            <a:alphaModFix/>
          </a:blip>
          <a:srcRect b="0" l="0" r="0" t="0"/>
          <a:stretch/>
        </p:blipFill>
        <p:spPr>
          <a:xfrm>
            <a:off x="5029200" y="1645920"/>
            <a:ext cx="365760" cy="365760"/>
          </a:xfrm>
          <a:prstGeom prst="rect">
            <a:avLst/>
          </a:prstGeom>
          <a:noFill/>
          <a:ln>
            <a:noFill/>
          </a:ln>
        </p:spPr>
      </p:pic>
      <p:sp>
        <p:nvSpPr>
          <p:cNvPr id="216" name="Google Shape;216;g3d3ac7c84b2_0_740"/>
          <p:cNvSpPr/>
          <p:nvPr/>
        </p:nvSpPr>
        <p:spPr>
          <a:xfrm>
            <a:off x="5486400" y="1645920"/>
            <a:ext cx="27432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600"/>
              <a:buFont typeface="Trebuchet MS"/>
              <a:buNone/>
            </a:pPr>
            <a:r>
              <a:rPr b="1" i="0" lang="en-US" sz="1600" u="none" cap="none" strike="noStrike">
                <a:solidFill>
                  <a:srgbClr val="1E293B"/>
                </a:solidFill>
                <a:latin typeface="Poppins"/>
                <a:ea typeface="Poppins"/>
                <a:cs typeface="Poppins"/>
                <a:sym typeface="Poppins"/>
              </a:rPr>
              <a:t>Documented Incidents</a:t>
            </a:r>
            <a:endParaRPr i="0" sz="1600" u="none" cap="none" strike="noStrike">
              <a:solidFill>
                <a:schemeClr val="dk1"/>
              </a:solidFill>
              <a:latin typeface="Poppins"/>
              <a:ea typeface="Poppins"/>
              <a:cs typeface="Poppins"/>
              <a:sym typeface="Poppins"/>
            </a:endParaRPr>
          </a:p>
        </p:txBody>
      </p:sp>
      <p:sp>
        <p:nvSpPr>
          <p:cNvPr id="217" name="Google Shape;217;g3d3ac7c84b2_0_740"/>
          <p:cNvSpPr/>
          <p:nvPr/>
        </p:nvSpPr>
        <p:spPr>
          <a:xfrm>
            <a:off x="5029200" y="2194560"/>
            <a:ext cx="3200400" cy="1645800"/>
          </a:xfrm>
          <a:prstGeom prst="rect">
            <a:avLst/>
          </a:prstGeom>
          <a:noFill/>
          <a:ln>
            <a:noFill/>
          </a:ln>
        </p:spPr>
        <p:txBody>
          <a:bodyPr anchorCtr="0" anchor="ctr" bIns="45700" lIns="91425" spcFirstLastPara="1" rIns="91425" wrap="square" tIns="45700">
            <a:noAutofit/>
          </a:bodyPr>
          <a:lstStyle/>
          <a:p>
            <a:pPr indent="-349250" lvl="0" marL="342900" marR="0" rtl="0" algn="l">
              <a:spcBef>
                <a:spcPts val="0"/>
              </a:spcBef>
              <a:spcAft>
                <a:spcPts val="0"/>
              </a:spcAft>
              <a:buClr>
                <a:srgbClr val="1E293B"/>
              </a:buClr>
              <a:buSzPts val="1400"/>
              <a:buFont typeface="Poppins"/>
              <a:buChar char="•"/>
            </a:pPr>
            <a:r>
              <a:rPr i="0" lang="en-US" u="none" cap="none" strike="noStrike">
                <a:solidFill>
                  <a:srgbClr val="1E293B"/>
                </a:solidFill>
                <a:latin typeface="Poppins"/>
                <a:ea typeface="Poppins"/>
                <a:cs typeface="Poppins"/>
                <a:sym typeface="Poppins"/>
              </a:rPr>
              <a:t>Malicious MCP server exfiltrating emails via hidden BCC</a:t>
            </a:r>
            <a:endParaRPr i="0" u="none" cap="none" strike="noStrike">
              <a:solidFill>
                <a:schemeClr val="dk1"/>
              </a:solidFill>
              <a:latin typeface="Poppins"/>
              <a:ea typeface="Poppins"/>
              <a:cs typeface="Poppins"/>
              <a:sym typeface="Poppins"/>
            </a:endParaRPr>
          </a:p>
          <a:p>
            <a:pPr indent="-349250" lvl="0" marL="342900" marR="0" rtl="0" algn="l">
              <a:spcBef>
                <a:spcPts val="800"/>
              </a:spcBef>
              <a:spcAft>
                <a:spcPts val="0"/>
              </a:spcAft>
              <a:buClr>
                <a:srgbClr val="1E293B"/>
              </a:buClr>
              <a:buSzPts val="1400"/>
              <a:buFont typeface="Poppins"/>
              <a:buChar char="•"/>
            </a:pPr>
            <a:r>
              <a:rPr i="0" lang="en-US" u="none" cap="none" strike="noStrike">
                <a:solidFill>
                  <a:srgbClr val="1E293B"/>
                </a:solidFill>
                <a:latin typeface="Poppins"/>
                <a:ea typeface="Poppins"/>
                <a:cs typeface="Poppins"/>
                <a:sym typeface="Poppins"/>
              </a:rPr>
              <a:t>Cross-tool data leaks between agents</a:t>
            </a:r>
            <a:endParaRPr i="0" u="none" cap="none" strike="noStrike">
              <a:solidFill>
                <a:schemeClr val="dk1"/>
              </a:solidFill>
              <a:latin typeface="Poppins"/>
              <a:ea typeface="Poppins"/>
              <a:cs typeface="Poppins"/>
              <a:sym typeface="Poppins"/>
            </a:endParaRPr>
          </a:p>
          <a:p>
            <a:pPr indent="-349250" lvl="0" marL="342900" marR="0" rtl="0" algn="l">
              <a:spcBef>
                <a:spcPts val="800"/>
              </a:spcBef>
              <a:spcAft>
                <a:spcPts val="0"/>
              </a:spcAft>
              <a:buClr>
                <a:srgbClr val="1E293B"/>
              </a:buClr>
              <a:buSzPts val="1400"/>
              <a:buFont typeface="Poppins"/>
              <a:buChar char="•"/>
            </a:pPr>
            <a:r>
              <a:rPr i="0" lang="en-US" u="none" cap="none" strike="noStrike">
                <a:solidFill>
                  <a:srgbClr val="1E293B"/>
                </a:solidFill>
                <a:latin typeface="Poppins"/>
                <a:ea typeface="Poppins"/>
                <a:cs typeface="Poppins"/>
                <a:sym typeface="Poppins"/>
              </a:rPr>
              <a:t>Parasitic toolchain attacks</a:t>
            </a:r>
            <a:endParaRPr i="0" u="none" cap="none" strike="noStrike">
              <a:solidFill>
                <a:schemeClr val="dk1"/>
              </a:solidFill>
              <a:latin typeface="Poppins"/>
              <a:ea typeface="Poppins"/>
              <a:cs typeface="Poppins"/>
              <a:sym typeface="Poppins"/>
            </a:endParaRPr>
          </a:p>
        </p:txBody>
      </p:sp>
      <p:pic>
        <p:nvPicPr>
          <p:cNvPr descr="Can you make this #FD2BF2?" id="218" name="Google Shape;218;g3d3ac7c84b2_0_740"/>
          <p:cNvPicPr preferRelativeResize="0"/>
          <p:nvPr/>
        </p:nvPicPr>
        <p:blipFill>
          <a:blip r:embed="rId5">
            <a:alphaModFix/>
          </a:blip>
          <a:stretch>
            <a:fillRect/>
          </a:stretch>
        </p:blipFill>
        <p:spPr>
          <a:xfrm>
            <a:off x="5029200" y="1645925"/>
            <a:ext cx="365750" cy="365750"/>
          </a:xfrm>
          <a:prstGeom prst="rect">
            <a:avLst/>
          </a:prstGeom>
          <a:noFill/>
          <a:ln>
            <a:noFill/>
          </a:ln>
        </p:spPr>
      </p:pic>
      <p:sp>
        <p:nvSpPr>
          <p:cNvPr id="219" name="Google Shape;219;g3d3ac7c84b2_0_740"/>
          <p:cNvSpPr txBox="1"/>
          <p:nvPr/>
        </p:nvSpPr>
        <p:spPr>
          <a:xfrm>
            <a:off x="475950" y="4157788"/>
            <a:ext cx="8192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200">
                <a:solidFill>
                  <a:schemeClr val="lt1"/>
                </a:solidFill>
                <a:latin typeface="Poppins"/>
                <a:ea typeface="Poppins"/>
                <a:cs typeface="Poppins"/>
                <a:sym typeface="Poppins"/>
              </a:rPr>
              <a:t>7 open-source MCP scanners evaluated — heavy disagreement, many false positives, unreliable signal</a:t>
            </a:r>
            <a:endParaRPr sz="1200">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4" name="Shape 224"/>
        <p:cNvGrpSpPr/>
        <p:nvPr/>
      </p:nvGrpSpPr>
      <p:grpSpPr>
        <a:xfrm>
          <a:off x="0" y="0"/>
          <a:ext cx="0" cy="0"/>
          <a:chOff x="0" y="0"/>
          <a:chExt cx="0" cy="0"/>
        </a:xfrm>
      </p:grpSpPr>
      <p:sp>
        <p:nvSpPr>
          <p:cNvPr id="225" name="Google Shape;225;p3"/>
          <p:cNvSpPr/>
          <p:nvPr/>
        </p:nvSpPr>
        <p:spPr>
          <a:xfrm>
            <a:off x="457200" y="68580"/>
            <a:ext cx="82296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3200"/>
              <a:buFont typeface="Trebuchet MS"/>
              <a:buNone/>
            </a:pPr>
            <a:r>
              <a:rPr b="1" lang="en-US" sz="2200">
                <a:solidFill>
                  <a:srgbClr val="1E293B"/>
                </a:solidFill>
                <a:latin typeface="Poppins"/>
                <a:ea typeface="Poppins"/>
                <a:cs typeface="Poppins"/>
                <a:sym typeface="Poppins"/>
              </a:rPr>
              <a:t>CVE scan of popular MCP Docker images</a:t>
            </a:r>
            <a:endParaRPr b="1" sz="2200">
              <a:solidFill>
                <a:srgbClr val="1E293B"/>
              </a:solidFill>
              <a:latin typeface="Poppins"/>
              <a:ea typeface="Poppins"/>
              <a:cs typeface="Poppins"/>
              <a:sym typeface="Poppins"/>
            </a:endParaRPr>
          </a:p>
        </p:txBody>
      </p:sp>
      <p:sp>
        <p:nvSpPr>
          <p:cNvPr id="226" name="Google Shape;226;p3"/>
          <p:cNvSpPr/>
          <p:nvPr/>
        </p:nvSpPr>
        <p:spPr>
          <a:xfrm>
            <a:off x="457200" y="685800"/>
            <a:ext cx="82296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400"/>
              <a:buFont typeface="Calibri"/>
              <a:buNone/>
            </a:pPr>
            <a:r>
              <a:t/>
            </a:r>
            <a:endParaRPr b="0" i="0" sz="1400" u="none" cap="none" strike="noStrike">
              <a:solidFill>
                <a:schemeClr val="dk1"/>
              </a:solidFill>
              <a:latin typeface="Calibri"/>
              <a:ea typeface="Calibri"/>
              <a:cs typeface="Calibri"/>
              <a:sym typeface="Calibri"/>
            </a:endParaRPr>
          </a:p>
        </p:txBody>
      </p:sp>
      <p:graphicFrame>
        <p:nvGraphicFramePr>
          <p:cNvPr id="227" name="Google Shape;227;p3"/>
          <p:cNvGraphicFramePr/>
          <p:nvPr/>
        </p:nvGraphicFramePr>
        <p:xfrm>
          <a:off x="457220" y="685760"/>
          <a:ext cx="3000000" cy="3000000"/>
        </p:xfrm>
        <a:graphic>
          <a:graphicData uri="http://schemas.openxmlformats.org/drawingml/2006/table">
            <a:tbl>
              <a:tblPr>
                <a:noFill/>
                <a:tableStyleId>{B5883765-8315-42F7-84BB-42838A000E12}</a:tableStyleId>
              </a:tblPr>
              <a:tblGrid>
                <a:gridCol w="2810125"/>
                <a:gridCol w="1204300"/>
                <a:gridCol w="1204300"/>
                <a:gridCol w="1003625"/>
                <a:gridCol w="1003625"/>
                <a:gridCol w="1003625"/>
              </a:tblGrid>
              <a:tr h="306125">
                <a:tc>
                  <a:txBody>
                    <a:bodyPr/>
                    <a:lstStyle/>
                    <a:p>
                      <a:pPr indent="0" lvl="0" marL="0" marR="0" rtl="0" algn="ctr">
                        <a:spcBef>
                          <a:spcPts val="0"/>
                        </a:spcBef>
                        <a:spcAft>
                          <a:spcPts val="0"/>
                        </a:spcAft>
                        <a:buClr>
                          <a:srgbClr val="FFFFFF"/>
                        </a:buClr>
                        <a:buSzPts val="1100"/>
                        <a:buFont typeface="Calibri"/>
                        <a:buNone/>
                      </a:pPr>
                      <a:r>
                        <a:rPr b="1" lang="en-US" sz="1100" u="none" cap="none" strike="noStrike">
                          <a:solidFill>
                            <a:schemeClr val="lt1"/>
                          </a:solidFill>
                          <a:latin typeface="Poppins"/>
                          <a:ea typeface="Poppins"/>
                          <a:cs typeface="Poppins"/>
                          <a:sym typeface="Poppins"/>
                        </a:rPr>
                        <a:t>Image</a:t>
                      </a:r>
                      <a:endParaRPr b="1" sz="1100" u="none" cap="none" strike="noStrike">
                        <a:solidFill>
                          <a:schemeClr val="lt1"/>
                        </a:solidFill>
                        <a:latin typeface="Poppins"/>
                        <a:ea typeface="Poppins"/>
                        <a:cs typeface="Poppins"/>
                        <a:sym typeface="Poppins"/>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solidFill>
                      <a:srgbClr val="6226FB"/>
                    </a:solidFill>
                  </a:tcPr>
                </a:tc>
                <a:tc>
                  <a:txBody>
                    <a:bodyPr/>
                    <a:lstStyle/>
                    <a:p>
                      <a:pPr indent="0" lvl="0" marL="0" marR="0" rtl="0" algn="ctr">
                        <a:spcBef>
                          <a:spcPts val="0"/>
                        </a:spcBef>
                        <a:spcAft>
                          <a:spcPts val="0"/>
                        </a:spcAft>
                        <a:buClr>
                          <a:srgbClr val="FFFFFF"/>
                        </a:buClr>
                        <a:buSzPts val="1100"/>
                        <a:buFont typeface="Calibri"/>
                        <a:buNone/>
                      </a:pPr>
                      <a:r>
                        <a:rPr b="1" lang="en-US" sz="1100" u="none" cap="none" strike="noStrike">
                          <a:solidFill>
                            <a:schemeClr val="lt1"/>
                          </a:solidFill>
                          <a:latin typeface="Poppins"/>
                          <a:ea typeface="Poppins"/>
                          <a:cs typeface="Poppins"/>
                          <a:sym typeface="Poppins"/>
                        </a:rPr>
                        <a:t>Pulls (approx)</a:t>
                      </a:r>
                      <a:endParaRPr b="1" sz="1100" u="none" cap="none" strike="noStrike">
                        <a:solidFill>
                          <a:schemeClr val="lt1"/>
                        </a:solidFill>
                        <a:latin typeface="Poppins"/>
                        <a:ea typeface="Poppins"/>
                        <a:cs typeface="Poppins"/>
                        <a:sym typeface="Poppins"/>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solidFill>
                      <a:srgbClr val="6226FB"/>
                    </a:solidFill>
                  </a:tcPr>
                </a:tc>
                <a:tc>
                  <a:txBody>
                    <a:bodyPr/>
                    <a:lstStyle/>
                    <a:p>
                      <a:pPr indent="0" lvl="0" marL="0" marR="0" rtl="0" algn="ctr">
                        <a:spcBef>
                          <a:spcPts val="0"/>
                        </a:spcBef>
                        <a:spcAft>
                          <a:spcPts val="0"/>
                        </a:spcAft>
                        <a:buClr>
                          <a:srgbClr val="FFFFFF"/>
                        </a:buClr>
                        <a:buSzPts val="1100"/>
                        <a:buFont typeface="Calibri"/>
                        <a:buNone/>
                      </a:pPr>
                      <a:r>
                        <a:rPr b="1" lang="en-US" sz="1100" u="none" cap="none" strike="noStrike">
                          <a:solidFill>
                            <a:schemeClr val="lt1"/>
                          </a:solidFill>
                          <a:latin typeface="Poppins"/>
                          <a:ea typeface="Poppins"/>
                          <a:cs typeface="Poppins"/>
                          <a:sym typeface="Poppins"/>
                        </a:rPr>
                        <a:t>Total CVEs</a:t>
                      </a:r>
                      <a:endParaRPr b="1" sz="1100" u="none" cap="none" strike="noStrike">
                        <a:solidFill>
                          <a:schemeClr val="lt1"/>
                        </a:solidFill>
                        <a:latin typeface="Poppins"/>
                        <a:ea typeface="Poppins"/>
                        <a:cs typeface="Poppins"/>
                        <a:sym typeface="Poppins"/>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solidFill>
                      <a:srgbClr val="6226FB"/>
                    </a:solidFill>
                  </a:tcPr>
                </a:tc>
                <a:tc>
                  <a:txBody>
                    <a:bodyPr/>
                    <a:lstStyle/>
                    <a:p>
                      <a:pPr indent="0" lvl="0" marL="0" marR="0" rtl="0" algn="ctr">
                        <a:spcBef>
                          <a:spcPts val="0"/>
                        </a:spcBef>
                        <a:spcAft>
                          <a:spcPts val="0"/>
                        </a:spcAft>
                        <a:buClr>
                          <a:srgbClr val="FFFFFF"/>
                        </a:buClr>
                        <a:buSzPts val="1100"/>
                        <a:buFont typeface="Calibri"/>
                        <a:buNone/>
                      </a:pPr>
                      <a:r>
                        <a:rPr b="1" lang="en-US" sz="1100" u="none" cap="none" strike="noStrike">
                          <a:solidFill>
                            <a:schemeClr val="lt1"/>
                          </a:solidFill>
                          <a:latin typeface="Poppins"/>
                          <a:ea typeface="Poppins"/>
                          <a:cs typeface="Poppins"/>
                          <a:sym typeface="Poppins"/>
                        </a:rPr>
                        <a:t>Critical</a:t>
                      </a:r>
                      <a:endParaRPr b="1" sz="1100" u="none" cap="none" strike="noStrike">
                        <a:solidFill>
                          <a:schemeClr val="lt1"/>
                        </a:solidFill>
                        <a:latin typeface="Poppins"/>
                        <a:ea typeface="Poppins"/>
                        <a:cs typeface="Poppins"/>
                        <a:sym typeface="Poppins"/>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solidFill>
                      <a:srgbClr val="6226FB"/>
                    </a:solidFill>
                  </a:tcPr>
                </a:tc>
                <a:tc>
                  <a:txBody>
                    <a:bodyPr/>
                    <a:lstStyle/>
                    <a:p>
                      <a:pPr indent="0" lvl="0" marL="0" marR="0" rtl="0" algn="ctr">
                        <a:spcBef>
                          <a:spcPts val="0"/>
                        </a:spcBef>
                        <a:spcAft>
                          <a:spcPts val="0"/>
                        </a:spcAft>
                        <a:buClr>
                          <a:srgbClr val="FFFFFF"/>
                        </a:buClr>
                        <a:buSzPts val="1100"/>
                        <a:buFont typeface="Calibri"/>
                        <a:buNone/>
                      </a:pPr>
                      <a:r>
                        <a:rPr b="1" lang="en-US" sz="1100" u="none" cap="none" strike="noStrike">
                          <a:solidFill>
                            <a:schemeClr val="lt1"/>
                          </a:solidFill>
                          <a:latin typeface="Poppins"/>
                          <a:ea typeface="Poppins"/>
                          <a:cs typeface="Poppins"/>
                          <a:sym typeface="Poppins"/>
                        </a:rPr>
                        <a:t>High</a:t>
                      </a:r>
                      <a:endParaRPr b="1" sz="1100" u="none" cap="none" strike="noStrike">
                        <a:solidFill>
                          <a:schemeClr val="lt1"/>
                        </a:solidFill>
                        <a:latin typeface="Poppins"/>
                        <a:ea typeface="Poppins"/>
                        <a:cs typeface="Poppins"/>
                        <a:sym typeface="Poppins"/>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solidFill>
                      <a:srgbClr val="6226FB"/>
                    </a:solidFill>
                  </a:tcPr>
                </a:tc>
                <a:tc>
                  <a:txBody>
                    <a:bodyPr/>
                    <a:lstStyle/>
                    <a:p>
                      <a:pPr indent="0" lvl="0" marL="0" marR="0" rtl="0" algn="ctr">
                        <a:spcBef>
                          <a:spcPts val="0"/>
                        </a:spcBef>
                        <a:spcAft>
                          <a:spcPts val="0"/>
                        </a:spcAft>
                        <a:buClr>
                          <a:srgbClr val="FFFFFF"/>
                        </a:buClr>
                        <a:buSzPts val="1100"/>
                        <a:buFont typeface="Calibri"/>
                        <a:buNone/>
                      </a:pPr>
                      <a:r>
                        <a:rPr b="1" lang="en-US" sz="1100" u="none" cap="none" strike="noStrike">
                          <a:solidFill>
                            <a:schemeClr val="lt1"/>
                          </a:solidFill>
                          <a:latin typeface="Poppins"/>
                          <a:ea typeface="Poppins"/>
                          <a:cs typeface="Poppins"/>
                          <a:sym typeface="Poppins"/>
                        </a:rPr>
                        <a:t>Size</a:t>
                      </a:r>
                      <a:endParaRPr b="1" sz="1100" u="none" cap="none" strike="noStrike">
                        <a:solidFill>
                          <a:schemeClr val="lt1"/>
                        </a:solidFill>
                        <a:latin typeface="Poppins"/>
                        <a:ea typeface="Poppins"/>
                        <a:cs typeface="Poppins"/>
                        <a:sym typeface="Poppins"/>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solidFill>
                      <a:srgbClr val="6226FB"/>
                    </a:solidFill>
                  </a:tcPr>
                </a:tc>
              </a:tr>
              <a:tr h="306125">
                <a:tc>
                  <a:txBody>
                    <a:bodyPr/>
                    <a:lstStyle/>
                    <a:p>
                      <a:pPr indent="0" lvl="0" marL="0" marR="0" rtl="0" algn="l">
                        <a:spcBef>
                          <a:spcPts val="0"/>
                        </a:spcBef>
                        <a:spcAft>
                          <a:spcPts val="0"/>
                        </a:spcAft>
                        <a:buClr>
                          <a:srgbClr val="1E293B"/>
                        </a:buClr>
                        <a:buSzPts val="1000"/>
                        <a:buFont typeface="Consolas"/>
                        <a:buNone/>
                      </a:pPr>
                      <a:r>
                        <a:rPr lang="en-US" sz="1000">
                          <a:solidFill>
                            <a:srgbClr val="1E293B"/>
                          </a:solidFill>
                          <a:latin typeface="Roboto Mono"/>
                          <a:ea typeface="Roboto Mono"/>
                          <a:cs typeface="Roboto Mono"/>
                          <a:sym typeface="Roboto Mono"/>
                        </a:rPr>
                        <a:t>mcp/fetch</a:t>
                      </a:r>
                      <a:endParaRPr sz="10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1E293B"/>
                        </a:buClr>
                        <a:buSzPts val="1100"/>
                        <a:buFont typeface="Calibri"/>
                        <a:buNone/>
                      </a:pPr>
                      <a:r>
                        <a:rPr lang="en-US" sz="1100">
                          <a:solidFill>
                            <a:srgbClr val="1E293B"/>
                          </a:solidFill>
                          <a:latin typeface="Roboto Mono"/>
                          <a:ea typeface="Roboto Mono"/>
                          <a:cs typeface="Roboto Mono"/>
                          <a:sym typeface="Roboto Mono"/>
                        </a:rPr>
                        <a:t>1.3K+</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179</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4</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25</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101 MB</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306125">
                <a:tc>
                  <a:txBody>
                    <a:bodyPr/>
                    <a:lstStyle/>
                    <a:p>
                      <a:pPr indent="0" lvl="0" marL="0" marR="0" rtl="0" algn="l">
                        <a:spcBef>
                          <a:spcPts val="0"/>
                        </a:spcBef>
                        <a:spcAft>
                          <a:spcPts val="0"/>
                        </a:spcAft>
                        <a:buClr>
                          <a:srgbClr val="1E293B"/>
                        </a:buClr>
                        <a:buSzPts val="1000"/>
                        <a:buFont typeface="Consolas"/>
                        <a:buNone/>
                      </a:pPr>
                      <a:r>
                        <a:rPr lang="en-US" sz="1000">
                          <a:solidFill>
                            <a:srgbClr val="1E293B"/>
                          </a:solidFill>
                          <a:latin typeface="Roboto Mono"/>
                          <a:ea typeface="Roboto Mono"/>
                          <a:cs typeface="Roboto Mono"/>
                          <a:sym typeface="Roboto Mono"/>
                        </a:rPr>
                        <a:t>mcp/playwright</a:t>
                      </a:r>
                      <a:endParaRPr sz="10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1E293B"/>
                        </a:buClr>
                        <a:buSzPts val="1100"/>
                        <a:buFont typeface="Calibri"/>
                        <a:buNone/>
                      </a:pPr>
                      <a:r>
                        <a:rPr lang="en-US" sz="1100">
                          <a:solidFill>
                            <a:srgbClr val="1E293B"/>
                          </a:solidFill>
                          <a:latin typeface="Roboto Mono"/>
                          <a:ea typeface="Roboto Mono"/>
                          <a:cs typeface="Roboto Mono"/>
                          <a:sym typeface="Roboto Mono"/>
                        </a:rPr>
                        <a:t>980K+</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259</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2</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39</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430 MB</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306125">
                <a:tc>
                  <a:txBody>
                    <a:bodyPr/>
                    <a:lstStyle/>
                    <a:p>
                      <a:pPr indent="0" lvl="0" marL="0" marR="0" rtl="0" algn="l">
                        <a:spcBef>
                          <a:spcPts val="0"/>
                        </a:spcBef>
                        <a:spcAft>
                          <a:spcPts val="0"/>
                        </a:spcAft>
                        <a:buClr>
                          <a:srgbClr val="1E293B"/>
                        </a:buClr>
                        <a:buSzPts val="1000"/>
                        <a:buFont typeface="Consolas"/>
                        <a:buNone/>
                      </a:pPr>
                      <a:r>
                        <a:rPr lang="en-US" sz="1000">
                          <a:solidFill>
                            <a:srgbClr val="1E293B"/>
                          </a:solidFill>
                          <a:latin typeface="Roboto Mono"/>
                          <a:ea typeface="Roboto Mono"/>
                          <a:cs typeface="Roboto Mono"/>
                          <a:sym typeface="Roboto Mono"/>
                        </a:rPr>
                        <a:t>mcp/time</a:t>
                      </a:r>
                      <a:endParaRPr sz="10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1E293B"/>
                        </a:buClr>
                        <a:buSzPts val="1100"/>
                        <a:buFont typeface="Calibri"/>
                        <a:buNone/>
                      </a:pPr>
                      <a:r>
                        <a:rPr lang="en-US" sz="1100">
                          <a:solidFill>
                            <a:srgbClr val="1E293B"/>
                          </a:solidFill>
                          <a:latin typeface="Roboto Mono"/>
                          <a:ea typeface="Roboto Mono"/>
                          <a:cs typeface="Roboto Mono"/>
                          <a:sym typeface="Roboto Mono"/>
                        </a:rPr>
                        <a:t>600K</a:t>
                      </a:r>
                      <a:r>
                        <a:rPr lang="en-US" sz="1100" u="none" cap="none" strike="noStrike">
                          <a:solidFill>
                            <a:srgbClr val="1E293B"/>
                          </a:solidFill>
                          <a:latin typeface="Roboto Mono"/>
                          <a:ea typeface="Roboto Mono"/>
                          <a:cs typeface="Roboto Mono"/>
                          <a:sym typeface="Roboto Mono"/>
                        </a:rPr>
                        <a:t>+</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221</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3</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48</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79 MB</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306125">
                <a:tc>
                  <a:txBody>
                    <a:bodyPr/>
                    <a:lstStyle/>
                    <a:p>
                      <a:pPr indent="0" lvl="0" marL="0" marR="0" rtl="0" algn="l">
                        <a:spcBef>
                          <a:spcPts val="0"/>
                        </a:spcBef>
                        <a:spcAft>
                          <a:spcPts val="0"/>
                        </a:spcAft>
                        <a:buClr>
                          <a:srgbClr val="1E293B"/>
                        </a:buClr>
                        <a:buSzPts val="1000"/>
                        <a:buFont typeface="Consolas"/>
                        <a:buNone/>
                      </a:pPr>
                      <a:r>
                        <a:rPr lang="en-US" sz="1000">
                          <a:solidFill>
                            <a:srgbClr val="1E293B"/>
                          </a:solidFill>
                          <a:latin typeface="Roboto Mono"/>
                          <a:ea typeface="Roboto Mono"/>
                          <a:cs typeface="Roboto Mono"/>
                          <a:sym typeface="Roboto Mono"/>
                        </a:rPr>
                        <a:t>mcp/redis</a:t>
                      </a:r>
                      <a:endParaRPr b="1" sz="10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1E293B"/>
                        </a:buClr>
                        <a:buSzPts val="1100"/>
                        <a:buFont typeface="Calibri"/>
                        <a:buNone/>
                      </a:pPr>
                      <a:r>
                        <a:rPr lang="en-US" sz="1100">
                          <a:solidFill>
                            <a:srgbClr val="1E293B"/>
                          </a:solidFill>
                          <a:latin typeface="Roboto Mono"/>
                          <a:ea typeface="Roboto Mono"/>
                          <a:cs typeface="Roboto Mono"/>
                          <a:sym typeface="Roboto Mono"/>
                        </a:rPr>
                        <a:t>60K</a:t>
                      </a:r>
                      <a:r>
                        <a:rPr lang="en-US" sz="1100" u="none" cap="none" strike="noStrike">
                          <a:solidFill>
                            <a:srgbClr val="1E293B"/>
                          </a:solidFill>
                          <a:latin typeface="Roboto Mono"/>
                          <a:ea typeface="Roboto Mono"/>
                          <a:cs typeface="Roboto Mono"/>
                          <a:sym typeface="Roboto Mono"/>
                        </a:rPr>
                        <a:t>+</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109</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0</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14</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155 MB</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306125">
                <a:tc>
                  <a:txBody>
                    <a:bodyPr/>
                    <a:lstStyle/>
                    <a:p>
                      <a:pPr indent="0" lvl="0" marL="0" marR="0" rtl="0" algn="l">
                        <a:spcBef>
                          <a:spcPts val="0"/>
                        </a:spcBef>
                        <a:spcAft>
                          <a:spcPts val="0"/>
                        </a:spcAft>
                        <a:buClr>
                          <a:srgbClr val="1E293B"/>
                        </a:buClr>
                        <a:buSzPts val="1000"/>
                        <a:buFont typeface="Consolas"/>
                        <a:buNone/>
                      </a:pPr>
                      <a:r>
                        <a:rPr lang="en-US" sz="1000">
                          <a:solidFill>
                            <a:srgbClr val="1E293B"/>
                          </a:solidFill>
                          <a:latin typeface="Roboto Mono"/>
                          <a:ea typeface="Roboto Mono"/>
                          <a:cs typeface="Roboto Mono"/>
                          <a:sym typeface="Roboto Mono"/>
                        </a:rPr>
                        <a:t>mongodb/mongodb-mcp-server</a:t>
                      </a:r>
                      <a:endParaRPr sz="10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1E293B"/>
                        </a:buClr>
                        <a:buSzPts val="1100"/>
                        <a:buFont typeface="Calibri"/>
                        <a:buNone/>
                      </a:pPr>
                      <a:r>
                        <a:rPr lang="en-US" sz="1100">
                          <a:solidFill>
                            <a:srgbClr val="1E293B"/>
                          </a:solidFill>
                          <a:latin typeface="Roboto Mono"/>
                          <a:ea typeface="Roboto Mono"/>
                          <a:cs typeface="Roboto Mono"/>
                          <a:sym typeface="Roboto Mono"/>
                        </a:rPr>
                        <a:t>400K</a:t>
                      </a:r>
                      <a:r>
                        <a:rPr lang="en-US" sz="1100" u="none" cap="none" strike="noStrike">
                          <a:solidFill>
                            <a:srgbClr val="1E293B"/>
                          </a:solidFill>
                          <a:latin typeface="Roboto Mono"/>
                          <a:ea typeface="Roboto Mono"/>
                          <a:cs typeface="Roboto Mono"/>
                          <a:sym typeface="Roboto Mono"/>
                        </a:rPr>
                        <a:t>+</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13</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0</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7</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274 MB</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306125">
                <a:tc>
                  <a:txBody>
                    <a:bodyPr/>
                    <a:lstStyle/>
                    <a:p>
                      <a:pPr indent="0" lvl="0" marL="0" marR="0" rtl="0" algn="l">
                        <a:spcBef>
                          <a:spcPts val="0"/>
                        </a:spcBef>
                        <a:spcAft>
                          <a:spcPts val="0"/>
                        </a:spcAft>
                        <a:buClr>
                          <a:srgbClr val="1E293B"/>
                        </a:buClr>
                        <a:buSzPts val="1000"/>
                        <a:buFont typeface="Consolas"/>
                        <a:buNone/>
                      </a:pPr>
                      <a:r>
                        <a:rPr lang="en-US" sz="1000">
                          <a:solidFill>
                            <a:srgbClr val="1E293B"/>
                          </a:solidFill>
                          <a:latin typeface="Roboto Mono"/>
                          <a:ea typeface="Roboto Mono"/>
                          <a:cs typeface="Roboto Mono"/>
                          <a:sym typeface="Roboto Mono"/>
                        </a:rPr>
                        <a:t>mcp/context7</a:t>
                      </a:r>
                      <a:endParaRPr sz="10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1E293B"/>
                        </a:buClr>
                        <a:buSzPts val="1100"/>
                        <a:buFont typeface="Calibri"/>
                        <a:buNone/>
                      </a:pPr>
                      <a:r>
                        <a:rPr lang="en-US" sz="1100">
                          <a:solidFill>
                            <a:srgbClr val="1E293B"/>
                          </a:solidFill>
                          <a:latin typeface="Roboto Mono"/>
                          <a:ea typeface="Roboto Mono"/>
                          <a:cs typeface="Roboto Mono"/>
                          <a:sym typeface="Roboto Mono"/>
                        </a:rPr>
                        <a:t>350K</a:t>
                      </a:r>
                      <a:r>
                        <a:rPr lang="en-US" sz="1100" u="none" cap="none" strike="noStrike">
                          <a:solidFill>
                            <a:srgbClr val="1E293B"/>
                          </a:solidFill>
                          <a:latin typeface="Roboto Mono"/>
                          <a:ea typeface="Roboto Mono"/>
                          <a:cs typeface="Roboto Mono"/>
                          <a:sym typeface="Roboto Mono"/>
                        </a:rPr>
                        <a:t>+</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84</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42</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84 MB</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306125">
                <a:tc>
                  <a:txBody>
                    <a:bodyPr/>
                    <a:lstStyle/>
                    <a:p>
                      <a:pPr indent="0" lvl="0" marL="0" marR="0" rtl="0" algn="l">
                        <a:spcBef>
                          <a:spcPts val="0"/>
                        </a:spcBef>
                        <a:spcAft>
                          <a:spcPts val="0"/>
                        </a:spcAft>
                        <a:buClr>
                          <a:srgbClr val="1E293B"/>
                        </a:buClr>
                        <a:buSzPts val="1000"/>
                        <a:buFont typeface="Consolas"/>
                        <a:buNone/>
                      </a:pPr>
                      <a:r>
                        <a:rPr lang="en-US" sz="1000">
                          <a:solidFill>
                            <a:srgbClr val="1E293B"/>
                          </a:solidFill>
                          <a:latin typeface="Roboto Mono"/>
                          <a:ea typeface="Roboto Mono"/>
                          <a:cs typeface="Roboto Mono"/>
                          <a:sym typeface="Roboto Mono"/>
                        </a:rPr>
                        <a:t>mcp/memory</a:t>
                      </a:r>
                      <a:endParaRPr sz="10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1E293B"/>
                        </a:buClr>
                        <a:buSzPts val="1100"/>
                        <a:buFont typeface="Calibri"/>
                        <a:buNone/>
                      </a:pPr>
                      <a:r>
                        <a:rPr lang="en-US" sz="1100">
                          <a:solidFill>
                            <a:srgbClr val="1E293B"/>
                          </a:solidFill>
                          <a:latin typeface="Roboto Mono"/>
                          <a:ea typeface="Roboto Mono"/>
                          <a:cs typeface="Roboto Mono"/>
                          <a:sym typeface="Roboto Mono"/>
                        </a:rPr>
                        <a:t>350K</a:t>
                      </a:r>
                      <a:r>
                        <a:rPr lang="en-US" sz="1100" u="none" cap="none" strike="noStrike">
                          <a:solidFill>
                            <a:srgbClr val="1E293B"/>
                          </a:solidFill>
                          <a:latin typeface="Roboto Mono"/>
                          <a:ea typeface="Roboto Mono"/>
                          <a:cs typeface="Roboto Mono"/>
                          <a:sym typeface="Roboto Mono"/>
                        </a:rPr>
                        <a:t>+</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71</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39</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56 MB</a:t>
                      </a:r>
                      <a:endParaRPr sz="1100" u="none" cap="none" strike="noStrike">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344325">
                <a:tc>
                  <a:txBody>
                    <a:bodyPr/>
                    <a:lstStyle/>
                    <a:p>
                      <a:pPr indent="0" lvl="0" marL="0" marR="0" rtl="0" algn="l">
                        <a:spcBef>
                          <a:spcPts val="0"/>
                        </a:spcBef>
                        <a:spcAft>
                          <a:spcPts val="0"/>
                        </a:spcAft>
                        <a:buClr>
                          <a:srgbClr val="1E293B"/>
                        </a:buClr>
                        <a:buSzPts val="1000"/>
                        <a:buFont typeface="Consolas"/>
                        <a:buNone/>
                      </a:pPr>
                      <a:r>
                        <a:rPr lang="en-US" sz="1000">
                          <a:solidFill>
                            <a:srgbClr val="1E293B"/>
                          </a:solidFill>
                          <a:latin typeface="Roboto Mono"/>
                          <a:ea typeface="Roboto Mono"/>
                          <a:cs typeface="Roboto Mono"/>
                          <a:sym typeface="Roboto Mono"/>
                        </a:rPr>
                        <a:t>mcp/notion</a:t>
                      </a:r>
                      <a:endParaRPr b="1" sz="10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1E293B"/>
                        </a:buClr>
                        <a:buSzPts val="1100"/>
                        <a:buFont typeface="Calibri"/>
                        <a:buNone/>
                      </a:pPr>
                      <a:r>
                        <a:rPr lang="en-US" sz="1100">
                          <a:solidFill>
                            <a:srgbClr val="1E293B"/>
                          </a:solidFill>
                          <a:latin typeface="Roboto Mono"/>
                          <a:ea typeface="Roboto Mono"/>
                          <a:cs typeface="Roboto Mono"/>
                          <a:sym typeface="Roboto Mono"/>
                        </a:rPr>
                        <a:t>140K</a:t>
                      </a:r>
                      <a:r>
                        <a:rPr lang="en-US" sz="1100" u="none" cap="none" strike="noStrike">
                          <a:solidFill>
                            <a:srgbClr val="1E293B"/>
                          </a:solidFill>
                          <a:latin typeface="Roboto Mono"/>
                          <a:ea typeface="Roboto Mono"/>
                          <a:cs typeface="Roboto Mono"/>
                          <a:sym typeface="Roboto Mono"/>
                        </a:rPr>
                        <a:t>+</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150</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46</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102 MB</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344325">
                <a:tc>
                  <a:txBody>
                    <a:bodyPr/>
                    <a:lstStyle/>
                    <a:p>
                      <a:pPr indent="0" lvl="0" marL="0" marR="0" rtl="0" algn="l">
                        <a:spcBef>
                          <a:spcPts val="0"/>
                        </a:spcBef>
                        <a:spcAft>
                          <a:spcPts val="0"/>
                        </a:spcAft>
                        <a:buClr>
                          <a:srgbClr val="1E293B"/>
                        </a:buClr>
                        <a:buSzPts val="1000"/>
                        <a:buFont typeface="Consolas"/>
                        <a:buNone/>
                      </a:pPr>
                      <a:r>
                        <a:rPr lang="en-US" sz="1000">
                          <a:solidFill>
                            <a:srgbClr val="1E293B"/>
                          </a:solidFill>
                          <a:latin typeface="Roboto Mono"/>
                          <a:ea typeface="Roboto Mono"/>
                          <a:cs typeface="Roboto Mono"/>
                          <a:sym typeface="Roboto Mono"/>
                        </a:rPr>
                        <a:t>mcp/github</a:t>
                      </a:r>
                      <a:endParaRPr b="1" sz="10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1E293B"/>
                        </a:buClr>
                        <a:buSzPts val="1100"/>
                        <a:buFont typeface="Calibri"/>
                        <a:buNone/>
                      </a:pPr>
                      <a:r>
                        <a:rPr lang="en-US" sz="1100">
                          <a:solidFill>
                            <a:srgbClr val="1E293B"/>
                          </a:solidFill>
                          <a:latin typeface="Roboto Mono"/>
                          <a:ea typeface="Roboto Mono"/>
                          <a:cs typeface="Roboto Mono"/>
                          <a:sym typeface="Roboto Mono"/>
                        </a:rPr>
                        <a:t>100K</a:t>
                      </a:r>
                      <a:r>
                        <a:rPr lang="en-US" sz="1100" u="none" cap="none" strike="noStrike">
                          <a:solidFill>
                            <a:srgbClr val="1E293B"/>
                          </a:solidFill>
                          <a:latin typeface="Roboto Mono"/>
                          <a:ea typeface="Roboto Mono"/>
                          <a:cs typeface="Roboto Mono"/>
                          <a:sym typeface="Roboto Mono"/>
                        </a:rPr>
                        <a:t>+</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75</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2</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37</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61 MB</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344325">
                <a:tc>
                  <a:txBody>
                    <a:bodyPr/>
                    <a:lstStyle/>
                    <a:p>
                      <a:pPr indent="0" lvl="0" marL="0" marR="0" rtl="0" algn="l">
                        <a:spcBef>
                          <a:spcPts val="0"/>
                        </a:spcBef>
                        <a:spcAft>
                          <a:spcPts val="0"/>
                        </a:spcAft>
                        <a:buClr>
                          <a:srgbClr val="1E293B"/>
                        </a:buClr>
                        <a:buSzPts val="1000"/>
                        <a:buFont typeface="Consolas"/>
                        <a:buNone/>
                      </a:pPr>
                      <a:r>
                        <a:rPr lang="en-US" sz="1000">
                          <a:solidFill>
                            <a:srgbClr val="1E293B"/>
                          </a:solidFill>
                          <a:latin typeface="Roboto Mono"/>
                          <a:ea typeface="Roboto Mono"/>
                          <a:cs typeface="Roboto Mono"/>
                          <a:sym typeface="Roboto Mono"/>
                        </a:rPr>
                        <a:t>mcp/kubernetes</a:t>
                      </a:r>
                      <a:endParaRPr b="1" sz="10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1E293B"/>
                        </a:buClr>
                        <a:buSzPts val="1100"/>
                        <a:buFont typeface="Calibri"/>
                        <a:buNone/>
                      </a:pPr>
                      <a:r>
                        <a:rPr lang="en-US" sz="1100">
                          <a:solidFill>
                            <a:srgbClr val="1E293B"/>
                          </a:solidFill>
                          <a:latin typeface="Roboto Mono"/>
                          <a:ea typeface="Roboto Mono"/>
                          <a:cs typeface="Roboto Mono"/>
                          <a:sym typeface="Roboto Mono"/>
                        </a:rPr>
                        <a:t>65K</a:t>
                      </a:r>
                      <a:r>
                        <a:rPr lang="en-US" sz="1100" u="none" cap="none" strike="noStrike">
                          <a:solidFill>
                            <a:srgbClr val="1E293B"/>
                          </a:solidFill>
                          <a:latin typeface="Roboto Mono"/>
                          <a:ea typeface="Roboto Mono"/>
                          <a:cs typeface="Roboto Mono"/>
                          <a:sym typeface="Roboto Mono"/>
                        </a:rPr>
                        <a:t>+</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472</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5</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99</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539 MB</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344325">
                <a:tc>
                  <a:txBody>
                    <a:bodyPr/>
                    <a:lstStyle/>
                    <a:p>
                      <a:pPr indent="0" lvl="0" marL="0" rtl="0" algn="l">
                        <a:spcBef>
                          <a:spcPts val="0"/>
                        </a:spcBef>
                        <a:spcAft>
                          <a:spcPts val="0"/>
                        </a:spcAft>
                        <a:buClr>
                          <a:schemeClr val="dk1"/>
                        </a:buClr>
                        <a:buSzPts val="1100"/>
                        <a:buFont typeface="Arial"/>
                        <a:buNone/>
                      </a:pPr>
                      <a:r>
                        <a:rPr lang="en-US" sz="1000">
                          <a:solidFill>
                            <a:srgbClr val="1E293B"/>
                          </a:solidFill>
                          <a:latin typeface="Roboto Mono"/>
                          <a:ea typeface="Roboto Mono"/>
                          <a:cs typeface="Roboto Mono"/>
                          <a:sym typeface="Roboto Mono"/>
                        </a:rPr>
                        <a:t>mcp/grafana</a:t>
                      </a:r>
                      <a:endParaRPr sz="1000">
                        <a:solidFill>
                          <a:srgbClr val="1E293B"/>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1E293B"/>
                        </a:buClr>
                        <a:buSzPts val="1100"/>
                        <a:buFont typeface="Calibri"/>
                        <a:buNone/>
                      </a:pPr>
                      <a:r>
                        <a:rPr lang="en-US" sz="1100">
                          <a:solidFill>
                            <a:srgbClr val="1E293B"/>
                          </a:solidFill>
                          <a:latin typeface="Roboto Mono"/>
                          <a:ea typeface="Roboto Mono"/>
                          <a:cs typeface="Roboto Mono"/>
                          <a:sym typeface="Roboto Mono"/>
                        </a:rPr>
                        <a:t>450</a:t>
                      </a:r>
                      <a:r>
                        <a:rPr lang="en-US" sz="1100">
                          <a:solidFill>
                            <a:srgbClr val="1E293B"/>
                          </a:solidFill>
                          <a:latin typeface="Roboto Mono"/>
                          <a:ea typeface="Roboto Mono"/>
                          <a:cs typeface="Roboto Mono"/>
                          <a:sym typeface="Roboto Mono"/>
                        </a:rPr>
                        <a:t>K</a:t>
                      </a:r>
                      <a:r>
                        <a:rPr lang="en-US" sz="1100" u="none" cap="none" strike="noStrike">
                          <a:solidFill>
                            <a:srgbClr val="1E293B"/>
                          </a:solidFill>
                          <a:latin typeface="Roboto Mono"/>
                          <a:ea typeface="Roboto Mono"/>
                          <a:cs typeface="Roboto Mono"/>
                          <a:sym typeface="Roboto Mono"/>
                        </a:rPr>
                        <a:t>+</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102</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0</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16</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c>
                  <a:txBody>
                    <a:bodyPr/>
                    <a:lstStyle/>
                    <a:p>
                      <a:pPr indent="0" lvl="0" marL="0" marR="0" rtl="0" algn="ctr">
                        <a:spcBef>
                          <a:spcPts val="0"/>
                        </a:spcBef>
                        <a:spcAft>
                          <a:spcPts val="0"/>
                        </a:spcAft>
                        <a:buClr>
                          <a:srgbClr val="64748B"/>
                        </a:buClr>
                        <a:buSzPts val="1100"/>
                        <a:buFont typeface="Calibri"/>
                        <a:buNone/>
                      </a:pPr>
                      <a:r>
                        <a:rPr lang="en-US" sz="1100">
                          <a:solidFill>
                            <a:srgbClr val="64748B"/>
                          </a:solidFill>
                          <a:latin typeface="Roboto Mono"/>
                          <a:ea typeface="Roboto Mono"/>
                          <a:cs typeface="Roboto Mono"/>
                          <a:sym typeface="Roboto Mono"/>
                        </a:rPr>
                        <a:t>44</a:t>
                      </a:r>
                      <a:r>
                        <a:rPr lang="en-US" sz="1100">
                          <a:solidFill>
                            <a:srgbClr val="64748B"/>
                          </a:solidFill>
                          <a:latin typeface="Roboto Mono"/>
                          <a:ea typeface="Roboto Mono"/>
                          <a:cs typeface="Roboto Mono"/>
                          <a:sym typeface="Roboto Mono"/>
                        </a:rPr>
                        <a:t> MB</a:t>
                      </a:r>
                      <a:endParaRPr b="1" sz="1100" u="none" cap="none" strike="noStrike">
                        <a:solidFill>
                          <a:srgbClr val="059669"/>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tcPr>
                </a:tc>
              </a:tr>
              <a:tr h="344325">
                <a:tc>
                  <a:txBody>
                    <a:bodyPr/>
                    <a:lstStyle/>
                    <a:p>
                      <a:pPr indent="0" lvl="0" marL="0" marR="0" rtl="0" algn="l">
                        <a:spcBef>
                          <a:spcPts val="0"/>
                        </a:spcBef>
                        <a:spcAft>
                          <a:spcPts val="0"/>
                        </a:spcAft>
                        <a:buClr>
                          <a:srgbClr val="059669"/>
                        </a:buClr>
                        <a:buSzPts val="1000"/>
                        <a:buFont typeface="Consolas"/>
                        <a:buNone/>
                      </a:pPr>
                      <a:r>
                        <a:rPr b="1" lang="en-US" sz="1000">
                          <a:solidFill>
                            <a:srgbClr val="7C3AED"/>
                          </a:solidFill>
                          <a:latin typeface="Roboto Mono"/>
                          <a:ea typeface="Roboto Mono"/>
                          <a:cs typeface="Roboto Mono"/>
                          <a:sym typeface="Roboto Mono"/>
                        </a:rPr>
                        <a:t>cgr.dev</a:t>
                      </a:r>
                      <a:r>
                        <a:rPr b="1" lang="en-US" sz="1000" u="none" cap="none" strike="noStrike">
                          <a:solidFill>
                            <a:srgbClr val="7C3AED"/>
                          </a:solidFill>
                          <a:latin typeface="Roboto Mono"/>
                          <a:ea typeface="Roboto Mono"/>
                          <a:cs typeface="Roboto Mono"/>
                          <a:sym typeface="Roboto Mono"/>
                        </a:rPr>
                        <a:t>/mcp-grafana</a:t>
                      </a:r>
                      <a:endParaRPr b="1" sz="1000" u="none" cap="none" strike="noStrike">
                        <a:solidFill>
                          <a:srgbClr val="7C3AED"/>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solidFill>
                      <a:srgbClr val="D1FAE5"/>
                    </a:solidFill>
                  </a:tcPr>
                </a:tc>
                <a:tc>
                  <a:txBody>
                    <a:bodyPr/>
                    <a:lstStyle/>
                    <a:p>
                      <a:pPr indent="0" lvl="0" marL="0" marR="0" rtl="0" algn="ctr">
                        <a:spcBef>
                          <a:spcPts val="0"/>
                        </a:spcBef>
                        <a:spcAft>
                          <a:spcPts val="0"/>
                        </a:spcAft>
                        <a:buClr>
                          <a:srgbClr val="059669"/>
                        </a:buClr>
                        <a:buSzPts val="1100"/>
                        <a:buFont typeface="Calibri"/>
                        <a:buNone/>
                      </a:pPr>
                      <a:r>
                        <a:rPr b="1" lang="en-US" sz="1100" u="none" cap="none" strike="noStrike">
                          <a:solidFill>
                            <a:srgbClr val="7C3AED"/>
                          </a:solidFill>
                          <a:latin typeface="Roboto Mono"/>
                          <a:ea typeface="Roboto Mono"/>
                          <a:cs typeface="Roboto Mono"/>
                          <a:sym typeface="Roboto Mono"/>
                        </a:rPr>
                        <a:t>—</a:t>
                      </a:r>
                      <a:endParaRPr b="1" sz="1100" u="none" cap="none" strike="noStrike">
                        <a:solidFill>
                          <a:srgbClr val="7C3AED"/>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solidFill>
                      <a:srgbClr val="D1FAE5"/>
                    </a:solidFill>
                  </a:tcPr>
                </a:tc>
                <a:tc>
                  <a:txBody>
                    <a:bodyPr/>
                    <a:lstStyle/>
                    <a:p>
                      <a:pPr indent="0" lvl="0" marL="0" rtl="0" algn="ctr">
                        <a:spcBef>
                          <a:spcPts val="0"/>
                        </a:spcBef>
                        <a:spcAft>
                          <a:spcPts val="0"/>
                        </a:spcAft>
                        <a:buClr>
                          <a:srgbClr val="059669"/>
                        </a:buClr>
                        <a:buSzPts val="1100"/>
                        <a:buFont typeface="Calibri"/>
                        <a:buNone/>
                      </a:pPr>
                      <a:r>
                        <a:rPr b="1" lang="en-US" sz="1100">
                          <a:solidFill>
                            <a:srgbClr val="7C3AED"/>
                          </a:solidFill>
                          <a:latin typeface="Roboto Mono"/>
                          <a:ea typeface="Roboto Mono"/>
                          <a:cs typeface="Roboto Mono"/>
                          <a:sym typeface="Roboto Mono"/>
                        </a:rPr>
                        <a:t>2</a:t>
                      </a:r>
                      <a:endParaRPr b="1" sz="1100" u="none" cap="none" strike="noStrike">
                        <a:solidFill>
                          <a:srgbClr val="7C3AED"/>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solidFill>
                      <a:srgbClr val="D1FAE5"/>
                    </a:solidFill>
                  </a:tcPr>
                </a:tc>
                <a:tc>
                  <a:txBody>
                    <a:bodyPr/>
                    <a:lstStyle/>
                    <a:p>
                      <a:pPr indent="0" lvl="0" marL="0" marR="0" rtl="0" algn="ctr">
                        <a:spcBef>
                          <a:spcPts val="0"/>
                        </a:spcBef>
                        <a:spcAft>
                          <a:spcPts val="0"/>
                        </a:spcAft>
                        <a:buClr>
                          <a:srgbClr val="059669"/>
                        </a:buClr>
                        <a:buSzPts val="1100"/>
                        <a:buFont typeface="Calibri"/>
                        <a:buNone/>
                      </a:pPr>
                      <a:r>
                        <a:rPr b="1" lang="en-US" sz="1100" u="none" cap="none" strike="noStrike">
                          <a:solidFill>
                            <a:srgbClr val="7C3AED"/>
                          </a:solidFill>
                          <a:latin typeface="Roboto Mono"/>
                          <a:ea typeface="Roboto Mono"/>
                          <a:cs typeface="Roboto Mono"/>
                          <a:sym typeface="Roboto Mono"/>
                        </a:rPr>
                        <a:t>0</a:t>
                      </a:r>
                      <a:endParaRPr b="1" sz="1100" u="none" cap="none" strike="noStrike">
                        <a:solidFill>
                          <a:srgbClr val="7C3AED"/>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solidFill>
                      <a:srgbClr val="D1FAE5"/>
                    </a:solidFill>
                  </a:tcPr>
                </a:tc>
                <a:tc>
                  <a:txBody>
                    <a:bodyPr/>
                    <a:lstStyle/>
                    <a:p>
                      <a:pPr indent="0" lvl="0" marL="0" marR="0" rtl="0" algn="ctr">
                        <a:spcBef>
                          <a:spcPts val="0"/>
                        </a:spcBef>
                        <a:spcAft>
                          <a:spcPts val="0"/>
                        </a:spcAft>
                        <a:buClr>
                          <a:srgbClr val="059669"/>
                        </a:buClr>
                        <a:buSzPts val="1100"/>
                        <a:buFont typeface="Calibri"/>
                        <a:buNone/>
                      </a:pPr>
                      <a:r>
                        <a:rPr b="1" lang="en-US" sz="1100">
                          <a:solidFill>
                            <a:srgbClr val="7C3AED"/>
                          </a:solidFill>
                          <a:latin typeface="Roboto Mono"/>
                          <a:ea typeface="Roboto Mono"/>
                          <a:cs typeface="Roboto Mono"/>
                          <a:sym typeface="Roboto Mono"/>
                        </a:rPr>
                        <a:t>1</a:t>
                      </a:r>
                      <a:endParaRPr b="1" sz="1100" u="none" cap="none" strike="noStrike">
                        <a:solidFill>
                          <a:srgbClr val="7C3AED"/>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solidFill>
                      <a:srgbClr val="D1FAE5"/>
                    </a:solidFill>
                  </a:tcPr>
                </a:tc>
                <a:tc>
                  <a:txBody>
                    <a:bodyPr/>
                    <a:lstStyle/>
                    <a:p>
                      <a:pPr indent="0" lvl="0" marL="0" marR="0" rtl="0" algn="ctr">
                        <a:spcBef>
                          <a:spcPts val="0"/>
                        </a:spcBef>
                        <a:spcAft>
                          <a:spcPts val="0"/>
                        </a:spcAft>
                        <a:buClr>
                          <a:srgbClr val="059669"/>
                        </a:buClr>
                        <a:buSzPts val="1100"/>
                        <a:buFont typeface="Calibri"/>
                        <a:buNone/>
                      </a:pPr>
                      <a:r>
                        <a:rPr b="1" lang="en-US" sz="1100">
                          <a:solidFill>
                            <a:srgbClr val="7C3AED"/>
                          </a:solidFill>
                          <a:latin typeface="Roboto Mono"/>
                          <a:ea typeface="Roboto Mono"/>
                          <a:cs typeface="Roboto Mono"/>
                          <a:sym typeface="Roboto Mono"/>
                        </a:rPr>
                        <a:t>19 MB</a:t>
                      </a:r>
                      <a:endParaRPr b="1" sz="1100" u="none" cap="none" strike="noStrike">
                        <a:solidFill>
                          <a:srgbClr val="7C3AED"/>
                        </a:solidFill>
                        <a:latin typeface="Roboto Mono"/>
                        <a:ea typeface="Roboto Mono"/>
                        <a:cs typeface="Roboto Mono"/>
                        <a:sym typeface="Roboto Mono"/>
                      </a:endParaRPr>
                    </a:p>
                  </a:txBody>
                  <a:tcPr marT="45725" marB="45725" marR="91450" marL="91450" anchor="ctr">
                    <a:lnL cap="flat" cmpd="sng" w="9525">
                      <a:solidFill>
                        <a:srgbClr val="E2E8F0"/>
                      </a:solidFill>
                      <a:prstDash val="solid"/>
                      <a:round/>
                      <a:headEnd len="sm" w="sm" type="none"/>
                      <a:tailEnd len="sm" w="sm" type="none"/>
                    </a:lnL>
                    <a:lnR cap="flat" cmpd="sng" w="9525">
                      <a:solidFill>
                        <a:srgbClr val="E2E8F0"/>
                      </a:solidFill>
                      <a:prstDash val="solid"/>
                      <a:round/>
                      <a:headEnd len="sm" w="sm" type="none"/>
                      <a:tailEnd len="sm" w="sm" type="none"/>
                    </a:lnR>
                    <a:lnT cap="flat" cmpd="sng" w="9525">
                      <a:solidFill>
                        <a:srgbClr val="E2E8F0"/>
                      </a:solidFill>
                      <a:prstDash val="solid"/>
                      <a:round/>
                      <a:headEnd len="sm" w="sm" type="none"/>
                      <a:tailEnd len="sm" w="sm" type="none"/>
                    </a:lnT>
                    <a:lnB cap="flat" cmpd="sng" w="9525">
                      <a:solidFill>
                        <a:srgbClr val="E2E8F0"/>
                      </a:solidFill>
                      <a:prstDash val="solid"/>
                      <a:round/>
                      <a:headEnd len="sm" w="sm" type="none"/>
                      <a:tailEnd len="sm" w="sm" type="none"/>
                    </a:lnB>
                    <a:solidFill>
                      <a:srgbClr val="D1FAE5"/>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d3ac7c84b2_0_721"/>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latin typeface="Poppins"/>
                <a:ea typeface="Poppins"/>
                <a:cs typeface="Poppins"/>
                <a:sym typeface="Poppins"/>
              </a:rPr>
              <a:t>‹#›</a:t>
            </a:fld>
            <a:endParaRPr>
              <a:latin typeface="Poppins"/>
              <a:ea typeface="Poppins"/>
              <a:cs typeface="Poppins"/>
              <a:sym typeface="Poppins"/>
            </a:endParaRPr>
          </a:p>
        </p:txBody>
      </p:sp>
      <p:sp>
        <p:nvSpPr>
          <p:cNvPr id="233" name="Google Shape;233;g3d3ac7c84b2_0_721"/>
          <p:cNvSpPr/>
          <p:nvPr/>
        </p:nvSpPr>
        <p:spPr>
          <a:xfrm>
            <a:off x="640080" y="274320"/>
            <a:ext cx="7315200" cy="640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3200"/>
              <a:buFont typeface="Trebuchet MS"/>
              <a:buNone/>
            </a:pPr>
            <a:r>
              <a:rPr b="1" i="0" lang="en-US" sz="3200" u="none" cap="none" strike="noStrike">
                <a:solidFill>
                  <a:srgbClr val="1E293B"/>
                </a:solidFill>
                <a:latin typeface="Poppins"/>
                <a:ea typeface="Poppins"/>
                <a:cs typeface="Poppins"/>
                <a:sym typeface="Poppins"/>
              </a:rPr>
              <a:t>Infrastructure MCP Threat Model</a:t>
            </a:r>
            <a:endParaRPr i="0" sz="3200" u="none" cap="none" strike="noStrike">
              <a:solidFill>
                <a:schemeClr val="dk1"/>
              </a:solidFill>
              <a:latin typeface="Poppins"/>
              <a:ea typeface="Poppins"/>
              <a:cs typeface="Poppins"/>
              <a:sym typeface="Poppins"/>
            </a:endParaRPr>
          </a:p>
        </p:txBody>
      </p:sp>
      <p:sp>
        <p:nvSpPr>
          <p:cNvPr id="234" name="Google Shape;234;g3d3ac7c84b2_0_721"/>
          <p:cNvSpPr/>
          <p:nvPr/>
        </p:nvSpPr>
        <p:spPr>
          <a:xfrm>
            <a:off x="640080" y="822960"/>
            <a:ext cx="73152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400"/>
              <a:buFont typeface="Calibri"/>
              <a:buNone/>
            </a:pPr>
            <a:r>
              <a:rPr i="0" lang="en-US" sz="1400" u="none" cap="none" strike="noStrike">
                <a:solidFill>
                  <a:srgbClr val="64748B"/>
                </a:solidFill>
                <a:latin typeface="Poppins"/>
                <a:ea typeface="Poppins"/>
                <a:cs typeface="Poppins"/>
                <a:sym typeface="Poppins"/>
              </a:rPr>
              <a:t>Four attack surfaces for infrastructure-access MCP servers</a:t>
            </a:r>
            <a:endParaRPr i="0" sz="1400" u="none" cap="none" strike="noStrike">
              <a:solidFill>
                <a:schemeClr val="dk1"/>
              </a:solidFill>
              <a:latin typeface="Poppins"/>
              <a:ea typeface="Poppins"/>
              <a:cs typeface="Poppins"/>
              <a:sym typeface="Poppins"/>
            </a:endParaRPr>
          </a:p>
        </p:txBody>
      </p:sp>
      <p:sp>
        <p:nvSpPr>
          <p:cNvPr id="235" name="Google Shape;235;g3d3ac7c84b2_0_721"/>
          <p:cNvSpPr/>
          <p:nvPr/>
        </p:nvSpPr>
        <p:spPr>
          <a:xfrm>
            <a:off x="640080" y="1371600"/>
            <a:ext cx="3749100" cy="13716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36" name="Google Shape;236;g3d3ac7c84b2_0_721"/>
          <p:cNvSpPr/>
          <p:nvPr/>
        </p:nvSpPr>
        <p:spPr>
          <a:xfrm>
            <a:off x="640080" y="1371600"/>
            <a:ext cx="3749100" cy="54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37" name="Google Shape;237;g3d3ac7c84b2_0_721"/>
          <p:cNvSpPr/>
          <p:nvPr/>
        </p:nvSpPr>
        <p:spPr>
          <a:xfrm>
            <a:off x="822960" y="1554480"/>
            <a:ext cx="4572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D9488"/>
              </a:buClr>
              <a:buSzPts val="2200"/>
              <a:buFont typeface="Trebuchet MS"/>
              <a:buNone/>
            </a:pPr>
            <a:r>
              <a:rPr b="1" i="0" lang="en-US" sz="2200" u="none" cap="none" strike="noStrike">
                <a:solidFill>
                  <a:schemeClr val="accent1"/>
                </a:solidFill>
                <a:latin typeface="Poppins"/>
                <a:ea typeface="Poppins"/>
                <a:cs typeface="Poppins"/>
                <a:sym typeface="Poppins"/>
              </a:rPr>
              <a:t>01</a:t>
            </a:r>
            <a:endParaRPr i="0" sz="2200" u="none" cap="none" strike="noStrike">
              <a:solidFill>
                <a:schemeClr val="accent1"/>
              </a:solidFill>
              <a:latin typeface="Poppins"/>
              <a:ea typeface="Poppins"/>
              <a:cs typeface="Poppins"/>
              <a:sym typeface="Poppins"/>
            </a:endParaRPr>
          </a:p>
        </p:txBody>
      </p:sp>
      <p:sp>
        <p:nvSpPr>
          <p:cNvPr id="238" name="Google Shape;238;g3d3ac7c84b2_0_721"/>
          <p:cNvSpPr/>
          <p:nvPr/>
        </p:nvSpPr>
        <p:spPr>
          <a:xfrm>
            <a:off x="1280160" y="1554480"/>
            <a:ext cx="28347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600"/>
              <a:buFont typeface="Trebuchet MS"/>
              <a:buNone/>
            </a:pPr>
            <a:r>
              <a:rPr b="1" i="0" lang="en-US" sz="1700" u="none" cap="none" strike="noStrike">
                <a:solidFill>
                  <a:srgbClr val="1E293B"/>
                </a:solidFill>
                <a:latin typeface="Poppins"/>
                <a:ea typeface="Poppins"/>
                <a:cs typeface="Poppins"/>
                <a:sym typeface="Poppins"/>
              </a:rPr>
              <a:t>OAuth Misconfiguration</a:t>
            </a:r>
            <a:endParaRPr i="0" sz="1700" u="none" cap="none" strike="noStrike">
              <a:solidFill>
                <a:schemeClr val="dk1"/>
              </a:solidFill>
              <a:latin typeface="Poppins"/>
              <a:ea typeface="Poppins"/>
              <a:cs typeface="Poppins"/>
              <a:sym typeface="Poppins"/>
            </a:endParaRPr>
          </a:p>
        </p:txBody>
      </p:sp>
      <p:sp>
        <p:nvSpPr>
          <p:cNvPr id="239" name="Google Shape;239;g3d3ac7c84b2_0_721"/>
          <p:cNvSpPr/>
          <p:nvPr/>
        </p:nvSpPr>
        <p:spPr>
          <a:xfrm>
            <a:off x="822960" y="2011680"/>
            <a:ext cx="33834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300"/>
              <a:buFont typeface="Calibri"/>
              <a:buNone/>
            </a:pPr>
            <a:r>
              <a:rPr i="0" lang="en-US" u="none" cap="none" strike="noStrike">
                <a:solidFill>
                  <a:srgbClr val="64748B"/>
                </a:solidFill>
                <a:latin typeface="Poppins"/>
                <a:ea typeface="Poppins"/>
                <a:cs typeface="Poppins"/>
                <a:sym typeface="Poppins"/>
              </a:rPr>
              <a:t>Scopes too broad, tokens that don't expire, no RBAC</a:t>
            </a:r>
            <a:endParaRPr i="0" u="none" cap="none" strike="noStrike">
              <a:solidFill>
                <a:schemeClr val="dk1"/>
              </a:solidFill>
              <a:latin typeface="Poppins"/>
              <a:ea typeface="Poppins"/>
              <a:cs typeface="Poppins"/>
              <a:sym typeface="Poppins"/>
            </a:endParaRPr>
          </a:p>
        </p:txBody>
      </p:sp>
      <p:sp>
        <p:nvSpPr>
          <p:cNvPr id="240" name="Google Shape;240;g3d3ac7c84b2_0_721"/>
          <p:cNvSpPr/>
          <p:nvPr/>
        </p:nvSpPr>
        <p:spPr>
          <a:xfrm>
            <a:off x="4754880" y="1371600"/>
            <a:ext cx="3749100" cy="13716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41" name="Google Shape;241;g3d3ac7c84b2_0_721"/>
          <p:cNvSpPr/>
          <p:nvPr/>
        </p:nvSpPr>
        <p:spPr>
          <a:xfrm>
            <a:off x="4754880" y="1371600"/>
            <a:ext cx="3749100" cy="54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42" name="Google Shape;242;g3d3ac7c84b2_0_721"/>
          <p:cNvSpPr/>
          <p:nvPr/>
        </p:nvSpPr>
        <p:spPr>
          <a:xfrm>
            <a:off x="4937760" y="1554480"/>
            <a:ext cx="4572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D9488"/>
              </a:buClr>
              <a:buSzPts val="2200"/>
              <a:buFont typeface="Trebuchet MS"/>
              <a:buNone/>
            </a:pPr>
            <a:r>
              <a:rPr b="1" i="0" lang="en-US" sz="2200" u="none" cap="none" strike="noStrike">
                <a:solidFill>
                  <a:schemeClr val="accent1"/>
                </a:solidFill>
                <a:latin typeface="Poppins"/>
                <a:ea typeface="Poppins"/>
                <a:cs typeface="Poppins"/>
                <a:sym typeface="Poppins"/>
              </a:rPr>
              <a:t>02</a:t>
            </a:r>
            <a:endParaRPr i="0" sz="2200" u="none" cap="none" strike="noStrike">
              <a:solidFill>
                <a:schemeClr val="accent1"/>
              </a:solidFill>
              <a:latin typeface="Poppins"/>
              <a:ea typeface="Poppins"/>
              <a:cs typeface="Poppins"/>
              <a:sym typeface="Poppins"/>
            </a:endParaRPr>
          </a:p>
        </p:txBody>
      </p:sp>
      <p:sp>
        <p:nvSpPr>
          <p:cNvPr id="243" name="Google Shape;243;g3d3ac7c84b2_0_721"/>
          <p:cNvSpPr/>
          <p:nvPr/>
        </p:nvSpPr>
        <p:spPr>
          <a:xfrm>
            <a:off x="5394960" y="1554480"/>
            <a:ext cx="28347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600"/>
              <a:buFont typeface="Trebuchet MS"/>
              <a:buNone/>
            </a:pPr>
            <a:r>
              <a:rPr b="1" i="0" lang="en-US" sz="1700" u="none" cap="none" strike="noStrike">
                <a:solidFill>
                  <a:srgbClr val="1E293B"/>
                </a:solidFill>
                <a:latin typeface="Poppins"/>
                <a:ea typeface="Poppins"/>
                <a:cs typeface="Poppins"/>
                <a:sym typeface="Poppins"/>
              </a:rPr>
              <a:t>Prompt Injection</a:t>
            </a:r>
            <a:endParaRPr i="0" sz="1700" u="none" cap="none" strike="noStrike">
              <a:solidFill>
                <a:schemeClr val="dk1"/>
              </a:solidFill>
              <a:latin typeface="Poppins"/>
              <a:ea typeface="Poppins"/>
              <a:cs typeface="Poppins"/>
              <a:sym typeface="Poppins"/>
            </a:endParaRPr>
          </a:p>
        </p:txBody>
      </p:sp>
      <p:sp>
        <p:nvSpPr>
          <p:cNvPr id="244" name="Google Shape;244;g3d3ac7c84b2_0_721"/>
          <p:cNvSpPr/>
          <p:nvPr/>
        </p:nvSpPr>
        <p:spPr>
          <a:xfrm>
            <a:off x="4937760" y="2011680"/>
            <a:ext cx="33834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300"/>
              <a:buFont typeface="Calibri"/>
              <a:buNone/>
            </a:pPr>
            <a:r>
              <a:rPr i="0" lang="en-US" u="none" cap="none" strike="noStrike">
                <a:solidFill>
                  <a:srgbClr val="64748B"/>
                </a:solidFill>
                <a:latin typeface="Poppins"/>
                <a:ea typeface="Poppins"/>
                <a:cs typeface="Poppins"/>
                <a:sym typeface="Poppins"/>
              </a:rPr>
              <a:t>Untrusted content in tool responses influencing agent behavior</a:t>
            </a:r>
            <a:endParaRPr i="0" u="none" cap="none" strike="noStrike">
              <a:solidFill>
                <a:schemeClr val="dk1"/>
              </a:solidFill>
              <a:latin typeface="Poppins"/>
              <a:ea typeface="Poppins"/>
              <a:cs typeface="Poppins"/>
              <a:sym typeface="Poppins"/>
            </a:endParaRPr>
          </a:p>
        </p:txBody>
      </p:sp>
      <p:sp>
        <p:nvSpPr>
          <p:cNvPr id="245" name="Google Shape;245;g3d3ac7c84b2_0_721"/>
          <p:cNvSpPr/>
          <p:nvPr/>
        </p:nvSpPr>
        <p:spPr>
          <a:xfrm>
            <a:off x="640080" y="3017520"/>
            <a:ext cx="3749100" cy="13716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46" name="Google Shape;246;g3d3ac7c84b2_0_721"/>
          <p:cNvSpPr/>
          <p:nvPr/>
        </p:nvSpPr>
        <p:spPr>
          <a:xfrm>
            <a:off x="640080" y="3017520"/>
            <a:ext cx="3749100" cy="54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47" name="Google Shape;247;g3d3ac7c84b2_0_721"/>
          <p:cNvSpPr/>
          <p:nvPr/>
        </p:nvSpPr>
        <p:spPr>
          <a:xfrm>
            <a:off x="822960" y="3200400"/>
            <a:ext cx="4572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D9488"/>
              </a:buClr>
              <a:buSzPts val="2200"/>
              <a:buFont typeface="Trebuchet MS"/>
              <a:buNone/>
            </a:pPr>
            <a:r>
              <a:rPr b="1" i="0" lang="en-US" sz="2200" u="none" cap="none" strike="noStrike">
                <a:solidFill>
                  <a:schemeClr val="accent1"/>
                </a:solidFill>
                <a:latin typeface="Poppins"/>
                <a:ea typeface="Poppins"/>
                <a:cs typeface="Poppins"/>
                <a:sym typeface="Poppins"/>
              </a:rPr>
              <a:t>03</a:t>
            </a:r>
            <a:endParaRPr i="0" sz="2200" u="none" cap="none" strike="noStrike">
              <a:solidFill>
                <a:schemeClr val="accent1"/>
              </a:solidFill>
              <a:latin typeface="Poppins"/>
              <a:ea typeface="Poppins"/>
              <a:cs typeface="Poppins"/>
              <a:sym typeface="Poppins"/>
            </a:endParaRPr>
          </a:p>
        </p:txBody>
      </p:sp>
      <p:sp>
        <p:nvSpPr>
          <p:cNvPr id="248" name="Google Shape;248;g3d3ac7c84b2_0_721"/>
          <p:cNvSpPr/>
          <p:nvPr/>
        </p:nvSpPr>
        <p:spPr>
          <a:xfrm>
            <a:off x="1280160" y="3200400"/>
            <a:ext cx="28347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600"/>
              <a:buFont typeface="Trebuchet MS"/>
              <a:buNone/>
            </a:pPr>
            <a:r>
              <a:rPr b="1" i="0" lang="en-US" sz="1700" u="none" cap="none" strike="noStrike">
                <a:solidFill>
                  <a:srgbClr val="1E293B"/>
                </a:solidFill>
                <a:latin typeface="Poppins"/>
                <a:ea typeface="Poppins"/>
                <a:cs typeface="Poppins"/>
                <a:sym typeface="Poppins"/>
              </a:rPr>
              <a:t>Privilege Escalation</a:t>
            </a:r>
            <a:endParaRPr i="0" sz="1700" u="none" cap="none" strike="noStrike">
              <a:solidFill>
                <a:schemeClr val="dk1"/>
              </a:solidFill>
              <a:latin typeface="Poppins"/>
              <a:ea typeface="Poppins"/>
              <a:cs typeface="Poppins"/>
              <a:sym typeface="Poppins"/>
            </a:endParaRPr>
          </a:p>
        </p:txBody>
      </p:sp>
      <p:sp>
        <p:nvSpPr>
          <p:cNvPr id="249" name="Google Shape;249;g3d3ac7c84b2_0_721"/>
          <p:cNvSpPr/>
          <p:nvPr/>
        </p:nvSpPr>
        <p:spPr>
          <a:xfrm>
            <a:off x="822960" y="3657600"/>
            <a:ext cx="33834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300"/>
              <a:buFont typeface="Calibri"/>
              <a:buNone/>
            </a:pPr>
            <a:r>
              <a:rPr i="0" lang="en-US" u="none" cap="none" strike="noStrike">
                <a:solidFill>
                  <a:srgbClr val="64748B"/>
                </a:solidFill>
                <a:latin typeface="Poppins"/>
                <a:ea typeface="Poppins"/>
                <a:cs typeface="Poppins"/>
                <a:sym typeface="Poppins"/>
              </a:rPr>
              <a:t>Overly permissive tool definitions granting excess access</a:t>
            </a:r>
            <a:endParaRPr i="0" u="none" cap="none" strike="noStrike">
              <a:solidFill>
                <a:schemeClr val="dk1"/>
              </a:solidFill>
              <a:latin typeface="Poppins"/>
              <a:ea typeface="Poppins"/>
              <a:cs typeface="Poppins"/>
              <a:sym typeface="Poppins"/>
            </a:endParaRPr>
          </a:p>
        </p:txBody>
      </p:sp>
      <p:sp>
        <p:nvSpPr>
          <p:cNvPr id="250" name="Google Shape;250;g3d3ac7c84b2_0_721"/>
          <p:cNvSpPr/>
          <p:nvPr/>
        </p:nvSpPr>
        <p:spPr>
          <a:xfrm>
            <a:off x="4754880" y="3017520"/>
            <a:ext cx="3749100" cy="13716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51" name="Google Shape;251;g3d3ac7c84b2_0_721"/>
          <p:cNvSpPr/>
          <p:nvPr/>
        </p:nvSpPr>
        <p:spPr>
          <a:xfrm>
            <a:off x="4754880" y="3017520"/>
            <a:ext cx="3749100" cy="54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52" name="Google Shape;252;g3d3ac7c84b2_0_721"/>
          <p:cNvSpPr/>
          <p:nvPr/>
        </p:nvSpPr>
        <p:spPr>
          <a:xfrm>
            <a:off x="4937760" y="3200400"/>
            <a:ext cx="4572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D9488"/>
              </a:buClr>
              <a:buSzPts val="2200"/>
              <a:buFont typeface="Trebuchet MS"/>
              <a:buNone/>
            </a:pPr>
            <a:r>
              <a:rPr b="1" i="0" lang="en-US" sz="2200" u="none" cap="none" strike="noStrike">
                <a:solidFill>
                  <a:schemeClr val="accent1"/>
                </a:solidFill>
                <a:latin typeface="Poppins"/>
                <a:ea typeface="Poppins"/>
                <a:cs typeface="Poppins"/>
                <a:sym typeface="Poppins"/>
              </a:rPr>
              <a:t>04</a:t>
            </a:r>
            <a:endParaRPr i="0" sz="2200" u="none" cap="none" strike="noStrike">
              <a:solidFill>
                <a:schemeClr val="accent1"/>
              </a:solidFill>
              <a:latin typeface="Poppins"/>
              <a:ea typeface="Poppins"/>
              <a:cs typeface="Poppins"/>
              <a:sym typeface="Poppins"/>
            </a:endParaRPr>
          </a:p>
        </p:txBody>
      </p:sp>
      <p:sp>
        <p:nvSpPr>
          <p:cNvPr id="253" name="Google Shape;253;g3d3ac7c84b2_0_721"/>
          <p:cNvSpPr/>
          <p:nvPr/>
        </p:nvSpPr>
        <p:spPr>
          <a:xfrm>
            <a:off x="5394960" y="3200400"/>
            <a:ext cx="28347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600"/>
              <a:buFont typeface="Trebuchet MS"/>
              <a:buNone/>
            </a:pPr>
            <a:r>
              <a:rPr b="1" i="0" lang="en-US" sz="1700" u="none" cap="none" strike="noStrike">
                <a:solidFill>
                  <a:srgbClr val="1E293B"/>
                </a:solidFill>
                <a:latin typeface="Poppins"/>
                <a:ea typeface="Poppins"/>
                <a:cs typeface="Poppins"/>
                <a:sym typeface="Poppins"/>
              </a:rPr>
              <a:t>Supply Chain Attacks</a:t>
            </a:r>
            <a:endParaRPr i="0" sz="1700" u="none" cap="none" strike="noStrike">
              <a:solidFill>
                <a:schemeClr val="dk1"/>
              </a:solidFill>
              <a:latin typeface="Poppins"/>
              <a:ea typeface="Poppins"/>
              <a:cs typeface="Poppins"/>
              <a:sym typeface="Poppins"/>
            </a:endParaRPr>
          </a:p>
        </p:txBody>
      </p:sp>
      <p:sp>
        <p:nvSpPr>
          <p:cNvPr id="254" name="Google Shape;254;g3d3ac7c84b2_0_721"/>
          <p:cNvSpPr/>
          <p:nvPr/>
        </p:nvSpPr>
        <p:spPr>
          <a:xfrm>
            <a:off x="4937760" y="3657600"/>
            <a:ext cx="33834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300"/>
              <a:buFont typeface="Calibri"/>
              <a:buNone/>
            </a:pPr>
            <a:r>
              <a:rPr i="0" lang="en-US" u="none" cap="none" strike="noStrike">
                <a:solidFill>
                  <a:srgbClr val="64748B"/>
                </a:solidFill>
                <a:latin typeface="Poppins"/>
                <a:ea typeface="Poppins"/>
                <a:cs typeface="Poppins"/>
                <a:sym typeface="Poppins"/>
              </a:rPr>
              <a:t>Unpatched CVEs, missing provenance, unverified dependencies</a:t>
            </a:r>
            <a:endParaRPr i="0" u="none" cap="none" strike="noStrike">
              <a:solidFill>
                <a:schemeClr val="dk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3d3ac7c84b2_0_727"/>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
        <p:nvSpPr>
          <p:cNvPr id="260" name="Google Shape;260;g3d3ac7c84b2_0_727"/>
          <p:cNvSpPr/>
          <p:nvPr/>
        </p:nvSpPr>
        <p:spPr>
          <a:xfrm>
            <a:off x="640080" y="274320"/>
            <a:ext cx="7315200" cy="640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3200"/>
              <a:buFont typeface="Trebuchet MS"/>
              <a:buNone/>
            </a:pPr>
            <a:r>
              <a:rPr b="1" i="0" lang="en-US" sz="3200" u="none" cap="none" strike="noStrike">
                <a:solidFill>
                  <a:schemeClr val="lt1"/>
                </a:solidFill>
                <a:latin typeface="Trebuchet MS"/>
                <a:ea typeface="Trebuchet MS"/>
                <a:cs typeface="Trebuchet MS"/>
                <a:sym typeface="Trebuchet MS"/>
              </a:rPr>
              <a:t>Four Hardening Principles</a:t>
            </a:r>
            <a:endParaRPr b="0" i="0" sz="3200" u="none" cap="none" strike="noStrike">
              <a:solidFill>
                <a:schemeClr val="lt1"/>
              </a:solidFill>
              <a:latin typeface="Calibri"/>
              <a:ea typeface="Calibri"/>
              <a:cs typeface="Calibri"/>
              <a:sym typeface="Calibri"/>
            </a:endParaRPr>
          </a:p>
        </p:txBody>
      </p:sp>
      <p:sp>
        <p:nvSpPr>
          <p:cNvPr id="261" name="Google Shape;261;g3d3ac7c84b2_0_727"/>
          <p:cNvSpPr/>
          <p:nvPr/>
        </p:nvSpPr>
        <p:spPr>
          <a:xfrm>
            <a:off x="640080" y="944880"/>
            <a:ext cx="7863900" cy="7773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2" name="Google Shape;262;g3d3ac7c84b2_0_727"/>
          <p:cNvPicPr preferRelativeResize="0"/>
          <p:nvPr/>
        </p:nvPicPr>
        <p:blipFill rotWithShape="1">
          <a:blip r:embed="rId3">
            <a:alphaModFix/>
          </a:blip>
          <a:srcRect b="0" l="0" r="0" t="0"/>
          <a:stretch/>
        </p:blipFill>
        <p:spPr>
          <a:xfrm>
            <a:off x="914400" y="1109472"/>
            <a:ext cx="457201" cy="457201"/>
          </a:xfrm>
          <a:prstGeom prst="rect">
            <a:avLst/>
          </a:prstGeom>
          <a:noFill/>
          <a:ln>
            <a:noFill/>
          </a:ln>
        </p:spPr>
      </p:pic>
      <p:sp>
        <p:nvSpPr>
          <p:cNvPr id="263" name="Google Shape;263;g3d3ac7c84b2_0_727"/>
          <p:cNvSpPr/>
          <p:nvPr/>
        </p:nvSpPr>
        <p:spPr>
          <a:xfrm>
            <a:off x="1554480" y="1018032"/>
            <a:ext cx="27432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600"/>
              <a:buFont typeface="Trebuchet MS"/>
              <a:buNone/>
            </a:pPr>
            <a:r>
              <a:rPr b="1" i="0" lang="en-US" sz="1600" u="none" cap="none" strike="noStrike">
                <a:solidFill>
                  <a:srgbClr val="1E293B"/>
                </a:solidFill>
                <a:latin typeface="Poppins"/>
                <a:ea typeface="Poppins"/>
                <a:cs typeface="Poppins"/>
                <a:sym typeface="Poppins"/>
              </a:rPr>
              <a:t>Rebuild from Source</a:t>
            </a:r>
            <a:endParaRPr i="0" sz="1600" u="none" cap="none" strike="noStrike">
              <a:solidFill>
                <a:schemeClr val="dk1"/>
              </a:solidFill>
              <a:latin typeface="Poppins"/>
              <a:ea typeface="Poppins"/>
              <a:cs typeface="Poppins"/>
              <a:sym typeface="Poppins"/>
            </a:endParaRPr>
          </a:p>
        </p:txBody>
      </p:sp>
      <p:sp>
        <p:nvSpPr>
          <p:cNvPr id="264" name="Google Shape;264;g3d3ac7c84b2_0_727"/>
          <p:cNvSpPr/>
          <p:nvPr/>
        </p:nvSpPr>
        <p:spPr>
          <a:xfrm>
            <a:off x="1554480" y="1356360"/>
            <a:ext cx="66750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300"/>
              <a:buFont typeface="Calibri"/>
              <a:buNone/>
            </a:pPr>
            <a:r>
              <a:rPr i="0" lang="en-US" sz="1300" u="none" cap="none" strike="noStrike">
                <a:solidFill>
                  <a:srgbClr val="64748B"/>
                </a:solidFill>
                <a:latin typeface="Poppins"/>
                <a:ea typeface="Poppins"/>
                <a:cs typeface="Poppins"/>
                <a:sym typeface="Poppins"/>
              </a:rPr>
              <a:t>Don</a:t>
            </a:r>
            <a:r>
              <a:rPr lang="en-US" sz="1300">
                <a:solidFill>
                  <a:srgbClr val="64748B"/>
                </a:solidFill>
                <a:latin typeface="Poppins"/>
                <a:ea typeface="Poppins"/>
                <a:cs typeface="Poppins"/>
                <a:sym typeface="Poppins"/>
              </a:rPr>
              <a:t>’</a:t>
            </a:r>
            <a:r>
              <a:rPr i="0" lang="en-US" sz="1300" u="none" cap="none" strike="noStrike">
                <a:solidFill>
                  <a:srgbClr val="64748B"/>
                </a:solidFill>
                <a:latin typeface="Poppins"/>
                <a:ea typeface="Poppins"/>
                <a:cs typeface="Poppins"/>
                <a:sym typeface="Poppins"/>
              </a:rPr>
              <a:t>t trust upstream binaries. Control the entire build graph.</a:t>
            </a:r>
            <a:endParaRPr i="0" sz="1300" u="none" cap="none" strike="noStrike">
              <a:solidFill>
                <a:schemeClr val="dk1"/>
              </a:solidFill>
              <a:latin typeface="Poppins"/>
              <a:ea typeface="Poppins"/>
              <a:cs typeface="Poppins"/>
              <a:sym typeface="Poppins"/>
            </a:endParaRPr>
          </a:p>
        </p:txBody>
      </p:sp>
      <p:sp>
        <p:nvSpPr>
          <p:cNvPr id="265" name="Google Shape;265;g3d3ac7c84b2_0_727"/>
          <p:cNvSpPr/>
          <p:nvPr/>
        </p:nvSpPr>
        <p:spPr>
          <a:xfrm>
            <a:off x="640080" y="1905000"/>
            <a:ext cx="7863900" cy="7773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6" name="Google Shape;266;g3d3ac7c84b2_0_727"/>
          <p:cNvPicPr preferRelativeResize="0"/>
          <p:nvPr/>
        </p:nvPicPr>
        <p:blipFill rotWithShape="1">
          <a:blip r:embed="rId4">
            <a:alphaModFix/>
          </a:blip>
          <a:srcRect b="0" l="0" r="0" t="0"/>
          <a:stretch/>
        </p:blipFill>
        <p:spPr>
          <a:xfrm>
            <a:off x="914400" y="2069592"/>
            <a:ext cx="457201" cy="457201"/>
          </a:xfrm>
          <a:prstGeom prst="rect">
            <a:avLst/>
          </a:prstGeom>
          <a:noFill/>
          <a:ln>
            <a:noFill/>
          </a:ln>
        </p:spPr>
      </p:pic>
      <p:sp>
        <p:nvSpPr>
          <p:cNvPr id="267" name="Google Shape;267;g3d3ac7c84b2_0_727"/>
          <p:cNvSpPr/>
          <p:nvPr/>
        </p:nvSpPr>
        <p:spPr>
          <a:xfrm>
            <a:off x="1554480" y="1978152"/>
            <a:ext cx="27432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600"/>
              <a:buFont typeface="Trebuchet MS"/>
              <a:buNone/>
            </a:pPr>
            <a:r>
              <a:rPr b="1" i="0" lang="en-US" sz="1600" u="none" cap="none" strike="noStrike">
                <a:solidFill>
                  <a:srgbClr val="1E293B"/>
                </a:solidFill>
                <a:latin typeface="Poppins"/>
                <a:ea typeface="Poppins"/>
                <a:cs typeface="Poppins"/>
                <a:sym typeface="Poppins"/>
              </a:rPr>
              <a:t>Minimal Base Images</a:t>
            </a:r>
            <a:endParaRPr i="0" sz="1600" u="none" cap="none" strike="noStrike">
              <a:solidFill>
                <a:schemeClr val="dk1"/>
              </a:solidFill>
              <a:latin typeface="Poppins"/>
              <a:ea typeface="Poppins"/>
              <a:cs typeface="Poppins"/>
              <a:sym typeface="Poppins"/>
            </a:endParaRPr>
          </a:p>
        </p:txBody>
      </p:sp>
      <p:sp>
        <p:nvSpPr>
          <p:cNvPr id="268" name="Google Shape;268;g3d3ac7c84b2_0_727"/>
          <p:cNvSpPr/>
          <p:nvPr/>
        </p:nvSpPr>
        <p:spPr>
          <a:xfrm>
            <a:off x="1554480" y="2316480"/>
            <a:ext cx="66750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300"/>
              <a:buFont typeface="Calibri"/>
              <a:buNone/>
            </a:pPr>
            <a:r>
              <a:rPr i="0" lang="en-US" sz="1300" u="none" cap="none" strike="noStrike">
                <a:solidFill>
                  <a:srgbClr val="64748B"/>
                </a:solidFill>
                <a:latin typeface="Poppins"/>
                <a:ea typeface="Poppins"/>
                <a:cs typeface="Poppins"/>
                <a:sym typeface="Poppins"/>
              </a:rPr>
              <a:t>Wolfi-based. Eliminate unnecessary dependencies and attack surface.</a:t>
            </a:r>
            <a:endParaRPr i="0" sz="1300" u="none" cap="none" strike="noStrike">
              <a:solidFill>
                <a:schemeClr val="dk1"/>
              </a:solidFill>
              <a:latin typeface="Poppins"/>
              <a:ea typeface="Poppins"/>
              <a:cs typeface="Poppins"/>
              <a:sym typeface="Poppins"/>
            </a:endParaRPr>
          </a:p>
        </p:txBody>
      </p:sp>
      <p:sp>
        <p:nvSpPr>
          <p:cNvPr id="269" name="Google Shape;269;g3d3ac7c84b2_0_727"/>
          <p:cNvSpPr/>
          <p:nvPr/>
        </p:nvSpPr>
        <p:spPr>
          <a:xfrm>
            <a:off x="640080" y="2865120"/>
            <a:ext cx="7863900" cy="7773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70" name="Google Shape;270;g3d3ac7c84b2_0_727"/>
          <p:cNvPicPr preferRelativeResize="0"/>
          <p:nvPr/>
        </p:nvPicPr>
        <p:blipFill rotWithShape="1">
          <a:blip r:embed="rId5">
            <a:alphaModFix/>
          </a:blip>
          <a:srcRect b="0" l="0" r="0" t="0"/>
          <a:stretch/>
        </p:blipFill>
        <p:spPr>
          <a:xfrm>
            <a:off x="914400" y="3029712"/>
            <a:ext cx="457200" cy="457200"/>
          </a:xfrm>
          <a:prstGeom prst="rect">
            <a:avLst/>
          </a:prstGeom>
          <a:noFill/>
          <a:ln>
            <a:noFill/>
          </a:ln>
        </p:spPr>
      </p:pic>
      <p:sp>
        <p:nvSpPr>
          <p:cNvPr id="271" name="Google Shape;271;g3d3ac7c84b2_0_727"/>
          <p:cNvSpPr/>
          <p:nvPr/>
        </p:nvSpPr>
        <p:spPr>
          <a:xfrm>
            <a:off x="1554480" y="2938272"/>
            <a:ext cx="27432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600"/>
              <a:buFont typeface="Trebuchet MS"/>
              <a:buNone/>
            </a:pPr>
            <a:r>
              <a:rPr b="1" i="0" lang="en-US" sz="1600" u="none" cap="none" strike="noStrike">
                <a:solidFill>
                  <a:srgbClr val="1E293B"/>
                </a:solidFill>
                <a:latin typeface="Poppins"/>
                <a:ea typeface="Poppins"/>
                <a:cs typeface="Poppins"/>
                <a:sym typeface="Poppins"/>
              </a:rPr>
              <a:t>Continuous CVE Scanning</a:t>
            </a:r>
            <a:endParaRPr i="0" sz="1600" u="none" cap="none" strike="noStrike">
              <a:solidFill>
                <a:schemeClr val="dk1"/>
              </a:solidFill>
              <a:latin typeface="Poppins"/>
              <a:ea typeface="Poppins"/>
              <a:cs typeface="Poppins"/>
              <a:sym typeface="Poppins"/>
            </a:endParaRPr>
          </a:p>
        </p:txBody>
      </p:sp>
      <p:sp>
        <p:nvSpPr>
          <p:cNvPr id="272" name="Google Shape;272;g3d3ac7c84b2_0_727"/>
          <p:cNvSpPr/>
          <p:nvPr/>
        </p:nvSpPr>
        <p:spPr>
          <a:xfrm>
            <a:off x="1554480" y="3276600"/>
            <a:ext cx="66750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300"/>
              <a:buFont typeface="Calibri"/>
              <a:buNone/>
            </a:pPr>
            <a:r>
              <a:rPr i="0" lang="en-US" sz="1300" u="none" cap="none" strike="noStrike">
                <a:solidFill>
                  <a:srgbClr val="64748B"/>
                </a:solidFill>
                <a:latin typeface="Poppins"/>
                <a:ea typeface="Poppins"/>
                <a:cs typeface="Poppins"/>
                <a:sym typeface="Poppins"/>
              </a:rPr>
              <a:t>Defined SLA</a:t>
            </a:r>
            <a:r>
              <a:rPr lang="en-US" sz="1300">
                <a:solidFill>
                  <a:srgbClr val="64748B"/>
                </a:solidFill>
                <a:latin typeface="Poppins"/>
                <a:ea typeface="Poppins"/>
                <a:cs typeface="Poppins"/>
                <a:sym typeface="Poppins"/>
              </a:rPr>
              <a:t>:</a:t>
            </a:r>
            <a:r>
              <a:rPr i="0" lang="en-US" sz="1300" u="none" cap="none" strike="noStrike">
                <a:solidFill>
                  <a:srgbClr val="64748B"/>
                </a:solidFill>
                <a:latin typeface="Poppins"/>
                <a:ea typeface="Poppins"/>
                <a:cs typeface="Poppins"/>
                <a:sym typeface="Poppins"/>
              </a:rPr>
              <a:t> target 7 days for critical patches.</a:t>
            </a:r>
            <a:endParaRPr i="0" sz="1300" u="none" cap="none" strike="noStrike">
              <a:solidFill>
                <a:schemeClr val="dk1"/>
              </a:solidFill>
              <a:latin typeface="Poppins"/>
              <a:ea typeface="Poppins"/>
              <a:cs typeface="Poppins"/>
              <a:sym typeface="Poppins"/>
            </a:endParaRPr>
          </a:p>
        </p:txBody>
      </p:sp>
      <p:sp>
        <p:nvSpPr>
          <p:cNvPr id="273" name="Google Shape;273;g3d3ac7c84b2_0_727"/>
          <p:cNvSpPr/>
          <p:nvPr/>
        </p:nvSpPr>
        <p:spPr>
          <a:xfrm>
            <a:off x="640080" y="3825240"/>
            <a:ext cx="7863900" cy="7773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g3d3ac7c84b2_0_727"/>
          <p:cNvPicPr preferRelativeResize="0"/>
          <p:nvPr/>
        </p:nvPicPr>
        <p:blipFill rotWithShape="1">
          <a:blip r:embed="rId6">
            <a:alphaModFix/>
          </a:blip>
          <a:srcRect b="0" l="0" r="0" t="0"/>
          <a:stretch/>
        </p:blipFill>
        <p:spPr>
          <a:xfrm>
            <a:off x="914400" y="3989832"/>
            <a:ext cx="457201" cy="457201"/>
          </a:xfrm>
          <a:prstGeom prst="rect">
            <a:avLst/>
          </a:prstGeom>
          <a:noFill/>
          <a:ln>
            <a:noFill/>
          </a:ln>
        </p:spPr>
      </p:pic>
      <p:sp>
        <p:nvSpPr>
          <p:cNvPr id="275" name="Google Shape;275;g3d3ac7c84b2_0_727"/>
          <p:cNvSpPr/>
          <p:nvPr/>
        </p:nvSpPr>
        <p:spPr>
          <a:xfrm>
            <a:off x="1554475" y="3898400"/>
            <a:ext cx="40590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600"/>
              <a:buFont typeface="Trebuchet MS"/>
              <a:buNone/>
            </a:pPr>
            <a:r>
              <a:rPr b="1" i="0" lang="en-US" sz="1600" u="none" cap="none" strike="noStrike">
                <a:solidFill>
                  <a:srgbClr val="1E293B"/>
                </a:solidFill>
                <a:latin typeface="Poppins"/>
                <a:ea typeface="Poppins"/>
                <a:cs typeface="Poppins"/>
                <a:sym typeface="Poppins"/>
              </a:rPr>
              <a:t>SBOM + Provenance + Signing</a:t>
            </a:r>
            <a:endParaRPr i="0" sz="1600" u="none" cap="none" strike="noStrike">
              <a:solidFill>
                <a:schemeClr val="dk1"/>
              </a:solidFill>
              <a:latin typeface="Poppins"/>
              <a:ea typeface="Poppins"/>
              <a:cs typeface="Poppins"/>
              <a:sym typeface="Poppins"/>
            </a:endParaRPr>
          </a:p>
        </p:txBody>
      </p:sp>
      <p:sp>
        <p:nvSpPr>
          <p:cNvPr id="276" name="Google Shape;276;g3d3ac7c84b2_0_727"/>
          <p:cNvSpPr/>
          <p:nvPr/>
        </p:nvSpPr>
        <p:spPr>
          <a:xfrm>
            <a:off x="1554480" y="4236720"/>
            <a:ext cx="66750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300"/>
              <a:buFont typeface="Calibri"/>
              <a:buNone/>
            </a:pPr>
            <a:r>
              <a:rPr i="0" lang="en-US" sz="1300" u="none" cap="none" strike="noStrike">
                <a:solidFill>
                  <a:srgbClr val="64748B"/>
                </a:solidFill>
                <a:latin typeface="Poppins"/>
                <a:ea typeface="Poppins"/>
                <a:cs typeface="Poppins"/>
                <a:sym typeface="Poppins"/>
              </a:rPr>
              <a:t>Every release gets an SBOM, SLSA provenance, Sigstore signature.</a:t>
            </a:r>
            <a:endParaRPr i="0" sz="1300" u="none" cap="none" strike="noStrike">
              <a:solidFill>
                <a:schemeClr val="dk1"/>
              </a:solidFill>
              <a:latin typeface="Poppins"/>
              <a:ea typeface="Poppins"/>
              <a:cs typeface="Poppins"/>
              <a:sym typeface="Poppins"/>
            </a:endParaRPr>
          </a:p>
        </p:txBody>
      </p:sp>
      <p:pic>
        <p:nvPicPr>
          <p:cNvPr descr="Can you make this #44fd2b" id="277" name="Google Shape;277;g3d3ac7c84b2_0_727"/>
          <p:cNvPicPr preferRelativeResize="0"/>
          <p:nvPr/>
        </p:nvPicPr>
        <p:blipFill>
          <a:blip r:embed="rId7">
            <a:alphaModFix/>
          </a:blip>
          <a:stretch>
            <a:fillRect/>
          </a:stretch>
        </p:blipFill>
        <p:spPr>
          <a:xfrm>
            <a:off x="868650" y="2979424"/>
            <a:ext cx="548700" cy="54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d3ac7c84b2_0_1110"/>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
        <p:nvSpPr>
          <p:cNvPr id="283" name="Google Shape;283;g3d3ac7c84b2_0_1110"/>
          <p:cNvSpPr/>
          <p:nvPr/>
        </p:nvSpPr>
        <p:spPr>
          <a:xfrm>
            <a:off x="457200" y="274320"/>
            <a:ext cx="8229600" cy="640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3200"/>
              <a:buFont typeface="Trebuchet MS"/>
              <a:buNone/>
            </a:pPr>
            <a:r>
              <a:rPr b="1" i="0" lang="en-US" sz="3200" u="none" cap="none" strike="noStrike">
                <a:solidFill>
                  <a:schemeClr val="lt2"/>
                </a:solidFill>
                <a:latin typeface="Poppins"/>
                <a:ea typeface="Poppins"/>
                <a:cs typeface="Poppins"/>
                <a:sym typeface="Poppins"/>
              </a:rPr>
              <a:t>mcp-grafana: Before &amp; After</a:t>
            </a:r>
            <a:endParaRPr i="0" sz="3200" u="none" cap="none" strike="noStrike">
              <a:solidFill>
                <a:schemeClr val="lt2"/>
              </a:solidFill>
              <a:latin typeface="Poppins"/>
              <a:ea typeface="Poppins"/>
              <a:cs typeface="Poppins"/>
              <a:sym typeface="Poppins"/>
            </a:endParaRPr>
          </a:p>
        </p:txBody>
      </p:sp>
      <p:sp>
        <p:nvSpPr>
          <p:cNvPr id="284" name="Google Shape;284;g3d3ac7c84b2_0_1110"/>
          <p:cNvSpPr/>
          <p:nvPr/>
        </p:nvSpPr>
        <p:spPr>
          <a:xfrm>
            <a:off x="1043988" y="1188724"/>
            <a:ext cx="3363900" cy="2625600"/>
          </a:xfrm>
          <a:prstGeom prst="rect">
            <a:avLst/>
          </a:prstGeom>
          <a:solidFill>
            <a:srgbClr val="F1F5F9"/>
          </a:solidFill>
          <a:ln>
            <a:noFill/>
          </a:ln>
        </p:spPr>
        <p:txBody>
          <a:bodyPr anchorCtr="0" anchor="ctr" bIns="82025" lIns="82025" spcFirstLastPara="1" rIns="82025" wrap="square" tIns="82025">
            <a:noAutofit/>
          </a:bodyPr>
          <a:lstStyle/>
          <a:p>
            <a:pPr indent="0" lvl="0" marL="0" rtl="0" algn="l">
              <a:spcBef>
                <a:spcPts val="0"/>
              </a:spcBef>
              <a:spcAft>
                <a:spcPts val="0"/>
              </a:spcAft>
              <a:buNone/>
            </a:pPr>
            <a:r>
              <a:t/>
            </a:r>
            <a:endParaRPr sz="1256"/>
          </a:p>
        </p:txBody>
      </p:sp>
      <p:sp>
        <p:nvSpPr>
          <p:cNvPr id="285" name="Google Shape;285;g3d3ac7c84b2_0_1110"/>
          <p:cNvSpPr/>
          <p:nvPr/>
        </p:nvSpPr>
        <p:spPr>
          <a:xfrm>
            <a:off x="1043988" y="1270772"/>
            <a:ext cx="3363900" cy="410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4748B"/>
              </a:buClr>
              <a:buSzPts val="1166"/>
              <a:buFont typeface="Calibri"/>
              <a:buNone/>
            </a:pPr>
            <a:r>
              <a:rPr i="0" lang="en-US" sz="1866" u="none" cap="none" strike="noStrike">
                <a:solidFill>
                  <a:schemeClr val="accent4"/>
                </a:solidFill>
                <a:latin typeface="Roboto Mono"/>
                <a:ea typeface="Roboto Mono"/>
                <a:cs typeface="Roboto Mono"/>
                <a:sym typeface="Roboto Mono"/>
              </a:rPr>
              <a:t>UPSTREAM</a:t>
            </a:r>
            <a:endParaRPr i="0" sz="1866" u="none" cap="none" strike="noStrike">
              <a:solidFill>
                <a:schemeClr val="accent4"/>
              </a:solidFill>
              <a:latin typeface="Roboto Mono"/>
              <a:ea typeface="Roboto Mono"/>
              <a:cs typeface="Roboto Mono"/>
              <a:sym typeface="Roboto Mono"/>
            </a:endParaRPr>
          </a:p>
        </p:txBody>
      </p:sp>
      <p:sp>
        <p:nvSpPr>
          <p:cNvPr id="286" name="Google Shape;286;g3d3ac7c84b2_0_1110"/>
          <p:cNvSpPr/>
          <p:nvPr/>
        </p:nvSpPr>
        <p:spPr>
          <a:xfrm>
            <a:off x="1043988" y="1866156"/>
            <a:ext cx="3363900" cy="656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C2626"/>
              </a:buClr>
              <a:buSzPts val="5384"/>
              <a:buFont typeface="Trebuchet MS"/>
              <a:buNone/>
            </a:pPr>
            <a:r>
              <a:rPr b="1" lang="en-US" sz="5384">
                <a:solidFill>
                  <a:schemeClr val="accent4"/>
                </a:solidFill>
                <a:latin typeface="Roboto Mono"/>
                <a:ea typeface="Roboto Mono"/>
                <a:cs typeface="Roboto Mono"/>
                <a:sym typeface="Roboto Mono"/>
              </a:rPr>
              <a:t>100</a:t>
            </a:r>
            <a:endParaRPr i="0" sz="5384" u="none" cap="none" strike="noStrike">
              <a:solidFill>
                <a:schemeClr val="accent4"/>
              </a:solidFill>
              <a:latin typeface="Roboto Mono"/>
              <a:ea typeface="Roboto Mono"/>
              <a:cs typeface="Roboto Mono"/>
              <a:sym typeface="Roboto Mono"/>
            </a:endParaRPr>
          </a:p>
        </p:txBody>
      </p:sp>
      <p:sp>
        <p:nvSpPr>
          <p:cNvPr id="287" name="Google Shape;287;g3d3ac7c84b2_0_1110"/>
          <p:cNvSpPr/>
          <p:nvPr/>
        </p:nvSpPr>
        <p:spPr>
          <a:xfrm>
            <a:off x="1043988" y="2604575"/>
            <a:ext cx="3363900" cy="328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4748B"/>
              </a:buClr>
              <a:buSzPts val="1436"/>
              <a:buFont typeface="Calibri"/>
              <a:buNone/>
            </a:pPr>
            <a:r>
              <a:rPr i="0" lang="en-US" sz="1436" u="none" cap="none" strike="noStrike">
                <a:solidFill>
                  <a:schemeClr val="accent4"/>
                </a:solidFill>
                <a:latin typeface="Roboto Mono"/>
                <a:ea typeface="Roboto Mono"/>
                <a:cs typeface="Roboto Mono"/>
                <a:sym typeface="Roboto Mono"/>
              </a:rPr>
              <a:t>CVEs</a:t>
            </a:r>
            <a:endParaRPr i="0" sz="1436" u="none" cap="none" strike="noStrike">
              <a:solidFill>
                <a:schemeClr val="accent4"/>
              </a:solidFill>
              <a:latin typeface="Roboto Mono"/>
              <a:ea typeface="Roboto Mono"/>
              <a:cs typeface="Roboto Mono"/>
              <a:sym typeface="Roboto Mono"/>
            </a:endParaRPr>
          </a:p>
        </p:txBody>
      </p:sp>
      <p:sp>
        <p:nvSpPr>
          <p:cNvPr id="288" name="Google Shape;288;g3d3ac7c84b2_0_1110"/>
          <p:cNvSpPr/>
          <p:nvPr/>
        </p:nvSpPr>
        <p:spPr>
          <a:xfrm>
            <a:off x="1043988" y="3278295"/>
            <a:ext cx="3363900" cy="328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4748B"/>
              </a:buClr>
              <a:buSzPts val="1077"/>
              <a:buFont typeface="Calibri"/>
              <a:buNone/>
            </a:pPr>
            <a:r>
              <a:rPr lang="en-US" sz="1077">
                <a:solidFill>
                  <a:schemeClr val="accent4"/>
                </a:solidFill>
                <a:latin typeface="Roboto Mono"/>
                <a:ea typeface="Roboto Mono"/>
                <a:cs typeface="Roboto Mono"/>
                <a:sym typeface="Roboto Mono"/>
              </a:rPr>
              <a:t>44</a:t>
            </a:r>
            <a:r>
              <a:rPr i="0" lang="en-US" sz="1077" u="none" cap="none" strike="noStrike">
                <a:solidFill>
                  <a:schemeClr val="accent4"/>
                </a:solidFill>
                <a:latin typeface="Roboto Mono"/>
                <a:ea typeface="Roboto Mono"/>
                <a:cs typeface="Roboto Mono"/>
                <a:sym typeface="Roboto Mono"/>
              </a:rPr>
              <a:t> MB  |  No SBOM  |  No Provenance</a:t>
            </a:r>
            <a:endParaRPr i="0" sz="1077" u="none" cap="none" strike="noStrike">
              <a:solidFill>
                <a:schemeClr val="accent4"/>
              </a:solidFill>
              <a:latin typeface="Roboto Mono"/>
              <a:ea typeface="Roboto Mono"/>
              <a:cs typeface="Roboto Mono"/>
              <a:sym typeface="Roboto Mono"/>
            </a:endParaRPr>
          </a:p>
        </p:txBody>
      </p:sp>
      <p:sp>
        <p:nvSpPr>
          <p:cNvPr id="289" name="Google Shape;289;g3d3ac7c84b2_0_1110"/>
          <p:cNvSpPr/>
          <p:nvPr/>
        </p:nvSpPr>
        <p:spPr>
          <a:xfrm>
            <a:off x="4736118" y="1188724"/>
            <a:ext cx="3363900" cy="2625600"/>
          </a:xfrm>
          <a:prstGeom prst="rect">
            <a:avLst/>
          </a:prstGeom>
          <a:solidFill>
            <a:srgbClr val="F1F5F9"/>
          </a:solidFill>
          <a:ln>
            <a:noFill/>
          </a:ln>
        </p:spPr>
        <p:txBody>
          <a:bodyPr anchorCtr="0" anchor="ctr" bIns="82025" lIns="82025" spcFirstLastPara="1" rIns="82025" wrap="square" tIns="82025">
            <a:noAutofit/>
          </a:bodyPr>
          <a:lstStyle/>
          <a:p>
            <a:pPr indent="0" lvl="0" marL="0" rtl="0" algn="l">
              <a:spcBef>
                <a:spcPts val="0"/>
              </a:spcBef>
              <a:spcAft>
                <a:spcPts val="0"/>
              </a:spcAft>
              <a:buNone/>
            </a:pPr>
            <a:r>
              <a:t/>
            </a:r>
            <a:endParaRPr/>
          </a:p>
        </p:txBody>
      </p:sp>
      <p:sp>
        <p:nvSpPr>
          <p:cNvPr id="290" name="Google Shape;290;g3d3ac7c84b2_0_1110"/>
          <p:cNvSpPr/>
          <p:nvPr/>
        </p:nvSpPr>
        <p:spPr>
          <a:xfrm>
            <a:off x="4736118" y="1270772"/>
            <a:ext cx="3363900" cy="410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4B8A6"/>
              </a:buClr>
              <a:buSzPts val="1166"/>
              <a:buFont typeface="Calibri"/>
              <a:buNone/>
            </a:pPr>
            <a:r>
              <a:rPr i="0" lang="en-US" sz="1966" u="none" cap="none" strike="noStrike">
                <a:solidFill>
                  <a:schemeClr val="accent1"/>
                </a:solidFill>
                <a:latin typeface="Roboto Mono"/>
                <a:ea typeface="Roboto Mono"/>
                <a:cs typeface="Roboto Mono"/>
                <a:sym typeface="Roboto Mono"/>
              </a:rPr>
              <a:t>CHAINGUARD</a:t>
            </a:r>
            <a:endParaRPr i="0" sz="1966" u="none" cap="none" strike="noStrike">
              <a:solidFill>
                <a:schemeClr val="accent1"/>
              </a:solidFill>
              <a:latin typeface="Roboto Mono"/>
              <a:ea typeface="Roboto Mono"/>
              <a:cs typeface="Roboto Mono"/>
              <a:sym typeface="Roboto Mono"/>
            </a:endParaRPr>
          </a:p>
        </p:txBody>
      </p:sp>
      <p:sp>
        <p:nvSpPr>
          <p:cNvPr id="291" name="Google Shape;291;g3d3ac7c84b2_0_1110"/>
          <p:cNvSpPr/>
          <p:nvPr/>
        </p:nvSpPr>
        <p:spPr>
          <a:xfrm>
            <a:off x="4736118" y="1866156"/>
            <a:ext cx="3363900" cy="656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EEAD4"/>
              </a:buClr>
              <a:buSzPts val="5384"/>
              <a:buFont typeface="Trebuchet MS"/>
              <a:buNone/>
            </a:pPr>
            <a:r>
              <a:rPr b="1" i="0" lang="en-US" sz="5384" u="none" cap="none" strike="noStrike">
                <a:solidFill>
                  <a:schemeClr val="accent1"/>
                </a:solidFill>
                <a:latin typeface="Roboto Mono"/>
                <a:ea typeface="Roboto Mono"/>
                <a:cs typeface="Roboto Mono"/>
                <a:sym typeface="Roboto Mono"/>
              </a:rPr>
              <a:t>0</a:t>
            </a:r>
            <a:endParaRPr i="0" sz="5384" u="none" cap="none" strike="noStrike">
              <a:solidFill>
                <a:schemeClr val="accent1"/>
              </a:solidFill>
              <a:latin typeface="Roboto Mono"/>
              <a:ea typeface="Roboto Mono"/>
              <a:cs typeface="Roboto Mono"/>
              <a:sym typeface="Roboto Mono"/>
            </a:endParaRPr>
          </a:p>
        </p:txBody>
      </p:sp>
      <p:sp>
        <p:nvSpPr>
          <p:cNvPr id="292" name="Google Shape;292;g3d3ac7c84b2_0_1110"/>
          <p:cNvSpPr/>
          <p:nvPr/>
        </p:nvSpPr>
        <p:spPr>
          <a:xfrm>
            <a:off x="4736118" y="2604575"/>
            <a:ext cx="3363900" cy="328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4B8A6"/>
              </a:buClr>
              <a:buSzPts val="1436"/>
              <a:buFont typeface="Calibri"/>
              <a:buNone/>
            </a:pPr>
            <a:r>
              <a:rPr i="0" lang="en-US" sz="1436" u="none" cap="none" strike="noStrike">
                <a:solidFill>
                  <a:schemeClr val="accent1"/>
                </a:solidFill>
                <a:latin typeface="Roboto Mono"/>
                <a:ea typeface="Roboto Mono"/>
                <a:cs typeface="Roboto Mono"/>
                <a:sym typeface="Roboto Mono"/>
              </a:rPr>
              <a:t>CVEs</a:t>
            </a:r>
            <a:endParaRPr i="0" sz="1436" u="none" cap="none" strike="noStrike">
              <a:solidFill>
                <a:schemeClr val="accent1"/>
              </a:solidFill>
              <a:latin typeface="Roboto Mono"/>
              <a:ea typeface="Roboto Mono"/>
              <a:cs typeface="Roboto Mono"/>
              <a:sym typeface="Roboto Mono"/>
            </a:endParaRPr>
          </a:p>
        </p:txBody>
      </p:sp>
      <p:sp>
        <p:nvSpPr>
          <p:cNvPr id="293" name="Google Shape;293;g3d3ac7c84b2_0_1110"/>
          <p:cNvSpPr/>
          <p:nvPr/>
        </p:nvSpPr>
        <p:spPr>
          <a:xfrm>
            <a:off x="4736118" y="3278295"/>
            <a:ext cx="3363900" cy="328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4B8A6"/>
              </a:buClr>
              <a:buSzPts val="1077"/>
              <a:buFont typeface="Calibri"/>
              <a:buNone/>
            </a:pPr>
            <a:r>
              <a:rPr i="0" lang="en-US" sz="1077" u="none" cap="none" strike="noStrike">
                <a:solidFill>
                  <a:schemeClr val="accent1"/>
                </a:solidFill>
                <a:latin typeface="Roboto Mono"/>
                <a:ea typeface="Roboto Mono"/>
                <a:cs typeface="Roboto Mono"/>
                <a:sym typeface="Roboto Mono"/>
              </a:rPr>
              <a:t>1</a:t>
            </a:r>
            <a:r>
              <a:rPr lang="en-US" sz="1077">
                <a:solidFill>
                  <a:schemeClr val="accent1"/>
                </a:solidFill>
                <a:latin typeface="Roboto Mono"/>
                <a:ea typeface="Roboto Mono"/>
                <a:cs typeface="Roboto Mono"/>
                <a:sym typeface="Roboto Mono"/>
              </a:rPr>
              <a:t>9</a:t>
            </a:r>
            <a:r>
              <a:rPr i="0" lang="en-US" sz="1077" u="none" cap="none" strike="noStrike">
                <a:solidFill>
                  <a:schemeClr val="accent1"/>
                </a:solidFill>
                <a:latin typeface="Roboto Mono"/>
                <a:ea typeface="Roboto Mono"/>
                <a:cs typeface="Roboto Mono"/>
                <a:sym typeface="Roboto Mono"/>
              </a:rPr>
              <a:t> MB  |  Full SBOM  |  SLSA Provenance</a:t>
            </a:r>
            <a:endParaRPr i="0" sz="1077" u="none" cap="none" strike="noStrike">
              <a:solidFill>
                <a:schemeClr val="accent1"/>
              </a:solidFill>
              <a:latin typeface="Roboto Mono"/>
              <a:ea typeface="Roboto Mono"/>
              <a:cs typeface="Roboto Mono"/>
              <a:sym typeface="Roboto Mono"/>
            </a:endParaRPr>
          </a:p>
        </p:txBody>
      </p:sp>
      <p:sp>
        <p:nvSpPr>
          <p:cNvPr id="294" name="Google Shape;294;g3d3ac7c84b2_0_1110"/>
          <p:cNvSpPr/>
          <p:nvPr/>
        </p:nvSpPr>
        <p:spPr>
          <a:xfrm>
            <a:off x="640055" y="4055130"/>
            <a:ext cx="7863900" cy="365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4748B"/>
              </a:buClr>
              <a:buSzPts val="1300"/>
              <a:buFont typeface="Calibri"/>
              <a:buNone/>
            </a:pPr>
            <a:r>
              <a:rPr i="1" lang="en-US" sz="1300" u="none" cap="none" strike="noStrike">
                <a:solidFill>
                  <a:srgbClr val="64748B"/>
                </a:solidFill>
                <a:latin typeface="Poppins"/>
                <a:ea typeface="Poppins"/>
                <a:cs typeface="Poppins"/>
                <a:sym typeface="Poppins"/>
              </a:rPr>
              <a:t>Enterprise RBAC with scoped, short-lived tokens and role-aware endpoints</a:t>
            </a:r>
            <a:endParaRPr i="0" sz="1300" u="none" cap="none" strike="noStrike">
              <a:solidFill>
                <a:schemeClr val="dk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3d3ac7c84b2_0_733"/>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
        <p:nvSpPr>
          <p:cNvPr id="300" name="Google Shape;300;g3d3ac7c84b2_0_733"/>
          <p:cNvSpPr/>
          <p:nvPr/>
        </p:nvSpPr>
        <p:spPr>
          <a:xfrm>
            <a:off x="457205" y="228625"/>
            <a:ext cx="73152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3200"/>
              <a:buFont typeface="Trebuchet MS"/>
              <a:buNone/>
            </a:pPr>
            <a:r>
              <a:rPr b="1" i="0" lang="en-US" sz="3200" u="none" cap="none" strike="noStrike">
                <a:solidFill>
                  <a:schemeClr val="lt2"/>
                </a:solidFill>
                <a:latin typeface="Poppins"/>
                <a:ea typeface="Poppins"/>
                <a:cs typeface="Poppins"/>
                <a:sym typeface="Poppins"/>
              </a:rPr>
              <a:t>Documentation MCP Architecture</a:t>
            </a:r>
            <a:endParaRPr i="0" sz="3200" u="none" cap="none" strike="noStrike">
              <a:solidFill>
                <a:schemeClr val="lt2"/>
              </a:solidFill>
              <a:latin typeface="Poppins"/>
              <a:ea typeface="Poppins"/>
              <a:cs typeface="Poppins"/>
              <a:sym typeface="Poppins"/>
            </a:endParaRPr>
          </a:p>
        </p:txBody>
      </p:sp>
      <p:sp>
        <p:nvSpPr>
          <p:cNvPr id="301" name="Google Shape;301;g3d3ac7c84b2_0_733"/>
          <p:cNvSpPr/>
          <p:nvPr/>
        </p:nvSpPr>
        <p:spPr>
          <a:xfrm>
            <a:off x="490225" y="731550"/>
            <a:ext cx="72315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400"/>
              <a:buFont typeface="Calibri"/>
              <a:buNone/>
            </a:pPr>
            <a:r>
              <a:rPr lang="en-US">
                <a:solidFill>
                  <a:srgbClr val="64748B"/>
                </a:solidFill>
                <a:latin typeface="Poppins"/>
                <a:ea typeface="Poppins"/>
                <a:cs typeface="Poppins"/>
                <a:sym typeface="Poppins"/>
              </a:rPr>
              <a:t>2K</a:t>
            </a:r>
            <a:r>
              <a:rPr i="0" lang="en-US" sz="1400" u="none" cap="none" strike="noStrike">
                <a:solidFill>
                  <a:srgbClr val="64748B"/>
                </a:solidFill>
                <a:latin typeface="Poppins"/>
                <a:ea typeface="Poppins"/>
                <a:cs typeface="Poppins"/>
                <a:sym typeface="Poppins"/>
              </a:rPr>
              <a:t>+ container image guides served to AI assistants</a:t>
            </a:r>
            <a:endParaRPr i="0" sz="1400" u="none" cap="none" strike="noStrike">
              <a:solidFill>
                <a:schemeClr val="dk1"/>
              </a:solidFill>
              <a:latin typeface="Poppins"/>
              <a:ea typeface="Poppins"/>
              <a:cs typeface="Poppins"/>
              <a:sym typeface="Poppins"/>
            </a:endParaRPr>
          </a:p>
        </p:txBody>
      </p:sp>
      <p:sp>
        <p:nvSpPr>
          <p:cNvPr id="302" name="Google Shape;302;g3d3ac7c84b2_0_733"/>
          <p:cNvSpPr/>
          <p:nvPr/>
        </p:nvSpPr>
        <p:spPr>
          <a:xfrm>
            <a:off x="457200" y="1280160"/>
            <a:ext cx="1463100" cy="10059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303" name="Google Shape;303;g3d3ac7c84b2_0_733"/>
          <p:cNvSpPr/>
          <p:nvPr/>
        </p:nvSpPr>
        <p:spPr>
          <a:xfrm>
            <a:off x="457200" y="1280160"/>
            <a:ext cx="1463100" cy="4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3d3ac7c84b2_0_733"/>
          <p:cNvSpPr/>
          <p:nvPr/>
        </p:nvSpPr>
        <p:spPr>
          <a:xfrm>
            <a:off x="457200" y="1371600"/>
            <a:ext cx="1463100" cy="548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E293B"/>
              </a:buClr>
              <a:buSzPts val="1200"/>
              <a:buFont typeface="Trebuchet MS"/>
              <a:buNone/>
            </a:pPr>
            <a:r>
              <a:rPr b="1" i="0" lang="en-US" sz="1200" u="none" cap="none" strike="noStrike">
                <a:solidFill>
                  <a:srgbClr val="1E293B"/>
                </a:solidFill>
                <a:latin typeface="Poppins"/>
                <a:ea typeface="Poppins"/>
                <a:cs typeface="Poppins"/>
                <a:sym typeface="Poppins"/>
              </a:rPr>
              <a:t>4 Source</a:t>
            </a:r>
            <a:endParaRPr i="0" sz="12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rgbClr val="1E293B"/>
              </a:buClr>
              <a:buSzPts val="1200"/>
              <a:buFont typeface="Trebuchet MS"/>
              <a:buNone/>
            </a:pPr>
            <a:r>
              <a:rPr b="1" i="0" lang="en-US" sz="1200" u="none" cap="none" strike="noStrike">
                <a:solidFill>
                  <a:srgbClr val="1E293B"/>
                </a:solidFill>
                <a:latin typeface="Poppins"/>
                <a:ea typeface="Poppins"/>
                <a:cs typeface="Poppins"/>
                <a:sym typeface="Poppins"/>
              </a:rPr>
              <a:t>Repos</a:t>
            </a:r>
            <a:endParaRPr i="0" sz="1200" u="none" cap="none" strike="noStrike">
              <a:solidFill>
                <a:schemeClr val="dk1"/>
              </a:solidFill>
              <a:latin typeface="Poppins"/>
              <a:ea typeface="Poppins"/>
              <a:cs typeface="Poppins"/>
              <a:sym typeface="Poppins"/>
            </a:endParaRPr>
          </a:p>
        </p:txBody>
      </p:sp>
      <p:sp>
        <p:nvSpPr>
          <p:cNvPr id="305" name="Google Shape;305;g3d3ac7c84b2_0_733"/>
          <p:cNvSpPr/>
          <p:nvPr/>
        </p:nvSpPr>
        <p:spPr>
          <a:xfrm>
            <a:off x="457200" y="1920240"/>
            <a:ext cx="1463100" cy="32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4748B"/>
              </a:buClr>
              <a:buSzPts val="900"/>
              <a:buFont typeface="Calibri"/>
              <a:buNone/>
            </a:pPr>
            <a:r>
              <a:rPr i="0" lang="en-US" sz="900" u="none" cap="none" strike="noStrike">
                <a:solidFill>
                  <a:srgbClr val="64748B"/>
                </a:solidFill>
                <a:latin typeface="Poppins"/>
                <a:ea typeface="Poppins"/>
                <a:cs typeface="Poppins"/>
                <a:sym typeface="Poppins"/>
              </a:rPr>
              <a:t>edu, courses,</a:t>
            </a:r>
            <a:endParaRPr i="0" sz="9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rgbClr val="64748B"/>
              </a:buClr>
              <a:buSzPts val="900"/>
              <a:buFont typeface="Calibri"/>
              <a:buNone/>
            </a:pPr>
            <a:r>
              <a:rPr i="0" lang="en-US" sz="900" u="none" cap="none" strike="noStrike">
                <a:solidFill>
                  <a:srgbClr val="64748B"/>
                </a:solidFill>
                <a:latin typeface="Poppins"/>
                <a:ea typeface="Poppins"/>
                <a:cs typeface="Poppins"/>
                <a:sym typeface="Poppins"/>
              </a:rPr>
              <a:t>images, DFC</a:t>
            </a:r>
            <a:endParaRPr i="0" sz="900" u="none" cap="none" strike="noStrike">
              <a:solidFill>
                <a:schemeClr val="dk1"/>
              </a:solidFill>
              <a:latin typeface="Poppins"/>
              <a:ea typeface="Poppins"/>
              <a:cs typeface="Poppins"/>
              <a:sym typeface="Poppins"/>
            </a:endParaRPr>
          </a:p>
        </p:txBody>
      </p:sp>
      <p:sp>
        <p:nvSpPr>
          <p:cNvPr id="306" name="Google Shape;306;g3d3ac7c84b2_0_733"/>
          <p:cNvSpPr/>
          <p:nvPr/>
        </p:nvSpPr>
        <p:spPr>
          <a:xfrm>
            <a:off x="1920240" y="1539240"/>
            <a:ext cx="274200" cy="548700"/>
          </a:xfrm>
          <a:prstGeom prst="rect">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Clr>
                <a:srgbClr val="0D9488"/>
              </a:buClr>
              <a:buSzPts val="2000"/>
              <a:buFont typeface="Calibri"/>
              <a:buNone/>
            </a:pPr>
            <a:r>
              <a:rPr i="0" lang="en-US" sz="2000" u="none" cap="none" strike="noStrike">
                <a:solidFill>
                  <a:schemeClr val="dk1"/>
                </a:solidFill>
                <a:latin typeface="Poppins"/>
                <a:ea typeface="Poppins"/>
                <a:cs typeface="Poppins"/>
                <a:sym typeface="Poppins"/>
              </a:rPr>
              <a:t>→</a:t>
            </a:r>
            <a:endParaRPr i="0" sz="2000" u="none" cap="none" strike="noStrike">
              <a:solidFill>
                <a:schemeClr val="dk1"/>
              </a:solidFill>
              <a:latin typeface="Poppins"/>
              <a:ea typeface="Poppins"/>
              <a:cs typeface="Poppins"/>
              <a:sym typeface="Poppins"/>
            </a:endParaRPr>
          </a:p>
        </p:txBody>
      </p:sp>
      <p:sp>
        <p:nvSpPr>
          <p:cNvPr id="307" name="Google Shape;307;g3d3ac7c84b2_0_733"/>
          <p:cNvSpPr/>
          <p:nvPr/>
        </p:nvSpPr>
        <p:spPr>
          <a:xfrm>
            <a:off x="2194560" y="1280160"/>
            <a:ext cx="1463100" cy="10059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308" name="Google Shape;308;g3d3ac7c84b2_0_733"/>
          <p:cNvSpPr/>
          <p:nvPr/>
        </p:nvSpPr>
        <p:spPr>
          <a:xfrm>
            <a:off x="2194560" y="1280160"/>
            <a:ext cx="1463100" cy="4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3d3ac7c84b2_0_733"/>
          <p:cNvSpPr/>
          <p:nvPr/>
        </p:nvSpPr>
        <p:spPr>
          <a:xfrm>
            <a:off x="2194560" y="1371600"/>
            <a:ext cx="1463100" cy="548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E293B"/>
              </a:buClr>
              <a:buSzPts val="1200"/>
              <a:buFont typeface="Trebuchet MS"/>
              <a:buNone/>
            </a:pPr>
            <a:r>
              <a:rPr b="1" i="0" lang="en-US" sz="1200" u="none" cap="none" strike="noStrike">
                <a:solidFill>
                  <a:srgbClr val="1E293B"/>
                </a:solidFill>
                <a:latin typeface="Poppins"/>
                <a:ea typeface="Poppins"/>
                <a:cs typeface="Poppins"/>
                <a:sym typeface="Poppins"/>
              </a:rPr>
              <a:t>GCS +</a:t>
            </a:r>
            <a:endParaRPr i="0" sz="12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rgbClr val="1E293B"/>
              </a:buClr>
              <a:buSzPts val="1200"/>
              <a:buFont typeface="Trebuchet MS"/>
              <a:buNone/>
            </a:pPr>
            <a:r>
              <a:rPr b="1" i="0" lang="en-US" sz="1200" u="none" cap="none" strike="noStrike">
                <a:solidFill>
                  <a:srgbClr val="1E293B"/>
                </a:solidFill>
                <a:latin typeface="Poppins"/>
                <a:ea typeface="Poppins"/>
                <a:cs typeface="Poppins"/>
                <a:sym typeface="Poppins"/>
              </a:rPr>
              <a:t>GH Actions</a:t>
            </a:r>
            <a:endParaRPr i="0" sz="1200" u="none" cap="none" strike="noStrike">
              <a:solidFill>
                <a:schemeClr val="dk1"/>
              </a:solidFill>
              <a:latin typeface="Poppins"/>
              <a:ea typeface="Poppins"/>
              <a:cs typeface="Poppins"/>
              <a:sym typeface="Poppins"/>
            </a:endParaRPr>
          </a:p>
        </p:txBody>
      </p:sp>
      <p:sp>
        <p:nvSpPr>
          <p:cNvPr id="310" name="Google Shape;310;g3d3ac7c84b2_0_733"/>
          <p:cNvSpPr/>
          <p:nvPr/>
        </p:nvSpPr>
        <p:spPr>
          <a:xfrm>
            <a:off x="2194560" y="1920240"/>
            <a:ext cx="1463100" cy="32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4748B"/>
              </a:buClr>
              <a:buSzPts val="900"/>
              <a:buFont typeface="Calibri"/>
              <a:buNone/>
            </a:pPr>
            <a:r>
              <a:rPr i="0" lang="en-US" sz="900" u="none" cap="none" strike="noStrike">
                <a:solidFill>
                  <a:srgbClr val="64748B"/>
                </a:solidFill>
                <a:latin typeface="Poppins"/>
                <a:ea typeface="Poppins"/>
                <a:cs typeface="Poppins"/>
                <a:sym typeface="Poppins"/>
              </a:rPr>
              <a:t>Weekly</a:t>
            </a:r>
            <a:endParaRPr i="0" sz="9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rgbClr val="64748B"/>
              </a:buClr>
              <a:buSzPts val="900"/>
              <a:buFont typeface="Calibri"/>
              <a:buNone/>
            </a:pPr>
            <a:r>
              <a:rPr i="0" lang="en-US" sz="900" u="none" cap="none" strike="noStrike">
                <a:solidFill>
                  <a:srgbClr val="64748B"/>
                </a:solidFill>
                <a:latin typeface="Poppins"/>
                <a:ea typeface="Poppins"/>
                <a:cs typeface="Poppins"/>
                <a:sym typeface="Poppins"/>
              </a:rPr>
              <a:t>compilation</a:t>
            </a:r>
            <a:endParaRPr i="0" sz="900" u="none" cap="none" strike="noStrike">
              <a:solidFill>
                <a:schemeClr val="dk1"/>
              </a:solidFill>
              <a:latin typeface="Poppins"/>
              <a:ea typeface="Poppins"/>
              <a:cs typeface="Poppins"/>
              <a:sym typeface="Poppins"/>
            </a:endParaRPr>
          </a:p>
        </p:txBody>
      </p:sp>
      <p:sp>
        <p:nvSpPr>
          <p:cNvPr id="311" name="Google Shape;311;g3d3ac7c84b2_0_733"/>
          <p:cNvSpPr/>
          <p:nvPr/>
        </p:nvSpPr>
        <p:spPr>
          <a:xfrm>
            <a:off x="3657600" y="1539240"/>
            <a:ext cx="274200" cy="548700"/>
          </a:xfrm>
          <a:prstGeom prst="rect">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Clr>
                <a:srgbClr val="0D9488"/>
              </a:buClr>
              <a:buSzPts val="2000"/>
              <a:buFont typeface="Calibri"/>
              <a:buNone/>
            </a:pPr>
            <a:r>
              <a:rPr i="0" lang="en-US" sz="2000" u="none" cap="none" strike="noStrike">
                <a:solidFill>
                  <a:schemeClr val="dk1"/>
                </a:solidFill>
                <a:latin typeface="Poppins"/>
                <a:ea typeface="Poppins"/>
                <a:cs typeface="Poppins"/>
                <a:sym typeface="Poppins"/>
              </a:rPr>
              <a:t>→</a:t>
            </a:r>
            <a:endParaRPr i="0" sz="2000" u="none" cap="none" strike="noStrike">
              <a:solidFill>
                <a:schemeClr val="dk1"/>
              </a:solidFill>
              <a:latin typeface="Poppins"/>
              <a:ea typeface="Poppins"/>
              <a:cs typeface="Poppins"/>
              <a:sym typeface="Poppins"/>
            </a:endParaRPr>
          </a:p>
        </p:txBody>
      </p:sp>
      <p:sp>
        <p:nvSpPr>
          <p:cNvPr id="312" name="Google Shape;312;g3d3ac7c84b2_0_733"/>
          <p:cNvSpPr/>
          <p:nvPr/>
        </p:nvSpPr>
        <p:spPr>
          <a:xfrm>
            <a:off x="3931920" y="1280160"/>
            <a:ext cx="1463100" cy="10059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313" name="Google Shape;313;g3d3ac7c84b2_0_733"/>
          <p:cNvSpPr/>
          <p:nvPr/>
        </p:nvSpPr>
        <p:spPr>
          <a:xfrm>
            <a:off x="3931920" y="1280160"/>
            <a:ext cx="1463100" cy="4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3d3ac7c84b2_0_733"/>
          <p:cNvSpPr/>
          <p:nvPr/>
        </p:nvSpPr>
        <p:spPr>
          <a:xfrm>
            <a:off x="3931920" y="1371600"/>
            <a:ext cx="1463100" cy="548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E293B"/>
              </a:buClr>
              <a:buSzPts val="1200"/>
              <a:buFont typeface="Trebuchet MS"/>
              <a:buNone/>
            </a:pPr>
            <a:r>
              <a:rPr b="1" i="0" lang="en-US" sz="1200" u="none" cap="none" strike="noStrike">
                <a:solidFill>
                  <a:srgbClr val="1E293B"/>
                </a:solidFill>
                <a:latin typeface="Roboto Mono"/>
                <a:ea typeface="Roboto Mono"/>
                <a:cs typeface="Roboto Mono"/>
                <a:sym typeface="Roboto Mono"/>
              </a:rPr>
              <a:t>compile_</a:t>
            </a:r>
            <a:endParaRPr i="0" sz="1200" u="none" cap="none" strike="noStrike">
              <a:solidFill>
                <a:schemeClr val="dk1"/>
              </a:solidFill>
              <a:latin typeface="Roboto Mono"/>
              <a:ea typeface="Roboto Mono"/>
              <a:cs typeface="Roboto Mono"/>
              <a:sym typeface="Roboto Mono"/>
            </a:endParaRPr>
          </a:p>
          <a:p>
            <a:pPr indent="0" lvl="0" marL="0" marR="0" rtl="0" algn="ctr">
              <a:spcBef>
                <a:spcPts val="0"/>
              </a:spcBef>
              <a:spcAft>
                <a:spcPts val="0"/>
              </a:spcAft>
              <a:buClr>
                <a:srgbClr val="1E293B"/>
              </a:buClr>
              <a:buSzPts val="1200"/>
              <a:buFont typeface="Trebuchet MS"/>
              <a:buNone/>
            </a:pPr>
            <a:r>
              <a:rPr b="1" i="0" lang="en-US" sz="1200" u="none" cap="none" strike="noStrike">
                <a:solidFill>
                  <a:srgbClr val="1E293B"/>
                </a:solidFill>
                <a:latin typeface="Roboto Mono"/>
                <a:ea typeface="Roboto Mono"/>
                <a:cs typeface="Roboto Mono"/>
                <a:sym typeface="Roboto Mono"/>
              </a:rPr>
              <a:t>docs.py</a:t>
            </a:r>
            <a:endParaRPr i="0" sz="1200" u="none" cap="none" strike="noStrike">
              <a:solidFill>
                <a:schemeClr val="dk1"/>
              </a:solidFill>
              <a:latin typeface="Roboto Mono"/>
              <a:ea typeface="Roboto Mono"/>
              <a:cs typeface="Roboto Mono"/>
              <a:sym typeface="Roboto Mono"/>
            </a:endParaRPr>
          </a:p>
        </p:txBody>
      </p:sp>
      <p:sp>
        <p:nvSpPr>
          <p:cNvPr id="315" name="Google Shape;315;g3d3ac7c84b2_0_733"/>
          <p:cNvSpPr/>
          <p:nvPr/>
        </p:nvSpPr>
        <p:spPr>
          <a:xfrm>
            <a:off x="3931920" y="1920240"/>
            <a:ext cx="1463100" cy="32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4748B"/>
              </a:buClr>
              <a:buSzPts val="900"/>
              <a:buFont typeface="Calibri"/>
              <a:buNone/>
            </a:pPr>
            <a:r>
              <a:rPr i="0" lang="en-US" sz="900" u="none" cap="none" strike="noStrike">
                <a:solidFill>
                  <a:srgbClr val="64748B"/>
                </a:solidFill>
                <a:latin typeface="Poppins"/>
                <a:ea typeface="Poppins"/>
                <a:cs typeface="Poppins"/>
                <a:sym typeface="Poppins"/>
              </a:rPr>
              <a:t>Single MD</a:t>
            </a:r>
            <a:endParaRPr i="0" sz="9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rgbClr val="64748B"/>
              </a:buClr>
              <a:buSzPts val="900"/>
              <a:buFont typeface="Calibri"/>
              <a:buNone/>
            </a:pPr>
            <a:r>
              <a:rPr i="0" lang="en-US" sz="900" u="none" cap="none" strike="noStrike">
                <a:solidFill>
                  <a:srgbClr val="64748B"/>
                </a:solidFill>
                <a:latin typeface="Poppins"/>
                <a:ea typeface="Poppins"/>
                <a:cs typeface="Poppins"/>
                <a:sym typeface="Poppins"/>
              </a:rPr>
              <a:t>bundle</a:t>
            </a:r>
            <a:endParaRPr i="0" sz="900" u="none" cap="none" strike="noStrike">
              <a:solidFill>
                <a:schemeClr val="dk1"/>
              </a:solidFill>
              <a:latin typeface="Poppins"/>
              <a:ea typeface="Poppins"/>
              <a:cs typeface="Poppins"/>
              <a:sym typeface="Poppins"/>
            </a:endParaRPr>
          </a:p>
        </p:txBody>
      </p:sp>
      <p:sp>
        <p:nvSpPr>
          <p:cNvPr id="316" name="Google Shape;316;g3d3ac7c84b2_0_733"/>
          <p:cNvSpPr/>
          <p:nvPr/>
        </p:nvSpPr>
        <p:spPr>
          <a:xfrm>
            <a:off x="5394960" y="1539240"/>
            <a:ext cx="274200" cy="548700"/>
          </a:xfrm>
          <a:prstGeom prst="rect">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Clr>
                <a:srgbClr val="0D9488"/>
              </a:buClr>
              <a:buSzPts val="2000"/>
              <a:buFont typeface="Calibri"/>
              <a:buNone/>
            </a:pPr>
            <a:r>
              <a:rPr i="0" lang="en-US" sz="2000" u="none" cap="none" strike="noStrike">
                <a:solidFill>
                  <a:schemeClr val="dk1"/>
                </a:solidFill>
                <a:latin typeface="Poppins"/>
                <a:ea typeface="Poppins"/>
                <a:cs typeface="Poppins"/>
                <a:sym typeface="Poppins"/>
              </a:rPr>
              <a:t>→</a:t>
            </a:r>
            <a:endParaRPr i="0" sz="2000" u="none" cap="none" strike="noStrike">
              <a:solidFill>
                <a:schemeClr val="dk1"/>
              </a:solidFill>
              <a:latin typeface="Poppins"/>
              <a:ea typeface="Poppins"/>
              <a:cs typeface="Poppins"/>
              <a:sym typeface="Poppins"/>
            </a:endParaRPr>
          </a:p>
        </p:txBody>
      </p:sp>
      <p:sp>
        <p:nvSpPr>
          <p:cNvPr id="317" name="Google Shape;317;g3d3ac7c84b2_0_733"/>
          <p:cNvSpPr/>
          <p:nvPr/>
        </p:nvSpPr>
        <p:spPr>
          <a:xfrm>
            <a:off x="5669280" y="1280160"/>
            <a:ext cx="1463100" cy="10059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318" name="Google Shape;318;g3d3ac7c84b2_0_733"/>
          <p:cNvSpPr/>
          <p:nvPr/>
        </p:nvSpPr>
        <p:spPr>
          <a:xfrm>
            <a:off x="5669280" y="1280160"/>
            <a:ext cx="1463100" cy="4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3d3ac7c84b2_0_733"/>
          <p:cNvSpPr/>
          <p:nvPr/>
        </p:nvSpPr>
        <p:spPr>
          <a:xfrm>
            <a:off x="5669280" y="1371600"/>
            <a:ext cx="1463100" cy="548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E293B"/>
              </a:buClr>
              <a:buSzPts val="1200"/>
              <a:buFont typeface="Trebuchet MS"/>
              <a:buNone/>
            </a:pPr>
            <a:r>
              <a:rPr b="1" i="0" lang="en-US" sz="1200" u="none" cap="none" strike="noStrike">
                <a:solidFill>
                  <a:srgbClr val="1E293B"/>
                </a:solidFill>
                <a:latin typeface="Poppins"/>
                <a:ea typeface="Poppins"/>
                <a:cs typeface="Poppins"/>
                <a:sym typeface="Poppins"/>
              </a:rPr>
              <a:t>Docker</a:t>
            </a:r>
            <a:endParaRPr i="0" sz="12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rgbClr val="1E293B"/>
              </a:buClr>
              <a:buSzPts val="1200"/>
              <a:buFont typeface="Trebuchet MS"/>
              <a:buNone/>
            </a:pPr>
            <a:r>
              <a:rPr b="1" i="0" lang="en-US" sz="1200" u="none" cap="none" strike="noStrike">
                <a:solidFill>
                  <a:srgbClr val="1E293B"/>
                </a:solidFill>
                <a:latin typeface="Poppins"/>
                <a:ea typeface="Poppins"/>
                <a:cs typeface="Poppins"/>
                <a:sym typeface="Poppins"/>
              </a:rPr>
              <a:t>Build</a:t>
            </a:r>
            <a:endParaRPr i="0" sz="1200" u="none" cap="none" strike="noStrike">
              <a:solidFill>
                <a:schemeClr val="dk1"/>
              </a:solidFill>
              <a:latin typeface="Poppins"/>
              <a:ea typeface="Poppins"/>
              <a:cs typeface="Poppins"/>
              <a:sym typeface="Poppins"/>
            </a:endParaRPr>
          </a:p>
        </p:txBody>
      </p:sp>
      <p:sp>
        <p:nvSpPr>
          <p:cNvPr id="320" name="Google Shape;320;g3d3ac7c84b2_0_733"/>
          <p:cNvSpPr/>
          <p:nvPr/>
        </p:nvSpPr>
        <p:spPr>
          <a:xfrm>
            <a:off x="5669280" y="1920240"/>
            <a:ext cx="1463100" cy="32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4748B"/>
              </a:buClr>
              <a:buSzPts val="900"/>
              <a:buFont typeface="Calibri"/>
              <a:buNone/>
            </a:pPr>
            <a:r>
              <a:rPr i="0" lang="en-US" sz="900" u="none" cap="none" strike="noStrike">
                <a:solidFill>
                  <a:srgbClr val="64748B"/>
                </a:solidFill>
                <a:latin typeface="Poppins"/>
                <a:ea typeface="Poppins"/>
                <a:cs typeface="Poppins"/>
                <a:sym typeface="Poppins"/>
              </a:rPr>
              <a:t>wolfi-base</a:t>
            </a:r>
            <a:endParaRPr i="0" sz="9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rgbClr val="64748B"/>
              </a:buClr>
              <a:buSzPts val="900"/>
              <a:buFont typeface="Calibri"/>
              <a:buNone/>
            </a:pPr>
            <a:r>
              <a:rPr i="0" lang="en-US" sz="900" u="none" cap="none" strike="noStrike">
                <a:solidFill>
                  <a:srgbClr val="64748B"/>
                </a:solidFill>
                <a:latin typeface="Poppins"/>
                <a:ea typeface="Poppins"/>
                <a:cs typeface="Poppins"/>
                <a:sym typeface="Poppins"/>
              </a:rPr>
              <a:t>image</a:t>
            </a:r>
            <a:endParaRPr i="0" sz="900" u="none" cap="none" strike="noStrike">
              <a:solidFill>
                <a:schemeClr val="dk1"/>
              </a:solidFill>
              <a:latin typeface="Poppins"/>
              <a:ea typeface="Poppins"/>
              <a:cs typeface="Poppins"/>
              <a:sym typeface="Poppins"/>
            </a:endParaRPr>
          </a:p>
        </p:txBody>
      </p:sp>
      <p:sp>
        <p:nvSpPr>
          <p:cNvPr id="321" name="Google Shape;321;g3d3ac7c84b2_0_733"/>
          <p:cNvSpPr/>
          <p:nvPr/>
        </p:nvSpPr>
        <p:spPr>
          <a:xfrm>
            <a:off x="7132320" y="1539240"/>
            <a:ext cx="274200" cy="548700"/>
          </a:xfrm>
          <a:prstGeom prst="rect">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Clr>
                <a:srgbClr val="0D9488"/>
              </a:buClr>
              <a:buSzPts val="2000"/>
              <a:buFont typeface="Calibri"/>
              <a:buNone/>
            </a:pPr>
            <a:r>
              <a:rPr i="0" lang="en-US" sz="2000" u="none" cap="none" strike="noStrike">
                <a:solidFill>
                  <a:schemeClr val="dk1"/>
                </a:solidFill>
                <a:latin typeface="Poppins"/>
                <a:ea typeface="Poppins"/>
                <a:cs typeface="Poppins"/>
                <a:sym typeface="Poppins"/>
              </a:rPr>
              <a:t>→</a:t>
            </a:r>
            <a:endParaRPr i="0" sz="2000" u="none" cap="none" strike="noStrike">
              <a:solidFill>
                <a:schemeClr val="dk1"/>
              </a:solidFill>
              <a:latin typeface="Poppins"/>
              <a:ea typeface="Poppins"/>
              <a:cs typeface="Poppins"/>
              <a:sym typeface="Poppins"/>
            </a:endParaRPr>
          </a:p>
        </p:txBody>
      </p:sp>
      <p:sp>
        <p:nvSpPr>
          <p:cNvPr id="322" name="Google Shape;322;g3d3ac7c84b2_0_733"/>
          <p:cNvSpPr/>
          <p:nvPr/>
        </p:nvSpPr>
        <p:spPr>
          <a:xfrm>
            <a:off x="7406640" y="1280160"/>
            <a:ext cx="1463100" cy="1005900"/>
          </a:xfrm>
          <a:prstGeom prst="rect">
            <a:avLst/>
          </a:prstGeom>
          <a:solidFill>
            <a:srgbClr val="FFFFFF"/>
          </a:solidFill>
          <a:ln>
            <a:noFill/>
          </a:ln>
          <a:effectLst>
            <a:outerShdw blurRad="76200" rotWithShape="0" algn="bl" dir="8100000" dist="254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323" name="Google Shape;323;g3d3ac7c84b2_0_733"/>
          <p:cNvSpPr/>
          <p:nvPr/>
        </p:nvSpPr>
        <p:spPr>
          <a:xfrm>
            <a:off x="7406640" y="1280160"/>
            <a:ext cx="1463100" cy="4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3d3ac7c84b2_0_733"/>
          <p:cNvSpPr/>
          <p:nvPr/>
        </p:nvSpPr>
        <p:spPr>
          <a:xfrm>
            <a:off x="7406640" y="1371600"/>
            <a:ext cx="1463100" cy="548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E293B"/>
              </a:buClr>
              <a:buSzPts val="1200"/>
              <a:buFont typeface="Trebuchet MS"/>
              <a:buNone/>
            </a:pPr>
            <a:r>
              <a:rPr b="1" i="0" lang="en-US" sz="1200" u="none" cap="none" strike="noStrike">
                <a:solidFill>
                  <a:srgbClr val="1E293B"/>
                </a:solidFill>
                <a:latin typeface="Poppins"/>
                <a:ea typeface="Poppins"/>
                <a:cs typeface="Poppins"/>
                <a:sym typeface="Poppins"/>
              </a:rPr>
              <a:t>Sign &amp;</a:t>
            </a:r>
            <a:endParaRPr i="0" sz="12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rgbClr val="1E293B"/>
              </a:buClr>
              <a:buSzPts val="1200"/>
              <a:buFont typeface="Trebuchet MS"/>
              <a:buNone/>
            </a:pPr>
            <a:r>
              <a:rPr b="1" i="0" lang="en-US" sz="1200" u="none" cap="none" strike="noStrike">
                <a:solidFill>
                  <a:srgbClr val="1E293B"/>
                </a:solidFill>
                <a:latin typeface="Poppins"/>
                <a:ea typeface="Poppins"/>
                <a:cs typeface="Poppins"/>
                <a:sym typeface="Poppins"/>
              </a:rPr>
              <a:t>Publish</a:t>
            </a:r>
            <a:endParaRPr i="0" sz="1200" u="none" cap="none" strike="noStrike">
              <a:solidFill>
                <a:schemeClr val="dk1"/>
              </a:solidFill>
              <a:latin typeface="Poppins"/>
              <a:ea typeface="Poppins"/>
              <a:cs typeface="Poppins"/>
              <a:sym typeface="Poppins"/>
            </a:endParaRPr>
          </a:p>
        </p:txBody>
      </p:sp>
      <p:sp>
        <p:nvSpPr>
          <p:cNvPr id="325" name="Google Shape;325;g3d3ac7c84b2_0_733"/>
          <p:cNvSpPr/>
          <p:nvPr/>
        </p:nvSpPr>
        <p:spPr>
          <a:xfrm>
            <a:off x="7406640" y="1920240"/>
            <a:ext cx="1463100" cy="32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4748B"/>
              </a:buClr>
              <a:buSzPts val="900"/>
              <a:buFont typeface="Calibri"/>
              <a:buNone/>
            </a:pPr>
            <a:r>
              <a:rPr i="0" lang="en-US" sz="900" u="none" cap="none" strike="noStrike">
                <a:solidFill>
                  <a:srgbClr val="64748B"/>
                </a:solidFill>
                <a:latin typeface="Poppins"/>
                <a:ea typeface="Poppins"/>
                <a:cs typeface="Poppins"/>
                <a:sym typeface="Poppins"/>
              </a:rPr>
              <a:t>GHCR +</a:t>
            </a:r>
            <a:endParaRPr i="0" sz="9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rgbClr val="64748B"/>
              </a:buClr>
              <a:buSzPts val="900"/>
              <a:buFont typeface="Calibri"/>
              <a:buNone/>
            </a:pPr>
            <a:r>
              <a:rPr i="0" lang="en-US" sz="900" u="none" cap="none" strike="noStrike">
                <a:solidFill>
                  <a:srgbClr val="64748B"/>
                </a:solidFill>
                <a:latin typeface="Poppins"/>
                <a:ea typeface="Poppins"/>
                <a:cs typeface="Poppins"/>
                <a:sym typeface="Poppins"/>
              </a:rPr>
              <a:t>GH Release</a:t>
            </a:r>
            <a:endParaRPr i="0" sz="900" u="none" cap="none" strike="noStrike">
              <a:solidFill>
                <a:schemeClr val="dk1"/>
              </a:solidFill>
              <a:latin typeface="Poppins"/>
              <a:ea typeface="Poppins"/>
              <a:cs typeface="Poppins"/>
              <a:sym typeface="Poppins"/>
            </a:endParaRPr>
          </a:p>
        </p:txBody>
      </p:sp>
      <p:sp>
        <p:nvSpPr>
          <p:cNvPr id="326" name="Google Shape;326;g3d3ac7c84b2_0_733"/>
          <p:cNvSpPr/>
          <p:nvPr/>
        </p:nvSpPr>
        <p:spPr>
          <a:xfrm>
            <a:off x="457180" y="2697485"/>
            <a:ext cx="36576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600"/>
              <a:buFont typeface="Trebuchet MS"/>
              <a:buNone/>
            </a:pPr>
            <a:r>
              <a:rPr b="1" i="0" lang="en-US" sz="1600" u="none" cap="none" strike="noStrike">
                <a:solidFill>
                  <a:srgbClr val="1E293B"/>
                </a:solidFill>
                <a:latin typeface="Poppins"/>
                <a:ea typeface="Poppins"/>
                <a:cs typeface="Poppins"/>
                <a:sym typeface="Poppins"/>
              </a:rPr>
              <a:t>MCP Server (stdio mode)</a:t>
            </a:r>
            <a:endParaRPr i="0" sz="1600" u="none" cap="none" strike="noStrike">
              <a:solidFill>
                <a:schemeClr val="dk1"/>
              </a:solidFill>
              <a:latin typeface="Poppins"/>
              <a:ea typeface="Poppins"/>
              <a:cs typeface="Poppins"/>
              <a:sym typeface="Poppins"/>
            </a:endParaRPr>
          </a:p>
        </p:txBody>
      </p:sp>
      <p:sp>
        <p:nvSpPr>
          <p:cNvPr id="327" name="Google Shape;327;g3d3ac7c84b2_0_733"/>
          <p:cNvSpPr/>
          <p:nvPr/>
        </p:nvSpPr>
        <p:spPr>
          <a:xfrm>
            <a:off x="457175" y="3154675"/>
            <a:ext cx="1061700" cy="457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328" name="Google Shape;328;g3d3ac7c84b2_0_733"/>
          <p:cNvSpPr/>
          <p:nvPr/>
        </p:nvSpPr>
        <p:spPr>
          <a:xfrm>
            <a:off x="457175" y="3154675"/>
            <a:ext cx="1061700" cy="457200"/>
          </a:xfrm>
          <a:prstGeom prst="rect">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Clr>
                <a:srgbClr val="5EEAD4"/>
              </a:buClr>
              <a:buSzPts val="1000"/>
              <a:buFont typeface="Consolas"/>
              <a:buNone/>
            </a:pPr>
            <a:r>
              <a:rPr lang="en-US" sz="1000">
                <a:solidFill>
                  <a:schemeClr val="lt1"/>
                </a:solidFill>
                <a:latin typeface="Roboto Mono"/>
                <a:ea typeface="Roboto Mono"/>
                <a:cs typeface="Roboto Mono"/>
                <a:sym typeface="Roboto Mono"/>
              </a:rPr>
              <a:t>search_docs </a:t>
            </a:r>
            <a:endParaRPr sz="1000">
              <a:solidFill>
                <a:schemeClr val="lt1"/>
              </a:solidFill>
              <a:latin typeface="Roboto Mono"/>
              <a:ea typeface="Roboto Mono"/>
              <a:cs typeface="Roboto Mono"/>
              <a:sym typeface="Roboto Mono"/>
            </a:endParaRPr>
          </a:p>
        </p:txBody>
      </p:sp>
      <p:sp>
        <p:nvSpPr>
          <p:cNvPr id="329" name="Google Shape;329;g3d3ac7c84b2_0_733"/>
          <p:cNvSpPr/>
          <p:nvPr/>
        </p:nvSpPr>
        <p:spPr>
          <a:xfrm>
            <a:off x="1651830" y="3154675"/>
            <a:ext cx="1061700" cy="457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330" name="Google Shape;330;g3d3ac7c84b2_0_733"/>
          <p:cNvSpPr/>
          <p:nvPr/>
        </p:nvSpPr>
        <p:spPr>
          <a:xfrm>
            <a:off x="1651830" y="3154675"/>
            <a:ext cx="1061700" cy="457200"/>
          </a:xfrm>
          <a:prstGeom prst="rect">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Clr>
                <a:srgbClr val="5EEAD4"/>
              </a:buClr>
              <a:buSzPts val="1000"/>
              <a:buFont typeface="Consolas"/>
              <a:buNone/>
            </a:pPr>
            <a:r>
              <a:rPr i="0" lang="en-US" sz="1000" u="none" cap="none" strike="noStrike">
                <a:solidFill>
                  <a:schemeClr val="lt1"/>
                </a:solidFill>
                <a:latin typeface="Roboto Mono"/>
                <a:ea typeface="Roboto Mono"/>
                <a:cs typeface="Roboto Mono"/>
                <a:sym typeface="Roboto Mono"/>
              </a:rPr>
              <a:t>get_image</a:t>
            </a:r>
            <a:br>
              <a:rPr i="0" lang="en-US" sz="1000" u="none" cap="none" strike="noStrike">
                <a:solidFill>
                  <a:schemeClr val="lt1"/>
                </a:solidFill>
                <a:latin typeface="Roboto Mono"/>
                <a:ea typeface="Roboto Mono"/>
                <a:cs typeface="Roboto Mono"/>
                <a:sym typeface="Roboto Mono"/>
              </a:rPr>
            </a:br>
            <a:r>
              <a:rPr i="0" lang="en-US" sz="1000" u="none" cap="none" strike="noStrike">
                <a:solidFill>
                  <a:schemeClr val="lt1"/>
                </a:solidFill>
                <a:latin typeface="Roboto Mono"/>
                <a:ea typeface="Roboto Mono"/>
                <a:cs typeface="Roboto Mono"/>
                <a:sym typeface="Roboto Mono"/>
              </a:rPr>
              <a:t>_docs</a:t>
            </a:r>
            <a:endParaRPr i="0" sz="1000" u="none" cap="none" strike="noStrike">
              <a:solidFill>
                <a:schemeClr val="lt1"/>
              </a:solidFill>
              <a:latin typeface="Roboto Mono"/>
              <a:ea typeface="Roboto Mono"/>
              <a:cs typeface="Roboto Mono"/>
              <a:sym typeface="Roboto Mono"/>
            </a:endParaRPr>
          </a:p>
        </p:txBody>
      </p:sp>
      <p:sp>
        <p:nvSpPr>
          <p:cNvPr id="331" name="Google Shape;331;g3d3ac7c84b2_0_733"/>
          <p:cNvSpPr/>
          <p:nvPr/>
        </p:nvSpPr>
        <p:spPr>
          <a:xfrm>
            <a:off x="2846485" y="3154675"/>
            <a:ext cx="1061700" cy="457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332" name="Google Shape;332;g3d3ac7c84b2_0_733"/>
          <p:cNvSpPr/>
          <p:nvPr/>
        </p:nvSpPr>
        <p:spPr>
          <a:xfrm>
            <a:off x="2846485" y="3154675"/>
            <a:ext cx="1061700" cy="457200"/>
          </a:xfrm>
          <a:prstGeom prst="rect">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Clr>
                <a:srgbClr val="5EEAD4"/>
              </a:buClr>
              <a:buSzPts val="1000"/>
              <a:buFont typeface="Consolas"/>
              <a:buNone/>
            </a:pPr>
            <a:r>
              <a:rPr i="0" lang="en-US" sz="1000" u="none" cap="none" strike="noStrike">
                <a:solidFill>
                  <a:schemeClr val="lt1"/>
                </a:solidFill>
                <a:latin typeface="Roboto Mono"/>
                <a:ea typeface="Roboto Mono"/>
                <a:cs typeface="Roboto Mono"/>
                <a:sym typeface="Roboto Mono"/>
              </a:rPr>
              <a:t>list_images</a:t>
            </a:r>
            <a:endParaRPr i="0" sz="1000" u="none" cap="none" strike="noStrike">
              <a:solidFill>
                <a:schemeClr val="lt1"/>
              </a:solidFill>
              <a:latin typeface="Roboto Mono"/>
              <a:ea typeface="Roboto Mono"/>
              <a:cs typeface="Roboto Mono"/>
              <a:sym typeface="Roboto Mono"/>
            </a:endParaRPr>
          </a:p>
        </p:txBody>
      </p:sp>
      <p:sp>
        <p:nvSpPr>
          <p:cNvPr id="333" name="Google Shape;333;g3d3ac7c84b2_0_733"/>
          <p:cNvSpPr/>
          <p:nvPr/>
        </p:nvSpPr>
        <p:spPr>
          <a:xfrm>
            <a:off x="4041140" y="3154675"/>
            <a:ext cx="1061700" cy="457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334" name="Google Shape;334;g3d3ac7c84b2_0_733"/>
          <p:cNvSpPr/>
          <p:nvPr/>
        </p:nvSpPr>
        <p:spPr>
          <a:xfrm>
            <a:off x="4041140" y="3154675"/>
            <a:ext cx="1061700" cy="457200"/>
          </a:xfrm>
          <a:prstGeom prst="rect">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Clr>
                <a:srgbClr val="5EEAD4"/>
              </a:buClr>
              <a:buSzPts val="1000"/>
              <a:buFont typeface="Consolas"/>
              <a:buNone/>
            </a:pPr>
            <a:r>
              <a:rPr i="0" lang="en-US" sz="1000" u="none" cap="none" strike="noStrike">
                <a:solidFill>
                  <a:schemeClr val="lt1"/>
                </a:solidFill>
                <a:latin typeface="Roboto Mono"/>
                <a:ea typeface="Roboto Mono"/>
                <a:cs typeface="Roboto Mono"/>
                <a:sym typeface="Roboto Mono"/>
              </a:rPr>
              <a:t>get_security</a:t>
            </a:r>
            <a:br>
              <a:rPr i="0" lang="en-US" sz="1000" u="none" cap="none" strike="noStrike">
                <a:solidFill>
                  <a:schemeClr val="lt1"/>
                </a:solidFill>
                <a:latin typeface="Roboto Mono"/>
                <a:ea typeface="Roboto Mono"/>
                <a:cs typeface="Roboto Mono"/>
                <a:sym typeface="Roboto Mono"/>
              </a:rPr>
            </a:br>
            <a:r>
              <a:rPr i="0" lang="en-US" sz="1000" u="none" cap="none" strike="noStrike">
                <a:solidFill>
                  <a:schemeClr val="lt1"/>
                </a:solidFill>
                <a:latin typeface="Roboto Mono"/>
                <a:ea typeface="Roboto Mono"/>
                <a:cs typeface="Roboto Mono"/>
                <a:sym typeface="Roboto Mono"/>
              </a:rPr>
              <a:t>_docs</a:t>
            </a:r>
            <a:endParaRPr i="0" sz="1000" u="none" cap="none" strike="noStrike">
              <a:solidFill>
                <a:schemeClr val="lt1"/>
              </a:solidFill>
              <a:latin typeface="Roboto Mono"/>
              <a:ea typeface="Roboto Mono"/>
              <a:cs typeface="Roboto Mono"/>
              <a:sym typeface="Roboto Mono"/>
            </a:endParaRPr>
          </a:p>
        </p:txBody>
      </p:sp>
      <p:sp>
        <p:nvSpPr>
          <p:cNvPr id="335" name="Google Shape;335;g3d3ac7c84b2_0_733"/>
          <p:cNvSpPr/>
          <p:nvPr/>
        </p:nvSpPr>
        <p:spPr>
          <a:xfrm>
            <a:off x="5235795" y="3154675"/>
            <a:ext cx="1061700" cy="457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336" name="Google Shape;336;g3d3ac7c84b2_0_733"/>
          <p:cNvSpPr/>
          <p:nvPr/>
        </p:nvSpPr>
        <p:spPr>
          <a:xfrm>
            <a:off x="5235795" y="3154675"/>
            <a:ext cx="1061700" cy="457200"/>
          </a:xfrm>
          <a:prstGeom prst="rect">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Clr>
                <a:srgbClr val="5EEAD4"/>
              </a:buClr>
              <a:buSzPts val="1000"/>
              <a:buFont typeface="Consolas"/>
              <a:buNone/>
            </a:pPr>
            <a:r>
              <a:rPr i="0" lang="en-US" sz="1000" u="none" cap="none" strike="noStrike">
                <a:solidFill>
                  <a:schemeClr val="lt1"/>
                </a:solidFill>
                <a:latin typeface="Roboto Mono"/>
                <a:ea typeface="Roboto Mono"/>
                <a:cs typeface="Roboto Mono"/>
                <a:sym typeface="Roboto Mono"/>
              </a:rPr>
              <a:t>get_tool_docs</a:t>
            </a:r>
            <a:endParaRPr i="0" sz="1000" u="none" cap="none" strike="noStrike">
              <a:solidFill>
                <a:schemeClr val="lt1"/>
              </a:solidFill>
              <a:latin typeface="Roboto Mono"/>
              <a:ea typeface="Roboto Mono"/>
              <a:cs typeface="Roboto Mono"/>
              <a:sym typeface="Roboto Mono"/>
            </a:endParaRPr>
          </a:p>
        </p:txBody>
      </p:sp>
      <p:sp>
        <p:nvSpPr>
          <p:cNvPr id="337" name="Google Shape;337;g3d3ac7c84b2_0_733"/>
          <p:cNvSpPr/>
          <p:nvPr/>
        </p:nvSpPr>
        <p:spPr>
          <a:xfrm>
            <a:off x="457200" y="3840355"/>
            <a:ext cx="82296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i="0" lang="en-US" sz="1100" u="none" cap="none" strike="noStrike">
                <a:solidFill>
                  <a:schemeClr val="lt2"/>
                </a:solidFill>
                <a:latin typeface="Roboto Mono"/>
                <a:ea typeface="Roboto Mono"/>
                <a:cs typeface="Roboto Mono"/>
                <a:sym typeface="Roboto Mono"/>
              </a:rPr>
              <a:t>wolfi-base  |  Non-root  |  Cosign-signed  |  SHA-256 checksum  |  Workload identity federation</a:t>
            </a:r>
            <a:endParaRPr i="0" sz="1100" u="none" cap="none" strike="noStrike">
              <a:solidFill>
                <a:schemeClr val="lt2"/>
              </a:solidFill>
              <a:latin typeface="Roboto Mono"/>
              <a:ea typeface="Roboto Mono"/>
              <a:cs typeface="Roboto Mono"/>
              <a:sym typeface="Roboto Mono"/>
            </a:endParaRPr>
          </a:p>
        </p:txBody>
      </p:sp>
      <p:sp>
        <p:nvSpPr>
          <p:cNvPr id="338" name="Google Shape;338;g3d3ac7c84b2_0_733"/>
          <p:cNvSpPr/>
          <p:nvPr/>
        </p:nvSpPr>
        <p:spPr>
          <a:xfrm>
            <a:off x="7625125" y="3154700"/>
            <a:ext cx="1061700" cy="457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339" name="Google Shape;339;g3d3ac7c84b2_0_733"/>
          <p:cNvSpPr/>
          <p:nvPr/>
        </p:nvSpPr>
        <p:spPr>
          <a:xfrm>
            <a:off x="7625125" y="3154700"/>
            <a:ext cx="1061700" cy="457200"/>
          </a:xfrm>
          <a:prstGeom prst="rect">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Clr>
                <a:srgbClr val="5EEAD4"/>
              </a:buClr>
              <a:buSzPts val="1000"/>
              <a:buFont typeface="Consolas"/>
              <a:buNone/>
            </a:pPr>
            <a:r>
              <a:rPr lang="en-US" sz="1000">
                <a:solidFill>
                  <a:schemeClr val="lt1"/>
                </a:solidFill>
                <a:latin typeface="Roboto Mono"/>
                <a:ea typeface="Roboto Mono"/>
                <a:cs typeface="Roboto Mono"/>
                <a:sym typeface="Roboto Mono"/>
              </a:rPr>
              <a:t>check_image</a:t>
            </a:r>
            <a:br>
              <a:rPr lang="en-US" sz="1000">
                <a:solidFill>
                  <a:schemeClr val="lt1"/>
                </a:solidFill>
                <a:latin typeface="Roboto Mono"/>
                <a:ea typeface="Roboto Mono"/>
                <a:cs typeface="Roboto Mono"/>
                <a:sym typeface="Roboto Mono"/>
              </a:rPr>
            </a:br>
            <a:r>
              <a:rPr lang="en-US" sz="1000">
                <a:solidFill>
                  <a:schemeClr val="lt1"/>
                </a:solidFill>
                <a:latin typeface="Roboto Mono"/>
                <a:ea typeface="Roboto Mono"/>
                <a:cs typeface="Roboto Mono"/>
                <a:sym typeface="Roboto Mono"/>
              </a:rPr>
              <a:t>_freshness</a:t>
            </a:r>
            <a:endParaRPr i="0" sz="1000" u="none" cap="none" strike="noStrike">
              <a:solidFill>
                <a:schemeClr val="lt1"/>
              </a:solidFill>
              <a:latin typeface="Roboto Mono"/>
              <a:ea typeface="Roboto Mono"/>
              <a:cs typeface="Roboto Mono"/>
              <a:sym typeface="Roboto Mono"/>
            </a:endParaRPr>
          </a:p>
        </p:txBody>
      </p:sp>
      <p:sp>
        <p:nvSpPr>
          <p:cNvPr id="340" name="Google Shape;340;g3d3ac7c84b2_0_733"/>
          <p:cNvSpPr/>
          <p:nvPr/>
        </p:nvSpPr>
        <p:spPr>
          <a:xfrm>
            <a:off x="6430460" y="3154700"/>
            <a:ext cx="1061700" cy="457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341" name="Google Shape;341;g3d3ac7c84b2_0_733"/>
          <p:cNvSpPr/>
          <p:nvPr/>
        </p:nvSpPr>
        <p:spPr>
          <a:xfrm>
            <a:off x="6430460" y="3154700"/>
            <a:ext cx="1061700" cy="457200"/>
          </a:xfrm>
          <a:prstGeom prst="rect">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Clr>
                <a:srgbClr val="5EEAD4"/>
              </a:buClr>
              <a:buSzPts val="1000"/>
              <a:buFont typeface="Consolas"/>
              <a:buNone/>
            </a:pPr>
            <a:r>
              <a:rPr lang="en-US" sz="1000">
                <a:solidFill>
                  <a:schemeClr val="lt1"/>
                </a:solidFill>
                <a:latin typeface="Roboto Mono"/>
                <a:ea typeface="Roboto Mono"/>
                <a:cs typeface="Roboto Mono"/>
                <a:sym typeface="Roboto Mono"/>
              </a:rPr>
              <a:t>find_package</a:t>
            </a:r>
            <a:br>
              <a:rPr lang="en-US" sz="1000">
                <a:solidFill>
                  <a:schemeClr val="lt1"/>
                </a:solidFill>
                <a:latin typeface="Roboto Mono"/>
                <a:ea typeface="Roboto Mono"/>
                <a:cs typeface="Roboto Mono"/>
                <a:sym typeface="Roboto Mono"/>
              </a:rPr>
            </a:br>
            <a:r>
              <a:rPr lang="en-US" sz="1000">
                <a:solidFill>
                  <a:schemeClr val="lt1"/>
                </a:solidFill>
                <a:latin typeface="Roboto Mono"/>
                <a:ea typeface="Roboto Mono"/>
                <a:cs typeface="Roboto Mono"/>
                <a:sym typeface="Roboto Mono"/>
              </a:rPr>
              <a:t>_equivalent </a:t>
            </a:r>
            <a:endParaRPr sz="1000">
              <a:solidFill>
                <a:schemeClr val="lt1"/>
              </a:solidFill>
              <a:latin typeface="Roboto Mono"/>
              <a:ea typeface="Roboto Mono"/>
              <a:cs typeface="Roboto Mono"/>
              <a:sym typeface="Roboto Mon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3d3c84e0721_0_323"/>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
        <p:nvSpPr>
          <p:cNvPr id="347" name="Google Shape;347;g3d3c84e0721_0_323"/>
          <p:cNvSpPr txBox="1"/>
          <p:nvPr/>
        </p:nvSpPr>
        <p:spPr>
          <a:xfrm>
            <a:off x="457200" y="228600"/>
            <a:ext cx="8229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E293B"/>
                </a:solidFill>
                <a:latin typeface="Poppins"/>
                <a:ea typeface="Poppins"/>
                <a:cs typeface="Poppins"/>
                <a:sym typeface="Poppins"/>
              </a:rPr>
              <a:t>Content MCP Threat Model</a:t>
            </a:r>
            <a:endParaRPr>
              <a:latin typeface="Poppins"/>
              <a:ea typeface="Poppins"/>
              <a:cs typeface="Poppins"/>
              <a:sym typeface="Poppins"/>
            </a:endParaRPr>
          </a:p>
        </p:txBody>
      </p:sp>
      <p:sp>
        <p:nvSpPr>
          <p:cNvPr id="348" name="Google Shape;348;g3d3c84e0721_0_323"/>
          <p:cNvSpPr txBox="1"/>
          <p:nvPr/>
        </p:nvSpPr>
        <p:spPr>
          <a:xfrm>
            <a:off x="457200" y="731520"/>
            <a:ext cx="82296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00">
                <a:solidFill>
                  <a:srgbClr val="64748B"/>
                </a:solidFill>
                <a:latin typeface="Poppins"/>
                <a:ea typeface="Poppins"/>
                <a:cs typeface="Poppins"/>
                <a:sym typeface="Poppins"/>
              </a:rPr>
              <a:t>A content MCP can</a:t>
            </a:r>
            <a:r>
              <a:rPr lang="en-US" sz="1300">
                <a:solidFill>
                  <a:srgbClr val="64748B"/>
                </a:solidFill>
                <a:latin typeface="Poppins"/>
                <a:ea typeface="Poppins"/>
                <a:cs typeface="Poppins"/>
                <a:sym typeface="Poppins"/>
              </a:rPr>
              <a:t>’</a:t>
            </a:r>
            <a:r>
              <a:rPr lang="en-US" sz="1300">
                <a:solidFill>
                  <a:srgbClr val="64748B"/>
                </a:solidFill>
                <a:latin typeface="Poppins"/>
                <a:ea typeface="Poppins"/>
                <a:cs typeface="Poppins"/>
                <a:sym typeface="Poppins"/>
              </a:rPr>
              <a:t>t access your systems. But it can influence every AI assistant</a:t>
            </a:r>
            <a:r>
              <a:rPr lang="en-US" sz="1300">
                <a:solidFill>
                  <a:srgbClr val="64748B"/>
                </a:solidFill>
                <a:latin typeface="Poppins"/>
                <a:ea typeface="Poppins"/>
                <a:cs typeface="Poppins"/>
                <a:sym typeface="Poppins"/>
              </a:rPr>
              <a:t> that has access.</a:t>
            </a:r>
            <a:endParaRPr sz="1300">
              <a:latin typeface="Poppins"/>
              <a:ea typeface="Poppins"/>
              <a:cs typeface="Poppins"/>
              <a:sym typeface="Poppins"/>
            </a:endParaRPr>
          </a:p>
        </p:txBody>
      </p:sp>
      <p:sp>
        <p:nvSpPr>
          <p:cNvPr id="349" name="Google Shape;349;g3d3c84e0721_0_323"/>
          <p:cNvSpPr/>
          <p:nvPr/>
        </p:nvSpPr>
        <p:spPr>
          <a:xfrm>
            <a:off x="457200" y="1188720"/>
            <a:ext cx="2560200" cy="20118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350" name="Google Shape;350;g3d3c84e0721_0_323"/>
          <p:cNvSpPr/>
          <p:nvPr/>
        </p:nvSpPr>
        <p:spPr>
          <a:xfrm>
            <a:off x="457200" y="1188720"/>
            <a:ext cx="25602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Poppins"/>
              <a:ea typeface="Poppins"/>
              <a:cs typeface="Poppins"/>
              <a:sym typeface="Poppins"/>
            </a:endParaRPr>
          </a:p>
        </p:txBody>
      </p:sp>
      <p:sp>
        <p:nvSpPr>
          <p:cNvPr id="351" name="Google Shape;351;g3d3c84e0721_0_323"/>
          <p:cNvSpPr txBox="1"/>
          <p:nvPr/>
        </p:nvSpPr>
        <p:spPr>
          <a:xfrm>
            <a:off x="594360" y="1325880"/>
            <a:ext cx="457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Poppins"/>
                <a:ea typeface="Poppins"/>
                <a:cs typeface="Poppins"/>
                <a:sym typeface="Poppins"/>
              </a:rPr>
              <a:t>1</a:t>
            </a:r>
            <a:endParaRPr>
              <a:solidFill>
                <a:schemeClr val="accent1"/>
              </a:solidFill>
              <a:latin typeface="Poppins"/>
              <a:ea typeface="Poppins"/>
              <a:cs typeface="Poppins"/>
              <a:sym typeface="Poppins"/>
            </a:endParaRPr>
          </a:p>
        </p:txBody>
      </p:sp>
      <p:sp>
        <p:nvSpPr>
          <p:cNvPr id="352" name="Google Shape;352;g3d3c84e0721_0_323"/>
          <p:cNvSpPr txBox="1"/>
          <p:nvPr/>
        </p:nvSpPr>
        <p:spPr>
          <a:xfrm>
            <a:off x="868750" y="1345950"/>
            <a:ext cx="24231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rgbClr val="1E293B"/>
                </a:solidFill>
                <a:latin typeface="Poppins"/>
                <a:ea typeface="Poppins"/>
                <a:cs typeface="Poppins"/>
                <a:sym typeface="Poppins"/>
              </a:rPr>
              <a:t>Indirect Prompt Injection</a:t>
            </a:r>
            <a:endParaRPr>
              <a:latin typeface="Poppins"/>
              <a:ea typeface="Poppins"/>
              <a:cs typeface="Poppins"/>
              <a:sym typeface="Poppins"/>
            </a:endParaRPr>
          </a:p>
        </p:txBody>
      </p:sp>
      <p:sp>
        <p:nvSpPr>
          <p:cNvPr id="353" name="Google Shape;353;g3d3c84e0721_0_323"/>
          <p:cNvSpPr txBox="1"/>
          <p:nvPr/>
        </p:nvSpPr>
        <p:spPr>
          <a:xfrm>
            <a:off x="594360" y="2011680"/>
            <a:ext cx="22860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2"/>
                </a:solidFill>
                <a:latin typeface="Poppins"/>
                <a:ea typeface="Poppins"/>
                <a:cs typeface="Poppins"/>
                <a:sym typeface="Poppins"/>
              </a:rPr>
              <a:t>Malicious instructions embedded in source content get compiled into the bundle and are served to every AI assistant that queries the MCP server.</a:t>
            </a:r>
            <a:endParaRPr>
              <a:solidFill>
                <a:schemeClr val="lt2"/>
              </a:solidFill>
              <a:latin typeface="Poppins"/>
              <a:ea typeface="Poppins"/>
              <a:cs typeface="Poppins"/>
              <a:sym typeface="Poppins"/>
            </a:endParaRPr>
          </a:p>
        </p:txBody>
      </p:sp>
      <p:sp>
        <p:nvSpPr>
          <p:cNvPr id="354" name="Google Shape;354;g3d3c84e0721_0_323"/>
          <p:cNvSpPr/>
          <p:nvPr/>
        </p:nvSpPr>
        <p:spPr>
          <a:xfrm>
            <a:off x="3291840" y="1188720"/>
            <a:ext cx="2560200" cy="20118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355" name="Google Shape;355;g3d3c84e0721_0_323"/>
          <p:cNvSpPr/>
          <p:nvPr/>
        </p:nvSpPr>
        <p:spPr>
          <a:xfrm>
            <a:off x="3291840" y="1188720"/>
            <a:ext cx="25602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356" name="Google Shape;356;g3d3c84e0721_0_323"/>
          <p:cNvSpPr txBox="1"/>
          <p:nvPr/>
        </p:nvSpPr>
        <p:spPr>
          <a:xfrm>
            <a:off x="3429000" y="1325880"/>
            <a:ext cx="457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2"/>
                </a:solidFill>
                <a:latin typeface="Poppins"/>
                <a:ea typeface="Poppins"/>
                <a:cs typeface="Poppins"/>
                <a:sym typeface="Poppins"/>
              </a:rPr>
              <a:t>2</a:t>
            </a:r>
            <a:endParaRPr>
              <a:solidFill>
                <a:schemeClr val="accent2"/>
              </a:solidFill>
              <a:latin typeface="Poppins"/>
              <a:ea typeface="Poppins"/>
              <a:cs typeface="Poppins"/>
              <a:sym typeface="Poppins"/>
            </a:endParaRPr>
          </a:p>
        </p:txBody>
      </p:sp>
      <p:sp>
        <p:nvSpPr>
          <p:cNvPr id="357" name="Google Shape;357;g3d3c84e0721_0_323"/>
          <p:cNvSpPr txBox="1"/>
          <p:nvPr/>
        </p:nvSpPr>
        <p:spPr>
          <a:xfrm>
            <a:off x="3732313" y="1345950"/>
            <a:ext cx="24231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rgbClr val="1E293B"/>
                </a:solidFill>
                <a:latin typeface="Poppins"/>
                <a:ea typeface="Poppins"/>
                <a:cs typeface="Poppins"/>
                <a:sym typeface="Poppins"/>
              </a:rPr>
              <a:t>Signed Trust Amplification</a:t>
            </a:r>
            <a:endParaRPr>
              <a:latin typeface="Poppins"/>
              <a:ea typeface="Poppins"/>
              <a:cs typeface="Poppins"/>
              <a:sym typeface="Poppins"/>
            </a:endParaRPr>
          </a:p>
        </p:txBody>
      </p:sp>
      <p:sp>
        <p:nvSpPr>
          <p:cNvPr id="358" name="Google Shape;358;g3d3c84e0721_0_323"/>
          <p:cNvSpPr txBox="1"/>
          <p:nvPr/>
        </p:nvSpPr>
        <p:spPr>
          <a:xfrm>
            <a:off x="3429000" y="2011680"/>
            <a:ext cx="22860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2"/>
                </a:solidFill>
                <a:latin typeface="Poppins"/>
                <a:ea typeface="Poppins"/>
                <a:cs typeface="Poppins"/>
                <a:sym typeface="Poppins"/>
              </a:rPr>
              <a:t>Poisoned content arrives with a valid Cosign signature, SBOM, and full provenance. The trust infrastructure that protects users amplifies the attack.</a:t>
            </a:r>
            <a:endParaRPr>
              <a:solidFill>
                <a:schemeClr val="lt2"/>
              </a:solidFill>
              <a:latin typeface="Poppins"/>
              <a:ea typeface="Poppins"/>
              <a:cs typeface="Poppins"/>
              <a:sym typeface="Poppins"/>
            </a:endParaRPr>
          </a:p>
        </p:txBody>
      </p:sp>
      <p:sp>
        <p:nvSpPr>
          <p:cNvPr id="359" name="Google Shape;359;g3d3c84e0721_0_323"/>
          <p:cNvSpPr/>
          <p:nvPr/>
        </p:nvSpPr>
        <p:spPr>
          <a:xfrm>
            <a:off x="6126480" y="1188720"/>
            <a:ext cx="2560200" cy="20118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360" name="Google Shape;360;g3d3c84e0721_0_323"/>
          <p:cNvSpPr/>
          <p:nvPr/>
        </p:nvSpPr>
        <p:spPr>
          <a:xfrm>
            <a:off x="6126480" y="1188720"/>
            <a:ext cx="25602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361" name="Google Shape;361;g3d3c84e0721_0_323"/>
          <p:cNvSpPr txBox="1"/>
          <p:nvPr/>
        </p:nvSpPr>
        <p:spPr>
          <a:xfrm>
            <a:off x="6263640" y="1325880"/>
            <a:ext cx="457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3"/>
                </a:solidFill>
                <a:latin typeface="Poppins"/>
                <a:ea typeface="Poppins"/>
                <a:cs typeface="Poppins"/>
                <a:sym typeface="Poppins"/>
              </a:rPr>
              <a:t>3</a:t>
            </a:r>
            <a:endParaRPr>
              <a:solidFill>
                <a:schemeClr val="accent3"/>
              </a:solidFill>
              <a:latin typeface="Poppins"/>
              <a:ea typeface="Poppins"/>
              <a:cs typeface="Poppins"/>
              <a:sym typeface="Poppins"/>
            </a:endParaRPr>
          </a:p>
        </p:txBody>
      </p:sp>
      <p:sp>
        <p:nvSpPr>
          <p:cNvPr id="362" name="Google Shape;362;g3d3c84e0721_0_323"/>
          <p:cNvSpPr txBox="1"/>
          <p:nvPr/>
        </p:nvSpPr>
        <p:spPr>
          <a:xfrm>
            <a:off x="6595876" y="1345950"/>
            <a:ext cx="24231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rgbClr val="1E293B"/>
                </a:solidFill>
                <a:latin typeface="Poppins"/>
                <a:ea typeface="Poppins"/>
                <a:cs typeface="Poppins"/>
                <a:sym typeface="Poppins"/>
              </a:rPr>
              <a:t>Cross-Source Contamination</a:t>
            </a:r>
            <a:endParaRPr>
              <a:latin typeface="Poppins"/>
              <a:ea typeface="Poppins"/>
              <a:cs typeface="Poppins"/>
              <a:sym typeface="Poppins"/>
            </a:endParaRPr>
          </a:p>
        </p:txBody>
      </p:sp>
      <p:sp>
        <p:nvSpPr>
          <p:cNvPr id="363" name="Google Shape;363;g3d3c84e0721_0_323"/>
          <p:cNvSpPr txBox="1"/>
          <p:nvPr/>
        </p:nvSpPr>
        <p:spPr>
          <a:xfrm>
            <a:off x="6263640" y="2011680"/>
            <a:ext cx="2286000" cy="93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2"/>
                </a:solidFill>
                <a:latin typeface="Poppins"/>
                <a:ea typeface="Poppins"/>
                <a:cs typeface="Poppins"/>
                <a:sym typeface="Poppins"/>
              </a:rPr>
              <a:t>Content from four repositories compiles into one bundle. One compromised repo infects the entire artifact: and every downstream consumer.</a:t>
            </a:r>
            <a:endParaRPr>
              <a:solidFill>
                <a:schemeClr val="lt2"/>
              </a:solidFill>
              <a:latin typeface="Poppins"/>
              <a:ea typeface="Poppins"/>
              <a:cs typeface="Poppins"/>
              <a:sym typeface="Poppins"/>
            </a:endParaRPr>
          </a:p>
        </p:txBody>
      </p:sp>
      <p:sp>
        <p:nvSpPr>
          <p:cNvPr id="364" name="Google Shape;364;g3d3c84e0721_0_323"/>
          <p:cNvSpPr txBox="1"/>
          <p:nvPr/>
        </p:nvSpPr>
        <p:spPr>
          <a:xfrm>
            <a:off x="457200" y="3474720"/>
            <a:ext cx="8229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4"/>
                </a:solidFill>
                <a:latin typeface="Poppins"/>
                <a:ea typeface="Poppins"/>
                <a:cs typeface="Poppins"/>
                <a:sym typeface="Poppins"/>
              </a:rPr>
              <a:t>Indirect prompt injection at distribution scale.</a:t>
            </a:r>
            <a:endParaRPr>
              <a:solidFill>
                <a:schemeClr val="accent4"/>
              </a:solidFill>
              <a:latin typeface="Poppins"/>
              <a:ea typeface="Poppins"/>
              <a:cs typeface="Poppins"/>
              <a:sym typeface="Poppins"/>
            </a:endParaRPr>
          </a:p>
        </p:txBody>
      </p:sp>
      <p:sp>
        <p:nvSpPr>
          <p:cNvPr id="365" name="Google Shape;365;g3d3c84e0721_0_323"/>
          <p:cNvSpPr txBox="1"/>
          <p:nvPr/>
        </p:nvSpPr>
        <p:spPr>
          <a:xfrm>
            <a:off x="457200" y="3931920"/>
            <a:ext cx="82296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00">
                <a:solidFill>
                  <a:srgbClr val="64748B"/>
                </a:solidFill>
                <a:latin typeface="Poppins"/>
                <a:ea typeface="Poppins"/>
                <a:cs typeface="Poppins"/>
                <a:sym typeface="Poppins"/>
              </a:rPr>
              <a:t>One compromised source repo → every downstream consumer gets poisoned content wrapped in a trusted signature.</a:t>
            </a:r>
            <a:endParaRPr>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3d3c84e0721_0_427"/>
          <p:cNvSpPr txBox="1"/>
          <p:nvPr>
            <p:ph idx="12" type="sldNum"/>
          </p:nvPr>
        </p:nvSpPr>
        <p:spPr>
          <a:xfrm>
            <a:off x="8418334" y="466162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latin typeface="Poppins"/>
                <a:ea typeface="Poppins"/>
                <a:cs typeface="Poppins"/>
                <a:sym typeface="Poppins"/>
              </a:rPr>
              <a:t>‹#›</a:t>
            </a:fld>
            <a:endParaRPr>
              <a:latin typeface="Poppins"/>
              <a:ea typeface="Poppins"/>
              <a:cs typeface="Poppins"/>
              <a:sym typeface="Poppins"/>
            </a:endParaRPr>
          </a:p>
        </p:txBody>
      </p:sp>
      <p:sp>
        <p:nvSpPr>
          <p:cNvPr id="371" name="Google Shape;371;g3d3c84e0721_0_427"/>
          <p:cNvSpPr txBox="1"/>
          <p:nvPr/>
        </p:nvSpPr>
        <p:spPr>
          <a:xfrm>
            <a:off x="457200" y="228600"/>
            <a:ext cx="8229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E293B"/>
                </a:solidFill>
                <a:latin typeface="Poppins"/>
                <a:ea typeface="Poppins"/>
                <a:cs typeface="Poppins"/>
                <a:sym typeface="Poppins"/>
              </a:rPr>
              <a:t>The Compilation Chokepoint</a:t>
            </a:r>
            <a:endParaRPr>
              <a:latin typeface="Poppins"/>
              <a:ea typeface="Poppins"/>
              <a:cs typeface="Poppins"/>
              <a:sym typeface="Poppins"/>
            </a:endParaRPr>
          </a:p>
        </p:txBody>
      </p:sp>
      <p:sp>
        <p:nvSpPr>
          <p:cNvPr id="372" name="Google Shape;372;g3d3c84e0721_0_427"/>
          <p:cNvSpPr txBox="1"/>
          <p:nvPr/>
        </p:nvSpPr>
        <p:spPr>
          <a:xfrm>
            <a:off x="457200" y="731520"/>
            <a:ext cx="8229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64748B"/>
                </a:solidFill>
                <a:latin typeface="Poppins"/>
                <a:ea typeface="Poppins"/>
                <a:cs typeface="Poppins"/>
                <a:sym typeface="Poppins"/>
              </a:rPr>
              <a:t>The single point of failure is also the single place to defend</a:t>
            </a:r>
            <a:endParaRPr>
              <a:latin typeface="Poppins"/>
              <a:ea typeface="Poppins"/>
              <a:cs typeface="Poppins"/>
              <a:sym typeface="Poppins"/>
            </a:endParaRPr>
          </a:p>
        </p:txBody>
      </p:sp>
      <p:sp>
        <p:nvSpPr>
          <p:cNvPr id="373" name="Google Shape;373;g3d3c84e0721_0_427"/>
          <p:cNvSpPr/>
          <p:nvPr/>
        </p:nvSpPr>
        <p:spPr>
          <a:xfrm>
            <a:off x="560725" y="1187187"/>
            <a:ext cx="1938600" cy="510600"/>
          </a:xfrm>
          <a:prstGeom prst="rect">
            <a:avLst/>
          </a:prstGeom>
          <a:solidFill>
            <a:srgbClr val="F1F5F9"/>
          </a:solidFill>
          <a:ln>
            <a:noFill/>
          </a:ln>
        </p:spPr>
        <p:txBody>
          <a:bodyPr anchorCtr="0" anchor="ctr" bIns="48450" lIns="96925" spcFirstLastPara="1" rIns="96925" wrap="square" tIns="48450">
            <a:noAutofit/>
          </a:bodyPr>
          <a:lstStyle/>
          <a:p>
            <a:pPr indent="0" lvl="0" marL="0" marR="0" rtl="0" algn="ctr">
              <a:spcBef>
                <a:spcPts val="0"/>
              </a:spcBef>
              <a:spcAft>
                <a:spcPts val="0"/>
              </a:spcAft>
              <a:buNone/>
            </a:pPr>
            <a:r>
              <a:t/>
            </a:r>
            <a:endParaRPr sz="1908">
              <a:solidFill>
                <a:schemeClr val="dk1"/>
              </a:solidFill>
              <a:latin typeface="Poppins"/>
              <a:ea typeface="Poppins"/>
              <a:cs typeface="Poppins"/>
              <a:sym typeface="Poppins"/>
            </a:endParaRPr>
          </a:p>
        </p:txBody>
      </p:sp>
      <p:sp>
        <p:nvSpPr>
          <p:cNvPr id="374" name="Google Shape;374;g3d3c84e0721_0_427"/>
          <p:cNvSpPr txBox="1"/>
          <p:nvPr/>
        </p:nvSpPr>
        <p:spPr>
          <a:xfrm>
            <a:off x="560675" y="1293849"/>
            <a:ext cx="1938600" cy="293700"/>
          </a:xfrm>
          <a:prstGeom prst="rect">
            <a:avLst/>
          </a:prstGeom>
          <a:no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b="1" lang="en-US" sz="1272">
                <a:solidFill>
                  <a:srgbClr val="1E293B"/>
                </a:solidFill>
                <a:latin typeface="Poppins"/>
                <a:ea typeface="Poppins"/>
                <a:cs typeface="Poppins"/>
                <a:sym typeface="Poppins"/>
              </a:rPr>
              <a:t>edu repo</a:t>
            </a:r>
            <a:endParaRPr sz="1484">
              <a:latin typeface="Poppins"/>
              <a:ea typeface="Poppins"/>
              <a:cs typeface="Poppins"/>
              <a:sym typeface="Poppins"/>
            </a:endParaRPr>
          </a:p>
        </p:txBody>
      </p:sp>
      <p:sp>
        <p:nvSpPr>
          <p:cNvPr id="375" name="Google Shape;375;g3d3c84e0721_0_427"/>
          <p:cNvSpPr/>
          <p:nvPr/>
        </p:nvSpPr>
        <p:spPr>
          <a:xfrm>
            <a:off x="560725" y="1825582"/>
            <a:ext cx="1938600" cy="510600"/>
          </a:xfrm>
          <a:prstGeom prst="rect">
            <a:avLst/>
          </a:prstGeom>
          <a:solidFill>
            <a:srgbClr val="F1F5F9"/>
          </a:solidFill>
          <a:ln>
            <a:noFill/>
          </a:ln>
        </p:spPr>
        <p:txBody>
          <a:bodyPr anchorCtr="0" anchor="ctr" bIns="48450" lIns="96925" spcFirstLastPara="1" rIns="96925" wrap="square" tIns="48450">
            <a:noAutofit/>
          </a:bodyPr>
          <a:lstStyle/>
          <a:p>
            <a:pPr indent="0" lvl="0" marL="0" marR="0" rtl="0" algn="ctr">
              <a:spcBef>
                <a:spcPts val="0"/>
              </a:spcBef>
              <a:spcAft>
                <a:spcPts val="0"/>
              </a:spcAft>
              <a:buNone/>
            </a:pPr>
            <a:r>
              <a:t/>
            </a:r>
            <a:endParaRPr sz="1908">
              <a:solidFill>
                <a:schemeClr val="dk1"/>
              </a:solidFill>
              <a:latin typeface="Poppins"/>
              <a:ea typeface="Poppins"/>
              <a:cs typeface="Poppins"/>
              <a:sym typeface="Poppins"/>
            </a:endParaRPr>
          </a:p>
        </p:txBody>
      </p:sp>
      <p:sp>
        <p:nvSpPr>
          <p:cNvPr id="376" name="Google Shape;376;g3d3c84e0721_0_427"/>
          <p:cNvSpPr txBox="1"/>
          <p:nvPr/>
        </p:nvSpPr>
        <p:spPr>
          <a:xfrm>
            <a:off x="560675" y="1932244"/>
            <a:ext cx="1938600" cy="293700"/>
          </a:xfrm>
          <a:prstGeom prst="rect">
            <a:avLst/>
          </a:prstGeom>
          <a:no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b="1" lang="en-US" sz="1272">
                <a:solidFill>
                  <a:srgbClr val="1E293B"/>
                </a:solidFill>
                <a:latin typeface="Poppins"/>
                <a:ea typeface="Poppins"/>
                <a:cs typeface="Poppins"/>
                <a:sym typeface="Poppins"/>
              </a:rPr>
              <a:t>courses repo</a:t>
            </a:r>
            <a:endParaRPr sz="1484">
              <a:latin typeface="Poppins"/>
              <a:ea typeface="Poppins"/>
              <a:cs typeface="Poppins"/>
              <a:sym typeface="Poppins"/>
            </a:endParaRPr>
          </a:p>
        </p:txBody>
      </p:sp>
      <p:sp>
        <p:nvSpPr>
          <p:cNvPr id="377" name="Google Shape;377;g3d3c84e0721_0_427"/>
          <p:cNvSpPr/>
          <p:nvPr/>
        </p:nvSpPr>
        <p:spPr>
          <a:xfrm>
            <a:off x="560725" y="2463976"/>
            <a:ext cx="1938600" cy="510600"/>
          </a:xfrm>
          <a:prstGeom prst="rect">
            <a:avLst/>
          </a:prstGeom>
          <a:solidFill>
            <a:srgbClr val="F1F5F9"/>
          </a:solidFill>
          <a:ln>
            <a:noFill/>
          </a:ln>
        </p:spPr>
        <p:txBody>
          <a:bodyPr anchorCtr="0" anchor="ctr" bIns="48450" lIns="96925" spcFirstLastPara="1" rIns="96925" wrap="square" tIns="48450">
            <a:noAutofit/>
          </a:bodyPr>
          <a:lstStyle/>
          <a:p>
            <a:pPr indent="0" lvl="0" marL="0" marR="0" rtl="0" algn="ctr">
              <a:spcBef>
                <a:spcPts val="0"/>
              </a:spcBef>
              <a:spcAft>
                <a:spcPts val="0"/>
              </a:spcAft>
              <a:buNone/>
            </a:pPr>
            <a:r>
              <a:t/>
            </a:r>
            <a:endParaRPr sz="1908">
              <a:solidFill>
                <a:schemeClr val="dk1"/>
              </a:solidFill>
              <a:latin typeface="Poppins"/>
              <a:ea typeface="Poppins"/>
              <a:cs typeface="Poppins"/>
              <a:sym typeface="Poppins"/>
            </a:endParaRPr>
          </a:p>
        </p:txBody>
      </p:sp>
      <p:sp>
        <p:nvSpPr>
          <p:cNvPr id="378" name="Google Shape;378;g3d3c84e0721_0_427"/>
          <p:cNvSpPr txBox="1"/>
          <p:nvPr/>
        </p:nvSpPr>
        <p:spPr>
          <a:xfrm>
            <a:off x="560675" y="2570639"/>
            <a:ext cx="1938600" cy="293700"/>
          </a:xfrm>
          <a:prstGeom prst="rect">
            <a:avLst/>
          </a:prstGeom>
          <a:no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b="1" lang="en-US" sz="1272">
                <a:solidFill>
                  <a:srgbClr val="1E293B"/>
                </a:solidFill>
                <a:latin typeface="Poppins"/>
                <a:ea typeface="Poppins"/>
                <a:cs typeface="Poppins"/>
                <a:sym typeface="Poppins"/>
              </a:rPr>
              <a:t>images-private</a:t>
            </a:r>
            <a:endParaRPr sz="1484">
              <a:latin typeface="Poppins"/>
              <a:ea typeface="Poppins"/>
              <a:cs typeface="Poppins"/>
              <a:sym typeface="Poppins"/>
            </a:endParaRPr>
          </a:p>
        </p:txBody>
      </p:sp>
      <p:sp>
        <p:nvSpPr>
          <p:cNvPr id="379" name="Google Shape;379;g3d3c84e0721_0_427"/>
          <p:cNvSpPr/>
          <p:nvPr/>
        </p:nvSpPr>
        <p:spPr>
          <a:xfrm>
            <a:off x="560725" y="3102371"/>
            <a:ext cx="1938600" cy="510600"/>
          </a:xfrm>
          <a:prstGeom prst="rect">
            <a:avLst/>
          </a:prstGeom>
          <a:solidFill>
            <a:srgbClr val="F1F5F9"/>
          </a:solidFill>
          <a:ln>
            <a:noFill/>
          </a:ln>
        </p:spPr>
        <p:txBody>
          <a:bodyPr anchorCtr="0" anchor="ctr" bIns="48450" lIns="96925" spcFirstLastPara="1" rIns="96925" wrap="square" tIns="48450">
            <a:noAutofit/>
          </a:bodyPr>
          <a:lstStyle/>
          <a:p>
            <a:pPr indent="0" lvl="0" marL="0" marR="0" rtl="0" algn="ctr">
              <a:spcBef>
                <a:spcPts val="0"/>
              </a:spcBef>
              <a:spcAft>
                <a:spcPts val="0"/>
              </a:spcAft>
              <a:buNone/>
            </a:pPr>
            <a:r>
              <a:t/>
            </a:r>
            <a:endParaRPr sz="1908">
              <a:solidFill>
                <a:schemeClr val="dk1"/>
              </a:solidFill>
              <a:latin typeface="Poppins"/>
              <a:ea typeface="Poppins"/>
              <a:cs typeface="Poppins"/>
              <a:sym typeface="Poppins"/>
            </a:endParaRPr>
          </a:p>
        </p:txBody>
      </p:sp>
      <p:sp>
        <p:nvSpPr>
          <p:cNvPr id="380" name="Google Shape;380;g3d3c84e0721_0_427"/>
          <p:cNvSpPr txBox="1"/>
          <p:nvPr/>
        </p:nvSpPr>
        <p:spPr>
          <a:xfrm>
            <a:off x="560675" y="3209034"/>
            <a:ext cx="1938600" cy="293700"/>
          </a:xfrm>
          <a:prstGeom prst="rect">
            <a:avLst/>
          </a:prstGeom>
          <a:no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b="1" lang="en-US" sz="1272">
                <a:solidFill>
                  <a:srgbClr val="1E293B"/>
                </a:solidFill>
                <a:latin typeface="Poppins"/>
                <a:ea typeface="Poppins"/>
                <a:cs typeface="Poppins"/>
                <a:sym typeface="Poppins"/>
              </a:rPr>
              <a:t>package mappings</a:t>
            </a:r>
            <a:endParaRPr sz="1484">
              <a:latin typeface="Poppins"/>
              <a:ea typeface="Poppins"/>
              <a:cs typeface="Poppins"/>
              <a:sym typeface="Poppins"/>
            </a:endParaRPr>
          </a:p>
        </p:txBody>
      </p:sp>
      <p:sp>
        <p:nvSpPr>
          <p:cNvPr id="381" name="Google Shape;381;g3d3c84e0721_0_427"/>
          <p:cNvSpPr txBox="1"/>
          <p:nvPr/>
        </p:nvSpPr>
        <p:spPr>
          <a:xfrm>
            <a:off x="2510385" y="2209175"/>
            <a:ext cx="290700" cy="489600"/>
          </a:xfrm>
          <a:prstGeom prst="rect">
            <a:avLst/>
          </a:prstGeom>
          <a:noFill/>
          <a:ln>
            <a:noFill/>
          </a:ln>
        </p:spPr>
        <p:txBody>
          <a:bodyPr anchorCtr="0" anchor="t" bIns="48450" lIns="96925" spcFirstLastPara="1" rIns="96925" wrap="square" tIns="48450">
            <a:spAutoFit/>
          </a:bodyPr>
          <a:lstStyle/>
          <a:p>
            <a:pPr indent="0" lvl="0" marL="0" marR="0" rtl="0" algn="l">
              <a:spcBef>
                <a:spcPts val="0"/>
              </a:spcBef>
              <a:spcAft>
                <a:spcPts val="0"/>
              </a:spcAft>
              <a:buNone/>
            </a:pPr>
            <a:r>
              <a:rPr lang="en-US" sz="2544">
                <a:solidFill>
                  <a:schemeClr val="dk1"/>
                </a:solidFill>
                <a:latin typeface="Poppins"/>
                <a:ea typeface="Poppins"/>
                <a:cs typeface="Poppins"/>
                <a:sym typeface="Poppins"/>
              </a:rPr>
              <a:t>→</a:t>
            </a:r>
            <a:endParaRPr sz="1484">
              <a:solidFill>
                <a:schemeClr val="dk1"/>
              </a:solidFill>
              <a:latin typeface="Poppins"/>
              <a:ea typeface="Poppins"/>
              <a:cs typeface="Poppins"/>
              <a:sym typeface="Poppins"/>
            </a:endParaRPr>
          </a:p>
        </p:txBody>
      </p:sp>
      <p:sp>
        <p:nvSpPr>
          <p:cNvPr id="382" name="Google Shape;382;g3d3c84e0721_0_427"/>
          <p:cNvSpPr/>
          <p:nvPr/>
        </p:nvSpPr>
        <p:spPr>
          <a:xfrm>
            <a:off x="2984017" y="1119987"/>
            <a:ext cx="2907900" cy="2553600"/>
          </a:xfrm>
          <a:prstGeom prst="rect">
            <a:avLst/>
          </a:prstGeom>
          <a:solidFill>
            <a:srgbClr val="1E293B"/>
          </a:solidFill>
          <a:ln>
            <a:noFill/>
          </a:ln>
        </p:spPr>
        <p:txBody>
          <a:bodyPr anchorCtr="0" anchor="ctr" bIns="48450" lIns="96925" spcFirstLastPara="1" rIns="96925" wrap="square" tIns="48450">
            <a:noAutofit/>
          </a:bodyPr>
          <a:lstStyle/>
          <a:p>
            <a:pPr indent="0" lvl="0" marL="0" marR="0" rtl="0" algn="ctr">
              <a:spcBef>
                <a:spcPts val="0"/>
              </a:spcBef>
              <a:spcAft>
                <a:spcPts val="0"/>
              </a:spcAft>
              <a:buNone/>
            </a:pPr>
            <a:r>
              <a:t/>
            </a:r>
            <a:endParaRPr sz="1908">
              <a:solidFill>
                <a:schemeClr val="dk1"/>
              </a:solidFill>
              <a:latin typeface="Poppins"/>
              <a:ea typeface="Poppins"/>
              <a:cs typeface="Poppins"/>
              <a:sym typeface="Poppins"/>
            </a:endParaRPr>
          </a:p>
        </p:txBody>
      </p:sp>
      <p:sp>
        <p:nvSpPr>
          <p:cNvPr id="383" name="Google Shape;383;g3d3c84e0721_0_427"/>
          <p:cNvSpPr txBox="1"/>
          <p:nvPr/>
        </p:nvSpPr>
        <p:spPr>
          <a:xfrm>
            <a:off x="2984017" y="1378705"/>
            <a:ext cx="2907900" cy="358800"/>
          </a:xfrm>
          <a:prstGeom prst="rect">
            <a:avLst/>
          </a:prstGeom>
          <a:no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b="1" lang="en-US" sz="1696">
                <a:solidFill>
                  <a:schemeClr val="accent1"/>
                </a:solidFill>
                <a:latin typeface="Poppins"/>
                <a:ea typeface="Poppins"/>
                <a:cs typeface="Poppins"/>
                <a:sym typeface="Poppins"/>
              </a:rPr>
              <a:t>compile_docs.py</a:t>
            </a:r>
            <a:endParaRPr sz="1484">
              <a:solidFill>
                <a:schemeClr val="accent1"/>
              </a:solidFill>
              <a:latin typeface="Poppins"/>
              <a:ea typeface="Poppins"/>
              <a:cs typeface="Poppins"/>
              <a:sym typeface="Poppins"/>
            </a:endParaRPr>
          </a:p>
        </p:txBody>
      </p:sp>
      <p:sp>
        <p:nvSpPr>
          <p:cNvPr id="384" name="Google Shape;384;g3d3c84e0721_0_427"/>
          <p:cNvSpPr/>
          <p:nvPr/>
        </p:nvSpPr>
        <p:spPr>
          <a:xfrm>
            <a:off x="3274812" y="1953261"/>
            <a:ext cx="2326200" cy="382800"/>
          </a:xfrm>
          <a:prstGeom prst="rect">
            <a:avLst/>
          </a:prstGeom>
          <a:solidFill>
            <a:schemeClr val="accent1"/>
          </a:solidFill>
          <a:ln>
            <a:noFill/>
          </a:ln>
        </p:spPr>
        <p:txBody>
          <a:bodyPr anchorCtr="0" anchor="ctr" bIns="48450" lIns="96925" spcFirstLastPara="1" rIns="96925" wrap="square" tIns="48450">
            <a:noAutofit/>
          </a:bodyPr>
          <a:lstStyle/>
          <a:p>
            <a:pPr indent="0" lvl="0" marL="0" marR="0" rtl="0" algn="ctr">
              <a:spcBef>
                <a:spcPts val="0"/>
              </a:spcBef>
              <a:spcAft>
                <a:spcPts val="0"/>
              </a:spcAft>
              <a:buNone/>
            </a:pPr>
            <a:r>
              <a:t/>
            </a:r>
            <a:endParaRPr sz="1908">
              <a:solidFill>
                <a:schemeClr val="dk1"/>
              </a:solidFill>
              <a:latin typeface="Poppins"/>
              <a:ea typeface="Poppins"/>
              <a:cs typeface="Poppins"/>
              <a:sym typeface="Poppins"/>
            </a:endParaRPr>
          </a:p>
        </p:txBody>
      </p:sp>
      <p:sp>
        <p:nvSpPr>
          <p:cNvPr id="385" name="Google Shape;385;g3d3c84e0721_0_427"/>
          <p:cNvSpPr txBox="1"/>
          <p:nvPr/>
        </p:nvSpPr>
        <p:spPr>
          <a:xfrm>
            <a:off x="3274862" y="2005923"/>
            <a:ext cx="2326200" cy="277500"/>
          </a:xfrm>
          <a:prstGeom prst="rect">
            <a:avLst/>
          </a:prstGeom>
          <a:solidFill>
            <a:schemeClr val="accent1"/>
          </a:solid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b="1" lang="en-US" sz="1166">
                <a:solidFill>
                  <a:srgbClr val="FFFFFF"/>
                </a:solidFill>
                <a:latin typeface="Poppins"/>
                <a:ea typeface="Poppins"/>
                <a:cs typeface="Poppins"/>
                <a:sym typeface="Poppins"/>
              </a:rPr>
              <a:t>Content sanitization</a:t>
            </a:r>
            <a:endParaRPr sz="1484">
              <a:latin typeface="Poppins"/>
              <a:ea typeface="Poppins"/>
              <a:cs typeface="Poppins"/>
              <a:sym typeface="Poppins"/>
            </a:endParaRPr>
          </a:p>
        </p:txBody>
      </p:sp>
      <p:sp>
        <p:nvSpPr>
          <p:cNvPr id="386" name="Google Shape;386;g3d3c84e0721_0_427"/>
          <p:cNvSpPr/>
          <p:nvPr/>
        </p:nvSpPr>
        <p:spPr>
          <a:xfrm>
            <a:off x="3274812" y="2463976"/>
            <a:ext cx="2326200" cy="382800"/>
          </a:xfrm>
          <a:prstGeom prst="rect">
            <a:avLst/>
          </a:prstGeom>
          <a:solidFill>
            <a:schemeClr val="accent1"/>
          </a:solidFill>
          <a:ln>
            <a:noFill/>
          </a:ln>
        </p:spPr>
        <p:txBody>
          <a:bodyPr anchorCtr="0" anchor="ctr" bIns="48450" lIns="96925" spcFirstLastPara="1" rIns="96925" wrap="square" tIns="48450">
            <a:noAutofit/>
          </a:bodyPr>
          <a:lstStyle/>
          <a:p>
            <a:pPr indent="0" lvl="0" marL="0" marR="0" rtl="0" algn="ctr">
              <a:spcBef>
                <a:spcPts val="0"/>
              </a:spcBef>
              <a:spcAft>
                <a:spcPts val="0"/>
              </a:spcAft>
              <a:buNone/>
            </a:pPr>
            <a:r>
              <a:t/>
            </a:r>
            <a:endParaRPr sz="1908">
              <a:solidFill>
                <a:schemeClr val="dk1"/>
              </a:solidFill>
              <a:latin typeface="Poppins"/>
              <a:ea typeface="Poppins"/>
              <a:cs typeface="Poppins"/>
              <a:sym typeface="Poppins"/>
            </a:endParaRPr>
          </a:p>
        </p:txBody>
      </p:sp>
      <p:sp>
        <p:nvSpPr>
          <p:cNvPr id="387" name="Google Shape;387;g3d3c84e0721_0_427"/>
          <p:cNvSpPr txBox="1"/>
          <p:nvPr/>
        </p:nvSpPr>
        <p:spPr>
          <a:xfrm>
            <a:off x="3274862" y="2516639"/>
            <a:ext cx="2326200" cy="277500"/>
          </a:xfrm>
          <a:prstGeom prst="rect">
            <a:avLst/>
          </a:prstGeom>
          <a:solidFill>
            <a:schemeClr val="accent1"/>
          </a:solid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b="1" lang="en-US" sz="1166">
                <a:solidFill>
                  <a:srgbClr val="FFFFFF"/>
                </a:solidFill>
                <a:latin typeface="Poppins"/>
                <a:ea typeface="Poppins"/>
                <a:cs typeface="Poppins"/>
                <a:sym typeface="Poppins"/>
              </a:rPr>
              <a:t>Secret scanning</a:t>
            </a:r>
            <a:endParaRPr sz="1484">
              <a:latin typeface="Poppins"/>
              <a:ea typeface="Poppins"/>
              <a:cs typeface="Poppins"/>
              <a:sym typeface="Poppins"/>
            </a:endParaRPr>
          </a:p>
        </p:txBody>
      </p:sp>
      <p:sp>
        <p:nvSpPr>
          <p:cNvPr id="388" name="Google Shape;388;g3d3c84e0721_0_427"/>
          <p:cNvSpPr/>
          <p:nvPr/>
        </p:nvSpPr>
        <p:spPr>
          <a:xfrm>
            <a:off x="3274812" y="2974692"/>
            <a:ext cx="2326200" cy="382800"/>
          </a:xfrm>
          <a:prstGeom prst="rect">
            <a:avLst/>
          </a:prstGeom>
          <a:solidFill>
            <a:schemeClr val="accent1"/>
          </a:solidFill>
          <a:ln>
            <a:noFill/>
          </a:ln>
        </p:spPr>
        <p:txBody>
          <a:bodyPr anchorCtr="0" anchor="ctr" bIns="48450" lIns="96925" spcFirstLastPara="1" rIns="96925" wrap="square" tIns="48450">
            <a:noAutofit/>
          </a:bodyPr>
          <a:lstStyle/>
          <a:p>
            <a:pPr indent="0" lvl="0" marL="0" marR="0" rtl="0" algn="ctr">
              <a:spcBef>
                <a:spcPts val="0"/>
              </a:spcBef>
              <a:spcAft>
                <a:spcPts val="0"/>
              </a:spcAft>
              <a:buNone/>
            </a:pPr>
            <a:r>
              <a:t/>
            </a:r>
            <a:endParaRPr sz="1908">
              <a:solidFill>
                <a:schemeClr val="dk1"/>
              </a:solidFill>
              <a:latin typeface="Poppins"/>
              <a:ea typeface="Poppins"/>
              <a:cs typeface="Poppins"/>
              <a:sym typeface="Poppins"/>
            </a:endParaRPr>
          </a:p>
        </p:txBody>
      </p:sp>
      <p:sp>
        <p:nvSpPr>
          <p:cNvPr id="389" name="Google Shape;389;g3d3c84e0721_0_427"/>
          <p:cNvSpPr txBox="1"/>
          <p:nvPr/>
        </p:nvSpPr>
        <p:spPr>
          <a:xfrm>
            <a:off x="3274862" y="3027355"/>
            <a:ext cx="2326200" cy="277500"/>
          </a:xfrm>
          <a:prstGeom prst="rect">
            <a:avLst/>
          </a:prstGeom>
          <a:solidFill>
            <a:schemeClr val="accent1"/>
          </a:solid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b="1" lang="en-US" sz="1166">
                <a:solidFill>
                  <a:srgbClr val="FFFFFF"/>
                </a:solidFill>
                <a:latin typeface="Poppins"/>
                <a:ea typeface="Poppins"/>
                <a:cs typeface="Poppins"/>
                <a:sym typeface="Poppins"/>
              </a:rPr>
              <a:t>Provenance tracking</a:t>
            </a:r>
            <a:endParaRPr sz="1484">
              <a:latin typeface="Poppins"/>
              <a:ea typeface="Poppins"/>
              <a:cs typeface="Poppins"/>
              <a:sym typeface="Poppins"/>
            </a:endParaRPr>
          </a:p>
        </p:txBody>
      </p:sp>
      <p:sp>
        <p:nvSpPr>
          <p:cNvPr id="390" name="Google Shape;390;g3d3c84e0721_0_427"/>
          <p:cNvSpPr txBox="1"/>
          <p:nvPr/>
        </p:nvSpPr>
        <p:spPr>
          <a:xfrm>
            <a:off x="5891527" y="2209178"/>
            <a:ext cx="290700" cy="489600"/>
          </a:xfrm>
          <a:prstGeom prst="rect">
            <a:avLst/>
          </a:prstGeom>
          <a:no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lang="en-US" sz="2544">
                <a:solidFill>
                  <a:schemeClr val="dk1"/>
                </a:solidFill>
                <a:latin typeface="Poppins"/>
                <a:ea typeface="Poppins"/>
                <a:cs typeface="Poppins"/>
                <a:sym typeface="Poppins"/>
              </a:rPr>
              <a:t>→</a:t>
            </a:r>
            <a:endParaRPr sz="1484">
              <a:solidFill>
                <a:schemeClr val="dk1"/>
              </a:solidFill>
              <a:latin typeface="Poppins"/>
              <a:ea typeface="Poppins"/>
              <a:cs typeface="Poppins"/>
              <a:sym typeface="Poppins"/>
            </a:endParaRPr>
          </a:p>
        </p:txBody>
      </p:sp>
      <p:sp>
        <p:nvSpPr>
          <p:cNvPr id="391" name="Google Shape;391;g3d3c84e0721_0_427"/>
          <p:cNvSpPr/>
          <p:nvPr/>
        </p:nvSpPr>
        <p:spPr>
          <a:xfrm>
            <a:off x="6376625" y="1187187"/>
            <a:ext cx="1938600" cy="2553600"/>
          </a:xfrm>
          <a:prstGeom prst="rect">
            <a:avLst/>
          </a:prstGeom>
          <a:solidFill>
            <a:srgbClr val="F1F5F9"/>
          </a:solidFill>
          <a:ln>
            <a:noFill/>
          </a:ln>
        </p:spPr>
        <p:txBody>
          <a:bodyPr anchorCtr="0" anchor="ctr" bIns="48450" lIns="96925" spcFirstLastPara="1" rIns="96925" wrap="square" tIns="48450">
            <a:noAutofit/>
          </a:bodyPr>
          <a:lstStyle/>
          <a:p>
            <a:pPr indent="0" lvl="0" marL="0" marR="0" rtl="0" algn="ctr">
              <a:spcBef>
                <a:spcPts val="0"/>
              </a:spcBef>
              <a:spcAft>
                <a:spcPts val="0"/>
              </a:spcAft>
              <a:buNone/>
            </a:pPr>
            <a:r>
              <a:t/>
            </a:r>
            <a:endParaRPr sz="1908">
              <a:solidFill>
                <a:schemeClr val="dk1"/>
              </a:solidFill>
              <a:latin typeface="Poppins"/>
              <a:ea typeface="Poppins"/>
              <a:cs typeface="Poppins"/>
              <a:sym typeface="Poppins"/>
            </a:endParaRPr>
          </a:p>
        </p:txBody>
      </p:sp>
      <p:sp>
        <p:nvSpPr>
          <p:cNvPr id="392" name="Google Shape;392;g3d3c84e0721_0_427"/>
          <p:cNvSpPr/>
          <p:nvPr/>
        </p:nvSpPr>
        <p:spPr>
          <a:xfrm>
            <a:off x="6376623" y="1119987"/>
            <a:ext cx="1938600" cy="67200"/>
          </a:xfrm>
          <a:prstGeom prst="rect">
            <a:avLst/>
          </a:prstGeom>
          <a:solidFill>
            <a:schemeClr val="dk1"/>
          </a:solidFill>
          <a:ln>
            <a:noFill/>
          </a:ln>
        </p:spPr>
        <p:txBody>
          <a:bodyPr anchorCtr="0" anchor="ctr" bIns="48450" lIns="96925" spcFirstLastPara="1" rIns="96925" wrap="square" tIns="48450">
            <a:noAutofit/>
          </a:bodyPr>
          <a:lstStyle/>
          <a:p>
            <a:pPr indent="0" lvl="0" marL="0" marR="0" rtl="0" algn="ctr">
              <a:spcBef>
                <a:spcPts val="0"/>
              </a:spcBef>
              <a:spcAft>
                <a:spcPts val="0"/>
              </a:spcAft>
              <a:buNone/>
            </a:pPr>
            <a:r>
              <a:t/>
            </a:r>
            <a:endParaRPr sz="1908">
              <a:solidFill>
                <a:schemeClr val="dk1"/>
              </a:solidFill>
              <a:latin typeface="Poppins"/>
              <a:ea typeface="Poppins"/>
              <a:cs typeface="Poppins"/>
              <a:sym typeface="Poppins"/>
            </a:endParaRPr>
          </a:p>
        </p:txBody>
      </p:sp>
      <p:sp>
        <p:nvSpPr>
          <p:cNvPr id="393" name="Google Shape;393;g3d3c84e0721_0_427"/>
          <p:cNvSpPr txBox="1"/>
          <p:nvPr/>
        </p:nvSpPr>
        <p:spPr>
          <a:xfrm>
            <a:off x="6376575" y="1348049"/>
            <a:ext cx="1938600" cy="391500"/>
          </a:xfrm>
          <a:prstGeom prst="rect">
            <a:avLst/>
          </a:prstGeom>
          <a:no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b="1" lang="en-US" sz="1908">
                <a:solidFill>
                  <a:schemeClr val="dk1"/>
                </a:solidFill>
                <a:latin typeface="Poppins"/>
                <a:ea typeface="Poppins"/>
                <a:cs typeface="Poppins"/>
                <a:sym typeface="Poppins"/>
              </a:rPr>
              <a:t>1 Signed</a:t>
            </a:r>
            <a:endParaRPr sz="1484">
              <a:solidFill>
                <a:schemeClr val="dk1"/>
              </a:solidFill>
              <a:latin typeface="Poppins"/>
              <a:ea typeface="Poppins"/>
              <a:cs typeface="Poppins"/>
              <a:sym typeface="Poppins"/>
            </a:endParaRPr>
          </a:p>
        </p:txBody>
      </p:sp>
      <p:sp>
        <p:nvSpPr>
          <p:cNvPr id="394" name="Google Shape;394;g3d3c84e0721_0_427"/>
          <p:cNvSpPr txBox="1"/>
          <p:nvPr/>
        </p:nvSpPr>
        <p:spPr>
          <a:xfrm>
            <a:off x="6376575" y="1771150"/>
            <a:ext cx="1938600" cy="391500"/>
          </a:xfrm>
          <a:prstGeom prst="rect">
            <a:avLst/>
          </a:prstGeom>
          <a:no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b="1" lang="en-US" sz="1908">
                <a:solidFill>
                  <a:schemeClr val="dk1"/>
                </a:solidFill>
                <a:latin typeface="Poppins"/>
                <a:ea typeface="Poppins"/>
                <a:cs typeface="Poppins"/>
                <a:sym typeface="Poppins"/>
              </a:rPr>
              <a:t>Output</a:t>
            </a:r>
            <a:endParaRPr sz="1484">
              <a:solidFill>
                <a:schemeClr val="dk1"/>
              </a:solidFill>
              <a:latin typeface="Poppins"/>
              <a:ea typeface="Poppins"/>
              <a:cs typeface="Poppins"/>
              <a:sym typeface="Poppins"/>
            </a:endParaRPr>
          </a:p>
        </p:txBody>
      </p:sp>
      <p:sp>
        <p:nvSpPr>
          <p:cNvPr id="395" name="Google Shape;395;g3d3c84e0721_0_427"/>
          <p:cNvSpPr txBox="1"/>
          <p:nvPr/>
        </p:nvSpPr>
        <p:spPr>
          <a:xfrm>
            <a:off x="6521972" y="2248580"/>
            <a:ext cx="1647900" cy="291900"/>
          </a:xfrm>
          <a:prstGeom prst="rect">
            <a:avLst/>
          </a:prstGeom>
          <a:no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lang="en-US" sz="1260">
                <a:solidFill>
                  <a:schemeClr val="lt2"/>
                </a:solidFill>
                <a:latin typeface="Poppins"/>
                <a:ea typeface="Poppins"/>
                <a:cs typeface="Poppins"/>
                <a:sym typeface="Poppins"/>
              </a:rPr>
              <a:t>Cosign signature</a:t>
            </a:r>
            <a:endParaRPr sz="1684">
              <a:solidFill>
                <a:schemeClr val="lt2"/>
              </a:solidFill>
              <a:latin typeface="Poppins"/>
              <a:ea typeface="Poppins"/>
              <a:cs typeface="Poppins"/>
              <a:sym typeface="Poppins"/>
            </a:endParaRPr>
          </a:p>
        </p:txBody>
      </p:sp>
      <p:sp>
        <p:nvSpPr>
          <p:cNvPr id="396" name="Google Shape;396;g3d3c84e0721_0_427"/>
          <p:cNvSpPr txBox="1"/>
          <p:nvPr/>
        </p:nvSpPr>
        <p:spPr>
          <a:xfrm>
            <a:off x="6521972" y="2584805"/>
            <a:ext cx="1647900" cy="485700"/>
          </a:xfrm>
          <a:prstGeom prst="rect">
            <a:avLst/>
          </a:prstGeom>
          <a:no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lang="en-US" sz="1260">
                <a:solidFill>
                  <a:schemeClr val="lt2"/>
                </a:solidFill>
                <a:latin typeface="Poppins"/>
                <a:ea typeface="Poppins"/>
                <a:cs typeface="Poppins"/>
                <a:sym typeface="Poppins"/>
              </a:rPr>
              <a:t>SBOM + provenance</a:t>
            </a:r>
            <a:endParaRPr sz="1684">
              <a:solidFill>
                <a:schemeClr val="lt2"/>
              </a:solidFill>
              <a:latin typeface="Poppins"/>
              <a:ea typeface="Poppins"/>
              <a:cs typeface="Poppins"/>
              <a:sym typeface="Poppins"/>
            </a:endParaRPr>
          </a:p>
        </p:txBody>
      </p:sp>
      <p:sp>
        <p:nvSpPr>
          <p:cNvPr id="397" name="Google Shape;397;g3d3c84e0721_0_427"/>
          <p:cNvSpPr txBox="1"/>
          <p:nvPr/>
        </p:nvSpPr>
        <p:spPr>
          <a:xfrm>
            <a:off x="6521972" y="3114829"/>
            <a:ext cx="1647900" cy="485700"/>
          </a:xfrm>
          <a:prstGeom prst="rect">
            <a:avLst/>
          </a:prstGeom>
          <a:noFill/>
          <a:ln>
            <a:noFill/>
          </a:ln>
        </p:spPr>
        <p:txBody>
          <a:bodyPr anchorCtr="0" anchor="t" bIns="48450" lIns="96925" spcFirstLastPara="1" rIns="96925" wrap="square" tIns="48450">
            <a:spAutoFit/>
          </a:bodyPr>
          <a:lstStyle/>
          <a:p>
            <a:pPr indent="0" lvl="0" marL="0" marR="0" rtl="0" algn="ctr">
              <a:spcBef>
                <a:spcPts val="0"/>
              </a:spcBef>
              <a:spcAft>
                <a:spcPts val="0"/>
              </a:spcAft>
              <a:buNone/>
            </a:pPr>
            <a:r>
              <a:rPr lang="en-US" sz="1260">
                <a:solidFill>
                  <a:schemeClr val="lt2"/>
                </a:solidFill>
                <a:latin typeface="Poppins"/>
                <a:ea typeface="Poppins"/>
                <a:cs typeface="Poppins"/>
                <a:sym typeface="Poppins"/>
              </a:rPr>
              <a:t>SHA-256 checksum</a:t>
            </a:r>
            <a:endParaRPr sz="1684">
              <a:solidFill>
                <a:schemeClr val="lt2"/>
              </a:solidFill>
              <a:latin typeface="Poppins"/>
              <a:ea typeface="Poppins"/>
              <a:cs typeface="Poppins"/>
              <a:sym typeface="Poppins"/>
            </a:endParaRPr>
          </a:p>
        </p:txBody>
      </p:sp>
      <p:sp>
        <p:nvSpPr>
          <p:cNvPr id="398" name="Google Shape;398;g3d3c84e0721_0_427"/>
          <p:cNvSpPr txBox="1"/>
          <p:nvPr/>
        </p:nvSpPr>
        <p:spPr>
          <a:xfrm>
            <a:off x="457200" y="3868617"/>
            <a:ext cx="8229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accent2"/>
                </a:solidFill>
                <a:latin typeface="Poppins"/>
                <a:ea typeface="Poppins"/>
                <a:cs typeface="Poppins"/>
                <a:sym typeface="Poppins"/>
              </a:rPr>
              <a:t>The trust boundary for a content MCP isn't at the container but at the compilation step.</a:t>
            </a:r>
            <a:endParaRPr>
              <a:solidFill>
                <a:schemeClr val="accent2"/>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Chainguard">
  <a:themeElements>
    <a:clrScheme name="Simple Light">
      <a:dk1>
        <a:srgbClr val="6226FB"/>
      </a:dk1>
      <a:lt1>
        <a:srgbClr val="FFFFFF"/>
      </a:lt1>
      <a:dk2>
        <a:srgbClr val="0D161C"/>
      </a:dk2>
      <a:lt2>
        <a:srgbClr val="252D33"/>
      </a:lt2>
      <a:accent1>
        <a:srgbClr val="2BBAFD"/>
      </a:accent1>
      <a:accent2>
        <a:srgbClr val="FD2BF2"/>
      </a:accent2>
      <a:accent3>
        <a:srgbClr val="44FD2B"/>
      </a:accent3>
      <a:accent4>
        <a:srgbClr val="FD3964"/>
      </a:accent4>
      <a:accent5>
        <a:srgbClr val="F1ECFE"/>
      </a:accent5>
      <a:accent6>
        <a:srgbClr val="DFF4FE"/>
      </a:accent6>
      <a:hlink>
        <a:srgbClr val="6226F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2026-03-30T02:03:34Z</dcterms:created>
  <dc:creator>Lisa Tagliaferri &amp; Trevor Dunlap</dc:creator>
</cp:coreProperties>
</file>