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4" r:id="rId2"/>
    <p:sldMasterId id="2147483675" r:id="rId3"/>
  </p:sldMasterIdLst>
  <p:notesMasterIdLst>
    <p:notesMasterId r:id="rId14"/>
  </p:notesMasterIdLst>
  <p:sldIdLst>
    <p:sldId id="269" r:id="rId4"/>
    <p:sldId id="270" r:id="rId5"/>
    <p:sldId id="272" r:id="rId6"/>
    <p:sldId id="271" r:id="rId7"/>
    <p:sldId id="273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Red Hat Display Black" panose="02010303040201060303" pitchFamily="2" charset="0"/>
      <p:regular r:id="rId19"/>
      <p:bold r:id="rId20"/>
      <p:italic r:id="rId21"/>
      <p:boldItalic r:id="rId22"/>
    </p:embeddedFont>
    <p:embeddedFont>
      <p:font typeface="Red Hat Display Medium" panose="02010303040201060303" pitchFamily="2" charset="0"/>
      <p:regular r:id="rId23"/>
      <p:bold r:id="rId24"/>
      <p:italic r:id="rId25"/>
      <p:boldItalic r:id="rId26"/>
    </p:embeddedFont>
    <p:embeddedFont>
      <p:font typeface="Trebuchet MS" panose="020B0703020202090204" pitchFamily="34" charset="0"/>
      <p:regular r:id="rId27"/>
      <p:bold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Gutow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2" d="100"/>
          <a:sy n="152" d="100"/>
        </p:scale>
        <p:origin x="1024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311215" y="1251446"/>
            <a:ext cx="8010201" cy="2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311214" y="3275884"/>
            <a:ext cx="8010201" cy="60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10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50" y="0"/>
            <a:ext cx="1932875" cy="11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40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11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0" y="4443600"/>
            <a:ext cx="1217200" cy="74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64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3" name="Google Shape;23;p12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10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177900" y="2239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9" name="Google Shape;29;p13" title="mcpdevsummit_na26_revers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5225" y="106175"/>
            <a:ext cx="1317525" cy="80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35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4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77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0" y="0"/>
            <a:ext cx="9144000" cy="1020588"/>
          </a:xfrm>
          <a:prstGeom prst="rect">
            <a:avLst/>
          </a:prstGeom>
          <a:solidFill>
            <a:srgbClr val="0518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rgbClr val="0518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311700" y="23759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5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45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051932">
            <a:alpha val="0"/>
          </a:srgbClr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283600" y="460176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16" title="mcpdevsummit_na26_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1100" y="4475749"/>
            <a:ext cx="1173250" cy="718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94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7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7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75" y="1043450"/>
            <a:ext cx="4059800" cy="24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20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l="9638" t="34584" r="11088" b="20485"/>
          <a:stretch/>
        </p:blipFill>
        <p:spPr>
          <a:xfrm>
            <a:off x="6152321" y="0"/>
            <a:ext cx="299167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311700" y="194053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18" title="mcpdevsummit_na26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75" y="4069625"/>
            <a:ext cx="1852575" cy="113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9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257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78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93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495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37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311215" y="1251446"/>
            <a:ext cx="8010201" cy="2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dirty="0"/>
              <a:t>The Tool Abstraction Problem</a:t>
            </a:r>
            <a:endParaRPr dirty="0"/>
          </a:p>
        </p:txBody>
      </p:sp>
      <p:sp>
        <p:nvSpPr>
          <p:cNvPr id="57" name="Google Shape;57;p1"/>
          <p:cNvSpPr txBox="1">
            <a:spLocks noGrp="1"/>
          </p:cNvSpPr>
          <p:nvPr>
            <p:ph type="subTitle" idx="1"/>
          </p:nvPr>
        </p:nvSpPr>
        <p:spPr>
          <a:xfrm>
            <a:off x="311214" y="3275884"/>
            <a:ext cx="8010201" cy="60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Sam Partee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/>
              <a:t>Founder, CTO – </a:t>
            </a:r>
            <a:r>
              <a:rPr lang="en-US" dirty="0" err="1"/>
              <a:t>Arcade.dev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" y="320040"/>
            <a:ext cx="1097280" cy="54864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0080" y="45720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Three Takeaways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1143000"/>
            <a:ext cx="8229600" cy="8686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143000"/>
            <a:ext cx="54864" cy="86868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1520" y="1216152"/>
            <a:ext cx="548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371600" y="123444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tool count cliff is real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371600" y="155448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Every tool is a tax on every other tool's selection accuracy. Curation is engineering.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57200" y="2194560"/>
            <a:ext cx="8229600" cy="8686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57200" y="2194560"/>
            <a:ext cx="54864" cy="86868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31520" y="2267712"/>
            <a:ext cx="548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B5CF6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371600" y="228600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Chaining inside tools = Agent Abstraction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371600" y="260604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Move composition logic into tools. Keep agents in the &gt;85% single-call regime.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57200" y="3246120"/>
            <a:ext cx="8229600" cy="8686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57200" y="3246120"/>
            <a:ext cx="54864" cy="86868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31520" y="3319272"/>
            <a:ext cx="548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371600" y="3337560"/>
            <a:ext cx="6858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Descriptions are the 10× lever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371600" y="365760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Documentation, not demonstrations. Test tool definitions before you ship them.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0" y="4434840"/>
            <a:ext cx="9144000" cy="713232"/>
          </a:xfrm>
          <a:prstGeom prst="rect">
            <a:avLst/>
          </a:prstGeom>
          <a:solidFill>
            <a:srgbClr val="0A0F1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40080" y="4526280"/>
            <a:ext cx="7863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arcade.dev/patterns  ·  toolbench.arcade.dev  ·  github.com/ArcadeAI/arcade-mcp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F17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Mismatch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40080" y="82296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LLMs reason about tasks. Most tools expose endpoints.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640080" y="1508760"/>
            <a:ext cx="365760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40080" y="1508760"/>
            <a:ext cx="54864" cy="256032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960120" y="164592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B6D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the agent hears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960120" y="2148840"/>
            <a:ext cx="310896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"Find the customer who complained</a:t>
            </a:r>
            <a:endParaRPr lang="en-US" sz="1700" dirty="0"/>
          </a:p>
          <a:p>
            <a:pPr marL="0" indent="0">
              <a:buNone/>
            </a:pPr>
            <a:r>
              <a:rPr lang="en-US" sz="17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last week and schedule a follow-up"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60120" y="3520440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intent  ·  1 goal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846320" y="1508760"/>
            <a:ext cx="365760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846320" y="1508760"/>
            <a:ext cx="54864" cy="256032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166360" y="164592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What </a:t>
            </a:r>
            <a:r>
              <a:rPr lang="en-US" sz="1400" b="1" dirty="0" err="1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api</a:t>
            </a:r>
            <a:r>
              <a:rPr lang="en-US" sz="1400" b="1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based tools expose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166360" y="2103120"/>
            <a:ext cx="32004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33415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GET /users/{id}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33415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GET /tickets?status=open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33415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GET /tickets/{id}/comments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33415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POST /calendar/events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dirty="0">
                <a:solidFill>
                  <a:srgbClr val="33415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GET /users?email={email}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166360" y="3520440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endpoints  ·  5 chances to fail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40080" y="43434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Anthropic: "Design for what agents need to accomplish, not for what APIs happen to exist."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64008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(anthropic.com/engineering/writing-tools-for-agents)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Accuracy Cliff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0080" y="822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Agent accuracy doesn't degrade linearly — it collapses.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40080" y="1508760"/>
            <a:ext cx="2468880" cy="20116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40080" y="1508760"/>
            <a:ext cx="54864" cy="201168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822960" y="1645920"/>
            <a:ext cx="2103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96%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822960" y="265176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1–2 tools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474720" y="1508760"/>
            <a:ext cx="2468880" cy="20116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474720" y="1508760"/>
            <a:ext cx="54864" cy="201168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657600" y="1645920"/>
            <a:ext cx="2103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39%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657600" y="265176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6 tools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309360" y="1508760"/>
            <a:ext cx="2468880" cy="20116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309360" y="1508760"/>
            <a:ext cx="54864" cy="20116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492240" y="1645920"/>
            <a:ext cx="2103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25%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492240" y="265176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8 tools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640080" y="3794760"/>
            <a:ext cx="7863840" cy="64008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14400" y="384048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Speakeasy: 107 tools → hallucinations   ·   10 tools → perfect accuracy, zero errors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4008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TaskBench (NeurIPS 2024)  ·  (speakeasy.com/mcp/tool-design/less-is-more)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F17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Chaining Is the Hard Problem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40080" y="822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Single-call accuracy is high. Compositional accuracy collapses.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640080" y="1554480"/>
            <a:ext cx="7132320" cy="50292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40080" y="1554480"/>
            <a:ext cx="6858000" cy="50292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157276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Single-call (BFCL V1)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315200" y="155448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10B98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&gt;90%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0080" y="2560320"/>
            <a:ext cx="7132320" cy="50292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" y="2560320"/>
            <a:ext cx="3657600" cy="50292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22960" y="257860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Compositional (ToolComp)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7315200" y="256032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F59E0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&lt;50%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640080" y="3566160"/>
            <a:ext cx="7132320" cy="502920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40080" y="3566160"/>
            <a:ext cx="2103120" cy="50292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22960" y="358444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Full-sequence (NESTFUL)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315200" y="3566160"/>
            <a:ext cx="1188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EF444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28%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640080" y="3977640"/>
            <a:ext cx="7863840" cy="6858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40080" y="3977640"/>
            <a:ext cx="54864" cy="68580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1005840" y="4023360"/>
            <a:ext cx="7315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4-step chain at 85% per step  →  0.85⁴ = 52% end-to-end  →  absorb the chain into 1 tool and you're back at &gt;85%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40080" y="47091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NESTFUL (arxiv.org/abs/2409.03797)  ·  ToolComp (arxiv.org/abs/2501.01290)  ·  BFCL (gorilla.cs.berkeley.edu/leaderboard.html)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Abstraction Spectrum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57200" y="1097280"/>
            <a:ext cx="2651760" cy="33375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54864" cy="333756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685800" y="12344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Thin Wrappers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40080" y="1691640"/>
            <a:ext cx="2286000" cy="109728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731520" y="1737360"/>
            <a:ext cx="2103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get_user(id)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list_orders(uid)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get_shipment(oid)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85800" y="292608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✓ Maximum flexibility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85800" y="333756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✗ Agent = systems integrator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5.3× more invocations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3337560" y="1097280"/>
            <a:ext cx="2651760" cy="33375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337560" y="1097280"/>
            <a:ext cx="54864" cy="333756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566160" y="12344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Operation-Oriented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520440" y="1691640"/>
            <a:ext cx="2286000" cy="109728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11880" y="1737360"/>
            <a:ext cx="2103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schedule_event(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  attendee, time,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  agenda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66160" y="292608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✓ Balanced tradeoff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566160" y="333756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✗ Some domain encoding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required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6217920" y="1097280"/>
            <a:ext cx="2651760" cy="33375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6217920" y="1097280"/>
            <a:ext cx="54864" cy="333756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446520" y="123444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Task / Intent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400800" y="1691640"/>
            <a:ext cx="2286000" cy="109728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492240" y="1737360"/>
            <a:ext cx="2103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track_order(email)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→ handles lookup,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   status, formatting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446520" y="292608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✓ Minimal agent burden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446520" y="3337560"/>
            <a:ext cx="2286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✗ Less flexible for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novel use cases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457200" y="4617720"/>
            <a:ext cx="82296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57200" y="4709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Low-level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743200" y="47091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← Sweet spot depends on domain, users, and error tolerance →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858000" y="470916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High-level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Proof: Before → After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57200" y="1051560"/>
            <a:ext cx="265176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54864" cy="347472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685800" y="118872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GitHub Copilot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85800" y="164592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85800" y="182880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40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85800" y="214884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85800" y="24231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AFTER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85800" y="26060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13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94360" y="306324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85800" y="320040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+2–5pp benchmarks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−400ms latency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94.5% tool coverage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337560" y="1051560"/>
            <a:ext cx="265176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337560" y="1051560"/>
            <a:ext cx="54864" cy="347472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66160" y="118872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B5CF6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Block / Square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566160" y="164592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566160" y="182880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200+ endpoints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566160" y="214884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566160" y="24231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AFTER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566160" y="26060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 layered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474720" y="306324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566160" y="320040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Self-discovering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workflows via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discover → plan → execute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217920" y="1051560"/>
            <a:ext cx="2651760" cy="34747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217920" y="1051560"/>
            <a:ext cx="54864" cy="347472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446520" y="1188720"/>
            <a:ext cx="2286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Redis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446520" y="164592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446520" y="182880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444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167 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446520" y="214884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446520" y="24231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AFTER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6446520" y="260604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B981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Vector-filtered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6355080" y="3063240"/>
            <a:ext cx="2377440" cy="27432"/>
          </a:xfrm>
          <a:prstGeom prst="rect">
            <a:avLst/>
          </a:prstGeom>
          <a:solidFill>
            <a:srgbClr val="E2E8F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6446520" y="320040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42% → 85% accuracy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23K → 450 tokens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4155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3.4s → 0.4s latency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457200" y="47091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(github.blog/.../fewer-tools)  ·  (engineering.block.xyz/.../build-mcp-tools-like-ogres-with-layers)  ·  (redis.io/blog/.../mcp-tool-overload)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743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54 Patterns from 8,000+ Tools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0080" y="7772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Arcade.dev  ·  The missing design layer for agent tooling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1325880"/>
            <a:ext cx="2651760" cy="17373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325880"/>
            <a:ext cx="54864" cy="173736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85800" y="14173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Maturity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85800" y="17830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Atomic → Orchestrated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Start simple, bundle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when traces show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repeated sequences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337560" y="1325880"/>
            <a:ext cx="2651760" cy="17373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337560" y="1325880"/>
            <a:ext cx="54864" cy="173736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566160" y="14173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B5CF6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Integration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566160" y="17830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API  ·  Database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File System  ·  System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Each has unique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failure modes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217920" y="1325880"/>
            <a:ext cx="2651760" cy="17373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217920" y="1325880"/>
            <a:ext cx="54864" cy="173736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446520" y="141732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Access Pattern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446520" y="17830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Sync  ·  Async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Streaming  ·  Events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Match the pattern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 the use case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40080" y="32461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CROSS-CUTTING CONCERNS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57200" y="3566160"/>
            <a:ext cx="1965960" cy="114300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94360" y="36393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Agent Experience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94360" y="3931920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Can the LLM understand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went wrong?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2606040" y="3566160"/>
            <a:ext cx="1965960" cy="114300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743200" y="36393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Security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743200" y="3931920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happens when the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agent goes off-script?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754880" y="3566160"/>
            <a:ext cx="1965960" cy="114300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892040" y="36393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Error Recovery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892040" y="3931920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"Retry after 30s" not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raw HTTP 429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6903720" y="3566160"/>
            <a:ext cx="1965960" cy="114300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040880" y="3639312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Composition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040880" y="3931920"/>
            <a:ext cx="1737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response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shapes enable chaining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40080" y="480060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arcade.dev/patterns  ·  (arcade.dev/blog/mcp-tool-patterns)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27432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F17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10× Lever: Description Quality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77724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Documentation, not demonstrations, drives agent tool use.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3840480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54864" cy="192024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31520" y="150876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777240" y="1874520"/>
            <a:ext cx="3291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F172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manage_item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2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"Manages items in the system"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params: action, type, id, data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846320" y="1417320"/>
            <a:ext cx="3840480" cy="1920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846320" y="1417320"/>
            <a:ext cx="54864" cy="192024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120640" y="150876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166360" y="1874520"/>
            <a:ext cx="3291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0F172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create_customer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200" i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"Creates a new customer record. Use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200" i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registering a new contact."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params: email (str), name (str)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returns: customer_id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11880"/>
            <a:ext cx="265176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57200" y="3611880"/>
            <a:ext cx="54864" cy="10058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365760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6B6D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0-shot = 16-shot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40080" y="40233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“with good docs”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40080" y="42519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Hsieh et al.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3337560" y="3611880"/>
            <a:ext cx="265176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3337560" y="3611880"/>
            <a:ext cx="54864" cy="10058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520440" y="365760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6B6D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~600 words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3520440" y="40233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optimal doc length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520440" y="42519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arxiv: 2308.00675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6217920" y="3611880"/>
            <a:ext cx="2651760" cy="10058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217920" y="3611880"/>
            <a:ext cx="54864" cy="10058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400800" y="365760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6B6D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10× fewer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6400800" y="402336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failures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6400800" y="42519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Arcade Nightly Eval 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457200" y="475488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Arcade Evals: test tool selection without execution — model is the constant, descriptions are the variable (arcade.dev/blog/evaluate-mcp-tools)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Scaling: Dynamic Tool Selection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640080" y="8229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Tool selection should be a retrieval problem, not a reasoning problem.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2651760" cy="256032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54864" cy="256032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85800" y="150876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6B6D4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Anthropic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85800" y="182880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Tool Search Tool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85800" y="228600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85%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685800" y="26517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fewer tokens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85800" y="301752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49→74%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85800" y="338328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accuracy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337560" y="1417320"/>
            <a:ext cx="2651760" cy="256032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337560" y="1417320"/>
            <a:ext cx="54864" cy="256032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566160" y="150876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8B5CF6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GitHub Copilot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566160" y="182880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Embedding routing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566160" y="228600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94.5%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566160" y="26517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coverage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566160" y="301752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69→94%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566160" y="338328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vs static lists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217920" y="1417320"/>
            <a:ext cx="2651760" cy="256032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217920" y="1417320"/>
            <a:ext cx="54864" cy="256032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446520" y="1508760"/>
            <a:ext cx="2286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59E0B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Arcade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446520" y="1828800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Research Team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446520" y="228600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30K→500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446520" y="265176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tokens/req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446520" y="3017520"/>
            <a:ext cx="2286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8FAFC"/>
                </a:solidFill>
                <a:effectLst/>
                <a:uLnTx/>
                <a:uFillTx/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67→91%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446520" y="3383280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accuracy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57200" y="4206240"/>
            <a:ext cx="8229600" cy="594360"/>
          </a:xfrm>
          <a:prstGeom prst="rect">
            <a:avLst/>
          </a:prstGeom>
          <a:solidFill>
            <a:srgbClr val="1E293B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457200" y="4206240"/>
            <a:ext cx="54864" cy="59436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77240" y="4251960"/>
            <a:ext cx="7772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Common insight: move selection into infrastructure — don't burn reasoning capacity on choosing tools.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640080" y="484632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94A3B8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(anthropic.com/engineering/advanced-tool-use)  ·  MCP-Zero (arxiv.org/abs/2506.01056)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SSNA24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00C1DB"/>
      </a:accent1>
      <a:accent2>
        <a:srgbClr val="0060FA"/>
      </a:accent2>
      <a:accent3>
        <a:srgbClr val="FFC800"/>
      </a:accent3>
      <a:accent4>
        <a:srgbClr val="BC37DE"/>
      </a:accent4>
      <a:accent5>
        <a:srgbClr val="FF3C64"/>
      </a:accent5>
      <a:accent6>
        <a:srgbClr val="009EFF"/>
      </a:accent6>
      <a:hlink>
        <a:srgbClr val="00C8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Macintosh PowerPoint</Application>
  <PresentationFormat>On-screen Show (16:9)</PresentationFormat>
  <Paragraphs>188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Aptos</vt:lpstr>
      <vt:lpstr>Red Hat Display Medium</vt:lpstr>
      <vt:lpstr>Consolas</vt:lpstr>
      <vt:lpstr>Red Hat Display Black</vt:lpstr>
      <vt:lpstr>Arial</vt:lpstr>
      <vt:lpstr>Trebuchet MS</vt:lpstr>
      <vt:lpstr>Simple Light</vt:lpstr>
      <vt:lpstr>OSSNA24</vt:lpstr>
      <vt:lpstr>Office Theme</vt:lpstr>
      <vt:lpstr>The Tool Abstraction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 Partee</cp:lastModifiedBy>
  <cp:revision>1</cp:revision>
  <dcterms:modified xsi:type="dcterms:W3CDTF">2026-04-02T04:31:28Z</dcterms:modified>
</cp:coreProperties>
</file>