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8" r:id="rId5"/>
    <p:sldId id="259" r:id="rId6"/>
    <p:sldId id="262" r:id="rId7"/>
    <p:sldId id="260" r:id="rId8"/>
    <p:sldId id="261" r:id="rId9"/>
    <p:sldId id="267" r:id="rId10"/>
    <p:sldId id="290" r:id="rId11"/>
    <p:sldId id="265" r:id="rId12"/>
    <p:sldId id="269" r:id="rId13"/>
    <p:sldId id="264" r:id="rId14"/>
    <p:sldId id="271" r:id="rId15"/>
    <p:sldId id="263" r:id="rId16"/>
    <p:sldId id="270" r:id="rId17"/>
    <p:sldId id="274" r:id="rId18"/>
    <p:sldId id="273" r:id="rId19"/>
    <p:sldId id="275" r:id="rId20"/>
    <p:sldId id="288" r:id="rId21"/>
    <p:sldId id="289" r:id="rId22"/>
    <p:sldId id="287" r:id="rId23"/>
    <p:sldId id="277" r:id="rId24"/>
    <p:sldId id="276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B3795-D686-486C-84FC-DDC6CC8D65AD}" v="10" dt="2026-04-02T11:19:45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52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er Holdgaard Pedersen (PHD)" userId="f960d078-f634-484f-b800-c041678ff304" providerId="ADAL" clId="{013E2F93-D2B6-4B86-A617-46340745CD4A}"/>
    <pc:docChg chg="custSel modSld">
      <pc:chgData name="Peder Holdgaard Pedersen (PHD)" userId="f960d078-f634-484f-b800-c041678ff304" providerId="ADAL" clId="{013E2F93-D2B6-4B86-A617-46340745CD4A}" dt="2026-04-02T11:21:29.361" v="2132" actId="20577"/>
      <pc:docMkLst>
        <pc:docMk/>
      </pc:docMkLst>
      <pc:sldChg chg="addSp modSp mod">
        <pc:chgData name="Peder Holdgaard Pedersen (PHD)" userId="f960d078-f634-484f-b800-c041678ff304" providerId="ADAL" clId="{013E2F93-D2B6-4B86-A617-46340745CD4A}" dt="2026-04-02T10:47:50.499" v="307" actId="20577"/>
        <pc:sldMkLst>
          <pc:docMk/>
          <pc:sldMk cId="3062393529" sldId="263"/>
        </pc:sldMkLst>
        <pc:spChg chg="mod">
          <ac:chgData name="Peder Holdgaard Pedersen (PHD)" userId="f960d078-f634-484f-b800-c041678ff304" providerId="ADAL" clId="{013E2F93-D2B6-4B86-A617-46340745CD4A}" dt="2026-04-02T10:47:50.499" v="307" actId="20577"/>
          <ac:spMkLst>
            <pc:docMk/>
            <pc:sldMk cId="3062393529" sldId="263"/>
            <ac:spMk id="4" creationId="{0DB9D799-F28B-DFEE-3192-40EB8D9DEE7D}"/>
          </ac:spMkLst>
        </pc:spChg>
        <pc:graphicFrameChg chg="add mod modGraphic">
          <ac:chgData name="Peder Holdgaard Pedersen (PHD)" userId="f960d078-f634-484f-b800-c041678ff304" providerId="ADAL" clId="{013E2F93-D2B6-4B86-A617-46340745CD4A}" dt="2026-04-02T10:47:39.629" v="283" actId="1076"/>
          <ac:graphicFrameMkLst>
            <pc:docMk/>
            <pc:sldMk cId="3062393529" sldId="263"/>
            <ac:graphicFrameMk id="2" creationId="{FF7659D0-201D-CDEA-2146-45B00C9882D1}"/>
          </ac:graphicFrameMkLst>
        </pc:graphicFrameChg>
      </pc:sldChg>
      <pc:sldChg chg="addSp modSp mod">
        <pc:chgData name="Peder Holdgaard Pedersen (PHD)" userId="f960d078-f634-484f-b800-c041678ff304" providerId="ADAL" clId="{013E2F93-D2B6-4B86-A617-46340745CD4A}" dt="2026-04-02T11:12:37.275" v="1094" actId="20577"/>
        <pc:sldMkLst>
          <pc:docMk/>
          <pc:sldMk cId="2834374331" sldId="270"/>
        </pc:sldMkLst>
        <pc:spChg chg="mod">
          <ac:chgData name="Peder Holdgaard Pedersen (PHD)" userId="f960d078-f634-484f-b800-c041678ff304" providerId="ADAL" clId="{013E2F93-D2B6-4B86-A617-46340745CD4A}" dt="2026-04-02T11:12:37.275" v="1094" actId="20577"/>
          <ac:spMkLst>
            <pc:docMk/>
            <pc:sldMk cId="2834374331" sldId="270"/>
            <ac:spMk id="4" creationId="{DCBA2CC7-498F-43C8-0DC1-EC9C3923A191}"/>
          </ac:spMkLst>
        </pc:spChg>
        <pc:spChg chg="add mod">
          <ac:chgData name="Peder Holdgaard Pedersen (PHD)" userId="f960d078-f634-484f-b800-c041678ff304" providerId="ADAL" clId="{013E2F93-D2B6-4B86-A617-46340745CD4A}" dt="2026-04-02T11:04:30.566" v="684" actId="1076"/>
          <ac:spMkLst>
            <pc:docMk/>
            <pc:sldMk cId="2834374331" sldId="270"/>
            <ac:spMk id="5" creationId="{280A4DE5-2C23-66A0-B170-FD791170353A}"/>
          </ac:spMkLst>
        </pc:spChg>
        <pc:picChg chg="add mod">
          <ac:chgData name="Peder Holdgaard Pedersen (PHD)" userId="f960d078-f634-484f-b800-c041678ff304" providerId="ADAL" clId="{013E2F93-D2B6-4B86-A617-46340745CD4A}" dt="2026-04-02T11:02:30.801" v="571" actId="1076"/>
          <ac:picMkLst>
            <pc:docMk/>
            <pc:sldMk cId="2834374331" sldId="270"/>
            <ac:picMk id="3" creationId="{C81C6925-F5EB-3EDA-33B4-8A4C42C7BBD9}"/>
          </ac:picMkLst>
        </pc:picChg>
      </pc:sldChg>
      <pc:sldChg chg="modSp mod">
        <pc:chgData name="Peder Holdgaard Pedersen (PHD)" userId="f960d078-f634-484f-b800-c041678ff304" providerId="ADAL" clId="{013E2F93-D2B6-4B86-A617-46340745CD4A}" dt="2026-04-02T11:07:50.903" v="917" actId="20577"/>
        <pc:sldMkLst>
          <pc:docMk/>
          <pc:sldMk cId="2468650500" sldId="274"/>
        </pc:sldMkLst>
        <pc:spChg chg="mod">
          <ac:chgData name="Peder Holdgaard Pedersen (PHD)" userId="f960d078-f634-484f-b800-c041678ff304" providerId="ADAL" clId="{013E2F93-D2B6-4B86-A617-46340745CD4A}" dt="2026-04-02T11:07:50.903" v="917" actId="20577"/>
          <ac:spMkLst>
            <pc:docMk/>
            <pc:sldMk cId="2468650500" sldId="274"/>
            <ac:spMk id="4" creationId="{BA83185D-1C90-BDC1-0275-1316DB9BE7B5}"/>
          </ac:spMkLst>
        </pc:spChg>
      </pc:sldChg>
      <pc:sldChg chg="addSp modSp mod modAnim">
        <pc:chgData name="Peder Holdgaard Pedersen (PHD)" userId="f960d078-f634-484f-b800-c041678ff304" providerId="ADAL" clId="{013E2F93-D2B6-4B86-A617-46340745CD4A}" dt="2026-04-02T11:10:58.609" v="1046"/>
        <pc:sldMkLst>
          <pc:docMk/>
          <pc:sldMk cId="3155822028" sldId="275"/>
        </pc:sldMkLst>
        <pc:spChg chg="add mod">
          <ac:chgData name="Peder Holdgaard Pedersen (PHD)" userId="f960d078-f634-484f-b800-c041678ff304" providerId="ADAL" clId="{013E2F93-D2B6-4B86-A617-46340745CD4A}" dt="2026-04-02T11:10:47.355" v="1045" actId="20577"/>
          <ac:spMkLst>
            <pc:docMk/>
            <pc:sldMk cId="3155822028" sldId="275"/>
            <ac:spMk id="2" creationId="{1011E963-7DF9-6A21-7198-048740EEE690}"/>
          </ac:spMkLst>
        </pc:spChg>
        <pc:spChg chg="add mod">
          <ac:chgData name="Peder Holdgaard Pedersen (PHD)" userId="f960d078-f634-484f-b800-c041678ff304" providerId="ADAL" clId="{013E2F93-D2B6-4B86-A617-46340745CD4A}" dt="2026-04-02T11:09:37.659" v="928" actId="242"/>
          <ac:spMkLst>
            <pc:docMk/>
            <pc:sldMk cId="3155822028" sldId="275"/>
            <ac:spMk id="3" creationId="{612E43BA-D0AC-A9CC-B61B-B2D476376517}"/>
          </ac:spMkLst>
        </pc:spChg>
      </pc:sldChg>
      <pc:sldChg chg="modSp mod">
        <pc:chgData name="Peder Holdgaard Pedersen (PHD)" userId="f960d078-f634-484f-b800-c041678ff304" providerId="ADAL" clId="{013E2F93-D2B6-4B86-A617-46340745CD4A}" dt="2026-04-02T11:19:29.885" v="1894" actId="255"/>
        <pc:sldMkLst>
          <pc:docMk/>
          <pc:sldMk cId="90799021" sldId="278"/>
        </pc:sldMkLst>
        <pc:spChg chg="mod">
          <ac:chgData name="Peder Holdgaard Pedersen (PHD)" userId="f960d078-f634-484f-b800-c041678ff304" providerId="ADAL" clId="{013E2F93-D2B6-4B86-A617-46340745CD4A}" dt="2026-04-02T11:19:29.885" v="1894" actId="255"/>
          <ac:spMkLst>
            <pc:docMk/>
            <pc:sldMk cId="90799021" sldId="278"/>
            <ac:spMk id="4" creationId="{A124AD7A-7F6D-970B-ED41-6BE0FD61F0ED}"/>
          </ac:spMkLst>
        </pc:spChg>
      </pc:sldChg>
      <pc:sldChg chg="modSp mod">
        <pc:chgData name="Peder Holdgaard Pedersen (PHD)" userId="f960d078-f634-484f-b800-c041678ff304" providerId="ADAL" clId="{013E2F93-D2B6-4B86-A617-46340745CD4A}" dt="2026-04-02T11:19:35.381" v="1895" actId="255"/>
        <pc:sldMkLst>
          <pc:docMk/>
          <pc:sldMk cId="2734241485" sldId="279"/>
        </pc:sldMkLst>
        <pc:spChg chg="mod">
          <ac:chgData name="Peder Holdgaard Pedersen (PHD)" userId="f960d078-f634-484f-b800-c041678ff304" providerId="ADAL" clId="{013E2F93-D2B6-4B86-A617-46340745CD4A}" dt="2026-04-02T11:19:35.381" v="1895" actId="255"/>
          <ac:spMkLst>
            <pc:docMk/>
            <pc:sldMk cId="2734241485" sldId="279"/>
            <ac:spMk id="4" creationId="{497EF498-9A23-BAA0-5B2A-AA85E7D83B7D}"/>
          </ac:spMkLst>
        </pc:spChg>
      </pc:sldChg>
      <pc:sldChg chg="modSp mod">
        <pc:chgData name="Peder Holdgaard Pedersen (PHD)" userId="f960d078-f634-484f-b800-c041678ff304" providerId="ADAL" clId="{013E2F93-D2B6-4B86-A617-46340745CD4A}" dt="2026-04-02T11:21:29.361" v="2132" actId="20577"/>
        <pc:sldMkLst>
          <pc:docMk/>
          <pc:sldMk cId="3881009781" sldId="280"/>
        </pc:sldMkLst>
        <pc:spChg chg="mod">
          <ac:chgData name="Peder Holdgaard Pedersen (PHD)" userId="f960d078-f634-484f-b800-c041678ff304" providerId="ADAL" clId="{013E2F93-D2B6-4B86-A617-46340745CD4A}" dt="2026-04-02T11:21:29.361" v="2132" actId="20577"/>
          <ac:spMkLst>
            <pc:docMk/>
            <pc:sldMk cId="3881009781" sldId="280"/>
            <ac:spMk id="4" creationId="{ED48C3C5-12DF-7564-39E2-701757439F41}"/>
          </ac:spMkLst>
        </pc:spChg>
      </pc:sldChg>
      <pc:sldChg chg="modSp mod">
        <pc:chgData name="Peder Holdgaard Pedersen (PHD)" userId="f960d078-f634-484f-b800-c041678ff304" providerId="ADAL" clId="{013E2F93-D2B6-4B86-A617-46340745CD4A}" dt="2026-04-02T10:52:32.384" v="444" actId="1076"/>
        <pc:sldMkLst>
          <pc:docMk/>
          <pc:sldMk cId="4254378380" sldId="284"/>
        </pc:sldMkLst>
        <pc:graphicFrameChg chg="mod">
          <ac:chgData name="Peder Holdgaard Pedersen (PHD)" userId="f960d078-f634-484f-b800-c041678ff304" providerId="ADAL" clId="{013E2F93-D2B6-4B86-A617-46340745CD4A}" dt="2026-04-02T10:52:32.384" v="444" actId="1076"/>
          <ac:graphicFrameMkLst>
            <pc:docMk/>
            <pc:sldMk cId="4254378380" sldId="284"/>
            <ac:graphicFrameMk id="3" creationId="{0D3F5601-B094-CAD4-5AFC-8A0B2B408FEC}"/>
          </ac:graphicFrameMkLst>
        </pc:graphicFrameChg>
      </pc:sldChg>
      <pc:sldChg chg="modSp mod">
        <pc:chgData name="Peder Holdgaard Pedersen (PHD)" userId="f960d078-f634-484f-b800-c041678ff304" providerId="ADAL" clId="{013E2F93-D2B6-4B86-A617-46340745CD4A}" dt="2026-04-02T10:48:57.783" v="443" actId="20577"/>
        <pc:sldMkLst>
          <pc:docMk/>
          <pc:sldMk cId="1212787251" sldId="286"/>
        </pc:sldMkLst>
        <pc:spChg chg="mod">
          <ac:chgData name="Peder Holdgaard Pedersen (PHD)" userId="f960d078-f634-484f-b800-c041678ff304" providerId="ADAL" clId="{013E2F93-D2B6-4B86-A617-46340745CD4A}" dt="2026-04-02T10:48:57.783" v="443" actId="20577"/>
          <ac:spMkLst>
            <pc:docMk/>
            <pc:sldMk cId="1212787251" sldId="286"/>
            <ac:spMk id="4" creationId="{2BE361C5-8107-D990-3DBD-3B54E0754C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725B0-A3D6-FE4F-BDBE-20C8213B3824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DFD19-939D-2940-A9E4-3CDB4A646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6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83CA650-E636-42A7-B9EA-3D7992B75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277653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A56AEC-4C97-09BB-E757-FAC7FA138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DC3764-97C2-CC64-98F3-D5E15CDF1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D4E11A0-B2D4-AEB0-4154-724A9B4BEB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51612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1F530F-A8A6-0919-4098-86B74AB41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EDE3DE-1BE0-F325-CA38-4450FD287EAD}"/>
              </a:ext>
            </a:extLst>
          </p:cNvPr>
          <p:cNvSpPr/>
          <p:nvPr userDrawn="1"/>
        </p:nvSpPr>
        <p:spPr>
          <a:xfrm>
            <a:off x="0" y="0"/>
            <a:ext cx="5070764" cy="6857999"/>
          </a:xfrm>
          <a:prstGeom prst="rect">
            <a:avLst/>
          </a:prstGeom>
          <a:gradFill>
            <a:gsLst>
              <a:gs pos="0">
                <a:srgbClr val="000000">
                  <a:alpha val="45000"/>
                </a:srgbClr>
              </a:gs>
              <a:gs pos="91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BBFE8A-DECC-59A0-47A7-DB91EF3BBC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28D7789-D997-6C7F-0B2C-F5CED33C5F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37749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A473FD-10BE-7997-8C0C-3C493F0C5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04193A-B70A-DB7E-C0B9-BF4A2618A3F5}"/>
              </a:ext>
            </a:extLst>
          </p:cNvPr>
          <p:cNvSpPr/>
          <p:nvPr userDrawn="1"/>
        </p:nvSpPr>
        <p:spPr>
          <a:xfrm>
            <a:off x="0" y="0"/>
            <a:ext cx="5070764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265"/>
                </a:schemeClr>
              </a:gs>
              <a:gs pos="91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7E8655-71F7-B25F-C9B6-DD49154B4E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092290-EAB7-0F65-B81E-8AC14173B7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239755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6965E-637E-A198-6AE8-FB2393D060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215A45-799F-9B22-CC23-7322A23F46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2A31617-9311-9170-16AC-C3EDBE45AF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36896-300D-2087-F9F5-930FECE0F6C3}"/>
              </a:ext>
            </a:extLst>
          </p:cNvPr>
          <p:cNvSpPr txBox="1"/>
          <p:nvPr userDrawn="1"/>
        </p:nvSpPr>
        <p:spPr>
          <a:xfrm>
            <a:off x="16413480" y="50063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088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E3F21-D4C8-8F20-C9EF-D3B2558761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17C799-E6E4-38D0-E431-E5184218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FC8619C-F5DA-709A-8208-56EC8B8EEC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Click to edit Subheading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267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00387-705A-0B41-348D-14D5086E1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87F1D-C519-877E-5422-C5B35AE95B05}"/>
              </a:ext>
            </a:extLst>
          </p:cNvPr>
          <p:cNvSpPr txBox="1"/>
          <p:nvPr userDrawn="1"/>
        </p:nvSpPr>
        <p:spPr>
          <a:xfrm>
            <a:off x="-1138335" y="26685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F74CBA-FBB9-B761-F661-7E3F406F07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25F8AF4-F0C0-6787-8D77-DEB3CACF1E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55087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Breaker / Fron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F82E59-22B3-C447-42BE-5483E62F8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453FFA-5195-624D-2FDA-A5CE01FE58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410272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Breaker / Front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F82E59-22B3-C447-42BE-5483E62F8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453FFA-5195-624D-2FDA-A5CE01FE58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6919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Breaker / Front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AD8B0276-533F-4C3F-F9C3-9277950252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2137" y="6161661"/>
            <a:ext cx="955745" cy="4131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CDACEE-C352-66BD-F80F-BF9BBBAB7E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A4B4831-67E4-BA5A-8C88-FA83231C56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21092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Breaker / Front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055BCD-41E8-051A-258A-714FBDFFF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8F8D05-5320-88D8-A9C0-54EDDE333F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933106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91A297D-45E8-F429-C8BC-B011BFA0C1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2068295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633086-E697-C1A4-A791-BFCB6A546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900000"/>
            <a:ext cx="5629276" cy="719524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EB99A96-AD11-FF05-2842-1C196C8D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2137" y="6161661"/>
            <a:ext cx="955745" cy="413190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79E88-B3FB-5EC0-90B8-439F01C2A0BE}"/>
              </a:ext>
            </a:extLst>
          </p:cNvPr>
          <p:cNvSpPr txBox="1"/>
          <p:nvPr userDrawn="1"/>
        </p:nvSpPr>
        <p:spPr>
          <a:xfrm>
            <a:off x="2931459" y="12640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91221-896F-9F28-C91C-E042667BB25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000" y="1898390"/>
            <a:ext cx="5628000" cy="3898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19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633086-E697-C1A4-A791-BFCB6A546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900000"/>
            <a:ext cx="5629276" cy="719524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EB99A96-AD11-FF05-2842-1C196C8D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2137" y="6161661"/>
            <a:ext cx="955745" cy="413190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79E88-B3FB-5EC0-90B8-439F01C2A0BE}"/>
              </a:ext>
            </a:extLst>
          </p:cNvPr>
          <p:cNvSpPr txBox="1"/>
          <p:nvPr userDrawn="1"/>
        </p:nvSpPr>
        <p:spPr>
          <a:xfrm>
            <a:off x="2931459" y="12640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91221-896F-9F28-C91C-E042667BB25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000" y="1898390"/>
            <a:ext cx="5628000" cy="3898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25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633086-E697-C1A4-A791-BFCB6A546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900000"/>
            <a:ext cx="5629276" cy="719524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EB99A96-AD11-FF05-2842-1C196C8D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2137" y="6161661"/>
            <a:ext cx="955745" cy="413190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79E88-B3FB-5EC0-90B8-439F01C2A0BE}"/>
              </a:ext>
            </a:extLst>
          </p:cNvPr>
          <p:cNvSpPr txBox="1"/>
          <p:nvPr userDrawn="1"/>
        </p:nvSpPr>
        <p:spPr>
          <a:xfrm>
            <a:off x="2931459" y="12640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91221-896F-9F28-C91C-E042667BB25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000" y="1898390"/>
            <a:ext cx="5628000" cy="3898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517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&amp; Copy - 1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F6936AD2-F170-CD13-950D-0BF57ECB7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14F97899-6CE9-4A41-8427-59F12F327B85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35FFF668-8ADE-93E1-8482-7DFB110B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E99F30D2-B449-796D-435D-62111839A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D6D722B-83BD-89CC-69A2-0C0DAD5B8B9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3549" y="1558925"/>
            <a:ext cx="10244139" cy="4487863"/>
          </a:xfrm>
        </p:spPr>
        <p:txBody>
          <a:bodyPr/>
          <a:lstStyle/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1800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&amp; Copy + 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3DF188EA-C624-D86B-6F83-7D708FD93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66438AB4-2000-5C4D-9A8D-D3A0D3D0104C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01AD75D0-AC8D-E35B-63B8-78F9DEA2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11700"/>
            <a:ext cx="10244139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96661DE-D108-BFCA-067F-23218B1E70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9" y="966289"/>
            <a:ext cx="10244139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5F76BD5-4267-1F86-074F-C4EEA4C34A3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3549" y="1558925"/>
            <a:ext cx="10244139" cy="4487863"/>
          </a:xfrm>
        </p:spPr>
        <p:txBody>
          <a:bodyPr numCol="2" spcCol="360000"/>
          <a:lstStyle/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484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&amp; Copy + Graphs / Media 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EFE2B0-0FC5-C281-6697-0A4299B432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59263" y="1558519"/>
            <a:ext cx="6451600" cy="448756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noProof="0"/>
              <a:t>Content</a:t>
            </a:r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C06301D4-161A-F81B-C6BF-1220C239B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0393A93D-EE70-014D-82A1-A6D0917528FF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AAFE31AF-12EC-6495-7D4E-514D44E3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511700"/>
            <a:ext cx="10244139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EF706C3-3348-D72B-0880-4C44A8D4A7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966289"/>
            <a:ext cx="10244139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0D1EBF2-F71A-F226-527B-732FF38B0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558519"/>
            <a:ext cx="3632200" cy="44875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749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&amp; Copy + Graphs / Media_minus 5th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6E00381D-9121-1367-868A-D0E892063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A22844DE-7E20-A347-9B55-89F79CD8CC13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94128168-8A0B-A6F5-C6D2-4D2A0B59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F4B747D3-2027-2528-A524-D0FF2D29793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3549" y="1166871"/>
            <a:ext cx="10244139" cy="4879917"/>
          </a:xfrm>
        </p:spPr>
        <p:txBody>
          <a:bodyPr numCol="2" spcCol="360000"/>
          <a:lstStyle/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7E097-BDD4-EC97-718F-0B1CBF04824F}"/>
              </a:ext>
            </a:extLst>
          </p:cNvPr>
          <p:cNvSpPr txBox="1"/>
          <p:nvPr userDrawn="1"/>
        </p:nvSpPr>
        <p:spPr>
          <a:xfrm>
            <a:off x="11167872" y="61935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err="1"/>
          </a:p>
        </p:txBody>
      </p:sp>
    </p:spTree>
    <p:extLst>
      <p:ext uri="{BB962C8B-B14F-4D97-AF65-F5344CB8AC3E}">
        <p14:creationId xmlns:p14="http://schemas.microsoft.com/office/powerpoint/2010/main" val="684856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FB1E3-5775-D853-C257-9B6635F12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3" b="1"/>
          <a:stretch/>
        </p:blipFill>
        <p:spPr>
          <a:xfrm>
            <a:off x="6096000" y="-249384"/>
            <a:ext cx="6156960" cy="71504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6CC08055-A82F-B4E1-E765-539B7CB60B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08069-E499-EEE9-A9EF-761884737528}"/>
              </a:ext>
            </a:extLst>
          </p:cNvPr>
          <p:cNvSpPr txBox="1"/>
          <p:nvPr userDrawn="1"/>
        </p:nvSpPr>
        <p:spPr>
          <a:xfrm>
            <a:off x="2480441" y="303749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B2D96B27-7C24-42EE-302B-1B572E0CF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1E538AEC-71F7-C341-8236-CE5326EB2DC9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3706E-B13E-002D-1283-BED4906DC623}"/>
              </a:ext>
            </a:extLst>
          </p:cNvPr>
          <p:cNvSpPr txBox="1"/>
          <p:nvPr userDrawn="1"/>
        </p:nvSpPr>
        <p:spPr>
          <a:xfrm>
            <a:off x="12760036" y="17872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C00EF25-C478-7392-CC96-415A9CF47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6EB5A11-50C0-17B3-27A9-694E70411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552683A-EC8E-5E4D-FC4A-A1D0D59124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785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FB1E3-5775-D853-C257-9B6635F12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414" r="-2727" b="-1414"/>
          <a:stretch/>
        </p:blipFill>
        <p:spPr>
          <a:xfrm>
            <a:off x="6096000" y="-110837"/>
            <a:ext cx="6324922" cy="712246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008CB116-8D9C-C339-840B-7F12ACD33FC7}"/>
              </a:ext>
            </a:extLst>
          </p:cNvPr>
          <p:cNvSpPr/>
          <p:nvPr userDrawn="1"/>
        </p:nvSpPr>
        <p:spPr>
          <a:xfrm>
            <a:off x="9763676" y="3521574"/>
            <a:ext cx="2496337" cy="342710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4E2A9B9-7059-BE16-C967-1F27AEA4A0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8CB61BFB-F5F1-F2BD-AE09-FAAFE9E92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CC7D7D24-BCED-9947-9567-DCED089AD123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120B4AAD-8912-5FBE-32D6-47514A3F9F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FA8BECB-5709-794E-2C62-66D568A17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FA118BE-BA29-013E-7AD4-20184E5A8B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103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A6B599-6088-2495-1F8E-A0182C87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5" r="1113" b="804"/>
          <a:stretch/>
        </p:blipFill>
        <p:spPr>
          <a:xfrm>
            <a:off x="6096000" y="-152462"/>
            <a:ext cx="6148715" cy="70658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3E6E3CBD-9E53-AD7F-1539-710D621DD5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3940C55A-CA42-151B-E9CC-C1FC06E7A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787B0780-DBC6-0440-878A-875C90FF6924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69A31E-2E57-698F-D323-4D323C644DA5}"/>
              </a:ext>
            </a:extLst>
          </p:cNvPr>
          <p:cNvSpPr txBox="1"/>
          <p:nvPr userDrawn="1"/>
        </p:nvSpPr>
        <p:spPr>
          <a:xfrm>
            <a:off x="12760036" y="42810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F04D502-4BCA-C42A-8B1E-093633E2A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51EDACE-89E2-0D65-FBED-DD1C815033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2B86F21-BEC1-BA29-D04A-F7E6D531B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03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E89DB29-AE77-6752-D705-39D36FCEB8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51997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FB1E3-5775-D853-C257-9B6635F12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19CC5424-EB6E-FE53-C420-805CC62B3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81682F-9B7E-EC60-08B1-746B88661F7E}"/>
              </a:ext>
            </a:extLst>
          </p:cNvPr>
          <p:cNvSpPr txBox="1"/>
          <p:nvPr userDrawn="1"/>
        </p:nvSpPr>
        <p:spPr>
          <a:xfrm>
            <a:off x="2049517" y="326871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483C3273-8611-1684-1761-B80A4531D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F8C5858-1F55-A640-93D9-4BF8016EC0EC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7DF1DD98-6F9E-6A8E-E5D3-FD806CE0F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469903D-7757-4AF6-5B13-2082B42BF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0305691-551D-6E91-1E67-871E78DB4E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612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FB1E3-5775-D853-C257-9B6635F12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BE8210AB-D7B1-7E17-9370-1301FD3A8C94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A093605-C530-2E66-D37F-7582F134FF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6BB3B400-1034-63D1-E51E-72393CCCB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1FD0777F-C3F2-114B-9A9A-4F26435FC538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1007F4D2-7A9F-A3A0-59EC-FA1F40AD5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8C01068-F592-FF97-7599-4766C05DF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43282A1-61D1-173F-5518-980BB47A8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28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DE3501-A8A7-5182-55F9-F725799DB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63" r="867" b="92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BE8210AB-D7B1-7E17-9370-1301FD3A8C94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A093605-C530-2E66-D37F-7582F134FF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4DBE823E-7761-C504-F620-A9B8D592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DC962B7-1BCF-2845-A6AC-DA4273ED3D85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742AC73E-231F-70BC-7171-383552084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30525-007C-1EED-3AAE-54C0BBE86E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C957563-D943-4463-18D7-35C732352E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480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62185F-E343-FDA4-7FCB-22560D0B8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-2627" r="-3924" b="-2020"/>
          <a:stretch/>
        </p:blipFill>
        <p:spPr>
          <a:xfrm>
            <a:off x="6096000" y="-235529"/>
            <a:ext cx="6394742" cy="724845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BE8210AB-D7B1-7E17-9370-1301FD3A8C94}"/>
              </a:ext>
            </a:extLst>
          </p:cNvPr>
          <p:cNvSpPr/>
          <p:nvPr userDrawn="1"/>
        </p:nvSpPr>
        <p:spPr>
          <a:xfrm>
            <a:off x="10049762" y="3635941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A093605-C530-2E66-D37F-7582F134FF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C4CE9EEE-2ED6-7A1D-4D53-D1AE691C9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92AAEDFE-17CA-5040-B10B-CECD46AFFD2B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16AE0-B0B9-E645-A0EC-F9618E32C03F}"/>
              </a:ext>
            </a:extLst>
          </p:cNvPr>
          <p:cNvSpPr txBox="1"/>
          <p:nvPr userDrawn="1"/>
        </p:nvSpPr>
        <p:spPr>
          <a:xfrm>
            <a:off x="9490364" y="76338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1DE78F9B-696E-E624-610B-ABEA9A7B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F43EBEC-A711-F9BA-A39D-6790D09B70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2A0458-E57D-3B04-6F91-DBBD4F13623E}"/>
              </a:ext>
            </a:extLst>
          </p:cNvPr>
          <p:cNvSpPr txBox="1"/>
          <p:nvPr userDrawn="1"/>
        </p:nvSpPr>
        <p:spPr>
          <a:xfrm>
            <a:off x="1674421" y="16506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9614763-DAF3-5E0E-689C-E9BB8FC59A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251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C4F561-B1D3-FB3C-18EE-4771B076B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980" r="1041" b="980"/>
          <a:stretch/>
        </p:blipFill>
        <p:spPr>
          <a:xfrm>
            <a:off x="6096000" y="1"/>
            <a:ext cx="6095999" cy="685799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BE8210AB-D7B1-7E17-9370-1301FD3A8C94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A093605-C530-2E66-D37F-7582F134FF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47996087-BF99-F53A-0697-2F19D09BB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FD8D9D9-6F04-534D-A84C-8D9ACA749268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DB40456A-8140-8B38-2748-1199213E6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C8512A2-852F-AC5A-FC4F-5171D27D2F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48DB44D-FF1F-13FB-E14F-FED5B336B4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8063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&amp; Copy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5A1008-241E-E3F3-DF93-CB2530D705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3610539 h 6858000"/>
              <a:gd name="connsiteX3" fmla="*/ 3889970 w 6096000"/>
              <a:gd name="connsiteY3" fmla="*/ 6857999 h 6858000"/>
              <a:gd name="connsiteX4" fmla="*/ 6096000 w 6096000"/>
              <a:gd name="connsiteY4" fmla="*/ 6857999 h 6858000"/>
              <a:gd name="connsiteX5" fmla="*/ 609600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3610539"/>
                </a:lnTo>
                <a:lnTo>
                  <a:pt x="3889970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The Hook">
            <a:extLst>
              <a:ext uri="{FF2B5EF4-FFF2-40B4-BE49-F238E27FC236}">
                <a16:creationId xmlns:a16="http://schemas.microsoft.com/office/drawing/2014/main" id="{8B0944F8-63F9-CC96-E5E6-E423F3189A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9B4B607E-4E32-27E5-1E07-7597598BF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1123469A-E889-CE42-ABA8-53D74D33CC3B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779EDED4-4124-A2A6-04F2-E26A670F6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4" y="511700"/>
            <a:ext cx="5364061" cy="84277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ECF8C0C-87B6-EDE2-A8EE-72455B49B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118" y="1354472"/>
            <a:ext cx="5364061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pic>
        <p:nvPicPr>
          <p:cNvPr id="33" name="Logo">
            <a:extLst>
              <a:ext uri="{FF2B5EF4-FFF2-40B4-BE49-F238E27FC236}">
                <a16:creationId xmlns:a16="http://schemas.microsoft.com/office/drawing/2014/main" id="{ACD95A71-7D53-122F-122F-8A423F9DC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1375FB-BC91-966D-4274-5867288C4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1938528"/>
            <a:ext cx="5364060" cy="41075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0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462F3-6FCD-1052-8782-A5B80173D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F400E787-BE64-193E-E367-7A325B9AC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5E039403-9206-3944-8472-4EA4DE5F979E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427D315-0908-8BBE-BAE1-8D46D6E3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65F00B-0BF8-3EC2-80C0-038DA6FF4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9A65B8D-C094-16BB-7880-357BF4B4F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092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D7DDC6-7159-7111-0519-FBD583CBA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5DA59480-7C97-768A-AEB4-ACE6E3893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C1B45C7-2E5F-4846-88F7-3E73042756F6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720C5A-8862-8FB2-8E93-484A34E8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C2C1B9-B3E4-EEE6-6290-B59C16FD7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D9ADC85-2360-253C-834C-16E60FD1D9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78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FA2E1-813D-8507-3173-09FF32C23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7039C50C-64E1-4939-2898-B691764B4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5D483A78-E6C4-094C-A171-04175545D6D5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4F8716-A776-13BA-4A32-7EB0E857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649C1F-2B72-376E-A240-6737C9C1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2A2BB38-DFE2-B979-B263-2B887EBFAE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418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758E0-5FEE-A16A-803A-CDE8602D9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CCEB2B9D-9972-4B44-4CF1-C920A2365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F5FFDA7-92CB-B64F-8D96-7797A291682B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40A9F-F8DA-5E36-22B3-87F1FFBC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7A38D6-0B49-AFE8-91AF-9D49E828C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13898B0-B02D-A76F-86DA-48EA8D556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43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04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553DE-D4C1-5977-0113-085A857181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9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9AC08-880C-2817-924A-EA15CFE62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2CEC7C09-EA3B-3D9B-C8D4-8F4C8E153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01FB6CC1-4842-2746-8FAB-97E46A945964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4F9D1DA-FB23-272A-275B-E44ACAE3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9E2CD6E-86DE-5CB9-0663-319F95563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C7D0EEC0-F21B-29E5-0810-20EBD82D62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530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8A533-6D5B-125C-25D8-BC7822228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F2AE4C7C-8222-E6D7-ED27-E08CE10C3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77AA2E06-2FC3-C34B-BC3D-64DBA3D65C8B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F88EAFA-64DC-A73A-E5EA-0DA9CD45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2D2A80D-D847-CCE2-7B0B-B83B6FD093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14442104-B90C-535D-7FD0-FD023CF619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41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AFBAD-EF0D-36C4-AB73-8C9E303D1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CEFD2F53-EF75-142C-FD21-C956D5387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96FBBA61-35B6-3A47-8138-56FF4998183D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F92DC6F-1E09-109F-25A0-F08DCFDC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8F928AD-7D90-BE39-0DCB-D7BECAE34A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0E903-E594-9F46-CC3B-3DE4F588EA85}"/>
              </a:ext>
            </a:extLst>
          </p:cNvPr>
          <p:cNvSpPr txBox="1"/>
          <p:nvPr userDrawn="1"/>
        </p:nvSpPr>
        <p:spPr>
          <a:xfrm>
            <a:off x="11423904" y="63398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err="1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530ECC-7F7E-1243-6901-0C7B8A0C62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580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FA764-6FED-AB43-D40D-6F63C1E87D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5704261" y="1546898"/>
            <a:ext cx="5003997" cy="4513924"/>
          </a:xfrm>
          <a:prstGeom prst="rect">
            <a:avLst/>
          </a:prstGeom>
        </p:spPr>
      </p:pic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89118793-E6BF-92CD-8916-E7643CDF4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467BA38A-E57A-2B45-90EA-C6B0023EBE10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99DCACF-64EA-C7B9-E7E9-25C54C63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FB8B8D-9E79-5EA2-6917-82D52BE26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BAD85C4-5D5D-C20A-0F6E-67F79BF44F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29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&amp; Copy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25BAA-354A-69B3-2986-BE999B904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004FD9-5A36-8BCA-3A1E-90ED04EE1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529BFD6-D5DB-567E-0E89-8C4C404444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4258" y="1558518"/>
            <a:ext cx="5004000" cy="4487565"/>
          </a:xfrm>
          <a:noFill/>
        </p:spPr>
        <p:txBody>
          <a:bodyPr/>
          <a:lstStyle/>
          <a:p>
            <a:endParaRPr lang="en-GB" noProof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6E00381D-9121-1367-868A-D0E892063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A22844DE-7E20-A347-9B55-89F79CD8CC13}" type="datetime4">
              <a:rPr lang="en-GB" noProof="0" smtClean="0"/>
              <a:t>02 April 2026</a:t>
            </a:fld>
            <a:endParaRPr lang="en-GB" noProof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3546B98-CE99-BC6A-D2A8-8204B5F24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511700"/>
            <a:ext cx="10244138" cy="45458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>
              <a:lnSpc>
                <a:spcPct val="80000"/>
              </a:lnSpc>
            </a:pPr>
            <a:r>
              <a:rPr lang="en-GB" noProof="0"/>
              <a:t>Click to edit Master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5BCFDC6-4679-0A89-E5D5-63971FF0BA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20" y="966289"/>
            <a:ext cx="10244138" cy="43267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1599DAE-D742-9E6A-0375-2B2AE48A6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725" y="1558519"/>
            <a:ext cx="5003997" cy="4487565"/>
          </a:xfrm>
        </p:spPr>
        <p:txBody>
          <a:bodyPr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5256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6_Ou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553DE-D4C1-5977-0113-085A857181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5177641"/>
            <a:ext cx="5629274" cy="316607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1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ps &amp; Tr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18D6E4A-72D7-1353-8AAB-D03765ED4939}"/>
              </a:ext>
            </a:extLst>
          </p:cNvPr>
          <p:cNvSpPr txBox="1"/>
          <p:nvPr userDrawn="1"/>
        </p:nvSpPr>
        <p:spPr>
          <a:xfrm>
            <a:off x="8091488" y="1619524"/>
            <a:ext cx="3651250" cy="1856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guides, click the View tab and set tick mark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Guides.</a:t>
            </a:r>
          </a:p>
          <a:p>
            <a:pPr>
              <a:spcAft>
                <a:spcPts val="300"/>
              </a:spcAft>
              <a:buNone/>
              <a:defRPr/>
            </a:pPr>
            <a:endParaRPr lang="en-GB" sz="11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Colors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You can change the colors by clicking on font colors. There are seven predefined theme colors.  </a:t>
            </a: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It’s not allowed to use the standard colors.</a:t>
            </a: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endParaRPr lang="en-GB" sz="11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endParaRPr lang="en-GB" sz="11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endParaRPr lang="en-GB" sz="11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endParaRPr lang="en-GB" sz="11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None/>
              <a:defRPr/>
            </a:pPr>
            <a:endParaRPr lang="en-GB" sz="11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Header and Footer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Header and Footer. Click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 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under the “Text” section click on Header and Footer.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729BA1-B2F0-7FBC-F925-919636AD9E89}"/>
              </a:ext>
            </a:extLst>
          </p:cNvPr>
          <p:cNvSpPr txBox="1"/>
          <p:nvPr userDrawn="1"/>
        </p:nvSpPr>
        <p:spPr>
          <a:xfrm>
            <a:off x="466725" y="1619524"/>
            <a:ext cx="3463925" cy="4774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Fonts used in the template</a:t>
            </a:r>
          </a:p>
          <a:p>
            <a:pPr>
              <a:spcAft>
                <a:spcPts val="300"/>
              </a:spcAft>
              <a:buNone/>
              <a:defRPr/>
            </a:pP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body text is </a:t>
            </a:r>
            <a:r>
              <a:rPr lang="en-GB" sz="1100" b="0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Inter 18 pt.</a:t>
            </a:r>
          </a:p>
          <a:p>
            <a:pPr>
              <a:spcAft>
                <a:spcPts val="300"/>
              </a:spcAft>
              <a:buNone/>
              <a:defRPr/>
            </a:pPr>
            <a:endParaRPr lang="en-GB" sz="11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Bullet points. Use the increase/decrease </a:t>
            </a:r>
            <a:b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to jump through levels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press on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gives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you bullet point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Two presses on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gives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second level bullet point in 18 pt.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Three presses on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gives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third level bullet point in 16 pt.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Four presses on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gives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third level bullet point in 14 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Five presses on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gives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third level bullet point in 12 pt.</a:t>
            </a:r>
          </a:p>
          <a:p>
            <a:pPr marL="4763" indent="-4763">
              <a:spcAft>
                <a:spcPts val="300"/>
              </a:spcAft>
              <a:buNone/>
              <a:defRPr/>
            </a:pPr>
            <a:endParaRPr lang="en-GB" sz="11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4763" indent="-4763">
              <a:spcAft>
                <a:spcPts val="300"/>
              </a:spcAft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This can only be done in a predefined text or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content placeholder.</a:t>
            </a:r>
          </a:p>
          <a:p>
            <a:pPr>
              <a:spcAft>
                <a:spcPts val="300"/>
              </a:spcAft>
              <a:buNone/>
              <a:defRPr/>
            </a:pPr>
            <a:endParaRPr lang="en-GB" sz="11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300"/>
              </a:spcAft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 algn="l"/>
            <a:endParaRPr lang="en-GB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D484B-FAD0-D762-4065-8CFFB930FA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114F9-39D1-60CE-CF91-2DD7082C2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646EE-ACAF-1004-AD90-EA4358A0F2E7}"/>
              </a:ext>
            </a:extLst>
          </p:cNvPr>
          <p:cNvSpPr txBox="1"/>
          <p:nvPr userDrawn="1"/>
        </p:nvSpPr>
        <p:spPr>
          <a:xfrm>
            <a:off x="4259263" y="1619524"/>
            <a:ext cx="3651250" cy="3529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Use layouts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sz="11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Home tab.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New Slide 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slide.</a:t>
            </a: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11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Layout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from the "drop down" menu. </a:t>
            </a:r>
          </a:p>
          <a:p>
            <a:pPr>
              <a:spcAft>
                <a:spcPts val="300"/>
              </a:spcAft>
              <a:buNone/>
              <a:defRPr/>
            </a:pPr>
            <a:endParaRPr lang="en-GB" sz="11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None/>
              <a:defRPr/>
            </a:pPr>
            <a:r>
              <a:rPr lang="en-GB" sz="1100" b="1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marL="0" indent="0">
              <a:spcAft>
                <a:spcPts val="3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click on the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icon and choose Insert.</a:t>
            </a:r>
          </a:p>
          <a:p>
            <a:pPr>
              <a:spcAft>
                <a:spcPts val="300"/>
              </a:spcAft>
              <a:buNone/>
              <a:defRPr/>
            </a:pPr>
            <a:endParaRPr lang="en-GB" sz="11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Crop to change size or focus of the picture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the SHIFT-key down while dragging the corners of the picture.</a:t>
            </a: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graphic, then select the picture, right-click and choose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back.</a:t>
            </a:r>
            <a:endParaRPr lang="en-GB" sz="11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DA954-6B81-333B-CD05-561176DE0A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787" y="1708977"/>
            <a:ext cx="413682" cy="736554"/>
          </a:xfrm>
          <a:prstGeom prst="rect">
            <a:avLst/>
          </a:prstGeom>
        </p:spPr>
      </p:pic>
      <p:pic>
        <p:nvPicPr>
          <p:cNvPr id="7" name="Billede 15">
            <a:extLst>
              <a:ext uri="{FF2B5EF4-FFF2-40B4-BE49-F238E27FC236}">
                <a16:creationId xmlns:a16="http://schemas.microsoft.com/office/drawing/2014/main" id="{33D8C1AB-69EE-4A46-DA82-DB5710BC2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797" y="2445531"/>
            <a:ext cx="742643" cy="2405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E5D106-A58A-DDCA-1706-F2E4B2DF9175}"/>
              </a:ext>
            </a:extLst>
          </p:cNvPr>
          <p:cNvGrpSpPr/>
          <p:nvPr userDrawn="1"/>
        </p:nvGrpSpPr>
        <p:grpSpPr>
          <a:xfrm>
            <a:off x="8091488" y="3422665"/>
            <a:ext cx="1562894" cy="584159"/>
            <a:chOff x="4643438" y="3657039"/>
            <a:chExt cx="1562894" cy="5841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8BF1E3-FDD5-78A9-777D-3C38E199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3438" y="3732736"/>
              <a:ext cx="1562894" cy="47046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00FD85-91E9-D1F1-CD3D-298ED4CC803B}"/>
                </a:ext>
              </a:extLst>
            </p:cNvPr>
            <p:cNvGrpSpPr/>
            <p:nvPr/>
          </p:nvGrpSpPr>
          <p:grpSpPr>
            <a:xfrm>
              <a:off x="4946767" y="3657039"/>
              <a:ext cx="956235" cy="584159"/>
              <a:chOff x="4946767" y="3570664"/>
              <a:chExt cx="956235" cy="83843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CB1DF58-CA1A-89E3-535C-F92EEB0493A9}"/>
                  </a:ext>
                </a:extLst>
              </p:cNvPr>
              <p:cNvCxnSpPr/>
              <p:nvPr/>
            </p:nvCxnSpPr>
            <p:spPr>
              <a:xfrm flipV="1">
                <a:off x="4946767" y="3570664"/>
                <a:ext cx="956235" cy="827922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4840CD3-8C39-9890-0278-25430839B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767" y="3581178"/>
                <a:ext cx="956235" cy="827922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Billede 27">
            <a:extLst>
              <a:ext uri="{FF2B5EF4-FFF2-40B4-BE49-F238E27FC236}">
                <a16:creationId xmlns:a16="http://schemas.microsoft.com/office/drawing/2014/main" id="{D3A21A2B-F394-27AB-3ED7-169991DFE1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864" y="2456921"/>
            <a:ext cx="984015" cy="5109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593B0C-DB2F-238C-378D-2ED7DF65C999}"/>
              </a:ext>
            </a:extLst>
          </p:cNvPr>
          <p:cNvSpPr txBox="1"/>
          <p:nvPr userDrawn="1"/>
        </p:nvSpPr>
        <p:spPr>
          <a:xfrm>
            <a:off x="466725" y="834298"/>
            <a:ext cx="5024465" cy="771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3200"/>
              <a:t>Tips &amp; Tricks</a:t>
            </a:r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A3A77E16-F425-B10C-EABD-AD362A7C2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9376950-3845-684C-B399-579F7BB5B749}" type="datetime4">
              <a:rPr lang="en-GB" smtClean="0"/>
              <a:t>02 April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906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ps &amp; Tr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1729BA1-B2F0-7FBC-F925-919636AD9E89}"/>
              </a:ext>
            </a:extLst>
          </p:cNvPr>
          <p:cNvSpPr txBox="1"/>
          <p:nvPr userDrawn="1"/>
        </p:nvSpPr>
        <p:spPr>
          <a:xfrm>
            <a:off x="466725" y="834298"/>
            <a:ext cx="3463925" cy="2174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  <a:buNone/>
              <a:defRPr/>
            </a:pPr>
            <a:r>
              <a:rPr lang="en-GB" sz="1100" b="1" kern="1200" noProof="1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How to change text colors on charts </a:t>
            </a:r>
          </a:p>
          <a:p>
            <a:pPr>
              <a:spcAft>
                <a:spcPts val="300"/>
              </a:spcAft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 algn="l"/>
            <a:endParaRPr lang="en-GB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D484B-FAD0-D762-4065-8CFFB930FA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114F9-39D1-60CE-CF91-2DD7082C2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3A8AA-2633-49C9-9BAD-1EB96DCF18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A3A77E16-F425-B10C-EABD-AD362A7C2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9376950-3845-684C-B399-579F7BB5B749}" type="datetime4">
              <a:rPr lang="en-GB" smtClean="0"/>
              <a:t>02 April 2026</a:t>
            </a:fld>
            <a:endParaRPr lang="en-GB"/>
          </a:p>
        </p:txBody>
      </p:sp>
      <p:pic>
        <p:nvPicPr>
          <p:cNvPr id="22" name="Picture 21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9A751578-08E0-A1D4-EF21-95AEDFB0E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91405"/>
            <a:ext cx="3781063" cy="2363165"/>
          </a:xfrm>
          <a:prstGeom prst="rect">
            <a:avLst/>
          </a:prstGeom>
        </p:spPr>
      </p:pic>
      <p:pic>
        <p:nvPicPr>
          <p:cNvPr id="24" name="Picture 2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197C2070-8F94-7376-6D64-47F3B94AC1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6" y="1186288"/>
            <a:ext cx="3781063" cy="2363165"/>
          </a:xfrm>
          <a:prstGeom prst="rect">
            <a:avLst/>
          </a:prstGeom>
        </p:spPr>
      </p:pic>
      <p:pic>
        <p:nvPicPr>
          <p:cNvPr id="18" name="Picture 17" descr="Graphical user interface, application, table, Word, Excel&#10;&#10;Description automatically generated">
            <a:extLst>
              <a:ext uri="{FF2B5EF4-FFF2-40B4-BE49-F238E27FC236}">
                <a16:creationId xmlns:a16="http://schemas.microsoft.com/office/drawing/2014/main" id="{9AF819A9-47A0-04C4-C934-8702D4D3F5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724036"/>
            <a:ext cx="3781063" cy="2363165"/>
          </a:xfrm>
          <a:prstGeom prst="rect">
            <a:avLst/>
          </a:prstGeom>
        </p:spPr>
      </p:pic>
      <p:pic>
        <p:nvPicPr>
          <p:cNvPr id="20" name="Picture 19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C1209B8E-0524-4957-BEDE-815A9A5FD1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6" y="3724037"/>
            <a:ext cx="3781063" cy="236316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CB9944BA-37CD-E354-20D8-D25E62226E8A}"/>
              </a:ext>
            </a:extLst>
          </p:cNvPr>
          <p:cNvSpPr/>
          <p:nvPr userDrawn="1"/>
        </p:nvSpPr>
        <p:spPr>
          <a:xfrm>
            <a:off x="1879270" y="2001844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8B0384-33B0-45D9-90E6-3242E67A788C}"/>
              </a:ext>
            </a:extLst>
          </p:cNvPr>
          <p:cNvSpPr/>
          <p:nvPr userDrawn="1"/>
        </p:nvSpPr>
        <p:spPr>
          <a:xfrm>
            <a:off x="6115181" y="1269910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7E20602-3BF0-600E-7327-857AB0471A13}"/>
              </a:ext>
            </a:extLst>
          </p:cNvPr>
          <p:cNvSpPr/>
          <p:nvPr userDrawn="1"/>
        </p:nvSpPr>
        <p:spPr>
          <a:xfrm>
            <a:off x="1891794" y="4119596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983570-1AC5-4ADF-4A79-D7DF2AFF9973}"/>
              </a:ext>
            </a:extLst>
          </p:cNvPr>
          <p:cNvSpPr/>
          <p:nvPr userDrawn="1"/>
        </p:nvSpPr>
        <p:spPr>
          <a:xfrm>
            <a:off x="7543628" y="4535210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2B0E2F9-0638-FD26-1B80-010F91AD9AB5}"/>
              </a:ext>
            </a:extLst>
          </p:cNvPr>
          <p:cNvSpPr/>
          <p:nvPr userDrawn="1"/>
        </p:nvSpPr>
        <p:spPr>
          <a:xfrm>
            <a:off x="6562481" y="4914948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0F4905-BB0F-95DD-5190-86C0B66AD20A}"/>
              </a:ext>
            </a:extLst>
          </p:cNvPr>
          <p:cNvSpPr/>
          <p:nvPr userDrawn="1"/>
        </p:nvSpPr>
        <p:spPr>
          <a:xfrm>
            <a:off x="6841923" y="5283767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5FCB67-4E8D-8A7C-1D9D-49C6D628BE5A}"/>
              </a:ext>
            </a:extLst>
          </p:cNvPr>
          <p:cNvSpPr/>
          <p:nvPr userDrawn="1"/>
        </p:nvSpPr>
        <p:spPr>
          <a:xfrm>
            <a:off x="7557155" y="5344223"/>
            <a:ext cx="120913" cy="12091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FCDB8D-39DD-CA86-4892-1EA796282258}"/>
              </a:ext>
            </a:extLst>
          </p:cNvPr>
          <p:cNvSpPr txBox="1"/>
          <p:nvPr userDrawn="1"/>
        </p:nvSpPr>
        <p:spPr>
          <a:xfrm>
            <a:off x="4364253" y="1218151"/>
            <a:ext cx="1433656" cy="1149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1: 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text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box/group you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want to change.</a:t>
            </a:r>
          </a:p>
          <a:p>
            <a:pPr>
              <a:spcAft>
                <a:spcPts val="300"/>
              </a:spcAft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 algn="l"/>
            <a:endParaRPr lang="en-GB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F0578A-EC70-69E5-C533-893E5BE78742}"/>
              </a:ext>
            </a:extLst>
          </p:cNvPr>
          <p:cNvSpPr txBox="1"/>
          <p:nvPr userDrawn="1"/>
        </p:nvSpPr>
        <p:spPr>
          <a:xfrm>
            <a:off x="10029462" y="1191476"/>
            <a:ext cx="1362438" cy="1671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2: </a:t>
            </a: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Make sure you’re </a:t>
            </a:r>
            <a:b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on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‘Home’ </a:t>
            </a: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 </a:t>
            </a:r>
            <a:b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in the top menu. </a:t>
            </a:r>
          </a:p>
          <a:p>
            <a:pPr>
              <a:spcAft>
                <a:spcPts val="300"/>
              </a:spcAft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 algn="l"/>
            <a:endParaRPr lang="en-GB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49BDEB-4DF5-535B-017B-EE05411A6367}"/>
              </a:ext>
            </a:extLst>
          </p:cNvPr>
          <p:cNvSpPr txBox="1"/>
          <p:nvPr userDrawn="1"/>
        </p:nvSpPr>
        <p:spPr>
          <a:xfrm>
            <a:off x="4364254" y="3735785"/>
            <a:ext cx="1433656" cy="12283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3: </a:t>
            </a: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the 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‘Font </a:t>
            </a:r>
            <a:b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colour’ </a:t>
            </a: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 </a:t>
            </a:r>
            <a:b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menu and choose </a:t>
            </a:r>
            <a:b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‘</a:t>
            </a: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SAXO blue’ </a:t>
            </a: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</a:t>
            </a:r>
            <a:b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Theme Colours.</a:t>
            </a:r>
          </a:p>
          <a:p>
            <a:pPr>
              <a:spcAft>
                <a:spcPts val="300"/>
              </a:spcAft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 algn="l"/>
            <a:endParaRPr lang="en-GB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C6C822-159B-DE89-190E-8973BD7DF790}"/>
              </a:ext>
            </a:extLst>
          </p:cNvPr>
          <p:cNvSpPr txBox="1"/>
          <p:nvPr userDrawn="1"/>
        </p:nvSpPr>
        <p:spPr>
          <a:xfrm>
            <a:off x="10040780" y="3727343"/>
            <a:ext cx="1362438" cy="1043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GB" sz="11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4: </a:t>
            </a: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Repeat on each </a:t>
            </a:r>
            <a:b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text group you </a:t>
            </a:r>
            <a:b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want to change.  </a:t>
            </a:r>
            <a:endParaRPr lang="en-GB" sz="1100" b="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300"/>
              </a:spcAft>
            </a:pPr>
            <a:endParaRPr lang="en-GB" sz="1100">
              <a:solidFill>
                <a:schemeClr val="tx1"/>
              </a:solidFill>
              <a:latin typeface="+mn-lt"/>
            </a:endParaRPr>
          </a:p>
          <a:p>
            <a:pPr algn="l"/>
            <a:endParaRPr lang="en-GB" sz="11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515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4AD6345-5915-83E1-40EF-68FD15D6F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826432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4D85A1A-A14D-1876-55AF-51EEC572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5C13E-054C-49A5-572F-C91254455FCE}"/>
              </a:ext>
            </a:extLst>
          </p:cNvPr>
          <p:cNvSpPr txBox="1"/>
          <p:nvPr userDrawn="1"/>
        </p:nvSpPr>
        <p:spPr>
          <a:xfrm>
            <a:off x="10619874" y="-8823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7012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5830093-BD0D-12D4-1E07-2D0FF35D5C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6208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_Front Page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1CEC-1995-0B78-E6F0-4748932EE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604DAD15-4542-4449-B216-F473056864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2" name="Text Box">
            <a:extLst>
              <a:ext uri="{FF2B5EF4-FFF2-40B4-BE49-F238E27FC236}">
                <a16:creationId xmlns:a16="http://schemas.microsoft.com/office/drawing/2014/main" id="{7FAA5DFB-D292-0930-A127-37448FD71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01" y="2468487"/>
            <a:ext cx="5628000" cy="3524005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23811-9790-1804-8469-EFD169B4B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2466988"/>
            <a:ext cx="5628000" cy="2196254"/>
          </a:xfrm>
        </p:spPr>
        <p:txBody>
          <a:bodyPr lIns="251999" tIns="0" rIns="251999" anchor="ctr" anchorCtr="0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05388C8-A57D-A297-D66B-767E8ADACB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4663243"/>
            <a:ext cx="5221694" cy="1329249"/>
          </a:xfrm>
        </p:spPr>
        <p:txBody>
          <a:bodyPr lIns="251999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51923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ront Page /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0A99B4-8665-6F0C-4970-63B0F454A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17">
            <a:extLst>
              <a:ext uri="{FF2B5EF4-FFF2-40B4-BE49-F238E27FC236}">
                <a16:creationId xmlns:a16="http://schemas.microsoft.com/office/drawing/2014/main" id="{4883D214-D96D-1A4E-3DED-222B57EB76DE}"/>
              </a:ext>
            </a:extLst>
          </p:cNvPr>
          <p:cNvSpPr/>
          <p:nvPr userDrawn="1"/>
        </p:nvSpPr>
        <p:spPr>
          <a:xfrm>
            <a:off x="9985970" y="3610540"/>
            <a:ext cx="2206030" cy="3247459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/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56CA3C-EB59-6C77-1870-76B32767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pic>
        <p:nvPicPr>
          <p:cNvPr id="13" name="The Hook">
            <a:extLst>
              <a:ext uri="{FF2B5EF4-FFF2-40B4-BE49-F238E27FC236}">
                <a16:creationId xmlns:a16="http://schemas.microsoft.com/office/drawing/2014/main" id="{B6744F6F-9F36-85CA-6501-AD4BA570B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74" y="0"/>
            <a:ext cx="214783" cy="3221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A7753F1-1BD8-1AB2-C8F6-C1F636CA2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900000"/>
            <a:ext cx="5628000" cy="2294462"/>
          </a:xfrm>
        </p:spPr>
        <p:txBody>
          <a:bodyPr lIns="0" tIns="0" rIns="0"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</a:t>
            </a:r>
            <a:br>
              <a:rPr lang="en-GB" noProof="0"/>
            </a:br>
            <a:r>
              <a:rPr lang="en-GB" noProof="0"/>
              <a:t>title </a:t>
            </a:r>
            <a:br>
              <a:rPr lang="en-GB" noProof="0"/>
            </a:b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CD88569-87AF-6761-6C9B-5A47EF63FA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26" y="3369353"/>
            <a:ext cx="5629274" cy="1329249"/>
          </a:xfrm>
        </p:spPr>
        <p:txBody>
          <a:bodyPr l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Subheading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8C167-4CE2-EAF2-8C45-65255718A07F}"/>
              </a:ext>
            </a:extLst>
          </p:cNvPr>
          <p:cNvSpPr txBox="1"/>
          <p:nvPr userDrawn="1"/>
        </p:nvSpPr>
        <p:spPr>
          <a:xfrm>
            <a:off x="9829800" y="-10374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05227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6DE74-2882-C44A-36B4-BE899677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491596"/>
            <a:ext cx="11256963" cy="7195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</a:t>
            </a:r>
            <a:r>
              <a:rPr lang="en-GB" noProof="0"/>
              <a:t>edit</a:t>
            </a:r>
            <a:r>
              <a:rPr lang="en-GB"/>
              <a:t>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03A7-4B2F-11C7-5FEC-355E717D8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00" y="1209600"/>
            <a:ext cx="11259569" cy="4586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2B268-7607-14C6-AFC1-6393166B5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3397" y="6278563"/>
            <a:ext cx="2785528" cy="217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2D33E-8576-3C7D-5D02-8B7C17AFC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118" y="6278563"/>
            <a:ext cx="496581" cy="217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5A3A8AA-2633-49C9-9BAD-1EB96DCF18B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B97BED07-6F9A-CBD4-5460-52CCBA2D3928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772137" y="6160610"/>
            <a:ext cx="955745" cy="415293"/>
          </a:xfrm>
          <a:prstGeom prst="rect">
            <a:avLst/>
          </a:prstGeom>
        </p:spPr>
      </p:pic>
      <p:sp>
        <p:nvSpPr>
          <p:cNvPr id="8" name="Shape 2 - Overlay">
            <a:extLst>
              <a:ext uri="{FF2B5EF4-FFF2-40B4-BE49-F238E27FC236}">
                <a16:creationId xmlns:a16="http://schemas.microsoft.com/office/drawing/2014/main" id="{F387A88C-2FB1-8349-D092-A781E76C55C5}"/>
              </a:ext>
            </a:extLst>
          </p:cNvPr>
          <p:cNvSpPr/>
          <p:nvPr userDrawn="1"/>
        </p:nvSpPr>
        <p:spPr>
          <a:xfrm>
            <a:off x="3668344" y="6224790"/>
            <a:ext cx="430581" cy="633850"/>
          </a:xfrm>
          <a:custGeom>
            <a:avLst/>
            <a:gdLst>
              <a:gd name="connsiteX0" fmla="*/ 3633179 w 3633179"/>
              <a:gd name="connsiteY0" fmla="*/ 0 h 5348341"/>
              <a:gd name="connsiteX1" fmla="*/ 3633179 w 3633179"/>
              <a:gd name="connsiteY1" fmla="*/ 5348342 h 5348341"/>
              <a:gd name="connsiteX2" fmla="*/ 0 w 3633179"/>
              <a:gd name="connsiteY2" fmla="*/ 5348342 h 5348341"/>
              <a:gd name="connsiteX3" fmla="*/ 3633179 w 3633179"/>
              <a:gd name="connsiteY3" fmla="*/ 0 h 53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179" h="5348341">
                <a:moveTo>
                  <a:pt x="3633179" y="0"/>
                </a:moveTo>
                <a:lnTo>
                  <a:pt x="3633179" y="5348342"/>
                </a:lnTo>
                <a:lnTo>
                  <a:pt x="0" y="5348342"/>
                </a:lnTo>
                <a:lnTo>
                  <a:pt x="3633179" y="0"/>
                </a:lnTo>
                <a:close/>
              </a:path>
            </a:pathLst>
          </a:custGeom>
          <a:solidFill>
            <a:srgbClr val="041378">
              <a:alpha val="9804"/>
            </a:srgbClr>
          </a:solidFill>
          <a:ln w="6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9" name="The Hook">
            <a:extLst>
              <a:ext uri="{FF2B5EF4-FFF2-40B4-BE49-F238E27FC236}">
                <a16:creationId xmlns:a16="http://schemas.microsoft.com/office/drawing/2014/main" id="{A240FBBA-5FF0-D0BA-A2EC-BDF3A741CC83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468000" y="0"/>
            <a:ext cx="214783" cy="322175"/>
          </a:xfrm>
          <a:prstGeom prst="rect">
            <a:avLst/>
          </a:prstGeom>
        </p:spPr>
      </p:pic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615CFE64-25D5-E682-6F38-1B41CFCFA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74201" y="6246664"/>
            <a:ext cx="1656584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D4B01D6-2090-FC43-8934-FBB7F23E9990}" type="datetime4">
              <a:rPr lang="en-GB" smtClean="0"/>
              <a:pPr/>
              <a:t>02 April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9" r:id="rId3"/>
    <p:sldLayoutId id="2147483674" r:id="rId4"/>
    <p:sldLayoutId id="2147483675" r:id="rId5"/>
    <p:sldLayoutId id="2147483680" r:id="rId6"/>
    <p:sldLayoutId id="2147483678" r:id="rId7"/>
    <p:sldLayoutId id="2147483679" r:id="rId8"/>
    <p:sldLayoutId id="2147483688" r:id="rId9"/>
    <p:sldLayoutId id="2147483683" r:id="rId10"/>
    <p:sldLayoutId id="2147483686" r:id="rId11"/>
    <p:sldLayoutId id="2147483687" r:id="rId12"/>
    <p:sldLayoutId id="2147483713" r:id="rId13"/>
    <p:sldLayoutId id="2147483714" r:id="rId14"/>
    <p:sldLayoutId id="2147483720" r:id="rId15"/>
    <p:sldLayoutId id="2147483661" r:id="rId16"/>
    <p:sldLayoutId id="2147483730" r:id="rId17"/>
    <p:sldLayoutId id="2147483710" r:id="rId18"/>
    <p:sldLayoutId id="2147483706" r:id="rId19"/>
    <p:sldLayoutId id="2147483662" r:id="rId20"/>
    <p:sldLayoutId id="2147483731" r:id="rId21"/>
    <p:sldLayoutId id="2147483732" r:id="rId22"/>
    <p:sldLayoutId id="2147483726" r:id="rId23"/>
    <p:sldLayoutId id="2147483723" r:id="rId24"/>
    <p:sldLayoutId id="2147483667" r:id="rId25"/>
    <p:sldLayoutId id="2147483727" r:id="rId26"/>
    <p:sldLayoutId id="2147483690" r:id="rId27"/>
    <p:sldLayoutId id="2147483691" r:id="rId28"/>
    <p:sldLayoutId id="2147483696" r:id="rId29"/>
    <p:sldLayoutId id="2147483694" r:id="rId30"/>
    <p:sldLayoutId id="2147483695" r:id="rId31"/>
    <p:sldLayoutId id="2147483715" r:id="rId32"/>
    <p:sldLayoutId id="2147483716" r:id="rId33"/>
    <p:sldLayoutId id="2147483721" r:id="rId34"/>
    <p:sldLayoutId id="2147483724" r:id="rId35"/>
    <p:sldLayoutId id="2147483698" r:id="rId36"/>
    <p:sldLayoutId id="2147483699" r:id="rId37"/>
    <p:sldLayoutId id="2147483704" r:id="rId38"/>
    <p:sldLayoutId id="2147483702" r:id="rId39"/>
    <p:sldLayoutId id="2147483703" r:id="rId40"/>
    <p:sldLayoutId id="2147483717" r:id="rId41"/>
    <p:sldLayoutId id="2147483718" r:id="rId42"/>
    <p:sldLayoutId id="2147483722" r:id="rId43"/>
    <p:sldLayoutId id="2147483725" r:id="rId44"/>
    <p:sldLayoutId id="2147483670" r:id="rId45"/>
    <p:sldLayoutId id="2147483672" r:id="rId46"/>
    <p:sldLayoutId id="2147483729" r:id="rId4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58763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81025" indent="-268288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9000" indent="-307975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03325" indent="-314325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94">
          <p15:clr>
            <a:srgbClr val="F26B43"/>
          </p15:clr>
        </p15:guide>
        <p15:guide id="4" pos="2582">
          <p15:clr>
            <a:srgbClr val="F26B43"/>
          </p15:clr>
        </p15:guide>
        <p15:guide id="5" pos="2683">
          <p15:clr>
            <a:srgbClr val="F26B43"/>
          </p15:clr>
        </p15:guide>
        <p15:guide id="6" pos="4983">
          <p15:clr>
            <a:srgbClr val="F26B43"/>
          </p15:clr>
        </p15:guide>
        <p15:guide id="7" pos="5097">
          <p15:clr>
            <a:srgbClr val="F26B43"/>
          </p15:clr>
        </p15:guide>
        <p15:guide id="8" pos="7385">
          <p15:clr>
            <a:srgbClr val="F26B43"/>
          </p15:clr>
        </p15:guide>
        <p15:guide id="11" orient="horz" pos="294">
          <p15:clr>
            <a:srgbClr val="F26B43"/>
          </p15:clr>
        </p15:guide>
        <p15:guide id="12" orient="horz" pos="4020">
          <p15:clr>
            <a:srgbClr val="F26B43"/>
          </p15:clr>
        </p15:guide>
        <p15:guide id="13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4.svg"/><Relationship Id="rId7" Type="http://schemas.openxmlformats.org/officeDocument/2006/relationships/image" Target="../media/image6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11" Type="http://schemas.openxmlformats.org/officeDocument/2006/relationships/hyperlink" Target="https://ansaikuropedia.org/wiki/%E5%B0%8F%E6%97%A9%E5%B7%9D%E7%A7%80%E7%A7%8B" TargetMode="External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delcontextprotocol/experimental-ext-interceptors" TargetMode="External"/><Relationship Id="rId2" Type="http://schemas.openxmlformats.org/officeDocument/2006/relationships/hyperlink" Target="https://github.com/modelcontextprotocol/modelcontextprotocol/issues/1763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54.svg"/><Relationship Id="rId7" Type="http://schemas.openxmlformats.org/officeDocument/2006/relationships/image" Target="../media/image8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highway-signs/s/standards.html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t/thank-you.html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9.png"/><Relationship Id="rId7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62.png"/><Relationship Id="rId7" Type="http://schemas.openxmlformats.org/officeDocument/2006/relationships/image" Target="../media/image5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2.svg"/><Relationship Id="rId10" Type="http://schemas.openxmlformats.org/officeDocument/2006/relationships/image" Target="../media/image64.svg"/><Relationship Id="rId4" Type="http://schemas.openxmlformats.org/officeDocument/2006/relationships/image" Target="../media/image51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6A0BC8-D7FA-CED8-EE86-671BF1601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466988"/>
            <a:ext cx="5602600" cy="2187788"/>
          </a:xfrm>
        </p:spPr>
        <p:txBody>
          <a:bodyPr/>
          <a:lstStyle/>
          <a:p>
            <a:r>
              <a:rPr lang="en-US" dirty="0"/>
              <a:t>Context Middleware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E0DBC0-7A6B-5109-F856-BE20817D2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6" y="4663243"/>
            <a:ext cx="5221693" cy="1329249"/>
          </a:xfrm>
        </p:spPr>
        <p:txBody>
          <a:bodyPr/>
          <a:lstStyle/>
          <a:p>
            <a:r>
              <a:rPr lang="en-US" dirty="0"/>
              <a:t>MCP Dev Summit</a:t>
            </a:r>
            <a:br>
              <a:rPr lang="en-US" dirty="0"/>
            </a:br>
            <a:r>
              <a:rPr lang="en-US" dirty="0"/>
              <a:t>New York 2026</a:t>
            </a:r>
          </a:p>
        </p:txBody>
      </p:sp>
    </p:spTree>
    <p:extLst>
      <p:ext uri="{BB962C8B-B14F-4D97-AF65-F5344CB8AC3E}">
        <p14:creationId xmlns:p14="http://schemas.microsoft.com/office/powerpoint/2010/main" val="223213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9DE6-1569-548D-6485-21E0B338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5118AD-DC53-DACC-F3DE-4611EDA4BFDE}"/>
              </a:ext>
            </a:extLst>
          </p:cNvPr>
          <p:cNvSpPr txBox="1"/>
          <p:nvPr/>
        </p:nvSpPr>
        <p:spPr>
          <a:xfrm>
            <a:off x="477078" y="556590"/>
            <a:ext cx="10074303" cy="6330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Autonomy</a:t>
            </a:r>
            <a:r>
              <a:rPr lang="da-DK" sz="2400" b="1" dirty="0">
                <a:solidFill>
                  <a:schemeClr val="bg2"/>
                </a:solidFill>
              </a:rPr>
              <a:t> and </a:t>
            </a:r>
            <a:r>
              <a:rPr lang="da-DK" sz="2400" b="1" dirty="0" err="1">
                <a:solidFill>
                  <a:schemeClr val="bg2"/>
                </a:solidFill>
              </a:rPr>
              <a:t>complexity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keeps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increasing</a:t>
            </a:r>
            <a:endParaRPr lang="da-DK" sz="2400" b="1" dirty="0">
              <a:solidFill>
                <a:schemeClr val="bg2"/>
              </a:solidFill>
            </a:endParaRPr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97C49184-BFEC-25EF-2F94-BCB242B6D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0557" y="1603247"/>
            <a:ext cx="1720957" cy="1720957"/>
          </a:xfrm>
          <a:prstGeom prst="rect">
            <a:avLst/>
          </a:prstGeom>
        </p:spPr>
      </p:pic>
      <p:pic>
        <p:nvPicPr>
          <p:cNvPr id="3" name="Picture 2" descr="Introducing strands agents, an Open Source AI agents SDK - Express Computer">
            <a:extLst>
              <a:ext uri="{FF2B5EF4-FFF2-40B4-BE49-F238E27FC236}">
                <a16:creationId xmlns:a16="http://schemas.microsoft.com/office/drawing/2014/main" id="{991E6F21-A8AC-945C-393E-8E1BFAD7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36" y="1189607"/>
            <a:ext cx="4444601" cy="25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nside OpenClaw: how it works. The following diagram and article… | by  Tech-Practice | Feb, 2026 | Medium">
            <a:extLst>
              <a:ext uri="{FF2B5EF4-FFF2-40B4-BE49-F238E27FC236}">
                <a16:creationId xmlns:a16="http://schemas.microsoft.com/office/drawing/2014/main" id="{D7E905FB-5229-A3C6-F3EC-16288583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36" y="4039686"/>
            <a:ext cx="4536489" cy="24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A7F078-7289-0ECE-FBCC-B17F80709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78" y="4741262"/>
            <a:ext cx="4287915" cy="880381"/>
          </a:xfrm>
          <a:prstGeom prst="rect">
            <a:avLst/>
          </a:prstGeom>
        </p:spPr>
      </p:pic>
      <p:pic>
        <p:nvPicPr>
          <p:cNvPr id="4100" name="Picture 4" descr="Stevey's Birthday Blog. My birthday's coming up, Jan 20th… | by Steve Yegge  | Medium">
            <a:extLst>
              <a:ext uri="{FF2B5EF4-FFF2-40B4-BE49-F238E27FC236}">
                <a16:creationId xmlns:a16="http://schemas.microsoft.com/office/drawing/2014/main" id="{E37AA903-869B-8CAA-B562-3E771737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7" y="3253842"/>
            <a:ext cx="6096000" cy="33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elcome to Gas Town. Happy New Year, and Welcome to Gas… | by Steve Yegge |  Medium">
            <a:extLst>
              <a:ext uri="{FF2B5EF4-FFF2-40B4-BE49-F238E27FC236}">
                <a16:creationId xmlns:a16="http://schemas.microsoft.com/office/drawing/2014/main" id="{5E17A887-CCCE-1E45-F954-4BF72644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29" y="723127"/>
            <a:ext cx="6379285" cy="348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36003-A765-09D1-27BA-4B6AE2D8FA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213500" y="1438528"/>
            <a:ext cx="5226358" cy="43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035D-CF51-2339-8872-7D4BB45FF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98B736-EFCD-8A2F-74BD-D1C6BA79E3D8}"/>
              </a:ext>
            </a:extLst>
          </p:cNvPr>
          <p:cNvSpPr txBox="1"/>
          <p:nvPr/>
        </p:nvSpPr>
        <p:spPr>
          <a:xfrm>
            <a:off x="477078" y="556590"/>
            <a:ext cx="10074303" cy="6330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Autonomy</a:t>
            </a:r>
            <a:r>
              <a:rPr lang="da-DK" sz="2400" b="1" dirty="0">
                <a:solidFill>
                  <a:schemeClr val="bg2"/>
                </a:solidFill>
              </a:rPr>
              <a:t> and </a:t>
            </a:r>
            <a:r>
              <a:rPr lang="da-DK" sz="2400" b="1" dirty="0" err="1">
                <a:solidFill>
                  <a:schemeClr val="bg2"/>
                </a:solidFill>
              </a:rPr>
              <a:t>complexity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keeps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increasing</a:t>
            </a:r>
            <a:endParaRPr lang="da-DK" sz="2400" b="1" dirty="0">
              <a:solidFill>
                <a:schemeClr val="bg2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C6FAF2-4370-4363-FBDB-75E862DE3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54214"/>
              </p:ext>
            </p:extLst>
          </p:nvPr>
        </p:nvGraphicFramePr>
        <p:xfrm>
          <a:off x="1783425" y="1589677"/>
          <a:ext cx="8127999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5948940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079455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30929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tx1"/>
                          </a:solidFill>
                        </a:rPr>
                        <a:t>Middleware</a:t>
                      </a:r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05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Dumb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chatbot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No </a:t>
                      </a:r>
                      <a:r>
                        <a:rPr lang="da-DK" dirty="0" err="1"/>
                        <a:t>tools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static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context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maybe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some</a:t>
                      </a:r>
                      <a:r>
                        <a:rPr lang="da-DK" dirty="0"/>
                        <a:t> RAG</a:t>
                      </a:r>
                    </a:p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What’s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middleware</a:t>
                      </a:r>
                      <a:r>
                        <a:rPr lang="da-DK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9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Conversational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assistant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Tools, </a:t>
                      </a:r>
                      <a:r>
                        <a:rPr lang="da-DK" dirty="0" err="1"/>
                        <a:t>agentic</a:t>
                      </a:r>
                      <a:r>
                        <a:rPr lang="da-DK" dirty="0"/>
                        <a:t> RAG, integrations</a:t>
                      </a:r>
                    </a:p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RAG, </a:t>
                      </a:r>
                      <a:r>
                        <a:rPr lang="da-DK" dirty="0" err="1"/>
                        <a:t>guardrails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30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Long-running 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Agentic</a:t>
                      </a:r>
                      <a:r>
                        <a:rPr lang="da-DK" dirty="0"/>
                        <a:t> models, </a:t>
                      </a:r>
                      <a:r>
                        <a:rPr lang="da-DK" dirty="0" err="1"/>
                        <a:t>advanced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harnesses</a:t>
                      </a:r>
                      <a:endParaRPr lang="da-DK" dirty="0"/>
                    </a:p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Hooks, Ralph loops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936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Autonomous</a:t>
                      </a:r>
                      <a:r>
                        <a:rPr lang="da-DK" dirty="0"/>
                        <a:t> 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Communicates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through</a:t>
                      </a:r>
                      <a:r>
                        <a:rPr lang="da-DK" dirty="0"/>
                        <a:t> side-</a:t>
                      </a:r>
                      <a:r>
                        <a:rPr lang="da-DK" dirty="0" err="1"/>
                        <a:t>channels</a:t>
                      </a:r>
                      <a:r>
                        <a:rPr lang="da-DK" dirty="0"/>
                        <a:t>, high-</a:t>
                      </a:r>
                      <a:r>
                        <a:rPr lang="da-DK" dirty="0" err="1"/>
                        <a:t>risk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access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unobserved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…</a:t>
                      </a:r>
                      <a:r>
                        <a:rPr lang="da-DK" dirty="0" err="1"/>
                        <a:t>needs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middleware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everywhere</a:t>
                      </a:r>
                      <a:r>
                        <a:rPr lang="da-DK" dirty="0"/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58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78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4D284-AC46-48BB-DCF7-CDA19A7D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B9D799-F28B-DFEE-3192-40EB8D9DEE7D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Context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 – </a:t>
            </a:r>
            <a:r>
              <a:rPr lang="da-DK" sz="2400" b="1" dirty="0" err="1">
                <a:solidFill>
                  <a:schemeClr val="bg2"/>
                </a:solidFill>
              </a:rPr>
              <a:t>what</a:t>
            </a:r>
            <a:r>
              <a:rPr lang="da-DK" sz="2400" b="1" dirty="0">
                <a:solidFill>
                  <a:schemeClr val="bg2"/>
                </a:solidFill>
              </a:rPr>
              <a:t> is it </a:t>
            </a:r>
            <a:r>
              <a:rPr lang="da-DK" sz="2400" b="1" dirty="0" err="1">
                <a:solidFill>
                  <a:schemeClr val="bg2"/>
                </a:solidFill>
              </a:rPr>
              <a:t>good</a:t>
            </a:r>
            <a:r>
              <a:rPr lang="da-DK" sz="2400" b="1" dirty="0">
                <a:solidFill>
                  <a:schemeClr val="bg2"/>
                </a:solidFill>
              </a:rPr>
              <a:t> for?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7659D0-201D-CDEA-2146-45B00C988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06121"/>
              </p:ext>
            </p:extLst>
          </p:nvPr>
        </p:nvGraphicFramePr>
        <p:xfrm>
          <a:off x="1614006" y="2198670"/>
          <a:ext cx="8937375" cy="32891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9125">
                  <a:extLst>
                    <a:ext uri="{9D8B030D-6E8A-4147-A177-3AD203B41FA5}">
                      <a16:colId xmlns:a16="http://schemas.microsoft.com/office/drawing/2014/main" val="2588799787"/>
                    </a:ext>
                  </a:extLst>
                </a:gridCol>
                <a:gridCol w="2979125">
                  <a:extLst>
                    <a:ext uri="{9D8B030D-6E8A-4147-A177-3AD203B41FA5}">
                      <a16:colId xmlns:a16="http://schemas.microsoft.com/office/drawing/2014/main" val="3798852333"/>
                    </a:ext>
                  </a:extLst>
                </a:gridCol>
                <a:gridCol w="2979125">
                  <a:extLst>
                    <a:ext uri="{9D8B030D-6E8A-4147-A177-3AD203B41FA5}">
                      <a16:colId xmlns:a16="http://schemas.microsoft.com/office/drawing/2014/main" val="4101143819"/>
                    </a:ext>
                  </a:extLst>
                </a:gridCol>
              </a:tblGrid>
              <a:tr h="790895">
                <a:tc>
                  <a:txBody>
                    <a:bodyPr/>
                    <a:lstStyle/>
                    <a:p>
                      <a:r>
                        <a:rPr lang="da-DK" dirty="0"/>
                        <a:t>Security &amp;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Platform &amp;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Product &amp;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08210"/>
                  </a:ext>
                </a:extLst>
              </a:tr>
              <a:tr h="458217">
                <a:tc>
                  <a:txBody>
                    <a:bodyPr/>
                    <a:lstStyle/>
                    <a:p>
                      <a:r>
                        <a:rPr lang="da-DK" dirty="0"/>
                        <a:t>PII </a:t>
                      </a:r>
                      <a:r>
                        <a:rPr lang="da-DK" dirty="0" err="1"/>
                        <a:t>redaction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Auditing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LLM </a:t>
                      </a:r>
                      <a:r>
                        <a:rPr lang="da-DK" dirty="0" err="1"/>
                        <a:t>guardrails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231828"/>
                  </a:ext>
                </a:extLst>
              </a:tr>
              <a:tr h="790895">
                <a:tc>
                  <a:txBody>
                    <a:bodyPr/>
                    <a:lstStyle/>
                    <a:p>
                      <a:r>
                        <a:rPr lang="da-DK" dirty="0"/>
                        <a:t>Data </a:t>
                      </a:r>
                      <a:r>
                        <a:rPr lang="da-DK" dirty="0" err="1"/>
                        <a:t>sensitivity</a:t>
                      </a:r>
                      <a:r>
                        <a:rPr lang="da-DK" dirty="0"/>
                        <a:t> handling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Tool </a:t>
                      </a:r>
                      <a:r>
                        <a:rPr lang="da-DK" dirty="0" err="1"/>
                        <a:t>filtering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Progressive disclosure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778807"/>
                  </a:ext>
                </a:extLst>
              </a:tr>
              <a:tr h="790895">
                <a:tc>
                  <a:txBody>
                    <a:bodyPr/>
                    <a:lstStyle/>
                    <a:p>
                      <a:r>
                        <a:rPr lang="da-DK" dirty="0"/>
                        <a:t>Trust </a:t>
                      </a:r>
                      <a:r>
                        <a:rPr lang="da-DK" dirty="0" err="1"/>
                        <a:t>boundaries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Tool </a:t>
                      </a:r>
                      <a:r>
                        <a:rPr lang="da-DK" dirty="0" err="1"/>
                        <a:t>call</a:t>
                      </a:r>
                      <a:r>
                        <a:rPr lang="da-DK" dirty="0"/>
                        <a:t>/</a:t>
                      </a:r>
                      <a:r>
                        <a:rPr lang="da-DK" dirty="0" err="1"/>
                        <a:t>result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validator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Hallucination </a:t>
                      </a:r>
                      <a:r>
                        <a:rPr lang="da-DK" dirty="0" err="1"/>
                        <a:t>detection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97047"/>
                  </a:ext>
                </a:extLst>
              </a:tr>
              <a:tr h="458217">
                <a:tc>
                  <a:txBody>
                    <a:bodyPr/>
                    <a:lstStyle/>
                    <a:p>
                      <a:r>
                        <a:rPr lang="da-DK" dirty="0"/>
                        <a:t>Data attribution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Caching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Context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enrichment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986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39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99F9D-622D-8D44-B941-0E9FA5640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BA2CC7-498F-43C8-0DC1-EC9C3923A191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The </a:t>
            </a:r>
            <a:r>
              <a:rPr lang="da-DK" sz="2400" b="1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 Landscape </a:t>
            </a:r>
            <a:r>
              <a:rPr lang="da-DK" sz="2400" b="1" dirty="0" err="1">
                <a:solidFill>
                  <a:schemeClr val="bg2"/>
                </a:solidFill>
              </a:rPr>
              <a:t>today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20+ major gateways</a:t>
            </a:r>
            <a:br>
              <a:rPr lang="da-DK" dirty="0">
                <a:solidFill>
                  <a:schemeClr val="bg2"/>
                </a:solidFill>
              </a:rPr>
            </a:br>
            <a:r>
              <a:rPr lang="da-DK" dirty="0" err="1">
                <a:solidFill>
                  <a:schemeClr val="bg2"/>
                </a:solidFill>
              </a:rPr>
              <a:t>Launched</a:t>
            </a:r>
            <a:r>
              <a:rPr lang="da-DK" dirty="0">
                <a:solidFill>
                  <a:schemeClr val="bg2"/>
                </a:solidFill>
              </a:rPr>
              <a:t> in 2025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Inconsistency</a:t>
            </a:r>
            <a:r>
              <a:rPr lang="da-DK" dirty="0">
                <a:solidFill>
                  <a:schemeClr val="bg2"/>
                </a:solidFill>
              </a:rPr>
              <a:t> in SDK </a:t>
            </a:r>
            <a:r>
              <a:rPr lang="da-DK" dirty="0" err="1">
                <a:solidFill>
                  <a:schemeClr val="bg2"/>
                </a:solidFill>
              </a:rPr>
              <a:t>middleware</a:t>
            </a:r>
            <a:r>
              <a:rPr lang="da-DK" dirty="0">
                <a:solidFill>
                  <a:schemeClr val="bg2"/>
                </a:solidFill>
              </a:rPr>
              <a:t>/</a:t>
            </a: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Filtering</a:t>
            </a:r>
            <a:r>
              <a:rPr lang="da-DK" dirty="0">
                <a:solidFill>
                  <a:schemeClr val="bg2"/>
                </a:solidFill>
              </a:rPr>
              <a:t> features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accent5"/>
                </a:solidFill>
              </a:rPr>
              <a:t>In-</a:t>
            </a:r>
            <a:r>
              <a:rPr lang="da-DK" dirty="0" err="1">
                <a:solidFill>
                  <a:schemeClr val="accent5"/>
                </a:solidFill>
              </a:rPr>
              <a:t>Process</a:t>
            </a:r>
            <a:r>
              <a:rPr lang="da-DK" dirty="0">
                <a:solidFill>
                  <a:schemeClr val="accent5"/>
                </a:solidFill>
              </a:rPr>
              <a:t>:</a:t>
            </a: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FastMCP</a:t>
            </a:r>
            <a:r>
              <a:rPr lang="da-DK" dirty="0">
                <a:solidFill>
                  <a:schemeClr val="bg2"/>
                </a:solidFill>
              </a:rPr>
              <a:t> and C# SDK, not </a:t>
            </a:r>
            <a:r>
              <a:rPr lang="da-DK" dirty="0" err="1">
                <a:solidFill>
                  <a:schemeClr val="bg2"/>
                </a:solidFill>
              </a:rPr>
              <a:t>many</a:t>
            </a:r>
            <a:br>
              <a:rPr lang="da-DK" dirty="0">
                <a:solidFill>
                  <a:schemeClr val="bg2"/>
                </a:solidFill>
              </a:rPr>
            </a:br>
            <a:r>
              <a:rPr lang="da-DK" dirty="0" err="1">
                <a:solidFill>
                  <a:schemeClr val="bg2"/>
                </a:solidFill>
              </a:rPr>
              <a:t>others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accent5"/>
                </a:solidFill>
              </a:rPr>
              <a:t>Naming</a:t>
            </a:r>
            <a:r>
              <a:rPr lang="da-DK" dirty="0">
                <a:solidFill>
                  <a:schemeClr val="accent5"/>
                </a:solidFill>
              </a:rPr>
              <a:t> </a:t>
            </a:r>
            <a:r>
              <a:rPr lang="da-DK" dirty="0" err="1">
                <a:solidFill>
                  <a:schemeClr val="accent5"/>
                </a:solidFill>
              </a:rPr>
              <a:t>hell</a:t>
            </a:r>
            <a:r>
              <a:rPr lang="da-DK" dirty="0">
                <a:solidFill>
                  <a:schemeClr val="accent5"/>
                </a:solidFill>
              </a:rPr>
              <a:t>…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Hooks, </a:t>
            </a:r>
            <a:r>
              <a:rPr lang="da-DK" dirty="0" err="1">
                <a:solidFill>
                  <a:schemeClr val="bg2"/>
                </a:solidFill>
              </a:rPr>
              <a:t>policies</a:t>
            </a:r>
            <a:r>
              <a:rPr lang="da-DK" dirty="0">
                <a:solidFill>
                  <a:schemeClr val="bg2"/>
                </a:solidFill>
              </a:rPr>
              <a:t>, filters, plugins, </a:t>
            </a:r>
            <a:r>
              <a:rPr lang="da-DK" dirty="0" err="1">
                <a:solidFill>
                  <a:schemeClr val="bg2"/>
                </a:solidFill>
              </a:rPr>
              <a:t>interceptors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middleware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guardrails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mutators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mesh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access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control</a:t>
            </a:r>
            <a:r>
              <a:rPr lang="da-DK" dirty="0">
                <a:solidFill>
                  <a:schemeClr val="bg2"/>
                </a:solidFill>
              </a:rPr>
              <a:t> 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b="1" dirty="0">
              <a:solidFill>
                <a:schemeClr val="bg2"/>
              </a:solidFill>
            </a:endParaRPr>
          </a:p>
          <a:p>
            <a:pPr algn="l"/>
            <a:endParaRPr lang="da-DK" b="1" dirty="0">
              <a:solidFill>
                <a:schemeClr val="bg2"/>
              </a:solidFill>
            </a:endParaRPr>
          </a:p>
          <a:p>
            <a:pPr algn="l"/>
            <a:endParaRPr lang="da-DK" b="1" dirty="0">
              <a:solidFill>
                <a:schemeClr val="bg2"/>
              </a:solidFill>
            </a:endParaRPr>
          </a:p>
          <a:p>
            <a:pPr algn="l"/>
            <a:endParaRPr lang="da-DK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C6925-F5EB-3EDA-33B4-8A4C42C7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81" y="1277806"/>
            <a:ext cx="5835721" cy="2676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0A4DE5-2C23-66A0-B170-FD791170353A}"/>
              </a:ext>
            </a:extLst>
          </p:cNvPr>
          <p:cNvSpPr txBox="1"/>
          <p:nvPr/>
        </p:nvSpPr>
        <p:spPr>
          <a:xfrm>
            <a:off x="4500081" y="3954742"/>
            <a:ext cx="6061753" cy="657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dirty="0">
                <a:solidFill>
                  <a:schemeClr val="bg2"/>
                </a:solidFill>
              </a:rPr>
              <a:t>https://github.com/e2b-dev/awesome-mcp-gateways</a:t>
            </a:r>
          </a:p>
        </p:txBody>
      </p:sp>
    </p:spTree>
    <p:extLst>
      <p:ext uri="{BB962C8B-B14F-4D97-AF65-F5344CB8AC3E}">
        <p14:creationId xmlns:p14="http://schemas.microsoft.com/office/powerpoint/2010/main" val="283437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9A77-107E-71FD-D57C-C89B2E48A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83185D-1C90-BDC1-0275-1316DB9BE7B5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The </a:t>
            </a:r>
            <a:r>
              <a:rPr lang="da-DK" sz="2400" b="1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 Landscape </a:t>
            </a:r>
            <a:r>
              <a:rPr lang="da-DK" sz="2400" b="1" dirty="0" err="1">
                <a:solidFill>
                  <a:schemeClr val="bg2"/>
                </a:solidFill>
              </a:rPr>
              <a:t>today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sz="2400" b="1" dirty="0">
                <a:solidFill>
                  <a:schemeClr val="bg2"/>
                </a:solidFill>
              </a:rPr>
              <a:t>M x N is back with a </a:t>
            </a:r>
            <a:r>
              <a:rPr lang="da-DK" sz="2400" b="1" dirty="0" err="1">
                <a:solidFill>
                  <a:schemeClr val="bg2"/>
                </a:solidFill>
              </a:rPr>
              <a:t>vengeance</a:t>
            </a:r>
            <a:r>
              <a:rPr lang="da-DK" sz="2400" b="1" dirty="0">
                <a:solidFill>
                  <a:schemeClr val="bg2"/>
                </a:solidFill>
              </a:rPr>
              <a:t>!!!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sz="2400" b="1" dirty="0">
                <a:solidFill>
                  <a:schemeClr val="bg2"/>
                </a:solidFill>
              </a:rPr>
              <a:t>Ecosystem is </a:t>
            </a:r>
            <a:r>
              <a:rPr lang="da-DK" sz="2400" b="1" dirty="0" err="1">
                <a:solidFill>
                  <a:schemeClr val="bg2"/>
                </a:solidFill>
              </a:rPr>
              <a:t>trying</a:t>
            </a:r>
            <a:r>
              <a:rPr lang="da-DK" sz="2400" b="1" dirty="0">
                <a:solidFill>
                  <a:schemeClr val="bg2"/>
                </a:solidFill>
              </a:rPr>
              <a:t> to </a:t>
            </a:r>
            <a:r>
              <a:rPr lang="da-DK" sz="2400" b="1" dirty="0" err="1">
                <a:solidFill>
                  <a:schemeClr val="bg2"/>
                </a:solidFill>
              </a:rPr>
              <a:t>fill</a:t>
            </a:r>
            <a:r>
              <a:rPr lang="da-DK" sz="2400" b="1" dirty="0">
                <a:solidFill>
                  <a:schemeClr val="bg2"/>
                </a:solidFill>
              </a:rPr>
              <a:t> a </a:t>
            </a:r>
            <a:r>
              <a:rPr lang="da-DK" sz="2400" b="1" dirty="0" err="1">
                <a:solidFill>
                  <a:schemeClr val="bg2"/>
                </a:solidFill>
              </a:rPr>
              <a:t>gap</a:t>
            </a:r>
            <a:r>
              <a:rPr lang="da-DK" sz="2400" b="1" dirty="0">
                <a:solidFill>
                  <a:schemeClr val="bg2"/>
                </a:solidFill>
              </a:rPr>
              <a:t> in the </a:t>
            </a:r>
            <a:r>
              <a:rPr lang="da-DK" sz="2400" b="1" dirty="0" err="1">
                <a:solidFill>
                  <a:schemeClr val="bg2"/>
                </a:solidFill>
              </a:rPr>
              <a:t>protocol</a:t>
            </a:r>
            <a:r>
              <a:rPr lang="da-DK" sz="2400" b="1" dirty="0">
                <a:solidFill>
                  <a:schemeClr val="bg2"/>
                </a:solidFill>
              </a:rPr>
              <a:t>, but </a:t>
            </a:r>
            <a:r>
              <a:rPr lang="da-DK" sz="2400" b="1" dirty="0" err="1">
                <a:solidFill>
                  <a:schemeClr val="bg2"/>
                </a:solidFill>
              </a:rPr>
              <a:t>there</a:t>
            </a:r>
            <a:r>
              <a:rPr lang="da-DK" sz="2400" b="1" dirty="0">
                <a:solidFill>
                  <a:schemeClr val="bg2"/>
                </a:solidFill>
              </a:rPr>
              <a:t> is no standard, no </a:t>
            </a:r>
            <a:r>
              <a:rPr lang="da-DK" sz="2400" b="1" dirty="0" err="1">
                <a:solidFill>
                  <a:schemeClr val="bg2"/>
                </a:solidFill>
              </a:rPr>
              <a:t>portability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2050" name="Picture 2" descr="Derfor har Kim Fournais fyldt Saxo Bank med 595 kunstværker">
            <a:extLst>
              <a:ext uri="{FF2B5EF4-FFF2-40B4-BE49-F238E27FC236}">
                <a16:creationId xmlns:a16="http://schemas.microsoft.com/office/drawing/2014/main" id="{744CF71A-2331-CC6E-3EA0-4A6459AB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07" y="258417"/>
            <a:ext cx="5262516" cy="395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50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8320-FEB6-7E3C-29CF-D13F12C6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B49CE8-8264-5A3E-2B34-CF944C199673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Enter the </a:t>
            </a:r>
            <a:r>
              <a:rPr lang="da-DK" sz="2400" b="1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 SEP!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484B2-4711-1848-1F5A-DBC983BA60BA}"/>
              </a:ext>
            </a:extLst>
          </p:cNvPr>
          <p:cNvSpPr txBox="1"/>
          <p:nvPr/>
        </p:nvSpPr>
        <p:spPr>
          <a:xfrm>
            <a:off x="477077" y="556591"/>
            <a:ext cx="10074303" cy="54891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Enter the </a:t>
            </a:r>
            <a:r>
              <a:rPr lang="da-DK" sz="2400" b="1" strike="sngStrike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Interceptor</a:t>
            </a:r>
            <a:r>
              <a:rPr lang="da-DK" sz="2400" b="1" dirty="0">
                <a:solidFill>
                  <a:schemeClr val="bg2"/>
                </a:solidFill>
              </a:rPr>
              <a:t> SEP!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sz="2400" b="1" dirty="0">
                <a:solidFill>
                  <a:schemeClr val="bg2"/>
                </a:solidFill>
              </a:rPr>
              <a:t>Author: Sambhav Kothari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r>
              <a:rPr lang="da-DK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https://github.com/modelcontextprotocol/modelcontextprotocol/issues/1763</a:t>
            </a:r>
            <a:br>
              <a:rPr lang="da-DK" dirty="0">
                <a:solidFill>
                  <a:schemeClr val="bg2"/>
                </a:solidFill>
              </a:rPr>
            </a:br>
            <a:r>
              <a:rPr lang="da-DK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https://github.com/modelcontextprotocol/experimental-ext-interceptors</a:t>
            </a:r>
            <a:endParaRPr lang="da-DK" b="1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99D91-D3EE-23C4-8136-16F8B84FB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7" y="1449520"/>
            <a:ext cx="5344271" cy="51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E2463-FF96-57B6-962D-7D1BE6416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6" y="1459046"/>
            <a:ext cx="5220429" cy="1009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67BDC-54D7-EED5-51BF-7481E46A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6" y="2671502"/>
            <a:ext cx="7906853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D6C26-719C-A1BF-F2E0-5BA7009CD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BA9273-FDBE-15B9-8884-23957CB8D5D1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SEP-1763: </a:t>
            </a:r>
            <a:r>
              <a:rPr lang="da-DK" sz="2400" b="1" dirty="0" err="1">
                <a:solidFill>
                  <a:schemeClr val="bg2"/>
                </a:solidFill>
              </a:rPr>
              <a:t>Interceptors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Protocol-</a:t>
            </a:r>
            <a:r>
              <a:rPr lang="da-DK" dirty="0" err="1">
                <a:solidFill>
                  <a:schemeClr val="bg2"/>
                </a:solidFill>
              </a:rPr>
              <a:t>level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interception</a:t>
            </a:r>
            <a:r>
              <a:rPr lang="da-DK" dirty="0">
                <a:solidFill>
                  <a:schemeClr val="bg2"/>
                </a:solidFill>
              </a:rPr>
              <a:t> points </a:t>
            </a:r>
            <a:r>
              <a:rPr lang="da-DK" dirty="0" err="1">
                <a:solidFill>
                  <a:schemeClr val="bg2"/>
                </a:solidFill>
              </a:rPr>
              <a:t>across</a:t>
            </a:r>
            <a:r>
              <a:rPr lang="da-DK" dirty="0">
                <a:solidFill>
                  <a:schemeClr val="bg2"/>
                </a:solidFill>
              </a:rPr>
              <a:t> the MCP message flow.</a:t>
            </a:r>
            <a:br>
              <a:rPr lang="da-DK" dirty="0">
                <a:solidFill>
                  <a:schemeClr val="bg2"/>
                </a:solidFill>
              </a:rPr>
            </a:br>
            <a:r>
              <a:rPr lang="da-DK" dirty="0" err="1">
                <a:solidFill>
                  <a:schemeClr val="bg2"/>
                </a:solidFill>
              </a:rPr>
              <a:t>Retrieved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using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interceptors</a:t>
            </a:r>
            <a:r>
              <a:rPr lang="da-DK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list,</a:t>
            </a:r>
            <a:r>
              <a:rPr lang="da-DK" dirty="0" err="1">
                <a:solidFill>
                  <a:schemeClr val="bg2"/>
                </a:solidFill>
                <a:cs typeface="Courier New" panose="02070309020205020404" pitchFamily="49" charset="0"/>
              </a:rPr>
              <a:t>called</a:t>
            </a:r>
            <a:r>
              <a:rPr lang="da-DK" dirty="0">
                <a:solidFill>
                  <a:schemeClr val="bg2"/>
                </a:solidFill>
                <a:cs typeface="Courier New" panose="02070309020205020404" pitchFamily="49" charset="0"/>
              </a:rPr>
              <a:t> </a:t>
            </a:r>
            <a:r>
              <a:rPr lang="da-DK" dirty="0" err="1">
                <a:solidFill>
                  <a:schemeClr val="bg2"/>
                </a:solidFill>
                <a:cs typeface="Courier New" panose="02070309020205020404" pitchFamily="49" charset="0"/>
              </a:rPr>
              <a:t>using</a:t>
            </a:r>
            <a:r>
              <a:rPr lang="da-DK" dirty="0">
                <a:solidFill>
                  <a:schemeClr val="bg2"/>
                </a:solidFill>
                <a:cs typeface="Courier New" panose="02070309020205020404" pitchFamily="49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interceptor</a:t>
            </a:r>
            <a:r>
              <a:rPr lang="da-DK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endParaRPr lang="da-DK" b="1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 err="1">
                <a:solidFill>
                  <a:schemeClr val="bg2"/>
                </a:solidFill>
              </a:rPr>
              <a:t>Validation</a:t>
            </a:r>
            <a:endParaRPr lang="da-DK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da-DK" dirty="0">
                <a:solidFill>
                  <a:schemeClr val="bg2"/>
                </a:solidFill>
              </a:rPr>
              <a:t>Parallel, </a:t>
            </a:r>
            <a:r>
              <a:rPr lang="da-DK" dirty="0" err="1">
                <a:solidFill>
                  <a:schemeClr val="bg2"/>
                </a:solidFill>
              </a:rPr>
              <a:t>pass</a:t>
            </a:r>
            <a:r>
              <a:rPr lang="da-DK" dirty="0">
                <a:solidFill>
                  <a:schemeClr val="bg2"/>
                </a:solidFill>
              </a:rPr>
              <a:t>/</a:t>
            </a:r>
            <a:r>
              <a:rPr lang="da-DK" dirty="0" err="1">
                <a:solidFill>
                  <a:schemeClr val="bg2"/>
                </a:solidFill>
              </a:rPr>
              <a:t>fail</a:t>
            </a:r>
            <a:r>
              <a:rPr lang="da-DK" dirty="0">
                <a:solidFill>
                  <a:schemeClr val="bg2"/>
                </a:solidFill>
              </a:rPr>
              <a:t> gates (compliance, security, </a:t>
            </a:r>
            <a:r>
              <a:rPr lang="da-DK" dirty="0" err="1">
                <a:solidFill>
                  <a:schemeClr val="bg2"/>
                </a:solidFill>
              </a:rPr>
              <a:t>contracts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>
                <a:solidFill>
                  <a:schemeClr val="bg2"/>
                </a:solidFill>
              </a:rPr>
              <a:t>Mutation</a:t>
            </a:r>
          </a:p>
          <a:p>
            <a:pPr marL="285750" indent="-285750" algn="l">
              <a:buFontTx/>
              <a:buChar char="-"/>
            </a:pPr>
            <a:r>
              <a:rPr lang="da-DK" dirty="0" err="1">
                <a:solidFill>
                  <a:schemeClr val="bg2"/>
                </a:solidFill>
              </a:rPr>
              <a:t>Sequential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transforms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payloads</a:t>
            </a:r>
            <a:r>
              <a:rPr lang="da-DK" dirty="0">
                <a:solidFill>
                  <a:schemeClr val="bg2"/>
                </a:solidFill>
              </a:rPr>
              <a:t> (PII </a:t>
            </a:r>
            <a:r>
              <a:rPr lang="da-DK" dirty="0" err="1">
                <a:solidFill>
                  <a:schemeClr val="bg2"/>
                </a:solidFill>
              </a:rPr>
              <a:t>redaction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encryption</a:t>
            </a:r>
            <a:r>
              <a:rPr lang="da-DK" dirty="0">
                <a:solidFill>
                  <a:schemeClr val="bg2"/>
                </a:solidFill>
              </a:rPr>
              <a:t>, format </a:t>
            </a:r>
            <a:r>
              <a:rPr lang="da-DK" dirty="0" err="1">
                <a:solidFill>
                  <a:schemeClr val="bg2"/>
                </a:solidFill>
              </a:rPr>
              <a:t>conversion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injection</a:t>
            </a:r>
            <a:r>
              <a:rPr lang="da-DK" dirty="0">
                <a:solidFill>
                  <a:schemeClr val="bg2"/>
                </a:solidFill>
              </a:rPr>
              <a:t>, progressive disclosure)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 err="1">
                <a:solidFill>
                  <a:schemeClr val="bg2"/>
                </a:solidFill>
              </a:rPr>
              <a:t>Observability</a:t>
            </a:r>
            <a:endParaRPr lang="da-DK" b="1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da-DK" dirty="0">
                <a:solidFill>
                  <a:schemeClr val="bg2"/>
                </a:solidFill>
              </a:rPr>
              <a:t>Parallel, fire-and-</a:t>
            </a:r>
            <a:r>
              <a:rPr lang="da-DK" dirty="0" err="1">
                <a:solidFill>
                  <a:schemeClr val="bg2"/>
                </a:solidFill>
              </a:rPr>
              <a:t>forget</a:t>
            </a:r>
            <a:r>
              <a:rPr lang="da-DK" dirty="0">
                <a:solidFill>
                  <a:schemeClr val="bg2"/>
                </a:solidFill>
              </a:rPr>
              <a:t> (</a:t>
            </a:r>
            <a:r>
              <a:rPr lang="da-DK" dirty="0" err="1">
                <a:solidFill>
                  <a:schemeClr val="bg2"/>
                </a:solidFill>
              </a:rPr>
              <a:t>logging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metrics</a:t>
            </a:r>
            <a:r>
              <a:rPr lang="da-DK" dirty="0">
                <a:solidFill>
                  <a:schemeClr val="bg2"/>
                </a:solidFill>
              </a:rPr>
              <a:t>, audit, </a:t>
            </a:r>
            <a:r>
              <a:rPr lang="da-DK" dirty="0" err="1">
                <a:solidFill>
                  <a:schemeClr val="bg2"/>
                </a:solidFill>
              </a:rPr>
              <a:t>sidecars</a:t>
            </a:r>
            <a:r>
              <a:rPr lang="da-DK" dirty="0">
                <a:solidFill>
                  <a:schemeClr val="bg2"/>
                </a:solidFill>
              </a:rPr>
              <a:t>)</a:t>
            </a: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>
                <a:solidFill>
                  <a:schemeClr val="bg2"/>
                </a:solidFill>
              </a:rPr>
              <a:t>Targets</a:t>
            </a:r>
          </a:p>
          <a:p>
            <a:pPr marL="285750" indent="-285750">
              <a:buFontTx/>
              <a:buChar char="-"/>
            </a:pPr>
            <a:r>
              <a:rPr lang="da-DK" dirty="0" err="1">
                <a:solidFill>
                  <a:schemeClr val="bg2"/>
                </a:solidFill>
              </a:rPr>
              <a:t>Existing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methods</a:t>
            </a:r>
            <a:r>
              <a:rPr lang="da-DK" dirty="0">
                <a:solidFill>
                  <a:schemeClr val="bg2"/>
                </a:solidFill>
              </a:rPr>
              <a:t> (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tool</a:t>
            </a:r>
            <a:r>
              <a:rPr lang="da-DK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da-DK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/list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etc</a:t>
            </a:r>
            <a:r>
              <a:rPr lang="da-DK" dirty="0">
                <a:solidFill>
                  <a:schemeClr val="bg2"/>
                </a:solidFill>
              </a:rPr>
              <a:t>) and 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llm</a:t>
            </a:r>
            <a:r>
              <a:rPr lang="da-DK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b="1" dirty="0" err="1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completion</a:t>
            </a:r>
            <a:endParaRPr lang="da-DK" b="1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1E963-7DF9-6A21-7198-048740EEE690}"/>
              </a:ext>
            </a:extLst>
          </p:cNvPr>
          <p:cNvSpPr txBox="1"/>
          <p:nvPr/>
        </p:nvSpPr>
        <p:spPr>
          <a:xfrm>
            <a:off x="9000162" y="462337"/>
            <a:ext cx="2763748" cy="296666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da-DK" dirty="0">
              <a:solidFill>
                <a:schemeClr val="accent5"/>
              </a:solidFill>
            </a:endParaRPr>
          </a:p>
          <a:p>
            <a:pPr algn="ctr"/>
            <a:r>
              <a:rPr lang="da-DK" dirty="0">
                <a:solidFill>
                  <a:schemeClr val="accent5"/>
                </a:solidFill>
              </a:rPr>
              <a:t>Not</a:t>
            </a:r>
            <a:r>
              <a:rPr lang="da-DK" dirty="0"/>
              <a:t> </a:t>
            </a:r>
            <a:r>
              <a:rPr lang="da-DK" dirty="0" err="1"/>
              <a:t>covering</a:t>
            </a:r>
            <a:r>
              <a:rPr lang="da-DK" dirty="0"/>
              <a:t> </a:t>
            </a:r>
            <a:r>
              <a:rPr lang="da-DK" dirty="0" err="1"/>
              <a:t>client</a:t>
            </a:r>
            <a:r>
              <a:rPr lang="da-DK" dirty="0"/>
              <a:t> / server </a:t>
            </a:r>
            <a:r>
              <a:rPr lang="da-DK" dirty="0" err="1"/>
              <a:t>bounded</a:t>
            </a:r>
            <a:r>
              <a:rPr lang="da-DK" dirty="0"/>
              <a:t> </a:t>
            </a:r>
            <a:r>
              <a:rPr lang="da-DK" dirty="0" err="1"/>
              <a:t>middleware</a:t>
            </a:r>
            <a:endParaRPr lang="da-DK" dirty="0"/>
          </a:p>
          <a:p>
            <a:pPr algn="ctr"/>
            <a:endParaRPr lang="da-DK" dirty="0"/>
          </a:p>
          <a:p>
            <a:pPr algn="ctr"/>
            <a:r>
              <a:rPr lang="da-DK" dirty="0"/>
              <a:t>But it is </a:t>
            </a:r>
            <a:r>
              <a:rPr lang="da-DK" dirty="0" err="1"/>
              <a:t>also</a:t>
            </a:r>
            <a:r>
              <a:rPr lang="da-DK" dirty="0"/>
              <a:t> part of the </a:t>
            </a:r>
            <a:r>
              <a:rPr lang="da-DK" dirty="0" err="1"/>
              <a:t>discussion</a:t>
            </a:r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E43BA-D0AC-A9CC-B61B-B2D476376517}"/>
              </a:ext>
            </a:extLst>
          </p:cNvPr>
          <p:cNvSpPr txBox="1"/>
          <p:nvPr/>
        </p:nvSpPr>
        <p:spPr>
          <a:xfrm>
            <a:off x="9000162" y="462337"/>
            <a:ext cx="2763748" cy="493160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dirty="0"/>
              <a:t>NOTE!</a:t>
            </a:r>
          </a:p>
        </p:txBody>
      </p:sp>
    </p:spTree>
    <p:extLst>
      <p:ext uri="{BB962C8B-B14F-4D97-AF65-F5344CB8AC3E}">
        <p14:creationId xmlns:p14="http://schemas.microsoft.com/office/powerpoint/2010/main" val="31558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1DD9-CDA6-04A7-859D-A0CB3CB5A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9361BA-5D36-EEA6-9223-16377D0DAE9F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SEP-1763: </a:t>
            </a:r>
            <a:r>
              <a:rPr lang="da-DK" sz="2400" b="1" dirty="0" err="1">
                <a:solidFill>
                  <a:schemeClr val="bg2"/>
                </a:solidFill>
              </a:rPr>
              <a:t>Interceptors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B7FBE-5B72-A047-CEF6-2C8A8CD21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23" y="1171574"/>
            <a:ext cx="6940153" cy="52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DE65E-6250-E495-7B05-31121C3C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4F993C-4937-6B37-C8D7-86CD62F70210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SEP-1763: </a:t>
            </a:r>
            <a:r>
              <a:rPr lang="da-DK" sz="2400" b="1" dirty="0" err="1">
                <a:solidFill>
                  <a:schemeClr val="bg2"/>
                </a:solidFill>
              </a:rPr>
              <a:t>Interceptors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Note: Simple case </a:t>
            </a:r>
            <a:r>
              <a:rPr lang="da-DK" dirty="0" err="1">
                <a:solidFill>
                  <a:schemeClr val="bg2"/>
                </a:solidFill>
              </a:rPr>
              <a:t>that</a:t>
            </a:r>
            <a:r>
              <a:rPr lang="da-DK" dirty="0">
                <a:solidFill>
                  <a:schemeClr val="bg2"/>
                </a:solidFill>
              </a:rPr>
              <a:t> runs </a:t>
            </a:r>
            <a:r>
              <a:rPr lang="da-DK" dirty="0" err="1">
                <a:solidFill>
                  <a:schemeClr val="bg2"/>
                </a:solidFill>
              </a:rPr>
              <a:t>full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chain</a:t>
            </a:r>
            <a:r>
              <a:rPr lang="da-DK" dirty="0">
                <a:solidFill>
                  <a:schemeClr val="bg2"/>
                </a:solidFill>
              </a:rPr>
              <a:t> of a given gateway server.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interceptors</a:t>
            </a:r>
            <a:r>
              <a:rPr lang="da-DK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/list </a:t>
            </a:r>
            <a:r>
              <a:rPr lang="da-DK" dirty="0" err="1">
                <a:solidFill>
                  <a:schemeClr val="bg2"/>
                </a:solidFill>
              </a:rPr>
              <a:t>allow</a:t>
            </a:r>
            <a:r>
              <a:rPr lang="da-DK" dirty="0">
                <a:solidFill>
                  <a:schemeClr val="bg2"/>
                </a:solidFill>
              </a:rPr>
              <a:t> client-side </a:t>
            </a:r>
            <a:r>
              <a:rPr lang="da-DK" dirty="0" err="1">
                <a:solidFill>
                  <a:schemeClr val="bg2"/>
                </a:solidFill>
              </a:rPr>
              <a:t>discovery</a:t>
            </a:r>
            <a:r>
              <a:rPr lang="da-DK" dirty="0">
                <a:solidFill>
                  <a:schemeClr val="bg2"/>
                </a:solidFill>
              </a:rPr>
              <a:t> and </a:t>
            </a:r>
            <a:r>
              <a:rPr lang="da-DK" dirty="0" err="1">
                <a:solidFill>
                  <a:schemeClr val="bg2"/>
                </a:solidFill>
              </a:rPr>
              <a:t>configuration</a:t>
            </a:r>
            <a:r>
              <a:rPr lang="da-DK" dirty="0">
                <a:solidFill>
                  <a:schemeClr val="bg2"/>
                </a:solidFill>
              </a:rPr>
              <a:t> of </a:t>
            </a:r>
            <a:r>
              <a:rPr lang="da-DK" dirty="0" err="1">
                <a:solidFill>
                  <a:schemeClr val="bg2"/>
                </a:solidFill>
              </a:rPr>
              <a:t>which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specific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interceptors</a:t>
            </a:r>
            <a:r>
              <a:rPr lang="da-DK" dirty="0">
                <a:solidFill>
                  <a:schemeClr val="bg2"/>
                </a:solidFill>
              </a:rPr>
              <a:t> to </a:t>
            </a:r>
            <a:r>
              <a:rPr lang="da-DK" dirty="0" err="1">
                <a:solidFill>
                  <a:schemeClr val="bg2"/>
                </a:solidFill>
              </a:rPr>
              <a:t>invoke</a:t>
            </a:r>
            <a:r>
              <a:rPr lang="da-DK" dirty="0">
                <a:solidFill>
                  <a:schemeClr val="bg2"/>
                </a:solidFill>
              </a:rPr>
              <a:t>. 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88579-0804-324A-34A6-3874055EA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26" y="1299975"/>
            <a:ext cx="7868748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B43B8-247D-B2E6-C591-421A407BC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A8DC27-4ACB-16DF-BFD6-E688E2335F74}"/>
              </a:ext>
            </a:extLst>
          </p:cNvPr>
          <p:cNvSpPr txBox="1"/>
          <p:nvPr/>
        </p:nvSpPr>
        <p:spPr>
          <a:xfrm>
            <a:off x="477078" y="556591"/>
            <a:ext cx="10074303" cy="5632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SEP-1763: </a:t>
            </a:r>
            <a:r>
              <a:rPr lang="da-DK" sz="2400" b="1" dirty="0" err="1">
                <a:solidFill>
                  <a:schemeClr val="bg2"/>
                </a:solidFill>
              </a:rPr>
              <a:t>Interceptors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989C73-4497-5E9F-2E93-ED9EECAD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45" y="2278527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54B1C0-67AC-D479-F4D7-172B1C505C30}"/>
              </a:ext>
            </a:extLst>
          </p:cNvPr>
          <p:cNvSpPr txBox="1"/>
          <p:nvPr/>
        </p:nvSpPr>
        <p:spPr>
          <a:xfrm>
            <a:off x="9181206" y="3359692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Server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913D430-88B2-1D9B-2607-669886F4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3" y="2278528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E768B-6B70-82CE-2BAB-99B25437E215}"/>
              </a:ext>
            </a:extLst>
          </p:cNvPr>
          <p:cNvSpPr txBox="1"/>
          <p:nvPr/>
        </p:nvSpPr>
        <p:spPr>
          <a:xfrm>
            <a:off x="595853" y="3393826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Client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115D65-E024-08DC-561F-9271CA5D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29" y="2278527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28F12-E6A2-AF06-C54C-D38B1D8422DA}"/>
              </a:ext>
            </a:extLst>
          </p:cNvPr>
          <p:cNvSpPr txBox="1"/>
          <p:nvPr/>
        </p:nvSpPr>
        <p:spPr>
          <a:xfrm>
            <a:off x="4756152" y="3547938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Server</a:t>
            </a:r>
            <a:br>
              <a:rPr lang="da-DK" sz="1600" dirty="0">
                <a:solidFill>
                  <a:schemeClr val="bg2"/>
                </a:solidFill>
              </a:rPr>
            </a:br>
            <a:r>
              <a:rPr lang="da-DK" sz="1600" dirty="0">
                <a:solidFill>
                  <a:schemeClr val="bg2"/>
                </a:solidFill>
              </a:rPr>
              <a:t>(</a:t>
            </a:r>
            <a:r>
              <a:rPr lang="da-DK" sz="1600" dirty="0" err="1">
                <a:solidFill>
                  <a:schemeClr val="bg2"/>
                </a:solidFill>
              </a:rPr>
              <a:t>interceptor</a:t>
            </a:r>
            <a:r>
              <a:rPr lang="da-DK" sz="1600" dirty="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FD0E3C-ACF4-C5A0-528F-8DB9D362CDC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428038" y="4454387"/>
            <a:ext cx="0" cy="195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5E5EBC-3F0C-0A58-3BE1-3CF4CCE78B10}"/>
              </a:ext>
            </a:extLst>
          </p:cNvPr>
          <p:cNvSpPr txBox="1"/>
          <p:nvPr/>
        </p:nvSpPr>
        <p:spPr>
          <a:xfrm>
            <a:off x="6096000" y="5093108"/>
            <a:ext cx="3503985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600" dirty="0" err="1">
                <a:solidFill>
                  <a:schemeClr val="bg2"/>
                </a:solidFill>
              </a:rPr>
              <a:t>Validations</a:t>
            </a:r>
            <a:r>
              <a:rPr lang="da-DK" sz="1600" dirty="0">
                <a:solidFill>
                  <a:schemeClr val="bg2"/>
                </a:solidFill>
              </a:rPr>
              <a:t> (parallel)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0003EC-B93A-D27E-7C2E-AD32A039D9C5}"/>
              </a:ext>
            </a:extLst>
          </p:cNvPr>
          <p:cNvCxnSpPr/>
          <p:nvPr/>
        </p:nvCxnSpPr>
        <p:spPr>
          <a:xfrm>
            <a:off x="5428037" y="4839128"/>
            <a:ext cx="5104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ABE4F2-EA97-6F47-0A00-BD42EB483B5F}"/>
              </a:ext>
            </a:extLst>
          </p:cNvPr>
          <p:cNvCxnSpPr/>
          <p:nvPr/>
        </p:nvCxnSpPr>
        <p:spPr>
          <a:xfrm>
            <a:off x="5428037" y="5546333"/>
            <a:ext cx="5104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E93761-2572-1CAD-97EF-3D0FFE249648}"/>
              </a:ext>
            </a:extLst>
          </p:cNvPr>
          <p:cNvCxnSpPr/>
          <p:nvPr/>
        </p:nvCxnSpPr>
        <p:spPr>
          <a:xfrm>
            <a:off x="5428037" y="6409362"/>
            <a:ext cx="5104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F2CDDA-476B-AE84-7405-6F4FC4FCF371}"/>
              </a:ext>
            </a:extLst>
          </p:cNvPr>
          <p:cNvSpPr txBox="1"/>
          <p:nvPr/>
        </p:nvSpPr>
        <p:spPr>
          <a:xfrm>
            <a:off x="6053762" y="4385903"/>
            <a:ext cx="3503985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600" dirty="0">
                <a:solidFill>
                  <a:schemeClr val="bg2"/>
                </a:solidFill>
              </a:rPr>
              <a:t>Mutations (</a:t>
            </a:r>
            <a:r>
              <a:rPr lang="da-DK" sz="1600" dirty="0" err="1">
                <a:solidFill>
                  <a:schemeClr val="bg2"/>
                </a:solidFill>
              </a:rPr>
              <a:t>sequential</a:t>
            </a:r>
            <a:r>
              <a:rPr lang="da-DK" sz="16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198569-674F-11B4-5CEE-75739EFEAA47}"/>
              </a:ext>
            </a:extLst>
          </p:cNvPr>
          <p:cNvSpPr txBox="1"/>
          <p:nvPr/>
        </p:nvSpPr>
        <p:spPr>
          <a:xfrm>
            <a:off x="6053761" y="5885940"/>
            <a:ext cx="4497617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600" dirty="0" err="1">
                <a:solidFill>
                  <a:schemeClr val="bg2"/>
                </a:solidFill>
              </a:rPr>
              <a:t>Observability</a:t>
            </a:r>
            <a:r>
              <a:rPr lang="da-DK" sz="1600" dirty="0">
                <a:solidFill>
                  <a:schemeClr val="bg2"/>
                </a:solidFill>
              </a:rPr>
              <a:t> (parallel, fire-and-</a:t>
            </a:r>
            <a:r>
              <a:rPr lang="da-DK" sz="1600" dirty="0" err="1">
                <a:solidFill>
                  <a:schemeClr val="bg2"/>
                </a:solidFill>
              </a:rPr>
              <a:t>forget</a:t>
            </a:r>
            <a:r>
              <a:rPr lang="da-DK" sz="1600" dirty="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3D320D-CF52-7532-07F0-589EA55B72F8}"/>
              </a:ext>
            </a:extLst>
          </p:cNvPr>
          <p:cNvCxnSpPr/>
          <p:nvPr/>
        </p:nvCxnSpPr>
        <p:spPr>
          <a:xfrm>
            <a:off x="2044557" y="2917861"/>
            <a:ext cx="25993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BBCB20-9277-9D10-988E-137E1F292820}"/>
              </a:ext>
            </a:extLst>
          </p:cNvPr>
          <p:cNvCxnSpPr>
            <a:cxnSpLocks/>
          </p:cNvCxnSpPr>
          <p:nvPr/>
        </p:nvCxnSpPr>
        <p:spPr>
          <a:xfrm>
            <a:off x="6203630" y="2917861"/>
            <a:ext cx="2858177" cy="4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3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EC444E-2A2B-7098-72A8-D14BB90327E6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b="1" dirty="0" err="1">
                <a:solidFill>
                  <a:schemeClr val="accent5"/>
                </a:solidFill>
              </a:rPr>
              <a:t>Who</a:t>
            </a:r>
            <a:r>
              <a:rPr lang="da-DK" b="1" dirty="0">
                <a:solidFill>
                  <a:schemeClr val="accent5"/>
                </a:solidFill>
              </a:rPr>
              <a:t> am I?</a:t>
            </a:r>
          </a:p>
          <a:p>
            <a:pPr algn="l"/>
            <a:br>
              <a:rPr lang="da-DK" b="1" dirty="0">
                <a:solidFill>
                  <a:schemeClr val="accent5"/>
                </a:solidFill>
              </a:rPr>
            </a:br>
            <a:r>
              <a:rPr lang="da-DK" dirty="0">
                <a:solidFill>
                  <a:schemeClr val="bg2"/>
                </a:solidFill>
              </a:rPr>
              <a:t>Peder Holdgaard Pedersen</a:t>
            </a:r>
            <a:endParaRPr lang="da-DK" dirty="0">
              <a:solidFill>
                <a:schemeClr val="accent5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Principal Developer at Saxo Bank (AI Engineering)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MCP </a:t>
            </a:r>
            <a:r>
              <a:rPr lang="da-DK" dirty="0" err="1">
                <a:solidFill>
                  <a:schemeClr val="bg2"/>
                </a:solidFill>
              </a:rPr>
              <a:t>Maintainer</a:t>
            </a:r>
            <a:r>
              <a:rPr lang="da-DK" dirty="0">
                <a:solidFill>
                  <a:schemeClr val="bg2"/>
                </a:solidFill>
              </a:rPr>
              <a:t> (FSIG) and Community Moderator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Microsoft .NET MVP (2025)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Background in Game Development and </a:t>
            </a:r>
            <a:r>
              <a:rPr lang="da-DK" dirty="0" err="1">
                <a:solidFill>
                  <a:schemeClr val="bg2"/>
                </a:solidFill>
              </a:rPr>
              <a:t>FinTech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Writing a book: MCP Engineering </a:t>
            </a:r>
            <a:r>
              <a:rPr lang="da-DK" dirty="0" err="1">
                <a:solidFill>
                  <a:schemeClr val="bg2"/>
                </a:solidFill>
              </a:rPr>
              <a:t>Handbook</a:t>
            </a:r>
            <a:r>
              <a:rPr lang="da-DK" dirty="0">
                <a:solidFill>
                  <a:schemeClr val="bg2"/>
                </a:solidFill>
              </a:rPr>
              <a:t> (</a:t>
            </a:r>
            <a:r>
              <a:rPr lang="da-DK" dirty="0" err="1">
                <a:solidFill>
                  <a:schemeClr val="bg2"/>
                </a:solidFill>
              </a:rPr>
              <a:t>Packt</a:t>
            </a:r>
            <a:r>
              <a:rPr lang="da-DK" dirty="0">
                <a:solidFill>
                  <a:schemeClr val="bg2"/>
                </a:solidFill>
              </a:rPr>
              <a:t>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 err="1">
                <a:solidFill>
                  <a:schemeClr val="accent5"/>
                </a:solidFill>
              </a:rPr>
              <a:t>Who</a:t>
            </a:r>
            <a:r>
              <a:rPr lang="da-DK" b="1" dirty="0">
                <a:solidFill>
                  <a:schemeClr val="accent5"/>
                </a:solidFill>
              </a:rPr>
              <a:t> is Saxo?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Online </a:t>
            </a:r>
            <a:r>
              <a:rPr lang="da-DK" dirty="0" err="1">
                <a:solidFill>
                  <a:schemeClr val="bg2"/>
                </a:solidFill>
              </a:rPr>
              <a:t>investment</a:t>
            </a:r>
            <a:r>
              <a:rPr lang="da-DK" dirty="0">
                <a:solidFill>
                  <a:schemeClr val="bg2"/>
                </a:solidFill>
              </a:rPr>
              <a:t> bank and </a:t>
            </a:r>
            <a:r>
              <a:rPr lang="da-DK" dirty="0" err="1">
                <a:solidFill>
                  <a:schemeClr val="bg2"/>
                </a:solidFill>
              </a:rPr>
              <a:t>trading</a:t>
            </a:r>
            <a:r>
              <a:rPr lang="da-DK" dirty="0">
                <a:solidFill>
                  <a:schemeClr val="bg2"/>
                </a:solidFill>
              </a:rPr>
              <a:t> platform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1.5+ million </a:t>
            </a:r>
            <a:r>
              <a:rPr lang="da-DK" dirty="0" err="1">
                <a:solidFill>
                  <a:schemeClr val="bg2"/>
                </a:solidFill>
              </a:rPr>
              <a:t>clients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Systemically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Important</a:t>
            </a:r>
            <a:r>
              <a:rPr lang="da-DK" dirty="0">
                <a:solidFill>
                  <a:schemeClr val="bg2"/>
                </a:solidFill>
              </a:rPr>
              <a:t> Financial Institution (SIFI)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CD4A80-6E94-5601-7B8D-70A87CBE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17" y="4307094"/>
            <a:ext cx="3306299" cy="2280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E9493-16DE-630D-04C4-E71C517AB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17" y="258417"/>
            <a:ext cx="1490103" cy="2103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FBB9A4-30C0-FB8C-074B-E570E57D8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813" y="258417"/>
            <a:ext cx="1490103" cy="2118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9443F-6D04-E3F9-C9E8-ABE85174C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52" y="2440523"/>
            <a:ext cx="1586628" cy="15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4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C084-19AD-746D-99D7-0AADEA2C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3C664-C141-962F-FBEE-1BBD09132633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SEP-1763: </a:t>
            </a:r>
            <a:r>
              <a:rPr lang="da-DK" sz="2400" b="1" dirty="0" err="1">
                <a:solidFill>
                  <a:schemeClr val="bg2"/>
                </a:solidFill>
              </a:rPr>
              <a:t>Interceptors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Chain </a:t>
            </a:r>
            <a:r>
              <a:rPr lang="da-DK" dirty="0" err="1">
                <a:solidFill>
                  <a:schemeClr val="bg2"/>
                </a:solidFill>
              </a:rPr>
              <a:t>execution</a:t>
            </a:r>
            <a:r>
              <a:rPr lang="da-DK" dirty="0">
                <a:solidFill>
                  <a:schemeClr val="bg2"/>
                </a:solidFill>
              </a:rPr>
              <a:t>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D7DA0C-7EDA-8CF9-5358-7983CB71A5C5}"/>
              </a:ext>
            </a:extLst>
          </p:cNvPr>
          <p:cNvSpPr/>
          <p:nvPr/>
        </p:nvSpPr>
        <p:spPr>
          <a:xfrm>
            <a:off x="477078" y="2513522"/>
            <a:ext cx="2377440" cy="2154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Requests</a:t>
            </a:r>
            <a:endParaRPr lang="da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B401D0-F922-ECAB-EC9D-1693ACF5856C}"/>
              </a:ext>
            </a:extLst>
          </p:cNvPr>
          <p:cNvSpPr/>
          <p:nvPr/>
        </p:nvSpPr>
        <p:spPr>
          <a:xfrm>
            <a:off x="3484217" y="2513519"/>
            <a:ext cx="2377440" cy="2154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Responses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26278-050E-3D1F-4397-84510EAA4549}"/>
              </a:ext>
            </a:extLst>
          </p:cNvPr>
          <p:cNvSpPr/>
          <p:nvPr/>
        </p:nvSpPr>
        <p:spPr>
          <a:xfrm>
            <a:off x="6409522" y="2513519"/>
            <a:ext cx="2377440" cy="2154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Orderable</a:t>
            </a:r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C5E67-CEB3-01A9-94E4-50A7D2378C73}"/>
              </a:ext>
            </a:extLst>
          </p:cNvPr>
          <p:cNvSpPr/>
          <p:nvPr/>
        </p:nvSpPr>
        <p:spPr>
          <a:xfrm>
            <a:off x="9334828" y="2513519"/>
            <a:ext cx="2377440" cy="2154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Composable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77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9583A-F94A-0D6B-A28B-E388E1DF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126A45-CB2C-0128-A211-75CEA9B4CC96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SEP-1763: </a:t>
            </a:r>
            <a:r>
              <a:rPr lang="da-DK" sz="2400" b="1" dirty="0" err="1">
                <a:solidFill>
                  <a:schemeClr val="bg2"/>
                </a:solidFill>
              </a:rPr>
              <a:t>Interceptors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Chain </a:t>
            </a:r>
            <a:r>
              <a:rPr lang="da-DK" dirty="0" err="1">
                <a:solidFill>
                  <a:schemeClr val="bg2"/>
                </a:solidFill>
              </a:rPr>
              <a:t>execution</a:t>
            </a:r>
            <a:r>
              <a:rPr lang="da-DK" dirty="0">
                <a:solidFill>
                  <a:schemeClr val="bg2"/>
                </a:solidFill>
              </a:rPr>
              <a:t>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03D41-4A5C-D77F-45C8-C95DE0ADED54}"/>
              </a:ext>
            </a:extLst>
          </p:cNvPr>
          <p:cNvSpPr/>
          <p:nvPr/>
        </p:nvSpPr>
        <p:spPr>
          <a:xfrm>
            <a:off x="2592955" y="3676807"/>
            <a:ext cx="1146682" cy="10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#1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001CC-DB82-E89B-D2FF-A52141663AE3}"/>
              </a:ext>
            </a:extLst>
          </p:cNvPr>
          <p:cNvSpPr/>
          <p:nvPr/>
        </p:nvSpPr>
        <p:spPr>
          <a:xfrm>
            <a:off x="4242107" y="3676807"/>
            <a:ext cx="1146682" cy="10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#2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7C5CD6-6D4D-2395-55E1-68C3DA66600B}"/>
              </a:ext>
            </a:extLst>
          </p:cNvPr>
          <p:cNvSpPr/>
          <p:nvPr/>
        </p:nvSpPr>
        <p:spPr>
          <a:xfrm>
            <a:off x="9489143" y="2637507"/>
            <a:ext cx="1146682" cy="10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#3B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15C447-1354-F159-0F3B-CEA06CDA75BF}"/>
              </a:ext>
            </a:extLst>
          </p:cNvPr>
          <p:cNvSpPr/>
          <p:nvPr/>
        </p:nvSpPr>
        <p:spPr>
          <a:xfrm>
            <a:off x="9489143" y="4360984"/>
            <a:ext cx="1146682" cy="10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#3A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E46E1-5D87-B52B-DD7E-E57FEEB96A4C}"/>
              </a:ext>
            </a:extLst>
          </p:cNvPr>
          <p:cNvSpPr/>
          <p:nvPr/>
        </p:nvSpPr>
        <p:spPr>
          <a:xfrm>
            <a:off x="716201" y="3767295"/>
            <a:ext cx="1410029" cy="8583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Request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64D34E-7AD3-E185-7F88-6CC38D51EAA2}"/>
              </a:ext>
            </a:extLst>
          </p:cNvPr>
          <p:cNvSpPr/>
          <p:nvPr/>
        </p:nvSpPr>
        <p:spPr>
          <a:xfrm>
            <a:off x="7576644" y="3767295"/>
            <a:ext cx="1410029" cy="8583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Response</a:t>
            </a:r>
            <a:endParaRPr lang="da-DK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368B74-C6BB-06B5-078F-6679C611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14" y="3521701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4C6CE9-D118-28AA-666A-93AFD875EBF2}"/>
              </a:ext>
            </a:extLst>
          </p:cNvPr>
          <p:cNvSpPr txBox="1"/>
          <p:nvPr/>
        </p:nvSpPr>
        <p:spPr>
          <a:xfrm>
            <a:off x="5739276" y="4637000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Server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5EB1CB-4B60-1212-E5F1-6E6801B0195C}"/>
              </a:ext>
            </a:extLst>
          </p:cNvPr>
          <p:cNvCxnSpPr/>
          <p:nvPr/>
        </p:nvCxnSpPr>
        <p:spPr>
          <a:xfrm>
            <a:off x="2126230" y="4196457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633DB5-F8CC-095F-6C29-FD7BBFB180A1}"/>
              </a:ext>
            </a:extLst>
          </p:cNvPr>
          <p:cNvCxnSpPr/>
          <p:nvPr/>
        </p:nvCxnSpPr>
        <p:spPr>
          <a:xfrm>
            <a:off x="3739637" y="4196457"/>
            <a:ext cx="50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B4C729-E9E5-232D-F46C-4911D91C8AD6}"/>
              </a:ext>
            </a:extLst>
          </p:cNvPr>
          <p:cNvCxnSpPr/>
          <p:nvPr/>
        </p:nvCxnSpPr>
        <p:spPr>
          <a:xfrm>
            <a:off x="5388789" y="4196457"/>
            <a:ext cx="335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6A503F-0546-DE70-2654-73526471C566}"/>
              </a:ext>
            </a:extLst>
          </p:cNvPr>
          <p:cNvCxnSpPr>
            <a:endCxn id="12" idx="1"/>
          </p:cNvCxnSpPr>
          <p:nvPr/>
        </p:nvCxnSpPr>
        <p:spPr>
          <a:xfrm>
            <a:off x="7083047" y="4196457"/>
            <a:ext cx="49359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C4D85B-D25A-B277-1A19-992CE175EDD4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8986673" y="3157157"/>
            <a:ext cx="502470" cy="1039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621974-C119-59EF-129D-A95C822BBECD}"/>
              </a:ext>
            </a:extLst>
          </p:cNvPr>
          <p:cNvCxnSpPr>
            <a:endCxn id="10" idx="1"/>
          </p:cNvCxnSpPr>
          <p:nvPr/>
        </p:nvCxnSpPr>
        <p:spPr>
          <a:xfrm>
            <a:off x="8986673" y="4196457"/>
            <a:ext cx="502470" cy="684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924921-457F-0191-DE02-5D4F4F16A7F3}"/>
              </a:ext>
            </a:extLst>
          </p:cNvPr>
          <p:cNvCxnSpPr>
            <a:stCxn id="10" idx="3"/>
          </p:cNvCxnSpPr>
          <p:nvPr/>
        </p:nvCxnSpPr>
        <p:spPr>
          <a:xfrm>
            <a:off x="10635825" y="4880634"/>
            <a:ext cx="565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8B71337-3EC5-416F-83A1-458CB4F94AAC}"/>
              </a:ext>
            </a:extLst>
          </p:cNvPr>
          <p:cNvSpPr txBox="1"/>
          <p:nvPr/>
        </p:nvSpPr>
        <p:spPr>
          <a:xfrm>
            <a:off x="4115578" y="4417491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PII </a:t>
            </a:r>
            <a:r>
              <a:rPr lang="da-DK" sz="1600" dirty="0" err="1">
                <a:solidFill>
                  <a:schemeClr val="bg2"/>
                </a:solidFill>
              </a:rPr>
              <a:t>Redaction</a:t>
            </a: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62434E-5B4F-750A-BBED-D8F5D6955ACB}"/>
              </a:ext>
            </a:extLst>
          </p:cNvPr>
          <p:cNvSpPr txBox="1"/>
          <p:nvPr/>
        </p:nvSpPr>
        <p:spPr>
          <a:xfrm>
            <a:off x="2476717" y="4417492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 err="1">
                <a:solidFill>
                  <a:schemeClr val="bg2"/>
                </a:solidFill>
              </a:rPr>
              <a:t>Enrichment</a:t>
            </a: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186DF4-F063-AB5C-DA14-4C6204254A37}"/>
              </a:ext>
            </a:extLst>
          </p:cNvPr>
          <p:cNvSpPr txBox="1"/>
          <p:nvPr/>
        </p:nvSpPr>
        <p:spPr>
          <a:xfrm>
            <a:off x="9382789" y="3370007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Auditing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27BB3C-8E12-2C63-BEBE-A82B545683A2}"/>
              </a:ext>
            </a:extLst>
          </p:cNvPr>
          <p:cNvSpPr txBox="1"/>
          <p:nvPr/>
        </p:nvSpPr>
        <p:spPr>
          <a:xfrm>
            <a:off x="9336189" y="5098013"/>
            <a:ext cx="1495119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PII Restoration</a:t>
            </a:r>
          </a:p>
        </p:txBody>
      </p:sp>
    </p:spTree>
    <p:extLst>
      <p:ext uri="{BB962C8B-B14F-4D97-AF65-F5344CB8AC3E}">
        <p14:creationId xmlns:p14="http://schemas.microsoft.com/office/powerpoint/2010/main" val="4269136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58301-3FCC-AA0E-8AA8-DB591F53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24AD7A-7F6D-970B-ED41-6BE0FD61F0ED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Validation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b="1" dirty="0">
                <a:solidFill>
                  <a:schemeClr val="bg2"/>
                </a:solidFill>
              </a:rPr>
              <a:t>Parallel – but </a:t>
            </a:r>
            <a:r>
              <a:rPr lang="da-DK" b="1" dirty="0" err="1">
                <a:solidFill>
                  <a:schemeClr val="bg2"/>
                </a:solidFill>
              </a:rPr>
              <a:t>blocking</a:t>
            </a:r>
            <a:r>
              <a:rPr lang="da-DK" b="1" dirty="0">
                <a:solidFill>
                  <a:schemeClr val="bg2"/>
                </a:solidFill>
              </a:rPr>
              <a:t>!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Example</a:t>
            </a:r>
            <a:r>
              <a:rPr lang="da-DK" dirty="0">
                <a:solidFill>
                  <a:schemeClr val="bg2"/>
                </a:solidFill>
              </a:rPr>
              <a:t> – </a:t>
            </a:r>
            <a:r>
              <a:rPr lang="da-DK" dirty="0" err="1">
                <a:solidFill>
                  <a:schemeClr val="bg2"/>
                </a:solidFill>
              </a:rPr>
              <a:t>detect</a:t>
            </a:r>
            <a:r>
              <a:rPr lang="da-DK" dirty="0">
                <a:solidFill>
                  <a:schemeClr val="bg2"/>
                </a:solidFill>
              </a:rPr>
              <a:t> API </a:t>
            </a:r>
            <a:r>
              <a:rPr lang="da-DK" dirty="0" err="1">
                <a:solidFill>
                  <a:schemeClr val="bg2"/>
                </a:solidFill>
              </a:rPr>
              <a:t>keys</a:t>
            </a:r>
            <a:r>
              <a:rPr lang="da-DK" dirty="0">
                <a:solidFill>
                  <a:schemeClr val="bg2"/>
                </a:solidFill>
              </a:rPr>
              <a:t> and </a:t>
            </a:r>
            <a:r>
              <a:rPr lang="da-DK" dirty="0" err="1">
                <a:solidFill>
                  <a:schemeClr val="bg2"/>
                </a:solidFill>
              </a:rPr>
              <a:t>credentials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Target </a:t>
            </a:r>
            <a:r>
              <a:rPr lang="da-DK" dirty="0" err="1">
                <a:solidFill>
                  <a:schemeClr val="bg2"/>
                </a:solidFill>
              </a:rPr>
              <a:t>tool</a:t>
            </a:r>
            <a:r>
              <a:rPr lang="da-DK" dirty="0">
                <a:solidFill>
                  <a:schemeClr val="bg2"/>
                </a:solidFill>
              </a:rPr>
              <a:t>/</a:t>
            </a:r>
            <a:r>
              <a:rPr lang="da-DK" dirty="0" err="1">
                <a:solidFill>
                  <a:schemeClr val="bg2"/>
                </a:solidFill>
              </a:rPr>
              <a:t>call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Scans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calls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Pass</a:t>
            </a:r>
            <a:r>
              <a:rPr lang="da-DK" dirty="0">
                <a:solidFill>
                  <a:schemeClr val="bg2"/>
                </a:solidFill>
              </a:rPr>
              <a:t> – </a:t>
            </a:r>
            <a:r>
              <a:rPr lang="da-DK" dirty="0" err="1">
                <a:solidFill>
                  <a:schemeClr val="bg2"/>
                </a:solidFill>
              </a:rPr>
              <a:t>tool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call</a:t>
            </a:r>
            <a:r>
              <a:rPr lang="da-DK" dirty="0">
                <a:solidFill>
                  <a:schemeClr val="bg2"/>
                </a:solidFill>
              </a:rPr>
              <a:t> passes on as </a:t>
            </a:r>
            <a:r>
              <a:rPr lang="da-DK" dirty="0" err="1">
                <a:solidFill>
                  <a:schemeClr val="bg2"/>
                </a:solidFill>
              </a:rPr>
              <a:t>if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nothing</a:t>
            </a:r>
            <a:r>
              <a:rPr lang="da-DK" dirty="0">
                <a:solidFill>
                  <a:schemeClr val="bg2"/>
                </a:solidFill>
              </a:rPr>
              <a:t> had </a:t>
            </a:r>
            <a:r>
              <a:rPr lang="da-DK" dirty="0" err="1">
                <a:solidFill>
                  <a:schemeClr val="bg2"/>
                </a:solidFill>
              </a:rPr>
              <a:t>happened</a:t>
            </a:r>
            <a:br>
              <a:rPr lang="da-DK" dirty="0">
                <a:solidFill>
                  <a:schemeClr val="bg2"/>
                </a:solidFill>
              </a:rPr>
            </a:br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Fail</a:t>
            </a:r>
            <a:r>
              <a:rPr lang="da-DK" dirty="0">
                <a:solidFill>
                  <a:schemeClr val="bg2"/>
                </a:solidFill>
              </a:rPr>
              <a:t> – </a:t>
            </a:r>
            <a:r>
              <a:rPr lang="da-DK" dirty="0" err="1">
                <a:solidFill>
                  <a:schemeClr val="bg2"/>
                </a:solidFill>
              </a:rPr>
              <a:t>tool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call</a:t>
            </a:r>
            <a:r>
              <a:rPr lang="da-DK" dirty="0">
                <a:solidFill>
                  <a:schemeClr val="bg2"/>
                </a:solidFill>
              </a:rPr>
              <a:t> is </a:t>
            </a:r>
            <a:r>
              <a:rPr lang="da-DK" dirty="0" err="1">
                <a:solidFill>
                  <a:schemeClr val="bg2"/>
                </a:solidFill>
              </a:rPr>
              <a:t>blocked</a:t>
            </a:r>
            <a:r>
              <a:rPr lang="da-DK" dirty="0">
                <a:solidFill>
                  <a:schemeClr val="bg2"/>
                </a:solidFill>
              </a:rPr>
              <a:t> and never </a:t>
            </a:r>
            <a:r>
              <a:rPr lang="da-DK" dirty="0" err="1">
                <a:solidFill>
                  <a:schemeClr val="bg2"/>
                </a:solidFill>
              </a:rPr>
              <a:t>reaches</a:t>
            </a:r>
            <a:r>
              <a:rPr lang="da-DK" dirty="0">
                <a:solidFill>
                  <a:schemeClr val="bg2"/>
                </a:solidFill>
              </a:rPr>
              <a:t> the server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Other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example</a:t>
            </a:r>
            <a:r>
              <a:rPr lang="da-DK" dirty="0">
                <a:solidFill>
                  <a:schemeClr val="bg2"/>
                </a:solidFill>
              </a:rPr>
              <a:t>: compliance gates, content </a:t>
            </a:r>
            <a:r>
              <a:rPr lang="da-DK" dirty="0" err="1">
                <a:solidFill>
                  <a:schemeClr val="bg2"/>
                </a:solidFill>
              </a:rPr>
              <a:t>guardrails</a:t>
            </a:r>
            <a:r>
              <a:rPr lang="da-DK" dirty="0">
                <a:solidFill>
                  <a:schemeClr val="bg2"/>
                </a:solidFill>
              </a:rPr>
              <a:t>, input </a:t>
            </a:r>
            <a:r>
              <a:rPr lang="da-DK" dirty="0" err="1">
                <a:solidFill>
                  <a:schemeClr val="bg2"/>
                </a:solidFill>
              </a:rPr>
              <a:t>contract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enforcement</a:t>
            </a:r>
            <a:r>
              <a:rPr lang="da-DK" dirty="0">
                <a:solidFill>
                  <a:schemeClr val="bg2"/>
                </a:solidFill>
              </a:rPr>
              <a:t>, policy </a:t>
            </a:r>
            <a:r>
              <a:rPr lang="da-DK" dirty="0" err="1">
                <a:solidFill>
                  <a:schemeClr val="bg2"/>
                </a:solidFill>
              </a:rPr>
              <a:t>enforcement</a:t>
            </a:r>
            <a:r>
              <a:rPr lang="da-DK" dirty="0">
                <a:solidFill>
                  <a:schemeClr val="bg2"/>
                </a:solidFill>
              </a:rPr>
              <a:t>, rate-</a:t>
            </a:r>
            <a:r>
              <a:rPr lang="da-DK" dirty="0" err="1">
                <a:solidFill>
                  <a:schemeClr val="bg2"/>
                </a:solidFill>
              </a:rPr>
              <a:t>limiting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Saxo Bank Headquarters - Copenhagen | Office Snapshots">
            <a:extLst>
              <a:ext uri="{FF2B5EF4-FFF2-40B4-BE49-F238E27FC236}">
                <a16:creationId xmlns:a16="http://schemas.microsoft.com/office/drawing/2014/main" id="{D6364913-07C1-AC72-20CD-C796D6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478667"/>
            <a:ext cx="4837873" cy="328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4B723-5C82-9B47-1BEF-A5FE8881C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7EF498-9A23-BAA0-5B2A-AA85E7D83B7D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Mutation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b="1" dirty="0" err="1">
                <a:solidFill>
                  <a:schemeClr val="bg2"/>
                </a:solidFill>
              </a:rPr>
              <a:t>Sequential</a:t>
            </a:r>
            <a:r>
              <a:rPr lang="da-DK" b="1" dirty="0">
                <a:solidFill>
                  <a:schemeClr val="bg2"/>
                </a:solidFill>
              </a:rPr>
              <a:t> – </a:t>
            </a:r>
            <a:r>
              <a:rPr lang="da-DK" b="1" dirty="0" err="1">
                <a:solidFill>
                  <a:schemeClr val="bg2"/>
                </a:solidFill>
              </a:rPr>
              <a:t>ordering</a:t>
            </a:r>
            <a:r>
              <a:rPr lang="da-DK" b="1" dirty="0">
                <a:solidFill>
                  <a:schemeClr val="bg2"/>
                </a:solidFill>
              </a:rPr>
              <a:t> </a:t>
            </a:r>
            <a:r>
              <a:rPr lang="da-DK" b="1" dirty="0" err="1">
                <a:solidFill>
                  <a:schemeClr val="bg2"/>
                </a:solidFill>
              </a:rPr>
              <a:t>matters</a:t>
            </a:r>
            <a:r>
              <a:rPr lang="da-DK" b="1" dirty="0">
                <a:solidFill>
                  <a:schemeClr val="bg2"/>
                </a:solidFill>
              </a:rPr>
              <a:t>!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Example</a:t>
            </a:r>
            <a:r>
              <a:rPr lang="da-DK" dirty="0">
                <a:solidFill>
                  <a:schemeClr val="bg2"/>
                </a:solidFill>
              </a:rPr>
              <a:t> – </a:t>
            </a:r>
            <a:r>
              <a:rPr lang="da-DK" dirty="0" err="1">
                <a:solidFill>
                  <a:schemeClr val="bg2"/>
                </a:solidFill>
              </a:rPr>
              <a:t>inject</a:t>
            </a:r>
            <a:r>
              <a:rPr lang="da-DK" dirty="0">
                <a:solidFill>
                  <a:schemeClr val="bg2"/>
                </a:solidFill>
              </a:rPr>
              <a:t> time and date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>
                <a:solidFill>
                  <a:schemeClr val="bg2"/>
                </a:solidFill>
              </a:rPr>
              <a:t>Target </a:t>
            </a:r>
            <a:r>
              <a:rPr lang="da-DK" dirty="0" err="1">
                <a:solidFill>
                  <a:schemeClr val="bg2"/>
                </a:solidFill>
              </a:rPr>
              <a:t>llm</a:t>
            </a:r>
            <a:r>
              <a:rPr lang="da-DK" dirty="0">
                <a:solidFill>
                  <a:schemeClr val="bg2"/>
                </a:solidFill>
              </a:rPr>
              <a:t>/</a:t>
            </a:r>
            <a:r>
              <a:rPr lang="da-DK" dirty="0" err="1">
                <a:solidFill>
                  <a:schemeClr val="bg2"/>
                </a:solidFill>
              </a:rPr>
              <a:t>completion</a:t>
            </a:r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Injects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current</a:t>
            </a:r>
            <a:r>
              <a:rPr lang="da-DK" dirty="0">
                <a:solidFill>
                  <a:schemeClr val="bg2"/>
                </a:solidFill>
              </a:rPr>
              <a:t> time and date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Other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example</a:t>
            </a:r>
            <a:r>
              <a:rPr lang="da-DK" dirty="0">
                <a:solidFill>
                  <a:schemeClr val="bg2"/>
                </a:solidFill>
              </a:rPr>
              <a:t>: </a:t>
            </a:r>
            <a:r>
              <a:rPr lang="da-DK" dirty="0" err="1">
                <a:solidFill>
                  <a:schemeClr val="bg2"/>
                </a:solidFill>
              </a:rPr>
              <a:t>email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redaction</a:t>
            </a:r>
            <a:r>
              <a:rPr lang="da-DK" dirty="0">
                <a:solidFill>
                  <a:schemeClr val="bg2"/>
                </a:solidFill>
              </a:rPr>
              <a:t>, RAG, format </a:t>
            </a:r>
            <a:r>
              <a:rPr lang="da-DK" dirty="0" err="1">
                <a:solidFill>
                  <a:schemeClr val="bg2"/>
                </a:solidFill>
              </a:rPr>
              <a:t>normalization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enrichment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tool</a:t>
            </a:r>
            <a:r>
              <a:rPr lang="da-DK" dirty="0">
                <a:solidFill>
                  <a:schemeClr val="bg2"/>
                </a:solidFill>
              </a:rPr>
              <a:t> list </a:t>
            </a:r>
            <a:r>
              <a:rPr lang="da-DK" dirty="0" err="1">
                <a:solidFill>
                  <a:schemeClr val="bg2"/>
                </a:solidFill>
              </a:rPr>
              <a:t>filtering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tool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description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optimization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response</a:t>
            </a:r>
            <a:r>
              <a:rPr lang="da-DK" dirty="0">
                <a:solidFill>
                  <a:schemeClr val="bg2"/>
                </a:solidFill>
              </a:rPr>
              <a:t> substitution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41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EF38F-DD90-A81B-3998-3C866098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48C3C5-12DF-7564-39E2-701757439F41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Observability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r>
              <a:rPr lang="da-DK" b="1" dirty="0">
                <a:solidFill>
                  <a:schemeClr val="bg2"/>
                </a:solidFill>
              </a:rPr>
              <a:t>Parallel – but fire-and-</a:t>
            </a:r>
            <a:r>
              <a:rPr lang="da-DK" b="1" dirty="0" err="1">
                <a:solidFill>
                  <a:schemeClr val="bg2"/>
                </a:solidFill>
              </a:rPr>
              <a:t>forget</a:t>
            </a:r>
            <a:r>
              <a:rPr lang="da-DK" b="1" dirty="0">
                <a:solidFill>
                  <a:schemeClr val="bg2"/>
                </a:solidFill>
              </a:rPr>
              <a:t>!</a:t>
            </a:r>
          </a:p>
          <a:p>
            <a:endParaRPr lang="da-DK" b="1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Example</a:t>
            </a:r>
            <a:r>
              <a:rPr lang="da-DK" dirty="0">
                <a:solidFill>
                  <a:schemeClr val="bg2"/>
                </a:solidFill>
              </a:rPr>
              <a:t> – live </a:t>
            </a:r>
            <a:r>
              <a:rPr lang="da-DK" dirty="0" err="1">
                <a:solidFill>
                  <a:schemeClr val="bg2"/>
                </a:solidFill>
              </a:rPr>
              <a:t>alerting</a:t>
            </a:r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>
                <a:solidFill>
                  <a:schemeClr val="bg2"/>
                </a:solidFill>
              </a:rPr>
              <a:t>Target </a:t>
            </a:r>
            <a:r>
              <a:rPr lang="da-DK" dirty="0" err="1">
                <a:solidFill>
                  <a:schemeClr val="bg2"/>
                </a:solidFill>
              </a:rPr>
              <a:t>tool</a:t>
            </a:r>
            <a:r>
              <a:rPr lang="da-DK" dirty="0">
                <a:solidFill>
                  <a:schemeClr val="bg2"/>
                </a:solidFill>
              </a:rPr>
              <a:t>/</a:t>
            </a:r>
            <a:r>
              <a:rPr lang="da-DK" dirty="0" err="1">
                <a:solidFill>
                  <a:schemeClr val="bg2"/>
                </a:solidFill>
              </a:rPr>
              <a:t>call</a:t>
            </a:r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Scans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calls</a:t>
            </a:r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Detection</a:t>
            </a:r>
            <a:r>
              <a:rPr lang="da-DK" dirty="0">
                <a:solidFill>
                  <a:schemeClr val="bg2"/>
                </a:solidFill>
              </a:rPr>
              <a:t> of a </a:t>
            </a:r>
            <a:r>
              <a:rPr lang="da-DK" dirty="0" err="1">
                <a:solidFill>
                  <a:schemeClr val="bg2"/>
                </a:solidFill>
              </a:rPr>
              <a:t>suspicious</a:t>
            </a:r>
            <a:r>
              <a:rPr lang="da-DK" dirty="0">
                <a:solidFill>
                  <a:schemeClr val="bg2"/>
                </a:solidFill>
              </a:rPr>
              <a:t> patterns – alert a human operator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err="1">
                <a:solidFill>
                  <a:schemeClr val="bg2"/>
                </a:solidFill>
              </a:rPr>
              <a:t>Other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example</a:t>
            </a:r>
            <a:r>
              <a:rPr lang="da-DK" dirty="0">
                <a:solidFill>
                  <a:schemeClr val="bg2"/>
                </a:solidFill>
              </a:rPr>
              <a:t>: </a:t>
            </a:r>
            <a:r>
              <a:rPr lang="da-DK" dirty="0" err="1">
                <a:solidFill>
                  <a:schemeClr val="bg2"/>
                </a:solidFill>
              </a:rPr>
              <a:t>logging</a:t>
            </a:r>
            <a:r>
              <a:rPr lang="da-DK" dirty="0">
                <a:solidFill>
                  <a:schemeClr val="bg2"/>
                </a:solidFill>
              </a:rPr>
              <a:t>, audit </a:t>
            </a:r>
            <a:r>
              <a:rPr lang="da-DK" dirty="0" err="1">
                <a:solidFill>
                  <a:schemeClr val="bg2"/>
                </a:solidFill>
              </a:rPr>
              <a:t>trails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metrics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collection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sidecar</a:t>
            </a:r>
            <a:r>
              <a:rPr lang="da-DK" dirty="0">
                <a:solidFill>
                  <a:schemeClr val="bg2"/>
                </a:solidFill>
              </a:rPr>
              <a:t> content, </a:t>
            </a:r>
            <a:r>
              <a:rPr lang="da-DK" dirty="0" err="1">
                <a:solidFill>
                  <a:schemeClr val="bg2"/>
                </a:solidFill>
              </a:rPr>
              <a:t>distributed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tracing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0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2D93-42D4-A16B-6675-52239CE16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79DE4A-EEA6-B346-479A-566C8C397241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The Hallucination </a:t>
            </a:r>
            <a:r>
              <a:rPr lang="da-DK" sz="2400" b="1" dirty="0" err="1">
                <a:solidFill>
                  <a:schemeClr val="bg2"/>
                </a:solidFill>
              </a:rPr>
              <a:t>Detector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Reimagined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C4100197-85B3-8635-1DFE-567C0AE34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718" y="2971800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034E0E-7E2A-6E03-775B-772B34615C0D}"/>
              </a:ext>
            </a:extLst>
          </p:cNvPr>
          <p:cNvSpPr/>
          <p:nvPr/>
        </p:nvSpPr>
        <p:spPr>
          <a:xfrm>
            <a:off x="2825773" y="2749530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Answer</a:t>
            </a:r>
            <a:br>
              <a:rPr lang="da-DK" sz="1400" dirty="0"/>
            </a:br>
            <a:br>
              <a:rPr lang="da-DK" sz="1400" dirty="0"/>
            </a:br>
            <a:r>
              <a:rPr lang="da-DK" sz="1400" dirty="0"/>
              <a:t>Citation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B9CF5E-DB57-73DE-2A4F-05193F760AC5}"/>
              </a:ext>
            </a:extLst>
          </p:cNvPr>
          <p:cNvCxnSpPr>
            <a:cxnSpLocks/>
          </p:cNvCxnSpPr>
          <p:nvPr/>
        </p:nvCxnSpPr>
        <p:spPr>
          <a:xfrm>
            <a:off x="2056039" y="3430065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223917-33B7-BD7C-6F2D-5925AFA2224C}"/>
              </a:ext>
            </a:extLst>
          </p:cNvPr>
          <p:cNvCxnSpPr>
            <a:cxnSpLocks/>
          </p:cNvCxnSpPr>
          <p:nvPr/>
        </p:nvCxnSpPr>
        <p:spPr>
          <a:xfrm>
            <a:off x="4587654" y="3416939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5F4DD0EF-8F52-D876-1433-D67BBCA1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29" y="2737472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51C8AD-C282-86D2-5C7D-FBCE35B0625E}"/>
              </a:ext>
            </a:extLst>
          </p:cNvPr>
          <p:cNvSpPr txBox="1"/>
          <p:nvPr/>
        </p:nvSpPr>
        <p:spPr>
          <a:xfrm>
            <a:off x="5529391" y="3988320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Server</a:t>
            </a:r>
            <a:br>
              <a:rPr lang="da-DK" sz="1600" dirty="0">
                <a:solidFill>
                  <a:schemeClr val="bg2"/>
                </a:solidFill>
              </a:rPr>
            </a:br>
            <a:r>
              <a:rPr lang="da-DK" sz="1600" dirty="0">
                <a:solidFill>
                  <a:schemeClr val="bg2"/>
                </a:solidFill>
              </a:rPr>
              <a:t>(</a:t>
            </a:r>
            <a:r>
              <a:rPr lang="da-DK" sz="1600" dirty="0" err="1">
                <a:solidFill>
                  <a:schemeClr val="bg2"/>
                </a:solidFill>
              </a:rPr>
              <a:t>interceptor</a:t>
            </a:r>
            <a:r>
              <a:rPr lang="da-DK" sz="1600" dirty="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D5C33A-BB74-369A-21EC-756110363745}"/>
              </a:ext>
            </a:extLst>
          </p:cNvPr>
          <p:cNvCxnSpPr>
            <a:cxnSpLocks/>
          </p:cNvCxnSpPr>
          <p:nvPr/>
        </p:nvCxnSpPr>
        <p:spPr>
          <a:xfrm flipV="1">
            <a:off x="8441840" y="2630184"/>
            <a:ext cx="1030933" cy="786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CE8A93-57BD-BD56-056E-43D76E78F8C5}"/>
              </a:ext>
            </a:extLst>
          </p:cNvPr>
          <p:cNvCxnSpPr>
            <a:cxnSpLocks/>
          </p:cNvCxnSpPr>
          <p:nvPr/>
        </p:nvCxnSpPr>
        <p:spPr>
          <a:xfrm>
            <a:off x="8445077" y="3513761"/>
            <a:ext cx="1027696" cy="59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94C6138-6E13-D16F-26DF-0D351B1FB39C}"/>
              </a:ext>
            </a:extLst>
          </p:cNvPr>
          <p:cNvSpPr/>
          <p:nvPr/>
        </p:nvSpPr>
        <p:spPr>
          <a:xfrm>
            <a:off x="7188627" y="2909349"/>
            <a:ext cx="1146682" cy="10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Runs </a:t>
            </a:r>
            <a:r>
              <a:rPr lang="da-DK" dirty="0" err="1">
                <a:solidFill>
                  <a:schemeClr val="tx1"/>
                </a:solidFill>
              </a:rPr>
              <a:t>validator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8" name="Graphic 17" descr="No sign with solid fill">
            <a:extLst>
              <a:ext uri="{FF2B5EF4-FFF2-40B4-BE49-F238E27FC236}">
                <a16:creationId xmlns:a16="http://schemas.microsoft.com/office/drawing/2014/main" id="{8B5E4143-58B1-C56A-4CB0-6E1749082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3109" y="2057400"/>
            <a:ext cx="914400" cy="914400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F38E2E5-91AD-E829-912F-CB79D79BA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9085" y="36512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6AF3E-D278-678A-ECA4-BD6F8EFA8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C196E-1034-8ECF-326B-BC9B98164389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Ecosystem </a:t>
            </a:r>
            <a:r>
              <a:rPr lang="da-DK" sz="2400" b="1" dirty="0" err="1">
                <a:solidFill>
                  <a:schemeClr val="bg2"/>
                </a:solidFill>
              </a:rPr>
              <a:t>Impact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This </a:t>
            </a:r>
            <a:r>
              <a:rPr lang="da-DK" dirty="0" err="1">
                <a:solidFill>
                  <a:schemeClr val="bg2"/>
                </a:solidFill>
              </a:rPr>
              <a:t>isn’t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about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replacing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middleware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vendors</a:t>
            </a:r>
            <a:r>
              <a:rPr lang="da-DK" dirty="0">
                <a:solidFill>
                  <a:schemeClr val="bg2"/>
                </a:solidFill>
              </a:rPr>
              <a:t> – but </a:t>
            </a:r>
            <a:r>
              <a:rPr lang="da-DK" dirty="0" err="1">
                <a:solidFill>
                  <a:schemeClr val="bg2"/>
                </a:solidFill>
              </a:rPr>
              <a:t>about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creating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portability</a:t>
            </a:r>
            <a:r>
              <a:rPr lang="da-DK" dirty="0">
                <a:solidFill>
                  <a:schemeClr val="bg2"/>
                </a:solidFill>
              </a:rPr>
              <a:t> and </a:t>
            </a:r>
            <a:r>
              <a:rPr lang="da-DK" dirty="0" err="1">
                <a:solidFill>
                  <a:schemeClr val="bg2"/>
                </a:solidFill>
              </a:rPr>
              <a:t>standardization</a:t>
            </a:r>
            <a:r>
              <a:rPr lang="da-DK" dirty="0">
                <a:solidFill>
                  <a:schemeClr val="bg2"/>
                </a:solidFill>
              </a:rPr>
              <a:t>.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Standardized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guardrail</a:t>
            </a:r>
            <a:r>
              <a:rPr lang="da-DK" dirty="0">
                <a:solidFill>
                  <a:schemeClr val="bg2"/>
                </a:solidFill>
              </a:rPr>
              <a:t> and </a:t>
            </a:r>
            <a:r>
              <a:rPr lang="da-DK" dirty="0" err="1">
                <a:solidFill>
                  <a:schemeClr val="bg2"/>
                </a:solidFill>
              </a:rPr>
              <a:t>safety</a:t>
            </a:r>
            <a:r>
              <a:rPr lang="da-DK" dirty="0">
                <a:solidFill>
                  <a:schemeClr val="bg2"/>
                </a:solidFill>
              </a:rPr>
              <a:t> services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Portability</a:t>
            </a:r>
            <a:r>
              <a:rPr lang="da-DK" dirty="0">
                <a:solidFill>
                  <a:schemeClr val="bg2"/>
                </a:solidFill>
              </a:rPr>
              <a:t> &amp; </a:t>
            </a:r>
            <a:r>
              <a:rPr lang="da-DK" dirty="0" err="1">
                <a:solidFill>
                  <a:schemeClr val="bg2"/>
                </a:solidFill>
              </a:rPr>
              <a:t>composability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92B48-30FB-B716-C788-6A56A618B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14229" y="3349928"/>
            <a:ext cx="4432762" cy="2951481"/>
          </a:xfrm>
          <a:prstGeom prst="rect">
            <a:avLst/>
          </a:prstGeom>
        </p:spPr>
      </p:pic>
      <p:pic>
        <p:nvPicPr>
          <p:cNvPr id="3074" name="Picture 2" descr="Kubernetes Security &amp; Pentesting ...">
            <a:extLst>
              <a:ext uri="{FF2B5EF4-FFF2-40B4-BE49-F238E27FC236}">
                <a16:creationId xmlns:a16="http://schemas.microsoft.com/office/drawing/2014/main" id="{AC1E2F0D-C9E4-F987-F1E7-9EF045C8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3" y="4701209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5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F0573-3BC0-76FA-A5B2-F2ED4841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8E402-A993-7C58-DF64-2A1D3A3D8025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Enterprise </a:t>
            </a:r>
            <a:r>
              <a:rPr lang="da-DK" sz="2400" b="1" dirty="0" err="1">
                <a:solidFill>
                  <a:schemeClr val="bg2"/>
                </a:solidFill>
              </a:rPr>
              <a:t>Impact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3F5601-B094-CAD4-5AFC-8A0B2B408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58123"/>
              </p:ext>
            </p:extLst>
          </p:nvPr>
        </p:nvGraphicFramePr>
        <p:xfrm>
          <a:off x="1764872" y="2109967"/>
          <a:ext cx="8128000" cy="293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929601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33204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Who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What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3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Security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Portable </a:t>
                      </a:r>
                      <a:r>
                        <a:rPr lang="da-DK" dirty="0" err="1"/>
                        <a:t>visibility</a:t>
                      </a:r>
                      <a:r>
                        <a:rPr lang="da-DK" dirty="0"/>
                        <a:t> and </a:t>
                      </a:r>
                      <a:r>
                        <a:rPr lang="da-DK" dirty="0" err="1"/>
                        <a:t>control</a:t>
                      </a:r>
                      <a:endParaRPr lang="da-DK" dirty="0"/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62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Auditable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interceptions</a:t>
                      </a:r>
                      <a:r>
                        <a:rPr lang="da-DK" dirty="0"/>
                        <a:t> at the </a:t>
                      </a:r>
                      <a:r>
                        <a:rPr lang="da-DK" dirty="0" err="1"/>
                        <a:t>protocol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level</a:t>
                      </a:r>
                      <a:endParaRPr lang="da-DK" dirty="0"/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98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Platform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Reusable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infrastructure</a:t>
                      </a:r>
                      <a:endParaRPr lang="da-DK" dirty="0"/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53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AI </a:t>
                      </a:r>
                      <a:r>
                        <a:rPr lang="da-DK" dirty="0" err="1"/>
                        <a:t>engineers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Composable</a:t>
                      </a:r>
                      <a:r>
                        <a:rPr lang="da-DK" dirty="0"/>
                        <a:t> and </a:t>
                      </a:r>
                      <a:r>
                        <a:rPr lang="da-DK" dirty="0" err="1"/>
                        <a:t>orderable</a:t>
                      </a:r>
                      <a:r>
                        <a:rPr lang="da-DK" dirty="0"/>
                        <a:t> hooks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09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378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9F3E7-368B-3EE8-B5A6-D44F23029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B3058-107E-77D4-D28D-6958F976A900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What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was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this</a:t>
            </a:r>
            <a:r>
              <a:rPr lang="da-DK" sz="2400" b="1" dirty="0">
                <a:solidFill>
                  <a:schemeClr val="bg2"/>
                </a:solidFill>
              </a:rPr>
              <a:t> new </a:t>
            </a:r>
            <a:r>
              <a:rPr lang="da-DK" sz="2400" b="1" dirty="0" err="1">
                <a:solidFill>
                  <a:schemeClr val="bg2"/>
                </a:solidFill>
              </a:rPr>
              <a:t>method</a:t>
            </a:r>
            <a:r>
              <a:rPr lang="da-DK" sz="2400" b="1" dirty="0">
                <a:solidFill>
                  <a:schemeClr val="bg2"/>
                </a:solidFill>
              </a:rPr>
              <a:t>?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r>
              <a:rPr lang="da-DK" sz="2400" dirty="0" err="1">
                <a:solidFill>
                  <a:schemeClr val="bg2"/>
                </a:solidFill>
              </a:rPr>
              <a:t>Maybe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this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was</a:t>
            </a:r>
            <a:r>
              <a:rPr lang="da-DK" sz="2400" dirty="0">
                <a:solidFill>
                  <a:schemeClr val="bg2"/>
                </a:solidFill>
              </a:rPr>
              <a:t> the sampling </a:t>
            </a:r>
            <a:r>
              <a:rPr lang="da-DK" sz="2400" dirty="0" err="1">
                <a:solidFill>
                  <a:schemeClr val="bg2"/>
                </a:solidFill>
              </a:rPr>
              <a:t>we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needed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along</a:t>
            </a:r>
            <a:r>
              <a:rPr lang="da-DK" sz="2400" dirty="0">
                <a:solidFill>
                  <a:schemeClr val="bg2"/>
                </a:solidFill>
              </a:rPr>
              <a:t>?</a:t>
            </a: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r>
              <a:rPr lang="da-DK" sz="2400" dirty="0" err="1">
                <a:solidFill>
                  <a:schemeClr val="bg2"/>
                </a:solidFill>
              </a:rPr>
              <a:t>Maybe</a:t>
            </a:r>
            <a:r>
              <a:rPr lang="da-DK" sz="2400" dirty="0">
                <a:solidFill>
                  <a:schemeClr val="bg2"/>
                </a:solidFill>
              </a:rPr>
              <a:t> model </a:t>
            </a:r>
            <a:r>
              <a:rPr lang="da-DK" sz="2400" dirty="0" err="1">
                <a:solidFill>
                  <a:schemeClr val="bg2"/>
                </a:solidFill>
              </a:rPr>
              <a:t>invocation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doesn’t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need</a:t>
            </a:r>
            <a:r>
              <a:rPr lang="da-DK" sz="2400" dirty="0">
                <a:solidFill>
                  <a:schemeClr val="bg2"/>
                </a:solidFill>
              </a:rPr>
              <a:t> to </a:t>
            </a:r>
            <a:r>
              <a:rPr lang="da-DK" sz="2400" dirty="0" err="1">
                <a:solidFill>
                  <a:schemeClr val="bg2"/>
                </a:solidFill>
              </a:rPr>
              <a:t>be</a:t>
            </a:r>
            <a:r>
              <a:rPr lang="da-DK" sz="2400" dirty="0">
                <a:solidFill>
                  <a:schemeClr val="bg2"/>
                </a:solidFill>
              </a:rPr>
              <a:t> a </a:t>
            </a:r>
            <a:r>
              <a:rPr lang="da-DK" sz="2400" dirty="0" err="1">
                <a:solidFill>
                  <a:schemeClr val="bg2"/>
                </a:solidFill>
              </a:rPr>
              <a:t>client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capability</a:t>
            </a:r>
            <a:r>
              <a:rPr lang="da-DK" sz="2400" dirty="0">
                <a:solidFill>
                  <a:schemeClr val="bg2"/>
                </a:solidFill>
              </a:rPr>
              <a:t>?</a:t>
            </a: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r>
              <a:rPr lang="da-DK" sz="2400" dirty="0" err="1">
                <a:solidFill>
                  <a:schemeClr val="bg2"/>
                </a:solidFill>
              </a:rPr>
              <a:t>We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could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make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this</a:t>
            </a:r>
            <a:r>
              <a:rPr lang="da-DK" sz="2400" dirty="0">
                <a:solidFill>
                  <a:schemeClr val="bg2"/>
                </a:solidFill>
              </a:rPr>
              <a:t> a ”real” </a:t>
            </a:r>
            <a:r>
              <a:rPr lang="da-DK" sz="2400" dirty="0" err="1">
                <a:solidFill>
                  <a:schemeClr val="bg2"/>
                </a:solidFill>
              </a:rPr>
              <a:t>method</a:t>
            </a:r>
            <a:r>
              <a:rPr lang="da-DK" sz="2400" dirty="0">
                <a:solidFill>
                  <a:schemeClr val="bg2"/>
                </a:solidFill>
              </a:rPr>
              <a:t>?</a:t>
            </a: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r>
              <a:rPr lang="da-DK" sz="2400" dirty="0" err="1">
                <a:solidFill>
                  <a:schemeClr val="bg2"/>
                </a:solidFill>
              </a:rPr>
              <a:t>Would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be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really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useful</a:t>
            </a:r>
            <a:r>
              <a:rPr lang="da-DK" sz="2400" dirty="0">
                <a:solidFill>
                  <a:schemeClr val="bg2"/>
                </a:solidFill>
              </a:rPr>
              <a:t> for the hallucination </a:t>
            </a:r>
            <a:r>
              <a:rPr lang="da-DK" sz="2400" dirty="0" err="1">
                <a:solidFill>
                  <a:schemeClr val="bg2"/>
                </a:solidFill>
              </a:rPr>
              <a:t>example</a:t>
            </a:r>
            <a:r>
              <a:rPr lang="da-DK" sz="2400" dirty="0">
                <a:solidFill>
                  <a:schemeClr val="bg2"/>
                </a:solidFill>
              </a:rPr>
              <a:t>…</a:t>
            </a: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r>
              <a:rPr lang="da-DK" sz="2400" dirty="0" err="1">
                <a:solidFill>
                  <a:schemeClr val="bg2"/>
                </a:solidFill>
              </a:rPr>
              <a:t>Maybe</a:t>
            </a:r>
            <a:r>
              <a:rPr lang="da-DK" sz="2400" dirty="0">
                <a:solidFill>
                  <a:schemeClr val="bg2"/>
                </a:solidFill>
              </a:rPr>
              <a:t> it is an </a:t>
            </a:r>
            <a:r>
              <a:rPr lang="da-DK" sz="2400" dirty="0" err="1">
                <a:solidFill>
                  <a:schemeClr val="bg2"/>
                </a:solidFill>
              </a:rPr>
              <a:t>overreach</a:t>
            </a:r>
            <a:r>
              <a:rPr lang="da-DK" sz="2400" dirty="0">
                <a:solidFill>
                  <a:schemeClr val="bg2"/>
                </a:solidFill>
              </a:rPr>
              <a:t> – but </a:t>
            </a:r>
            <a:r>
              <a:rPr lang="da-DK" sz="2400" dirty="0" err="1">
                <a:solidFill>
                  <a:schemeClr val="bg2"/>
                </a:solidFill>
              </a:rPr>
              <a:t>we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keep</a:t>
            </a:r>
            <a:r>
              <a:rPr lang="da-DK" sz="2400" dirty="0">
                <a:solidFill>
                  <a:schemeClr val="bg2"/>
                </a:solidFill>
              </a:rPr>
              <a:t> </a:t>
            </a:r>
            <a:r>
              <a:rPr lang="da-DK" sz="2400" dirty="0" err="1">
                <a:solidFill>
                  <a:schemeClr val="bg2"/>
                </a:solidFill>
              </a:rPr>
              <a:t>getting</a:t>
            </a:r>
            <a:r>
              <a:rPr lang="da-DK" sz="2400" dirty="0">
                <a:solidFill>
                  <a:schemeClr val="bg2"/>
                </a:solidFill>
              </a:rPr>
              <a:t> signals…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ECFE8-C53D-E08C-51BE-BC349BCF9168}"/>
              </a:ext>
            </a:extLst>
          </p:cNvPr>
          <p:cNvSpPr txBox="1"/>
          <p:nvPr/>
        </p:nvSpPr>
        <p:spPr>
          <a:xfrm>
            <a:off x="3441841" y="1356189"/>
            <a:ext cx="5137079" cy="9144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llm</a:t>
            </a:r>
            <a:r>
              <a:rPr lang="da-DK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completions</a:t>
            </a:r>
            <a:endParaRPr lang="da-DK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4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67ADB-DAD9-2EF6-780A-9EDEB6852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E361C5-8107-D990-3DBD-3B54E0754CE2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 is </a:t>
            </a:r>
            <a:r>
              <a:rPr lang="da-DK" sz="2400" b="1" dirty="0" err="1">
                <a:solidFill>
                  <a:schemeClr val="bg2"/>
                </a:solidFill>
              </a:rPr>
              <a:t>here</a:t>
            </a:r>
            <a:r>
              <a:rPr lang="da-DK" sz="2400" b="1" dirty="0">
                <a:solidFill>
                  <a:schemeClr val="bg2"/>
                </a:solidFill>
              </a:rPr>
              <a:t> to </a:t>
            </a:r>
            <a:r>
              <a:rPr lang="da-DK" sz="2400" b="1" dirty="0" err="1">
                <a:solidFill>
                  <a:schemeClr val="bg2"/>
                </a:solidFill>
              </a:rPr>
              <a:t>stay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The </a:t>
            </a:r>
            <a:r>
              <a:rPr lang="da-DK" dirty="0" err="1">
                <a:solidFill>
                  <a:schemeClr val="bg2"/>
                </a:solidFill>
              </a:rPr>
              <a:t>question</a:t>
            </a:r>
            <a:r>
              <a:rPr lang="da-DK" dirty="0">
                <a:solidFill>
                  <a:schemeClr val="bg2"/>
                </a:solidFill>
              </a:rPr>
              <a:t> is </a:t>
            </a:r>
            <a:r>
              <a:rPr lang="da-DK" dirty="0" err="1">
                <a:solidFill>
                  <a:schemeClr val="bg2"/>
                </a:solidFill>
              </a:rPr>
              <a:t>whether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want</a:t>
            </a:r>
            <a:r>
              <a:rPr lang="da-DK" dirty="0">
                <a:solidFill>
                  <a:schemeClr val="bg2"/>
                </a:solidFill>
              </a:rPr>
              <a:t> to </a:t>
            </a:r>
            <a:r>
              <a:rPr lang="da-DK" dirty="0" err="1">
                <a:solidFill>
                  <a:schemeClr val="bg2"/>
                </a:solidFill>
              </a:rPr>
              <a:t>solve</a:t>
            </a:r>
            <a:r>
              <a:rPr lang="da-DK" dirty="0">
                <a:solidFill>
                  <a:schemeClr val="bg2"/>
                </a:solidFill>
              </a:rPr>
              <a:t> M x N for </a:t>
            </a:r>
            <a:r>
              <a:rPr lang="da-DK" dirty="0" err="1">
                <a:solidFill>
                  <a:schemeClr val="bg2"/>
                </a:solidFill>
              </a:rPr>
              <a:t>middleware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too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And </a:t>
            </a:r>
            <a:r>
              <a:rPr lang="da-DK" dirty="0" err="1">
                <a:solidFill>
                  <a:schemeClr val="bg2"/>
                </a:solidFill>
              </a:rPr>
              <a:t>maybe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can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soon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say</a:t>
            </a:r>
            <a:r>
              <a:rPr lang="da-DK" dirty="0">
                <a:solidFill>
                  <a:schemeClr val="bg2"/>
                </a:solidFill>
              </a:rPr>
              <a:t>….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Remember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when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couldn’t</a:t>
            </a:r>
            <a:r>
              <a:rPr lang="da-DK" dirty="0">
                <a:solidFill>
                  <a:schemeClr val="bg2"/>
                </a:solidFill>
              </a:rPr>
              <a:t> do RAG with MCP?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D3729-6C1E-3DB2-C060-5DA4F8601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50565" y="3090960"/>
            <a:ext cx="4490869" cy="29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8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D3408-1293-81AD-3438-22EB3A204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C397E3-66CB-8ABE-EC3D-7FDCBCE1E7CC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Remember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when</a:t>
            </a:r>
            <a:r>
              <a:rPr lang="da-DK" sz="2400" b="1" dirty="0">
                <a:solidFill>
                  <a:schemeClr val="bg2"/>
                </a:solidFill>
              </a:rPr>
              <a:t> RAG </a:t>
            </a:r>
            <a:r>
              <a:rPr lang="da-DK" sz="2400" b="1" dirty="0" err="1">
                <a:solidFill>
                  <a:schemeClr val="bg2"/>
                </a:solidFill>
              </a:rPr>
              <a:t>was</a:t>
            </a:r>
            <a:r>
              <a:rPr lang="da-DK" sz="2400" b="1" dirty="0">
                <a:solidFill>
                  <a:schemeClr val="bg2"/>
                </a:solidFill>
              </a:rPr>
              <a:t> cool?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E2F1B5-48BA-7A34-7279-86303E42B51F}"/>
              </a:ext>
            </a:extLst>
          </p:cNvPr>
          <p:cNvSpPr/>
          <p:nvPr/>
        </p:nvSpPr>
        <p:spPr>
          <a:xfrm>
            <a:off x="478405" y="2351597"/>
            <a:ext cx="2377440" cy="2154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”Tell </a:t>
            </a:r>
            <a:r>
              <a:rPr lang="da-DK" dirty="0" err="1"/>
              <a:t>me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product X”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B9C8E9-4602-743D-7B00-08736E91AA94}"/>
              </a:ext>
            </a:extLst>
          </p:cNvPr>
          <p:cNvSpPr/>
          <p:nvPr/>
        </p:nvSpPr>
        <p:spPr>
          <a:xfrm>
            <a:off x="7612051" y="2351598"/>
            <a:ext cx="2377440" cy="2154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&lt;</a:t>
            </a:r>
            <a:r>
              <a:rPr lang="da-DK" dirty="0" err="1"/>
              <a:t>injected_context</a:t>
            </a:r>
            <a:r>
              <a:rPr lang="da-DK" dirty="0"/>
              <a:t>&gt;</a:t>
            </a:r>
            <a:br>
              <a:rPr lang="da-DK" dirty="0"/>
            </a:br>
            <a:r>
              <a:rPr lang="da-DK" dirty="0"/>
              <a:t>Lots of information </a:t>
            </a:r>
            <a:r>
              <a:rPr lang="da-DK" dirty="0" err="1"/>
              <a:t>about</a:t>
            </a:r>
            <a:r>
              <a:rPr lang="da-DK" dirty="0"/>
              <a:t> product X</a:t>
            </a:r>
            <a:br>
              <a:rPr lang="da-DK" dirty="0"/>
            </a:br>
            <a:r>
              <a:rPr lang="da-DK" dirty="0"/>
              <a:t>&lt;/</a:t>
            </a:r>
            <a:r>
              <a:rPr lang="da-DK" dirty="0" err="1"/>
              <a:t>injected_context</a:t>
            </a:r>
            <a:r>
              <a:rPr lang="da-DK" dirty="0"/>
              <a:t>&gt;</a:t>
            </a:r>
            <a:br>
              <a:rPr lang="da-DK" dirty="0"/>
            </a:br>
            <a:br>
              <a:rPr lang="da-DK" dirty="0"/>
            </a:br>
            <a:r>
              <a:rPr lang="da-DK" dirty="0"/>
              <a:t>”Tell </a:t>
            </a:r>
            <a:r>
              <a:rPr lang="da-DK" dirty="0" err="1"/>
              <a:t>me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product X”</a:t>
            </a:r>
          </a:p>
        </p:txBody>
      </p:sp>
      <p:pic>
        <p:nvPicPr>
          <p:cNvPr id="6" name="Graphic 5" descr="Database with solid fill">
            <a:extLst>
              <a:ext uri="{FF2B5EF4-FFF2-40B4-BE49-F238E27FC236}">
                <a16:creationId xmlns:a16="http://schemas.microsoft.com/office/drawing/2014/main" id="{1CE39BDC-62ED-FD79-6788-77BD9EBBD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1127" y="1152939"/>
            <a:ext cx="914400" cy="914400"/>
          </a:xfrm>
          <a:prstGeom prst="rect">
            <a:avLst/>
          </a:prstGeom>
        </p:spPr>
      </p:pic>
      <p:sp>
        <p:nvSpPr>
          <p:cNvPr id="7" name="Flowchart: Decision 6">
            <a:extLst>
              <a:ext uri="{FF2B5EF4-FFF2-40B4-BE49-F238E27FC236}">
                <a16:creationId xmlns:a16="http://schemas.microsoft.com/office/drawing/2014/main" id="{DA2B94E8-F5B6-5A44-AFA0-3060970D1903}"/>
              </a:ext>
            </a:extLst>
          </p:cNvPr>
          <p:cNvSpPr/>
          <p:nvPr/>
        </p:nvSpPr>
        <p:spPr>
          <a:xfrm>
            <a:off x="3529053" y="2975773"/>
            <a:ext cx="1343770" cy="906449"/>
          </a:xfrm>
          <a:prstGeom prst="flowChartDecisi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1400" dirty="0"/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0B28A37C-F127-2DD9-E7B8-48B9B55B7E27}"/>
              </a:ext>
            </a:extLst>
          </p:cNvPr>
          <p:cNvSpPr/>
          <p:nvPr/>
        </p:nvSpPr>
        <p:spPr>
          <a:xfrm>
            <a:off x="5787223" y="2975772"/>
            <a:ext cx="1343770" cy="906449"/>
          </a:xfrm>
          <a:prstGeom prst="flowChartDecisi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C2CD2-6E6A-EAD9-4E4C-5D87BAEEB1C7}"/>
              </a:ext>
            </a:extLst>
          </p:cNvPr>
          <p:cNvSpPr txBox="1"/>
          <p:nvPr/>
        </p:nvSpPr>
        <p:spPr>
          <a:xfrm>
            <a:off x="3553573" y="2975771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 err="1">
                <a:solidFill>
                  <a:schemeClr val="bg2"/>
                </a:solidFill>
              </a:rPr>
              <a:t>Embedding</a:t>
            </a: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7E79A-CCC8-AA7C-C3D9-B6D70518DE62}"/>
              </a:ext>
            </a:extLst>
          </p:cNvPr>
          <p:cNvSpPr txBox="1"/>
          <p:nvPr/>
        </p:nvSpPr>
        <p:spPr>
          <a:xfrm>
            <a:off x="5787223" y="2975771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Re-rank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8F0F93-FF4F-A75E-4E89-D04181B0DCC7}"/>
              </a:ext>
            </a:extLst>
          </p:cNvPr>
          <p:cNvCxnSpPr>
            <a:stCxn id="2" idx="3"/>
            <a:endCxn id="5" idx="1"/>
          </p:cNvCxnSpPr>
          <p:nvPr/>
        </p:nvCxnSpPr>
        <p:spPr>
          <a:xfrm flipV="1">
            <a:off x="2855845" y="3428996"/>
            <a:ext cx="697728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E580B6-BD49-DADD-1B29-EBC278CE37C1}"/>
              </a:ext>
            </a:extLst>
          </p:cNvPr>
          <p:cNvCxnSpPr>
            <a:cxnSpLocks/>
            <a:stCxn id="5" idx="0"/>
            <a:endCxn id="16" idx="2"/>
          </p:cNvCxnSpPr>
          <p:nvPr/>
        </p:nvCxnSpPr>
        <p:spPr>
          <a:xfrm flipV="1">
            <a:off x="4225459" y="2205487"/>
            <a:ext cx="0" cy="770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02F30C-02B9-5EA3-DBE8-3BF619F8F211}"/>
              </a:ext>
            </a:extLst>
          </p:cNvPr>
          <p:cNvCxnSpPr>
            <a:cxnSpLocks/>
          </p:cNvCxnSpPr>
          <p:nvPr/>
        </p:nvCxnSpPr>
        <p:spPr>
          <a:xfrm>
            <a:off x="6478327" y="2067339"/>
            <a:ext cx="0" cy="908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2D7A9E30-38FA-AB4A-0D7A-5925ADB157D6}"/>
              </a:ext>
            </a:extLst>
          </p:cNvPr>
          <p:cNvSpPr/>
          <p:nvPr/>
        </p:nvSpPr>
        <p:spPr>
          <a:xfrm>
            <a:off x="3553573" y="1290093"/>
            <a:ext cx="1343770" cy="906449"/>
          </a:xfrm>
          <a:prstGeom prst="flowChartDecisi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84477D-6FAA-2C34-6120-73E5EDB7B2E2}"/>
              </a:ext>
            </a:extLst>
          </p:cNvPr>
          <p:cNvSpPr txBox="1"/>
          <p:nvPr/>
        </p:nvSpPr>
        <p:spPr>
          <a:xfrm>
            <a:off x="3553573" y="1299038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 err="1">
                <a:solidFill>
                  <a:schemeClr val="bg2"/>
                </a:solidFill>
              </a:rPr>
              <a:t>Similarity</a:t>
            </a:r>
            <a:endParaRPr lang="da-DK" sz="1600" dirty="0">
              <a:solidFill>
                <a:schemeClr val="bg2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2248F1-00B3-EA6C-D41F-43F4EF79DD6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897344" y="1752263"/>
            <a:ext cx="1198656" cy="8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9F57EE7-F2BE-999E-CD31-FFA34BB439A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130994" y="3428996"/>
            <a:ext cx="4565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User with solid fill">
            <a:extLst>
              <a:ext uri="{FF2B5EF4-FFF2-40B4-BE49-F238E27FC236}">
                <a16:creationId xmlns:a16="http://schemas.microsoft.com/office/drawing/2014/main" id="{7E8C6E6C-8B18-9538-6BF3-87EC5E06E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9925" y="5095791"/>
            <a:ext cx="914400" cy="914400"/>
          </a:xfrm>
          <a:prstGeom prst="rect">
            <a:avLst/>
          </a:prstGeom>
        </p:spPr>
      </p:pic>
      <p:pic>
        <p:nvPicPr>
          <p:cNvPr id="41" name="Graphic 40" descr="Robot with solid fill">
            <a:extLst>
              <a:ext uri="{FF2B5EF4-FFF2-40B4-BE49-F238E27FC236}">
                <a16:creationId xmlns:a16="http://schemas.microsoft.com/office/drawing/2014/main" id="{185B949E-2352-04D2-5BB1-A97181E86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3571" y="5095791"/>
            <a:ext cx="914400" cy="9144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95D72F0-E4E4-6531-F1DD-7CC8CA14ECF2}"/>
              </a:ext>
            </a:extLst>
          </p:cNvPr>
          <p:cNvSpPr/>
          <p:nvPr/>
        </p:nvSpPr>
        <p:spPr>
          <a:xfrm>
            <a:off x="3927944" y="4808651"/>
            <a:ext cx="2792897" cy="15185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”Let </a:t>
            </a:r>
            <a:r>
              <a:rPr lang="da-DK" dirty="0" err="1"/>
              <a:t>me</a:t>
            </a:r>
            <a:r>
              <a:rPr lang="da-DK" dirty="0"/>
              <a:t> </a:t>
            </a:r>
            <a:r>
              <a:rPr lang="da-DK" dirty="0" err="1"/>
              <a:t>tell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lots</a:t>
            </a:r>
            <a:r>
              <a:rPr lang="da-DK" dirty="0"/>
              <a:t> of information </a:t>
            </a:r>
            <a:r>
              <a:rPr lang="da-DK" dirty="0" err="1"/>
              <a:t>about</a:t>
            </a:r>
            <a:r>
              <a:rPr lang="da-DK" dirty="0"/>
              <a:t> product X”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567E64-4205-84F4-2009-5ED494B63922}"/>
              </a:ext>
            </a:extLst>
          </p:cNvPr>
          <p:cNvCxnSpPr>
            <a:endCxn id="2" idx="2"/>
          </p:cNvCxnSpPr>
          <p:nvPr/>
        </p:nvCxnSpPr>
        <p:spPr>
          <a:xfrm flipV="1">
            <a:off x="1667125" y="4506400"/>
            <a:ext cx="0" cy="46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B42714-3AE0-30D6-D74D-4AB7BEABEAA0}"/>
              </a:ext>
            </a:extLst>
          </p:cNvPr>
          <p:cNvCxnSpPr>
            <a:cxnSpLocks/>
          </p:cNvCxnSpPr>
          <p:nvPr/>
        </p:nvCxnSpPr>
        <p:spPr>
          <a:xfrm>
            <a:off x="8800770" y="4506399"/>
            <a:ext cx="0" cy="46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614CB7-22D8-88CF-49EE-BD4CA4B31A32}"/>
              </a:ext>
            </a:extLst>
          </p:cNvPr>
          <p:cNvCxnSpPr>
            <a:cxnSpLocks/>
          </p:cNvCxnSpPr>
          <p:nvPr/>
        </p:nvCxnSpPr>
        <p:spPr>
          <a:xfrm flipH="1">
            <a:off x="2378160" y="5462546"/>
            <a:ext cx="12934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A7614C8-51A4-F4CF-7914-F9E253F78C42}"/>
              </a:ext>
            </a:extLst>
          </p:cNvPr>
          <p:cNvCxnSpPr>
            <a:cxnSpLocks/>
          </p:cNvCxnSpPr>
          <p:nvPr/>
        </p:nvCxnSpPr>
        <p:spPr>
          <a:xfrm flipH="1">
            <a:off x="6935527" y="5462546"/>
            <a:ext cx="12934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3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4025C-584A-7CB7-50D9-ABE22818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3A5B74-85C8-EB10-B6F1-E597B791618E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RAG </a:t>
            </a:r>
            <a:r>
              <a:rPr lang="da-DK" sz="2400" b="1" dirty="0" err="1">
                <a:solidFill>
                  <a:schemeClr val="bg2"/>
                </a:solidFill>
              </a:rPr>
              <a:t>was</a:t>
            </a:r>
            <a:r>
              <a:rPr lang="da-DK" sz="2400" b="1" dirty="0">
                <a:solidFill>
                  <a:schemeClr val="bg2"/>
                </a:solidFill>
              </a:rPr>
              <a:t> the original</a:t>
            </a:r>
          </a:p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context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middleware</a:t>
            </a:r>
            <a:r>
              <a:rPr lang="da-DK" sz="2400" b="1" dirty="0">
                <a:solidFill>
                  <a:schemeClr val="bg2"/>
                </a:solidFill>
              </a:rPr>
              <a:t>!!!</a:t>
            </a: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i="1" dirty="0" err="1">
                <a:solidFill>
                  <a:schemeClr val="bg2"/>
                </a:solidFill>
              </a:rPr>
              <a:t>Before</a:t>
            </a:r>
            <a:r>
              <a:rPr lang="da-DK" dirty="0">
                <a:solidFill>
                  <a:schemeClr val="bg2"/>
                </a:solidFill>
              </a:rPr>
              <a:t> MCP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i="1" dirty="0" err="1">
                <a:solidFill>
                  <a:schemeClr val="bg2"/>
                </a:solidFill>
              </a:rPr>
              <a:t>Before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agentic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search</a:t>
            </a:r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i="1" dirty="0" err="1">
                <a:solidFill>
                  <a:schemeClr val="bg2"/>
                </a:solidFill>
              </a:rPr>
              <a:t>Before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context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engineering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endParaRPr lang="da-DK" sz="2400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… RAG </a:t>
            </a:r>
            <a:r>
              <a:rPr lang="da-DK" dirty="0" err="1">
                <a:solidFill>
                  <a:schemeClr val="bg2"/>
                </a:solidFill>
              </a:rPr>
              <a:t>mutated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context</a:t>
            </a:r>
            <a:br>
              <a:rPr lang="da-DK" dirty="0">
                <a:solidFill>
                  <a:schemeClr val="bg2"/>
                </a:solidFill>
              </a:rPr>
            </a:br>
            <a:r>
              <a:rPr lang="da-DK" dirty="0" err="1">
                <a:solidFill>
                  <a:schemeClr val="bg2"/>
                </a:solidFill>
              </a:rPr>
              <a:t>before</a:t>
            </a:r>
            <a:r>
              <a:rPr lang="da-DK" dirty="0">
                <a:solidFill>
                  <a:schemeClr val="bg2"/>
                </a:solidFill>
              </a:rPr>
              <a:t> it </a:t>
            </a:r>
            <a:r>
              <a:rPr lang="da-DK" dirty="0" err="1">
                <a:solidFill>
                  <a:schemeClr val="bg2"/>
                </a:solidFill>
              </a:rPr>
              <a:t>reached</a:t>
            </a:r>
            <a:r>
              <a:rPr lang="da-DK" dirty="0">
                <a:solidFill>
                  <a:schemeClr val="bg2"/>
                </a:solidFill>
              </a:rPr>
              <a:t> the</a:t>
            </a:r>
            <a:br>
              <a:rPr lang="da-DK" dirty="0">
                <a:solidFill>
                  <a:schemeClr val="bg2"/>
                </a:solidFill>
              </a:rPr>
            </a:br>
            <a:r>
              <a:rPr lang="da-DK" dirty="0">
                <a:solidFill>
                  <a:schemeClr val="bg2"/>
                </a:solidFill>
              </a:rPr>
              <a:t>model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44048-0B49-76B8-1E39-2244164F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94" y="0"/>
            <a:ext cx="6096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4C329B-7794-C08D-628C-CD5BFD082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0223">
            <a:off x="4871252" y="686488"/>
            <a:ext cx="2714785" cy="10777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B0290F-5DB7-12EF-EC72-3C97A1B9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1896">
            <a:off x="7808551" y="960871"/>
            <a:ext cx="2599674" cy="161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53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E42FA-F137-5156-8DFB-6D99BCF9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28B94F-7488-A8F1-A7DC-24A92015D1F5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Augmentations – an </a:t>
            </a:r>
            <a:r>
              <a:rPr lang="da-DK" sz="2400" b="1" dirty="0" err="1">
                <a:solidFill>
                  <a:schemeClr val="bg2"/>
                </a:solidFill>
              </a:rPr>
              <a:t>early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proposal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~1 </a:t>
            </a:r>
            <a:r>
              <a:rPr lang="da-DK" dirty="0" err="1">
                <a:solidFill>
                  <a:schemeClr val="bg2"/>
                </a:solidFill>
              </a:rPr>
              <a:t>year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ago</a:t>
            </a:r>
            <a:r>
              <a:rPr lang="da-DK" dirty="0">
                <a:solidFill>
                  <a:schemeClr val="bg2"/>
                </a:solidFill>
              </a:rPr>
              <a:t> (</a:t>
            </a:r>
            <a:r>
              <a:rPr lang="da-DK" dirty="0" err="1">
                <a:solidFill>
                  <a:schemeClr val="bg2"/>
                </a:solidFill>
              </a:rPr>
              <a:t>ancient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history</a:t>
            </a:r>
            <a:r>
              <a:rPr lang="da-DK" dirty="0">
                <a:solidFill>
                  <a:schemeClr val="bg2"/>
                </a:solidFill>
              </a:rPr>
              <a:t>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Server </a:t>
            </a:r>
            <a:r>
              <a:rPr lang="da-DK" dirty="0" err="1">
                <a:solidFill>
                  <a:schemeClr val="bg2"/>
                </a:solidFill>
              </a:rPr>
              <a:t>capability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Similar</a:t>
            </a:r>
            <a:r>
              <a:rPr lang="da-DK" dirty="0">
                <a:solidFill>
                  <a:schemeClr val="bg2"/>
                </a:solidFill>
              </a:rPr>
              <a:t> to </a:t>
            </a:r>
            <a:r>
              <a:rPr lang="da-DK" dirty="0" err="1">
                <a:solidFill>
                  <a:schemeClr val="bg2"/>
                </a:solidFill>
              </a:rPr>
              <a:t>tools</a:t>
            </a:r>
            <a:r>
              <a:rPr lang="da-DK" dirty="0">
                <a:solidFill>
                  <a:schemeClr val="bg2"/>
                </a:solidFill>
              </a:rPr>
              <a:t>: </a:t>
            </a:r>
            <a:r>
              <a:rPr lang="da-DK" dirty="0" err="1">
                <a:solidFill>
                  <a:schemeClr val="bg2"/>
                </a:solidFill>
              </a:rPr>
              <a:t>arbitrary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context</a:t>
            </a:r>
            <a:r>
              <a:rPr lang="da-DK" dirty="0">
                <a:solidFill>
                  <a:schemeClr val="bg2"/>
                </a:solidFill>
              </a:rPr>
              <a:t> in, </a:t>
            </a:r>
            <a:r>
              <a:rPr lang="da-DK" dirty="0" err="1">
                <a:solidFill>
                  <a:schemeClr val="bg2"/>
                </a:solidFill>
              </a:rPr>
              <a:t>arbitrary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context</a:t>
            </a:r>
            <a:r>
              <a:rPr lang="da-DK" dirty="0">
                <a:solidFill>
                  <a:schemeClr val="bg2"/>
                </a:solidFill>
              </a:rPr>
              <a:t> out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Mutations, </a:t>
            </a:r>
            <a:r>
              <a:rPr lang="da-DK" dirty="0" err="1">
                <a:solidFill>
                  <a:schemeClr val="bg2"/>
                </a:solidFill>
              </a:rPr>
              <a:t>redactions</a:t>
            </a:r>
            <a:r>
              <a:rPr lang="da-DK" dirty="0">
                <a:solidFill>
                  <a:schemeClr val="bg2"/>
                </a:solidFill>
              </a:rPr>
              <a:t>, augmentations, </a:t>
            </a:r>
            <a:r>
              <a:rPr lang="da-DK" dirty="0" err="1">
                <a:solidFill>
                  <a:schemeClr val="bg2"/>
                </a:solidFill>
              </a:rPr>
              <a:t>validation</a:t>
            </a:r>
            <a:r>
              <a:rPr lang="da-DK" dirty="0">
                <a:solidFill>
                  <a:schemeClr val="bg2"/>
                </a:solidFill>
              </a:rPr>
              <a:t>, </a:t>
            </a:r>
            <a:r>
              <a:rPr lang="da-DK" dirty="0" err="1">
                <a:solidFill>
                  <a:schemeClr val="bg2"/>
                </a:solidFill>
              </a:rPr>
              <a:t>auditing</a:t>
            </a:r>
            <a:r>
              <a:rPr lang="da-DK" dirty="0">
                <a:solidFill>
                  <a:schemeClr val="bg2"/>
                </a:solidFill>
              </a:rPr>
              <a:t>, etc.</a:t>
            </a:r>
            <a:br>
              <a:rPr lang="da-DK" dirty="0">
                <a:solidFill>
                  <a:schemeClr val="bg2"/>
                </a:solidFill>
              </a:rPr>
            </a:br>
            <a:br>
              <a:rPr lang="da-DK" dirty="0">
                <a:solidFill>
                  <a:schemeClr val="bg2"/>
                </a:solidFill>
              </a:rPr>
            </a:br>
            <a:r>
              <a:rPr lang="da-DK" dirty="0">
                <a:solidFill>
                  <a:schemeClr val="bg2"/>
                </a:solidFill>
              </a:rPr>
              <a:t>Non-portable RAG </a:t>
            </a:r>
            <a:r>
              <a:rPr lang="da-DK" dirty="0" err="1">
                <a:solidFill>
                  <a:schemeClr val="bg2"/>
                </a:solidFill>
              </a:rPr>
              <a:t>was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i="1" dirty="0" err="1">
                <a:solidFill>
                  <a:schemeClr val="bg2"/>
                </a:solidFill>
              </a:rPr>
              <a:t>really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annoying</a:t>
            </a:r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99406-31D8-FD62-375A-A6B41FD0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079" y="1184744"/>
            <a:ext cx="7198843" cy="310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97383-6630-1BD5-BFF5-08F7EE95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56" y="1669773"/>
            <a:ext cx="4288366" cy="2283416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9E33C4E7-1385-8157-D7B5-DAE9186B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078" y="4778158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3ADB97-F7B1-3EEF-538F-654D3C39FC2A}"/>
              </a:ext>
            </a:extLst>
          </p:cNvPr>
          <p:cNvSpPr/>
          <p:nvPr/>
        </p:nvSpPr>
        <p:spPr>
          <a:xfrm>
            <a:off x="2100765" y="4555882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”Tell </a:t>
            </a:r>
            <a:r>
              <a:rPr lang="da-DK" dirty="0" err="1"/>
              <a:t>me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product X”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32E7C2-85FE-17BF-A2DC-29169C8A4BA9}"/>
              </a:ext>
            </a:extLst>
          </p:cNvPr>
          <p:cNvCxnSpPr>
            <a:cxnSpLocks/>
          </p:cNvCxnSpPr>
          <p:nvPr/>
        </p:nvCxnSpPr>
        <p:spPr>
          <a:xfrm>
            <a:off x="1391478" y="5235358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E1DE6A5E-B849-A7A2-6915-CA1AC8EC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86" y="4563117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09E12A-A2A6-A00E-2F67-B0EA3BA782EE}"/>
              </a:ext>
            </a:extLst>
          </p:cNvPr>
          <p:cNvSpPr/>
          <p:nvPr/>
        </p:nvSpPr>
        <p:spPr>
          <a:xfrm>
            <a:off x="6700875" y="4563117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(</a:t>
            </a:r>
            <a:r>
              <a:rPr lang="da-DK" sz="1400" dirty="0" err="1"/>
              <a:t>injected</a:t>
            </a:r>
            <a:r>
              <a:rPr lang="da-DK" sz="1400" dirty="0"/>
              <a:t> </a:t>
            </a:r>
            <a:r>
              <a:rPr lang="da-DK" sz="1400" dirty="0" err="1"/>
              <a:t>context</a:t>
            </a:r>
            <a:r>
              <a:rPr lang="da-DK" sz="1400" dirty="0"/>
              <a:t>)</a:t>
            </a:r>
            <a:br>
              <a:rPr lang="da-DK" sz="1400" dirty="0"/>
            </a:br>
            <a:br>
              <a:rPr lang="da-DK" sz="1400" dirty="0"/>
            </a:br>
            <a:r>
              <a:rPr lang="da-DK" sz="1400" dirty="0"/>
              <a:t>”Tell </a:t>
            </a:r>
            <a:r>
              <a:rPr lang="da-DK" sz="1400" dirty="0" err="1"/>
              <a:t>me</a:t>
            </a:r>
            <a:r>
              <a:rPr lang="da-DK" sz="1400" dirty="0"/>
              <a:t> </a:t>
            </a:r>
            <a:r>
              <a:rPr lang="da-DK" sz="1400" dirty="0" err="1"/>
              <a:t>about</a:t>
            </a:r>
            <a:r>
              <a:rPr lang="da-DK" sz="1400" dirty="0"/>
              <a:t> product X”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AF2B9D-8564-EE29-D8BC-A03BE7571485}"/>
              </a:ext>
            </a:extLst>
          </p:cNvPr>
          <p:cNvCxnSpPr>
            <a:cxnSpLocks/>
          </p:cNvCxnSpPr>
          <p:nvPr/>
        </p:nvCxnSpPr>
        <p:spPr>
          <a:xfrm>
            <a:off x="3699937" y="5242584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9DFF41-D6B2-4608-3AA5-A347227CDEED}"/>
              </a:ext>
            </a:extLst>
          </p:cNvPr>
          <p:cNvCxnSpPr>
            <a:cxnSpLocks/>
          </p:cNvCxnSpPr>
          <p:nvPr/>
        </p:nvCxnSpPr>
        <p:spPr>
          <a:xfrm>
            <a:off x="5884871" y="5235351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2DC3B9-E179-5D96-C507-CBCC5ED06E02}"/>
              </a:ext>
            </a:extLst>
          </p:cNvPr>
          <p:cNvCxnSpPr>
            <a:cxnSpLocks/>
          </p:cNvCxnSpPr>
          <p:nvPr/>
        </p:nvCxnSpPr>
        <p:spPr>
          <a:xfrm>
            <a:off x="8370273" y="5242584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Robot with solid fill">
            <a:extLst>
              <a:ext uri="{FF2B5EF4-FFF2-40B4-BE49-F238E27FC236}">
                <a16:creationId xmlns:a16="http://schemas.microsoft.com/office/drawing/2014/main" id="{D296D722-A59C-3566-3520-E8DA4C185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2349" y="4731027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63D88A-836E-428F-E04E-70DAEC923865}"/>
              </a:ext>
            </a:extLst>
          </p:cNvPr>
          <p:cNvSpPr txBox="1"/>
          <p:nvPr/>
        </p:nvSpPr>
        <p:spPr>
          <a:xfrm>
            <a:off x="4399181" y="5645427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Server</a:t>
            </a:r>
          </a:p>
        </p:txBody>
      </p:sp>
    </p:spTree>
    <p:extLst>
      <p:ext uri="{BB962C8B-B14F-4D97-AF65-F5344CB8AC3E}">
        <p14:creationId xmlns:p14="http://schemas.microsoft.com/office/powerpoint/2010/main" val="375329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660D7-6423-322A-77D9-F65C93DC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F48DEC-9772-3147-A11D-2A0C6EF5277D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RAG is not </a:t>
            </a:r>
            <a:r>
              <a:rPr lang="da-DK" sz="2400" b="1" dirty="0" err="1">
                <a:solidFill>
                  <a:schemeClr val="bg2"/>
                </a:solidFill>
              </a:rPr>
              <a:t>really</a:t>
            </a:r>
            <a:r>
              <a:rPr lang="da-DK" sz="2400" b="1" dirty="0">
                <a:solidFill>
                  <a:schemeClr val="bg2"/>
                </a:solidFill>
              </a:rPr>
              <a:t> </a:t>
            </a:r>
            <a:r>
              <a:rPr lang="da-DK" sz="2400" b="1" dirty="0" err="1">
                <a:solidFill>
                  <a:schemeClr val="bg2"/>
                </a:solidFill>
              </a:rPr>
              <a:t>that</a:t>
            </a:r>
            <a:r>
              <a:rPr lang="da-DK" sz="2400" b="1" dirty="0">
                <a:solidFill>
                  <a:schemeClr val="bg2"/>
                </a:solidFill>
              </a:rPr>
              <a:t> cool</a:t>
            </a:r>
          </a:p>
          <a:p>
            <a:pPr algn="l"/>
            <a:endParaRPr lang="da-DK" sz="2400" b="1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Depends</a:t>
            </a:r>
            <a:r>
              <a:rPr lang="da-DK" dirty="0">
                <a:solidFill>
                  <a:schemeClr val="bg2"/>
                </a:solidFill>
              </a:rPr>
              <a:t> on </a:t>
            </a:r>
            <a:r>
              <a:rPr lang="da-DK" dirty="0" err="1">
                <a:solidFill>
                  <a:schemeClr val="bg2"/>
                </a:solidFill>
              </a:rPr>
              <a:t>vector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similarity</a:t>
            </a:r>
            <a:r>
              <a:rPr lang="da-DK" dirty="0">
                <a:solidFill>
                  <a:schemeClr val="bg2"/>
                </a:solidFill>
              </a:rPr>
              <a:t>: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Structure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can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dominate</a:t>
            </a:r>
            <a:r>
              <a:rPr lang="da-DK" dirty="0">
                <a:solidFill>
                  <a:schemeClr val="bg2"/>
                </a:solidFill>
              </a:rPr>
              <a:t>: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691FC-7D98-E8B0-D14F-98A4C5F2095A}"/>
              </a:ext>
            </a:extLst>
          </p:cNvPr>
          <p:cNvSpPr/>
          <p:nvPr/>
        </p:nvSpPr>
        <p:spPr>
          <a:xfrm>
            <a:off x="477078" y="2070061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”</a:t>
            </a:r>
            <a:r>
              <a:rPr lang="da-DK" dirty="0" err="1"/>
              <a:t>What</a:t>
            </a:r>
            <a:r>
              <a:rPr lang="da-DK" dirty="0"/>
              <a:t> is your </a:t>
            </a:r>
            <a:r>
              <a:rPr lang="da-DK" dirty="0" err="1"/>
              <a:t>latest</a:t>
            </a:r>
            <a:r>
              <a:rPr lang="da-DK" dirty="0"/>
              <a:t> EV car model?”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079AF4-5840-1C8A-78CA-CDDB78FC2CC4}"/>
              </a:ext>
            </a:extLst>
          </p:cNvPr>
          <p:cNvSpPr/>
          <p:nvPr/>
        </p:nvSpPr>
        <p:spPr>
          <a:xfrm>
            <a:off x="477078" y="4670386"/>
            <a:ext cx="6266622" cy="1739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/>
              <a:t>&lt;</a:t>
            </a:r>
            <a:r>
              <a:rPr lang="da-DK" dirty="0" err="1"/>
              <a:t>query</a:t>
            </a:r>
            <a:r>
              <a:rPr lang="da-DK" dirty="0"/>
              <a:t>&gt;</a:t>
            </a:r>
            <a:br>
              <a:rPr lang="da-DK" dirty="0"/>
            </a:br>
            <a:r>
              <a:rPr lang="da-DK" dirty="0"/>
              <a:t>Tell </a:t>
            </a:r>
            <a:r>
              <a:rPr lang="da-DK" dirty="0" err="1"/>
              <a:t>me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me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myths</a:t>
            </a:r>
            <a:r>
              <a:rPr lang="da-DK" dirty="0"/>
              <a:t> from </a:t>
            </a:r>
            <a:r>
              <a:rPr lang="da-DK" dirty="0" err="1"/>
              <a:t>my</a:t>
            </a:r>
            <a:r>
              <a:rPr lang="da-DK" dirty="0"/>
              <a:t> home country?</a:t>
            </a:r>
            <a:br>
              <a:rPr lang="da-DK" dirty="0"/>
            </a:br>
            <a:r>
              <a:rPr lang="da-DK" dirty="0"/>
              <a:t>&lt;/</a:t>
            </a:r>
            <a:r>
              <a:rPr lang="da-DK" dirty="0" err="1"/>
              <a:t>query</a:t>
            </a:r>
            <a:r>
              <a:rPr lang="da-DK" dirty="0"/>
              <a:t>&gt;</a:t>
            </a:r>
            <a:br>
              <a:rPr lang="da-DK" dirty="0"/>
            </a:br>
            <a:r>
              <a:rPr lang="da-DK" dirty="0"/>
              <a:t>&lt;</a:t>
            </a:r>
            <a:r>
              <a:rPr lang="da-DK" dirty="0" err="1"/>
              <a:t>user_info</a:t>
            </a:r>
            <a:r>
              <a:rPr lang="da-DK" dirty="0"/>
              <a:t>&gt;</a:t>
            </a:r>
            <a:br>
              <a:rPr lang="da-DK" dirty="0"/>
            </a:br>
            <a:r>
              <a:rPr lang="da-DK" dirty="0"/>
              <a:t>Peder H Pedersen, Copenhagen, Denmark</a:t>
            </a:r>
            <a:br>
              <a:rPr lang="da-DK" dirty="0"/>
            </a:br>
            <a:r>
              <a:rPr lang="da-DK" dirty="0"/>
              <a:t>&lt;/</a:t>
            </a:r>
            <a:r>
              <a:rPr lang="da-DK" dirty="0" err="1"/>
              <a:t>user_info</a:t>
            </a:r>
            <a:r>
              <a:rPr lang="da-DK" dirty="0"/>
              <a:t>&gt;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7C04C-CC5A-302E-922D-1AEBB1550921}"/>
              </a:ext>
            </a:extLst>
          </p:cNvPr>
          <p:cNvSpPr/>
          <p:nvPr/>
        </p:nvSpPr>
        <p:spPr>
          <a:xfrm>
            <a:off x="5068207" y="447675"/>
            <a:ext cx="2199821" cy="1838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tx1"/>
                </a:solidFill>
              </a:rPr>
              <a:t>The model Q2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released</a:t>
            </a:r>
            <a:r>
              <a:rPr lang="da-DK" dirty="0">
                <a:solidFill>
                  <a:schemeClr val="tx1"/>
                </a:solidFill>
              </a:rPr>
              <a:t> in August 2025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95D1C-91D3-0D79-A8BA-4EB6CA348163}"/>
              </a:ext>
            </a:extLst>
          </p:cNvPr>
          <p:cNvSpPr/>
          <p:nvPr/>
        </p:nvSpPr>
        <p:spPr>
          <a:xfrm>
            <a:off x="7765997" y="345206"/>
            <a:ext cx="2199821" cy="1838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tx1"/>
                </a:solidFill>
              </a:rPr>
              <a:t>The model Q-Plus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released</a:t>
            </a:r>
            <a:r>
              <a:rPr lang="da-DK" dirty="0">
                <a:solidFill>
                  <a:schemeClr val="tx1"/>
                </a:solidFill>
              </a:rPr>
              <a:t> in Spring 2025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A6872C-0019-9212-CE4E-307636F0E7F0}"/>
              </a:ext>
            </a:extLst>
          </p:cNvPr>
          <p:cNvSpPr/>
          <p:nvPr/>
        </p:nvSpPr>
        <p:spPr>
          <a:xfrm>
            <a:off x="5339090" y="2509916"/>
            <a:ext cx="2199821" cy="1838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tx1"/>
                </a:solidFill>
              </a:rPr>
              <a:t>The model W is the </a:t>
            </a:r>
            <a:r>
              <a:rPr lang="da-DK" dirty="0" err="1">
                <a:solidFill>
                  <a:schemeClr val="tx1"/>
                </a:solidFill>
              </a:rPr>
              <a:t>newest</a:t>
            </a:r>
            <a:r>
              <a:rPr lang="da-DK" dirty="0">
                <a:solidFill>
                  <a:schemeClr val="tx1"/>
                </a:solidFill>
              </a:rPr>
              <a:t> car as of May 2024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34C3CD-F393-5977-2912-08E39E1B8A58}"/>
              </a:ext>
            </a:extLst>
          </p:cNvPr>
          <p:cNvCxnSpPr/>
          <p:nvPr/>
        </p:nvCxnSpPr>
        <p:spPr>
          <a:xfrm flipV="1">
            <a:off x="2200275" y="1733550"/>
            <a:ext cx="25908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DFEAE-82AF-88BB-0983-E9A3807B2B96}"/>
              </a:ext>
            </a:extLst>
          </p:cNvPr>
          <p:cNvCxnSpPr>
            <a:cxnSpLocks/>
          </p:cNvCxnSpPr>
          <p:nvPr/>
        </p:nvCxnSpPr>
        <p:spPr>
          <a:xfrm flipV="1">
            <a:off x="2247307" y="1901244"/>
            <a:ext cx="5552948" cy="722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39B0AD-150B-C7DA-89E5-6DBB267D27EC}"/>
              </a:ext>
            </a:extLst>
          </p:cNvPr>
          <p:cNvCxnSpPr>
            <a:cxnSpLocks/>
          </p:cNvCxnSpPr>
          <p:nvPr/>
        </p:nvCxnSpPr>
        <p:spPr>
          <a:xfrm>
            <a:off x="2247307" y="2647950"/>
            <a:ext cx="2996009" cy="930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A28AEC3-480D-84E1-0788-899399123CAD}"/>
              </a:ext>
            </a:extLst>
          </p:cNvPr>
          <p:cNvSpPr/>
          <p:nvPr/>
        </p:nvSpPr>
        <p:spPr>
          <a:xfrm>
            <a:off x="8351559" y="2509916"/>
            <a:ext cx="3126066" cy="2160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tx1"/>
                </a:solidFill>
              </a:rPr>
              <a:t>&lt;</a:t>
            </a:r>
            <a:r>
              <a:rPr lang="da-DK" dirty="0" err="1">
                <a:solidFill>
                  <a:schemeClr val="tx1"/>
                </a:solidFill>
              </a:rPr>
              <a:t>preface</a:t>
            </a:r>
            <a:r>
              <a:rPr lang="da-DK" dirty="0">
                <a:solidFill>
                  <a:schemeClr val="tx1"/>
                </a:solidFill>
              </a:rPr>
              <a:t>&gt;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This </a:t>
            </a:r>
            <a:r>
              <a:rPr lang="da-DK" dirty="0" err="1">
                <a:solidFill>
                  <a:schemeClr val="tx1"/>
                </a:solidFill>
              </a:rPr>
              <a:t>collection</a:t>
            </a:r>
            <a:r>
              <a:rPr lang="da-DK" dirty="0">
                <a:solidFill>
                  <a:schemeClr val="tx1"/>
                </a:solidFill>
              </a:rPr>
              <a:t> of Danish </a:t>
            </a:r>
            <a:r>
              <a:rPr lang="da-DK" dirty="0" err="1">
                <a:solidFill>
                  <a:schemeClr val="tx1"/>
                </a:solidFill>
              </a:rPr>
              <a:t>fairytales</a:t>
            </a:r>
            <a:r>
              <a:rPr lang="da-DK" dirty="0">
                <a:solidFill>
                  <a:schemeClr val="tx1"/>
                </a:solidFill>
              </a:rPr>
              <a:t>….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&lt;/</a:t>
            </a:r>
            <a:r>
              <a:rPr lang="da-DK" dirty="0" err="1">
                <a:solidFill>
                  <a:schemeClr val="tx1"/>
                </a:solidFill>
              </a:rPr>
              <a:t>preface</a:t>
            </a:r>
            <a:r>
              <a:rPr lang="da-DK" dirty="0">
                <a:solidFill>
                  <a:schemeClr val="tx1"/>
                </a:solidFill>
              </a:rPr>
              <a:t>&gt;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&lt;contents&gt;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…</a:t>
            </a:r>
          </a:p>
          <a:p>
            <a:r>
              <a:rPr lang="da-DK" dirty="0">
                <a:solidFill>
                  <a:schemeClr val="tx1"/>
                </a:solidFill>
              </a:rPr>
              <a:t>&lt;/contents&gt;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EE569-B175-0EEE-86B9-B407D5BE5032}"/>
              </a:ext>
            </a:extLst>
          </p:cNvPr>
          <p:cNvSpPr/>
          <p:nvPr/>
        </p:nvSpPr>
        <p:spPr>
          <a:xfrm>
            <a:off x="8351560" y="4857975"/>
            <a:ext cx="2199821" cy="1838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tx1"/>
                </a:solidFill>
              </a:rPr>
              <a:t>Saxo </a:t>
            </a:r>
            <a:r>
              <a:rPr lang="da-DK" dirty="0" err="1">
                <a:solidFill>
                  <a:schemeClr val="tx1"/>
                </a:solidFill>
              </a:rPr>
              <a:t>Grammaticus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writes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that</a:t>
            </a:r>
            <a:r>
              <a:rPr lang="da-DK" dirty="0">
                <a:solidFill>
                  <a:schemeClr val="tx1"/>
                </a:solidFill>
              </a:rPr>
              <a:t> Denmark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founded</a:t>
            </a:r>
            <a:r>
              <a:rPr lang="da-DK" dirty="0">
                <a:solidFill>
                  <a:schemeClr val="tx1"/>
                </a:solidFill>
              </a:rPr>
              <a:t> by…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800B17-7038-793F-C930-AE5D91025597}"/>
              </a:ext>
            </a:extLst>
          </p:cNvPr>
          <p:cNvCxnSpPr>
            <a:cxnSpLocks/>
          </p:cNvCxnSpPr>
          <p:nvPr/>
        </p:nvCxnSpPr>
        <p:spPr>
          <a:xfrm flipV="1">
            <a:off x="6851175" y="3824909"/>
            <a:ext cx="1368900" cy="161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6124DE-653D-4104-F167-99781168C3B2}"/>
              </a:ext>
            </a:extLst>
          </p:cNvPr>
          <p:cNvCxnSpPr>
            <a:cxnSpLocks/>
          </p:cNvCxnSpPr>
          <p:nvPr/>
        </p:nvCxnSpPr>
        <p:spPr>
          <a:xfrm>
            <a:off x="6851175" y="5440383"/>
            <a:ext cx="1368900" cy="255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169D-EF98-D2EF-88A9-AE6AA3BC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8ED71-5271-C959-8232-15F40BAADA43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>
                <a:solidFill>
                  <a:schemeClr val="bg2"/>
                </a:solidFill>
              </a:rPr>
              <a:t>Augmentations – a </a:t>
            </a:r>
            <a:r>
              <a:rPr lang="da-DK" sz="2400" b="1" dirty="0" err="1">
                <a:solidFill>
                  <a:schemeClr val="bg2"/>
                </a:solidFill>
              </a:rPr>
              <a:t>confession</a:t>
            </a:r>
            <a:endParaRPr lang="da-DK" sz="2400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~1 </a:t>
            </a:r>
            <a:r>
              <a:rPr lang="da-DK" dirty="0" err="1">
                <a:solidFill>
                  <a:schemeClr val="bg2"/>
                </a:solidFill>
              </a:rPr>
              <a:t>year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ago</a:t>
            </a:r>
            <a:r>
              <a:rPr lang="da-DK" dirty="0">
                <a:solidFill>
                  <a:schemeClr val="bg2"/>
                </a:solidFill>
              </a:rPr>
              <a:t> (</a:t>
            </a:r>
            <a:r>
              <a:rPr lang="da-DK" dirty="0" err="1">
                <a:solidFill>
                  <a:schemeClr val="bg2"/>
                </a:solidFill>
              </a:rPr>
              <a:t>ancient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history</a:t>
            </a:r>
            <a:r>
              <a:rPr lang="da-DK" dirty="0">
                <a:solidFill>
                  <a:schemeClr val="bg2"/>
                </a:solidFill>
              </a:rPr>
              <a:t>)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CONFESSION…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I </a:t>
            </a:r>
            <a:r>
              <a:rPr lang="da-DK" dirty="0" err="1">
                <a:solidFill>
                  <a:schemeClr val="bg2"/>
                </a:solidFill>
              </a:rPr>
              <a:t>wanted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this</a:t>
            </a:r>
            <a:r>
              <a:rPr lang="da-DK" dirty="0">
                <a:solidFill>
                  <a:schemeClr val="bg2"/>
                </a:solidFill>
              </a:rPr>
              <a:t> for </a:t>
            </a:r>
            <a:r>
              <a:rPr lang="da-DK" dirty="0" err="1">
                <a:solidFill>
                  <a:schemeClr val="bg2"/>
                </a:solidFill>
              </a:rPr>
              <a:t>reasons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other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than</a:t>
            </a:r>
            <a:r>
              <a:rPr lang="da-DK" dirty="0">
                <a:solidFill>
                  <a:schemeClr val="bg2"/>
                </a:solidFill>
              </a:rPr>
              <a:t> RAG… but </a:t>
            </a:r>
            <a:r>
              <a:rPr lang="da-DK" dirty="0" err="1">
                <a:solidFill>
                  <a:schemeClr val="bg2"/>
                </a:solidFill>
              </a:rPr>
              <a:t>lots</a:t>
            </a:r>
            <a:r>
              <a:rPr lang="da-DK" dirty="0">
                <a:solidFill>
                  <a:schemeClr val="bg2"/>
                </a:solidFill>
              </a:rPr>
              <a:t> of </a:t>
            </a:r>
            <a:r>
              <a:rPr lang="da-DK" dirty="0" err="1">
                <a:solidFill>
                  <a:schemeClr val="bg2"/>
                </a:solidFill>
              </a:rPr>
              <a:t>other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people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thought</a:t>
            </a:r>
            <a:r>
              <a:rPr lang="da-DK" dirty="0">
                <a:solidFill>
                  <a:schemeClr val="bg2"/>
                </a:solidFill>
              </a:rPr>
              <a:t> RAG </a:t>
            </a:r>
            <a:r>
              <a:rPr lang="da-DK" dirty="0" err="1">
                <a:solidFill>
                  <a:schemeClr val="bg2"/>
                </a:solidFill>
              </a:rPr>
              <a:t>was</a:t>
            </a:r>
            <a:r>
              <a:rPr lang="da-DK" dirty="0">
                <a:solidFill>
                  <a:schemeClr val="bg2"/>
                </a:solidFill>
              </a:rPr>
              <a:t> cool!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 err="1">
                <a:solidFill>
                  <a:schemeClr val="bg2"/>
                </a:solidFill>
              </a:rPr>
              <a:t>However</a:t>
            </a:r>
            <a:r>
              <a:rPr lang="da-DK" dirty="0">
                <a:solidFill>
                  <a:schemeClr val="bg2"/>
                </a:solidFill>
              </a:rPr>
              <a:t>… augmentations still </a:t>
            </a:r>
            <a:r>
              <a:rPr lang="da-DK" dirty="0" err="1">
                <a:solidFill>
                  <a:schemeClr val="bg2"/>
                </a:solidFill>
              </a:rPr>
              <a:t>didn’t</a:t>
            </a:r>
            <a:r>
              <a:rPr lang="da-DK" dirty="0">
                <a:solidFill>
                  <a:schemeClr val="bg2"/>
                </a:solidFill>
              </a:rPr>
              <a:t> fly with the </a:t>
            </a:r>
            <a:r>
              <a:rPr lang="da-DK" dirty="0" err="1">
                <a:solidFill>
                  <a:schemeClr val="bg2"/>
                </a:solidFill>
              </a:rPr>
              <a:t>maintainers</a:t>
            </a:r>
            <a:r>
              <a:rPr lang="da-DK" dirty="0">
                <a:solidFill>
                  <a:schemeClr val="bg2"/>
                </a:solidFill>
              </a:rPr>
              <a:t> or the community…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da-DK" dirty="0" err="1">
                <a:solidFill>
                  <a:schemeClr val="bg2"/>
                </a:solidFill>
              </a:rPr>
              <a:t>Use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resource</a:t>
            </a:r>
            <a:r>
              <a:rPr lang="da-DK" dirty="0">
                <a:solidFill>
                  <a:schemeClr val="bg2"/>
                </a:solidFill>
              </a:rPr>
              <a:t> templates</a:t>
            </a: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da-DK" dirty="0">
                <a:solidFill>
                  <a:schemeClr val="bg2"/>
                </a:solidFill>
              </a:rPr>
              <a:t>Is </a:t>
            </a:r>
            <a:r>
              <a:rPr lang="da-DK" dirty="0" err="1">
                <a:solidFill>
                  <a:schemeClr val="bg2"/>
                </a:solidFill>
              </a:rPr>
              <a:t>this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really</a:t>
            </a:r>
            <a:r>
              <a:rPr lang="da-DK" dirty="0">
                <a:solidFill>
                  <a:schemeClr val="bg2"/>
                </a:solidFill>
              </a:rPr>
              <a:t> a </a:t>
            </a:r>
            <a:r>
              <a:rPr lang="da-DK" dirty="0" err="1">
                <a:solidFill>
                  <a:schemeClr val="bg2"/>
                </a:solidFill>
              </a:rPr>
              <a:t>great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idea</a:t>
            </a:r>
            <a:r>
              <a:rPr lang="da-DK" dirty="0">
                <a:solidFill>
                  <a:schemeClr val="bg2"/>
                </a:solidFill>
              </a:rPr>
              <a:t>? </a:t>
            </a: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da-DK" dirty="0">
                <a:solidFill>
                  <a:schemeClr val="bg2"/>
                </a:solidFill>
              </a:rPr>
              <a:t>Sending </a:t>
            </a:r>
            <a:r>
              <a:rPr lang="da-DK" dirty="0" err="1">
                <a:solidFill>
                  <a:schemeClr val="bg2"/>
                </a:solidFill>
              </a:rPr>
              <a:t>context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through</a:t>
            </a:r>
            <a:r>
              <a:rPr lang="da-DK" dirty="0">
                <a:solidFill>
                  <a:schemeClr val="bg2"/>
                </a:solidFill>
              </a:rPr>
              <a:t> a </a:t>
            </a:r>
            <a:r>
              <a:rPr lang="da-DK" dirty="0" err="1">
                <a:solidFill>
                  <a:schemeClr val="bg2"/>
                </a:solidFill>
              </a:rPr>
              <a:t>third</a:t>
            </a:r>
            <a:r>
              <a:rPr lang="da-DK" dirty="0">
                <a:solidFill>
                  <a:schemeClr val="bg2"/>
                </a:solidFill>
              </a:rPr>
              <a:t> party? Security? </a:t>
            </a:r>
            <a:r>
              <a:rPr lang="da-DK" dirty="0" err="1">
                <a:solidFill>
                  <a:schemeClr val="bg2"/>
                </a:solidFill>
              </a:rPr>
              <a:t>Privacy</a:t>
            </a:r>
            <a:r>
              <a:rPr lang="da-DK" dirty="0">
                <a:solidFill>
                  <a:schemeClr val="bg2"/>
                </a:solidFill>
              </a:rPr>
              <a:t>? </a:t>
            </a:r>
            <a:r>
              <a:rPr lang="da-DK" dirty="0" err="1">
                <a:solidFill>
                  <a:schemeClr val="bg2"/>
                </a:solidFill>
              </a:rPr>
              <a:t>Isn’t</a:t>
            </a:r>
            <a:r>
              <a:rPr lang="da-DK" dirty="0">
                <a:solidFill>
                  <a:schemeClr val="bg2"/>
                </a:solidFill>
              </a:rPr>
              <a:t> RAG </a:t>
            </a:r>
            <a:r>
              <a:rPr lang="da-DK" dirty="0" err="1">
                <a:solidFill>
                  <a:schemeClr val="bg2"/>
                </a:solidFill>
              </a:rPr>
              <a:t>something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that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client</a:t>
            </a:r>
            <a:r>
              <a:rPr lang="da-DK" dirty="0">
                <a:solidFill>
                  <a:schemeClr val="bg2"/>
                </a:solidFill>
              </a:rPr>
              <a:t> implementer </a:t>
            </a:r>
            <a:r>
              <a:rPr lang="da-DK" dirty="0" err="1">
                <a:solidFill>
                  <a:schemeClr val="bg2"/>
                </a:solidFill>
              </a:rPr>
              <a:t>should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know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about</a:t>
            </a:r>
            <a:r>
              <a:rPr lang="da-DK" dirty="0">
                <a:solidFill>
                  <a:schemeClr val="bg2"/>
                </a:solidFill>
              </a:rPr>
              <a:t>?</a:t>
            </a:r>
          </a:p>
          <a:p>
            <a:pPr marL="285750" indent="-285750" algn="l">
              <a:buFontTx/>
              <a:buChar char="-"/>
            </a:pPr>
            <a:endParaRPr lang="da-DK" dirty="0">
              <a:solidFill>
                <a:schemeClr val="bg2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da-DK" dirty="0" err="1">
                <a:solidFill>
                  <a:schemeClr val="bg2"/>
                </a:solidFill>
              </a:rPr>
              <a:t>What</a:t>
            </a:r>
            <a:r>
              <a:rPr lang="da-DK" dirty="0">
                <a:solidFill>
                  <a:schemeClr val="bg2"/>
                </a:solidFill>
              </a:rPr>
              <a:t> kind of crazy </a:t>
            </a:r>
            <a:r>
              <a:rPr lang="da-DK" dirty="0" err="1">
                <a:solidFill>
                  <a:schemeClr val="bg2"/>
                </a:solidFill>
              </a:rPr>
              <a:t>people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use</a:t>
            </a:r>
            <a:r>
              <a:rPr lang="da-DK" dirty="0">
                <a:solidFill>
                  <a:schemeClr val="bg2"/>
                </a:solidFill>
              </a:rPr>
              <a:t> MCP </a:t>
            </a:r>
            <a:r>
              <a:rPr lang="da-DK" dirty="0" err="1">
                <a:solidFill>
                  <a:schemeClr val="bg2"/>
                </a:solidFill>
              </a:rPr>
              <a:t>if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they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control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both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client</a:t>
            </a:r>
            <a:r>
              <a:rPr lang="da-DK" dirty="0">
                <a:solidFill>
                  <a:schemeClr val="bg2"/>
                </a:solidFill>
              </a:rPr>
              <a:t> host and server?</a:t>
            </a:r>
          </a:p>
        </p:txBody>
      </p:sp>
    </p:spTree>
    <p:extLst>
      <p:ext uri="{BB962C8B-B14F-4D97-AF65-F5344CB8AC3E}">
        <p14:creationId xmlns:p14="http://schemas.microsoft.com/office/powerpoint/2010/main" val="263939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3EA4-49C0-557E-93DA-AE8FA8B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193DC8-E7DC-2161-8744-20F2B45A99FA}"/>
              </a:ext>
            </a:extLst>
          </p:cNvPr>
          <p:cNvSpPr txBox="1"/>
          <p:nvPr/>
        </p:nvSpPr>
        <p:spPr>
          <a:xfrm>
            <a:off x="477078" y="556591"/>
            <a:ext cx="10074303" cy="1184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 b="1" dirty="0" err="1">
                <a:solidFill>
                  <a:schemeClr val="bg2"/>
                </a:solidFill>
              </a:rPr>
              <a:t>Once</a:t>
            </a:r>
            <a:r>
              <a:rPr lang="da-DK" sz="2400" b="1" dirty="0">
                <a:solidFill>
                  <a:schemeClr val="bg2"/>
                </a:solidFill>
              </a:rPr>
              <a:t> Upon a </a:t>
            </a:r>
            <a:r>
              <a:rPr lang="da-DK" sz="2400" b="1" dirty="0" err="1">
                <a:solidFill>
                  <a:schemeClr val="bg2"/>
                </a:solidFill>
              </a:rPr>
              <a:t>Chatbot</a:t>
            </a:r>
            <a:r>
              <a:rPr lang="da-DK" sz="2400" b="1" dirty="0">
                <a:solidFill>
                  <a:schemeClr val="bg2"/>
                </a:solidFill>
              </a:rPr>
              <a:t>…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A story from the real-</a:t>
            </a:r>
            <a:r>
              <a:rPr lang="da-DK" dirty="0" err="1">
                <a:solidFill>
                  <a:schemeClr val="bg2"/>
                </a:solidFill>
              </a:rPr>
              <a:t>world</a:t>
            </a:r>
            <a:r>
              <a:rPr lang="da-DK" dirty="0">
                <a:solidFill>
                  <a:schemeClr val="bg2"/>
                </a:solidFill>
              </a:rPr>
              <a:t> from </a:t>
            </a:r>
            <a:r>
              <a:rPr lang="da-DK" dirty="0" err="1">
                <a:solidFill>
                  <a:schemeClr val="bg2"/>
                </a:solidFill>
              </a:rPr>
              <a:t>when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assistant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were</a:t>
            </a:r>
            <a:r>
              <a:rPr lang="da-DK" dirty="0">
                <a:solidFill>
                  <a:schemeClr val="bg2"/>
                </a:solidFill>
              </a:rPr>
              <a:t> still </a:t>
            </a:r>
            <a:r>
              <a:rPr lang="da-DK" dirty="0" err="1">
                <a:solidFill>
                  <a:schemeClr val="bg2"/>
                </a:solidFill>
              </a:rPr>
              <a:t>chatbots</a:t>
            </a:r>
            <a:r>
              <a:rPr lang="da-DK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3076" name="Picture 4" descr="Saxo Bank headquarters by 3XN Architects, Hellerup – Denmark">
            <a:extLst>
              <a:ext uri="{FF2B5EF4-FFF2-40B4-BE49-F238E27FC236}">
                <a16:creationId xmlns:a16="http://schemas.microsoft.com/office/drawing/2014/main" id="{D2981AD5-5F8B-EF0F-16F2-1E6FE4DA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20" y="556591"/>
            <a:ext cx="3810802" cy="22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axoTrader – Online trading platform | Saxo">
            <a:extLst>
              <a:ext uri="{FF2B5EF4-FFF2-40B4-BE49-F238E27FC236}">
                <a16:creationId xmlns:a16="http://schemas.microsoft.com/office/drawing/2014/main" id="{5E0492E1-1EF8-1704-9F85-0112F256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20" y="3045721"/>
            <a:ext cx="3810802" cy="27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User with solid fill">
            <a:extLst>
              <a:ext uri="{FF2B5EF4-FFF2-40B4-BE49-F238E27FC236}">
                <a16:creationId xmlns:a16="http://schemas.microsoft.com/office/drawing/2014/main" id="{1482B162-388F-9665-3E90-209939AA0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005" y="2244762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057312-F604-2327-EAB4-33E25BC0BFE0}"/>
              </a:ext>
            </a:extLst>
          </p:cNvPr>
          <p:cNvSpPr/>
          <p:nvPr/>
        </p:nvSpPr>
        <p:spPr>
          <a:xfrm>
            <a:off x="2660173" y="1994794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Question</a:t>
            </a:r>
            <a:endParaRPr lang="da-DK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55FA6D-5ABB-7C7F-CF9A-FB7CA44940A4}"/>
              </a:ext>
            </a:extLst>
          </p:cNvPr>
          <p:cNvCxnSpPr>
            <a:cxnSpLocks/>
          </p:cNvCxnSpPr>
          <p:nvPr/>
        </p:nvCxnSpPr>
        <p:spPr>
          <a:xfrm>
            <a:off x="1852950" y="2701962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57420DE7-15CE-11F0-AD6C-26E22B13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89" y="3883651"/>
            <a:ext cx="1358933" cy="13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349F4F-4EDC-5845-39EF-67C3C342F584}"/>
              </a:ext>
            </a:extLst>
          </p:cNvPr>
          <p:cNvSpPr/>
          <p:nvPr/>
        </p:nvSpPr>
        <p:spPr>
          <a:xfrm>
            <a:off x="456532" y="3883645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Answer</a:t>
            </a:r>
            <a:br>
              <a:rPr lang="da-DK" sz="1400" dirty="0"/>
            </a:br>
            <a:br>
              <a:rPr lang="da-DK" sz="1400" dirty="0"/>
            </a:br>
            <a:r>
              <a:rPr lang="da-DK" sz="1400" dirty="0"/>
              <a:t>Citation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EBA0D1-EFED-D8B0-39EF-DB82BA3B534C}"/>
              </a:ext>
            </a:extLst>
          </p:cNvPr>
          <p:cNvCxnSpPr>
            <a:cxnSpLocks/>
          </p:cNvCxnSpPr>
          <p:nvPr/>
        </p:nvCxnSpPr>
        <p:spPr>
          <a:xfrm>
            <a:off x="5632056" y="3268275"/>
            <a:ext cx="0" cy="478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6B1177-3E5C-338B-F085-6D6D52D39411}"/>
              </a:ext>
            </a:extLst>
          </p:cNvPr>
          <p:cNvCxnSpPr>
            <a:cxnSpLocks/>
          </p:cNvCxnSpPr>
          <p:nvPr/>
        </p:nvCxnSpPr>
        <p:spPr>
          <a:xfrm>
            <a:off x="4259345" y="2674263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15B39-B9FE-F0EC-F2DD-8A19DF88611B}"/>
              </a:ext>
            </a:extLst>
          </p:cNvPr>
          <p:cNvCxnSpPr>
            <a:cxnSpLocks/>
          </p:cNvCxnSpPr>
          <p:nvPr/>
        </p:nvCxnSpPr>
        <p:spPr>
          <a:xfrm>
            <a:off x="8370273" y="5242584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7E8995BF-5642-21AE-629B-EECA9031D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9237" y="2217063"/>
            <a:ext cx="914400" cy="914400"/>
          </a:xfrm>
          <a:prstGeom prst="rect">
            <a:avLst/>
          </a:prstGeom>
        </p:spPr>
      </p:pic>
      <p:pic>
        <p:nvPicPr>
          <p:cNvPr id="14" name="Graphic 13" descr="Robot with solid fill">
            <a:extLst>
              <a:ext uri="{FF2B5EF4-FFF2-40B4-BE49-F238E27FC236}">
                <a16:creationId xmlns:a16="http://schemas.microsoft.com/office/drawing/2014/main" id="{362954B3-C30E-CF76-67CC-C553F473F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2645" y="4058907"/>
            <a:ext cx="914400" cy="914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F5910D-CABD-FB43-769A-977D4EE93E2C}"/>
              </a:ext>
            </a:extLst>
          </p:cNvPr>
          <p:cNvCxnSpPr>
            <a:cxnSpLocks/>
          </p:cNvCxnSpPr>
          <p:nvPr/>
        </p:nvCxnSpPr>
        <p:spPr>
          <a:xfrm flipH="1">
            <a:off x="4259345" y="4563117"/>
            <a:ext cx="5249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FB8795-2D20-CEFE-571F-6D1C5D8FEDD5}"/>
              </a:ext>
            </a:extLst>
          </p:cNvPr>
          <p:cNvCxnSpPr>
            <a:cxnSpLocks/>
          </p:cNvCxnSpPr>
          <p:nvPr/>
        </p:nvCxnSpPr>
        <p:spPr>
          <a:xfrm flipH="1">
            <a:off x="2162562" y="4563114"/>
            <a:ext cx="5249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B6B7C24-32B3-648A-A92B-5DFE10547B75}"/>
              </a:ext>
            </a:extLst>
          </p:cNvPr>
          <p:cNvSpPr txBox="1"/>
          <p:nvPr/>
        </p:nvSpPr>
        <p:spPr>
          <a:xfrm>
            <a:off x="4967751" y="4998950"/>
            <a:ext cx="1343771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MCP Server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4AF62F-79FF-2059-863A-8D4B420AEBC0}"/>
              </a:ext>
            </a:extLst>
          </p:cNvPr>
          <p:cNvSpPr txBox="1"/>
          <p:nvPr/>
        </p:nvSpPr>
        <p:spPr>
          <a:xfrm>
            <a:off x="2116299" y="5725492"/>
            <a:ext cx="2587093" cy="90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1600" dirty="0">
                <a:solidFill>
                  <a:schemeClr val="bg2"/>
                </a:solidFill>
              </a:rPr>
              <a:t>??? HALLUCINATION ???</a:t>
            </a:r>
          </a:p>
        </p:txBody>
      </p:sp>
      <p:pic>
        <p:nvPicPr>
          <p:cNvPr id="26" name="Graphic 25" descr="Dizzy face with solid fill with solid fill">
            <a:extLst>
              <a:ext uri="{FF2B5EF4-FFF2-40B4-BE49-F238E27FC236}">
                <a16:creationId xmlns:a16="http://schemas.microsoft.com/office/drawing/2014/main" id="{8C69C385-982B-2551-B03E-8B39DF211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2645" y="40522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DB0DD-A843-2FD5-C133-3C232588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5F94B3-06C3-1773-44D9-BCEE1C481910}"/>
              </a:ext>
            </a:extLst>
          </p:cNvPr>
          <p:cNvSpPr txBox="1"/>
          <p:nvPr/>
        </p:nvSpPr>
        <p:spPr>
          <a:xfrm>
            <a:off x="477078" y="556591"/>
            <a:ext cx="10074303" cy="6042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b="1" dirty="0" err="1">
                <a:solidFill>
                  <a:schemeClr val="bg2"/>
                </a:solidFill>
              </a:rPr>
              <a:t>Once</a:t>
            </a:r>
            <a:r>
              <a:rPr lang="da-DK" b="1" dirty="0">
                <a:solidFill>
                  <a:schemeClr val="bg2"/>
                </a:solidFill>
              </a:rPr>
              <a:t> Upon a </a:t>
            </a:r>
            <a:r>
              <a:rPr lang="da-DK" b="1" dirty="0" err="1">
                <a:solidFill>
                  <a:schemeClr val="bg2"/>
                </a:solidFill>
              </a:rPr>
              <a:t>Chatbot</a:t>
            </a:r>
            <a:r>
              <a:rPr lang="da-DK" b="1" dirty="0">
                <a:solidFill>
                  <a:schemeClr val="bg2"/>
                </a:solidFill>
              </a:rPr>
              <a:t>…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Hallucinations </a:t>
            </a:r>
            <a:r>
              <a:rPr lang="da-DK" dirty="0" err="1">
                <a:solidFill>
                  <a:schemeClr val="bg2"/>
                </a:solidFill>
              </a:rPr>
              <a:t>are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unaccaptable</a:t>
            </a:r>
            <a:r>
              <a:rPr lang="da-DK" dirty="0">
                <a:solidFill>
                  <a:schemeClr val="bg2"/>
                </a:solidFill>
              </a:rPr>
              <a:t> – </a:t>
            </a:r>
            <a:r>
              <a:rPr lang="da-DK" dirty="0" err="1">
                <a:solidFill>
                  <a:schemeClr val="bg2"/>
                </a:solidFill>
              </a:rPr>
              <a:t>even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when</a:t>
            </a:r>
            <a:r>
              <a:rPr lang="da-DK" dirty="0">
                <a:solidFill>
                  <a:schemeClr val="bg2"/>
                </a:solidFill>
              </a:rPr>
              <a:t> rare!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The </a:t>
            </a:r>
            <a:r>
              <a:rPr lang="da-DK" dirty="0" err="1">
                <a:solidFill>
                  <a:schemeClr val="bg2"/>
                </a:solidFill>
              </a:rPr>
              <a:t>first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insight</a:t>
            </a:r>
            <a:r>
              <a:rPr lang="da-DK" dirty="0">
                <a:solidFill>
                  <a:schemeClr val="bg2"/>
                </a:solidFill>
              </a:rPr>
              <a:t>: 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>
                <a:solidFill>
                  <a:schemeClr val="bg2"/>
                </a:solidFill>
              </a:rPr>
              <a:t>- Hallucinations </a:t>
            </a:r>
            <a:r>
              <a:rPr lang="da-DK" b="1" dirty="0" err="1">
                <a:solidFill>
                  <a:schemeClr val="bg2"/>
                </a:solidFill>
              </a:rPr>
              <a:t>almost</a:t>
            </a:r>
            <a:r>
              <a:rPr lang="da-DK" b="1" dirty="0">
                <a:solidFill>
                  <a:schemeClr val="bg2"/>
                </a:solidFill>
              </a:rPr>
              <a:t> </a:t>
            </a:r>
            <a:r>
              <a:rPr lang="da-DK" b="1" dirty="0" err="1">
                <a:solidFill>
                  <a:schemeClr val="bg2"/>
                </a:solidFill>
              </a:rPr>
              <a:t>always</a:t>
            </a:r>
            <a:r>
              <a:rPr lang="da-DK" b="1" dirty="0">
                <a:solidFill>
                  <a:schemeClr val="bg2"/>
                </a:solidFill>
              </a:rPr>
              <a:t> </a:t>
            </a:r>
            <a:r>
              <a:rPr lang="da-DK" b="1" dirty="0" err="1">
                <a:solidFill>
                  <a:schemeClr val="bg2"/>
                </a:solidFill>
              </a:rPr>
              <a:t>accompanied</a:t>
            </a:r>
            <a:r>
              <a:rPr lang="da-DK" b="1" dirty="0">
                <a:solidFill>
                  <a:schemeClr val="bg2"/>
                </a:solidFill>
              </a:rPr>
              <a:t> </a:t>
            </a:r>
            <a:br>
              <a:rPr lang="da-DK" b="1" dirty="0">
                <a:solidFill>
                  <a:schemeClr val="bg2"/>
                </a:solidFill>
              </a:rPr>
            </a:br>
            <a:r>
              <a:rPr lang="da-DK" b="1" dirty="0">
                <a:solidFill>
                  <a:schemeClr val="bg2"/>
                </a:solidFill>
              </a:rPr>
              <a:t>by a </a:t>
            </a:r>
            <a:r>
              <a:rPr lang="da-DK" b="1" dirty="0" err="1">
                <a:solidFill>
                  <a:schemeClr val="bg2"/>
                </a:solidFill>
              </a:rPr>
              <a:t>hallucinated</a:t>
            </a:r>
            <a:r>
              <a:rPr lang="da-DK" b="1" dirty="0">
                <a:solidFill>
                  <a:schemeClr val="bg2"/>
                </a:solidFill>
              </a:rPr>
              <a:t> citation!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dirty="0">
                <a:solidFill>
                  <a:schemeClr val="bg2"/>
                </a:solidFill>
              </a:rPr>
              <a:t>The </a:t>
            </a:r>
            <a:r>
              <a:rPr lang="da-DK" dirty="0" err="1">
                <a:solidFill>
                  <a:schemeClr val="bg2"/>
                </a:solidFill>
              </a:rPr>
              <a:t>second</a:t>
            </a:r>
            <a:r>
              <a:rPr lang="da-DK" dirty="0">
                <a:solidFill>
                  <a:schemeClr val="bg2"/>
                </a:solidFill>
              </a:rPr>
              <a:t> </a:t>
            </a:r>
            <a:r>
              <a:rPr lang="da-DK" dirty="0" err="1">
                <a:solidFill>
                  <a:schemeClr val="bg2"/>
                </a:solidFill>
              </a:rPr>
              <a:t>insight</a:t>
            </a:r>
            <a:r>
              <a:rPr lang="da-DK" dirty="0">
                <a:solidFill>
                  <a:schemeClr val="bg2"/>
                </a:solidFill>
              </a:rPr>
              <a:t>:</a:t>
            </a: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r>
              <a:rPr lang="da-DK" b="1" dirty="0">
                <a:solidFill>
                  <a:schemeClr val="bg2"/>
                </a:solidFill>
              </a:rPr>
              <a:t>- </a:t>
            </a:r>
            <a:r>
              <a:rPr lang="da-DK" b="1" dirty="0" err="1">
                <a:solidFill>
                  <a:schemeClr val="bg2"/>
                </a:solidFill>
              </a:rPr>
              <a:t>Retry</a:t>
            </a:r>
            <a:r>
              <a:rPr lang="da-DK" b="1" dirty="0">
                <a:solidFill>
                  <a:schemeClr val="bg2"/>
                </a:solidFill>
              </a:rPr>
              <a:t> beats </a:t>
            </a:r>
            <a:r>
              <a:rPr lang="da-DK" b="1" dirty="0" err="1">
                <a:solidFill>
                  <a:schemeClr val="bg2"/>
                </a:solidFill>
              </a:rPr>
              <a:t>corrective</a:t>
            </a:r>
            <a:r>
              <a:rPr lang="da-DK" b="1" dirty="0">
                <a:solidFill>
                  <a:schemeClr val="bg2"/>
                </a:solidFill>
              </a:rPr>
              <a:t> extra </a:t>
            </a:r>
            <a:r>
              <a:rPr lang="da-DK" b="1" dirty="0" err="1">
                <a:solidFill>
                  <a:schemeClr val="bg2"/>
                </a:solidFill>
              </a:rPr>
              <a:t>turn</a:t>
            </a:r>
            <a:endParaRPr lang="da-DK" b="1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  <a:p>
            <a:pPr algn="l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5BED369D-80F7-972E-0890-A288B3F26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19" y="5084551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DD5DBF-AACE-8101-4AB6-754CAF68623D}"/>
              </a:ext>
            </a:extLst>
          </p:cNvPr>
          <p:cNvSpPr/>
          <p:nvPr/>
        </p:nvSpPr>
        <p:spPr>
          <a:xfrm>
            <a:off x="2507274" y="4862281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Answer</a:t>
            </a:r>
            <a:br>
              <a:rPr lang="da-DK" sz="1400" dirty="0"/>
            </a:br>
            <a:br>
              <a:rPr lang="da-DK" sz="1400" dirty="0"/>
            </a:br>
            <a:r>
              <a:rPr lang="da-DK" sz="1400" dirty="0"/>
              <a:t>Citation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B28CB8-75BD-61C6-672E-08E85461D380}"/>
              </a:ext>
            </a:extLst>
          </p:cNvPr>
          <p:cNvSpPr/>
          <p:nvPr/>
        </p:nvSpPr>
        <p:spPr>
          <a:xfrm>
            <a:off x="5136544" y="4862280"/>
            <a:ext cx="1499346" cy="13589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Hallucination</a:t>
            </a:r>
          </a:p>
          <a:p>
            <a:pPr algn="ctr"/>
            <a:r>
              <a:rPr lang="da-DK" sz="1400" dirty="0" err="1">
                <a:solidFill>
                  <a:schemeClr val="tx1"/>
                </a:solidFill>
              </a:rPr>
              <a:t>Detection</a:t>
            </a:r>
            <a:endParaRPr lang="da-DK" sz="1400" dirty="0">
              <a:solidFill>
                <a:schemeClr val="tx1"/>
              </a:solidFill>
            </a:endParaRPr>
          </a:p>
          <a:p>
            <a:pPr algn="ctr"/>
            <a:r>
              <a:rPr lang="da-DK" sz="1400" dirty="0">
                <a:solidFill>
                  <a:schemeClr val="tx1"/>
                </a:solidFill>
              </a:rPr>
              <a:t>Service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F6D69E-5927-B5BC-E12D-555015901950}"/>
              </a:ext>
            </a:extLst>
          </p:cNvPr>
          <p:cNvSpPr/>
          <p:nvPr/>
        </p:nvSpPr>
        <p:spPr>
          <a:xfrm>
            <a:off x="7675558" y="4868804"/>
            <a:ext cx="1499346" cy="1358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Finding</a:t>
            </a:r>
            <a:endParaRPr lang="da-DK" sz="1400" dirty="0"/>
          </a:p>
          <a:p>
            <a:pPr algn="ctr"/>
            <a:endParaRPr lang="da-DK" sz="1400" dirty="0"/>
          </a:p>
          <a:p>
            <a:pPr algn="ctr"/>
            <a:r>
              <a:rPr lang="da-DK" sz="1400" dirty="0"/>
              <a:t>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C99B4E-B43F-6709-45DB-663D5E7C042D}"/>
              </a:ext>
            </a:extLst>
          </p:cNvPr>
          <p:cNvCxnSpPr>
            <a:cxnSpLocks/>
          </p:cNvCxnSpPr>
          <p:nvPr/>
        </p:nvCxnSpPr>
        <p:spPr>
          <a:xfrm>
            <a:off x="1737540" y="5542816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1098EB-5FEB-DD02-C8EC-108F95360524}"/>
              </a:ext>
            </a:extLst>
          </p:cNvPr>
          <p:cNvCxnSpPr>
            <a:cxnSpLocks/>
          </p:cNvCxnSpPr>
          <p:nvPr/>
        </p:nvCxnSpPr>
        <p:spPr>
          <a:xfrm>
            <a:off x="4269155" y="5529690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F3C1A8-B8C6-9A36-C0B4-B01B56C793D9}"/>
              </a:ext>
            </a:extLst>
          </p:cNvPr>
          <p:cNvCxnSpPr>
            <a:cxnSpLocks/>
          </p:cNvCxnSpPr>
          <p:nvPr/>
        </p:nvCxnSpPr>
        <p:spPr>
          <a:xfrm>
            <a:off x="6861436" y="5529690"/>
            <a:ext cx="572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F9528-002E-1282-59F4-1D7D2C0F7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79" y="556591"/>
            <a:ext cx="4216319" cy="4079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7BBBE3-1B58-C8A3-4565-B9AA5F74E512}"/>
              </a:ext>
            </a:extLst>
          </p:cNvPr>
          <p:cNvSpPr txBox="1"/>
          <p:nvPr/>
        </p:nvSpPr>
        <p:spPr>
          <a:xfrm>
            <a:off x="10022889" y="689756"/>
            <a:ext cx="1780809" cy="7839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RUN YOUR EVALUATIONS!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26BE9D-9CED-22A8-E4B3-71505BF61627}"/>
              </a:ext>
            </a:extLst>
          </p:cNvPr>
          <p:cNvSpPr txBox="1"/>
          <p:nvPr/>
        </p:nvSpPr>
        <p:spPr>
          <a:xfrm>
            <a:off x="7880167" y="630257"/>
            <a:ext cx="1780809" cy="7839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But I </a:t>
            </a:r>
            <a:r>
              <a:rPr lang="da-DK" dirty="0" err="1">
                <a:solidFill>
                  <a:schemeClr val="tx1">
                    <a:lumMod val="50000"/>
                  </a:schemeClr>
                </a:solidFill>
              </a:rPr>
              <a:t>believe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tx1">
                    <a:lumMod val="50000"/>
                  </a:schemeClr>
                </a:solidFill>
              </a:rPr>
              <a:t>that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01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AXO">
      <a:dk1>
        <a:srgbClr val="051478"/>
      </a:dk1>
      <a:lt1>
        <a:srgbClr val="FFFFFF"/>
      </a:lt1>
      <a:dk2>
        <a:srgbClr val="003CD2"/>
      </a:dk2>
      <a:lt2>
        <a:srgbClr val="FFFFFF"/>
      </a:lt2>
      <a:accent1>
        <a:srgbClr val="BEC3C8"/>
      </a:accent1>
      <a:accent2>
        <a:srgbClr val="DCC8B3"/>
      </a:accent2>
      <a:accent3>
        <a:srgbClr val="6EA5AF"/>
      </a:accent3>
      <a:accent4>
        <a:srgbClr val="F0B9B9"/>
      </a:accent4>
      <a:accent5>
        <a:srgbClr val="EB6455"/>
      </a:accent5>
      <a:accent6>
        <a:srgbClr val="6482D7"/>
      </a:accent6>
      <a:hlink>
        <a:srgbClr val="051478"/>
      </a:hlink>
      <a:folHlink>
        <a:srgbClr val="051478"/>
      </a:folHlink>
    </a:clrScheme>
    <a:fontScheme name="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CFF3225616041AEE0A479EF82005C" ma:contentTypeVersion="3" ma:contentTypeDescription="Create a new document." ma:contentTypeScope="" ma:versionID="e82774ea97e06bf5b053f20efb9c167f">
  <xsd:schema xmlns:xsd="http://www.w3.org/2001/XMLSchema" xmlns:xs="http://www.w3.org/2001/XMLSchema" xmlns:p="http://schemas.microsoft.com/office/2006/metadata/properties" xmlns:ns2="f67f4c92-fbb4-4bfe-81c5-e9bc643110ff" targetNamespace="http://schemas.microsoft.com/office/2006/metadata/properties" ma:root="true" ma:fieldsID="934082cbe31ee3a499f800234336df1a" ns2:_="">
    <xsd:import namespace="f67f4c92-fbb4-4bfe-81c5-e9bc643110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f4c92-fbb4-4bfe-81c5-e9bc64311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4E760B-10E2-43BC-9C02-0ECD60EC4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7f4c92-fbb4-4bfe-81c5-e9bc643110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B39DF3-DFE4-4A1E-8E02-C223F3404C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C60D2C-C327-4F9F-B0A3-BA11601AB44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f67f4c92-fbb4-4bfe-81c5-e9bc643110ff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03eb1d8-f8bb-465b-ac01-47e2a2460ce7}" enabled="1" method="Privileged" siteId="{48794f31-2f6d-4909-8b2f-53b64c7f319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1272</Words>
  <Application>Microsoft Office PowerPoint</Application>
  <PresentationFormat>Widescreen</PresentationFormat>
  <Paragraphs>381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Courier New</vt:lpstr>
      <vt:lpstr>Inter</vt:lpstr>
      <vt:lpstr>Office Theme</vt:lpstr>
      <vt:lpstr>Context Middleware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Bach</dc:creator>
  <cp:lastModifiedBy>Peder Holdgaard Pedersen (PHD)</cp:lastModifiedBy>
  <cp:revision>40</cp:revision>
  <dcterms:created xsi:type="dcterms:W3CDTF">2022-09-28T14:36:30Z</dcterms:created>
  <dcterms:modified xsi:type="dcterms:W3CDTF">2026-04-03T12:48:48Z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eaafce-8924-450f-9a46-821154527c0c_SetDate">
    <vt:lpwstr>2022-10-26T12:52:38Z</vt:lpwstr>
  </property>
  <property fmtid="{D5CDD505-2E9C-101B-9397-08002B2CF9AE}" pid="3" name="MSIP_Label_59eaafce-8924-450f-9a46-821154527c0c_SiteId">
    <vt:lpwstr>48794f31-2f6d-4909-8b2f-53b64c7f3199</vt:lpwstr>
  </property>
  <property fmtid="{D5CDD505-2E9C-101B-9397-08002B2CF9AE}" pid="4" name="MediaServiceImageTags">
    <vt:lpwstr/>
  </property>
  <property fmtid="{D5CDD505-2E9C-101B-9397-08002B2CF9AE}" pid="5" name="MSIP_Label_59eaafce-8924-450f-9a46-821154527c0c_Method">
    <vt:lpwstr>Standard</vt:lpwstr>
  </property>
  <property fmtid="{D5CDD505-2E9C-101B-9397-08002B2CF9AE}" pid="6" name="ContentTypeId">
    <vt:lpwstr>0x010100DD7CFF3225616041AEE0A479EF82005C</vt:lpwstr>
  </property>
  <property fmtid="{D5CDD505-2E9C-101B-9397-08002B2CF9AE}" pid="7" name="MSIP_Label_59eaafce-8924-450f-9a46-821154527c0c_ActionId">
    <vt:lpwstr>58e61338-266d-46e0-a637-f72cfaa69519</vt:lpwstr>
  </property>
  <property fmtid="{D5CDD505-2E9C-101B-9397-08002B2CF9AE}" pid="8" name="MSIP_Label_59eaafce-8924-450f-9a46-821154527c0c_ContentBits">
    <vt:lpwstr>0</vt:lpwstr>
  </property>
  <property fmtid="{D5CDD505-2E9C-101B-9397-08002B2CF9AE}" pid="9" name="MSIP_Label_59eaafce-8924-450f-9a46-821154527c0c_Name">
    <vt:lpwstr>Internal Any user</vt:lpwstr>
  </property>
  <property fmtid="{D5CDD505-2E9C-101B-9397-08002B2CF9AE}" pid="10" name="MSIP_Label_59eaafce-8924-450f-9a46-821154527c0c_Enabled">
    <vt:lpwstr>true</vt:lpwstr>
  </property>
</Properties>
</file>