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</p:sldIdLst>
  <p:sldSz cx="9144000" cy="5143500" type="screen16x9"/>
  <p:notesSz cx="6858000" cy="9144000"/>
  <p:embeddedFontLst>
    <p:embeddedFont>
      <p:font typeface="Red Hat Display Medium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iH5YU2xRyVFFKnpn3nGuTppcj9M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C81B459-6491-6492-0E32-EFD3424B2710}" name="Vaibhav Tupe" initials="VT" userId="S::vaibhav@avotrix.com::e99ea7b1-a590-43e1-aab9-fb24a4b825e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16A211-21A2-A4A8-5998-EA4E9B589546}" v="11" dt="2026-03-29T00:53:42.5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05"/>
    <p:restoredTop sz="80059"/>
  </p:normalViewPr>
  <p:slideViewPr>
    <p:cSldViewPr snapToGrid="0">
      <p:cViewPr varScale="1">
        <p:scale>
          <a:sx n="158" d="100"/>
          <a:sy n="158" d="100"/>
        </p:scale>
        <p:origin x="1176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G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Img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</a:ln>
        </p:spPr>
      </p:sp>
      <p:sp>
        <p:nvSpPr>
          <p:cNvPr id="3" name="NotesBody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/>
              <a:t>“Alright… last session of the day.”</a:t>
            </a:r>
          </a:p>
          <a:p>
            <a:pPr>
              <a:buNone/>
            </a:pPr>
            <a:r>
              <a:rPr lang="en-US"/>
              <a:t>(pause, smile)</a:t>
            </a:r>
          </a:p>
          <a:p>
            <a:pPr>
              <a:buNone/>
            </a:pPr>
            <a:r>
              <a:rPr lang="en-US"/>
              <a:t>“Which means…</a:t>
            </a:r>
            <a:br>
              <a:rPr lang="en-US" dirty="0"/>
            </a:br>
            <a:r>
              <a:rPr lang="en-US"/>
              <a:t> you’ve either learned a lot…”</a:t>
            </a:r>
          </a:p>
          <a:p>
            <a:pPr>
              <a:buNone/>
            </a:pPr>
            <a:r>
              <a:rPr lang="en-US"/>
              <a:t>“…or you’re just waiting for the after party.”</a:t>
            </a:r>
          </a:p>
          <a:p>
            <a:pPr>
              <a:buNone/>
            </a:pPr>
            <a:r>
              <a:rPr lang="en-US"/>
              <a:t>(light laugh)</a:t>
            </a:r>
          </a:p>
          <a:p>
            <a:pPr>
              <a:buNone/>
            </a:pPr>
            <a:r>
              <a:rPr lang="en-US"/>
              <a:t>“I’ll try to make sure this is worth staying for.”</a:t>
            </a:r>
          </a:p>
          <a:p>
            <a:pPr lvl="0" algn="l">
              <a:spcBef>
                <a:spcPts val="0"/>
              </a:spcBef>
              <a:buNone/>
            </a:pPr>
            <a:r>
              <a:rPr lang="en-US"/>
              <a:t>(pause)</a:t>
            </a:r>
          </a:p>
          <a:p>
            <a:pPr>
              <a:buNone/>
            </a:pPr>
            <a:r>
              <a:rPr lang="en-US"/>
              <a:t>“This talk… is not about how to build an MCP server.”</a:t>
            </a:r>
          </a:p>
          <a:p>
            <a:pPr>
              <a:buNone/>
            </a:pPr>
            <a:r>
              <a:rPr lang="en-US"/>
              <a:t>“It’s about what happens… after you succeed.”</a:t>
            </a:r>
          </a:p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100"/>
              </a:spcAft>
              <a:buNone/>
            </a:pPr>
            <a:endParaRPr lang="en-US" sz="11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G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Img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</a:ln>
        </p:spPr>
      </p:sp>
      <p:sp>
        <p:nvSpPr>
          <p:cNvPr id="3" name="NotesBody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/>
              <a:t>“So… what actually changes… when you move from one MCP server…”</a:t>
            </a:r>
          </a:p>
          <a:p>
            <a:pPr marL="0" indent="0">
              <a:buNone/>
            </a:pPr>
            <a:r>
              <a:rPr lang="en-US"/>
              <a:t>“to an ecosystem?” </a:t>
            </a:r>
          </a:p>
          <a:p>
            <a:pPr marL="0" indent="0">
              <a:buNone/>
            </a:pPr>
            <a:r>
              <a:rPr lang="en-US"/>
              <a:t>“At first, it looks like growth—more servers, more tools.”</a:t>
            </a:r>
          </a:p>
          <a:p>
            <a:pPr marL="0" indent="0">
              <a:buNone/>
            </a:pPr>
            <a:r>
              <a:rPr lang="en-US"/>
              <a:t>“But at ecosystem scale, the problem changes completely.”</a:t>
            </a:r>
            <a:br>
              <a:rPr lang="en-US" dirty="0"/>
            </a:br>
            <a:endParaRPr lang="en-US"/>
          </a:p>
          <a:p>
            <a:pPr>
              <a:buNone/>
            </a:pPr>
            <a:r>
              <a:rPr lang="en-US"/>
              <a:t>2️⃣ The shift: capability → coordination</a:t>
            </a:r>
          </a:p>
          <a:p>
            <a:pPr>
              <a:buNone/>
            </a:pPr>
            <a:r>
              <a:rPr lang="en-US"/>
              <a:t>“At small scale, the problem is building capability.”</a:t>
            </a:r>
          </a:p>
          <a:p>
            <a:pPr>
              <a:buNone/>
            </a:pPr>
            <a:r>
              <a:rPr lang="en-US"/>
              <a:t>“At large scale, the problem becomes coordination across teams and systems.”</a:t>
            </a:r>
          </a:p>
          <a:p>
            <a:pPr>
              <a:buNone/>
            </a:pPr>
            <a:br>
              <a:rPr lang="en-US" dirty="0"/>
            </a:br>
            <a:endParaRPr lang="en-US" dirty="0"/>
          </a:p>
          <a:p>
            <a:pPr>
              <a:buNone/>
            </a:pPr>
            <a:r>
              <a:rPr lang="en-US"/>
              <a:t>3️⃣ Boundaries become critical</a:t>
            </a:r>
          </a:p>
          <a:p>
            <a:pPr>
              <a:buNone/>
            </a:pPr>
            <a:r>
              <a:rPr lang="en-US"/>
              <a:t>“Multiple teams, multiple domains—each with their own MCP servers.”</a:t>
            </a:r>
          </a:p>
          <a:p>
            <a:pPr>
              <a:buNone/>
            </a:pPr>
            <a:r>
              <a:rPr lang="en-US"/>
              <a:t>“Without clear boundaries, everything starts interfering with everything.”</a:t>
            </a:r>
          </a:p>
          <a:p>
            <a:pPr>
              <a:buNone/>
            </a:pPr>
            <a:br>
              <a:rPr lang="en-US" dirty="0"/>
            </a:br>
            <a:endParaRPr lang="en-US" dirty="0"/>
          </a:p>
          <a:p>
            <a:pPr>
              <a:buNone/>
            </a:pPr>
            <a:r>
              <a:rPr lang="en-US"/>
              <a:t>4️⃣ Context becomes the bottleneck</a:t>
            </a:r>
          </a:p>
          <a:p>
            <a:pPr>
              <a:buNone/>
            </a:pPr>
            <a:r>
              <a:rPr lang="en-US"/>
              <a:t>“Hundreds of tools are no longer useful if the agent can’t choose correctly.”</a:t>
            </a:r>
          </a:p>
          <a:p>
            <a:pPr>
              <a:buNone/>
            </a:pPr>
            <a:r>
              <a:rPr lang="en-US"/>
              <a:t>“The real challenge becomes controlling what the agent sees.”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/>
              <a:t>“At ecosystem scale, the problem is no longer capability—it’s coordination, boundaries, and context.”</a:t>
            </a:r>
          </a:p>
          <a:p>
            <a:pPr lvl="0" algn="l">
              <a:spcBef>
                <a:spcPts val="0"/>
              </a:spcBef>
              <a:buNone/>
            </a:pPr>
            <a:endParaRPr lang="en-US" sz="11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G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Img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</a:ln>
        </p:spPr>
      </p:sp>
      <p:sp>
        <p:nvSpPr>
          <p:cNvPr id="3" name="NotesBody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None/>
            </a:pPr>
            <a:r>
              <a:rPr lang="en-US" sz="1100" dirty="0"/>
              <a:t>[TIMING: 16 min | Transition beat]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None/>
            </a:pPr>
            <a:r>
              <a:rPr lang="en-US" sz="1100" dirty="0"/>
              <a:t>"Let's get into the specific patterns."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None/>
            </a:pPr>
            <a:r>
              <a:rPr lang="en-US" sz="1100" dirty="0"/>
              <a:t>[Keep it brief and move quickly to the content slides.]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G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Img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</a:ln>
        </p:spPr>
      </p:sp>
      <p:sp>
        <p:nvSpPr>
          <p:cNvPr id="3" name="NotesBody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/>
              <a:t>🔹 1. Design domains first — not tools</a:t>
            </a:r>
          </a:p>
          <a:p>
            <a:pPr>
              <a:buNone/>
            </a:pPr>
            <a:r>
              <a:rPr lang="en-US"/>
              <a:t>“The biggest shift we made —</a:t>
            </a:r>
            <a:br>
              <a:rPr lang="en-US" dirty="0"/>
            </a:br>
            <a:r>
              <a:rPr lang="en-US"/>
              <a:t> we stopped thinking in terms of tools…</a:t>
            </a:r>
            <a:br>
              <a:rPr lang="en-US" dirty="0"/>
            </a:br>
            <a:r>
              <a:rPr lang="en-US"/>
              <a:t> and started thinking in terms of domains.”</a:t>
            </a:r>
          </a:p>
          <a:p>
            <a:pPr>
              <a:buNone/>
            </a:pPr>
            <a:r>
              <a:rPr lang="en-US"/>
              <a:t>“Fabric. IX. Network Edge. DCIM.</a:t>
            </a:r>
            <a:br>
              <a:rPr lang="en-US" dirty="0"/>
            </a:br>
            <a:r>
              <a:rPr lang="en-US"/>
              <a:t> Each became its own bounded MCP surface.”</a:t>
            </a:r>
          </a:p>
          <a:p>
            <a:pPr>
              <a:buNone/>
            </a:pPr>
            <a:r>
              <a:rPr lang="en-US"/>
              <a:t>“Because tools change. APIs evolve.</a:t>
            </a:r>
            <a:br>
              <a:rPr lang="en-US" dirty="0"/>
            </a:br>
            <a:r>
              <a:rPr lang="en-US"/>
              <a:t> But domains — those are stable.”</a:t>
            </a:r>
          </a:p>
          <a:p>
            <a:pPr>
              <a:buNone/>
            </a:pPr>
            <a:r>
              <a:rPr lang="en-US" i="1"/>
              <a:t>(small pause)</a:t>
            </a:r>
            <a:br>
              <a:rPr lang="en-US" i="1" dirty="0"/>
            </a:br>
            <a:r>
              <a:rPr lang="en-US" i="1"/>
              <a:t> 👉 “This one decision prevented long-term chaos.”</a:t>
            </a:r>
            <a:endParaRPr lang="en-US"/>
          </a:p>
          <a:p>
            <a:pPr>
              <a:buNone/>
            </a:pPr>
            <a:br>
              <a:rPr lang="en-US" dirty="0"/>
            </a:br>
            <a:endParaRPr lang="en-US" dirty="0"/>
          </a:p>
          <a:p>
            <a:pPr>
              <a:buNone/>
            </a:pPr>
            <a:r>
              <a:rPr lang="en-US"/>
              <a:t>🔹 2. Avoid mega MCP servers</a:t>
            </a:r>
          </a:p>
          <a:p>
            <a:pPr>
              <a:buNone/>
            </a:pPr>
            <a:r>
              <a:rPr lang="en-US" dirty="0"/>
              <a:t>“It’s very tempting to build one giant MCP server —</a:t>
            </a:r>
            <a:br>
              <a:rPr lang="en-US" dirty="0"/>
            </a:br>
            <a:r>
              <a:rPr lang="en-US" dirty="0"/>
              <a:t> we almost did.”</a:t>
            </a:r>
          </a:p>
          <a:p>
            <a:pPr>
              <a:buNone/>
            </a:pPr>
            <a:r>
              <a:rPr lang="en-US" i="1"/>
              <a:t>(light smile)</a:t>
            </a:r>
            <a:endParaRPr lang="en-US"/>
          </a:p>
          <a:p>
            <a:pPr>
              <a:buNone/>
            </a:pPr>
            <a:r>
              <a:rPr lang="en-US"/>
              <a:t>“But mega servers don’t scale — they collapse.”</a:t>
            </a:r>
          </a:p>
          <a:p>
            <a:pPr>
              <a:buNone/>
            </a:pPr>
            <a:r>
              <a:rPr lang="en-US"/>
              <a:t>“Too many tools. Too much context.</a:t>
            </a:r>
            <a:br>
              <a:rPr lang="en-US" dirty="0"/>
            </a:br>
            <a:r>
              <a:rPr lang="en-US"/>
              <a:t> Agents start guessing instead of reasoning.”</a:t>
            </a:r>
          </a:p>
          <a:p>
            <a:pPr>
              <a:buNone/>
            </a:pPr>
            <a:r>
              <a:rPr lang="en-US"/>
              <a:t>👉 “So we forced separation early.”</a:t>
            </a:r>
          </a:p>
          <a:p>
            <a:pPr>
              <a:buNone/>
            </a:pPr>
            <a:br>
              <a:rPr lang="en-US" dirty="0"/>
            </a:br>
            <a:endParaRPr lang="en-US" dirty="0"/>
          </a:p>
          <a:p>
            <a:pPr>
              <a:buNone/>
            </a:pPr>
            <a:r>
              <a:rPr lang="en-US"/>
              <a:t>🔹 3. Design for agent reasoning — not human APIs</a:t>
            </a:r>
          </a:p>
          <a:p>
            <a:pPr>
              <a:buNone/>
            </a:pPr>
            <a:r>
              <a:rPr lang="en-US"/>
              <a:t>“This was subtle but critical.”</a:t>
            </a:r>
          </a:p>
          <a:p>
            <a:pPr>
              <a:buNone/>
            </a:pPr>
            <a:r>
              <a:rPr lang="en-US"/>
              <a:t>“Our APIs were originally designed for humans —</a:t>
            </a:r>
            <a:br>
              <a:rPr lang="en-US" dirty="0"/>
            </a:br>
            <a:r>
              <a:rPr lang="en-US"/>
              <a:t> dashboards, filters, workflows.”</a:t>
            </a:r>
          </a:p>
          <a:p>
            <a:pPr>
              <a:buNone/>
            </a:pPr>
            <a:r>
              <a:rPr lang="en-US"/>
              <a:t>“Agents don’t think like that.”</a:t>
            </a:r>
          </a:p>
          <a:p>
            <a:pPr>
              <a:buNone/>
            </a:pPr>
            <a:r>
              <a:rPr lang="en-US"/>
              <a:t>“They need:</a:t>
            </a:r>
          </a:p>
          <a:p>
            <a:pPr marL="285750" indent="-285750"/>
            <a:r>
              <a:rPr lang="en-US"/>
              <a:t>clear intent </a:t>
            </a:r>
          </a:p>
          <a:p>
            <a:pPr marL="285750" indent="-285750"/>
            <a:r>
              <a:rPr lang="en-US"/>
              <a:t>predictable outputs </a:t>
            </a:r>
          </a:p>
          <a:p>
            <a:pPr marL="285750" indent="-285750"/>
            <a:r>
              <a:rPr lang="en-US"/>
              <a:t>minimal ambiguity” </a:t>
            </a:r>
          </a:p>
          <a:p>
            <a:pPr indent="0">
              <a:buNone/>
            </a:pPr>
            <a:r>
              <a:rPr lang="en-US" dirty="0"/>
              <a:t>👉 “So we redesigned interfaces for how agents reason — not how humans browse.”</a:t>
            </a:r>
          </a:p>
          <a:p>
            <a:pPr>
              <a:buNone/>
            </a:pPr>
            <a:br>
              <a:rPr lang="en-US" dirty="0"/>
            </a:br>
            <a:endParaRPr lang="en-US" dirty="0"/>
          </a:p>
          <a:p>
            <a:pPr>
              <a:buNone/>
            </a:pPr>
            <a:r>
              <a:rPr lang="en-US"/>
              <a:t>🔹 4. No cross-server calls at runtime</a:t>
            </a:r>
          </a:p>
          <a:p>
            <a:pPr>
              <a:buNone/>
            </a:pPr>
            <a:r>
              <a:rPr lang="en-US"/>
              <a:t>“Another hard rule we enforced —</a:t>
            </a:r>
            <a:br>
              <a:rPr lang="en-US" dirty="0"/>
            </a:br>
            <a:r>
              <a:rPr lang="en-US"/>
              <a:t> no MCP server calling another MCP server.”</a:t>
            </a:r>
          </a:p>
          <a:p>
            <a:pPr>
              <a:buNone/>
            </a:pPr>
            <a:r>
              <a:rPr lang="en-US"/>
              <a:t>“Because the moment you allow that…</a:t>
            </a:r>
            <a:br>
              <a:rPr lang="en-US" dirty="0"/>
            </a:br>
            <a:r>
              <a:rPr lang="en-US"/>
              <a:t> you introduce hidden dependencies.”</a:t>
            </a:r>
          </a:p>
          <a:p>
            <a:pPr>
              <a:buNone/>
            </a:pPr>
            <a:r>
              <a:rPr lang="en-US"/>
              <a:t>“Now debugging becomes impossible,</a:t>
            </a:r>
            <a:br>
              <a:rPr lang="en-US" dirty="0"/>
            </a:br>
            <a:r>
              <a:rPr lang="en-US"/>
              <a:t> latency explodes, and failures cascade.”</a:t>
            </a:r>
          </a:p>
          <a:p>
            <a:pPr>
              <a:buNone/>
            </a:pPr>
            <a:r>
              <a:rPr lang="en-US"/>
              <a:t>👉 “Instead — orchestration happens at the agent layer.</a:t>
            </a:r>
            <a:br>
              <a:rPr lang="en-US" dirty="0"/>
            </a:br>
            <a:r>
              <a:rPr lang="en-US"/>
              <a:t> Servers stay clean and independent.”</a:t>
            </a:r>
          </a:p>
          <a:p>
            <a:pPr>
              <a:buNone/>
            </a:pPr>
            <a:br>
              <a:rPr lang="en-US" dirty="0"/>
            </a:br>
            <a:endParaRPr lang="en-US" dirty="0"/>
          </a:p>
          <a:p>
            <a:pPr>
              <a:buNone/>
            </a:pPr>
            <a:r>
              <a:rPr lang="en-US"/>
              <a:t>🔹 5. Tool names are contracts</a:t>
            </a:r>
          </a:p>
          <a:p>
            <a:pPr>
              <a:buNone/>
            </a:pPr>
            <a:r>
              <a:rPr lang="en-US"/>
              <a:t>“And this one sounds small… but it’s not.”</a:t>
            </a:r>
          </a:p>
          <a:p>
            <a:pPr>
              <a:buNone/>
            </a:pPr>
            <a:r>
              <a:rPr lang="en-US"/>
              <a:t>“Tool names are not just labels —</a:t>
            </a:r>
            <a:br>
              <a:rPr lang="en-US" dirty="0"/>
            </a:br>
            <a:r>
              <a:rPr lang="en-US"/>
              <a:t> they are how the agent understands capability.”</a:t>
            </a:r>
          </a:p>
          <a:p>
            <a:pPr>
              <a:buNone/>
            </a:pPr>
            <a:r>
              <a:rPr lang="en-US"/>
              <a:t>“If naming is inconsistent,</a:t>
            </a:r>
            <a:br>
              <a:rPr lang="en-US" dirty="0"/>
            </a:br>
            <a:r>
              <a:rPr lang="en-US"/>
              <a:t> the agent gets confused.”</a:t>
            </a:r>
          </a:p>
          <a:p>
            <a:pPr>
              <a:buNone/>
            </a:pPr>
            <a:r>
              <a:rPr lang="en-US" dirty="0"/>
              <a:t>👉 “So we treated naming like API contracts —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 err="1"/>
              <a:t>namespaced</a:t>
            </a:r>
            <a:r>
              <a:rPr lang="en-US" dirty="0"/>
              <a:t>, consistent, intentional from day one.”</a:t>
            </a:r>
          </a:p>
          <a:p>
            <a:pPr>
              <a:buNone/>
            </a:pPr>
            <a:br>
              <a:rPr lang="en-US" dirty="0"/>
            </a:br>
            <a:endParaRPr lang="en-US" dirty="0"/>
          </a:p>
          <a:p>
            <a:pPr>
              <a:buNone/>
            </a:pPr>
            <a:r>
              <a:rPr lang="en-US"/>
              <a:t>🔻 Close Slide 12 (strong line)</a:t>
            </a:r>
          </a:p>
          <a:p>
            <a:pPr>
              <a:buNone/>
            </a:pPr>
            <a:r>
              <a:rPr lang="en-US"/>
              <a:t>“And if I had to summarize all of this…”</a:t>
            </a:r>
          </a:p>
          <a:p>
            <a:pPr>
              <a:buNone/>
            </a:pPr>
            <a:r>
              <a:rPr lang="en-US" i="1"/>
              <a:t>(pause)</a:t>
            </a:r>
            <a:endParaRPr lang="en-US"/>
          </a:p>
          <a:p>
            <a:pPr>
              <a:buNone/>
            </a:pPr>
            <a:r>
              <a:rPr lang="en-US"/>
              <a:t>“At scale — structure matters more than features.”</a:t>
            </a:r>
          </a:p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100"/>
              </a:spcAft>
              <a:buNone/>
            </a:pPr>
            <a:endParaRPr lang="en-US" sz="11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G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Img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</a:ln>
        </p:spPr>
      </p:sp>
      <p:sp>
        <p:nvSpPr>
          <p:cNvPr id="3" name="NotesBody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/>
              <a:t>“Our first real problem…”</a:t>
            </a:r>
            <a:endParaRPr lang="en-US" b="1" dirty="0"/>
          </a:p>
          <a:p>
            <a:pPr>
              <a:buNone/>
            </a:pPr>
            <a:r>
              <a:rPr lang="en-US"/>
              <a:t>(pause)</a:t>
            </a:r>
          </a:p>
          <a:p>
            <a:pPr>
              <a:buNone/>
            </a:pPr>
            <a:r>
              <a:rPr lang="en-US"/>
              <a:t>“was context explosion.”</a:t>
            </a:r>
          </a:p>
          <a:p>
            <a:pPr>
              <a:buNone/>
            </a:pPr>
            <a:br>
              <a:rPr lang="en-US" dirty="0"/>
            </a:br>
            <a:endParaRPr lang="en-US" dirty="0"/>
          </a:p>
          <a:p>
            <a:pPr>
              <a:buNone/>
            </a:pPr>
            <a:r>
              <a:rPr lang="en-US"/>
              <a:t>“We exposed too many tools.”</a:t>
            </a:r>
          </a:p>
          <a:p>
            <a:pPr>
              <a:buNone/>
            </a:pPr>
            <a:r>
              <a:rPr lang="en-US"/>
              <a:t>“We thought—</a:t>
            </a:r>
            <a:br>
              <a:rPr lang="en-US" dirty="0"/>
            </a:br>
            <a:r>
              <a:rPr lang="en-US"/>
              <a:t> more tools… smarter agents.”</a:t>
            </a:r>
          </a:p>
          <a:p>
            <a:pPr>
              <a:buNone/>
            </a:pPr>
            <a:br>
              <a:rPr lang="en-US" dirty="0"/>
            </a:br>
            <a:endParaRPr lang="en-US" dirty="0"/>
          </a:p>
          <a:p>
            <a:pPr>
              <a:buNone/>
            </a:pPr>
            <a:r>
              <a:rPr lang="en-US"/>
              <a:t>(shake head slightly)</a:t>
            </a:r>
          </a:p>
          <a:p>
            <a:pPr>
              <a:buNone/>
            </a:pPr>
            <a:r>
              <a:rPr lang="en-US"/>
              <a:t>“That’s not what happened.”</a:t>
            </a:r>
          </a:p>
          <a:p>
            <a:pPr>
              <a:buNone/>
            </a:pPr>
            <a:br>
              <a:rPr lang="en-US" dirty="0"/>
            </a:br>
            <a:endParaRPr lang="en-US" dirty="0"/>
          </a:p>
          <a:p>
            <a:pPr>
              <a:buNone/>
            </a:pPr>
            <a:r>
              <a:rPr lang="en-US"/>
              <a:t>💡 Key moment (pause after this)</a:t>
            </a:r>
          </a:p>
          <a:p>
            <a:pPr>
              <a:buNone/>
            </a:pPr>
            <a:r>
              <a:rPr lang="en-US"/>
              <a:t>“We gave the agent 150 tools…”</a:t>
            </a:r>
          </a:p>
          <a:p>
            <a:pPr>
              <a:buNone/>
            </a:pPr>
            <a:r>
              <a:rPr lang="en-US"/>
              <a:t>“and expected it to behave like a senior engineer.”</a:t>
            </a:r>
          </a:p>
          <a:p>
            <a:pPr>
              <a:buNone/>
            </a:pPr>
            <a:r>
              <a:rPr lang="en-US"/>
              <a:t>(pause)</a:t>
            </a:r>
          </a:p>
          <a:p>
            <a:pPr>
              <a:buNone/>
            </a:pPr>
            <a:r>
              <a:rPr lang="en-US"/>
              <a:t>“It behaved like an intern on day one.”</a:t>
            </a:r>
          </a:p>
          <a:p>
            <a:pPr>
              <a:buNone/>
            </a:pPr>
            <a:r>
              <a:rPr lang="en-US"/>
              <a:t>(hold 1–2 sec)</a:t>
            </a:r>
          </a:p>
          <a:p>
            <a:pPr>
              <a:buNone/>
            </a:pPr>
            <a:br>
              <a:rPr lang="en-US" dirty="0"/>
            </a:br>
            <a:endParaRPr lang="en-US" dirty="0"/>
          </a:p>
          <a:p>
            <a:pPr>
              <a:buNone/>
            </a:pPr>
            <a:r>
              <a:rPr lang="en-US"/>
              <a:t>“It slowed down.”</a:t>
            </a:r>
          </a:p>
          <a:p>
            <a:pPr>
              <a:buNone/>
            </a:pPr>
            <a:r>
              <a:rPr lang="en-US"/>
              <a:t>“Got confused.”</a:t>
            </a:r>
          </a:p>
          <a:p>
            <a:pPr>
              <a:buNone/>
            </a:pPr>
            <a:r>
              <a:rPr lang="en-US"/>
              <a:t>“Picked the wrong tools.”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/>
              <a:t>“More tools… does not mean better agents.”</a:t>
            </a:r>
            <a:br>
              <a:rPr lang="en-US" dirty="0"/>
            </a:br>
            <a:endParaRPr lang="en-US"/>
          </a:p>
          <a:p>
            <a:pPr>
              <a:buNone/>
            </a:pPr>
            <a:r>
              <a:rPr lang="en-US"/>
              <a:t>“At scale… context becomes the problem, not capability.”</a:t>
            </a:r>
          </a:p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100"/>
              </a:spcAft>
              <a:buNone/>
            </a:pPr>
            <a:endParaRPr lang="en-US" sz="11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G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Img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</a:ln>
        </p:spPr>
      </p:sp>
      <p:sp>
        <p:nvSpPr>
          <p:cNvPr id="3" name="NotesBody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dirty="0"/>
              <a:t>“So we changed the model.”</a:t>
            </a:r>
            <a:endParaRPr lang="en-US" b="1" dirty="0"/>
          </a:p>
          <a:p>
            <a:pPr>
              <a:buNone/>
            </a:pPr>
            <a:br>
              <a:rPr lang="en-US" dirty="0"/>
            </a:br>
            <a:endParaRPr lang="en-US" dirty="0"/>
          </a:p>
          <a:p>
            <a:pPr>
              <a:buNone/>
            </a:pPr>
            <a:r>
              <a:rPr lang="en-US"/>
              <a:t>“We stopped showing all tools.”</a:t>
            </a:r>
          </a:p>
          <a:p>
            <a:pPr lvl="0" algn="l">
              <a:spcBef>
                <a:spcPts val="0"/>
              </a:spcBef>
              <a:buNone/>
            </a:pPr>
            <a:r>
              <a:rPr lang="en-US"/>
              <a:t>(pause)</a:t>
            </a:r>
          </a:p>
          <a:p>
            <a:pPr>
              <a:buNone/>
            </a:pPr>
            <a:r>
              <a:rPr lang="en-US"/>
              <a:t>“And started showing… only the right tools.”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/>
              <a:t>“User says—</a:t>
            </a:r>
            <a:br>
              <a:rPr lang="en-US" dirty="0"/>
            </a:br>
            <a:r>
              <a:rPr lang="en-US"/>
              <a:t> ‘Create a connection between AWS and Azure.’”</a:t>
            </a:r>
          </a:p>
          <a:p>
            <a:pPr>
              <a:buNone/>
            </a:pPr>
            <a:br>
              <a:rPr lang="en-US" dirty="0"/>
            </a:br>
            <a:endParaRPr lang="en-US" dirty="0"/>
          </a:p>
          <a:p>
            <a:pPr>
              <a:buNone/>
            </a:pPr>
            <a:r>
              <a:rPr lang="en-US"/>
              <a:t>“The planner selects a skill.”</a:t>
            </a:r>
          </a:p>
          <a:p>
            <a:pPr>
              <a:buNone/>
            </a:pPr>
            <a:r>
              <a:rPr lang="en-US"/>
              <a:t>“That skill maps to MCP tags.”</a:t>
            </a:r>
          </a:p>
          <a:p>
            <a:pPr>
              <a:buNone/>
            </a:pPr>
            <a:br>
              <a:rPr lang="en-US" dirty="0"/>
            </a:br>
            <a:endParaRPr lang="en-US" dirty="0"/>
          </a:p>
          <a:p>
            <a:pPr>
              <a:buNone/>
            </a:pPr>
            <a:r>
              <a:rPr lang="en-US"/>
              <a:t>“And instead of 150 tools…”</a:t>
            </a:r>
          </a:p>
          <a:p>
            <a:pPr>
              <a:buNone/>
            </a:pPr>
            <a:r>
              <a:rPr lang="en-US"/>
              <a:t>(pause)</a:t>
            </a:r>
          </a:p>
          <a:p>
            <a:pPr>
              <a:buNone/>
            </a:pPr>
            <a:r>
              <a:rPr lang="en-US"/>
              <a:t>“the agent sees maybe 10.”</a:t>
            </a:r>
          </a:p>
          <a:p>
            <a:pPr>
              <a:buNone/>
            </a:pPr>
            <a:br>
              <a:rPr lang="en-US" dirty="0"/>
            </a:br>
            <a:endParaRPr lang="en-US" dirty="0"/>
          </a:p>
          <a:p>
            <a:pPr>
              <a:buNone/>
            </a:pPr>
            <a:r>
              <a:rPr lang="en-US"/>
              <a:t>“Now it’s faster.”</a:t>
            </a:r>
          </a:p>
          <a:p>
            <a:pPr>
              <a:buNone/>
            </a:pPr>
            <a:r>
              <a:rPr lang="en-US"/>
              <a:t>“More accurate.”</a:t>
            </a:r>
          </a:p>
          <a:p>
            <a:pPr>
              <a:buNone/>
            </a:pPr>
            <a:r>
              <a:rPr lang="en-US"/>
              <a:t>“And safer.”</a:t>
            </a:r>
          </a:p>
          <a:p>
            <a:pPr>
              <a:buNone/>
            </a:pPr>
            <a:br>
              <a:rPr lang="en-US" dirty="0"/>
            </a:br>
            <a:endParaRPr lang="en-US" dirty="0"/>
          </a:p>
          <a:p>
            <a:pPr>
              <a:buNone/>
            </a:pPr>
            <a:r>
              <a:rPr lang="en-US"/>
              <a:t>“Tags control context.”</a:t>
            </a:r>
          </a:p>
          <a:p>
            <a:pPr>
              <a:buNone/>
            </a:pPr>
            <a:r>
              <a:rPr lang="en-US"/>
              <a:t>(pause)</a:t>
            </a:r>
          </a:p>
          <a:p>
            <a:pPr>
              <a:buNone/>
            </a:pPr>
            <a:r>
              <a:rPr lang="en-US"/>
              <a:t>“Skills guide reasoning.”</a:t>
            </a:r>
          </a:p>
          <a:p>
            <a:pPr>
              <a:buNone/>
            </a:pPr>
            <a:br>
              <a:rPr lang="en-US" dirty="0"/>
            </a:br>
            <a:endParaRPr lang="en-US" dirty="0"/>
          </a:p>
          <a:p>
            <a:pPr>
              <a:buNone/>
            </a:pPr>
            <a:r>
              <a:rPr lang="en-US"/>
              <a:t>“We don’t give agents freedom…”</a:t>
            </a:r>
          </a:p>
          <a:p>
            <a:pPr>
              <a:buNone/>
            </a:pPr>
            <a:r>
              <a:rPr lang="en-US"/>
              <a:t>“We give them focus.”</a:t>
            </a:r>
          </a:p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100"/>
              </a:spcAft>
              <a:buNone/>
            </a:pPr>
            <a:endParaRPr lang="en-US" sz="11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G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Img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</a:ln>
        </p:spPr>
      </p:sp>
      <p:sp>
        <p:nvSpPr>
          <p:cNvPr id="3" name="NotesBody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-US"/>
              <a:t>“Now… security.”</a:t>
            </a:r>
          </a:p>
          <a:p>
            <a:pPr>
              <a:buNone/>
            </a:pPr>
            <a:br>
              <a:rPr lang="en-US" dirty="0"/>
            </a:br>
            <a:endParaRPr lang="en-US" dirty="0"/>
          </a:p>
          <a:p>
            <a:pPr>
              <a:buNone/>
            </a:pPr>
            <a:r>
              <a:rPr lang="en-US"/>
              <a:t>“Because these agents…”</a:t>
            </a:r>
          </a:p>
          <a:p>
            <a:pPr>
              <a:buNone/>
            </a:pPr>
            <a:r>
              <a:rPr lang="en-US"/>
              <a:t>“are not generating text.”</a:t>
            </a:r>
          </a:p>
          <a:p>
            <a:pPr>
              <a:buNone/>
            </a:pPr>
            <a:br>
              <a:rPr lang="en-US" dirty="0"/>
            </a:br>
            <a:endParaRPr lang="en-US" dirty="0"/>
          </a:p>
          <a:p>
            <a:pPr>
              <a:buNone/>
            </a:pPr>
            <a:r>
              <a:rPr lang="en-US"/>
              <a:t>“They are acting on infrastructure.”</a:t>
            </a:r>
          </a:p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100"/>
              </a:spcAft>
              <a:buNone/>
            </a:pPr>
            <a:endParaRPr lang="en-US" sz="11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G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Img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</a:ln>
        </p:spPr>
      </p:sp>
      <p:sp>
        <p:nvSpPr>
          <p:cNvPr id="3" name="NotesBody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/>
              <a:t>“Once MCP becomes a platform…</a:t>
            </a:r>
            <a:br>
              <a:rPr lang="en-US" dirty="0"/>
            </a:br>
            <a:r>
              <a:rPr lang="en-US"/>
              <a:t> security is no longer optional — it becomes foundational.”</a:t>
            </a:r>
          </a:p>
          <a:p>
            <a:pPr>
              <a:buNone/>
            </a:pPr>
            <a:r>
              <a:rPr lang="en-US" i="1"/>
              <a:t>(pause)</a:t>
            </a:r>
            <a:endParaRPr lang="en-US"/>
          </a:p>
          <a:p>
            <a:pPr>
              <a:buNone/>
            </a:pPr>
            <a:r>
              <a:rPr lang="en-US" dirty="0"/>
              <a:t>“Because now you're not exposing tools…</a:t>
            </a:r>
            <a:br>
              <a:rPr lang="en-US" dirty="0"/>
            </a:br>
            <a:r>
              <a:rPr lang="en-US" dirty="0"/>
              <a:t> you’re exposing </a:t>
            </a:r>
            <a:r>
              <a:rPr lang="en-US" b="1" dirty="0"/>
              <a:t>real infrastructure actions to AI agents</a:t>
            </a:r>
            <a:r>
              <a:rPr lang="en-US" dirty="0"/>
              <a:t>.”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/>
              <a:t>🔹 1. MCP servers are secure API endpoints</a:t>
            </a:r>
          </a:p>
          <a:p>
            <a:pPr>
              <a:buNone/>
            </a:pPr>
            <a:r>
              <a:rPr lang="en-US"/>
              <a:t>“The first mindset shift we made —</a:t>
            </a:r>
            <a:br>
              <a:rPr lang="en-US" dirty="0"/>
            </a:br>
            <a:r>
              <a:rPr lang="en-US"/>
              <a:t> an MCP server is not a helper service.”</a:t>
            </a:r>
          </a:p>
          <a:p>
            <a:pPr>
              <a:buNone/>
            </a:pPr>
            <a:r>
              <a:rPr lang="en-US"/>
              <a:t>“It is a </a:t>
            </a:r>
            <a:r>
              <a:rPr lang="en-US" b="1"/>
              <a:t>production-grade API surface</a:t>
            </a:r>
            <a:r>
              <a:rPr lang="en-US"/>
              <a:t>.”</a:t>
            </a:r>
          </a:p>
          <a:p>
            <a:pPr>
              <a:buNone/>
            </a:pPr>
            <a:r>
              <a:rPr lang="en-US"/>
              <a:t>“Which means — everything you expect from APIs applies here:</a:t>
            </a:r>
          </a:p>
          <a:p>
            <a:pPr marL="171450" indent="-171450"/>
            <a:r>
              <a:rPr lang="en-US"/>
              <a:t>authentication </a:t>
            </a:r>
          </a:p>
          <a:p>
            <a:pPr marL="171450" indent="-171450"/>
            <a:r>
              <a:rPr lang="en-US"/>
              <a:t>authorization </a:t>
            </a:r>
          </a:p>
          <a:p>
            <a:pPr marL="171450" indent="-171450"/>
            <a:r>
              <a:rPr lang="en-US"/>
              <a:t>rate limiting </a:t>
            </a:r>
          </a:p>
          <a:p>
            <a:pPr marL="171450" indent="-171450"/>
            <a:r>
              <a:rPr lang="en-US"/>
              <a:t>audit logging” </a:t>
            </a:r>
          </a:p>
          <a:p>
            <a:pPr indent="0">
              <a:buNone/>
            </a:pPr>
            <a:r>
              <a:rPr lang="en-US" dirty="0"/>
              <a:t>👉 “We didn’t reinvent security —</a:t>
            </a:r>
            <a:br>
              <a:rPr lang="en-US" dirty="0"/>
            </a:br>
            <a:r>
              <a:rPr lang="en-US" dirty="0"/>
              <a:t> we built MCP on top of existing enterprise controls.”</a:t>
            </a:r>
          </a:p>
          <a:p>
            <a:pPr>
              <a:buNone/>
            </a:pPr>
            <a:br>
              <a:rPr lang="en-US" dirty="0"/>
            </a:br>
            <a:endParaRPr lang="en-US" dirty="0"/>
          </a:p>
          <a:p>
            <a:pPr>
              <a:buNone/>
            </a:pPr>
            <a:r>
              <a:rPr lang="en-US"/>
              <a:t>🔹 2. Identity defines </a:t>
            </a:r>
            <a:r>
              <a:rPr lang="en-US" i="1"/>
              <a:t>who</a:t>
            </a:r>
            <a:endParaRPr lang="en-US"/>
          </a:p>
          <a:p>
            <a:pPr>
              <a:buNone/>
            </a:pPr>
            <a:r>
              <a:rPr lang="en-US"/>
              <a:t>“At the core — everything starts with identity.”</a:t>
            </a:r>
          </a:p>
          <a:p>
            <a:pPr>
              <a:buNone/>
            </a:pPr>
            <a:r>
              <a:rPr lang="en-US"/>
              <a:t>“Every MCP request is tied to:</a:t>
            </a:r>
          </a:p>
          <a:p>
            <a:pPr marL="171450" indent="-171450"/>
            <a:r>
              <a:rPr lang="en-US"/>
              <a:t>a user </a:t>
            </a:r>
          </a:p>
          <a:p>
            <a:pPr marL="171450" indent="-171450"/>
            <a:r>
              <a:rPr lang="en-US"/>
              <a:t>or a system identity” </a:t>
            </a:r>
          </a:p>
          <a:p>
            <a:pPr indent="0">
              <a:buNone/>
            </a:pPr>
            <a:r>
              <a:rPr lang="en-US"/>
              <a:t>“And that identity carries scopes and permissions —</a:t>
            </a:r>
            <a:br>
              <a:rPr lang="en-US" dirty="0"/>
            </a:br>
            <a:r>
              <a:rPr lang="en-US"/>
              <a:t> just like any API system.”</a:t>
            </a:r>
          </a:p>
          <a:p>
            <a:pPr>
              <a:buNone/>
            </a:pPr>
            <a:r>
              <a:rPr lang="en-US"/>
              <a:t>👉 “So first question is always —</a:t>
            </a:r>
            <a:br>
              <a:rPr lang="en-US" dirty="0"/>
            </a:br>
            <a:r>
              <a:rPr lang="en-US" dirty="0"/>
              <a:t> </a:t>
            </a:r>
            <a:r>
              <a:rPr lang="en-US" i="1"/>
              <a:t>who is calling this tool?</a:t>
            </a:r>
            <a:r>
              <a:rPr lang="en-US"/>
              <a:t>”</a:t>
            </a:r>
          </a:p>
          <a:p>
            <a:pPr>
              <a:buNone/>
            </a:pPr>
            <a:br>
              <a:rPr lang="en-US" dirty="0"/>
            </a:br>
            <a:endParaRPr lang="en-US" dirty="0"/>
          </a:p>
          <a:p>
            <a:pPr>
              <a:buNone/>
            </a:pPr>
            <a:r>
              <a:rPr lang="en-US"/>
              <a:t>🔹 3. Tags define </a:t>
            </a:r>
            <a:r>
              <a:rPr lang="en-US" i="1"/>
              <a:t>what the agent can do</a:t>
            </a:r>
            <a:endParaRPr lang="en-US"/>
          </a:p>
          <a:p>
            <a:pPr>
              <a:buNone/>
            </a:pPr>
            <a:r>
              <a:rPr lang="en-US"/>
              <a:t>“But identity alone is not enough.”</a:t>
            </a:r>
          </a:p>
          <a:p>
            <a:pPr>
              <a:buNone/>
            </a:pPr>
            <a:r>
              <a:rPr lang="en-US" i="1"/>
              <a:t>(pause)</a:t>
            </a:r>
            <a:endParaRPr lang="en-US"/>
          </a:p>
          <a:p>
            <a:pPr>
              <a:buNone/>
            </a:pPr>
            <a:r>
              <a:rPr lang="en-US" dirty="0"/>
              <a:t>“Because agents don’t operate like humans —</a:t>
            </a:r>
            <a:br>
              <a:rPr lang="en-US" dirty="0"/>
            </a:br>
            <a:r>
              <a:rPr lang="en-US" dirty="0"/>
              <a:t> they explore, they reason, they choose tools.”</a:t>
            </a:r>
          </a:p>
          <a:p>
            <a:pPr>
              <a:buNone/>
            </a:pPr>
            <a:br>
              <a:rPr lang="en-US" dirty="0"/>
            </a:br>
            <a:endParaRPr lang="en-US" dirty="0"/>
          </a:p>
          <a:p>
            <a:pPr>
              <a:buNone/>
            </a:pPr>
            <a:r>
              <a:rPr lang="en-US" dirty="0"/>
              <a:t>“So we added another control layer —</a:t>
            </a:r>
            <a:br>
              <a:rPr lang="en-US" dirty="0"/>
            </a:br>
            <a:r>
              <a:rPr lang="en-US" dirty="0"/>
              <a:t> </a:t>
            </a:r>
            <a:r>
              <a:rPr lang="en-US" b="1" dirty="0"/>
              <a:t>MCP tool tags</a:t>
            </a:r>
            <a:r>
              <a:rPr lang="en-US" dirty="0"/>
              <a:t>.”</a:t>
            </a:r>
          </a:p>
          <a:p>
            <a:pPr>
              <a:buNone/>
            </a:pPr>
            <a:r>
              <a:rPr lang="en-US"/>
              <a:t>“Tags define:</a:t>
            </a:r>
          </a:p>
          <a:p>
            <a:pPr marL="171450" indent="-171450"/>
            <a:r>
              <a:rPr lang="en-US"/>
              <a:t>domain (connection, router, port) </a:t>
            </a:r>
          </a:p>
          <a:p>
            <a:pPr marL="171450" indent="-171450"/>
            <a:r>
              <a:rPr lang="en-US"/>
              <a:t>capability (read, write, provision)” </a:t>
            </a:r>
          </a:p>
          <a:p>
            <a:pPr indent="0">
              <a:buNone/>
            </a:pPr>
            <a:r>
              <a:rPr lang="en-US" dirty="0"/>
              <a:t>👉 “So now we control not just </a:t>
            </a:r>
            <a:r>
              <a:rPr lang="en-US" i="1" dirty="0"/>
              <a:t>who</a:t>
            </a:r>
            <a:r>
              <a:rPr lang="en-US" dirty="0"/>
              <a:t>…</a:t>
            </a:r>
            <a:br>
              <a:rPr lang="en-US" dirty="0"/>
            </a:br>
            <a:r>
              <a:rPr lang="en-US" dirty="0"/>
              <a:t> but also </a:t>
            </a:r>
            <a:r>
              <a:rPr lang="en-US" i="1" dirty="0"/>
              <a:t>what the agent is allowed to even see and use</a:t>
            </a:r>
            <a:r>
              <a:rPr lang="en-US" dirty="0"/>
              <a:t>.”</a:t>
            </a:r>
          </a:p>
          <a:p>
            <a:pPr>
              <a:buNone/>
            </a:pPr>
            <a:br>
              <a:rPr lang="en-US" dirty="0"/>
            </a:br>
            <a:endParaRPr lang="en-US" dirty="0"/>
          </a:p>
          <a:p>
            <a:pPr>
              <a:buNone/>
            </a:pPr>
            <a:r>
              <a:rPr lang="en-US"/>
              <a:t>🔹 4. Security = Identity + Tags</a:t>
            </a:r>
          </a:p>
          <a:p>
            <a:pPr>
              <a:buNone/>
            </a:pPr>
            <a:r>
              <a:rPr lang="en-US"/>
              <a:t>“And this is the key idea…”</a:t>
            </a:r>
          </a:p>
          <a:p>
            <a:pPr>
              <a:buNone/>
            </a:pPr>
            <a:r>
              <a:rPr lang="en-US" i="1"/>
              <a:t>(slow down)</a:t>
            </a:r>
            <a:endParaRPr lang="en-US"/>
          </a:p>
          <a:p>
            <a:pPr>
              <a:buNone/>
            </a:pPr>
            <a:r>
              <a:rPr lang="en-US"/>
              <a:t>“Auth defines identity.</a:t>
            </a:r>
            <a:br>
              <a:rPr lang="en-US" dirty="0"/>
            </a:br>
            <a:r>
              <a:rPr lang="en-US"/>
              <a:t> Tags define capability.”</a:t>
            </a:r>
          </a:p>
          <a:p>
            <a:pPr>
              <a:buNone/>
            </a:pPr>
            <a:br>
              <a:rPr lang="en-US" dirty="0"/>
            </a:br>
            <a:endParaRPr lang="en-US" dirty="0"/>
          </a:p>
          <a:p>
            <a:pPr>
              <a:buNone/>
            </a:pPr>
            <a:r>
              <a:rPr lang="en-US"/>
              <a:t>“Together — they create a </a:t>
            </a:r>
            <a:r>
              <a:rPr lang="en-US" b="1"/>
              <a:t>controlled tool surface</a:t>
            </a:r>
            <a:r>
              <a:rPr lang="en-US"/>
              <a:t> for the agent.”</a:t>
            </a:r>
          </a:p>
          <a:p>
            <a:pPr>
              <a:buNone/>
            </a:pPr>
            <a:r>
              <a:rPr lang="en-US" dirty="0"/>
              <a:t>“The agent never sees the entire system —</a:t>
            </a:r>
            <a:br>
              <a:rPr lang="en-US" dirty="0"/>
            </a:br>
            <a:r>
              <a:rPr lang="en-US" dirty="0"/>
              <a:t> only the part it is allowed to operate on.”</a:t>
            </a:r>
          </a:p>
          <a:p>
            <a:pPr>
              <a:buNone/>
            </a:pPr>
            <a:br>
              <a:rPr lang="en-US" dirty="0"/>
            </a:br>
            <a:endParaRPr lang="en-US" dirty="0"/>
          </a:p>
          <a:p>
            <a:pPr>
              <a:buNone/>
            </a:pPr>
            <a:r>
              <a:rPr lang="en-US"/>
              <a:t>🔹 5. Why this matters (bring it home)</a:t>
            </a:r>
          </a:p>
          <a:p>
            <a:pPr>
              <a:buNone/>
            </a:pPr>
            <a:r>
              <a:rPr lang="en-US"/>
              <a:t>“Because without this…”</a:t>
            </a:r>
          </a:p>
          <a:p>
            <a:pPr>
              <a:buNone/>
            </a:pPr>
            <a:r>
              <a:rPr lang="en-US"/>
              <a:t>“An agent could:</a:t>
            </a:r>
          </a:p>
          <a:p>
            <a:pPr marL="171450" indent="-171450"/>
            <a:r>
              <a:rPr lang="en-US"/>
              <a:t>discover unintended tools </a:t>
            </a:r>
          </a:p>
          <a:p>
            <a:pPr marL="171450" indent="-171450"/>
            <a:r>
              <a:rPr lang="en-US"/>
              <a:t>take unsafe actions </a:t>
            </a:r>
          </a:p>
          <a:p>
            <a:pPr marL="171450" indent="-171450"/>
            <a:r>
              <a:rPr lang="en-US" dirty="0"/>
              <a:t>or operate across domains it shouldn’t” </a:t>
            </a:r>
          </a:p>
          <a:p>
            <a:pPr indent="0">
              <a:buNone/>
            </a:pPr>
            <a:br>
              <a:rPr lang="en-US" dirty="0"/>
            </a:br>
            <a:endParaRPr lang="en-US" dirty="0"/>
          </a:p>
          <a:p>
            <a:pPr>
              <a:buNone/>
            </a:pPr>
            <a:r>
              <a:rPr lang="en-US" dirty="0"/>
              <a:t>“With this model —</a:t>
            </a:r>
            <a:br>
              <a:rPr lang="en-US" dirty="0"/>
            </a:br>
            <a:r>
              <a:rPr lang="en-US" dirty="0"/>
              <a:t> we keep agents </a:t>
            </a:r>
            <a:r>
              <a:rPr lang="en-US" b="1" dirty="0"/>
              <a:t>powerful, but bounded</a:t>
            </a:r>
            <a:r>
              <a:rPr lang="en-US" dirty="0"/>
              <a:t>.”</a:t>
            </a:r>
          </a:p>
          <a:p>
            <a:pPr>
              <a:buNone/>
            </a:pPr>
            <a:br>
              <a:rPr lang="en-US" dirty="0"/>
            </a:br>
            <a:endParaRPr lang="en-US" dirty="0"/>
          </a:p>
          <a:p>
            <a:pPr>
              <a:buNone/>
            </a:pPr>
            <a:r>
              <a:rPr lang="en-US"/>
              <a:t>🔻 Closing line (strong)</a:t>
            </a:r>
          </a:p>
          <a:p>
            <a:pPr>
              <a:buNone/>
            </a:pPr>
            <a:r>
              <a:rPr lang="en-US"/>
              <a:t>“At platform scale —</a:t>
            </a:r>
            <a:br>
              <a:rPr lang="en-US" dirty="0"/>
            </a:br>
            <a:r>
              <a:rPr lang="en-US"/>
              <a:t> security is not just about protection…”</a:t>
            </a:r>
          </a:p>
          <a:p>
            <a:pPr>
              <a:buNone/>
            </a:pPr>
            <a:r>
              <a:rPr lang="en-US" i="1"/>
              <a:t>(pause)</a:t>
            </a:r>
            <a:endParaRPr lang="en-US"/>
          </a:p>
          <a:p>
            <a:pPr>
              <a:buNone/>
            </a:pPr>
            <a:r>
              <a:rPr lang="en-US"/>
              <a:t>“It’s about </a:t>
            </a:r>
            <a:r>
              <a:rPr lang="en-US" b="1"/>
              <a:t>controlled autonomy</a:t>
            </a:r>
            <a:r>
              <a:rPr lang="en-US"/>
              <a:t>.”</a:t>
            </a:r>
          </a:p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100"/>
              </a:spcAft>
              <a:buNone/>
            </a:pPr>
            <a:endParaRPr lang="en-US" sz="11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G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Img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</a:ln>
        </p:spPr>
      </p:sp>
      <p:sp>
        <p:nvSpPr>
          <p:cNvPr id="3" name="NotesBody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None/>
            </a:pPr>
            <a:r>
              <a:rPr lang="en-US" sz="1100" dirty="0"/>
              <a:t>[TIMING: 22-23 min]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None/>
            </a:pPr>
            <a:r>
              <a:rPr lang="en-US" sz="1100" dirty="0"/>
              <a:t>"One piece that doesn't get talked about enough: how do agents actually find the right servers in a large ecosystem?"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None/>
            </a:pPr>
            <a:r>
              <a:rPr lang="en-US" sz="1100" dirty="0"/>
              <a:t>"We built an internal MCP registry — a central catalog of all our MCP servers, their endpoints, tool metadata, and tag taxonomy."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None/>
            </a:pPr>
            <a:r>
              <a:rPr lang="en-US" sz="1100" dirty="0"/>
              <a:t>"Agents query the registry rather than having server endpoints hardcoded. This means as we add new MCP servers, agents automatically discover them."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None/>
            </a:pPr>
            <a:r>
              <a:rPr lang="en-US" sz="1100" dirty="0"/>
              <a:t>"It's a small thing but it has a big operational impact — adding a new domain MCP server means registering it, not modifying every agent that might need it."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None/>
            </a:pPr>
            <a:r>
              <a:rPr lang="en-US" sz="1100" dirty="0"/>
              <a:t>[Gesture to the diagram placeholder]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G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Img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</a:ln>
        </p:spPr>
      </p:sp>
      <p:sp>
        <p:nvSpPr>
          <p:cNvPr id="3" name="NotesBody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/>
              <a:t>“And something interesting happens here.”</a:t>
            </a:r>
          </a:p>
          <a:p>
            <a:pPr>
              <a:buNone/>
            </a:pPr>
            <a:br>
              <a:rPr lang="en-US" dirty="0"/>
            </a:br>
            <a:endParaRPr lang="en-US" dirty="0"/>
          </a:p>
          <a:p>
            <a:pPr>
              <a:buNone/>
            </a:pPr>
            <a:r>
              <a:rPr lang="en-US"/>
              <a:t>“The same MCP server…”</a:t>
            </a:r>
          </a:p>
          <a:p>
            <a:pPr lvl="0" algn="l">
              <a:spcBef>
                <a:spcPts val="0"/>
              </a:spcBef>
              <a:buNone/>
            </a:pPr>
            <a:r>
              <a:rPr lang="en-US"/>
              <a:t>(pause)</a:t>
            </a:r>
          </a:p>
          <a:p>
            <a:pPr>
              <a:buNone/>
            </a:pPr>
            <a:r>
              <a:rPr lang="en-US"/>
              <a:t>“serves two very different worlds.”</a:t>
            </a:r>
          </a:p>
          <a:p>
            <a:pPr>
              <a:buNone/>
            </a:pPr>
            <a:br>
              <a:rPr lang="en-US" dirty="0"/>
            </a:br>
            <a:endParaRPr lang="en-US" dirty="0"/>
          </a:p>
          <a:p>
            <a:pPr lvl="0" algn="l">
              <a:spcBef>
                <a:spcPts val="0"/>
              </a:spcBef>
              <a:buNone/>
            </a:pPr>
            <a:r>
              <a:rPr lang="en-US"/>
              <a:t>“Internal agents—autonomous, machine speed.”</a:t>
            </a:r>
          </a:p>
          <a:p>
            <a:pPr>
              <a:buNone/>
            </a:pPr>
            <a:r>
              <a:rPr lang="en-US"/>
              <a:t>“External developers—human-driven tools.”</a:t>
            </a:r>
          </a:p>
          <a:p>
            <a:pPr>
              <a:buNone/>
            </a:pPr>
            <a:br>
              <a:rPr lang="en-US" dirty="0"/>
            </a:br>
            <a:endParaRPr lang="en-US" dirty="0"/>
          </a:p>
          <a:p>
            <a:pPr>
              <a:buNone/>
            </a:pPr>
            <a:r>
              <a:rPr lang="en-US"/>
              <a:t>“Same server.”</a:t>
            </a:r>
          </a:p>
          <a:p>
            <a:pPr>
              <a:buNone/>
            </a:pPr>
            <a:r>
              <a:rPr lang="en-US"/>
              <a:t>“Same tools.”</a:t>
            </a:r>
          </a:p>
          <a:p>
            <a:pPr>
              <a:buNone/>
            </a:pPr>
            <a:r>
              <a:rPr lang="en-US"/>
              <a:t>“Same contract.”</a:t>
            </a:r>
          </a:p>
          <a:p>
            <a:pPr>
              <a:buNone/>
            </a:pPr>
            <a:br>
              <a:rPr lang="en-US" dirty="0"/>
            </a:br>
            <a:endParaRPr lang="en-US" dirty="0"/>
          </a:p>
          <a:p>
            <a:pPr>
              <a:buNone/>
            </a:pPr>
            <a:r>
              <a:rPr lang="en-US"/>
              <a:t>👉 </a:t>
            </a:r>
            <a:r>
              <a:rPr lang="en-US" b="1"/>
              <a:t>Optional line:</a:t>
            </a:r>
            <a:endParaRPr lang="en-US"/>
          </a:p>
          <a:p>
            <a:pPr>
              <a:buNone/>
            </a:pPr>
            <a:r>
              <a:rPr lang="en-US"/>
              <a:t>“This is where MCP becomes a platform interface.”</a:t>
            </a:r>
          </a:p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100"/>
              </a:spcAft>
              <a:buNone/>
            </a:pPr>
            <a:endParaRPr lang="en-US" sz="110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G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Img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</a:ln>
        </p:spPr>
      </p:sp>
      <p:sp>
        <p:nvSpPr>
          <p:cNvPr id="3" name="NotesBody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b="1"/>
              <a:t>Say (slightly slower, serious tone):</a:t>
            </a:r>
            <a:endParaRPr lang="en-US"/>
          </a:p>
          <a:p>
            <a:pPr>
              <a:buNone/>
            </a:pPr>
            <a:r>
              <a:rPr lang="en-US"/>
              <a:t>“Now… this is where most systems break.”</a:t>
            </a:r>
          </a:p>
          <a:p>
            <a:pPr>
              <a:buNone/>
            </a:pPr>
            <a:r>
              <a:rPr lang="en-US"/>
              <a:t>“What works in demos…”</a:t>
            </a:r>
          </a:p>
          <a:p>
            <a:pPr lvl="0" algn="l">
              <a:spcBef>
                <a:spcPts val="0"/>
              </a:spcBef>
              <a:buNone/>
            </a:pPr>
            <a:r>
              <a:rPr lang="en-US"/>
              <a:t>(pause)</a:t>
            </a:r>
          </a:p>
          <a:p>
            <a:pPr>
              <a:buNone/>
            </a:pPr>
            <a:r>
              <a:rPr lang="en-US"/>
              <a:t>“breaks at scale.”</a:t>
            </a:r>
          </a:p>
          <a:p>
            <a:pPr>
              <a:buNone/>
            </a:pPr>
            <a:r>
              <a:rPr lang="en-US"/>
              <a:t>“MCP servers are production infrastructure.”</a:t>
            </a:r>
          </a:p>
          <a:p>
            <a:pPr>
              <a:buNone/>
            </a:pPr>
            <a:r>
              <a:rPr lang="en-US"/>
              <a:t>“Tool names become contracts.”</a:t>
            </a:r>
          </a:p>
          <a:p>
            <a:pPr>
              <a:buNone/>
            </a:pPr>
            <a:r>
              <a:rPr lang="en-US"/>
              <a:t>“You don’t casually change them anymore.”</a:t>
            </a:r>
          </a:p>
          <a:p>
            <a:pPr>
              <a:buNone/>
            </a:pPr>
            <a:r>
              <a:rPr lang="en-US"/>
              <a:t>“And observability…”</a:t>
            </a:r>
          </a:p>
          <a:p>
            <a:pPr>
              <a:buNone/>
            </a:pPr>
            <a:r>
              <a:rPr lang="en-US"/>
              <a:t>(pause)</a:t>
            </a:r>
          </a:p>
          <a:p>
            <a:pPr>
              <a:buNone/>
            </a:pPr>
            <a:r>
              <a:rPr lang="en-US"/>
              <a:t>“is not optional.”</a:t>
            </a:r>
            <a:br>
              <a:rPr lang="en-US" dirty="0"/>
            </a:br>
            <a:endParaRPr lang="en-US"/>
          </a:p>
          <a:p>
            <a:pPr>
              <a:buNone/>
            </a:pPr>
            <a:r>
              <a:rPr lang="en-US"/>
              <a:t>👉 </a:t>
            </a:r>
            <a:r>
              <a:rPr lang="en-US" b="1"/>
              <a:t>Optional light line:</a:t>
            </a:r>
            <a:endParaRPr lang="en-US"/>
          </a:p>
          <a:p>
            <a:pPr>
              <a:buNone/>
            </a:pPr>
            <a:r>
              <a:rPr lang="en-US"/>
              <a:t>“If you don’t have observability…”</a:t>
            </a:r>
          </a:p>
          <a:p>
            <a:pPr>
              <a:buNone/>
            </a:pPr>
            <a:r>
              <a:rPr lang="en-US"/>
              <a:t>“the agent is doing something…”</a:t>
            </a:r>
          </a:p>
          <a:p>
            <a:pPr>
              <a:buNone/>
            </a:pPr>
            <a:r>
              <a:rPr lang="en-US"/>
              <a:t>(pause)</a:t>
            </a:r>
          </a:p>
          <a:p>
            <a:pPr>
              <a:buNone/>
            </a:pPr>
            <a:r>
              <a:rPr lang="en-US"/>
              <a:t>“you just don’t know what.”</a:t>
            </a:r>
          </a:p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100"/>
              </a:spcAft>
              <a:buNone/>
            </a:pPr>
            <a:endParaRPr lang="en-US" sz="11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G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Img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</a:ln>
        </p:spPr>
      </p:sp>
      <p:sp>
        <p:nvSpPr>
          <p:cNvPr id="3" name="NotesBody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/>
              <a:t>“Quick pulse check…”</a:t>
            </a:r>
          </a:p>
          <a:p>
            <a:pPr>
              <a:buNone/>
            </a:pPr>
            <a:r>
              <a:rPr lang="en-US"/>
              <a:t>“How many of you have built an MCP server?”</a:t>
            </a:r>
          </a:p>
          <a:p>
            <a:pPr>
              <a:buNone/>
            </a:pPr>
            <a:r>
              <a:rPr lang="en-US"/>
              <a:t>(pause)</a:t>
            </a:r>
          </a:p>
          <a:p>
            <a:pPr>
              <a:buNone/>
            </a:pPr>
            <a:r>
              <a:rPr lang="en-US"/>
              <a:t>“Nice.”</a:t>
            </a:r>
          </a:p>
          <a:p>
            <a:pPr>
              <a:buNone/>
            </a:pPr>
            <a:r>
              <a:rPr lang="en-US"/>
              <a:t>“How many are running multiple MCP servers in production?”</a:t>
            </a:r>
          </a:p>
          <a:p>
            <a:pPr lvl="0" algn="l">
              <a:spcBef>
                <a:spcPts val="0"/>
              </a:spcBef>
              <a:buNone/>
            </a:pPr>
            <a:r>
              <a:rPr lang="en-US"/>
              <a:t>(pause, react)</a:t>
            </a:r>
          </a:p>
          <a:p>
            <a:pPr>
              <a:buNone/>
            </a:pPr>
            <a:r>
              <a:rPr lang="en-US"/>
              <a:t>“And… how many are just here for the after party?”</a:t>
            </a:r>
          </a:p>
          <a:p>
            <a:pPr>
              <a:buNone/>
            </a:pPr>
            <a:r>
              <a:rPr lang="en-US"/>
              <a:t>(raise your hand slightly → smile → pause for laugh)</a:t>
            </a:r>
          </a:p>
          <a:p>
            <a:pPr>
              <a:buNone/>
            </a:pPr>
            <a:r>
              <a:rPr lang="en-US"/>
              <a:t>“That gap…”</a:t>
            </a:r>
          </a:p>
          <a:p>
            <a:pPr>
              <a:buNone/>
            </a:pPr>
            <a:r>
              <a:rPr lang="en-US"/>
              <a:t>“between building a server…</a:t>
            </a:r>
            <a:br>
              <a:rPr lang="en-US" dirty="0"/>
            </a:br>
            <a:r>
              <a:rPr lang="en-US"/>
              <a:t> and running an ecosystem…”</a:t>
            </a:r>
          </a:p>
          <a:p>
            <a:pPr lvl="0" algn="l">
              <a:spcBef>
                <a:spcPts val="0"/>
              </a:spcBef>
              <a:buNone/>
            </a:pPr>
            <a:r>
              <a:rPr lang="en-US"/>
              <a:t>(pause)</a:t>
            </a:r>
          </a:p>
          <a:p>
            <a:pPr>
              <a:buNone/>
            </a:pPr>
            <a:r>
              <a:rPr lang="en-US"/>
              <a:t>“that’s where the real architecture begins.”</a:t>
            </a:r>
          </a:p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100"/>
              </a:spcAft>
              <a:buNone/>
            </a:pPr>
            <a:endParaRPr lang="en-US" sz="1100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G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Img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</a:ln>
        </p:spPr>
      </p:sp>
      <p:sp>
        <p:nvSpPr>
          <p:cNvPr id="3" name="NotesBody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/>
              <a:t>“And if you’re building in this space…”</a:t>
            </a:r>
          </a:p>
          <a:p>
            <a:pPr>
              <a:buNone/>
            </a:pPr>
            <a:r>
              <a:rPr lang="en-US"/>
              <a:t>“or struggling with scale…”</a:t>
            </a:r>
          </a:p>
          <a:p>
            <a:pPr>
              <a:buNone/>
            </a:pPr>
            <a:r>
              <a:rPr lang="en-US"/>
              <a:t>“come find me at the after party.”</a:t>
            </a:r>
          </a:p>
          <a:p>
            <a:pPr lvl="0" algn="l">
              <a:spcBef>
                <a:spcPts val="0"/>
              </a:spcBef>
              <a:buNone/>
            </a:pPr>
            <a:r>
              <a:rPr lang="en-US"/>
              <a:t>(smile)</a:t>
            </a:r>
          </a:p>
          <a:p>
            <a:pPr>
              <a:buNone/>
            </a:pPr>
            <a:r>
              <a:rPr lang="en-US"/>
              <a:t>“That’s where the real architecture discussions happen.”</a:t>
            </a:r>
          </a:p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100"/>
              </a:spcAft>
              <a:buNone/>
            </a:pPr>
            <a:endParaRPr lang="en-US" sz="11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G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Img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</a:ln>
        </p:spPr>
      </p:sp>
      <p:sp>
        <p:nvSpPr>
          <p:cNvPr id="3" name="NotesBody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/>
              <a:t>“I’m Vaibhav.”</a:t>
            </a:r>
          </a:p>
          <a:p>
            <a:pPr>
              <a:buNone/>
            </a:pPr>
            <a:r>
              <a:rPr lang="en-US"/>
              <a:t>“I lead Fabric Intelligence at Equinix.”</a:t>
            </a:r>
          </a:p>
          <a:p>
            <a:pPr>
              <a:buNone/>
            </a:pPr>
            <a:r>
              <a:rPr lang="en-US" dirty="0"/>
              <a:t>“We’re building AI agents that operate infrastructure—</a:t>
            </a:r>
            <a:br>
              <a:rPr lang="en-US" dirty="0"/>
            </a:br>
            <a:r>
              <a:rPr lang="en-US" dirty="0"/>
              <a:t> networks, interconnections, multi-cloud systems.”</a:t>
            </a:r>
          </a:p>
          <a:p>
            <a:pPr>
              <a:buNone/>
            </a:pPr>
            <a:r>
              <a:rPr lang="en-US"/>
              <a:t>“And MCP… is the backbone of that system.”</a:t>
            </a:r>
          </a:p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100"/>
              </a:spcAft>
              <a:buNone/>
            </a:pPr>
            <a:endParaRPr lang="en-US" sz="11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G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Img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</a:ln>
        </p:spPr>
      </p:sp>
      <p:sp>
        <p:nvSpPr>
          <p:cNvPr id="3" name="NotesBody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/>
              <a:t>“For those not familiar—</a:t>
            </a:r>
            <a:br>
              <a:rPr lang="en-US" dirty="0"/>
            </a:br>
            <a:r>
              <a:rPr lang="en-US"/>
              <a:t> Equinix is where networks, clouds, and enterprises meet.”</a:t>
            </a:r>
          </a:p>
          <a:p>
            <a:pPr>
              <a:buNone/>
            </a:pPr>
            <a:r>
              <a:rPr lang="en-US"/>
              <a:t>“Thousands of providers…</a:t>
            </a:r>
            <a:br>
              <a:rPr lang="en-US" dirty="0"/>
            </a:br>
            <a:r>
              <a:rPr lang="en-US"/>
              <a:t> hundreds of thousands of interconnections…”</a:t>
            </a:r>
          </a:p>
          <a:p>
            <a:pPr>
              <a:buNone/>
            </a:pPr>
            <a:r>
              <a:rPr lang="en-US"/>
              <a:t>(pause)</a:t>
            </a:r>
          </a:p>
          <a:p>
            <a:pPr>
              <a:buNone/>
            </a:pPr>
            <a:r>
              <a:rPr lang="en-US"/>
              <a:t>“Now imagine…”</a:t>
            </a:r>
          </a:p>
          <a:p>
            <a:pPr>
              <a:buNone/>
            </a:pPr>
            <a:r>
              <a:rPr lang="en-US"/>
              <a:t>“AI agents operating inside this ecosystem.”</a:t>
            </a:r>
          </a:p>
          <a:p>
            <a:pPr>
              <a:buNone/>
            </a:pPr>
            <a:r>
              <a:rPr lang="en-US"/>
              <a:t>“Not dashboards…</a:t>
            </a:r>
            <a:br>
              <a:rPr lang="en-US" dirty="0"/>
            </a:br>
            <a:r>
              <a:rPr lang="en-US"/>
              <a:t> not humans clicking buttons…”</a:t>
            </a:r>
          </a:p>
          <a:p>
            <a:pPr>
              <a:buNone/>
            </a:pPr>
            <a:r>
              <a:rPr lang="en-US"/>
              <a:t>“Agents making decisions…</a:t>
            </a:r>
            <a:br>
              <a:rPr lang="en-US" dirty="0"/>
            </a:br>
            <a:r>
              <a:rPr lang="en-US"/>
              <a:t> at machine speed.”</a:t>
            </a:r>
          </a:p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100"/>
              </a:spcAft>
              <a:buNone/>
            </a:pPr>
            <a:endParaRPr lang="en-US" sz="11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G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Img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</a:ln>
        </p:spPr>
      </p:sp>
      <p:sp>
        <p:nvSpPr>
          <p:cNvPr id="3" name="NotesBody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/>
              <a:t>“So let me take you back…”</a:t>
            </a:r>
          </a:p>
          <a:p>
            <a:pPr>
              <a:buNone/>
            </a:pPr>
            <a:r>
              <a:rPr lang="en-US"/>
              <a:t>“April 2025.”</a:t>
            </a:r>
          </a:p>
          <a:p>
            <a:pPr>
              <a:buNone/>
            </a:pPr>
            <a:r>
              <a:rPr lang="en-US"/>
              <a:t>“Our first MCP server.”</a:t>
            </a:r>
          </a:p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100"/>
              </a:spcAft>
              <a:buNone/>
            </a:pPr>
            <a:endParaRPr lang="en-US" sz="11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G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Img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</a:ln>
        </p:spPr>
      </p:sp>
      <p:sp>
        <p:nvSpPr>
          <p:cNvPr id="3" name="NotesBody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-US"/>
              <a:t>“The goal was simple.”</a:t>
            </a:r>
          </a:p>
          <a:p>
            <a:pPr>
              <a:buNone/>
            </a:pPr>
            <a:r>
              <a:rPr lang="en-US"/>
              <a:t>“Let AI agents…</a:t>
            </a:r>
            <a:br>
              <a:rPr lang="en-US" dirty="0"/>
            </a:br>
            <a:r>
              <a:rPr lang="en-US"/>
              <a:t> search and provision network connections.”</a:t>
            </a:r>
          </a:p>
          <a:p>
            <a:pPr>
              <a:buNone/>
            </a:pPr>
            <a:r>
              <a:rPr lang="en-US"/>
              <a:t>“That’s it.”</a:t>
            </a:r>
          </a:p>
          <a:p>
            <a:pPr lvl="0" algn="l">
              <a:spcBef>
                <a:spcPts val="0"/>
              </a:spcBef>
              <a:buNone/>
            </a:pPr>
            <a:r>
              <a:rPr lang="en-US"/>
              <a:t>(pause)</a:t>
            </a:r>
          </a:p>
          <a:p>
            <a:pPr>
              <a:buNone/>
            </a:pPr>
            <a:r>
              <a:rPr lang="en-US"/>
              <a:t>“Single server.”</a:t>
            </a:r>
          </a:p>
          <a:p>
            <a:pPr>
              <a:buNone/>
            </a:pPr>
            <a:r>
              <a:rPr lang="en-US"/>
              <a:t>“Single domain.”</a:t>
            </a:r>
          </a:p>
          <a:p>
            <a:pPr>
              <a:buNone/>
            </a:pPr>
            <a:r>
              <a:rPr lang="en-US"/>
              <a:t>“Small set of tools.”</a:t>
            </a:r>
          </a:p>
          <a:p>
            <a:pPr>
              <a:buNone/>
            </a:pPr>
            <a:br>
              <a:rPr lang="en-US" dirty="0"/>
            </a:br>
            <a:endParaRPr lang="en-US" dirty="0"/>
          </a:p>
          <a:p>
            <a:pPr>
              <a:buNone/>
            </a:pPr>
            <a:r>
              <a:rPr lang="en-US"/>
              <a:t>“We didn’t reinvent anything.”</a:t>
            </a:r>
          </a:p>
          <a:p>
            <a:pPr>
              <a:buNone/>
            </a:pPr>
            <a:r>
              <a:rPr lang="en-US"/>
              <a:t>“We wrapped existing APIs…”</a:t>
            </a:r>
          </a:p>
          <a:p>
            <a:pPr>
              <a:buNone/>
            </a:pPr>
            <a:r>
              <a:rPr lang="en-US"/>
              <a:t>“reused authentication…”</a:t>
            </a:r>
          </a:p>
          <a:p>
            <a:pPr>
              <a:buNone/>
            </a:pPr>
            <a:r>
              <a:rPr lang="en-US"/>
              <a:t>“kept it simple.”</a:t>
            </a:r>
          </a:p>
          <a:p>
            <a:pPr>
              <a:buNone/>
            </a:pPr>
            <a:endParaRPr lang="en-US" dirty="0"/>
          </a:p>
          <a:p>
            <a:pPr lvl="0" algn="l">
              <a:spcBef>
                <a:spcPts val="0"/>
              </a:spcBef>
              <a:buNone/>
            </a:pPr>
            <a:r>
              <a:rPr lang="en-US"/>
              <a:t>“And it worked.”</a:t>
            </a:r>
          </a:p>
          <a:p>
            <a:pPr lvl="0" algn="l">
              <a:spcBef>
                <a:spcPts val="0"/>
              </a:spcBef>
              <a:buNone/>
            </a:pPr>
            <a:r>
              <a:rPr lang="en-US"/>
              <a:t>(pause)</a:t>
            </a:r>
          </a:p>
          <a:p>
            <a:pPr>
              <a:buNone/>
            </a:pPr>
            <a:r>
              <a:rPr lang="en-US"/>
              <a:t>“Honestly… this is the phase where everything feels easy.”</a:t>
            </a:r>
          </a:p>
          <a:p>
            <a:pPr>
              <a:buNone/>
            </a:pPr>
            <a:r>
              <a:rPr lang="en-US"/>
              <a:t>(light smile)</a:t>
            </a:r>
          </a:p>
          <a:p>
            <a:pPr>
              <a:buNone/>
            </a:pPr>
            <a:r>
              <a:rPr lang="en-US"/>
              <a:t>“You start thinking—</a:t>
            </a:r>
            <a:br>
              <a:rPr lang="en-US" dirty="0"/>
            </a:br>
            <a:r>
              <a:rPr lang="en-US"/>
              <a:t> ‘This MCP thing is straightforward.’”</a:t>
            </a:r>
          </a:p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100"/>
              </a:spcAft>
              <a:buNone/>
            </a:pPr>
            <a:endParaRPr lang="en-US" sz="11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G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Img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</a:ln>
        </p:spPr>
      </p:sp>
      <p:sp>
        <p:nvSpPr>
          <p:cNvPr id="3" name="NotesBody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/>
              <a:t>“And then…”</a:t>
            </a:r>
          </a:p>
          <a:p>
            <a:pPr lvl="0" algn="l">
              <a:spcBef>
                <a:spcPts val="0"/>
              </a:spcBef>
              <a:buNone/>
            </a:pPr>
            <a:r>
              <a:rPr lang="en-US"/>
              <a:t>(smile)</a:t>
            </a:r>
          </a:p>
          <a:p>
            <a:pPr>
              <a:buNone/>
            </a:pPr>
            <a:r>
              <a:rPr lang="en-US"/>
              <a:t>“other teams showed up.”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/>
              <a:t>“They said—</a:t>
            </a:r>
            <a:br>
              <a:rPr lang="en-US" dirty="0"/>
            </a:br>
            <a:r>
              <a:rPr lang="en-US"/>
              <a:t> ‘Can we expose our APIs through MCP?’”</a:t>
            </a:r>
          </a:p>
          <a:p>
            <a:pPr>
              <a:buNone/>
            </a:pPr>
            <a:r>
              <a:rPr lang="en-US"/>
              <a:t>“Then another team…”</a:t>
            </a:r>
          </a:p>
          <a:p>
            <a:pPr>
              <a:buNone/>
            </a:pPr>
            <a:r>
              <a:rPr lang="en-US"/>
              <a:t>“Then another…”</a:t>
            </a:r>
          </a:p>
          <a:p>
            <a:pPr>
              <a:buNone/>
            </a:pPr>
            <a:br>
              <a:rPr lang="en-US" dirty="0"/>
            </a:br>
            <a:endParaRPr lang="en-US" dirty="0"/>
          </a:p>
          <a:p>
            <a:pPr>
              <a:buNone/>
            </a:pPr>
            <a:r>
              <a:rPr lang="en-US"/>
              <a:t>“And suddenly…”</a:t>
            </a:r>
          </a:p>
          <a:p>
            <a:pPr>
              <a:buNone/>
            </a:pPr>
            <a:r>
              <a:rPr lang="en-US"/>
              <a:t>(pause)</a:t>
            </a:r>
          </a:p>
          <a:p>
            <a:pPr>
              <a:buNone/>
            </a:pPr>
            <a:r>
              <a:rPr lang="en-US"/>
              <a:t>“we didn’t have one MCP server anymore.”</a:t>
            </a:r>
          </a:p>
          <a:p>
            <a:pPr>
              <a:buNone/>
            </a:pPr>
            <a:br>
              <a:rPr lang="en-US" dirty="0"/>
            </a:br>
            <a:endParaRPr lang="en-US" dirty="0"/>
          </a:p>
          <a:p>
            <a:pPr>
              <a:buNone/>
            </a:pPr>
            <a:r>
              <a:rPr lang="en-US"/>
              <a:t>💡 Laugh line #1 (natural, relatable)</a:t>
            </a:r>
          </a:p>
          <a:p>
            <a:pPr>
              <a:buNone/>
            </a:pPr>
            <a:r>
              <a:rPr lang="en-US"/>
              <a:t>“We basically went from one clean server…”</a:t>
            </a:r>
          </a:p>
          <a:p>
            <a:pPr>
              <a:buNone/>
            </a:pPr>
            <a:r>
              <a:rPr lang="en-US"/>
              <a:t>“…to a group project.”</a:t>
            </a:r>
          </a:p>
          <a:p>
            <a:pPr>
              <a:buNone/>
            </a:pPr>
            <a:r>
              <a:rPr lang="en-US"/>
              <a:t>(pause for laugh)</a:t>
            </a:r>
          </a:p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100"/>
              </a:spcAft>
              <a:buNone/>
            </a:pPr>
            <a:endParaRPr lang="en-US" sz="11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G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Img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</a:ln>
        </p:spPr>
      </p:sp>
      <p:sp>
        <p:nvSpPr>
          <p:cNvPr id="3" name="NotesBody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-US"/>
              <a:t>“Today…”</a:t>
            </a:r>
          </a:p>
          <a:p>
            <a:pPr>
              <a:buNone/>
            </a:pPr>
            <a:r>
              <a:rPr lang="en-US"/>
              <a:t>“multiple public MCP servers…”</a:t>
            </a:r>
          </a:p>
          <a:p>
            <a:pPr lvl="0" algn="l">
              <a:spcBef>
                <a:spcPts val="0"/>
              </a:spcBef>
              <a:buNone/>
            </a:pPr>
            <a:r>
              <a:rPr lang="en-US"/>
              <a:t>“150+ tools…”</a:t>
            </a:r>
          </a:p>
          <a:p>
            <a:pPr>
              <a:buNone/>
            </a:pPr>
            <a:r>
              <a:rPr lang="en-US"/>
              <a:t>“internal agents…”</a:t>
            </a:r>
          </a:p>
          <a:p>
            <a:pPr>
              <a:buNone/>
            </a:pPr>
            <a:r>
              <a:rPr lang="en-US"/>
              <a:t>“external clients like Claude and Cursor…”</a:t>
            </a:r>
          </a:p>
          <a:p>
            <a:pPr>
              <a:buNone/>
            </a:pPr>
            <a:br>
              <a:rPr lang="en-US" dirty="0"/>
            </a:br>
            <a:endParaRPr lang="en-US" dirty="0"/>
          </a:p>
          <a:p>
            <a:pPr>
              <a:buNone/>
            </a:pPr>
            <a:r>
              <a:rPr lang="en-US"/>
              <a:t>“At this point…”</a:t>
            </a:r>
          </a:p>
          <a:p>
            <a:pPr lvl="0" algn="l">
              <a:spcBef>
                <a:spcPts val="0"/>
              </a:spcBef>
              <a:buNone/>
            </a:pPr>
            <a:r>
              <a:rPr lang="en-US"/>
              <a:t>(pause)</a:t>
            </a:r>
          </a:p>
          <a:p>
            <a:pPr>
              <a:buNone/>
            </a:pPr>
            <a:r>
              <a:rPr lang="en-US"/>
              <a:t>“MCP stopped being a server.”</a:t>
            </a:r>
          </a:p>
          <a:p>
            <a:pPr>
              <a:buNone/>
            </a:pPr>
            <a:br>
              <a:rPr lang="en-US" dirty="0"/>
            </a:br>
            <a:endParaRPr lang="en-US" dirty="0"/>
          </a:p>
          <a:p>
            <a:pPr>
              <a:buNone/>
            </a:pPr>
            <a:r>
              <a:rPr lang="en-US"/>
              <a:t>“It became platform infrastructure.”</a:t>
            </a:r>
          </a:p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100"/>
              </a:spcAft>
              <a:buNone/>
            </a:pPr>
            <a:endParaRPr lang="en-US" sz="11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G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Img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</a:ln>
        </p:spPr>
      </p:sp>
      <p:sp>
        <p:nvSpPr>
          <p:cNvPr id="3" name="NotesBody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/>
              <a:t>“And this is where things change.”</a:t>
            </a:r>
          </a:p>
          <a:p>
            <a:pPr>
              <a:buNone/>
            </a:pPr>
            <a:r>
              <a:rPr lang="en-US"/>
              <a:t>“Because scaling MCP…”</a:t>
            </a:r>
          </a:p>
          <a:p>
            <a:pPr lvl="0" algn="l">
              <a:spcBef>
                <a:spcPts val="0"/>
              </a:spcBef>
              <a:buNone/>
            </a:pPr>
            <a:r>
              <a:rPr lang="en-US"/>
              <a:t>(pause)</a:t>
            </a:r>
          </a:p>
          <a:p>
            <a:pPr>
              <a:buNone/>
            </a:pPr>
            <a:r>
              <a:rPr lang="en-US"/>
              <a:t>“is not about adding more tools.”</a:t>
            </a:r>
          </a:p>
          <a:p>
            <a:pPr>
              <a:buNone/>
            </a:pPr>
            <a:br>
              <a:rPr lang="en-US" dirty="0"/>
            </a:br>
            <a:endParaRPr lang="en-US" dirty="0"/>
          </a:p>
          <a:p>
            <a:pPr>
              <a:buNone/>
            </a:pPr>
            <a:r>
              <a:rPr lang="en-US"/>
              <a:t>“It’s about controlling what the agent sees.”</a:t>
            </a:r>
          </a:p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100"/>
              </a:spcAft>
              <a:buNone/>
            </a:pPr>
            <a:endParaRPr lang="en-US" sz="11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0"/>
          <p:cNvPicPr preferRelativeResize="0"/>
          <p:nvPr/>
        </p:nvPicPr>
        <p:blipFill rotWithShape="1">
          <a:blip r:embed="rId2">
            <a:alphaModFix/>
          </a:blip>
          <a:srcRect l="9638" t="34584" r="11088" b="20485"/>
          <a:stretch/>
        </p:blipFill>
        <p:spPr>
          <a:xfrm>
            <a:off x="6152321" y="0"/>
            <a:ext cx="299167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0"/>
          <p:cNvSpPr txBox="1">
            <a:spLocks noGrp="1"/>
          </p:cNvSpPr>
          <p:nvPr>
            <p:ph type="ctrTitle"/>
          </p:nvPr>
        </p:nvSpPr>
        <p:spPr>
          <a:xfrm>
            <a:off x="311215" y="1251446"/>
            <a:ext cx="8010201" cy="2024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subTitle" idx="1"/>
          </p:nvPr>
        </p:nvSpPr>
        <p:spPr>
          <a:xfrm>
            <a:off x="311214" y="3275884"/>
            <a:ext cx="8010201" cy="609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3" name="Google Shape;13;p10" title="mcpdevsummit_na26_revers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850" y="0"/>
            <a:ext cx="1932875" cy="118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1"/>
          <p:cNvPicPr preferRelativeResize="0"/>
          <p:nvPr/>
        </p:nvPicPr>
        <p:blipFill rotWithShape="1">
          <a:blip r:embed="rId2">
            <a:alphaModFix/>
          </a:blip>
          <a:srcRect l="9638" t="34584" r="11088" b="20485"/>
          <a:stretch/>
        </p:blipFill>
        <p:spPr>
          <a:xfrm>
            <a:off x="6152321" y="0"/>
            <a:ext cx="299167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1"/>
          <p:cNvSpPr txBox="1">
            <a:spLocks noGrp="1"/>
          </p:cNvSpPr>
          <p:nvPr>
            <p:ph type="title"/>
          </p:nvPr>
        </p:nvSpPr>
        <p:spPr>
          <a:xfrm>
            <a:off x="311700" y="1940538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7" name="Google Shape;17;p11" title="mcpdevsummit_na26_revers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150" y="4443600"/>
            <a:ext cx="1217200" cy="74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rgbClr val="051932">
            <a:alpha val="0"/>
          </a:srgbClr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2"/>
          <p:cNvSpPr txBox="1">
            <a:spLocks noGrp="1"/>
          </p:cNvSpPr>
          <p:nvPr>
            <p:ph type="sldNum" idx="12"/>
          </p:nvPr>
        </p:nvSpPr>
        <p:spPr>
          <a:xfrm>
            <a:off x="8283600" y="460176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05183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05183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05183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05183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05183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05183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05183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05183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0518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12"/>
          <p:cNvSpPr/>
          <p:nvPr/>
        </p:nvSpPr>
        <p:spPr>
          <a:xfrm>
            <a:off x="0" y="0"/>
            <a:ext cx="9144000" cy="1020588"/>
          </a:xfrm>
          <a:prstGeom prst="rect">
            <a:avLst/>
          </a:prstGeom>
          <a:solidFill>
            <a:srgbClr val="0518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2"/>
          <p:cNvSpPr txBox="1">
            <a:spLocks noGrp="1"/>
          </p:cNvSpPr>
          <p:nvPr>
            <p:ph type="title"/>
          </p:nvPr>
        </p:nvSpPr>
        <p:spPr>
          <a:xfrm>
            <a:off x="311700" y="23759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 b="1" i="0">
                <a:solidFill>
                  <a:schemeClr val="l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pic>
        <p:nvPicPr>
          <p:cNvPr id="23" name="Google Shape;23;p12" title="mcpdevsummit_na26_colo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1100" y="4475749"/>
            <a:ext cx="1173250" cy="718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1_Title and body">
    <p:bg>
      <p:bgPr>
        <a:solidFill>
          <a:srgbClr val="051932">
            <a:alpha val="0"/>
          </a:srgbClr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3"/>
          <p:cNvSpPr/>
          <p:nvPr/>
        </p:nvSpPr>
        <p:spPr>
          <a:xfrm>
            <a:off x="0" y="0"/>
            <a:ext cx="9144000" cy="1020588"/>
          </a:xfrm>
          <a:prstGeom prst="rect">
            <a:avLst/>
          </a:prstGeom>
          <a:solidFill>
            <a:srgbClr val="0518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8283600" y="460176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05183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05183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05183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05183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05183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05183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05183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05183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0518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title"/>
          </p:nvPr>
        </p:nvSpPr>
        <p:spPr>
          <a:xfrm>
            <a:off x="177900" y="22394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 b="1" i="0">
                <a:solidFill>
                  <a:schemeClr val="l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pic>
        <p:nvPicPr>
          <p:cNvPr id="29" name="Google Shape;29;p13" title="mcpdevsummit_na26_revers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45225" y="106175"/>
            <a:ext cx="1317525" cy="80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rgbClr val="051932">
            <a:alpha val="0"/>
          </a:srgbClr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4"/>
          <p:cNvSpPr/>
          <p:nvPr/>
        </p:nvSpPr>
        <p:spPr>
          <a:xfrm>
            <a:off x="0" y="0"/>
            <a:ext cx="9144000" cy="1020588"/>
          </a:xfrm>
          <a:prstGeom prst="rect">
            <a:avLst/>
          </a:prstGeom>
          <a:solidFill>
            <a:srgbClr val="0518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sldNum" idx="12"/>
          </p:nvPr>
        </p:nvSpPr>
        <p:spPr>
          <a:xfrm>
            <a:off x="8283600" y="460176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05183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05183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05183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05183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05183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05183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05183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05183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0518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title"/>
          </p:nvPr>
        </p:nvSpPr>
        <p:spPr>
          <a:xfrm>
            <a:off x="311700" y="23759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 b="1" i="0">
                <a:solidFill>
                  <a:schemeClr val="l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36" name="Google Shape;36;p14" title="mcpdevsummit_na26_colo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1100" y="4475749"/>
            <a:ext cx="1173250" cy="718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rgbClr val="051932">
            <a:alpha val="0"/>
          </a:srgbClr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5"/>
          <p:cNvSpPr/>
          <p:nvPr/>
        </p:nvSpPr>
        <p:spPr>
          <a:xfrm>
            <a:off x="0" y="0"/>
            <a:ext cx="9144000" cy="1020588"/>
          </a:xfrm>
          <a:prstGeom prst="rect">
            <a:avLst/>
          </a:prstGeom>
          <a:solidFill>
            <a:srgbClr val="0518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8283600" y="460176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05183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05183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05183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05183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05183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05183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05183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05183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0518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title"/>
          </p:nvPr>
        </p:nvSpPr>
        <p:spPr>
          <a:xfrm>
            <a:off x="311700" y="23759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 b="1" i="0">
                <a:solidFill>
                  <a:schemeClr val="l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41" name="Google Shape;41;p15" title="mcpdevsummit_na26_colo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1100" y="4475749"/>
            <a:ext cx="1173250" cy="718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051932">
            <a:alpha val="0"/>
          </a:srgbClr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6"/>
          <p:cNvSpPr txBox="1">
            <a:spLocks noGrp="1"/>
          </p:cNvSpPr>
          <p:nvPr>
            <p:ph type="sldNum" idx="12"/>
          </p:nvPr>
        </p:nvSpPr>
        <p:spPr>
          <a:xfrm>
            <a:off x="8283600" y="460176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4" name="Google Shape;44;p16" title="mcpdevsummit_na26_colo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1100" y="4475749"/>
            <a:ext cx="1173250" cy="718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Logo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17"/>
          <p:cNvPicPr preferRelativeResize="0"/>
          <p:nvPr/>
        </p:nvPicPr>
        <p:blipFill rotWithShape="1">
          <a:blip r:embed="rId2">
            <a:alphaModFix/>
          </a:blip>
          <a:srcRect l="9638" t="34584" r="11088" b="20485"/>
          <a:stretch/>
        </p:blipFill>
        <p:spPr>
          <a:xfrm>
            <a:off x="6152321" y="0"/>
            <a:ext cx="299167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17" title="mcpdevsummit_na26_revers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875" y="1043450"/>
            <a:ext cx="4059800" cy="249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1_Section 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8"/>
          <p:cNvPicPr preferRelativeResize="0"/>
          <p:nvPr/>
        </p:nvPicPr>
        <p:blipFill rotWithShape="1">
          <a:blip r:embed="rId2">
            <a:alphaModFix/>
          </a:blip>
          <a:srcRect l="9638" t="34584" r="11088" b="20485"/>
          <a:stretch/>
        </p:blipFill>
        <p:spPr>
          <a:xfrm>
            <a:off x="6152321" y="0"/>
            <a:ext cx="299167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311700" y="1940538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51" name="Google Shape;51;p18" title="mcpdevsummit_na26_revers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075" y="4069625"/>
            <a:ext cx="1852575" cy="113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5193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accen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 txBox="1">
            <a:spLocks noGrp="1"/>
          </p:cNvSpPr>
          <p:nvPr>
            <p:ph type="ctrTitle"/>
          </p:nvPr>
        </p:nvSpPr>
        <p:spPr>
          <a:xfrm>
            <a:off x="311215" y="900000"/>
            <a:ext cx="8010201" cy="2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/>
              <a:t>From One MCP Server to an Ecosystem</a:t>
            </a:r>
          </a:p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200" dirty="0"/>
              <a:t>When MCP Stops Being a Server and Becomes a Platform</a:t>
            </a:r>
          </a:p>
        </p:txBody>
      </p:sp>
      <p:sp>
        <p:nvSpPr>
          <p:cNvPr id="3" name="Sub"/>
          <p:cNvSpPr txBox="1">
            <a:spLocks noGrp="1"/>
          </p:cNvSpPr>
          <p:nvPr>
            <p:ph type="subTitle"/>
          </p:nvPr>
        </p:nvSpPr>
        <p:spPr>
          <a:xfrm>
            <a:off x="311214" y="3280000"/>
            <a:ext cx="8010201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Vaibhav Tupe  |  Principal Engineer, Equinix  |  MCP Dev Summit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Title"/>
          <p:cNvSpPr txBox="1">
            <a:spLocks noGrp="1"/>
          </p:cNvSpPr>
          <p:nvPr>
            <p:ph type="title"/>
          </p:nvPr>
        </p:nvSpPr>
        <p:spPr>
          <a:xfrm>
            <a:off x="311700" y="23759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/>
              <a:t>What Changes at Ecosystem Scale</a:t>
            </a:r>
          </a:p>
        </p:txBody>
      </p:sp>
      <p:sp>
        <p:nvSpPr>
          <p:cNvPr id="4" name="NoteBox4"/>
          <p:cNvSpPr txBox="1"/>
          <p:nvPr/>
        </p:nvSpPr>
        <p:spPr>
          <a:xfrm>
            <a:off x="4900000" y="1000000"/>
            <a:ext cx="914" cy="914"/>
          </a:xfrm>
          <a:prstGeom prst="rect">
            <a:avLst/>
          </a:prstGeom>
          <a:solidFill>
            <a:srgbClr val="FFF4CC"/>
          </a:solidFill>
          <a:ln w="19050">
            <a:solidFill>
              <a:srgbClr val="E6A800"/>
            </a:solidFill>
          </a:ln>
        </p:spPr>
        <p:txBody>
          <a:bodyPr spcFirstLastPara="1" wrap="square" lIns="91440" tIns="91440" rIns="91440" bIns="9144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F0ADA1-26F0-E8CB-1A63-8070C9AABB85}"/>
              </a:ext>
            </a:extLst>
          </p:cNvPr>
          <p:cNvSpPr txBox="1"/>
          <p:nvPr/>
        </p:nvSpPr>
        <p:spPr>
          <a:xfrm>
            <a:off x="0" y="1554049"/>
            <a:ext cx="4236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Scaling MCP is not about adding more tools -</a:t>
            </a:r>
          </a:p>
          <a:p>
            <a:r>
              <a:rPr lang="en-US" b="1" dirty="0"/>
              <a:t>it’s about managing boundaries and context.</a:t>
            </a:r>
          </a:p>
        </p:txBody>
      </p:sp>
      <p:pic>
        <p:nvPicPr>
          <p:cNvPr id="5" name="Picture 4" descr="A diagram of a diagram of a diagram&#10;&#10;AI-generated content may be incorrect.">
            <a:extLst>
              <a:ext uri="{FF2B5EF4-FFF2-40B4-BE49-F238E27FC236}">
                <a16:creationId xmlns:a16="http://schemas.microsoft.com/office/drawing/2014/main" id="{17D089D7-008B-6CCE-4BC4-E13D7131F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5558" y="1000000"/>
            <a:ext cx="5138442" cy="408179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tle"/>
          <p:cNvSpPr txBox="1">
            <a:spLocks noGrp="1"/>
          </p:cNvSpPr>
          <p:nvPr>
            <p:ph type="title"/>
          </p:nvPr>
        </p:nvSpPr>
        <p:spPr>
          <a:xfrm>
            <a:off x="311700" y="1940538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 dirty="0">
                <a:solidFill>
                  <a:srgbClr val="FFFFFF"/>
                </a:solidFill>
              </a:rPr>
              <a:t>Design Patterns</a:t>
            </a:r>
          </a:p>
        </p:txBody>
      </p:sp>
      <p:sp>
        <p:nvSpPr>
          <p:cNvPr id="3" name="TBox3"/>
          <p:cNvSpPr txBox="1"/>
          <p:nvPr/>
        </p:nvSpPr>
        <p:spPr>
          <a:xfrm>
            <a:off x="311700" y="1400000"/>
            <a:ext cx="2000000" cy="4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7EC8CB"/>
                </a:solidFill>
              </a:rPr>
              <a:t>Act II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Title"/>
          <p:cNvSpPr txBox="1">
            <a:spLocks noGrp="1"/>
          </p:cNvSpPr>
          <p:nvPr>
            <p:ph type="title"/>
          </p:nvPr>
        </p:nvSpPr>
        <p:spPr>
          <a:xfrm>
            <a:off x="311700" y="23759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/>
              <a:t>Design Patterns That Worked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E260F1-2752-B37E-1FDF-0EFACE345752}"/>
              </a:ext>
            </a:extLst>
          </p:cNvPr>
          <p:cNvSpPr txBox="1"/>
          <p:nvPr/>
        </p:nvSpPr>
        <p:spPr>
          <a:xfrm>
            <a:off x="679732" y="4213596"/>
            <a:ext cx="47404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At scale, structure matters more than features.</a:t>
            </a:r>
          </a:p>
        </p:txBody>
      </p:sp>
      <p:pic>
        <p:nvPicPr>
          <p:cNvPr id="9" name="Picture 8" descr="A diagram of a computer server&#10;&#10;AI-generated content may be incorrect.">
            <a:extLst>
              <a:ext uri="{FF2B5EF4-FFF2-40B4-BE49-F238E27FC236}">
                <a16:creationId xmlns:a16="http://schemas.microsoft.com/office/drawing/2014/main" id="{84A91F1D-0A63-D49D-2E6B-5D7E77D08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55" y="1082610"/>
            <a:ext cx="8318613" cy="313098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Title"/>
          <p:cNvSpPr txBox="1">
            <a:spLocks noGrp="1"/>
          </p:cNvSpPr>
          <p:nvPr>
            <p:ph type="title"/>
          </p:nvPr>
        </p:nvSpPr>
        <p:spPr>
          <a:xfrm>
            <a:off x="311700" y="23759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/>
              <a:t>The Context Explosion Problem</a:t>
            </a:r>
          </a:p>
        </p:txBody>
      </p:sp>
      <p:pic>
        <p:nvPicPr>
          <p:cNvPr id="9" name="Picture 8" descr="A diagram of a computer system&#10;&#10;AI-generated content may be incorrect.">
            <a:extLst>
              <a:ext uri="{FF2B5EF4-FFF2-40B4-BE49-F238E27FC236}">
                <a16:creationId xmlns:a16="http://schemas.microsoft.com/office/drawing/2014/main" id="{04A5960A-E8E7-F758-9C5A-752C036B8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" y="1023730"/>
            <a:ext cx="7715250" cy="368741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Title"/>
          <p:cNvSpPr txBox="1">
            <a:spLocks noGrp="1"/>
          </p:cNvSpPr>
          <p:nvPr>
            <p:ph type="title"/>
          </p:nvPr>
        </p:nvSpPr>
        <p:spPr>
          <a:xfrm>
            <a:off x="311700" y="23759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/>
              <a:t>Skill + Tool Filtering Using MCP Tags</a:t>
            </a:r>
          </a:p>
        </p:txBody>
      </p:sp>
      <p:sp>
        <p:nvSpPr>
          <p:cNvPr id="3" name="Body"/>
          <p:cNvSpPr txBox="1">
            <a:spLocks noGrp="1"/>
          </p:cNvSpPr>
          <p:nvPr>
            <p:ph type="body" idx="1"/>
          </p:nvPr>
        </p:nvSpPr>
        <p:spPr>
          <a:xfrm>
            <a:off x="311700" y="900000"/>
            <a:ext cx="4800000" cy="3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80"/>
              </a:spcAft>
              <a:buNone/>
            </a:pPr>
            <a:r>
              <a:rPr lang="en-US" sz="1800" b="1" dirty="0"/>
              <a:t>Solution: Skill + tag-based tool filtering.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/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80"/>
              </a:spcAft>
              <a:buNone/>
            </a:pPr>
            <a:r>
              <a:rPr lang="en-US" sz="1800" b="1" dirty="0"/>
              <a:t>Example MCP tool tags:</a:t>
            </a:r>
          </a:p>
          <a:p>
            <a:pPr marL="457200" lvl="0" indent="-228600" algn="l" rtl="0">
              <a:lnSpc>
                <a:spcPct val="115000"/>
              </a:lnSpc>
              <a:spcBef>
                <a:spcPts val="100"/>
              </a:spcBef>
              <a:spcAft>
                <a:spcPts val="60"/>
              </a:spcAft>
              <a:buChar char="•"/>
            </a:pPr>
            <a:r>
              <a:rPr lang="en-US" sz="1500" dirty="0"/>
              <a:t>domain: connection  |  domain: port  |  domain: router</a:t>
            </a:r>
          </a:p>
          <a:p>
            <a:pPr marL="457200" lvl="0" indent="-228600" algn="l" rtl="0">
              <a:lnSpc>
                <a:spcPct val="115000"/>
              </a:lnSpc>
              <a:spcBef>
                <a:spcPts val="100"/>
              </a:spcBef>
              <a:spcAft>
                <a:spcPts val="60"/>
              </a:spcAft>
              <a:buChar char="•"/>
            </a:pPr>
            <a:r>
              <a:rPr lang="en-US" sz="1500" dirty="0"/>
              <a:t>capability:read  |  capability:write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500" dirty="0"/>
          </a:p>
        </p:txBody>
      </p:sp>
      <p:sp>
        <p:nvSpPr>
          <p:cNvPr id="4" name="NoteBox4"/>
          <p:cNvSpPr txBox="1"/>
          <p:nvPr/>
        </p:nvSpPr>
        <p:spPr>
          <a:xfrm>
            <a:off x="5000000" y="1000000"/>
            <a:ext cx="914" cy="914"/>
          </a:xfrm>
          <a:prstGeom prst="rect">
            <a:avLst/>
          </a:prstGeom>
          <a:solidFill>
            <a:srgbClr val="FFF4CC"/>
          </a:solidFill>
          <a:ln w="19050">
            <a:solidFill>
              <a:srgbClr val="E6A800"/>
            </a:solidFill>
          </a:ln>
        </p:spPr>
        <p:txBody>
          <a:bodyPr spcFirstLastPara="1" wrap="square" lIns="91440" tIns="91440" rIns="91440" bIns="9144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Picture 6" descr="A diagram of a software process&#10;&#10;AI-generated content may be incorrect.">
            <a:extLst>
              <a:ext uri="{FF2B5EF4-FFF2-40B4-BE49-F238E27FC236}">
                <a16:creationId xmlns:a16="http://schemas.microsoft.com/office/drawing/2014/main" id="{E9B0F457-06BB-CDDF-82D3-E210A1EBC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914" y="1103243"/>
            <a:ext cx="3619086" cy="39358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E6D8D3-F274-0376-FB92-455769720E1D}"/>
              </a:ext>
            </a:extLst>
          </p:cNvPr>
          <p:cNvSpPr txBox="1"/>
          <p:nvPr/>
        </p:nvSpPr>
        <p:spPr>
          <a:xfrm>
            <a:off x="295778" y="3319670"/>
            <a:ext cx="55386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We don’t let agents see all tools—we guide them using</a:t>
            </a:r>
          </a:p>
          <a:p>
            <a:r>
              <a:rPr lang="en-US" sz="1600" b="1" dirty="0"/>
              <a:t> skills and MCP tool tags.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tle"/>
          <p:cNvSpPr txBox="1">
            <a:spLocks noGrp="1"/>
          </p:cNvSpPr>
          <p:nvPr>
            <p:ph type="title"/>
          </p:nvPr>
        </p:nvSpPr>
        <p:spPr>
          <a:xfrm>
            <a:off x="311700" y="1940538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FFFF"/>
                </a:solidFill>
              </a:rPr>
              <a:t>Security &amp; Agent Integration</a:t>
            </a:r>
          </a:p>
        </p:txBody>
      </p:sp>
      <p:sp>
        <p:nvSpPr>
          <p:cNvPr id="3" name="TBox3"/>
          <p:cNvSpPr txBox="1"/>
          <p:nvPr/>
        </p:nvSpPr>
        <p:spPr>
          <a:xfrm>
            <a:off x="311700" y="1400000"/>
            <a:ext cx="2000000" cy="4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7EC8CB"/>
                </a:solidFill>
              </a:rPr>
              <a:t>Act III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Title"/>
          <p:cNvSpPr txBox="1">
            <a:spLocks noGrp="1"/>
          </p:cNvSpPr>
          <p:nvPr>
            <p:ph type="title"/>
          </p:nvPr>
        </p:nvSpPr>
        <p:spPr>
          <a:xfrm>
            <a:off x="311700" y="23759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/>
              <a:t>Security at Platform Scale</a:t>
            </a:r>
          </a:p>
        </p:txBody>
      </p:sp>
      <p:sp>
        <p:nvSpPr>
          <p:cNvPr id="4" name="NoteBox4"/>
          <p:cNvSpPr txBox="1"/>
          <p:nvPr/>
        </p:nvSpPr>
        <p:spPr>
          <a:xfrm>
            <a:off x="4500000" y="1000000"/>
            <a:ext cx="914" cy="914"/>
          </a:xfrm>
          <a:prstGeom prst="rect">
            <a:avLst/>
          </a:prstGeom>
          <a:solidFill>
            <a:srgbClr val="FFF4CC"/>
          </a:solidFill>
          <a:ln w="19050">
            <a:solidFill>
              <a:srgbClr val="E6A800"/>
            </a:solidFill>
          </a:ln>
        </p:spPr>
        <p:txBody>
          <a:bodyPr spcFirstLastPara="1" wrap="square" lIns="91440" tIns="91440" rIns="91440" bIns="9144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Picture 6" descr="A diagram of a software process&#10;&#10;AI-generated content may be incorrect.">
            <a:extLst>
              <a:ext uri="{FF2B5EF4-FFF2-40B4-BE49-F238E27FC236}">
                <a16:creationId xmlns:a16="http://schemas.microsoft.com/office/drawing/2014/main" id="{14C0BA62-9F79-484C-EC43-A6EB94027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3522" y="1078904"/>
            <a:ext cx="4820478" cy="4064596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8607BA88-882D-0310-50C3-5495EB6480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2063" y="810299"/>
            <a:ext cx="454804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MCP servers are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secure API endpoints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</a:rPr>
              <a:t> Built </a:t>
            </a:r>
            <a:r>
              <a:rPr lang="en-US" altLang="en-US" sz="1800">
                <a:solidFill>
                  <a:schemeClr val="tx1"/>
                </a:solidFill>
                <a:latin typeface="Arial"/>
              </a:rPr>
              <a:t>with </a:t>
            </a:r>
            <a:r>
              <a:rPr lang="en-US" altLang="en-US" sz="1800" b="1">
                <a:solidFill>
                  <a:schemeClr val="tx1"/>
                </a:solidFill>
                <a:latin typeface="Arial"/>
              </a:rPr>
              <a:t>auth</a:t>
            </a: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</a:rPr>
              <a:t>, rate limiting, </a:t>
            </a:r>
            <a:endParaRPr lang="en-US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audit logging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Identity + scopes →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control tool access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sz="18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sz="18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1800" b="1" dirty="0"/>
              <a:t>Auth defines identity.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1800" b="1" dirty="0"/>
              <a:t>Tags define what the agent can do.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Title"/>
          <p:cNvSpPr txBox="1">
            <a:spLocks noGrp="1"/>
          </p:cNvSpPr>
          <p:nvPr>
            <p:ph type="title"/>
          </p:nvPr>
        </p:nvSpPr>
        <p:spPr>
          <a:xfrm>
            <a:off x="311700" y="23759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/>
              <a:t>MCP Server Discovery</a:t>
            </a:r>
            <a:endParaRPr lang="en-US" sz="2800" b="1" dirty="0"/>
          </a:p>
        </p:txBody>
      </p:sp>
      <p:sp>
        <p:nvSpPr>
          <p:cNvPr id="4" name="NoteBox4"/>
          <p:cNvSpPr txBox="1"/>
          <p:nvPr/>
        </p:nvSpPr>
        <p:spPr>
          <a:xfrm>
            <a:off x="5100000" y="1000000"/>
            <a:ext cx="914" cy="914"/>
          </a:xfrm>
          <a:prstGeom prst="rect">
            <a:avLst/>
          </a:prstGeom>
          <a:solidFill>
            <a:srgbClr val="FFF4CC"/>
          </a:solidFill>
          <a:ln w="19050">
            <a:solidFill>
              <a:srgbClr val="E6A800"/>
            </a:solidFill>
          </a:ln>
        </p:spPr>
        <p:txBody>
          <a:bodyPr spcFirstLastPara="1" wrap="square" lIns="91440" tIns="91440" rIns="91440" bIns="9144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08615C56-684A-B67B-CE65-E5D9BD9E8B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2307" y="888980"/>
            <a:ext cx="4929555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Central internal registry of MCP servers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Includes tool metadata + tag taxonomy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No hardcoded server endpoints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1800" b="1" dirty="0"/>
              <a:t>Agents discover MCP servers dynamically—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1800" b="1" dirty="0"/>
              <a:t>nothing is hardcoded.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 descr="A diagram of a server&#10;&#10;AI-generated content may be incorrect.">
            <a:extLst>
              <a:ext uri="{FF2B5EF4-FFF2-40B4-BE49-F238E27FC236}">
                <a16:creationId xmlns:a16="http://schemas.microsoft.com/office/drawing/2014/main" id="{7184E8F5-CF05-D4CB-45B5-3F86E1ADA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489" y="1190615"/>
            <a:ext cx="4229204" cy="382864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Title"/>
          <p:cNvSpPr txBox="1">
            <a:spLocks noGrp="1"/>
          </p:cNvSpPr>
          <p:nvPr>
            <p:ph type="title"/>
          </p:nvPr>
        </p:nvSpPr>
        <p:spPr>
          <a:xfrm>
            <a:off x="311700" y="23759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/>
              <a:t>Internal and External Agent Integration</a:t>
            </a:r>
          </a:p>
        </p:txBody>
      </p:sp>
      <p:sp>
        <p:nvSpPr>
          <p:cNvPr id="4" name="Body2"/>
          <p:cNvSpPr txBox="1">
            <a:spLocks noGrp="1"/>
          </p:cNvSpPr>
          <p:nvPr>
            <p:ph type="body" idx="2"/>
          </p:nvPr>
        </p:nvSpPr>
        <p:spPr>
          <a:xfrm>
            <a:off x="96356" y="1071750"/>
            <a:ext cx="43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255"/>
              </a:spcBef>
              <a:spcAft>
                <a:spcPts val="60"/>
              </a:spcAft>
              <a:buNone/>
            </a:pPr>
            <a:r>
              <a:rPr lang="en-US" sz="1700" b="1" dirty="0"/>
              <a:t>MCP provides a consistent interface: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/>
          </a:p>
          <a:p>
            <a:pPr marL="457200" lvl="0" indent="-228600" algn="l" rtl="0">
              <a:lnSpc>
                <a:spcPct val="110000"/>
              </a:lnSpc>
              <a:spcBef>
                <a:spcPts val="68"/>
              </a:spcBef>
              <a:spcAft>
                <a:spcPts val="40"/>
              </a:spcAft>
              <a:buChar char="•"/>
            </a:pPr>
            <a:r>
              <a:rPr lang="en-US" sz="1400" dirty="0"/>
              <a:t>Internal agents running at machine speed</a:t>
            </a:r>
          </a:p>
          <a:p>
            <a:pPr marL="457200" lvl="0" indent="-228600" algn="l" rtl="0">
              <a:lnSpc>
                <a:spcPct val="110000"/>
              </a:lnSpc>
              <a:spcBef>
                <a:spcPts val="68"/>
              </a:spcBef>
              <a:spcAft>
                <a:spcPts val="40"/>
              </a:spcAft>
              <a:buChar char="•"/>
            </a:pPr>
            <a:r>
              <a:rPr lang="en-US" sz="1400" dirty="0"/>
              <a:t>External developer tools for human engineers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500" dirty="0"/>
          </a:p>
          <a:p>
            <a:pPr marL="0" lvl="0" indent="0" algn="l" rtl="0">
              <a:lnSpc>
                <a:spcPct val="110000"/>
              </a:lnSpc>
              <a:spcBef>
                <a:spcPts val="255"/>
              </a:spcBef>
              <a:spcAft>
                <a:spcPts val="60"/>
              </a:spcAft>
              <a:buNone/>
            </a:pPr>
            <a:r>
              <a:rPr lang="en-US" sz="1800" b="1" dirty="0"/>
              <a:t>Same MCP server.</a:t>
            </a:r>
          </a:p>
          <a:p>
            <a:pPr marL="0" lvl="0" indent="0" algn="l" rtl="0">
              <a:lnSpc>
                <a:spcPct val="110000"/>
              </a:lnSpc>
              <a:spcBef>
                <a:spcPts val="255"/>
              </a:spcBef>
              <a:spcAft>
                <a:spcPts val="60"/>
              </a:spcAft>
              <a:buNone/>
            </a:pPr>
            <a:r>
              <a:rPr lang="en-US" sz="1800" b="1" dirty="0"/>
              <a:t>Two different consumers.</a:t>
            </a:r>
          </a:p>
          <a:p>
            <a:pPr marL="0" lvl="0" indent="0" algn="l" rtl="0">
              <a:lnSpc>
                <a:spcPct val="110000"/>
              </a:lnSpc>
              <a:spcBef>
                <a:spcPts val="255"/>
              </a:spcBef>
              <a:spcAft>
                <a:spcPts val="60"/>
              </a:spcAft>
              <a:buNone/>
            </a:pPr>
            <a:r>
              <a:rPr lang="en-US" sz="1800" b="1" dirty="0"/>
              <a:t>One consistent tool contract.</a:t>
            </a:r>
          </a:p>
        </p:txBody>
      </p:sp>
      <p:pic>
        <p:nvPicPr>
          <p:cNvPr id="6" name="Picture 5" descr="A diagram of a computer server&#10;&#10;AI-generated content may be incorrect.">
            <a:extLst>
              <a:ext uri="{FF2B5EF4-FFF2-40B4-BE49-F238E27FC236}">
                <a16:creationId xmlns:a16="http://schemas.microsoft.com/office/drawing/2014/main" id="{42F4EDC4-3FAB-52A2-755B-28B99B104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948" y="1071750"/>
            <a:ext cx="4890052" cy="383415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Title"/>
          <p:cNvSpPr txBox="1">
            <a:spLocks noGrp="1"/>
          </p:cNvSpPr>
          <p:nvPr>
            <p:ph type="title"/>
          </p:nvPr>
        </p:nvSpPr>
        <p:spPr>
          <a:xfrm>
            <a:off x="311700" y="23759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/>
              <a:t>Operational Lessons</a:t>
            </a:r>
          </a:p>
        </p:txBody>
      </p:sp>
      <p:sp>
        <p:nvSpPr>
          <p:cNvPr id="5" name="Closing"/>
          <p:cNvSpPr txBox="1"/>
          <p:nvPr/>
        </p:nvSpPr>
        <p:spPr>
          <a:xfrm>
            <a:off x="311700" y="4095967"/>
            <a:ext cx="8520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80"/>
              </a:spcAft>
              <a:buNone/>
            </a:pPr>
            <a:r>
              <a:rPr lang="en-US" sz="1700" b="1" dirty="0"/>
              <a:t>MCP servers become production infra. Treat them like it from day one.</a:t>
            </a:r>
          </a:p>
        </p:txBody>
      </p:sp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18D0CD9-297E-E571-EA2B-CB7E68DC0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34" y="1047533"/>
            <a:ext cx="7772400" cy="304843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tle"/>
          <p:cNvSpPr txBox="1">
            <a:spLocks noGrp="1"/>
          </p:cNvSpPr>
          <p:nvPr>
            <p:ph type="title"/>
          </p:nvPr>
        </p:nvSpPr>
        <p:spPr>
          <a:xfrm>
            <a:off x="311700" y="1500000"/>
            <a:ext cx="8520600" cy="7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 dirty="0">
                <a:solidFill>
                  <a:srgbClr val="FFFFFF"/>
                </a:solidFill>
              </a:rPr>
              <a:t>Show of hands.</a:t>
            </a:r>
          </a:p>
        </p:txBody>
      </p:sp>
      <p:sp>
        <p:nvSpPr>
          <p:cNvPr id="3" name="TBox3"/>
          <p:cNvSpPr txBox="1"/>
          <p:nvPr/>
        </p:nvSpPr>
        <p:spPr>
          <a:xfrm>
            <a:off x="311700" y="2400000"/>
            <a:ext cx="85206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2600" b="1" dirty="0">
                <a:solidFill>
                  <a:srgbClr val="FFFFFF"/>
                </a:solidFill>
              </a:rPr>
              <a:t>Who here has built an MCP server?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FFFFF"/>
                </a:solidFill>
              </a:rPr>
              <a:t>Who here is running multiple MCP servers in production?</a:t>
            </a:r>
          </a:p>
        </p:txBody>
      </p:sp>
      <p:sp>
        <p:nvSpPr>
          <p:cNvPr id="4" name="TBox4"/>
          <p:cNvSpPr txBox="1"/>
          <p:nvPr/>
        </p:nvSpPr>
        <p:spPr>
          <a:xfrm>
            <a:off x="311700" y="3630962"/>
            <a:ext cx="85206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2000">
                <a:solidFill>
                  <a:srgbClr val="B0D4D6"/>
                </a:solidFill>
              </a:rPr>
              <a:t>That gap between building a server and </a:t>
            </a:r>
            <a:endParaRPr lang="en-US"/>
          </a:p>
          <a:p>
            <a:r>
              <a:rPr lang="en-US" sz="2000">
                <a:solidFill>
                  <a:srgbClr val="B0D4D6"/>
                </a:solidFill>
              </a:rPr>
              <a:t>running an ecosystem is where the real architecture begins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tle"/>
          <p:cNvSpPr txBox="1">
            <a:spLocks noGrp="1"/>
          </p:cNvSpPr>
          <p:nvPr>
            <p:ph type="title"/>
          </p:nvPr>
        </p:nvSpPr>
        <p:spPr>
          <a:xfrm>
            <a:off x="311700" y="600000"/>
            <a:ext cx="85206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FFFFFF"/>
                </a:solidFill>
              </a:rPr>
              <a:t>Key Takeaways</a:t>
            </a:r>
          </a:p>
        </p:txBody>
      </p:sp>
      <p:sp>
        <p:nvSpPr>
          <p:cNvPr id="3" name="TBox3"/>
          <p:cNvSpPr txBox="1"/>
          <p:nvPr/>
        </p:nvSpPr>
        <p:spPr>
          <a:xfrm>
            <a:off x="311700" y="1400000"/>
            <a:ext cx="8520600" cy="17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350"/>
              </a:spcAft>
              <a:buNone/>
            </a:pPr>
            <a:r>
              <a:rPr lang="en-US" sz="1900" dirty="0">
                <a:solidFill>
                  <a:srgbClr val="D4E8EA"/>
                </a:solidFill>
              </a:rPr>
              <a:t>1.  Bounded domains beat mega-servers.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350"/>
              </a:spcAft>
              <a:buNone/>
            </a:pPr>
            <a:r>
              <a:rPr lang="en-US" sz="1900" dirty="0">
                <a:solidFill>
                  <a:srgbClr val="D4E8EA"/>
                </a:solidFill>
              </a:rPr>
              <a:t>2.  Tags solve context explosion at scale.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350"/>
              </a:spcAft>
              <a:buNone/>
            </a:pPr>
            <a:r>
              <a:rPr lang="en-US" sz="1900" dirty="0">
                <a:solidFill>
                  <a:srgbClr val="D4E8EA"/>
                </a:solidFill>
              </a:rPr>
              <a:t>3.  Auth + tags create secure, focused tool surfaces.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rgbClr val="D4E8EA"/>
                </a:solidFill>
              </a:rPr>
              <a:t>4.  Design MCP for ecosystems, not single servers.</a:t>
            </a:r>
          </a:p>
        </p:txBody>
      </p:sp>
      <p:sp>
        <p:nvSpPr>
          <p:cNvPr id="4" name="TBox4"/>
          <p:cNvSpPr txBox="1"/>
          <p:nvPr/>
        </p:nvSpPr>
        <p:spPr>
          <a:xfrm>
            <a:off x="311700" y="3300000"/>
            <a:ext cx="85206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50"/>
              </a:spcAft>
              <a:buNone/>
            </a:pPr>
            <a:r>
              <a:rPr lang="en-US" sz="1700" dirty="0">
                <a:solidFill>
                  <a:srgbClr val="A8CCCE"/>
                </a:solidFill>
              </a:rPr>
              <a:t>The internet connected machines.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50"/>
              </a:spcAft>
              <a:buNone/>
            </a:pPr>
            <a:r>
              <a:rPr lang="en-US" sz="1700" dirty="0">
                <a:solidFill>
                  <a:srgbClr val="A8CCCE"/>
                </a:solidFill>
              </a:rPr>
              <a:t>APIs connected applications.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FFFF"/>
                </a:solidFill>
              </a:rPr>
              <a:t>MCP connecting AI agents to the real world.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Title"/>
          <p:cNvSpPr txBox="1">
            <a:spLocks noGrp="1"/>
          </p:cNvSpPr>
          <p:nvPr>
            <p:ph type="title"/>
          </p:nvPr>
        </p:nvSpPr>
        <p:spPr>
          <a:xfrm>
            <a:off x="311700" y="23759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/>
              <a:t>Vaibhav Tupe</a:t>
            </a:r>
          </a:p>
        </p:txBody>
      </p:sp>
      <p:sp>
        <p:nvSpPr>
          <p:cNvPr id="3" name="Body"/>
          <p:cNvSpPr txBox="1">
            <a:spLocks noGrp="1"/>
          </p:cNvSpPr>
          <p:nvPr>
            <p:ph type="body" idx="1"/>
          </p:nvPr>
        </p:nvSpPr>
        <p:spPr>
          <a:xfrm>
            <a:off x="311700" y="900000"/>
            <a:ext cx="8520600" cy="3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80"/>
              </a:spcAft>
              <a:buNone/>
            </a:pPr>
            <a:r>
              <a:rPr lang="en-US" sz="2200" b="1" dirty="0"/>
              <a:t>Principal Engineer — Equinix</a:t>
            </a:r>
          </a:p>
          <a:p>
            <a:pPr>
              <a:lnSpc>
                <a:spcPct val="114999"/>
              </a:lnSpc>
              <a:buNone/>
            </a:pPr>
            <a:r>
              <a:rPr lang="en-US" sz="1700" dirty="0"/>
              <a:t>Architecture lead for </a:t>
            </a:r>
            <a:r>
              <a:rPr lang="en-US" sz="1700" b="1" dirty="0"/>
              <a:t>Fabric Intelligence</a:t>
            </a:r>
            <a:r>
              <a:rPr lang="en-US" sz="1700" dirty="0"/>
              <a:t>, an AI platform initiative at Equinix.</a:t>
            </a:r>
            <a:endParaRPr lang="en-US" dirty="0"/>
          </a:p>
          <a:p>
            <a:pPr>
              <a:lnSpc>
                <a:spcPct val="114999"/>
              </a:lnSpc>
              <a:buNone/>
            </a:pPr>
            <a:r>
              <a:rPr lang="en-US" sz="1700" dirty="0"/>
              <a:t>Leading development of:</a:t>
            </a:r>
            <a:endParaRPr lang="en-US" dirty="0"/>
          </a:p>
          <a:p>
            <a:pPr>
              <a:lnSpc>
                <a:spcPct val="114999"/>
              </a:lnSpc>
              <a:buNone/>
            </a:pPr>
            <a:r>
              <a:rPr lang="en-US" sz="1700" dirty="0"/>
              <a:t>• </a:t>
            </a:r>
            <a:r>
              <a:rPr lang="en-US" sz="1700" b="1" dirty="0"/>
              <a:t>Fabric AI agent for infrastructure operations</a:t>
            </a:r>
            <a:endParaRPr lang="en-US" dirty="0"/>
          </a:p>
          <a:p>
            <a:pPr>
              <a:lnSpc>
                <a:spcPct val="114999"/>
              </a:lnSpc>
              <a:buNone/>
            </a:pPr>
            <a:r>
              <a:rPr lang="en-US" sz="1700" b="1" dirty="0"/>
              <a:t>• MCP server ecosystem for infrastructure automation</a:t>
            </a:r>
          </a:p>
          <a:p>
            <a:pPr>
              <a:lnSpc>
                <a:spcPct val="114999"/>
              </a:lnSpc>
              <a:buNone/>
            </a:pPr>
            <a:endParaRPr lang="en-US" sz="1700" b="1" dirty="0"/>
          </a:p>
          <a:p>
            <a:pPr>
              <a:lnSpc>
                <a:spcPct val="114999"/>
              </a:lnSpc>
              <a:buNone/>
            </a:pPr>
            <a:r>
              <a:rPr lang="en-US" sz="1700" dirty="0"/>
              <a:t>Contributing to open source and Agentic AI Foundation work groups</a:t>
            </a:r>
          </a:p>
          <a:p>
            <a:pPr>
              <a:lnSpc>
                <a:spcPct val="114999"/>
              </a:lnSpc>
              <a:buNone/>
            </a:pPr>
            <a:endParaRPr lang="en-US" sz="1700" dirty="0"/>
          </a:p>
          <a:p>
            <a:pPr>
              <a:lnSpc>
                <a:spcPct val="114999"/>
              </a:lnSpc>
              <a:buNone/>
            </a:pPr>
            <a:r>
              <a:rPr lang="en-US" sz="1700" dirty="0"/>
              <a:t>Focus areas</a:t>
            </a:r>
            <a:br>
              <a:rPr lang="en-US" sz="1700" dirty="0"/>
            </a:br>
            <a:r>
              <a:rPr lang="en-US" sz="1700" dirty="0"/>
              <a:t> • AI infrastructure</a:t>
            </a:r>
            <a:br>
              <a:rPr lang="en-US" sz="1700" dirty="0"/>
            </a:br>
            <a:r>
              <a:rPr lang="en-US" sz="1700"/>
              <a:t> • Agentic systems</a:t>
            </a:r>
            <a:br>
              <a:rPr lang="en-US" sz="1700" dirty="0"/>
            </a:br>
            <a:r>
              <a:rPr lang="en-US" sz="1700" dirty="0"/>
              <a:t> • Network automation</a:t>
            </a:r>
            <a:endParaRPr lang="en-US" dirty="0"/>
          </a:p>
          <a:p>
            <a:pPr marL="0" indent="0">
              <a:lnSpc>
                <a:spcPct val="114999"/>
              </a:lnSpc>
              <a:spcBef>
                <a:spcPts val="400"/>
              </a:spcBef>
              <a:spcAft>
                <a:spcPts val="80"/>
              </a:spcAft>
              <a:buNone/>
            </a:pPr>
            <a:endParaRPr lang="en-US" sz="1700" b="1" dirty="0"/>
          </a:p>
          <a:p>
            <a:pPr marL="0" indent="0">
              <a:lnSpc>
                <a:spcPct val="114999"/>
              </a:lnSpc>
              <a:spcBef>
                <a:spcPts val="400"/>
              </a:spcBef>
              <a:spcAft>
                <a:spcPts val="80"/>
              </a:spcAft>
              <a:buNone/>
            </a:pPr>
            <a:endParaRPr lang="en-US" sz="16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Title"/>
          <p:cNvSpPr txBox="1">
            <a:spLocks noGrp="1"/>
          </p:cNvSpPr>
          <p:nvPr>
            <p:ph type="title"/>
          </p:nvPr>
        </p:nvSpPr>
        <p:spPr>
          <a:xfrm>
            <a:off x="311700" y="23759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/>
              <a:t>Equinix context </a:t>
            </a:r>
          </a:p>
        </p:txBody>
      </p:sp>
      <p:pic>
        <p:nvPicPr>
          <p:cNvPr id="16" name="Picture 15" descr="A diagram of company logos&#10;&#10;AI-generated content may be incorrect.">
            <a:extLst>
              <a:ext uri="{FF2B5EF4-FFF2-40B4-BE49-F238E27FC236}">
                <a16:creationId xmlns:a16="http://schemas.microsoft.com/office/drawing/2014/main" id="{672C9DD6-C864-A0CA-264D-C9D92F059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726" y="1058780"/>
            <a:ext cx="5375212" cy="40847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15375C-4753-B2CC-A979-A0F5B103667F}"/>
              </a:ext>
            </a:extLst>
          </p:cNvPr>
          <p:cNvSpPr txBox="1"/>
          <p:nvPr/>
        </p:nvSpPr>
        <p:spPr>
          <a:xfrm>
            <a:off x="63062" y="1336430"/>
            <a:ext cx="4633000" cy="353943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fontAlgn="base"/>
            <a:r>
              <a:rPr lang="en-GB" b="1" dirty="0"/>
              <a:t>Diverse global ecosystem </a:t>
            </a:r>
            <a:r>
              <a:rPr lang="en-US" dirty="0"/>
              <a:t>​</a:t>
            </a:r>
            <a:br>
              <a:rPr lang="en-US" dirty="0"/>
            </a:br>
            <a:r>
              <a:rPr lang="en-GB" dirty="0"/>
              <a:t>Access the largest and most dynamic global ecosystem </a:t>
            </a:r>
            <a:r>
              <a:rPr lang="en-US" dirty="0"/>
              <a:t>​</a:t>
            </a:r>
            <a:br>
              <a:rPr lang="en-US" dirty="0"/>
            </a:br>
            <a:r>
              <a:rPr lang="en-GB"/>
              <a:t>with 500,000+ interconnections.</a:t>
            </a:r>
            <a:r>
              <a:rPr lang="en-US" dirty="0"/>
              <a:t>​</a:t>
            </a:r>
          </a:p>
          <a:p>
            <a:pPr fontAlgn="base"/>
            <a:endParaRPr lang="en-US" dirty="0"/>
          </a:p>
          <a:p>
            <a:pPr fontAlgn="base"/>
            <a:r>
              <a:rPr lang="en-GB" b="1" dirty="0"/>
              <a:t>Enterprises and service providers</a:t>
            </a:r>
            <a:r>
              <a:rPr lang="en-US" dirty="0"/>
              <a:t>​</a:t>
            </a:r>
            <a:br>
              <a:rPr lang="en-US" dirty="0"/>
            </a:br>
            <a:r>
              <a:rPr lang="en-GB" dirty="0"/>
              <a:t>Select from ~2,000 networks, 4,800+ enterprises </a:t>
            </a:r>
            <a:r>
              <a:rPr lang="en-US" dirty="0"/>
              <a:t>​</a:t>
            </a:r>
            <a:br>
              <a:rPr lang="en-US" dirty="0"/>
            </a:br>
            <a:r>
              <a:rPr lang="en-GB" dirty="0"/>
              <a:t>and ~3,000+ cloud and IT service providers.</a:t>
            </a:r>
            <a:r>
              <a:rPr lang="en-US" dirty="0"/>
              <a:t>​</a:t>
            </a:r>
          </a:p>
          <a:p>
            <a:pPr fontAlgn="base"/>
            <a:endParaRPr lang="en-US" dirty="0"/>
          </a:p>
          <a:p>
            <a:pPr fontAlgn="base"/>
            <a:r>
              <a:rPr lang="en-GB" b="1" dirty="0"/>
              <a:t>Interconnection opportunities</a:t>
            </a:r>
            <a:r>
              <a:rPr lang="en-US" dirty="0"/>
              <a:t>​</a:t>
            </a:r>
            <a:br>
              <a:rPr lang="en-US" dirty="0"/>
            </a:br>
            <a:r>
              <a:rPr lang="en-GB" dirty="0"/>
              <a:t>Discover and transact with customers, suppliers </a:t>
            </a:r>
            <a:r>
              <a:rPr lang="en-US" dirty="0"/>
              <a:t>​</a:t>
            </a:r>
            <a:br>
              <a:rPr lang="en-US" dirty="0"/>
            </a:br>
            <a:r>
              <a:rPr lang="en-GB" dirty="0"/>
              <a:t>and partners to create and consume new value.</a:t>
            </a:r>
            <a:r>
              <a:rPr lang="en-US" dirty="0"/>
              <a:t>​</a:t>
            </a:r>
          </a:p>
          <a:p>
            <a:pPr fontAlgn="base"/>
            <a:endParaRPr lang="en-US" dirty="0"/>
          </a:p>
          <a:p>
            <a:pPr fontAlgn="base"/>
            <a:r>
              <a:rPr lang="en-GB" b="1" dirty="0"/>
              <a:t>Digital capabilities</a:t>
            </a:r>
            <a:r>
              <a:rPr lang="en-US" dirty="0"/>
              <a:t>​</a:t>
            </a:r>
            <a:br>
              <a:rPr lang="en-US" dirty="0"/>
            </a:br>
            <a:r>
              <a:rPr lang="en-GB" dirty="0"/>
              <a:t>Unlock new capabilities with software-defined </a:t>
            </a:r>
            <a:r>
              <a:rPr lang="en-US" dirty="0"/>
              <a:t>​</a:t>
            </a:r>
            <a:br>
              <a:rPr lang="en-US" dirty="0"/>
            </a:br>
            <a:r>
              <a:rPr lang="en-GB" dirty="0"/>
              <a:t>connectivity to thousands of partners and providers.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tle"/>
          <p:cNvSpPr txBox="1">
            <a:spLocks noGrp="1"/>
          </p:cNvSpPr>
          <p:nvPr>
            <p:ph type="title"/>
          </p:nvPr>
        </p:nvSpPr>
        <p:spPr>
          <a:xfrm>
            <a:off x="311700" y="1940538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 dirty="0">
                <a:solidFill>
                  <a:srgbClr val="FFFFFF"/>
                </a:solidFill>
              </a:rPr>
              <a:t>How Our MCP Journey Started</a:t>
            </a:r>
          </a:p>
        </p:txBody>
      </p:sp>
      <p:sp>
        <p:nvSpPr>
          <p:cNvPr id="3" name="TBox3"/>
          <p:cNvSpPr txBox="1"/>
          <p:nvPr/>
        </p:nvSpPr>
        <p:spPr>
          <a:xfrm>
            <a:off x="311700" y="1400000"/>
            <a:ext cx="2000000" cy="4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7EC8CB"/>
                </a:solidFill>
              </a:rPr>
              <a:t>Act 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Title"/>
          <p:cNvSpPr txBox="1">
            <a:spLocks noGrp="1"/>
          </p:cNvSpPr>
          <p:nvPr>
            <p:ph type="title"/>
          </p:nvPr>
        </p:nvSpPr>
        <p:spPr>
          <a:xfrm>
            <a:off x="311700" y="23759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/>
              <a:t>April 2025 — First MCP Server</a:t>
            </a:r>
          </a:p>
        </p:txBody>
      </p:sp>
      <p:sp>
        <p:nvSpPr>
          <p:cNvPr id="3" name="Body"/>
          <p:cNvSpPr txBox="1">
            <a:spLocks noGrp="1"/>
          </p:cNvSpPr>
          <p:nvPr>
            <p:ph type="body" idx="1"/>
          </p:nvPr>
        </p:nvSpPr>
        <p:spPr>
          <a:xfrm>
            <a:off x="311700" y="900000"/>
            <a:ext cx="4994285" cy="325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80"/>
              </a:spcAft>
              <a:buNone/>
            </a:pPr>
            <a:r>
              <a:rPr lang="en-US" sz="1800" b="1" dirty="0"/>
              <a:t>Goal:</a:t>
            </a:r>
          </a:p>
          <a:p>
            <a:pPr indent="-228600">
              <a:spcBef>
                <a:spcPts val="100"/>
              </a:spcBef>
              <a:spcAft>
                <a:spcPts val="60"/>
              </a:spcAft>
              <a:buChar char="•"/>
            </a:pPr>
            <a:r>
              <a:rPr lang="en-US" sz="1600" dirty="0"/>
              <a:t>Allow AI agents to retrieve and provision network interconnections.</a:t>
            </a:r>
          </a:p>
          <a:p>
            <a:pPr indent="-228600">
              <a:lnSpc>
                <a:spcPct val="114999"/>
              </a:lnSpc>
              <a:spcBef>
                <a:spcPts val="100"/>
              </a:spcBef>
              <a:spcAft>
                <a:spcPts val="60"/>
              </a:spcAft>
              <a:buChar char="•"/>
            </a:pPr>
            <a:endParaRPr lang="en-US" sz="1600" dirty="0"/>
          </a:p>
          <a:p>
            <a:pPr lvl="0" algn="l" rtl="0">
              <a:lnSpc>
                <a:spcPct val="100000"/>
              </a:lnSpc>
              <a:buNone/>
            </a:pPr>
            <a:r>
              <a:rPr lang="en-US" sz="1800" b="1" dirty="0"/>
              <a:t>Initial design:</a:t>
            </a:r>
            <a:endParaRPr lang="en-US" sz="1600" dirty="0"/>
          </a:p>
          <a:p>
            <a:pPr indent="-228600">
              <a:spcBef>
                <a:spcPts val="100"/>
              </a:spcBef>
              <a:spcAft>
                <a:spcPts val="60"/>
              </a:spcAft>
              <a:buChar char="•"/>
            </a:pPr>
            <a:r>
              <a:rPr lang="en-US" sz="1600" dirty="0"/>
              <a:t>Single Fabric MCP server, single domain, small set of tools.</a:t>
            </a:r>
          </a:p>
          <a:p>
            <a:pPr indent="-228600">
              <a:lnSpc>
                <a:spcPct val="114999"/>
              </a:lnSpc>
              <a:spcBef>
                <a:spcPts val="100"/>
              </a:spcBef>
              <a:spcAft>
                <a:spcPts val="60"/>
              </a:spcAft>
              <a:buChar char="•"/>
            </a:pPr>
            <a:r>
              <a:rPr lang="en-US" sz="1600"/>
              <a:t>Tools built on top of existing public APIs</a:t>
            </a:r>
            <a:endParaRPr lang="en-US" sz="1600" dirty="0"/>
          </a:p>
          <a:p>
            <a:pPr indent="-228600">
              <a:lnSpc>
                <a:spcPct val="114999"/>
              </a:lnSpc>
              <a:spcBef>
                <a:spcPts val="100"/>
              </a:spcBef>
              <a:spcAft>
                <a:spcPts val="60"/>
              </a:spcAft>
              <a:buChar char="•"/>
            </a:pPr>
            <a:r>
              <a:rPr lang="en-US" sz="1600" dirty="0"/>
              <a:t> Reused existing authentication and authorization layers</a:t>
            </a:r>
          </a:p>
          <a:p>
            <a:pPr>
              <a:lnSpc>
                <a:spcPct val="100000"/>
              </a:lnSpc>
              <a:buNone/>
            </a:pPr>
            <a:endParaRPr lang="en-US" sz="1600" dirty="0"/>
          </a:p>
          <a:p>
            <a:pPr marL="228600" lvl="0" indent="0" algn="l" rtl="0">
              <a:lnSpc>
                <a:spcPct val="115000"/>
              </a:lnSpc>
              <a:spcBef>
                <a:spcPts val="100"/>
              </a:spcBef>
              <a:spcAft>
                <a:spcPts val="60"/>
              </a:spcAft>
              <a:buNone/>
            </a:pPr>
            <a:endParaRPr lang="en-US" sz="15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986954-2F63-39A3-AAC9-BC61E21A48FF}"/>
              </a:ext>
            </a:extLst>
          </p:cNvPr>
          <p:cNvSpPr txBox="1"/>
          <p:nvPr/>
        </p:nvSpPr>
        <p:spPr>
          <a:xfrm>
            <a:off x="5303520" y="1154430"/>
            <a:ext cx="3440430" cy="18334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14999"/>
              </a:lnSpc>
              <a:spcBef>
                <a:spcPts val="400"/>
              </a:spcBef>
              <a:spcAft>
                <a:spcPts val="80"/>
              </a:spcAft>
            </a:pPr>
            <a:r>
              <a:rPr lang="en-US" sz="1700" b="1" dirty="0">
                <a:latin typeface="Red Hat Display Medium"/>
                <a:ea typeface="Red Hat Display Medium"/>
                <a:cs typeface="Red Hat Display Medium"/>
              </a:rPr>
              <a:t>Example Fabric MCP tools:</a:t>
            </a:r>
            <a:endParaRPr lang="en-US" sz="1700" dirty="0">
              <a:latin typeface="Red Hat Display Medium"/>
              <a:ea typeface="Red Hat Display Medium"/>
              <a:cs typeface="Red Hat Display Medium"/>
            </a:endParaRPr>
          </a:p>
          <a:p>
            <a:pPr marL="457200" indent="-228600">
              <a:lnSpc>
                <a:spcPct val="114999"/>
              </a:lnSpc>
              <a:spcBef>
                <a:spcPts val="100"/>
              </a:spcBef>
              <a:spcAft>
                <a:spcPts val="60"/>
              </a:spcAft>
              <a:buFont typeface="Arial,Sans-Serif"/>
              <a:buChar char="•"/>
            </a:pPr>
            <a:r>
              <a:rPr lang="en-US" sz="1500" dirty="0" err="1">
                <a:latin typeface="Red Hat Display Medium"/>
                <a:ea typeface="Red Hat Display Medium"/>
                <a:cs typeface="Red Hat Display Medium"/>
              </a:rPr>
              <a:t>search_connections</a:t>
            </a:r>
            <a:endParaRPr lang="en-US" sz="1500" dirty="0">
              <a:latin typeface="Red Hat Display Medium"/>
              <a:ea typeface="Red Hat Display Medium"/>
              <a:cs typeface="Red Hat Display Medium"/>
            </a:endParaRPr>
          </a:p>
          <a:p>
            <a:pPr marL="457200" indent="-228600">
              <a:lnSpc>
                <a:spcPct val="114999"/>
              </a:lnSpc>
              <a:spcBef>
                <a:spcPts val="100"/>
              </a:spcBef>
              <a:spcAft>
                <a:spcPts val="60"/>
              </a:spcAft>
              <a:buFont typeface="Arial,Sans-Serif"/>
              <a:buChar char="•"/>
            </a:pPr>
            <a:r>
              <a:rPr lang="en-US" sz="1500" dirty="0" err="1">
                <a:latin typeface="Red Hat Display Medium"/>
                <a:ea typeface="Red Hat Display Medium"/>
                <a:cs typeface="Red Hat Display Medium"/>
              </a:rPr>
              <a:t>search_ports</a:t>
            </a:r>
            <a:endParaRPr lang="en-US" sz="1500" dirty="0">
              <a:latin typeface="Red Hat Display Medium"/>
              <a:ea typeface="Red Hat Display Medium"/>
              <a:cs typeface="Red Hat Display Medium"/>
            </a:endParaRPr>
          </a:p>
          <a:p>
            <a:pPr marL="457200" indent="-228600">
              <a:lnSpc>
                <a:spcPct val="114999"/>
              </a:lnSpc>
              <a:spcBef>
                <a:spcPts val="100"/>
              </a:spcBef>
              <a:spcAft>
                <a:spcPts val="60"/>
              </a:spcAft>
              <a:buFont typeface="Arial,Sans-Serif"/>
              <a:buChar char="•"/>
            </a:pPr>
            <a:r>
              <a:rPr lang="en-US" sz="1500" dirty="0" err="1">
                <a:latin typeface="Red Hat Display Medium"/>
                <a:ea typeface="Red Hat Display Medium"/>
                <a:cs typeface="Red Hat Display Medium"/>
              </a:rPr>
              <a:t>search_routers</a:t>
            </a:r>
            <a:endParaRPr lang="en-US" sz="1500" dirty="0">
              <a:latin typeface="Red Hat Display Medium"/>
              <a:ea typeface="Red Hat Display Medium"/>
              <a:cs typeface="Red Hat Display Medium"/>
            </a:endParaRPr>
          </a:p>
          <a:p>
            <a:pPr marL="457200" indent="-228600" algn="l">
              <a:lnSpc>
                <a:spcPct val="114999"/>
              </a:lnSpc>
              <a:spcBef>
                <a:spcPts val="100"/>
              </a:spcBef>
              <a:spcAft>
                <a:spcPts val="60"/>
              </a:spcAft>
              <a:buFont typeface="Arial,Sans-Serif"/>
              <a:buChar char="•"/>
            </a:pPr>
            <a:r>
              <a:rPr lang="en-US" sz="1500" dirty="0" err="1">
                <a:latin typeface="Red Hat Display Medium"/>
              </a:rPr>
              <a:t>create_connection</a:t>
            </a:r>
            <a:endParaRPr lang="en-US" sz="1500" dirty="0">
              <a:latin typeface="Red Hat Display Medium"/>
            </a:endParaRPr>
          </a:p>
          <a:p>
            <a:pPr marL="457200" indent="-228600" algn="l">
              <a:lnSpc>
                <a:spcPct val="114999"/>
              </a:lnSpc>
              <a:spcBef>
                <a:spcPts val="100"/>
              </a:spcBef>
              <a:spcAft>
                <a:spcPts val="60"/>
              </a:spcAft>
              <a:buFont typeface="Arial,Sans-Serif"/>
              <a:buChar char="•"/>
            </a:pPr>
            <a:r>
              <a:rPr lang="en-US" sz="1500" dirty="0" err="1">
                <a:latin typeface="Red Hat Display Medium"/>
              </a:rPr>
              <a:t>create_router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Title"/>
          <p:cNvSpPr txBox="1">
            <a:spLocks noGrp="1"/>
          </p:cNvSpPr>
          <p:nvPr>
            <p:ph type="title"/>
          </p:nvPr>
        </p:nvSpPr>
        <p:spPr>
          <a:xfrm>
            <a:off x="311700" y="23759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/>
              <a:t>Then Adoption Started</a:t>
            </a:r>
          </a:p>
        </p:txBody>
      </p:sp>
      <p:sp>
        <p:nvSpPr>
          <p:cNvPr id="3" name="Body"/>
          <p:cNvSpPr txBox="1">
            <a:spLocks noGrp="1"/>
          </p:cNvSpPr>
          <p:nvPr>
            <p:ph type="body" idx="1"/>
          </p:nvPr>
        </p:nvSpPr>
        <p:spPr>
          <a:xfrm>
            <a:off x="311700" y="1700000"/>
            <a:ext cx="8520600" cy="31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200"/>
              </a:spcBef>
              <a:spcAft>
                <a:spcPts val="60"/>
              </a:spcAft>
              <a:buChar char="•"/>
            </a:pPr>
            <a:r>
              <a:rPr lang="en-US" sz="1800" b="1" dirty="0"/>
              <a:t>Internet Exchange</a:t>
            </a:r>
          </a:p>
          <a:p>
            <a:pPr indent="-228600">
              <a:spcBef>
                <a:spcPts val="200"/>
              </a:spcBef>
              <a:spcAft>
                <a:spcPts val="60"/>
              </a:spcAft>
              <a:buFont typeface="Arial"/>
              <a:buChar char="•"/>
            </a:pPr>
            <a:r>
              <a:rPr lang="en-US" sz="1800" b="1" dirty="0"/>
              <a:t>Network Edge</a:t>
            </a:r>
          </a:p>
          <a:p>
            <a:pPr marL="457200" lvl="0" indent="-228600" algn="l" rtl="0">
              <a:lnSpc>
                <a:spcPct val="115000"/>
              </a:lnSpc>
              <a:spcBef>
                <a:spcPts val="200"/>
              </a:spcBef>
              <a:spcAft>
                <a:spcPts val="60"/>
              </a:spcAft>
              <a:buChar char="•"/>
            </a:pPr>
            <a:r>
              <a:rPr lang="en-US" sz="1800" b="1" dirty="0"/>
              <a:t>Data center Infrastructure Management</a:t>
            </a:r>
            <a:endParaRPr lang="en-US" sz="1600" dirty="0"/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80"/>
              </a:spcAft>
              <a:buNone/>
            </a:pPr>
            <a:endParaRPr lang="en-US" sz="1700" b="1" dirty="0"/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80"/>
              </a:spcAft>
              <a:buNone/>
            </a:pPr>
            <a:r>
              <a:rPr lang="en-US" sz="1700" b="1" dirty="0"/>
              <a:t>What started as one server quickly became </a:t>
            </a: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80"/>
              </a:spcAft>
              <a:buNone/>
            </a:pPr>
            <a:r>
              <a:rPr lang="en-US" sz="1700" b="1" dirty="0"/>
              <a:t>a multi-domain challenge.</a:t>
            </a:r>
          </a:p>
        </p:txBody>
      </p:sp>
      <p:sp>
        <p:nvSpPr>
          <p:cNvPr id="5" name="TBox5"/>
          <p:cNvSpPr txBox="1"/>
          <p:nvPr/>
        </p:nvSpPr>
        <p:spPr>
          <a:xfrm>
            <a:off x="311700" y="900000"/>
            <a:ext cx="8520600" cy="5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dirty="0"/>
              <a:t>Once the Fabric MCP server worked, other teams asked:</a:t>
            </a:r>
          </a:p>
        </p:txBody>
      </p:sp>
      <p:sp>
        <p:nvSpPr>
          <p:cNvPr id="4" name="TBox4"/>
          <p:cNvSpPr txBox="1"/>
          <p:nvPr/>
        </p:nvSpPr>
        <p:spPr>
          <a:xfrm>
            <a:off x="500000" y="1150000"/>
            <a:ext cx="7500000" cy="5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/>
              <a:t>“Can we expose our APIs through MCP?”</a:t>
            </a:r>
          </a:p>
        </p:txBody>
      </p:sp>
      <p:sp>
        <p:nvSpPr>
          <p:cNvPr id="6" name="NoteBox4">
            <a:extLst>
              <a:ext uri="{FF2B5EF4-FFF2-40B4-BE49-F238E27FC236}">
                <a16:creationId xmlns:a16="http://schemas.microsoft.com/office/drawing/2014/main" id="{3098DFC7-FE9A-B36F-6399-71B8208CA026}"/>
              </a:ext>
            </a:extLst>
          </p:cNvPr>
          <p:cNvSpPr txBox="1"/>
          <p:nvPr/>
        </p:nvSpPr>
        <p:spPr>
          <a:xfrm>
            <a:off x="5620040" y="1697230"/>
            <a:ext cx="914" cy="914"/>
          </a:xfrm>
          <a:prstGeom prst="rect">
            <a:avLst/>
          </a:prstGeom>
          <a:solidFill>
            <a:srgbClr val="FFF4CC"/>
          </a:solidFill>
          <a:ln w="19050">
            <a:solidFill>
              <a:srgbClr val="E6A800"/>
            </a:solidFill>
          </a:ln>
        </p:spPr>
        <p:txBody>
          <a:bodyPr spcFirstLastPara="1" wrap="square" lIns="91440" tIns="91440" rIns="91440" bIns="9144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5620040" y="1697230"/>
            <a:ext cx="914" cy="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900" b="1">
                <a:solidFill>
                  <a:srgbClr val="14B8A6"/>
                </a:solidFill>
              </a:defRPr>
            </a:pPr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5620040" y="2245870"/>
            <a:ext cx="914" cy="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900" b="1">
                <a:solidFill>
                  <a:srgbClr val="14B8A6"/>
                </a:solidFill>
              </a:defRPr>
            </a:pPr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5620040" y="2794510"/>
            <a:ext cx="914" cy="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900" b="1">
                <a:solidFill>
                  <a:srgbClr val="14B8A6"/>
                </a:solidFill>
              </a:defRPr>
            </a:pPr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5620040" y="3343150"/>
            <a:ext cx="914" cy="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900" b="1">
                <a:solidFill>
                  <a:srgbClr val="14B8A6"/>
                </a:solidFill>
              </a:defRPr>
            </a:pPr>
            <a:endParaRPr/>
          </a:p>
        </p:txBody>
      </p:sp>
      <p:pic>
        <p:nvPicPr>
          <p:cNvPr id="12" name="Picture 11" descr="A diagram of different colored clouds&#10;&#10;AI-generated content may be incorrect.">
            <a:extLst>
              <a:ext uri="{FF2B5EF4-FFF2-40B4-BE49-F238E27FC236}">
                <a16:creationId xmlns:a16="http://schemas.microsoft.com/office/drawing/2014/main" id="{2FF80E82-BD45-7544-3F47-F7D02818F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362" y="1699988"/>
            <a:ext cx="3924637" cy="34407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Title"/>
          <p:cNvSpPr txBox="1">
            <a:spLocks noGrp="1"/>
          </p:cNvSpPr>
          <p:nvPr>
            <p:ph type="title"/>
          </p:nvPr>
        </p:nvSpPr>
        <p:spPr>
          <a:xfrm>
            <a:off x="311700" y="23759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/>
              <a:t>Our MCP Ecosystem Today</a:t>
            </a:r>
          </a:p>
        </p:txBody>
      </p:sp>
      <p:sp>
        <p:nvSpPr>
          <p:cNvPr id="3" name="Body"/>
          <p:cNvSpPr txBox="1">
            <a:spLocks noGrp="1"/>
          </p:cNvSpPr>
          <p:nvPr>
            <p:ph type="body" idx="1"/>
          </p:nvPr>
        </p:nvSpPr>
        <p:spPr>
          <a:xfrm>
            <a:off x="311700" y="900000"/>
            <a:ext cx="4600000" cy="27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80"/>
              </a:spcAft>
              <a:buNone/>
            </a:pPr>
            <a:r>
              <a:rPr lang="en-US" sz="1900" b="1" dirty="0"/>
              <a:t>4 public MCP servers</a:t>
            </a:r>
          </a:p>
          <a:p>
            <a:pPr marL="457200" lvl="0" indent="-228600" algn="l" rtl="0">
              <a:lnSpc>
                <a:spcPct val="115000"/>
              </a:lnSpc>
              <a:spcBef>
                <a:spcPts val="100"/>
              </a:spcBef>
              <a:spcAft>
                <a:spcPts val="60"/>
              </a:spcAft>
              <a:buChar char="•"/>
            </a:pPr>
            <a:r>
              <a:rPr lang="en-US" sz="1700" dirty="0"/>
              <a:t>Fabric MCP alone: 80+ tools</a:t>
            </a:r>
          </a:p>
          <a:p>
            <a:pPr marL="457200" lvl="0" indent="-228600" algn="l" rtl="0">
              <a:lnSpc>
                <a:spcPct val="115000"/>
              </a:lnSpc>
              <a:spcBef>
                <a:spcPts val="100"/>
              </a:spcBef>
              <a:spcAft>
                <a:spcPts val="60"/>
              </a:spcAft>
              <a:buChar char="•"/>
            </a:pPr>
            <a:r>
              <a:rPr lang="en-US" sz="1700" dirty="0"/>
              <a:t>Ecosystem total: 150+ tools</a:t>
            </a:r>
          </a:p>
          <a:p>
            <a:pPr lvl="0" indent="-228600">
              <a:spcBef>
                <a:spcPts val="100"/>
              </a:spcBef>
              <a:spcAft>
                <a:spcPts val="60"/>
              </a:spcAft>
              <a:buChar char="•"/>
            </a:pPr>
            <a:r>
              <a:rPr lang="en-US" sz="1800" dirty="0"/>
              <a:t>Numerous internal MCP server’s power agentic workflows across </a:t>
            </a:r>
            <a:r>
              <a:rPr lang="en-US" sz="1800"/>
              <a:t>teams.</a:t>
            </a:r>
            <a:endParaRPr lang="en-US" sz="1700"/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80"/>
              </a:spcAft>
              <a:buNone/>
            </a:pPr>
            <a:r>
              <a:rPr lang="en-US" sz="1800" b="1" dirty="0"/>
              <a:t>Clients consuming the ecosystem:</a:t>
            </a:r>
          </a:p>
          <a:p>
            <a:pPr marL="457200" lvl="0" indent="-228600" algn="l" rtl="0">
              <a:lnSpc>
                <a:spcPct val="115000"/>
              </a:lnSpc>
              <a:spcBef>
                <a:spcPts val="100"/>
              </a:spcBef>
              <a:spcAft>
                <a:spcPts val="60"/>
              </a:spcAft>
              <a:buChar char="•"/>
            </a:pPr>
            <a:r>
              <a:rPr lang="en-US" sz="1600" dirty="0"/>
              <a:t>Internal AI agents</a:t>
            </a:r>
          </a:p>
          <a:p>
            <a:pPr marL="457200" lvl="0" indent="-228600" algn="l" rtl="0">
              <a:lnSpc>
                <a:spcPct val="115000"/>
              </a:lnSpc>
              <a:spcBef>
                <a:spcPts val="100"/>
              </a:spcBef>
              <a:spcAft>
                <a:spcPts val="60"/>
              </a:spcAft>
              <a:buChar char="•"/>
            </a:pPr>
            <a:r>
              <a:rPr lang="en-US" sz="1600" dirty="0"/>
              <a:t>External MCP clients (Claude Desktop, Cursor)</a:t>
            </a:r>
          </a:p>
          <a:p>
            <a:pPr lvl="0" algn="l" rtl="0">
              <a:lnSpc>
                <a:spcPct val="100000"/>
              </a:lnSpc>
              <a:buNone/>
            </a:pPr>
            <a:r>
              <a:rPr lang="en-US" sz="1700" b="1"/>
              <a:t>MCP is no longer a server. It is a platform.</a:t>
            </a:r>
            <a:endParaRPr lang="en-US" sz="1600"/>
          </a:p>
        </p:txBody>
      </p:sp>
      <p:pic>
        <p:nvPicPr>
          <p:cNvPr id="7" name="Picture 6" descr="A screen shot of a diagram&#10;&#10;AI-generated content may be incorrect.">
            <a:extLst>
              <a:ext uri="{FF2B5EF4-FFF2-40B4-BE49-F238E27FC236}">
                <a16:creationId xmlns:a16="http://schemas.microsoft.com/office/drawing/2014/main" id="{67B7D772-1932-C02C-F393-43E921C69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523" y="1021654"/>
            <a:ext cx="4537477" cy="412184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tle"/>
          <p:cNvSpPr txBox="1">
            <a:spLocks noGrp="1"/>
          </p:cNvSpPr>
          <p:nvPr>
            <p:ph type="title"/>
          </p:nvPr>
        </p:nvSpPr>
        <p:spPr>
          <a:xfrm>
            <a:off x="311700" y="1700000"/>
            <a:ext cx="85206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3200" b="1" dirty="0"/>
              <a:t>MCP is no longer just a server.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It is a platform capability across teams.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SSNA24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EEEEEE"/>
      </a:lt2>
      <a:accent1>
        <a:srgbClr val="00C1DB"/>
      </a:accent1>
      <a:accent2>
        <a:srgbClr val="0060FA"/>
      </a:accent2>
      <a:accent3>
        <a:srgbClr val="FFC800"/>
      </a:accent3>
      <a:accent4>
        <a:srgbClr val="BC37DE"/>
      </a:accent4>
      <a:accent5>
        <a:srgbClr val="FF3C64"/>
      </a:accent5>
      <a:accent6>
        <a:srgbClr val="009EFF"/>
      </a:accent6>
      <a:hlink>
        <a:srgbClr val="00C8B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6cffca7b-dfb1-47ed-98d7-8af46e74d15c}" enabled="1" method="Standard" siteId="{72adb271-2fc7-4afe-a5ee-9de6a59f6bfb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3242</Words>
  <Application>Microsoft Office PowerPoint</Application>
  <PresentationFormat>On-screen Show (16:9)</PresentationFormat>
  <Paragraphs>286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OSSNA24</vt:lpstr>
      <vt:lpstr>From One MCP Server to an Ecosystem When MCP Stops Being a Server and Becomes a Platform</vt:lpstr>
      <vt:lpstr>Show of hands.</vt:lpstr>
      <vt:lpstr>Vaibhav Tupe</vt:lpstr>
      <vt:lpstr>Equinix context </vt:lpstr>
      <vt:lpstr>How Our MCP Journey Started</vt:lpstr>
      <vt:lpstr>April 2025 — First MCP Server</vt:lpstr>
      <vt:lpstr>Then Adoption Started</vt:lpstr>
      <vt:lpstr>Our MCP Ecosystem Today</vt:lpstr>
      <vt:lpstr>MCP is no longer just a server. It is a platform capability across teams.</vt:lpstr>
      <vt:lpstr>What Changes at Ecosystem Scale</vt:lpstr>
      <vt:lpstr>Design Patterns</vt:lpstr>
      <vt:lpstr>Design Patterns That Worked</vt:lpstr>
      <vt:lpstr>The Context Explosion Problem</vt:lpstr>
      <vt:lpstr>Skill + Tool Filtering Using MCP Tags</vt:lpstr>
      <vt:lpstr>Security &amp; Agent Integration</vt:lpstr>
      <vt:lpstr>Security at Platform Scale</vt:lpstr>
      <vt:lpstr>MCP Server Discovery</vt:lpstr>
      <vt:lpstr>Internal and External Agent Integration</vt:lpstr>
      <vt:lpstr>Operational Lessons</vt:lpstr>
      <vt:lpstr>Key 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Vaibhav Tupe</cp:lastModifiedBy>
  <cp:revision>148</cp:revision>
  <dcterms:modified xsi:type="dcterms:W3CDTF">2026-04-01T04:51:30Z</dcterms:modified>
</cp:coreProperties>
</file>