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2B714">
              <a:alpha val="4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8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I</a:t>
            </a:r>
            <a:endParaRPr lang="en-US" sz="130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914400"/>
            <a:ext cx="822960" cy="82296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57200" y="178308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60 MINUTES</a:t>
            </a:r>
            <a:endParaRPr lang="en-US" sz="42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60 SECONDS</a:t>
            </a:r>
            <a:endParaRPr lang="en-US" sz="420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017520"/>
            <a:ext cx="4572000" cy="914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57200" y="32004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MCP Workflows for Healthcare Billing</a:t>
            </a:r>
            <a:endParaRPr lang="en-US" sz="1700" dirty="0"/>
          </a:p>
        </p:txBody>
      </p:sp>
      <p:sp>
        <p:nvSpPr>
          <p:cNvPr id="9" name="Shape 4"/>
          <p:cNvSpPr/>
          <p:nvPr/>
        </p:nvSpPr>
        <p:spPr>
          <a:xfrm>
            <a:off x="1005840" y="3657600"/>
            <a:ext cx="2194560" cy="960120"/>
          </a:xfrm>
          <a:prstGeom prst="rect">
            <a:avLst/>
          </a:prstGeom>
          <a:solidFill>
            <a:srgbClr val="1A1A35">
              <a:alpha val="80000"/>
            </a:srgbClr>
          </a:solidFill>
          <a:ln w="12700">
            <a:solidFill>
              <a:srgbClr val="E94560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10" name="Text 5"/>
          <p:cNvSpPr/>
          <p:nvPr/>
        </p:nvSpPr>
        <p:spPr>
          <a:xfrm>
            <a:off x="1005840" y="37033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$250B+</a:t>
            </a:r>
            <a:endParaRPr lang="en-US" sz="2200" dirty="0"/>
          </a:p>
        </p:txBody>
      </p:sp>
      <p:sp>
        <p:nvSpPr>
          <p:cNvPr id="11" name="Text 6"/>
          <p:cNvSpPr/>
          <p:nvPr/>
        </p:nvSpPr>
        <p:spPr>
          <a:xfrm>
            <a:off x="1005840" y="4114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billing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waste</a:t>
            </a:r>
            <a:endParaRPr lang="en-US" sz="1000" dirty="0"/>
          </a:p>
        </p:txBody>
      </p:sp>
      <p:sp>
        <p:nvSpPr>
          <p:cNvPr id="12" name="Shape 7"/>
          <p:cNvSpPr/>
          <p:nvPr/>
        </p:nvSpPr>
        <p:spPr>
          <a:xfrm>
            <a:off x="3474720" y="3657600"/>
            <a:ext cx="2194560" cy="960120"/>
          </a:xfrm>
          <a:prstGeom prst="rect">
            <a:avLst/>
          </a:prstGeom>
          <a:solidFill>
            <a:srgbClr val="1A1A35">
              <a:alpha val="80000"/>
            </a:srgbClr>
          </a:solidFill>
          <a:ln w="12700">
            <a:solidFill>
              <a:srgbClr val="F59E0B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13" name="Text 8"/>
          <p:cNvSpPr/>
          <p:nvPr/>
        </p:nvSpPr>
        <p:spPr>
          <a:xfrm>
            <a:off x="3474720" y="37033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200" dirty="0"/>
          </a:p>
        </p:txBody>
      </p:sp>
      <p:sp>
        <p:nvSpPr>
          <p:cNvPr id="14" name="Text 9"/>
          <p:cNvSpPr/>
          <p:nvPr/>
        </p:nvSpPr>
        <p:spPr>
          <a:xfrm>
            <a:off x="3474720" y="4114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 denial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5943600" y="3657600"/>
            <a:ext cx="2194560" cy="960120"/>
          </a:xfrm>
          <a:prstGeom prst="rect">
            <a:avLst/>
          </a:prstGeom>
          <a:solidFill>
            <a:srgbClr val="1A1A35">
              <a:alpha val="80000"/>
            </a:srgbClr>
          </a:solidFill>
          <a:ln w="12700">
            <a:solidFill>
              <a:srgbClr val="2ECC71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16" name="Text 11"/>
          <p:cNvSpPr/>
          <p:nvPr/>
        </p:nvSpPr>
        <p:spPr>
          <a:xfrm>
            <a:off x="5943600" y="37033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ECC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60→60s</a:t>
            </a:r>
            <a:endParaRPr lang="en-US" sz="2200" dirty="0"/>
          </a:p>
        </p:txBody>
      </p:sp>
      <p:sp>
        <p:nvSpPr>
          <p:cNvPr id="17" name="Text 12"/>
          <p:cNvSpPr/>
          <p:nvPr/>
        </p:nvSpPr>
        <p:spPr>
          <a:xfrm>
            <a:off x="5943600" y="4114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to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agents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</p:sp>
      <p:sp>
        <p:nvSpPr>
          <p:cNvPr id="19" name="Text 14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Andrew Espira  ·  Co-Founder &amp; Founding Engineer, Kustode  ·  MCP Dev Summit NA  ·  April 3,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II  ·  THE CURSED KINGDOM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685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Healthcare Billing Is Broken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457200" y="1234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denied claim is a monster in the dungeon. Your billing staff fight them with spreadsheets.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457200" y="1828800"/>
            <a:ext cx="2560320" cy="2377440"/>
          </a:xfrm>
          <a:prstGeom prst="rect">
            <a:avLst/>
          </a:prstGeom>
          <a:solidFill>
            <a:srgbClr val="0D0D1A">
              <a:alpha val="90000"/>
            </a:srgbClr>
          </a:solidFill>
          <a:ln w="19050">
            <a:solidFill>
              <a:srgbClr val="E94560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5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82880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760" y="201168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48640" y="25603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945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TIME DRAIN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54864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30–60 min</a:t>
            </a:r>
            <a:endParaRPr lang="en-US" sz="2800" dirty="0"/>
          </a:p>
        </p:txBody>
      </p:sp>
      <p:sp>
        <p:nvSpPr>
          <p:cNvPr id="11" name="Text 7"/>
          <p:cNvSpPr/>
          <p:nvPr/>
        </p:nvSpPr>
        <p:spPr>
          <a:xfrm>
            <a:off x="640080" y="3291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claim error — navigating CMS databases, fee schedules, NCCI edits, and payer policies manually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3291840" y="1828800"/>
            <a:ext cx="2560320" cy="2377440"/>
          </a:xfrm>
          <a:prstGeom prst="rect">
            <a:avLst/>
          </a:prstGeom>
          <a:solidFill>
            <a:srgbClr val="0D0D1A">
              <a:alpha val="90000"/>
            </a:srgbClr>
          </a:solidFill>
          <a:ln w="19050">
            <a:solidFill>
              <a:srgbClr val="F59E0B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5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3291840" y="1828800"/>
            <a:ext cx="2560320" cy="54864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201168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383280" y="25603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GOLD HEMORRHAGE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$262B</a:t>
            </a:r>
            <a:endParaRPr lang="en-US" sz="2800" dirty="0"/>
          </a:p>
        </p:txBody>
      </p:sp>
      <p:sp>
        <p:nvSpPr>
          <p:cNvPr id="17" name="Text 12"/>
          <p:cNvSpPr/>
          <p:nvPr/>
        </p:nvSpPr>
        <p:spPr>
          <a:xfrm>
            <a:off x="3474720" y="3291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administrative waste. $57 average cost per denial rework. Rates climbing year over year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6126480" y="1828800"/>
            <a:ext cx="2560320" cy="2377440"/>
          </a:xfrm>
          <a:prstGeom prst="rect">
            <a:avLst/>
          </a:prstGeom>
          <a:solidFill>
            <a:srgbClr val="0D0D1A">
              <a:alpha val="90000"/>
            </a:srgbClr>
          </a:solidFill>
          <a:ln w="19050">
            <a:solidFill>
              <a:srgbClr val="8B5CF6">
                <a:alpha val="50000"/>
              </a:srgbClr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50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6126480" y="1828800"/>
            <a:ext cx="2560320" cy="54864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8040" y="2011680"/>
            <a:ext cx="457200" cy="45720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217920" y="25603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 CHAOS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621792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5–8 apps</a:t>
            </a:r>
            <a:endParaRPr lang="en-US" sz="2800" dirty="0"/>
          </a:p>
        </p:txBody>
      </p:sp>
      <p:sp>
        <p:nvSpPr>
          <p:cNvPr id="23" name="Text 17"/>
          <p:cNvSpPr/>
          <p:nvPr/>
        </p:nvSpPr>
        <p:spPr>
          <a:xfrm>
            <a:off x="6309360" y="32918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claim. No single source of truth. No intelligent orchestration. Copy-paste between portals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billing dungeon claims $262B in treasure every year. It's time to assemble a party.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III  ·  THE ARMORY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Kustode: Production RCM at Scale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healthcare revenue cycle management — built before MCP, transformed after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548640" y="1554480"/>
            <a:ext cx="1828800" cy="1234440"/>
          </a:xfrm>
          <a:prstGeom prst="rect">
            <a:avLst/>
          </a:prstGeom>
          <a:solidFill>
            <a:srgbClr val="0D0D1A"/>
          </a:solidFill>
          <a:ln w="12700">
            <a:solidFill>
              <a:srgbClr val="14B8A6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691640"/>
            <a:ext cx="320040" cy="3200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164592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4B8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5"/>
          <p:cNvSpPr/>
          <p:nvPr/>
        </p:nvSpPr>
        <p:spPr>
          <a:xfrm>
            <a:off x="685800" y="214884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Microservices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2651760" y="1554480"/>
            <a:ext cx="1828800" cy="1234440"/>
          </a:xfrm>
          <a:prstGeom prst="rect">
            <a:avLst/>
          </a:prstGeom>
          <a:solidFill>
            <a:srgbClr val="0D0D1A"/>
          </a:solidFill>
          <a:ln w="12700">
            <a:solidFill>
              <a:srgbClr val="8B5CF6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8920" y="1691640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200400" y="164592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400" dirty="0"/>
          </a:p>
        </p:txBody>
      </p:sp>
      <p:sp>
        <p:nvSpPr>
          <p:cNvPr id="13" name="Text 8"/>
          <p:cNvSpPr/>
          <p:nvPr/>
        </p:nvSpPr>
        <p:spPr>
          <a:xfrm>
            <a:off x="2788920" y="214884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Models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(Platt-scaled)</a:t>
            </a:r>
            <a:endParaRPr lang="en-US" sz="1000" dirty="0"/>
          </a:p>
        </p:txBody>
      </p:sp>
      <p:sp>
        <p:nvSpPr>
          <p:cNvPr id="14" name="Shape 9"/>
          <p:cNvSpPr/>
          <p:nvPr/>
        </p:nvSpPr>
        <p:spPr>
          <a:xfrm>
            <a:off x="548640" y="2971800"/>
            <a:ext cx="1828800" cy="1234440"/>
          </a:xfrm>
          <a:prstGeom prst="rect">
            <a:avLst/>
          </a:prstGeom>
          <a:solidFill>
            <a:srgbClr val="0D0D1A"/>
          </a:solidFill>
          <a:ln w="12700">
            <a:solidFill>
              <a:srgbClr val="E2B714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108960"/>
            <a:ext cx="320040" cy="32004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097280" y="306324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2B7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1,000s</a:t>
            </a:r>
            <a:endParaRPr lang="en-US" sz="2400" dirty="0"/>
          </a:p>
        </p:txBody>
      </p:sp>
      <p:sp>
        <p:nvSpPr>
          <p:cNvPr id="17" name="Text 11"/>
          <p:cNvSpPr/>
          <p:nvPr/>
        </p:nvSpPr>
        <p:spPr>
          <a:xfrm>
            <a:off x="685800" y="356616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EDI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2651760" y="2971800"/>
            <a:ext cx="1828800" cy="1234440"/>
          </a:xfrm>
          <a:prstGeom prst="rect">
            <a:avLst/>
          </a:prstGeom>
          <a:solidFill>
            <a:srgbClr val="0D0D1A"/>
          </a:solidFill>
          <a:ln w="12700">
            <a:solidFill>
              <a:srgbClr val="3B82F6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8920" y="3108960"/>
            <a:ext cx="320040" cy="32004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3200400" y="306324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837P·835</a:t>
            </a:r>
            <a:endParaRPr lang="en-US" sz="2400" dirty="0"/>
          </a:p>
        </p:txBody>
      </p:sp>
      <p:sp>
        <p:nvSpPr>
          <p:cNvPr id="21" name="Text 14"/>
          <p:cNvSpPr/>
          <p:nvPr/>
        </p:nvSpPr>
        <p:spPr>
          <a:xfrm>
            <a:off x="2788920" y="356616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 Transaction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</a:t>
            </a:r>
            <a:endParaRPr lang="en-US" sz="1000" dirty="0"/>
          </a:p>
        </p:txBody>
      </p:sp>
      <p:sp>
        <p:nvSpPr>
          <p:cNvPr id="22" name="Text 15"/>
          <p:cNvSpPr/>
          <p:nvPr/>
        </p:nvSpPr>
        <p:spPr>
          <a:xfrm>
            <a:off x="4846320" y="15544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GUILDS SERVED</a:t>
            </a:r>
            <a:endParaRPr lang="en-US" sz="1100" dirty="0"/>
          </a:p>
        </p:txBody>
      </p:sp>
      <p:sp>
        <p:nvSpPr>
          <p:cNvPr id="23" name="Shape 16"/>
          <p:cNvSpPr/>
          <p:nvPr/>
        </p:nvSpPr>
        <p:spPr>
          <a:xfrm>
            <a:off x="4846320" y="192024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6048" y="2039112"/>
            <a:ext cx="310896" cy="310896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5303520" y="192024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Health</a:t>
            </a:r>
            <a:endParaRPr lang="en-US" sz="1100" dirty="0"/>
          </a:p>
        </p:txBody>
      </p:sp>
      <p:sp>
        <p:nvSpPr>
          <p:cNvPr id="26" name="Shape 18"/>
          <p:cNvSpPr/>
          <p:nvPr/>
        </p:nvSpPr>
        <p:spPr>
          <a:xfrm>
            <a:off x="6766560" y="192024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76288" y="2039112"/>
            <a:ext cx="310896" cy="310896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7223760" y="192024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Health</a:t>
            </a:r>
            <a:endParaRPr lang="en-US" sz="1100" dirty="0"/>
          </a:p>
        </p:txBody>
      </p:sp>
      <p:sp>
        <p:nvSpPr>
          <p:cNvPr id="29" name="Shape 20"/>
          <p:cNvSpPr/>
          <p:nvPr/>
        </p:nvSpPr>
        <p:spPr>
          <a:xfrm>
            <a:off x="4846320" y="256032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30" name="Image 7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6048" y="2679192"/>
            <a:ext cx="310896" cy="310896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5303520" y="256032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Skilled Nursing</a:t>
            </a:r>
            <a:endParaRPr lang="en-US" sz="1100" dirty="0"/>
          </a:p>
        </p:txBody>
      </p:sp>
      <p:sp>
        <p:nvSpPr>
          <p:cNvPr id="32" name="Shape 22"/>
          <p:cNvSpPr/>
          <p:nvPr/>
        </p:nvSpPr>
        <p:spPr>
          <a:xfrm>
            <a:off x="6766560" y="256032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33" name="Image 8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76288" y="2679192"/>
            <a:ext cx="310896" cy="310896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7223760" y="256032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</a:t>
            </a:r>
            <a:endParaRPr lang="en-US" sz="1100" dirty="0"/>
          </a:p>
        </p:txBody>
      </p:sp>
      <p:sp>
        <p:nvSpPr>
          <p:cNvPr id="35" name="Shape 24"/>
          <p:cNvSpPr/>
          <p:nvPr/>
        </p:nvSpPr>
        <p:spPr>
          <a:xfrm>
            <a:off x="4846320" y="320040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36" name="Image 9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56048" y="3319272"/>
            <a:ext cx="310896" cy="310896"/>
          </a:xfrm>
          <a:prstGeom prst="rect">
            <a:avLst/>
          </a:prstGeom>
        </p:spPr>
      </p:pic>
      <p:sp>
        <p:nvSpPr>
          <p:cNvPr id="37" name="Text 25"/>
          <p:cNvSpPr/>
          <p:nvPr/>
        </p:nvSpPr>
        <p:spPr>
          <a:xfrm>
            <a:off x="5303520" y="320040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Hospice</a:t>
            </a:r>
            <a:endParaRPr lang="en-US" sz="1100" dirty="0"/>
          </a:p>
        </p:txBody>
      </p:sp>
      <p:sp>
        <p:nvSpPr>
          <p:cNvPr id="38" name="Shape 26"/>
          <p:cNvSpPr/>
          <p:nvPr/>
        </p:nvSpPr>
        <p:spPr>
          <a:xfrm>
            <a:off x="6766560" y="3200400"/>
            <a:ext cx="1783080" cy="5486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6B7280">
                <a:alpha val="50000"/>
              </a:srgbClr>
            </a:solidFill>
            <a:prstDash val="solid"/>
          </a:ln>
        </p:spPr>
      </p:sp>
      <p:pic>
        <p:nvPicPr>
          <p:cNvPr id="39" name="Image 10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76288" y="3319272"/>
            <a:ext cx="310896" cy="310896"/>
          </a:xfrm>
          <a:prstGeom prst="rect">
            <a:avLst/>
          </a:prstGeom>
        </p:spPr>
      </p:pic>
      <p:sp>
        <p:nvSpPr>
          <p:cNvPr id="40" name="Text 27"/>
          <p:cNvSpPr/>
          <p:nvPr/>
        </p:nvSpPr>
        <p:spPr>
          <a:xfrm>
            <a:off x="7223760" y="320040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DME</a:t>
            </a:r>
            <a:endParaRPr lang="en-US" sz="1100" dirty="0"/>
          </a:p>
        </p:txBody>
      </p:sp>
      <p:sp>
        <p:nvSpPr>
          <p:cNvPr id="41" name="Shape 28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solidFill>
            <a:srgbClr val="0D0D1A">
              <a:alpha val="80000"/>
            </a:srgbClr>
          </a:solidFill>
          <a:ln w="6350">
            <a:solidFill>
              <a:srgbClr val="2ECC71">
                <a:alpha val="50000"/>
              </a:srgbClr>
            </a:solidFill>
            <a:prstDash val="solid"/>
          </a:ln>
        </p:spPr>
      </p:sp>
      <p:pic>
        <p:nvPicPr>
          <p:cNvPr id="42" name="Image 11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0080" y="4498848"/>
            <a:ext cx="274320" cy="274320"/>
          </a:xfrm>
          <a:prstGeom prst="rect">
            <a:avLst/>
          </a:prstGeom>
        </p:spPr>
      </p:pic>
      <p:sp>
        <p:nvSpPr>
          <p:cNvPr id="43" name="Text 29"/>
          <p:cNvSpPr/>
          <p:nvPr/>
        </p:nvSpPr>
        <p:spPr>
          <a:xfrm>
            <a:off x="1005840" y="443484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CC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multi-tenant RLS  ·  PHI isolation per tenant  ·  HIPAA-compliant  ·  270/271 eligibility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74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IV  ·  THE PARTY ASSEMBLES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Multi-Tenant MCP Stack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457200" y="11430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MCP SERVERS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46304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536192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14400" y="1463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cms_coverage_mcp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2560320" y="1463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CMS Coverage — LCDs, NCDs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457200" y="196596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039112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14400" y="1965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cms_rvu_mcp</a:t>
            </a:r>
            <a:endParaRPr lang="en-US" sz="900" dirty="0"/>
          </a:p>
        </p:txBody>
      </p:sp>
      <p:sp>
        <p:nvSpPr>
          <p:cNvPr id="13" name="Text 8"/>
          <p:cNvSpPr/>
          <p:nvPr/>
        </p:nvSpPr>
        <p:spPr>
          <a:xfrm>
            <a:off x="2560320" y="1965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 Schedule — RVU data</a:t>
            </a:r>
            <a:endParaRPr lang="en-US" sz="900" dirty="0"/>
          </a:p>
        </p:txBody>
      </p:sp>
      <p:sp>
        <p:nvSpPr>
          <p:cNvPr id="14" name="Shape 9"/>
          <p:cNvSpPr/>
          <p:nvPr/>
        </p:nvSpPr>
        <p:spPr>
          <a:xfrm>
            <a:off x="457200" y="246888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542032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914400" y="24688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medical_coding_mcp</a:t>
            </a:r>
            <a:endParaRPr lang="en-US" sz="900" dirty="0"/>
          </a:p>
        </p:txBody>
      </p:sp>
      <p:sp>
        <p:nvSpPr>
          <p:cNvPr id="17" name="Text 11"/>
          <p:cNvSpPr/>
          <p:nvPr/>
        </p:nvSpPr>
        <p:spPr>
          <a:xfrm>
            <a:off x="2560320" y="24688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ICD-10, HCPCS lookups</a:t>
            </a:r>
            <a:endParaRPr lang="en-US" sz="900" dirty="0"/>
          </a:p>
        </p:txBody>
      </p:sp>
      <p:sp>
        <p:nvSpPr>
          <p:cNvPr id="18" name="Shape 12"/>
          <p:cNvSpPr/>
          <p:nvPr/>
        </p:nvSpPr>
        <p:spPr>
          <a:xfrm>
            <a:off x="457200" y="297180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044952"/>
            <a:ext cx="274320" cy="27432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14400" y="29718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ncci_edits_mcp</a:t>
            </a:r>
            <a:endParaRPr lang="en-US" sz="900" dirty="0"/>
          </a:p>
        </p:txBody>
      </p:sp>
      <p:sp>
        <p:nvSpPr>
          <p:cNvPr id="21" name="Text 14"/>
          <p:cNvSpPr/>
          <p:nvPr/>
        </p:nvSpPr>
        <p:spPr>
          <a:xfrm>
            <a:off x="2560320" y="29718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Bundling rules, MUE limits</a:t>
            </a:r>
            <a:endParaRPr lang="en-US" sz="900" dirty="0"/>
          </a:p>
        </p:txBody>
      </p:sp>
      <p:sp>
        <p:nvSpPr>
          <p:cNvPr id="22" name="Shape 15"/>
          <p:cNvSpPr/>
          <p:nvPr/>
        </p:nvSpPr>
        <p:spPr>
          <a:xfrm>
            <a:off x="457200" y="347472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3547872"/>
            <a:ext cx="274320" cy="27432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914400" y="34747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denial_codes_mcp</a:t>
            </a:r>
            <a:endParaRPr lang="en-US" sz="900" dirty="0"/>
          </a:p>
        </p:txBody>
      </p:sp>
      <p:sp>
        <p:nvSpPr>
          <p:cNvPr id="25" name="Text 17"/>
          <p:cNvSpPr/>
          <p:nvPr/>
        </p:nvSpPr>
        <p:spPr>
          <a:xfrm>
            <a:off x="2560320" y="34747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CARC/RARC + resolution</a:t>
            </a:r>
            <a:endParaRPr lang="en-US" sz="900" dirty="0"/>
          </a:p>
        </p:txBody>
      </p:sp>
      <p:sp>
        <p:nvSpPr>
          <p:cNvPr id="26" name="Shape 18"/>
          <p:cNvSpPr/>
          <p:nvPr/>
        </p:nvSpPr>
        <p:spPr>
          <a:xfrm>
            <a:off x="457200" y="3977640"/>
            <a:ext cx="3840480" cy="411480"/>
          </a:xfrm>
          <a:prstGeom prst="rect">
            <a:avLst/>
          </a:prstGeom>
          <a:solidFill>
            <a:srgbClr val="0D0D1A"/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640" y="4050792"/>
            <a:ext cx="274320" cy="274320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914400" y="3977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payer_policy_mcp</a:t>
            </a:r>
            <a:endParaRPr lang="en-US" sz="900" dirty="0"/>
          </a:p>
        </p:txBody>
      </p:sp>
      <p:sp>
        <p:nvSpPr>
          <p:cNvPr id="29" name="Text 20"/>
          <p:cNvSpPr/>
          <p:nvPr/>
        </p:nvSpPr>
        <p:spPr>
          <a:xfrm>
            <a:off x="2560320" y="3977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Payer manuals — RAG (v2)</a:t>
            </a:r>
            <a:endParaRPr lang="en-US" sz="900" dirty="0"/>
          </a:p>
        </p:txBody>
      </p:sp>
      <p:sp>
        <p:nvSpPr>
          <p:cNvPr id="30" name="Text 21"/>
          <p:cNvSpPr/>
          <p:nvPr/>
        </p:nvSpPr>
        <p:spPr>
          <a:xfrm>
            <a:off x="4343400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E2B714"/>
                </a:solidFill>
              </a:rPr>
              <a:t>→</a:t>
            </a:r>
            <a:endParaRPr lang="en-US" sz="2800" dirty="0"/>
          </a:p>
        </p:txBody>
      </p:sp>
      <p:sp>
        <p:nvSpPr>
          <p:cNvPr id="31" name="Text 22"/>
          <p:cNvSpPr/>
          <p:nvPr/>
        </p:nvSpPr>
        <p:spPr>
          <a:xfrm>
            <a:off x="4846320" y="11430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AGENTS</a:t>
            </a:r>
            <a:endParaRPr lang="en-US" sz="1100" dirty="0"/>
          </a:p>
        </p:txBody>
      </p:sp>
      <p:sp>
        <p:nvSpPr>
          <p:cNvPr id="32" name="Shape 23"/>
          <p:cNvSpPr/>
          <p:nvPr/>
        </p:nvSpPr>
        <p:spPr>
          <a:xfrm>
            <a:off x="4846320" y="1463040"/>
            <a:ext cx="3840480" cy="502920"/>
          </a:xfrm>
          <a:prstGeom prst="rect">
            <a:avLst/>
          </a:prstGeom>
          <a:solidFill>
            <a:srgbClr val="0D0D1A"/>
          </a:solidFill>
          <a:ln w="6350">
            <a:solidFill>
              <a:srgbClr val="8B5CF6">
                <a:alpha val="50000"/>
              </a:srgbClr>
            </a:solidFill>
            <a:prstDash val="solid"/>
          </a:ln>
        </p:spPr>
      </p:sp>
      <p:pic>
        <p:nvPicPr>
          <p:cNvPr id="33" name="Image 7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7760" y="1554480"/>
            <a:ext cx="320040" cy="320040"/>
          </a:xfrm>
          <a:prstGeom prst="rect">
            <a:avLst/>
          </a:prstGeom>
        </p:spPr>
      </p:pic>
      <p:sp>
        <p:nvSpPr>
          <p:cNvPr id="34" name="Text 24"/>
          <p:cNvSpPr/>
          <p:nvPr/>
        </p:nvSpPr>
        <p:spPr>
          <a:xfrm>
            <a:off x="5349240" y="14630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CodeResearchAgent</a:t>
            </a:r>
            <a:endParaRPr lang="en-US" sz="1000" dirty="0"/>
          </a:p>
        </p:txBody>
      </p:sp>
      <p:sp>
        <p:nvSpPr>
          <p:cNvPr id="35" name="Text 25"/>
          <p:cNvSpPr/>
          <p:nvPr/>
        </p:nvSpPr>
        <p:spPr>
          <a:xfrm>
            <a:off x="717804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CPT/HCPCS research across all sources</a:t>
            </a:r>
            <a:endParaRPr lang="en-US" sz="900" dirty="0"/>
          </a:p>
        </p:txBody>
      </p:sp>
      <p:sp>
        <p:nvSpPr>
          <p:cNvPr id="36" name="Shape 26"/>
          <p:cNvSpPr/>
          <p:nvPr/>
        </p:nvSpPr>
        <p:spPr>
          <a:xfrm>
            <a:off x="4846320" y="2103120"/>
            <a:ext cx="3840480" cy="502920"/>
          </a:xfrm>
          <a:prstGeom prst="rect">
            <a:avLst/>
          </a:prstGeom>
          <a:solidFill>
            <a:srgbClr val="0D0D1A"/>
          </a:solidFill>
          <a:ln w="6350">
            <a:solidFill>
              <a:srgbClr val="8B5CF6">
                <a:alpha val="50000"/>
              </a:srgbClr>
            </a:solidFill>
            <a:prstDash val="solid"/>
          </a:ln>
        </p:spPr>
      </p:sp>
      <p:pic>
        <p:nvPicPr>
          <p:cNvPr id="37" name="Image 8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37760" y="2194560"/>
            <a:ext cx="320040" cy="320040"/>
          </a:xfrm>
          <a:prstGeom prst="rect">
            <a:avLst/>
          </a:prstGeom>
        </p:spPr>
      </p:pic>
      <p:sp>
        <p:nvSpPr>
          <p:cNvPr id="38" name="Text 27"/>
          <p:cNvSpPr/>
          <p:nvPr/>
        </p:nvSpPr>
        <p:spPr>
          <a:xfrm>
            <a:off x="5349240" y="21031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MedicalNecessityAgent</a:t>
            </a:r>
            <a:endParaRPr lang="en-US" sz="1000" dirty="0"/>
          </a:p>
        </p:txBody>
      </p:sp>
      <p:sp>
        <p:nvSpPr>
          <p:cNvPr id="39" name="Text 28"/>
          <p:cNvSpPr/>
          <p:nvPr/>
        </p:nvSpPr>
        <p:spPr>
          <a:xfrm>
            <a:off x="7178040" y="2103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DX coverage validation</a:t>
            </a:r>
            <a:endParaRPr lang="en-US" sz="900" dirty="0"/>
          </a:p>
        </p:txBody>
      </p:sp>
      <p:sp>
        <p:nvSpPr>
          <p:cNvPr id="40" name="Shape 29"/>
          <p:cNvSpPr/>
          <p:nvPr/>
        </p:nvSpPr>
        <p:spPr>
          <a:xfrm>
            <a:off x="4846320" y="2743200"/>
            <a:ext cx="3840480" cy="502920"/>
          </a:xfrm>
          <a:prstGeom prst="rect">
            <a:avLst/>
          </a:prstGeom>
          <a:solidFill>
            <a:srgbClr val="0D0D1A"/>
          </a:solidFill>
          <a:ln w="6350">
            <a:solidFill>
              <a:srgbClr val="8B5CF6">
                <a:alpha val="50000"/>
              </a:srgbClr>
            </a:solidFill>
            <a:prstDash val="solid"/>
          </a:ln>
        </p:spPr>
      </p:sp>
      <p:pic>
        <p:nvPicPr>
          <p:cNvPr id="41" name="Image 9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37760" y="2834640"/>
            <a:ext cx="320040" cy="320040"/>
          </a:xfrm>
          <a:prstGeom prst="rect">
            <a:avLst/>
          </a:prstGeom>
        </p:spPr>
      </p:pic>
      <p:sp>
        <p:nvSpPr>
          <p:cNvPr id="42" name="Text 30"/>
          <p:cNvSpPr/>
          <p:nvPr/>
        </p:nvSpPr>
        <p:spPr>
          <a:xfrm>
            <a:off x="5349240" y="27432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DenialResolutionAgent</a:t>
            </a:r>
            <a:endParaRPr lang="en-US" sz="1000" dirty="0"/>
          </a:p>
        </p:txBody>
      </p:sp>
      <p:sp>
        <p:nvSpPr>
          <p:cNvPr id="43" name="Text 31"/>
          <p:cNvSpPr/>
          <p:nvPr/>
        </p:nvSpPr>
        <p:spPr>
          <a:xfrm>
            <a:off x="7178040" y="274320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Denial diagnosis + resolution plan</a:t>
            </a:r>
            <a:endParaRPr lang="en-US" sz="900" dirty="0"/>
          </a:p>
        </p:txBody>
      </p:sp>
      <p:sp>
        <p:nvSpPr>
          <p:cNvPr id="44" name="Shape 32"/>
          <p:cNvSpPr/>
          <p:nvPr/>
        </p:nvSpPr>
        <p:spPr>
          <a:xfrm>
            <a:off x="4846320" y="3474720"/>
            <a:ext cx="3840480" cy="502920"/>
          </a:xfrm>
          <a:prstGeom prst="rect">
            <a:avLst/>
          </a:prstGeom>
          <a:solidFill>
            <a:srgbClr val="0D0D1A"/>
          </a:solidFill>
          <a:ln w="19050">
            <a:solidFill>
              <a:srgbClr val="E2B71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40000"/>
              </a:srgbClr>
            </a:outerShdw>
          </a:effectLst>
        </p:spPr>
      </p:sp>
      <p:pic>
        <p:nvPicPr>
          <p:cNvPr id="45" name="Image 10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37760" y="3547872"/>
            <a:ext cx="347472" cy="347472"/>
          </a:xfrm>
          <a:prstGeom prst="rect">
            <a:avLst/>
          </a:prstGeom>
        </p:spPr>
      </p:pic>
      <p:sp>
        <p:nvSpPr>
          <p:cNvPr id="46" name="Text 33"/>
          <p:cNvSpPr/>
          <p:nvPr/>
        </p:nvSpPr>
        <p:spPr>
          <a:xfrm>
            <a:off x="5349240" y="34747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SENTINEL</a:t>
            </a:r>
            <a:endParaRPr lang="en-US" sz="1200" dirty="0"/>
          </a:p>
        </p:txBody>
      </p:sp>
      <p:sp>
        <p:nvSpPr>
          <p:cNvPr id="47" name="Text 34"/>
          <p:cNvSpPr/>
          <p:nvPr/>
        </p:nvSpPr>
        <p:spPr>
          <a:xfrm>
            <a:off x="6858000" y="347472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reasoning observatory</a:t>
            </a:r>
            <a:endParaRPr lang="en-US" sz="900" dirty="0"/>
          </a:p>
        </p:txBody>
      </p:sp>
      <p:sp>
        <p:nvSpPr>
          <p:cNvPr id="48" name="Shape 35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solidFill>
            <a:srgbClr val="0D0D1A">
              <a:alpha val="80000"/>
            </a:srgbClr>
          </a:solidFill>
          <a:ln w="6350">
            <a:solidFill>
              <a:srgbClr val="2ECC71">
                <a:alpha val="50000"/>
              </a:srgbClr>
            </a:solidFill>
            <a:prstDash val="solid"/>
          </a:ln>
        </p:spPr>
      </p:sp>
      <p:pic>
        <p:nvPicPr>
          <p:cNvPr id="49" name="Image 11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0080" y="4498848"/>
            <a:ext cx="274320" cy="274320"/>
          </a:xfrm>
          <a:prstGeom prst="rect">
            <a:avLst/>
          </a:prstGeom>
        </p:spPr>
      </p:pic>
      <p:sp>
        <p:nvSpPr>
          <p:cNvPr id="50" name="Text 36"/>
          <p:cNvSpPr/>
          <p:nvPr/>
        </p:nvSpPr>
        <p:spPr>
          <a:xfrm>
            <a:off x="1005840" y="443484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CC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multi-tenant RLS  ·  PHI isolation per tenant  ·  HIPAA-compliant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V  ·  THE BATTLE PLAN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6400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Take Back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Demo-first. Every lesson from production.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548640" y="1581912"/>
            <a:ext cx="320040" cy="320040"/>
          </a:xfrm>
          <a:prstGeom prst="ellipse">
            <a:avLst/>
          </a:prstGeom>
          <a:solidFill>
            <a:srgbClr val="14B8A6">
              <a:alpha val="30000"/>
            </a:srgbClr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48640" y="15819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1051560" y="1554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Integrating MCP into existing systems vs. greenfield builds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2039112"/>
            <a:ext cx="320040" cy="320040"/>
          </a:xfrm>
          <a:prstGeom prst="ellipse">
            <a:avLst/>
          </a:prstGeom>
          <a:solidFill>
            <a:srgbClr val="3B82F6">
              <a:alpha val="30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20391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B82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1051560" y="20116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MCP architecture with PHI isolation and compliance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548640" y="2496312"/>
            <a:ext cx="320040" cy="320040"/>
          </a:xfrm>
          <a:prstGeom prst="ellipse">
            <a:avLst/>
          </a:prstGeom>
          <a:solidFill>
            <a:srgbClr val="8B5CF6">
              <a:alpha val="30000"/>
            </a:srgbClr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8640" y="24963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5CF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1051560" y="24688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Long-running workflows (45+ day denial cycles) with state management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48640" y="2953512"/>
            <a:ext cx="320040" cy="320040"/>
          </a:xfrm>
          <a:prstGeom prst="ellipse">
            <a:avLst/>
          </a:prstGeom>
          <a:solidFill>
            <a:srgbClr val="E2B714">
              <a:alpha val="30000"/>
            </a:srgbClr>
          </a:solidFill>
          <a:ln w="12700">
            <a:solidFill>
              <a:srgbClr val="E2B714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48640" y="29535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051560" y="29260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workflows: denial resolution, prior auth, claim intervention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48640" y="3410712"/>
            <a:ext cx="320040" cy="320040"/>
          </a:xfrm>
          <a:prstGeom prst="ellipse">
            <a:avLst/>
          </a:prstGeom>
          <a:solidFill>
            <a:srgbClr val="2ECC71">
              <a:alpha val="30000"/>
            </a:srgbClr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48640" y="34107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CC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51560" y="33832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patterns for MCP in regulated environments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3867912"/>
            <a:ext cx="320040" cy="320040"/>
          </a:xfrm>
          <a:prstGeom prst="ellipse">
            <a:avLst/>
          </a:prstGeom>
          <a:solidFill>
            <a:srgbClr val="E94560">
              <a:alpha val="30000"/>
            </a:srgbClr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48640" y="38679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45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1051560" y="3840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metrics: time savings, denial reduction, deployment challenges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548640" y="4325112"/>
            <a:ext cx="320040" cy="320040"/>
          </a:xfrm>
          <a:prstGeom prst="ellipse">
            <a:avLst/>
          </a:prstGeom>
          <a:solidFill>
            <a:srgbClr val="F59E0B">
              <a:alpha val="3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48640" y="43251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1051560" y="42976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MCP beats traditional API orchestration — and when it doesn't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VI  ·  THE WARD SPELL</a:t>
            </a:r>
            <a:endParaRPr lang="en-US" sz="110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85800"/>
            <a:ext cx="502920" cy="50292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51560" y="685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SENTINEL</a:t>
            </a:r>
            <a:endParaRPr lang="en-US" sz="3400" dirty="0"/>
          </a:p>
        </p:txBody>
      </p:sp>
      <p:sp>
        <p:nvSpPr>
          <p:cNvPr id="6" name="Text 2"/>
          <p:cNvSpPr/>
          <p:nvPr/>
        </p:nvSpPr>
        <p:spPr>
          <a:xfrm>
            <a:off x="457200" y="1234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Reasoning Observatory</a:t>
            </a:r>
            <a:endParaRPr lang="en-US" sz="1300" dirty="0"/>
          </a:p>
        </p:txBody>
      </p:sp>
      <p:sp>
        <p:nvSpPr>
          <p:cNvPr id="7" name="Text 3"/>
          <p:cNvSpPr/>
          <p:nvPr/>
        </p:nvSpPr>
        <p:spPr>
          <a:xfrm>
            <a:off x="457200" y="1508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can reason incorrectly faster than humans can catch them. SENTINEL intercepts before the action.</a:t>
            </a:r>
            <a:endParaRPr lang="en-US" sz="1100" dirty="0"/>
          </a:p>
        </p:txBody>
      </p:sp>
      <p:sp>
        <p:nvSpPr>
          <p:cNvPr id="8" name="Shape 4"/>
          <p:cNvSpPr/>
          <p:nvPr/>
        </p:nvSpPr>
        <p:spPr>
          <a:xfrm>
            <a:off x="548640" y="1920240"/>
            <a:ext cx="2468880" cy="1371600"/>
          </a:xfrm>
          <a:prstGeom prst="rect">
            <a:avLst/>
          </a:prstGeom>
          <a:solidFill>
            <a:srgbClr val="0D0D1A"/>
          </a:solidFill>
          <a:ln w="19050">
            <a:solidFill>
              <a:srgbClr val="2ECC7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548640" y="1920240"/>
            <a:ext cx="2468880" cy="45720"/>
          </a:xfrm>
          <a:prstGeom prst="rect">
            <a:avLst/>
          </a:prstGeom>
          <a:solidFill>
            <a:srgbClr val="2ECC71"/>
          </a:solidFill>
          <a:ln/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205740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48640" y="24688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CC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0.85</a:t>
            </a:r>
            <a:endParaRPr lang="en-US" sz="1800" dirty="0"/>
          </a:p>
        </p:txBody>
      </p:sp>
      <p:sp>
        <p:nvSpPr>
          <p:cNvPr id="12" name="Text 7"/>
          <p:cNvSpPr/>
          <p:nvPr/>
        </p:nvSpPr>
        <p:spPr>
          <a:xfrm>
            <a:off x="54864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2ECC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AUTO-PROCEED</a:t>
            </a:r>
            <a:endParaRPr lang="en-US" sz="900" dirty="0"/>
          </a:p>
        </p:txBody>
      </p:sp>
      <p:sp>
        <p:nvSpPr>
          <p:cNvPr id="13" name="Text 8"/>
          <p:cNvSpPr/>
          <p:nvPr/>
        </p:nvSpPr>
        <p:spPr>
          <a:xfrm>
            <a:off x="685800" y="29718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complete,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current, consistent</a:t>
            </a:r>
            <a:endParaRPr lang="en-US" sz="900" dirty="0"/>
          </a:p>
        </p:txBody>
      </p:sp>
      <p:sp>
        <p:nvSpPr>
          <p:cNvPr id="14" name="Shape 9"/>
          <p:cNvSpPr/>
          <p:nvPr/>
        </p:nvSpPr>
        <p:spPr>
          <a:xfrm>
            <a:off x="3337560" y="1920240"/>
            <a:ext cx="2468880" cy="1371600"/>
          </a:xfrm>
          <a:prstGeom prst="rect">
            <a:avLst/>
          </a:prstGeom>
          <a:solidFill>
            <a:srgbClr val="0D0D1A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15" name="Shape 10"/>
          <p:cNvSpPr/>
          <p:nvPr/>
        </p:nvSpPr>
        <p:spPr>
          <a:xfrm>
            <a:off x="3337560" y="1920240"/>
            <a:ext cx="2468880" cy="457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0" y="2057400"/>
            <a:ext cx="365760" cy="36576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337560" y="24688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0.60–0.85</a:t>
            </a:r>
            <a:endParaRPr lang="en-US" sz="1800" dirty="0"/>
          </a:p>
        </p:txBody>
      </p:sp>
      <p:sp>
        <p:nvSpPr>
          <p:cNvPr id="18" name="Text 12"/>
          <p:cNvSpPr/>
          <p:nvPr/>
        </p:nvSpPr>
        <p:spPr>
          <a:xfrm>
            <a:off x="333756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NOTIFY-PROCEED</a:t>
            </a:r>
            <a:endParaRPr lang="en-US" sz="900" dirty="0"/>
          </a:p>
        </p:txBody>
      </p:sp>
      <p:sp>
        <p:nvSpPr>
          <p:cNvPr id="19" name="Text 13"/>
          <p:cNvSpPr/>
          <p:nvPr/>
        </p:nvSpPr>
        <p:spPr>
          <a:xfrm>
            <a:off x="3474720" y="29718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Flagged with annotation,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alerted</a:t>
            </a:r>
            <a:endParaRPr lang="en-US" sz="900" dirty="0"/>
          </a:p>
        </p:txBody>
      </p:sp>
      <p:sp>
        <p:nvSpPr>
          <p:cNvPr id="20" name="Shape 14"/>
          <p:cNvSpPr/>
          <p:nvPr/>
        </p:nvSpPr>
        <p:spPr>
          <a:xfrm>
            <a:off x="6126480" y="1920240"/>
            <a:ext cx="2468880" cy="1371600"/>
          </a:xfrm>
          <a:prstGeom prst="rect">
            <a:avLst/>
          </a:prstGeom>
          <a:solidFill>
            <a:srgbClr val="0D0D1A"/>
          </a:solidFill>
          <a:ln w="1905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40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6126480" y="1920240"/>
            <a:ext cx="2468880" cy="45720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8040" y="205740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126480" y="24688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0.60</a:t>
            </a:r>
            <a:endParaRPr lang="en-US" sz="1800" dirty="0"/>
          </a:p>
        </p:txBody>
      </p:sp>
      <p:sp>
        <p:nvSpPr>
          <p:cNvPr id="24" name="Text 17"/>
          <p:cNvSpPr/>
          <p:nvPr/>
        </p:nvSpPr>
        <p:spPr>
          <a:xfrm>
            <a:off x="612648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E945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ESCALATE</a:t>
            </a:r>
            <a:endParaRPr lang="en-US" sz="900" dirty="0"/>
          </a:p>
        </p:txBody>
      </p:sp>
      <p:sp>
        <p:nvSpPr>
          <p:cNvPr id="25" name="Text 18"/>
          <p:cNvSpPr/>
          <p:nvPr/>
        </p:nvSpPr>
        <p:spPr>
          <a:xfrm>
            <a:off x="6263640" y="29718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blocked,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rationale surfaced</a:t>
            </a:r>
            <a:endParaRPr lang="en-US" sz="900" dirty="0"/>
          </a:p>
        </p:txBody>
      </p:sp>
      <p:sp>
        <p:nvSpPr>
          <p:cNvPr id="26" name="Text 19"/>
          <p:cNvSpPr/>
          <p:nvPr/>
        </p:nvSpPr>
        <p:spPr>
          <a:xfrm>
            <a:off x="457200" y="3520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EVIDENCE QUALITY DIMENSIONS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457200" y="3840480"/>
            <a:ext cx="1920240" cy="7772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14B8A6">
                <a:alpha val="50000"/>
              </a:srgbClr>
            </a:solidFill>
            <a:prstDash val="solid"/>
          </a:ln>
        </p:spPr>
      </p:sp>
      <p:sp>
        <p:nvSpPr>
          <p:cNvPr id="28" name="Text 21"/>
          <p:cNvSpPr/>
          <p:nvPr/>
        </p:nvSpPr>
        <p:spPr>
          <a:xfrm>
            <a:off x="457200" y="38862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Completeness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548640" y="42062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required fields present?</a:t>
            </a:r>
            <a:endParaRPr lang="en-US" sz="900" dirty="0"/>
          </a:p>
        </p:txBody>
      </p:sp>
      <p:sp>
        <p:nvSpPr>
          <p:cNvPr id="30" name="Shape 23"/>
          <p:cNvSpPr/>
          <p:nvPr/>
        </p:nvSpPr>
        <p:spPr>
          <a:xfrm>
            <a:off x="2560320" y="3840480"/>
            <a:ext cx="1920240" cy="7772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3B82F6">
                <a:alpha val="50000"/>
              </a:srgbClr>
            </a:solidFill>
            <a:prstDash val="solid"/>
          </a:ln>
        </p:spPr>
      </p:sp>
      <p:sp>
        <p:nvSpPr>
          <p:cNvPr id="31" name="Text 24"/>
          <p:cNvSpPr/>
          <p:nvPr/>
        </p:nvSpPr>
        <p:spPr>
          <a:xfrm>
            <a:off x="2560320" y="38862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Currency</a:t>
            </a:r>
            <a:endParaRPr lang="en-US" sz="1200" dirty="0"/>
          </a:p>
        </p:txBody>
      </p:sp>
      <p:sp>
        <p:nvSpPr>
          <p:cNvPr id="32" name="Text 25"/>
          <p:cNvSpPr/>
          <p:nvPr/>
        </p:nvSpPr>
        <p:spPr>
          <a:xfrm>
            <a:off x="2651760" y="42062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up to date?</a:t>
            </a:r>
            <a:endParaRPr lang="en-US" sz="900" dirty="0"/>
          </a:p>
        </p:txBody>
      </p:sp>
      <p:sp>
        <p:nvSpPr>
          <p:cNvPr id="33" name="Shape 26"/>
          <p:cNvSpPr/>
          <p:nvPr/>
        </p:nvSpPr>
        <p:spPr>
          <a:xfrm>
            <a:off x="4663440" y="3840480"/>
            <a:ext cx="1920240" cy="7772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8B5CF6">
                <a:alpha val="50000"/>
              </a:srgbClr>
            </a:solidFill>
            <a:prstDash val="solid"/>
          </a:ln>
        </p:spPr>
      </p:sp>
      <p:sp>
        <p:nvSpPr>
          <p:cNvPr id="34" name="Text 27"/>
          <p:cNvSpPr/>
          <p:nvPr/>
        </p:nvSpPr>
        <p:spPr>
          <a:xfrm>
            <a:off x="4663440" y="38862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Weighting</a:t>
            </a:r>
            <a:endParaRPr lang="en-US" sz="1200" dirty="0"/>
          </a:p>
        </p:txBody>
      </p:sp>
      <p:sp>
        <p:nvSpPr>
          <p:cNvPr id="35" name="Text 28"/>
          <p:cNvSpPr/>
          <p:nvPr/>
        </p:nvSpPr>
        <p:spPr>
          <a:xfrm>
            <a:off x="4754880" y="42062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High-signal features prioritized?</a:t>
            </a:r>
            <a:endParaRPr lang="en-US" sz="900" dirty="0"/>
          </a:p>
        </p:txBody>
      </p:sp>
      <p:sp>
        <p:nvSpPr>
          <p:cNvPr id="36" name="Shape 29"/>
          <p:cNvSpPr/>
          <p:nvPr/>
        </p:nvSpPr>
        <p:spPr>
          <a:xfrm>
            <a:off x="6766560" y="3840480"/>
            <a:ext cx="1920240" cy="77724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E2B714">
                <a:alpha val="50000"/>
              </a:srgbClr>
            </a:solidFill>
            <a:prstDash val="solid"/>
          </a:ln>
        </p:spPr>
      </p:sp>
      <p:sp>
        <p:nvSpPr>
          <p:cNvPr id="37" name="Text 30"/>
          <p:cNvSpPr/>
          <p:nvPr/>
        </p:nvSpPr>
        <p:spPr>
          <a:xfrm>
            <a:off x="6766560" y="38862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2B7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Contradiction</a:t>
            </a:r>
            <a:endParaRPr lang="en-US" sz="1200" dirty="0"/>
          </a:p>
        </p:txBody>
      </p:sp>
      <p:sp>
        <p:nvSpPr>
          <p:cNvPr id="38" name="Text 31"/>
          <p:cNvSpPr/>
          <p:nvPr/>
        </p:nvSpPr>
        <p:spPr>
          <a:xfrm>
            <a:off x="6858000" y="42062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Reasoning internally consistent?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20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VII  ·  INTO THE DUNGEON</a:t>
            </a:r>
            <a:endParaRPr lang="en-US" sz="110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731520"/>
            <a:ext cx="914400" cy="9144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17373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DEMO</a:t>
            </a:r>
            <a:endParaRPr lang="en-US" sz="4400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423160"/>
            <a:ext cx="4572000" cy="9144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Demo-first. Slides are just context.</a:t>
            </a:r>
            <a:endParaRPr lang="en-US" sz="1300" dirty="0"/>
          </a:p>
        </p:txBody>
      </p:sp>
      <p:sp>
        <p:nvSpPr>
          <p:cNvPr id="8" name="Shape 3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solidFill>
            <a:srgbClr val="0D0D1A">
              <a:alpha val="80000"/>
            </a:srgbClr>
          </a:solidFill>
          <a:ln w="6350">
            <a:solidFill>
              <a:srgbClr val="14B8A6">
                <a:alpha val="60000"/>
              </a:srgbClr>
            </a:solidFill>
            <a:prstDash val="solid"/>
          </a:ln>
        </p:spPr>
      </p:sp>
      <p:sp>
        <p:nvSpPr>
          <p:cNvPr id="9" name="Shape 4"/>
          <p:cNvSpPr/>
          <p:nvPr/>
        </p:nvSpPr>
        <p:spPr>
          <a:xfrm>
            <a:off x="1371600" y="3017520"/>
            <a:ext cx="54864" cy="4572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0" name="Text 5"/>
          <p:cNvSpPr/>
          <p:nvPr/>
        </p:nvSpPr>
        <p:spPr>
          <a:xfrm>
            <a:off x="1554480" y="3017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2103120" y="301752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Claim Research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3840480" y="30175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CPT 99213 · FL jurisdiction · full MCP workflow</a:t>
            </a:r>
            <a:endParaRPr lang="en-US" sz="1100" dirty="0"/>
          </a:p>
        </p:txBody>
      </p:sp>
      <p:sp>
        <p:nvSpPr>
          <p:cNvPr id="13" name="Shape 8"/>
          <p:cNvSpPr/>
          <p:nvPr/>
        </p:nvSpPr>
        <p:spPr>
          <a:xfrm>
            <a:off x="1371600" y="3611880"/>
            <a:ext cx="6400800" cy="457200"/>
          </a:xfrm>
          <a:prstGeom prst="rect">
            <a:avLst/>
          </a:prstGeom>
          <a:solidFill>
            <a:srgbClr val="0D0D1A">
              <a:alpha val="80000"/>
            </a:srgbClr>
          </a:solidFill>
          <a:ln w="6350">
            <a:solidFill>
              <a:srgbClr val="8B5CF6">
                <a:alpha val="60000"/>
              </a:srgbClr>
            </a:solidFill>
            <a:prstDash val="solid"/>
          </a:ln>
        </p:spPr>
      </p:sp>
      <p:sp>
        <p:nvSpPr>
          <p:cNvPr id="14" name="Shape 9"/>
          <p:cNvSpPr/>
          <p:nvPr/>
        </p:nvSpPr>
        <p:spPr>
          <a:xfrm>
            <a:off x="1371600" y="3611880"/>
            <a:ext cx="54864" cy="4572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5" name="Text 10"/>
          <p:cNvSpPr/>
          <p:nvPr/>
        </p:nvSpPr>
        <p:spPr>
          <a:xfrm>
            <a:off x="1554480" y="3611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2103120" y="361188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Denial Resolution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3840480" y="36118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CO-50 denial · prior auth · SENTINEL intercept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1371600" y="4206240"/>
            <a:ext cx="6400800" cy="457200"/>
          </a:xfrm>
          <a:prstGeom prst="rect">
            <a:avLst/>
          </a:prstGeom>
          <a:solidFill>
            <a:srgbClr val="0D0D1A">
              <a:alpha val="80000"/>
            </a:srgbClr>
          </a:solidFill>
          <a:ln w="6350">
            <a:solidFill>
              <a:srgbClr val="E2B714">
                <a:alpha val="60000"/>
              </a:srgbClr>
            </a:solidFill>
            <a:prstDash val="solid"/>
          </a:ln>
        </p:spPr>
      </p:sp>
      <p:sp>
        <p:nvSpPr>
          <p:cNvPr id="19" name="Shape 14"/>
          <p:cNvSpPr/>
          <p:nvPr/>
        </p:nvSpPr>
        <p:spPr>
          <a:xfrm>
            <a:off x="1371600" y="4206240"/>
            <a:ext cx="54864" cy="457200"/>
          </a:xfrm>
          <a:prstGeom prst="rect">
            <a:avLst/>
          </a:prstGeom>
          <a:solidFill>
            <a:srgbClr val="E2B714"/>
          </a:solidFill>
          <a:ln/>
        </p:spPr>
      </p:sp>
      <p:sp>
        <p:nvSpPr>
          <p:cNvPr id="20" name="Text 15"/>
          <p:cNvSpPr/>
          <p:nvPr/>
        </p:nvSpPr>
        <p:spPr>
          <a:xfrm>
            <a:off x="1554480" y="4206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B7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2103120" y="42062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End-to-End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3840480" y="42062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seconds from query to actionable recommendation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2">
            <a:alphaModFix amt="45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E2B714">
              <a:alpha val="4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365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CHAPTER VIII  ·  VICTORY &amp; LOOT</a:t>
            </a:r>
            <a:endParaRPr lang="en-US" sz="110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777240"/>
            <a:ext cx="914400" cy="9144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57200" y="17830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7" name="Text 3"/>
          <p:cNvSpPr/>
          <p:nvPr/>
        </p:nvSpPr>
        <p:spPr>
          <a:xfrm>
            <a:off x="457200" y="2377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60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743200"/>
            <a:ext cx="4572000" cy="91440"/>
          </a:xfrm>
          <a:prstGeom prst="rect">
            <a:avLst/>
          </a:prstGeom>
        </p:spPr>
      </p:pic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3044952"/>
            <a:ext cx="256032" cy="256032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1463040" y="3017520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espiradev.org</a:t>
            </a:r>
            <a:endParaRPr lang="en-US" sz="1200" dirty="0"/>
          </a:p>
        </p:txBody>
      </p:sp>
      <p:pic>
        <p:nvPicPr>
          <p:cNvPr id="11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7280" y="3410712"/>
            <a:ext cx="256032" cy="256032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1463040" y="3383280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linkedin.com/in/andrew-espira</a:t>
            </a:r>
            <a:endParaRPr lang="en-US" sz="1200" dirty="0"/>
          </a:p>
        </p:txBody>
      </p:sp>
      <p:pic>
        <p:nvPicPr>
          <p:cNvPr id="13" name="Image 5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7280" y="3776472"/>
            <a:ext cx="256032" cy="256032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1463040" y="3749040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andiespirado@gmail.com</a:t>
            </a:r>
            <a:endParaRPr lang="en-US" sz="1200" dirty="0"/>
          </a:p>
        </p:txBody>
      </p:sp>
      <p:sp>
        <p:nvSpPr>
          <p:cNvPr id="15" name="Text 7"/>
          <p:cNvSpPr/>
          <p:nvPr/>
        </p:nvSpPr>
        <p:spPr>
          <a:xfrm>
            <a:off x="5029200" y="29260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OPEN SOURCE LOOT</a:t>
            </a:r>
            <a:endParaRPr lang="en-US" sz="1000" dirty="0"/>
          </a:p>
        </p:txBody>
      </p:sp>
      <p:pic>
        <p:nvPicPr>
          <p:cNvPr id="16" name="Image 6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3273552"/>
            <a:ext cx="219456" cy="219456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5349240" y="3246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agentctl</a:t>
            </a:r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kubectl for AI agents</a:t>
            </a:r>
            <a:endParaRPr lang="en-US" sz="1100" dirty="0"/>
          </a:p>
        </p:txBody>
      </p:sp>
      <p:pic>
        <p:nvPicPr>
          <p:cNvPr id="18" name="Image 7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21024"/>
            <a:ext cx="219456" cy="219456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5349240" y="35935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SENTINEL</a:t>
            </a:r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reasoning observatory</a:t>
            </a:r>
            <a:endParaRPr lang="en-US" sz="1100" dirty="0"/>
          </a:p>
        </p:txBody>
      </p:sp>
      <p:pic>
        <p:nvPicPr>
          <p:cNvPr id="20" name="Image 8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0" y="3968496"/>
            <a:ext cx="219456" cy="219456"/>
          </a:xfrm>
          <a:prstGeom prst="rect">
            <a:avLst/>
          </a:prstGeom>
        </p:spPr>
      </p:pic>
      <p:sp>
        <p:nvSpPr>
          <p:cNvPr id="21" name="Text 10"/>
          <p:cNvSpPr/>
          <p:nvPr/>
        </p:nvSpPr>
        <p:spPr>
          <a:xfrm>
            <a:off x="5349240" y="39410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RCM Agents</a:t>
            </a:r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MCP healthcare stack</a:t>
            </a:r>
            <a:endParaRPr lang="en-US" sz="1100" dirty="0"/>
          </a:p>
        </p:txBody>
      </p:sp>
      <p:sp>
        <p:nvSpPr>
          <p:cNvPr id="22" name="Shape 11"/>
          <p:cNvSpPr/>
          <p:nvPr/>
        </p:nvSpPr>
        <p:spPr>
          <a:xfrm>
            <a:off x="5029200" y="4297680"/>
            <a:ext cx="3200400" cy="365760"/>
          </a:xfrm>
          <a:prstGeom prst="rect">
            <a:avLst/>
          </a:prstGeom>
          <a:solidFill>
            <a:srgbClr val="1A1A35">
              <a:alpha val="70000"/>
            </a:srgbClr>
          </a:solidFill>
          <a:ln w="6350">
            <a:solidFill>
              <a:srgbClr val="E2B714">
                <a:alpha val="50000"/>
              </a:srgbClr>
            </a:solidFill>
            <a:prstDash val="solid"/>
          </a:ln>
        </p:spPr>
      </p:sp>
      <p:sp>
        <p:nvSpPr>
          <p:cNvPr id="23" name="Text 12"/>
          <p:cNvSpPr/>
          <p:nvPr/>
        </p:nvSpPr>
        <p:spPr>
          <a:xfrm>
            <a:off x="5029200" y="42976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2B71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Kustode — Healthcare RCM Platform</a:t>
            </a:r>
            <a:endParaRPr lang="en-US" sz="1000" dirty="0"/>
          </a:p>
        </p:txBody>
      </p:sp>
      <p:sp>
        <p:nvSpPr>
          <p:cNvPr id="24" name="Shape 1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</p:sp>
      <p:sp>
        <p:nvSpPr>
          <p:cNvPr id="25" name="Text 14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Dev Summit North America  ·  April 3, 2026  ·  From 60 Minutes to 60 Seconds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60 Minutes to 60 Seconds: Production MCP Workflows for Healthcare Billing</dc:title>
  <dc:subject>PptxGenJS Presentation</dc:subject>
  <dc:creator>Andrew Espira</dc:creator>
  <cp:lastModifiedBy>Andrew Espira</cp:lastModifiedBy>
  <cp:revision>1</cp:revision>
  <dcterms:created xsi:type="dcterms:W3CDTF">2026-03-12T22:06:25Z</dcterms:created>
  <dcterms:modified xsi:type="dcterms:W3CDTF">2026-03-12T22:06:25Z</dcterms:modified>
</cp:coreProperties>
</file>