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9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5143500" type="screen16x9"/>
  <p:notesSz cx="51435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F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69"/>
    <p:restoredTop sz="94610"/>
  </p:normalViewPr>
  <p:slideViewPr>
    <p:cSldViewPr snapToGrid="0" snapToObjects="1">
      <p:cViewPr varScale="1">
        <p:scale>
          <a:sx n="174" d="100"/>
          <a:sy n="174" d="100"/>
        </p:scale>
        <p:origin x="19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14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864C3-B593-04FA-43F5-346495902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F34A70-7D0E-739C-DD99-BE0DC5DAA4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75F5F1-97B3-0923-18A0-80285A657F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02BCA-F44D-19D0-F7F0-7A14496C90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58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50FB3-62EC-ADB4-C331-A4619DFA4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72A06B-F7BD-65DE-A367-F323CF8C5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C4B8E-2CE3-3F54-CFDD-5D8D72753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F642E-B833-4FDE-01E2-724127971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8F609-9947-291C-FEFE-AF831B78B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39622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0177B-30D4-82C6-B4E0-1A762F2CE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0FA42-7314-8FB3-EA0E-17E96F2E9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AB951-28B8-EC9E-227B-703EAB57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ECF35-F2BA-76BD-0592-CCB9D77E5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5AA8B-C073-A3BF-23AC-B64F3B8E6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08396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5AB91C-FB8B-A3BB-AE12-D67AF7E939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6A6F54-D041-5FF0-9055-BA8759C42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82D1B-A329-C850-DCD8-84B95CED3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0A16A-7FF5-BF42-7FD1-2F7851194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72205-F702-7C0F-4D79-3AE437A1B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321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316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17AA9-2600-A2CC-7DE7-B7700C6AB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65497-6E73-6BD1-4105-1A9D5D7DD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64B26-243C-DDD1-374E-1365258FA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496B5-986D-ED7D-0360-2F422362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A1DB4-8AAC-5035-1201-F744F277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78821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29170-9A77-F464-F880-6B0E89EB0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67E299-6361-9975-CC6A-C18F7CD3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76A06-207A-961A-BB3D-B6940C998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50BA3-AE73-BE09-B244-156A3C579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62663-6A71-43EA-8F28-95A0FBFF7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19584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87FCB-2E84-89EA-9670-769E0FD49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649B6-E9A5-4DDE-008C-C66993621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DE7CF-52DE-B63D-C50A-E8A21FB645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D865A-63C5-374A-E4A9-4AEAD3264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3C3C3-E0CD-4CB1-D5E2-AB7CEE26E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FE2D0-D2C0-D417-6B12-7AD881E14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427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6F8A2-96E8-9AB5-1113-5D2BB3231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22318-1EDD-B15A-FFC5-BF4830A91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E8A4D9-502D-7581-3678-9E1E78437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797089-C1EE-30F3-7024-40A8A6F136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32527D-1C71-7264-E7E9-81A6D9CC4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73984C-1413-A8DB-65CB-EED3BED42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D7E589-90B5-53E2-352A-23BE4E2C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139B08-BAD5-0E65-9551-E8018A0E2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90604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8046C-45E8-4253-FA7D-AA901D36D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21FCD4-235C-D4BF-759C-8D4A3B7D7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CBF871-9A06-A171-E475-EBF9F9C62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C76E0C-B627-5DF9-4884-C29AC5A1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65681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B440A0-1FF7-2EE0-1479-FF9A9B149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C42154-E24B-EC13-F9FE-82DA28681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E22564-FC50-7611-B6D1-25184FC7E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5913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01824-B805-CCDE-EE14-0433F70DE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46B7C-C8F4-CC12-7D5F-EFA7D7DC0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E2C9D7-8A47-E6F2-2DB0-3202BB79C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A3D1C-C224-ABB6-1504-8E1E2B74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3DE2C-A960-8CA5-B9B7-EF00858E0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E33A4-2DD0-D143-4BF8-D183D5436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95709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2FB8B-DB3C-5A32-040E-8C77B72A9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CB0740-F8E6-312A-21B1-BC085DDBA0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81980A-E805-05A2-B79C-7632C96F50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0E0A58-4D3D-02BE-EC60-BEA8C8CDC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92AC2-A4DA-D8B3-AD51-5D08FC37C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450D6-425D-7D1A-F5AF-21B99B731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4514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F37456-DF67-5FDC-BD1F-85D63019B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B51B-9052-EA02-2C9B-6DC3BE610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3C933-68DE-1B22-C965-E6555B9BDD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6648B-C5B7-3363-8CD8-6A530BF12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A3C04-21B5-0083-84DD-78A207C3EC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44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8.png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VvkhYWFWaKI" TargetMode="External"/><Relationship Id="rId3" Type="http://schemas.openxmlformats.org/officeDocument/2006/relationships/hyperlink" Target="https://github.com/saradindusengupta/context-engine" TargetMode="External"/><Relationship Id="rId7" Type="http://schemas.openxmlformats.org/officeDocument/2006/relationships/hyperlink" Target="https://manus.im/blog/Context-Engineering-for-AI-Agents-Lessons-from-Building-Manus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letta.com/blog/guide-to-context-engineering/" TargetMode="External"/><Relationship Id="rId5" Type="http://schemas.openxmlformats.org/officeDocument/2006/relationships/hyperlink" Target="https://www.graphlit.com/blog/context-layer-ai-agents-need" TargetMode="External"/><Relationship Id="rId4" Type="http://schemas.openxmlformats.org/officeDocument/2006/relationships/hyperlink" Target="https://foundationcapital.com/ideas/context-graphs-ais-trillion-dollar-opportunity" TargetMode="External"/><Relationship Id="rId9" Type="http://schemas.openxmlformats.org/officeDocument/2006/relationships/image" Target="../media/image2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7.sv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saradindusengupta.co.in/" TargetMode="External"/><Relationship Id="rId5" Type="http://schemas.openxmlformats.org/officeDocument/2006/relationships/hyperlink" Target="https://www.linkedin.com/in/saradindusengupta/" TargetMode="External"/><Relationship Id="rId4" Type="http://schemas.openxmlformats.org/officeDocument/2006/relationships/hyperlink" Target="https://github.com/saradindusengupt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17"/>
          <p:cNvSpPr/>
          <p:nvPr/>
        </p:nvSpPr>
        <p:spPr>
          <a:xfrm>
            <a:off x="421433" y="1563467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2000"/>
              </a:lnSpc>
            </a:pPr>
            <a:r>
              <a:rPr lang="en-US" sz="3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Context Engine for Multi-Agent Systems using MCP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475488" y="2627071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Agents that </a:t>
            </a:r>
            <a:r>
              <a:rPr lang="en-US" sz="14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</a:t>
            </a: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</a:t>
            </a: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and </a:t>
            </a:r>
            <a:r>
              <a:rPr lang="en-US" sz="1400" b="1" dirty="0">
                <a:solidFill>
                  <a:srgbClr val="FF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reason</a:t>
            </a: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over shared, persistent context.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02920" y="4160520"/>
            <a:ext cx="2926080" cy="0"/>
          </a:xfrm>
          <a:prstGeom prst="line">
            <a:avLst/>
          </a:prstGeom>
          <a:noFill/>
          <a:ln w="1270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" y="4297680"/>
            <a:ext cx="2420672" cy="510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Presented by</a:t>
            </a:r>
          </a:p>
          <a:p>
            <a:pPr marL="0" indent="0">
              <a:buNone/>
            </a:pPr>
            <a:r>
              <a:rPr lang="en-US" sz="12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Saradindu Sengupta</a:t>
            </a:r>
            <a:endParaRPr lang="en-US" sz="1200" b="1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D0B2CE7D-3E7F-175E-C359-71948828C6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68" y="30860"/>
            <a:ext cx="1133491" cy="4555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029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chemeClr val="accent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DISTINCTION THAT UNLOCKS AUTONOMY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Rules vs. decision traces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3886200" cy="2697480"/>
          </a:xfrm>
          <a:prstGeom prst="roundRect">
            <a:avLst>
              <a:gd name="adj" fmla="val 2712"/>
            </a:avLst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77240" y="19202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RULES</a:t>
            </a:r>
            <a:endParaRPr lang="en-US" sz="125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777240" y="2240280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7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What should happen in general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77240" y="288036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“Use official ARR for reporting.”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3429000"/>
            <a:ext cx="3337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Stable. Declarative. Necessary — but blind to the exception in front of you.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754880" y="1691640"/>
            <a:ext cx="3886200" cy="2697480"/>
          </a:xfrm>
          <a:prstGeom prst="roundRect">
            <a:avLst>
              <a:gd name="adj" fmla="val 2712"/>
            </a:avLst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0" y="19202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TRACES</a:t>
            </a:r>
            <a:endParaRPr lang="en-US" sz="125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5029200" y="2240280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happened in this case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5029200" y="288036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i="1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“Used X under policy v3.2, with a VP exception, based on precedent Z.”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029200" y="361188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Specific. Replayable. The substance precedent is made of.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50292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latin typeface="Arial" pitchFamily="34" charset="0"/>
                <a:ea typeface="Arial" pitchFamily="34" charset="-122"/>
                <a:cs typeface="Arial" pitchFamily="34" charset="-120"/>
              </a:rPr>
              <a:t>Agents don't just need the rulebook. They need the case law.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V="1">
            <a:off x="6126480" y="2537460"/>
            <a:ext cx="816559" cy="615391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126480" y="3152851"/>
            <a:ext cx="726948" cy="61831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3039" y="2537460"/>
            <a:ext cx="822046" cy="782544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 flipV="1">
            <a:off x="6853428" y="3320004"/>
            <a:ext cx="911657" cy="45116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 flipV="1">
            <a:off x="7765085" y="2725826"/>
            <a:ext cx="600761" cy="59417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765085" y="3320004"/>
            <a:ext cx="807415" cy="52102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853428" y="3771168"/>
            <a:ext cx="726948" cy="57881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 flipV="1">
            <a:off x="7580376" y="3841029"/>
            <a:ext cx="992124" cy="50895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 flipV="1">
            <a:off x="7580376" y="3320004"/>
            <a:ext cx="184709" cy="1029980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035040" y="3061411"/>
            <a:ext cx="182880" cy="1828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874459" y="2468880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775704" y="3693444"/>
            <a:ext cx="155448" cy="15544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664501" y="3219420"/>
            <a:ext cx="201168" cy="20116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306410" y="2666390"/>
            <a:ext cx="118872" cy="11887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503920" y="3772449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516368" y="4285976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21792" y="1362456"/>
            <a:ext cx="457200" cy="0"/>
          </a:xfrm>
          <a:prstGeom prst="line">
            <a:avLst/>
          </a:prstGeom>
          <a:noFill/>
          <a:ln w="20320">
            <a:solidFill>
              <a:srgbClr val="334155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1078992" y="1362456"/>
            <a:ext cx="457200" cy="0"/>
          </a:xfrm>
          <a:prstGeom prst="line">
            <a:avLst/>
          </a:prstGeom>
          <a:noFill/>
          <a:ln w="20320">
            <a:solidFill>
              <a:srgbClr val="334155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39496" y="1280160"/>
            <a:ext cx="164592" cy="16459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996696" y="1280160"/>
            <a:ext cx="164592" cy="164592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1453896" y="1280160"/>
            <a:ext cx="164592" cy="16459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57784" y="1938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CORE IDEA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" y="2304288"/>
            <a:ext cx="6766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clocks</a:t>
            </a:r>
            <a:endParaRPr lang="en-US" sz="5000" dirty="0"/>
          </a:p>
        </p:txBody>
      </p:sp>
      <p:sp>
        <p:nvSpPr>
          <p:cNvPr id="25" name="Text 23"/>
          <p:cNvSpPr/>
          <p:nvPr/>
        </p:nvSpPr>
        <p:spPr>
          <a:xfrm>
            <a:off x="502920" y="416052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system has a state clock and an event clock. We over-built one of them.</a:t>
            </a:r>
            <a:endParaRPr lang="en-US" sz="145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581623C2-376F-5B1F-1396-97BB82178B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68" y="30860"/>
            <a:ext cx="1133491" cy="45551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FRAMING WORTH STEALING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state clock and the event clock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3931920" cy="2697480"/>
          </a:xfrm>
          <a:prstGeom prst="roundRect">
            <a:avLst>
              <a:gd name="adj" fmla="val 271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58952" y="1901952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740" y="2037740"/>
            <a:ext cx="231343" cy="23134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93852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clock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777240" y="254203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true right now.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777240" y="2907792"/>
            <a:ext cx="3429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Databases, CRMs, config files. We've built elaborate, trillion-dollar infrastructure here.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77240" y="38862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solved.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709160" y="1691640"/>
            <a:ext cx="3931920" cy="2697480"/>
          </a:xfrm>
          <a:prstGeom prst="roundRect">
            <a:avLst>
              <a:gd name="adj" fmla="val 2712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965192" y="1901952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0980" y="2037740"/>
            <a:ext cx="231343" cy="231343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577840" y="193852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clock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4983480" y="254203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happened, in what order, with what reasoning.</a:t>
            </a:r>
            <a:endParaRPr lang="en-US" sz="1350" dirty="0"/>
          </a:p>
        </p:txBody>
      </p:sp>
      <p:sp>
        <p:nvSpPr>
          <p:cNvPr id="16" name="Text 12"/>
          <p:cNvSpPr/>
          <p:nvPr/>
        </p:nvSpPr>
        <p:spPr>
          <a:xfrm>
            <a:off x="4983480" y="3063240"/>
            <a:ext cx="3520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reasoning connecting observations to actions. It lived in heads, Slack threads, and meetings no one recorded.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4983480" y="402336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Barely exists. This is the opportunity.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Koratana (PlayerZero), via Marple (Graphlit), “Building the Event Clock”</a:t>
            </a:r>
            <a:endParaRPr lang="en-US" sz="850" dirty="0"/>
          </a:p>
        </p:txBody>
      </p:sp>
      <p:sp>
        <p:nvSpPr>
          <p:cNvPr id="19" name="Text 15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029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chemeClr val="tx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IS ONE AXIS, NOT THE ONLY ONE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Context lives on five axes at once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1591056" cy="2148840"/>
          </a:xfrm>
          <a:prstGeom prst="roundRect">
            <a:avLst>
              <a:gd name="adj" fmla="val 4023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51560" y="1920240"/>
            <a:ext cx="493776" cy="49377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880" y="2053560"/>
            <a:ext cx="227137" cy="22713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76072" y="251460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612648" y="2852928"/>
            <a:ext cx="1371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latin typeface="Arial" pitchFamily="34" charset="0"/>
                <a:ea typeface="Arial" pitchFamily="34" charset="-122"/>
                <a:cs typeface="Arial" pitchFamily="34" charset="-120"/>
              </a:rPr>
              <a:t>when it became / stopped being true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157984" y="1691640"/>
            <a:ext cx="1591056" cy="2148840"/>
          </a:xfrm>
          <a:prstGeom prst="roundRect">
            <a:avLst>
              <a:gd name="adj" fmla="val 4023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2706624" y="1920240"/>
            <a:ext cx="493776" cy="49377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9944" y="2053560"/>
            <a:ext cx="227137" cy="227137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231136" y="251460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Geospatial</a:t>
            </a:r>
            <a:endParaRPr lang="en-US" sz="1450" dirty="0"/>
          </a:p>
        </p:txBody>
      </p:sp>
      <p:sp>
        <p:nvSpPr>
          <p:cNvPr id="13" name="Text 9"/>
          <p:cNvSpPr/>
          <p:nvPr/>
        </p:nvSpPr>
        <p:spPr>
          <a:xfrm>
            <a:off x="2267712" y="2852928"/>
            <a:ext cx="1371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latin typeface="Arial" pitchFamily="34" charset="0"/>
                <a:ea typeface="Arial" pitchFamily="34" charset="-122"/>
                <a:cs typeface="Arial" pitchFamily="34" charset="-120"/>
              </a:rPr>
              <a:t>where it happened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3813048" y="1691640"/>
            <a:ext cx="1591056" cy="2148840"/>
          </a:xfrm>
          <a:prstGeom prst="roundRect">
            <a:avLst>
              <a:gd name="adj" fmla="val 4023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361688" y="1920240"/>
            <a:ext cx="493776" cy="49377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008" y="2053560"/>
            <a:ext cx="227137" cy="227137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886200" y="251460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Full-text</a:t>
            </a:r>
            <a:endParaRPr lang="en-US" sz="1450" dirty="0"/>
          </a:p>
        </p:txBody>
      </p:sp>
      <p:sp>
        <p:nvSpPr>
          <p:cNvPr id="18" name="Text 13"/>
          <p:cNvSpPr/>
          <p:nvPr/>
        </p:nvSpPr>
        <p:spPr>
          <a:xfrm>
            <a:off x="3922776" y="2852928"/>
            <a:ext cx="1371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latin typeface="Arial" pitchFamily="34" charset="0"/>
                <a:ea typeface="Arial" pitchFamily="34" charset="-122"/>
                <a:cs typeface="Arial" pitchFamily="34" charset="-120"/>
              </a:rPr>
              <a:t>what words appear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5468112" y="1691640"/>
            <a:ext cx="1591056" cy="2148840"/>
          </a:xfrm>
          <a:prstGeom prst="roundRect">
            <a:avLst>
              <a:gd name="adj" fmla="val 4023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6016752" y="1920240"/>
            <a:ext cx="493776" cy="49377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0072" y="2053560"/>
            <a:ext cx="227137" cy="227137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41264" y="251460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Vector</a:t>
            </a:r>
            <a:endParaRPr lang="en-US" sz="1450" dirty="0"/>
          </a:p>
        </p:txBody>
      </p:sp>
      <p:sp>
        <p:nvSpPr>
          <p:cNvPr id="23" name="Text 17"/>
          <p:cNvSpPr/>
          <p:nvPr/>
        </p:nvSpPr>
        <p:spPr>
          <a:xfrm>
            <a:off x="5577840" y="2852928"/>
            <a:ext cx="1371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latin typeface="Arial" pitchFamily="34" charset="0"/>
                <a:ea typeface="Arial" pitchFamily="34" charset="-122"/>
                <a:cs typeface="Arial" pitchFamily="34" charset="-120"/>
              </a:rPr>
              <a:t>what it's semantically near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7123176" y="1691640"/>
            <a:ext cx="1591056" cy="2148840"/>
          </a:xfrm>
          <a:prstGeom prst="roundRect">
            <a:avLst>
              <a:gd name="adj" fmla="val 4023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7671816" y="1920240"/>
            <a:ext cx="493776" cy="493776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05136" y="2053560"/>
            <a:ext cx="227137" cy="227137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7196328" y="251460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Graph</a:t>
            </a:r>
            <a:endParaRPr lang="en-US" sz="1450" dirty="0"/>
          </a:p>
        </p:txBody>
      </p:sp>
      <p:sp>
        <p:nvSpPr>
          <p:cNvPr id="28" name="Text 21"/>
          <p:cNvSpPr/>
          <p:nvPr/>
        </p:nvSpPr>
        <p:spPr>
          <a:xfrm>
            <a:off x="7232904" y="2852928"/>
            <a:ext cx="1371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latin typeface="Arial" pitchFamily="34" charset="0"/>
                <a:ea typeface="Arial" pitchFamily="34" charset="-122"/>
                <a:cs typeface="Arial" pitchFamily="34" charset="-120"/>
              </a:rPr>
              <a:t>how it connects to other entities</a:t>
            </a:r>
            <a:endParaRPr lang="en-US" sz="1100" dirty="0"/>
          </a:p>
        </p:txBody>
      </p:sp>
      <p:sp>
        <p:nvSpPr>
          <p:cNvPr id="29" name="Text 22"/>
          <p:cNvSpPr/>
          <p:nvPr/>
        </p:nvSpPr>
        <p:spPr>
          <a:xfrm>
            <a:off x="502920" y="4114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latin typeface="Arial" pitchFamily="34" charset="0"/>
                <a:ea typeface="Arial" pitchFamily="34" charset="-122"/>
                <a:cs typeface="Arial" pitchFamily="34" charset="-120"/>
              </a:rPr>
              <a:t>The win is querying them </a:t>
            </a:r>
            <a:r>
              <a:rPr lang="en-US" sz="13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together</a:t>
            </a: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 </a:t>
            </a:r>
            <a:r>
              <a:rPr lang="en-US" sz="1300" dirty="0">
                <a:latin typeface="Arial" pitchFamily="34" charset="0"/>
                <a:ea typeface="Arial" pitchFamily="34" charset="-122"/>
                <a:cs typeface="Arial" pitchFamily="34" charset="-120"/>
              </a:rPr>
              <a:t>“what did we discuss about Acme in NY-based meetings during Q3?”</a:t>
            </a:r>
            <a:endParaRPr lang="en-US" sz="1300" dirty="0"/>
          </a:p>
        </p:txBody>
      </p:sp>
      <p:sp>
        <p:nvSpPr>
          <p:cNvPr id="30" name="Text 23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IMPLEMENTATION SHAPE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layers: content → entities → facts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8229600" cy="886968"/>
          </a:xfrm>
          <a:prstGeom prst="roundRect">
            <a:avLst>
              <a:gd name="adj" fmla="val 824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85800" y="1874520"/>
            <a:ext cx="1417320" cy="521208"/>
          </a:xfrm>
          <a:prstGeom prst="roundRect">
            <a:avLst>
              <a:gd name="adj" fmla="val 10526"/>
            </a:avLst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874520"/>
            <a:ext cx="14173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240280" y="1819656"/>
            <a:ext cx="4160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content asserts — temporal claims about the world. This is the event clock.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537960" y="1819656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i="1" dirty="0">
                <a:solidFill>
                  <a:srgbClr val="47556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“Started Drug A on 2024-03-15.”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2670048"/>
            <a:ext cx="8229600" cy="886968"/>
          </a:xfrm>
          <a:prstGeom prst="roundRect">
            <a:avLst>
              <a:gd name="adj" fmla="val 824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85800" y="2852928"/>
            <a:ext cx="1417320" cy="521208"/>
          </a:xfrm>
          <a:prstGeom prst="roundRect">
            <a:avLst>
              <a:gd name="adj" fmla="val 10526"/>
            </a:avLst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2852928"/>
            <a:ext cx="14173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Entities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240280" y="2798064"/>
            <a:ext cx="4160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content mentions — people, orgs, products. Where identity resolution happens.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537960" y="2798064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i="1" dirty="0">
                <a:solidFill>
                  <a:srgbClr val="47556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“Sarah Chen” = “S. Chen” = “@sarah”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02920" y="3648456"/>
            <a:ext cx="8229600" cy="886968"/>
          </a:xfrm>
          <a:prstGeom prst="roundRect">
            <a:avLst>
              <a:gd name="adj" fmla="val 824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85800" y="3831336"/>
            <a:ext cx="1417320" cy="521208"/>
          </a:xfrm>
          <a:prstGeom prst="roundRect">
            <a:avLst>
              <a:gd name="adj" fmla="val 10526"/>
            </a:avLst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3831336"/>
            <a:ext cx="14173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240280" y="3776472"/>
            <a:ext cx="4160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state clock — immutable source documents. The evidence trail, never edited.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537960" y="3776472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i="1" dirty="0">
                <a:solidFill>
                  <a:srgbClr val="47556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raw email / transcript / commit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0292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Progressively more structured: raw evidence → identity → temporality + assertion.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029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chemeClr val="accent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UNLOCK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Make facts first-class, with validity in time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4114800" cy="2743200"/>
          </a:xfrm>
          <a:prstGeom prst="roundRect">
            <a:avLst>
              <a:gd name="adj" fmla="val 2667"/>
            </a:avLst>
          </a:prstGeom>
          <a:noFill/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77240" y="18745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77240" y="2286000"/>
            <a:ext cx="1143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text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1874520" y="2286000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“Paula works at Microsoft as Principal Eng.”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777240" y="2633472"/>
            <a:ext cx="1143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validAt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1874520" y="263347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2024-03-15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777240" y="2980944"/>
            <a:ext cx="1143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invalidAt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1874520" y="2980944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null  (still current)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777240" y="3328416"/>
            <a:ext cx="1143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1874520" y="3328416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Canonical | Superseded | Synthesized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777240" y="3675888"/>
            <a:ext cx="1143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mentions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1874520" y="3675888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Paula → Person ; Microsoft → Org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777240" y="4023360"/>
            <a:ext cx="1143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source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1874520" y="4023360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content #4821 (evidence chain)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846320" y="1810512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120640" y="1728216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C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Query, don't guess</a:t>
            </a:r>
            <a:endParaRPr lang="en-US" sz="1500" dirty="0">
              <a:solidFill>
                <a:srgbClr val="FFC000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5120640" y="2029968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latin typeface="Arial" pitchFamily="34" charset="0"/>
                <a:ea typeface="Arial" pitchFamily="34" charset="-122"/>
                <a:cs typeface="Arial" pitchFamily="34" charset="-120"/>
              </a:rPr>
              <a:t>“current employer?” = facts where invalidAt is null — not “retrieve recent docs and hope.”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846320" y="2706624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120640" y="262432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C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Synthesized facts</a:t>
            </a:r>
            <a:endParaRPr lang="en-US" sz="1500" dirty="0">
              <a:solidFill>
                <a:srgbClr val="FFC000"/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5120640" y="292608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latin typeface="Arial" pitchFamily="34" charset="0"/>
                <a:ea typeface="Arial" pitchFamily="34" charset="-122"/>
                <a:cs typeface="Arial" pitchFamily="34" charset="-120"/>
              </a:rPr>
              <a:t>Derive “worked at Google 2020–2024” from point-in-time observations; keep the evidence chain.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46320" y="3602736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120640" y="352044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C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world model</a:t>
            </a:r>
            <a:endParaRPr lang="en-US" sz="1500" dirty="0">
              <a:solidFill>
                <a:srgbClr val="FFC000"/>
              </a:solidFill>
            </a:endParaRPr>
          </a:p>
        </p:txBody>
      </p:sp>
      <p:sp>
        <p:nvSpPr>
          <p:cNvPr id="26" name="Text 24"/>
          <p:cNvSpPr/>
          <p:nvPr/>
        </p:nvSpPr>
        <p:spPr>
          <a:xfrm>
            <a:off x="5120640" y="382219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latin typeface="Arial" pitchFamily="34" charset="0"/>
                <a:ea typeface="Arial" pitchFamily="34" charset="-122"/>
                <a:cs typeface="Arial" pitchFamily="34" charset="-120"/>
              </a:rPr>
              <a:t>Static models behave as if they learn — the evidence base grows, not the weights.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Marple (Graphlit), “Building the Event Clock” — facts with validAt / invalidAt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DON'T FALL INTO THE TRAP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Schema: adopt foundations, then learn what's novel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2624328" cy="1783080"/>
          </a:xfrm>
          <a:prstGeom prst="roundRect">
            <a:avLst>
              <a:gd name="adj" fmla="val 4103"/>
            </a:avLst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04088" y="1874520"/>
            <a:ext cx="22219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Prescribed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04088" y="2240280"/>
            <a:ext cx="22219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Palantir's bespoke way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704088" y="2560320"/>
            <a:ext cx="22219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Hand-built ontology per customer. Works, but slow and expensive.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91840" y="1691640"/>
            <a:ext cx="2624328" cy="1783080"/>
          </a:xfrm>
          <a:prstGeom prst="roundRect">
            <a:avLst>
              <a:gd name="adj" fmla="val 4103"/>
            </a:avLst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93008" y="1874520"/>
            <a:ext cx="22219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Learned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3493008" y="2240280"/>
            <a:ext cx="22219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“the ontology emerges”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493008" y="2560320"/>
            <a:ext cx="22219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 emerges from agent trajectories. Elegant — but ignores 20 years of prior art.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80760" y="1691640"/>
            <a:ext cx="2624328" cy="1783080"/>
          </a:xfrm>
          <a:prstGeom prst="roundRect">
            <a:avLst>
              <a:gd name="adj" fmla="val 4103"/>
            </a:avLst>
          </a:prstGeom>
          <a:solidFill>
            <a:srgbClr val="ECFEFF"/>
          </a:solidFill>
          <a:ln w="17780">
            <a:solidFill>
              <a:srgbClr val="67E8F9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81928" y="1874520"/>
            <a:ext cx="22219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 + extend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281928" y="2240280"/>
            <a:ext cx="22219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pragmatic third path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281928" y="2560320"/>
            <a:ext cx="22219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Reuse Schema.org, CDM, FHIR, FIBO. Extend where the domain needs it.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" y="3703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Entities (Person, Account, Service) are solved. Spend your modelling effort where it's genuinely unsolved: </a:t>
            </a:r>
            <a:r>
              <a:rPr lang="en-US" sz="13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 validity, decision traces, fact resolution.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Marple (Graphlit), “What the Ontology Debate Gets Wrong” · structure is learnable: Grover &amp; Leskovec, node2vec (arXiv:1607.00653)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1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V="1">
            <a:off x="6126480" y="2537460"/>
            <a:ext cx="816559" cy="615391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126480" y="3152851"/>
            <a:ext cx="726948" cy="61831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3039" y="2537460"/>
            <a:ext cx="822046" cy="782544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 flipV="1">
            <a:off x="6853428" y="3320004"/>
            <a:ext cx="911657" cy="45116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 flipV="1">
            <a:off x="7765085" y="2725826"/>
            <a:ext cx="600761" cy="59417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765085" y="3320004"/>
            <a:ext cx="807415" cy="52102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853428" y="3771168"/>
            <a:ext cx="726948" cy="57881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 flipV="1">
            <a:off x="7580376" y="3841029"/>
            <a:ext cx="992124" cy="50895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 flipV="1">
            <a:off x="7580376" y="3320004"/>
            <a:ext cx="184709" cy="1029980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035040" y="3061411"/>
            <a:ext cx="182880" cy="1828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874459" y="2468880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775704" y="3693444"/>
            <a:ext cx="155448" cy="15544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664501" y="3219420"/>
            <a:ext cx="201168" cy="20116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306410" y="2666390"/>
            <a:ext cx="118872" cy="11887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503920" y="3772449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516368" y="4285976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21792" y="1362456"/>
            <a:ext cx="457200" cy="0"/>
          </a:xfrm>
          <a:prstGeom prst="line">
            <a:avLst/>
          </a:prstGeom>
          <a:noFill/>
          <a:ln w="20320">
            <a:solidFill>
              <a:srgbClr val="334155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1078992" y="1362456"/>
            <a:ext cx="457200" cy="0"/>
          </a:xfrm>
          <a:prstGeom prst="line">
            <a:avLst/>
          </a:prstGeom>
          <a:noFill/>
          <a:ln w="20320">
            <a:solidFill>
              <a:srgbClr val="334155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39496" y="1280160"/>
            <a:ext cx="164592" cy="16459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996696" y="1280160"/>
            <a:ext cx="164592" cy="164592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1453896" y="1280160"/>
            <a:ext cx="164592" cy="16459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57784" y="1938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IDEA TO PROTOCOL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" y="2304288"/>
            <a:ext cx="6766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Memory, and</a:t>
            </a:r>
            <a:endParaRPr lang="en-US" sz="5000" dirty="0"/>
          </a:p>
          <a:p>
            <a:pPr marL="0" indent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MCP</a:t>
            </a:r>
            <a:endParaRPr lang="en-US" sz="5000" dirty="0"/>
          </a:p>
        </p:txBody>
      </p:sp>
      <p:sp>
        <p:nvSpPr>
          <p:cNvPr id="25" name="Text 23"/>
          <p:cNvSpPr/>
          <p:nvPr/>
        </p:nvSpPr>
        <p:spPr>
          <a:xfrm>
            <a:off x="502920" y="416052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window is RAM. The context graph is disk. MCP is the system call between them.</a:t>
            </a:r>
            <a:endParaRPr lang="en-US" sz="145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55E47729-3BA0-7544-E25B-0944C3EFD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68" y="30860"/>
            <a:ext cx="1133491" cy="45551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BORROWED FROM OPERATING SYSTEMS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as an LLM operating system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3931920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58952" y="1901952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396" y="2025396"/>
            <a:ext cx="210312" cy="2103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9202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window = RAM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777240" y="2514600"/>
            <a:ext cx="3429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spcAft>
                <a:spcPts val="800"/>
              </a:spcAft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Fast, tiny, expensive. Holds the system prompt, tool schemas, memory blocks, files, and the message buffer.</a:t>
            </a:r>
            <a:endParaRPr lang="en-US" sz="1250" dirty="0"/>
          </a:p>
          <a:p>
            <a:pPr marL="0" indent="0">
              <a:lnSpc>
                <a:spcPct val="112000"/>
              </a:lnSpc>
              <a:spcAft>
                <a:spcPts val="800"/>
              </a:spcAft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Memory blocks (from MemGPT) are reserved, size-limited, self-editable slots of persistent context.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4709160" y="1691640"/>
            <a:ext cx="3931920" cy="2743200"/>
          </a:xfrm>
          <a:prstGeom prst="roundRect">
            <a:avLst>
              <a:gd name="adj" fmla="val 2667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965192" y="1901952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8636" y="2025396"/>
            <a:ext cx="210312" cy="21031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50408" y="19202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graph = disk</a:t>
            </a:r>
            <a:endParaRPr lang="en-US" sz="1550" dirty="0"/>
          </a:p>
        </p:txBody>
      </p:sp>
      <p:sp>
        <p:nvSpPr>
          <p:cNvPr id="13" name="Text 9"/>
          <p:cNvSpPr/>
          <p:nvPr/>
        </p:nvSpPr>
        <p:spPr>
          <a:xfrm>
            <a:off x="4983480" y="2514600"/>
            <a:ext cx="3520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spcAft>
                <a:spcPts val="800"/>
              </a:spcAft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Large, durable, cheap. Holds entities, relationships, facts, and decision traces across sessions and agents.</a:t>
            </a:r>
            <a:endParaRPr lang="en-US" sz="1250" dirty="0"/>
          </a:p>
          <a:p>
            <a:pPr marL="0" indent="0">
              <a:lnSpc>
                <a:spcPct val="112000"/>
              </a:lnSpc>
              <a:spcAft>
                <a:spcPts val="800"/>
              </a:spcAft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 are the system calls that page context in — and write results back out.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Packer et al., MemGPT (arXiv:2310.08560) · Letta, “Anatomy of a Context Window”</a:t>
            </a:r>
            <a:endParaRPr lang="en-US" sz="850" dirty="0"/>
          </a:p>
        </p:txBody>
      </p:sp>
      <p:sp>
        <p:nvSpPr>
          <p:cNvPr id="15" name="Text 11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029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chemeClr val="accent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POINT OF TODAY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MCP closes the loop: read and write context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822960" y="2103120"/>
            <a:ext cx="1828800" cy="914400"/>
          </a:xfrm>
          <a:prstGeom prst="roundRect">
            <a:avLst>
              <a:gd name="adj" fmla="val 8000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21031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Agent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0" y="2103120"/>
            <a:ext cx="1828800" cy="914400"/>
          </a:xfrm>
          <a:prstGeom prst="roundRect">
            <a:avLst>
              <a:gd name="adj" fmla="val 8000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0" y="21031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MCP server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92240" y="2103120"/>
            <a:ext cx="1828800" cy="914400"/>
          </a:xfrm>
          <a:prstGeom prst="roundRect">
            <a:avLst>
              <a:gd name="adj" fmla="val 8000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92240" y="21031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Context graph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2697480" y="2395728"/>
            <a:ext cx="914400" cy="0"/>
          </a:xfrm>
          <a:prstGeom prst="line">
            <a:avLst/>
          </a:prstGeom>
          <a:noFill/>
          <a:ln w="30480">
            <a:solidFill>
              <a:srgbClr val="06B6D4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532120" y="2395728"/>
            <a:ext cx="914400" cy="0"/>
          </a:xfrm>
          <a:prstGeom prst="line">
            <a:avLst/>
          </a:prstGeom>
          <a:noFill/>
          <a:ln w="30480">
            <a:solidFill>
              <a:srgbClr val="06B6D4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468880" y="205740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context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394960" y="20574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query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532120" y="2724912"/>
            <a:ext cx="914400" cy="0"/>
          </a:xfrm>
          <a:prstGeom prst="line">
            <a:avLst/>
          </a:prstGeom>
          <a:noFill/>
          <a:ln w="30480">
            <a:solidFill>
              <a:srgbClr val="F59E0B"/>
            </a:solidFill>
            <a:prstDash val="solid"/>
            <a:head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697480" y="2724912"/>
            <a:ext cx="914400" cy="0"/>
          </a:xfrm>
          <a:prstGeom prst="line">
            <a:avLst/>
          </a:prstGeom>
          <a:noFill/>
          <a:ln w="30480">
            <a:solidFill>
              <a:srgbClr val="F59E0B"/>
            </a:solidFill>
            <a:prstDash val="solid"/>
            <a:head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349240" y="276148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trace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468880" y="276148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02920" y="3465576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58952" y="3383280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Most MCP servers are read-only vector wrappers.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02920" y="3849624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58952" y="3767328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Bidirectional servers let agents update their own state — closing the loop between action and memory.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502920" y="4233672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58952" y="415137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A specialised, graph-backed MCP server becomes long-term memory for the whole agent ecosystem.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029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MINUTES, END TO END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09344"/>
            <a:ext cx="310896" cy="31089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0934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2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60120" y="158191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200400" y="158191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static RAG breaks in orchestrated, multi-session workflows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955280" y="1581912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5m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2130552"/>
            <a:ext cx="310896" cy="31089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21305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2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60120" y="21031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200400" y="21031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Entities, relationships, events, facts — knowledge graph → context graph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955280" y="210312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10m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02920" y="2651760"/>
            <a:ext cx="310896" cy="31089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26517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2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960120" y="262432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graph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200400" y="2624328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Schema for a real workflow; ingest &amp; normalize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955280" y="2624328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15m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02920" y="3172968"/>
            <a:ext cx="310896" cy="31089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2920" y="317296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2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960120" y="3145536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Expose via MCP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3200400" y="3145536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 endpoints; query + update tool patterns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955280" y="3145536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15m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02920" y="3694176"/>
            <a:ext cx="310896" cy="31089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02920" y="36941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2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960120" y="366674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Wire up agents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3200400" y="366674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Agents reading &amp; writing context; state across sessions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955280" y="3666744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10m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502920" y="4215384"/>
            <a:ext cx="310896" cy="310896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02920" y="421538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2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960120" y="418795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3200400" y="418795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coordination patterns &amp; pitfalls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7955280" y="4187952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59E0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5m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SYSTEM WE BUILD TODAY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Anatomy of a context engine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874520"/>
            <a:ext cx="1517904" cy="1828800"/>
          </a:xfrm>
          <a:prstGeom prst="roundRect">
            <a:avLst>
              <a:gd name="adj" fmla="val 481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14984" y="2057400"/>
            <a:ext cx="493776" cy="493776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8304" y="2190720"/>
            <a:ext cx="227137" cy="22713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57784" y="2651760"/>
            <a:ext cx="1408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557784" y="2953512"/>
            <a:ext cx="14081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Confluence · git</a:t>
            </a:r>
            <a:endParaRPr lang="en-US" sz="95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Postman · diagrams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2180844" y="1874520"/>
            <a:ext cx="1517904" cy="1828800"/>
          </a:xfrm>
          <a:prstGeom prst="roundRect">
            <a:avLst>
              <a:gd name="adj" fmla="val 481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2692908" y="2057400"/>
            <a:ext cx="493776" cy="493776"/>
          </a:xfrm>
          <a:prstGeom prst="ellipse">
            <a:avLst/>
          </a:prstGeom>
          <a:solidFill>
            <a:srgbClr val="0E749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6228" y="2190720"/>
            <a:ext cx="227137" cy="227137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235708" y="2651760"/>
            <a:ext cx="1408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Ingestion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2235708" y="2953512"/>
            <a:ext cx="14081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parse · normalise</a:t>
            </a:r>
            <a:endParaRPr lang="en-US" sz="95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extract entities/facts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3858768" y="1874520"/>
            <a:ext cx="1517904" cy="1828800"/>
          </a:xfrm>
          <a:prstGeom prst="roundRect">
            <a:avLst>
              <a:gd name="adj" fmla="val 4819"/>
            </a:avLst>
          </a:prstGeom>
          <a:solidFill>
            <a:srgbClr val="ECFEFF"/>
          </a:solidFill>
          <a:ln w="17780">
            <a:solidFill>
              <a:srgbClr val="67E8F9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370832" y="2057400"/>
            <a:ext cx="493776" cy="49377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4152" y="2190720"/>
            <a:ext cx="227137" cy="227137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913632" y="2651760"/>
            <a:ext cx="1408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graph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3913632" y="2953512"/>
            <a:ext cx="14081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entities · relations</a:t>
            </a:r>
            <a:endParaRPr lang="en-US" sz="95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facts · decisions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5536692" y="1874520"/>
            <a:ext cx="1517904" cy="1828800"/>
          </a:xfrm>
          <a:prstGeom prst="roundRect">
            <a:avLst>
              <a:gd name="adj" fmla="val 4819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6048756" y="2057400"/>
            <a:ext cx="493776" cy="493776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82076" y="2190720"/>
            <a:ext cx="227137" cy="227137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91556" y="2651760"/>
            <a:ext cx="1408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server</a:t>
            </a:r>
            <a:endParaRPr lang="en-US" sz="1350" dirty="0"/>
          </a:p>
        </p:txBody>
      </p:sp>
      <p:sp>
        <p:nvSpPr>
          <p:cNvPr id="23" name="Text 17"/>
          <p:cNvSpPr/>
          <p:nvPr/>
        </p:nvSpPr>
        <p:spPr>
          <a:xfrm>
            <a:off x="5591556" y="2953512"/>
            <a:ext cx="14081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+ write</a:t>
            </a:r>
            <a:endParaRPr lang="en-US" sz="95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</a:t>
            </a:r>
            <a:endParaRPr lang="en-US" sz="950" dirty="0"/>
          </a:p>
        </p:txBody>
      </p:sp>
      <p:sp>
        <p:nvSpPr>
          <p:cNvPr id="24" name="Shape 18"/>
          <p:cNvSpPr/>
          <p:nvPr/>
        </p:nvSpPr>
        <p:spPr>
          <a:xfrm>
            <a:off x="7214616" y="1874520"/>
            <a:ext cx="1517904" cy="1828800"/>
          </a:xfrm>
          <a:prstGeom prst="roundRect">
            <a:avLst>
              <a:gd name="adj" fmla="val 4819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7726680" y="2057400"/>
            <a:ext cx="493776" cy="493776"/>
          </a:xfrm>
          <a:prstGeom prst="ellipse">
            <a:avLst/>
          </a:prstGeom>
          <a:solidFill>
            <a:srgbClr val="B45309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60000" y="2190720"/>
            <a:ext cx="227137" cy="227137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7269480" y="2651760"/>
            <a:ext cx="1408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</a:t>
            </a:r>
            <a:endParaRPr lang="en-US" sz="1350" dirty="0"/>
          </a:p>
        </p:txBody>
      </p:sp>
      <p:sp>
        <p:nvSpPr>
          <p:cNvPr id="28" name="Text 21"/>
          <p:cNvSpPr/>
          <p:nvPr/>
        </p:nvSpPr>
        <p:spPr>
          <a:xfrm>
            <a:off x="7269480" y="2953512"/>
            <a:ext cx="14081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query context</a:t>
            </a:r>
            <a:endParaRPr lang="en-US" sz="95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decisions</a:t>
            </a:r>
            <a:endParaRPr lang="en-US" sz="950" dirty="0"/>
          </a:p>
        </p:txBody>
      </p:sp>
      <p:sp>
        <p:nvSpPr>
          <p:cNvPr id="29" name="Shape 22"/>
          <p:cNvSpPr/>
          <p:nvPr/>
        </p:nvSpPr>
        <p:spPr>
          <a:xfrm>
            <a:off x="2039112" y="2304288"/>
            <a:ext cx="123444" cy="0"/>
          </a:xfrm>
          <a:prstGeom prst="line">
            <a:avLst/>
          </a:prstGeom>
          <a:noFill/>
          <a:ln w="25400">
            <a:solidFill>
              <a:srgbClr val="94A3B8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3"/>
          <p:cNvSpPr/>
          <p:nvPr/>
        </p:nvSpPr>
        <p:spPr>
          <a:xfrm>
            <a:off x="3717036" y="2304288"/>
            <a:ext cx="123444" cy="0"/>
          </a:xfrm>
          <a:prstGeom prst="line">
            <a:avLst/>
          </a:prstGeom>
          <a:noFill/>
          <a:ln w="25400">
            <a:solidFill>
              <a:srgbClr val="94A3B8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4"/>
          <p:cNvSpPr/>
          <p:nvPr/>
        </p:nvSpPr>
        <p:spPr>
          <a:xfrm>
            <a:off x="5394960" y="2304288"/>
            <a:ext cx="123444" cy="0"/>
          </a:xfrm>
          <a:prstGeom prst="line">
            <a:avLst/>
          </a:prstGeom>
          <a:noFill/>
          <a:ln w="25400">
            <a:solidFill>
              <a:srgbClr val="94A3B8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5"/>
          <p:cNvSpPr/>
          <p:nvPr/>
        </p:nvSpPr>
        <p:spPr>
          <a:xfrm>
            <a:off x="7072884" y="2304288"/>
            <a:ext cx="123444" cy="0"/>
          </a:xfrm>
          <a:prstGeom prst="line">
            <a:avLst/>
          </a:prstGeom>
          <a:noFill/>
          <a:ln w="25400">
            <a:solidFill>
              <a:srgbClr val="94A3B8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26"/>
          <p:cNvSpPr/>
          <p:nvPr/>
        </p:nvSpPr>
        <p:spPr>
          <a:xfrm>
            <a:off x="4617720" y="3703320"/>
            <a:ext cx="0" cy="292608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27"/>
          <p:cNvSpPr/>
          <p:nvPr/>
        </p:nvSpPr>
        <p:spPr>
          <a:xfrm>
            <a:off x="7973568" y="3703320"/>
            <a:ext cx="0" cy="292608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28"/>
          <p:cNvSpPr/>
          <p:nvPr/>
        </p:nvSpPr>
        <p:spPr>
          <a:xfrm>
            <a:off x="4617720" y="3995928"/>
            <a:ext cx="3355848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  <a:head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29"/>
          <p:cNvSpPr/>
          <p:nvPr/>
        </p:nvSpPr>
        <p:spPr>
          <a:xfrm>
            <a:off x="4617720" y="4014216"/>
            <a:ext cx="33558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i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traces written back — context compounds over time</a:t>
            </a:r>
            <a:endParaRPr lang="en-US" sz="1050" dirty="0"/>
          </a:p>
        </p:txBody>
      </p:sp>
      <p:sp>
        <p:nvSpPr>
          <p:cNvPr id="37" name="Text 30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Reads pull structured context in; writes persist new decisions — the loop the workshop builds end to end.</a:t>
            </a:r>
            <a:endParaRPr lang="en-US" sz="850" dirty="0"/>
          </a:p>
        </p:txBody>
      </p:sp>
      <p:sp>
        <p:nvSpPr>
          <p:cNvPr id="38" name="Text 31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B1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V="1">
            <a:off x="6126480" y="2537460"/>
            <a:ext cx="816559" cy="615391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126480" y="3152851"/>
            <a:ext cx="726948" cy="61831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3039" y="2537460"/>
            <a:ext cx="822046" cy="782544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 flipV="1">
            <a:off x="6853428" y="3320004"/>
            <a:ext cx="911657" cy="45116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 flipV="1">
            <a:off x="7765085" y="2725826"/>
            <a:ext cx="600761" cy="59417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765085" y="3320004"/>
            <a:ext cx="807415" cy="52102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853428" y="3771168"/>
            <a:ext cx="726948" cy="57881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 flipV="1">
            <a:off x="7580376" y="3841029"/>
            <a:ext cx="992124" cy="50895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 flipV="1">
            <a:off x="7580376" y="3320004"/>
            <a:ext cx="184709" cy="1029980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035040" y="3061411"/>
            <a:ext cx="182880" cy="1828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874459" y="2468880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775704" y="3693444"/>
            <a:ext cx="155448" cy="15544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664501" y="3219420"/>
            <a:ext cx="201168" cy="20116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306410" y="2666390"/>
            <a:ext cx="118872" cy="11887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503920" y="3772449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516368" y="4285976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57784" y="95097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1188720"/>
            <a:ext cx="27432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0" dirty="0"/>
          </a:p>
        </p:txBody>
      </p:sp>
      <p:sp>
        <p:nvSpPr>
          <p:cNvPr id="20" name="Text 18"/>
          <p:cNvSpPr/>
          <p:nvPr/>
        </p:nvSpPr>
        <p:spPr>
          <a:xfrm>
            <a:off x="557784" y="2578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HANDS-ON · 15 MIN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02920" y="2889504"/>
            <a:ext cx="6583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minimal</a:t>
            </a:r>
            <a:endParaRPr lang="en-US" sz="4400" dirty="0"/>
          </a:p>
          <a:p>
            <a:pPr marL="0" indent="0">
              <a:lnSpc>
                <a:spcPct val="98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graph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502920" y="4407408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Schema for a real workflow, then ingest and normalise.</a:t>
            </a:r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HANDS-ON PART 1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context graph for an engineering workflow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27632"/>
            <a:ext cx="4114800" cy="2834640"/>
          </a:xfrm>
          <a:prstGeom prst="roundRect">
            <a:avLst>
              <a:gd name="adj" fmla="val 2581"/>
            </a:avLst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58952" y="178308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domain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58952" y="2103120"/>
            <a:ext cx="3611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small microservices system — services, owners, deploys, incidents, and the decisions behind them. Real domain data, not toy examples.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758952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 sketch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758952" y="3218688"/>
            <a:ext cx="3657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(:Service)-[:OWNED_BY]-&gt;(:Team)</a:t>
            </a:r>
            <a:endParaRPr lang="en-US" sz="11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(:Service)-[:DEPENDS_ON]-&gt;(:Service)</a:t>
            </a:r>
            <a:endParaRPr lang="en-US" sz="11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(:Incident)-[:AFFECTS]-&gt;(:Service)</a:t>
            </a:r>
            <a:endParaRPr lang="en-US" sz="11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(:Decision)-[:ABOUT]-&gt;(:Service)</a:t>
            </a:r>
            <a:endParaRPr lang="en-US" sz="11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(:Fact {validAt, invalidAt})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92040" y="162763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do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892040" y="1993392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9933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303520" y="1956816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entities &amp; relationships (the knowledge graph).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892040" y="2505456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5054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303520" y="246888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Fact nodes with validAt / invalidAt (the event clock).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892040" y="3017520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92040" y="30175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303520" y="2980944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Decision nodes linking inputs → action → rationale.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892040" y="3529584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92040" y="35295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303520" y="3493008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Load the seed dataset; normalise &amp; resolve identities.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892040" y="4041648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92040" y="404164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303520" y="4005072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Sanity-check with a few Cypher reads.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Outcome: a queryable graph that knows who owns what, what changed when, and why.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B1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V="1">
            <a:off x="6126480" y="2537460"/>
            <a:ext cx="816559" cy="615391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126480" y="3152851"/>
            <a:ext cx="726948" cy="61831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3039" y="2537460"/>
            <a:ext cx="822046" cy="782544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 flipV="1">
            <a:off x="6853428" y="3320004"/>
            <a:ext cx="911657" cy="45116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 flipV="1">
            <a:off x="7765085" y="2725826"/>
            <a:ext cx="600761" cy="59417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765085" y="3320004"/>
            <a:ext cx="807415" cy="52102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853428" y="3771168"/>
            <a:ext cx="726948" cy="57881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 flipV="1">
            <a:off x="7580376" y="3841029"/>
            <a:ext cx="992124" cy="50895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 flipV="1">
            <a:off x="7580376" y="3320004"/>
            <a:ext cx="184709" cy="1029980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035040" y="3061411"/>
            <a:ext cx="182880" cy="1828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874459" y="2468880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775704" y="3693444"/>
            <a:ext cx="155448" cy="15544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664501" y="3219420"/>
            <a:ext cx="201168" cy="20116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306410" y="2666390"/>
            <a:ext cx="118872" cy="11887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503920" y="3772449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516368" y="4285976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57784" y="95097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1188720"/>
            <a:ext cx="27432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0" dirty="0"/>
          </a:p>
        </p:txBody>
      </p:sp>
      <p:sp>
        <p:nvSpPr>
          <p:cNvPr id="20" name="Text 18"/>
          <p:cNvSpPr/>
          <p:nvPr/>
        </p:nvSpPr>
        <p:spPr>
          <a:xfrm>
            <a:off x="557784" y="2578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HANDS-ON · 15 MIN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02920" y="2889504"/>
            <a:ext cx="6583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Expose context</a:t>
            </a:r>
            <a:endParaRPr lang="en-US" sz="4400" dirty="0"/>
          </a:p>
          <a:p>
            <a:pPr marL="0" indent="0">
              <a:lnSpc>
                <a:spcPct val="98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MCP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502920" y="4407408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 up the server. Design tools for query and update.</a:t>
            </a:r>
            <a:endParaRPr lang="en-US" sz="14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437D782-84F1-39DA-CC10-51748D3A2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68" y="30860"/>
            <a:ext cx="1133491" cy="45551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HANDS-ON PART 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Tools, not blobs: the MCP surface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502920" y="162763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tool surface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02920" y="2011680"/>
            <a:ext cx="4206240" cy="457200"/>
          </a:xfrm>
          <a:prstGeom prst="roundRect">
            <a:avLst>
              <a:gd name="adj" fmla="val 10000"/>
            </a:avLst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21792" y="2011680"/>
            <a:ext cx="18470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E749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get_service_state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2487168" y="201168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0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facts + open incidents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02920" y="2523744"/>
            <a:ext cx="4206240" cy="457200"/>
          </a:xfrm>
          <a:prstGeom prst="roundRect">
            <a:avLst>
              <a:gd name="adj" fmla="val 10000"/>
            </a:avLst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21792" y="2523744"/>
            <a:ext cx="18470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E749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get_event_timeline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487168" y="2523744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0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ordered deploys, incidents, decisions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02920" y="3035808"/>
            <a:ext cx="4206240" cy="457200"/>
          </a:xfrm>
          <a:prstGeom prst="roundRect">
            <a:avLst>
              <a:gd name="adj" fmla="val 10000"/>
            </a:avLst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21792" y="3035808"/>
            <a:ext cx="18470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E749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find_precedent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487168" y="3035808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0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 decisions + outcomes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3547872"/>
            <a:ext cx="4206240" cy="457200"/>
          </a:xfrm>
          <a:prstGeom prst="roundRect">
            <a:avLst>
              <a:gd name="adj" fmla="val 10000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21792" y="3547872"/>
            <a:ext cx="18470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B4530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record_decision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487168" y="354787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0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a decision trace back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" y="4059936"/>
            <a:ext cx="4206240" cy="457200"/>
          </a:xfrm>
          <a:prstGeom prst="roundRect">
            <a:avLst>
              <a:gd name="adj" fmla="val 10000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1792" y="4059936"/>
            <a:ext cx="18470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B4530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add_fact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2487168" y="4059936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0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 a temporal fact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02920" y="4590288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cyan = read</a:t>
            </a: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</a:t>
            </a:r>
            <a:r>
              <a:rPr lang="en-US" sz="10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amber = write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892040" y="1627632"/>
            <a:ext cx="3749040" cy="2834640"/>
          </a:xfrm>
          <a:prstGeom prst="roundRect">
            <a:avLst>
              <a:gd name="adj" fmla="val 2581"/>
            </a:avLst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120640" y="1783080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patterns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5120640" y="2148840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376672" y="2066544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shaped results, not raw JSON dumps — blobs flood the window.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120640" y="2715768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376672" y="2633472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 every read (entity + hop limit + time) so payloads stay small.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120640" y="3282696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376672" y="3200400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writes explicit and structured: inputs, action, rationale, actor.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5120640" y="3849624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376672" y="3767328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Stamp provenance on every write — source + timestamp + confidence.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Stack: Python + FastMCP over the graph store. Keep tool returns terse — the window is a budget.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B1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V="1">
            <a:off x="6126480" y="2537460"/>
            <a:ext cx="816559" cy="615391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126480" y="3152851"/>
            <a:ext cx="726948" cy="61831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3039" y="2537460"/>
            <a:ext cx="822046" cy="782544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 flipV="1">
            <a:off x="6853428" y="3320004"/>
            <a:ext cx="911657" cy="45116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 flipV="1">
            <a:off x="7765085" y="2725826"/>
            <a:ext cx="600761" cy="59417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765085" y="3320004"/>
            <a:ext cx="807415" cy="52102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853428" y="3771168"/>
            <a:ext cx="726948" cy="57881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 flipV="1">
            <a:off x="7580376" y="3841029"/>
            <a:ext cx="992124" cy="50895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 flipV="1">
            <a:off x="7580376" y="3320004"/>
            <a:ext cx="184709" cy="1029980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035040" y="3061411"/>
            <a:ext cx="182880" cy="1828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874459" y="2468880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775704" y="3693444"/>
            <a:ext cx="155448" cy="15544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664501" y="3219420"/>
            <a:ext cx="201168" cy="20116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306410" y="2666390"/>
            <a:ext cx="118872" cy="11887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503920" y="3772449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516368" y="4285976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57784" y="95097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1188720"/>
            <a:ext cx="27432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0" dirty="0"/>
          </a:p>
        </p:txBody>
      </p:sp>
      <p:sp>
        <p:nvSpPr>
          <p:cNvPr id="20" name="Text 18"/>
          <p:cNvSpPr/>
          <p:nvPr/>
        </p:nvSpPr>
        <p:spPr>
          <a:xfrm>
            <a:off x="557784" y="2578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HANDS-ON · 10 MIN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02920" y="2889504"/>
            <a:ext cx="6583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Wire up</a:t>
            </a:r>
            <a:endParaRPr lang="en-US" sz="4400" dirty="0"/>
          </a:p>
          <a:p>
            <a:pPr marL="0" indent="0">
              <a:lnSpc>
                <a:spcPct val="98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agents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502920" y="4407408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context, write a trace, prove continuity across sessions.</a:t>
            </a:r>
            <a:endParaRPr lang="en-US" sz="14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964C973-5BEC-4E3B-F944-32C8020351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68" y="30860"/>
            <a:ext cx="1133491" cy="45551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HANDS-ON PART 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loop across sessions &amp; agents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1975104" cy="2331720"/>
          </a:xfrm>
          <a:prstGeom prst="roundRect">
            <a:avLst>
              <a:gd name="adj" fmla="val 3704"/>
            </a:avLst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243584" y="1901952"/>
            <a:ext cx="493776" cy="49377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6904" y="2035272"/>
            <a:ext cx="227137" cy="22713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76072" y="2487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630936" y="2816352"/>
            <a:ext cx="171907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a coding agent (Claude Desktop / Cursor / Claude Code) at the MCP server.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587752" y="1691640"/>
            <a:ext cx="1975104" cy="2331720"/>
          </a:xfrm>
          <a:prstGeom prst="roundRect">
            <a:avLst>
              <a:gd name="adj" fmla="val 3704"/>
            </a:avLst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328416" y="1901952"/>
            <a:ext cx="493776" cy="49377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1736" y="2035272"/>
            <a:ext cx="227137" cy="227137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660904" y="2487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2715768" y="2816352"/>
            <a:ext cx="171907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A asks: “why is checkout's timeout 30s?” — pulls the decision trace, not a doc.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4672584" y="1691640"/>
            <a:ext cx="1975104" cy="2331720"/>
          </a:xfrm>
          <a:prstGeom prst="roundRect">
            <a:avLst>
              <a:gd name="adj" fmla="val 3704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5413248" y="1901952"/>
            <a:ext cx="493776" cy="493776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6568" y="2035272"/>
            <a:ext cx="227137" cy="227137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745736" y="2487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4800600" y="2816352"/>
            <a:ext cx="171907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A makes a change and records a new Decision with its rationale.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757416" y="1691640"/>
            <a:ext cx="1975104" cy="2331720"/>
          </a:xfrm>
          <a:prstGeom prst="roundRect">
            <a:avLst>
              <a:gd name="adj" fmla="val 3704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7498080" y="1901952"/>
            <a:ext cx="493776" cy="493776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31400" y="2035272"/>
            <a:ext cx="227137" cy="227137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830568" y="2487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6885432" y="2816352"/>
            <a:ext cx="171907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Fresh session / Agent B reads A's trace and picks up with full context.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2459736" y="2148840"/>
            <a:ext cx="146304" cy="0"/>
          </a:xfrm>
          <a:prstGeom prst="line">
            <a:avLst/>
          </a:prstGeom>
          <a:noFill/>
          <a:ln w="25400">
            <a:solidFill>
              <a:srgbClr val="64748B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4544568" y="2148840"/>
            <a:ext cx="146304" cy="0"/>
          </a:xfrm>
          <a:prstGeom prst="line">
            <a:avLst/>
          </a:prstGeom>
          <a:noFill/>
          <a:ln w="25400">
            <a:solidFill>
              <a:srgbClr val="64748B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0"/>
          <p:cNvSpPr/>
          <p:nvPr/>
        </p:nvSpPr>
        <p:spPr>
          <a:xfrm>
            <a:off x="6629400" y="2148840"/>
            <a:ext cx="146304" cy="0"/>
          </a:xfrm>
          <a:prstGeom prst="line">
            <a:avLst/>
          </a:prstGeom>
          <a:noFill/>
          <a:ln w="25400">
            <a:solidFill>
              <a:srgbClr val="64748B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1"/>
          <p:cNvSpPr/>
          <p:nvPr/>
        </p:nvSpPr>
        <p:spPr>
          <a:xfrm>
            <a:off x="502920" y="42062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Continuity across sessions and agent boundaries is the payoff — and the thing chat history alone can't give you.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B1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V="1">
            <a:off x="6126480" y="2537460"/>
            <a:ext cx="816559" cy="615391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126480" y="3152851"/>
            <a:ext cx="726948" cy="61831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3039" y="2537460"/>
            <a:ext cx="822046" cy="782544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 flipV="1">
            <a:off x="6853428" y="3320004"/>
            <a:ext cx="911657" cy="45116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 flipV="1">
            <a:off x="7765085" y="2725826"/>
            <a:ext cx="600761" cy="59417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765085" y="3320004"/>
            <a:ext cx="807415" cy="52102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853428" y="3771168"/>
            <a:ext cx="726948" cy="57881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 flipV="1">
            <a:off x="7580376" y="3841029"/>
            <a:ext cx="992124" cy="50895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 flipV="1">
            <a:off x="7580376" y="3320004"/>
            <a:ext cx="184709" cy="1029980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035040" y="3061411"/>
            <a:ext cx="182880" cy="1828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874459" y="2468880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775704" y="3693444"/>
            <a:ext cx="155448" cy="15544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664501" y="3219420"/>
            <a:ext cx="201168" cy="20116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306410" y="2666390"/>
            <a:ext cx="118872" cy="11887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503920" y="3772449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516368" y="4285976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21792" y="1362456"/>
            <a:ext cx="457200" cy="0"/>
          </a:xfrm>
          <a:prstGeom prst="line">
            <a:avLst/>
          </a:prstGeom>
          <a:noFill/>
          <a:ln w="20320">
            <a:solidFill>
              <a:srgbClr val="334155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1078992" y="1362456"/>
            <a:ext cx="457200" cy="0"/>
          </a:xfrm>
          <a:prstGeom prst="line">
            <a:avLst/>
          </a:prstGeom>
          <a:noFill/>
          <a:ln w="20320">
            <a:solidFill>
              <a:srgbClr val="334155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39496" y="1280160"/>
            <a:ext cx="164592" cy="16459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996696" y="1280160"/>
            <a:ext cx="164592" cy="164592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1453896" y="1280160"/>
            <a:ext cx="164592" cy="16459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57784" y="1938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" y="2304288"/>
            <a:ext cx="6766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Scaling for</a:t>
            </a:r>
            <a:endParaRPr lang="en-US" sz="5000" dirty="0"/>
          </a:p>
          <a:p>
            <a:pPr marL="0" indent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orchestration</a:t>
            </a:r>
            <a:endParaRPr lang="en-US" sz="5000" dirty="0"/>
          </a:p>
        </p:txBody>
      </p:sp>
      <p:sp>
        <p:nvSpPr>
          <p:cNvPr id="25" name="Text 23"/>
          <p:cNvSpPr/>
          <p:nvPr/>
        </p:nvSpPr>
        <p:spPr>
          <a:xfrm>
            <a:off x="502920" y="416052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Patterns and pitfalls for shared context across many agents.</a:t>
            </a:r>
            <a:endParaRPr lang="en-US" sz="145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CD6C022-AC21-7E1B-FEDB-F9AD9DD2C6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68" y="30860"/>
            <a:ext cx="1133491" cy="455515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COORDINATION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Patterns that scale, pitfalls that don't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3931920" cy="2743200"/>
          </a:xfrm>
          <a:prstGeom prst="roundRect">
            <a:avLst>
              <a:gd name="adj" fmla="val 2667"/>
            </a:avLst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58952" y="1901952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396" y="2025396"/>
            <a:ext cx="210312" cy="2103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9202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487168"/>
            <a:ext cx="3429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shared context layer; agents read &amp; write it</a:t>
            </a:r>
            <a:endParaRPr lang="en-US" sz="120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Sub-agents for context isolation, not org-charts</a:t>
            </a:r>
            <a:endParaRPr lang="en-US" sz="120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Compact at every hand-off (research/plan/impl)</a:t>
            </a:r>
            <a:endParaRPr lang="en-US" sz="120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Provenance + supersession to resolve conflicts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709160" y="1691640"/>
            <a:ext cx="3931920" cy="2743200"/>
          </a:xfrm>
          <a:prstGeom prst="roundRect">
            <a:avLst>
              <a:gd name="adj" fmla="val 2667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965192" y="1901952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8636" y="2025396"/>
            <a:ext cx="210312" cy="21031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50408" y="19202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Pitfalls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983480" y="2487168"/>
            <a:ext cx="3520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returns that dump huge JSON into context</a:t>
            </a:r>
            <a:endParaRPr lang="en-US" sz="120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Adding/removing tools mid-run (breaks KV-cache)</a:t>
            </a:r>
            <a:endParaRPr lang="en-US" sz="120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Volatile prompt prefixes (timestamps, ordering)</a:t>
            </a:r>
            <a:endParaRPr lang="en-US" sz="120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Hiding errors — keep failures in context to adapt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Synthesised from Horthy (HumanLayer) and Ji, “Context Engineering for AI Agents — Lessons from Building Manus”</a:t>
            </a:r>
            <a:endParaRPr lang="en-US" sz="850" dirty="0"/>
          </a:p>
        </p:txBody>
      </p:sp>
      <p:sp>
        <p:nvSpPr>
          <p:cNvPr id="15" name="Text 11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029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TAKEAWAY CHECKLIST</a:t>
            </a:r>
            <a:endParaRPr lang="en-US" sz="1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 context-engineering playbook</a:t>
            </a:r>
            <a:endParaRPr lang="en-US" sz="3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691640"/>
            <a:ext cx="310896" cy="3108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1636776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Engineer the window: correctness &gt; completeness &gt; size &gt; trajectory.</a:t>
            </a:r>
            <a:endParaRPr lang="en-US" sz="125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691640"/>
            <a:ext cx="310896" cy="310896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5029200" y="1636776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Move work through research → plan → implement; compact intentionally.</a:t>
            </a:r>
            <a:endParaRPr lang="en-US" sz="125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2606040"/>
            <a:ext cx="310896" cy="310896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960120" y="2551176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Keep the prefix stable and context append-only (protect the KV-cache).</a:t>
            </a:r>
            <a:endParaRPr lang="en-US" sz="125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6040"/>
            <a:ext cx="310896" cy="310896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5029200" y="2551176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Prefer facts with validity over retrieved chunks; query, don't guess.</a:t>
            </a:r>
            <a:endParaRPr lang="en-US" sz="125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520440"/>
            <a:ext cx="310896" cy="310896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960120" y="3465576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Adopt standard ontologies; learn only the temporal &amp; decision layers.</a:t>
            </a:r>
            <a:endParaRPr lang="en-US" sz="1250" dirty="0"/>
          </a:p>
        </p:txBody>
      </p:sp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20440"/>
            <a:ext cx="310896" cy="310896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5029200" y="3465576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latin typeface="Arial" pitchFamily="34" charset="0"/>
                <a:ea typeface="Arial" pitchFamily="34" charset="-122"/>
                <a:cs typeface="Arial" pitchFamily="34" charset="-120"/>
              </a:rPr>
              <a:t>Write decision traces at commit time — context that compounds.</a:t>
            </a:r>
            <a:endParaRPr lang="en-US" sz="1250" dirty="0"/>
          </a:p>
        </p:txBody>
      </p:sp>
      <p:sp>
        <p:nvSpPr>
          <p:cNvPr id="16" name="Text 8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PROBLEM, CONCRETELY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decision was made. The reasoning vanished.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27632"/>
            <a:ext cx="3931920" cy="2514600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82880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" y="1952244"/>
            <a:ext cx="210312" cy="2103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84708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codebase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251460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b="1" dirty="0" err="1">
                <a:solidFill>
                  <a:srgbClr val="0E749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Inference_timeout</a:t>
            </a:r>
            <a:r>
              <a:rPr lang="en-US" sz="1350" b="1" dirty="0">
                <a:solidFill>
                  <a:srgbClr val="0E749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= 30s</a:t>
            </a:r>
            <a:endParaRPr lang="en-US" sz="13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used to say </a:t>
            </a:r>
            <a:r>
              <a:rPr lang="en-US" sz="1350" b="1" dirty="0">
                <a:solidFill>
                  <a:srgbClr val="1E293B"/>
                </a:solidFill>
                <a:latin typeface="Courier New" pitchFamily="34" charset="0"/>
                <a:ea typeface="Arial" pitchFamily="34" charset="-122"/>
                <a:cs typeface="Courier New" pitchFamily="34" charset="-120"/>
              </a:rPr>
              <a:t>10</a:t>
            </a:r>
            <a:r>
              <a:rPr lang="en-US" sz="1350" b="1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</a:t>
            </a: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Someone changed it.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731520" y="329184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47556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blame </a:t>
            </a: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shows </a:t>
            </a:r>
            <a:r>
              <a:rPr lang="en-US" sz="135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</a:t>
            </a: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The </a:t>
            </a:r>
            <a:r>
              <a:rPr lang="en-US" sz="13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</a:t>
            </a: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is gone.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4709160" y="1627632"/>
            <a:ext cx="3931920" cy="2514600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937760" y="1828800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204" y="1952244"/>
            <a:ext cx="210312" cy="21031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715000" y="184708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CRM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937760" y="251460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renewal agent approves a </a:t>
            </a:r>
            <a:r>
              <a:rPr lang="en-US" sz="13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 discount</a:t>
            </a: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policy caps it at 10%.</a:t>
            </a:r>
            <a:endParaRPr lang="en-US" sz="1350" dirty="0"/>
          </a:p>
        </p:txBody>
      </p:sp>
      <p:sp>
        <p:nvSpPr>
          <p:cNvPr id="15" name="Text 11"/>
          <p:cNvSpPr/>
          <p:nvPr/>
        </p:nvSpPr>
        <p:spPr>
          <a:xfrm>
            <a:off x="4937760" y="3200400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Incidents, escalations, a prior VP exception drove it.</a:t>
            </a:r>
            <a:endParaRPr lang="en-US" sz="13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record keeps one fact: </a:t>
            </a:r>
            <a:r>
              <a:rPr lang="en-US" sz="135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“20% discount.”</a:t>
            </a:r>
            <a:endParaRPr lang="en-US" sz="1350" dirty="0"/>
          </a:p>
        </p:txBody>
      </p:sp>
      <p:sp>
        <p:nvSpPr>
          <p:cNvPr id="16" name="Text 12"/>
          <p:cNvSpPr/>
          <p:nvPr/>
        </p:nvSpPr>
        <p:spPr>
          <a:xfrm>
            <a:off x="502920" y="4315968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 for what is true now exists— and almost nothing for </a:t>
            </a:r>
            <a:r>
              <a:rPr lang="en-US" sz="145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became true.</a:t>
            </a:r>
            <a:endParaRPr lang="en-US" sz="1450" dirty="0"/>
          </a:p>
        </p:txBody>
      </p:sp>
      <p:sp>
        <p:nvSpPr>
          <p:cNvPr id="18" name="Text 14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 REMEMBER FIVE THINGS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27632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" y="1751076"/>
            <a:ext cx="210312" cy="21031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5819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is the lever</a:t>
            </a:r>
            <a:endParaRPr lang="en-US" sz="1450" dirty="0"/>
          </a:p>
        </p:txBody>
      </p:sp>
      <p:sp>
        <p:nvSpPr>
          <p:cNvPr id="7" name="Text 4"/>
          <p:cNvSpPr/>
          <p:nvPr/>
        </p:nvSpPr>
        <p:spPr>
          <a:xfrm>
            <a:off x="1097280" y="187452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 quality is bounded by what's in the window — engineer it deliberately.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502920" y="2660904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364" y="2784348"/>
            <a:ext cx="210312" cy="21031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97280" y="261518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 over chunks</a:t>
            </a:r>
            <a:endParaRPr lang="en-US" sz="1450" dirty="0"/>
          </a:p>
        </p:txBody>
      </p:sp>
      <p:sp>
        <p:nvSpPr>
          <p:cNvPr id="11" name="Text 7"/>
          <p:cNvSpPr/>
          <p:nvPr/>
        </p:nvSpPr>
        <p:spPr>
          <a:xfrm>
            <a:off x="1097280" y="2907792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identity, relationships, time, and decisions — not just similar text.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502920" y="3694176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364" y="3817620"/>
            <a:ext cx="210312" cy="21031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97280" y="3648456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the event clock</a:t>
            </a:r>
            <a:endParaRPr lang="en-US" sz="1450" dirty="0"/>
          </a:p>
        </p:txBody>
      </p:sp>
      <p:sp>
        <p:nvSpPr>
          <p:cNvPr id="15" name="Text 10"/>
          <p:cNvSpPr/>
          <p:nvPr/>
        </p:nvSpPr>
        <p:spPr>
          <a:xfrm>
            <a:off x="1097280" y="3941064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 decision traces with temporal validity so precedent is queryable.</a:t>
            </a:r>
            <a:endParaRPr lang="en-US" sz="1150" dirty="0"/>
          </a:p>
        </p:txBody>
      </p:sp>
      <p:sp>
        <p:nvSpPr>
          <p:cNvPr id="16" name="Shape 11"/>
          <p:cNvSpPr/>
          <p:nvPr/>
        </p:nvSpPr>
        <p:spPr>
          <a:xfrm>
            <a:off x="4617720" y="1627632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1164" y="1751076"/>
            <a:ext cx="210312" cy="21031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212080" y="15819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makes it bidirectional</a:t>
            </a:r>
            <a:endParaRPr lang="en-US" sz="1450" dirty="0"/>
          </a:p>
        </p:txBody>
      </p:sp>
      <p:sp>
        <p:nvSpPr>
          <p:cNvPr id="19" name="Text 13"/>
          <p:cNvSpPr/>
          <p:nvPr/>
        </p:nvSpPr>
        <p:spPr>
          <a:xfrm>
            <a:off x="5212080" y="187452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and write context through tools; close the loop between action and memory.</a:t>
            </a:r>
            <a:endParaRPr lang="en-US" sz="1150" dirty="0"/>
          </a:p>
        </p:txBody>
      </p:sp>
      <p:sp>
        <p:nvSpPr>
          <p:cNvPr id="20" name="Shape 14"/>
          <p:cNvSpPr/>
          <p:nvPr/>
        </p:nvSpPr>
        <p:spPr>
          <a:xfrm>
            <a:off x="4617720" y="2660904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1164" y="2784348"/>
            <a:ext cx="210312" cy="210312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5212080" y="261518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compounds</a:t>
            </a:r>
            <a:endParaRPr lang="en-US" sz="1450" dirty="0"/>
          </a:p>
        </p:txBody>
      </p:sp>
      <p:sp>
        <p:nvSpPr>
          <p:cNvPr id="23" name="Text 16"/>
          <p:cNvSpPr/>
          <p:nvPr/>
        </p:nvSpPr>
        <p:spPr>
          <a:xfrm>
            <a:off x="5212080" y="2907792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Shared, persistent context is what makes multi-agent orchestration reliable.</a:t>
            </a:r>
            <a:endParaRPr lang="en-US" sz="1150" dirty="0"/>
          </a:p>
        </p:txBody>
      </p:sp>
      <p:sp>
        <p:nvSpPr>
          <p:cNvPr id="24" name="Text 17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850" dirty="0"/>
          </a:p>
        </p:txBody>
      </p:sp>
      <p:sp>
        <p:nvSpPr>
          <p:cNvPr id="25" name="Text 18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17"/>
          <p:cNvSpPr/>
          <p:nvPr/>
        </p:nvSpPr>
        <p:spPr>
          <a:xfrm>
            <a:off x="502920" y="566928"/>
            <a:ext cx="7315200" cy="534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Future Work</a:t>
            </a:r>
            <a:endParaRPr lang="en-US" sz="4000" dirty="0"/>
          </a:p>
        </p:txBody>
      </p:sp>
      <p:sp>
        <p:nvSpPr>
          <p:cNvPr id="20" name="Text 18"/>
          <p:cNvSpPr/>
          <p:nvPr/>
        </p:nvSpPr>
        <p:spPr>
          <a:xfrm>
            <a:off x="502920" y="1331324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list</a:t>
            </a:r>
            <a:endParaRPr lang="en-US" sz="1500" dirty="0">
              <a:solidFill>
                <a:srgbClr val="FF0000"/>
              </a:solidFill>
            </a:endParaRPr>
          </a:p>
        </p:txBody>
      </p:sp>
      <p:sp>
        <p:nvSpPr>
          <p:cNvPr id="33" name="Shape 31"/>
          <p:cNvSpPr/>
          <p:nvPr/>
        </p:nvSpPr>
        <p:spPr>
          <a:xfrm>
            <a:off x="502920" y="4572000"/>
            <a:ext cx="8138160" cy="0"/>
          </a:xfrm>
          <a:prstGeom prst="line">
            <a:avLst/>
          </a:prstGeom>
          <a:noFill/>
          <a:ln w="12700">
            <a:solidFill>
              <a:srgbClr val="2430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02920" y="4681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Workshop Repo: </a:t>
            </a: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/>
              </a:rPr>
              <a:t>https://github.com/saradindusengupta/context-engine</a:t>
            </a:r>
            <a:endParaRPr lang="en-US" sz="115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9B864E7-F2FF-5955-44B8-3BB3E3650FA9}"/>
              </a:ext>
            </a:extLst>
          </p:cNvPr>
          <p:cNvSpPr txBox="1"/>
          <p:nvPr/>
        </p:nvSpPr>
        <p:spPr>
          <a:xfrm>
            <a:off x="404327" y="1651364"/>
            <a:ext cx="755157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Foundation Capital — </a:t>
            </a:r>
            <a:r>
              <a:rPr lang="en-US" sz="1100" dirty="0">
                <a:hlinkClick r:id="rId4"/>
              </a:rPr>
              <a:t>Context Graphs: AI’s Trillion-Dollar Opportunity (decision traces; systems of record for decisions)</a:t>
            </a:r>
            <a:r>
              <a:rPr lang="en-US" sz="1100" dirty="0"/>
              <a:t>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Graphlit</a:t>
            </a:r>
            <a:r>
              <a:rPr lang="en-US" sz="1200" dirty="0"/>
              <a:t> (Kirk Marple), 3-part series — </a:t>
            </a:r>
            <a:r>
              <a:rPr lang="en-US" sz="1100" dirty="0">
                <a:hlinkClick r:id="rId5"/>
              </a:rPr>
              <a:t>The Context Layer AI Agents Need; Building the Event Clock; What the Ontology Debate Gets Wrong</a:t>
            </a:r>
            <a:r>
              <a:rPr lang="en-US" sz="1100" dirty="0"/>
              <a:t>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Letta — </a:t>
            </a:r>
            <a:r>
              <a:rPr lang="en-US" sz="1200" dirty="0">
                <a:hlinkClick r:id="rId6"/>
              </a:rPr>
              <a:t>Anatomy of a Context Window: </a:t>
            </a:r>
            <a:r>
              <a:rPr lang="en-US" sz="1100" dirty="0">
                <a:hlinkClick r:id="rId6"/>
              </a:rPr>
              <a:t>A Guide to Context Engineering (LLM-OS; memory blocks)</a:t>
            </a:r>
            <a:r>
              <a:rPr lang="en-US" sz="1100" dirty="0"/>
              <a:t>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Manus — </a:t>
            </a:r>
            <a:r>
              <a:rPr lang="en-US" sz="1100" dirty="0">
                <a:hlinkClick r:id="rId7"/>
              </a:rPr>
              <a:t>Context Engineering for AI Agents: Lessons from Building Manus (KV-cache, mask-don’t-remove, file system as context, recitation, keep errors in, don’t get few-shotted).</a:t>
            </a: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Dex Horthy (</a:t>
            </a:r>
            <a:r>
              <a:rPr lang="en-US" sz="1200" dirty="0" err="1"/>
              <a:t>HumanLayer</a:t>
            </a:r>
            <a:r>
              <a:rPr lang="en-US" sz="1200" dirty="0"/>
              <a:t>) — </a:t>
            </a:r>
            <a:r>
              <a:rPr lang="en-US" sz="1100" dirty="0">
                <a:hlinkClick r:id="rId8"/>
              </a:rPr>
              <a:t>Advanced Context Engineering for Agents (</a:t>
            </a:r>
            <a:r>
              <a:rPr lang="en-US" sz="1100" dirty="0" err="1">
                <a:hlinkClick r:id="rId8"/>
              </a:rPr>
              <a:t>research→plan→implement</a:t>
            </a:r>
            <a:r>
              <a:rPr lang="en-US" sz="1100" dirty="0">
                <a:hlinkClick r:id="rId8"/>
              </a:rPr>
              <a:t>; intentional compaction; sub-agents; &lt;40% utilization).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Papers: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MemGPT</a:t>
            </a:r>
            <a:r>
              <a:rPr lang="en-US" sz="1200" dirty="0"/>
              <a:t>: Towards LLMs as Operating Systems (2310.08560);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node2vec: Scalable Feature Learning for Networks (1607.00653);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A Survey on In-Context Learning (2301.00234).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CF87BE-0950-D69C-BD44-3FD16F7966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38744" y="4628088"/>
            <a:ext cx="402336" cy="402336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2475FA-8D7B-5DE6-6688-782B788CA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17">
            <a:extLst>
              <a:ext uri="{FF2B5EF4-FFF2-40B4-BE49-F238E27FC236}">
                <a16:creationId xmlns:a16="http://schemas.microsoft.com/office/drawing/2014/main" id="{BAF724F7-C0A3-F75C-01A2-CA5B4AA95E15}"/>
              </a:ext>
            </a:extLst>
          </p:cNvPr>
          <p:cNvSpPr/>
          <p:nvPr/>
        </p:nvSpPr>
        <p:spPr>
          <a:xfrm>
            <a:off x="3625565" y="700620"/>
            <a:ext cx="1251235" cy="534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Questions</a:t>
            </a:r>
          </a:p>
        </p:txBody>
      </p:sp>
      <p:sp>
        <p:nvSpPr>
          <p:cNvPr id="33" name="Shape 31">
            <a:extLst>
              <a:ext uri="{FF2B5EF4-FFF2-40B4-BE49-F238E27FC236}">
                <a16:creationId xmlns:a16="http://schemas.microsoft.com/office/drawing/2014/main" id="{7546DF79-B3ED-981F-1E13-FDCFEAA023EC}"/>
              </a:ext>
            </a:extLst>
          </p:cNvPr>
          <p:cNvSpPr/>
          <p:nvPr/>
        </p:nvSpPr>
        <p:spPr>
          <a:xfrm>
            <a:off x="502920" y="4572000"/>
            <a:ext cx="8138160" cy="0"/>
          </a:xfrm>
          <a:prstGeom prst="line">
            <a:avLst/>
          </a:prstGeom>
          <a:noFill/>
          <a:ln w="12700">
            <a:solidFill>
              <a:srgbClr val="2430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BED1877-36FE-52D5-4D05-0D855EC8AC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68" y="30860"/>
            <a:ext cx="1133491" cy="4555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15AC48-3FB9-CDF0-4386-4EE486257C3F}"/>
              </a:ext>
            </a:extLst>
          </p:cNvPr>
          <p:cNvSpPr txBox="1"/>
          <p:nvPr/>
        </p:nvSpPr>
        <p:spPr>
          <a:xfrm>
            <a:off x="2133600" y="1685731"/>
            <a:ext cx="951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hlinkClick r:id="rId4"/>
              </a:rPr>
              <a:t>Github</a:t>
            </a:r>
            <a:r>
              <a:rPr lang="en-US" dirty="0">
                <a:hlinkClick r:id="rId4"/>
              </a:rPr>
              <a:t>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7F4D2-A9B8-F476-DCC5-92C92D9631B9}"/>
              </a:ext>
            </a:extLst>
          </p:cNvPr>
          <p:cNvSpPr txBox="1"/>
          <p:nvPr/>
        </p:nvSpPr>
        <p:spPr>
          <a:xfrm>
            <a:off x="3806890" y="1685731"/>
            <a:ext cx="1069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5"/>
              </a:rPr>
              <a:t>LinkedIn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B63E76-DF25-F7CE-C45B-7B14BA0D45CE}"/>
              </a:ext>
            </a:extLst>
          </p:cNvPr>
          <p:cNvSpPr txBox="1"/>
          <p:nvPr/>
        </p:nvSpPr>
        <p:spPr>
          <a:xfrm>
            <a:off x="5598367" y="1685731"/>
            <a:ext cx="1175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6"/>
              </a:rPr>
              <a:t>Website</a:t>
            </a:r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BF046B2-5DDC-D0C5-FC57-D29BC4C845D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65595" y="2135938"/>
            <a:ext cx="952500" cy="952500"/>
          </a:xfrm>
          <a:prstGeom prst="rect">
            <a:avLst/>
          </a:prstGeom>
        </p:spPr>
      </p:pic>
      <p:sp>
        <p:nvSpPr>
          <p:cNvPr id="10" name="Text 17">
            <a:extLst>
              <a:ext uri="{FF2B5EF4-FFF2-40B4-BE49-F238E27FC236}">
                <a16:creationId xmlns:a16="http://schemas.microsoft.com/office/drawing/2014/main" id="{E51873B7-86EB-2209-9197-B5941A6D94D1}"/>
              </a:ext>
            </a:extLst>
          </p:cNvPr>
          <p:cNvSpPr/>
          <p:nvPr/>
        </p:nvSpPr>
        <p:spPr>
          <a:xfrm>
            <a:off x="3140373" y="3538625"/>
            <a:ext cx="2513978" cy="534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75552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PRINCIPLES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is the whole game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27632"/>
            <a:ext cx="4663440" cy="2697480"/>
          </a:xfrm>
          <a:prstGeom prst="roundRect">
            <a:avLst>
              <a:gd name="adj" fmla="val 2712"/>
            </a:avLst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7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77240" y="18288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LLM is </a:t>
            </a:r>
            <a:r>
              <a:rPr lang="en-US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</a:t>
            </a: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pure function.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77240" y="228600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E749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output = f(context) + Var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77240" y="2788920"/>
            <a:ext cx="41605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of training weights, the only lever on output quality is the quality of what you put in.</a:t>
            </a:r>
            <a:endParaRPr lang="en-US" sz="135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In-context learning is the paradigm: behaviour is steered by the window, not the weights.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5440680" y="1627632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agent's context window should optimise for: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440680" y="2084832"/>
            <a:ext cx="420624" cy="42062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248" y="2198400"/>
            <a:ext cx="193487" cy="193487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989320" y="204825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Correctness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5989320" y="230428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bad facts in the window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5440680" y="2651760"/>
            <a:ext cx="420624" cy="42062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4248" y="2765328"/>
            <a:ext cx="193487" cy="193487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989320" y="2615184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Completeness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5989320" y="287121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nothing essential missing</a:t>
            </a:r>
            <a:endParaRPr lang="en-US" sz="1150" dirty="0"/>
          </a:p>
        </p:txBody>
      </p:sp>
      <p:sp>
        <p:nvSpPr>
          <p:cNvPr id="17" name="Shape 13"/>
          <p:cNvSpPr/>
          <p:nvPr/>
        </p:nvSpPr>
        <p:spPr>
          <a:xfrm>
            <a:off x="5440680" y="3218688"/>
            <a:ext cx="420624" cy="420624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4248" y="3332256"/>
            <a:ext cx="193487" cy="193487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989320" y="318211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5989320" y="3438144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fewer tokens → better results</a:t>
            </a:r>
            <a:endParaRPr lang="en-US" sz="1150" dirty="0"/>
          </a:p>
        </p:txBody>
      </p:sp>
      <p:sp>
        <p:nvSpPr>
          <p:cNvPr id="21" name="Shape 16"/>
          <p:cNvSpPr/>
          <p:nvPr/>
        </p:nvSpPr>
        <p:spPr>
          <a:xfrm>
            <a:off x="5440680" y="3785616"/>
            <a:ext cx="420624" cy="420624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4248" y="3899184"/>
            <a:ext cx="193487" cy="193487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989320" y="37490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Trajectory</a:t>
            </a:r>
            <a:endParaRPr lang="en-US" sz="1500" dirty="0"/>
          </a:p>
        </p:txBody>
      </p:sp>
      <p:sp>
        <p:nvSpPr>
          <p:cNvPr id="24" name="Text 18"/>
          <p:cNvSpPr/>
          <p:nvPr/>
        </p:nvSpPr>
        <p:spPr>
          <a:xfrm>
            <a:off x="5989320" y="400507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right path through the work</a:t>
            </a:r>
            <a:endParaRPr lang="en-US" sz="1150" dirty="0"/>
          </a:p>
        </p:txBody>
      </p:sp>
      <p:sp>
        <p:nvSpPr>
          <p:cNvPr id="25" name="Text 19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Dong et al., “A Survey on In-context Learning” (arXiv:2301.00234) · Horthy, “Advanced Context Engineering for Agents”</a:t>
            </a:r>
            <a:endParaRPr lang="en-US" sz="850" dirty="0"/>
          </a:p>
        </p:txBody>
      </p:sp>
      <p:sp>
        <p:nvSpPr>
          <p:cNvPr id="26" name="Text 20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029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chemeClr val="accent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DISCIPLINE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Treat the window as a budget, not a bucket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502920" y="169164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6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40%</a:t>
            </a:r>
            <a:endParaRPr lang="en-US" sz="6600" dirty="0"/>
          </a:p>
        </p:txBody>
      </p:sp>
      <p:sp>
        <p:nvSpPr>
          <p:cNvPr id="5" name="Text 3"/>
          <p:cNvSpPr/>
          <p:nvPr/>
        </p:nvSpPr>
        <p:spPr>
          <a:xfrm>
            <a:off x="502920" y="269748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target context utilisation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latin typeface="Arial" pitchFamily="34" charset="0"/>
                <a:ea typeface="Arial" pitchFamily="34" charset="-122"/>
                <a:cs typeface="Arial" pitchFamily="34" charset="-120"/>
              </a:rPr>
              <a:t>during long-running work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0" y="173736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The worst things to put in a window, in order: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0" y="2148840"/>
            <a:ext cx="4983480" cy="658368"/>
          </a:xfrm>
          <a:prstGeom prst="roundRect">
            <a:avLst>
              <a:gd name="adj" fmla="val 8333"/>
            </a:avLst>
          </a:prstGeom>
          <a:solidFill>
            <a:srgbClr val="121C31"/>
          </a:solidFill>
          <a:ln w="12700">
            <a:solidFill>
              <a:srgbClr val="2430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840480" y="2295144"/>
            <a:ext cx="365760" cy="3657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840480" y="22951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B12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4343400" y="2203704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 info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4343400" y="2487168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wrong facts poison every downstream step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0" y="2898648"/>
            <a:ext cx="4069080" cy="658368"/>
          </a:xfrm>
          <a:prstGeom prst="roundRect">
            <a:avLst>
              <a:gd name="adj" fmla="val 8333"/>
            </a:avLst>
          </a:prstGeom>
          <a:solidFill>
            <a:srgbClr val="121C31"/>
          </a:solidFill>
          <a:ln w="12700">
            <a:solidFill>
              <a:srgbClr val="2430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840480" y="3044952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840480" y="30449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B12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343400" y="2953512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info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4343400" y="3236976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model can't reason about what it can't see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0" y="3648456"/>
            <a:ext cx="3154680" cy="658368"/>
          </a:xfrm>
          <a:prstGeom prst="roundRect">
            <a:avLst>
              <a:gd name="adj" fmla="val 8333"/>
            </a:avLst>
          </a:prstGeom>
          <a:solidFill>
            <a:srgbClr val="121C31"/>
          </a:solidFill>
          <a:ln w="12700">
            <a:solidFill>
              <a:srgbClr val="2430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840480" y="3794760"/>
            <a:ext cx="365760" cy="365760"/>
          </a:xfrm>
          <a:prstGeom prst="ellipse">
            <a:avLst/>
          </a:prstGeom>
          <a:solidFill>
            <a:srgbClr val="0E74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840480" y="37947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B12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4343400" y="370332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Noise</a:t>
            </a:r>
            <a:endParaRPr lang="en-US" sz="1550" dirty="0"/>
          </a:p>
        </p:txBody>
      </p:sp>
      <p:sp>
        <p:nvSpPr>
          <p:cNvPr id="21" name="Text 19"/>
          <p:cNvSpPr/>
          <p:nvPr/>
        </p:nvSpPr>
        <p:spPr>
          <a:xfrm>
            <a:off x="4343400" y="3986784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irrelevant blobs crowd out what matters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0292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latin typeface="Arial" pitchFamily="34" charset="0"/>
                <a:ea typeface="Arial" pitchFamily="34" charset="-122"/>
                <a:cs typeface="Arial" pitchFamily="34" charset="-120"/>
              </a:rPr>
              <a:t>Move work through </a:t>
            </a:r>
            <a:r>
              <a:rPr lang="en-US" sz="1300" b="1" dirty="0">
                <a:solidFill>
                  <a:srgbClr val="06B6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research → plan → implement</a:t>
            </a: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300" dirty="0">
                <a:latin typeface="Arial" pitchFamily="34" charset="0"/>
                <a:ea typeface="Arial" pitchFamily="34" charset="-122"/>
                <a:cs typeface="Arial" pitchFamily="34" charset="-120"/>
              </a:rPr>
              <a:t>compacting intentionally at each hand-off</a:t>
            </a: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NECESSARY, BUT NOT SUFFICIENT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RAG retrieves — and what agents actually need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744171"/>
            <a:ext cx="3931920" cy="2788920"/>
          </a:xfrm>
          <a:prstGeom prst="roundRect">
            <a:avLst>
              <a:gd name="adj" fmla="val 2623"/>
            </a:avLst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7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58952" y="1901952"/>
            <a:ext cx="457200" cy="457200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396" y="2025396"/>
            <a:ext cx="210312" cy="2103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19202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gives you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468880"/>
            <a:ext cx="3429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0000"/>
              </a:lnSpc>
              <a:spcAft>
                <a:spcPts val="9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 chunks similar to your query</a:t>
            </a:r>
            <a:endParaRPr lang="en-US" sz="1300" dirty="0"/>
          </a:p>
          <a:p>
            <a:pPr marL="342900" indent="-342900">
              <a:lnSpc>
                <a:spcPct val="100000"/>
              </a:lnSpc>
              <a:spcAft>
                <a:spcPts val="9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Stores similarity, not meaning</a:t>
            </a:r>
            <a:endParaRPr lang="en-US" sz="1300" dirty="0"/>
          </a:p>
          <a:p>
            <a:pPr marL="342900" indent="-342900">
              <a:lnSpc>
                <a:spcPct val="100000"/>
              </a:lnSpc>
              <a:spcAft>
                <a:spcPts val="9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static, read-only source</a:t>
            </a:r>
            <a:endParaRPr lang="en-US" sz="1300" dirty="0"/>
          </a:p>
          <a:p>
            <a:pPr marL="342900" indent="-342900">
              <a:lnSpc>
                <a:spcPct val="100000"/>
              </a:lnSpc>
              <a:spcAft>
                <a:spcPts val="9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JSON blobs that flood the window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709160" y="1691640"/>
            <a:ext cx="3931920" cy="2788920"/>
          </a:xfrm>
          <a:prstGeom prst="roundRect">
            <a:avLst>
              <a:gd name="adj" fmla="val 2623"/>
            </a:avLst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  <a:effectLst>
            <a:outerShdw blurRad="101600" dist="38100" dir="5400000" algn="bl" rotWithShape="0">
              <a:srgbClr val="0B1221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965192" y="1901952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8636" y="2025396"/>
            <a:ext cx="210312" cy="21031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32120" y="192024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need to reason over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983480" y="2468880"/>
            <a:ext cx="3520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— who is this, across tools?</a:t>
            </a:r>
            <a:endParaRPr lang="en-US" sz="13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Relationships — who owns / depends on what</a:t>
            </a:r>
            <a:endParaRPr lang="en-US" sz="13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 state — what was true, and when</a:t>
            </a:r>
            <a:endParaRPr lang="en-US" sz="13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— the decisions behind the state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Marple (Graphlit), “The Context Layer AI Agents Actually Need” (Dec 2025)</a:t>
            </a:r>
            <a:endParaRPr lang="en-US" sz="850" dirty="0"/>
          </a:p>
        </p:txBody>
      </p:sp>
      <p:sp>
        <p:nvSpPr>
          <p:cNvPr id="15" name="Text 11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V="1">
            <a:off x="6126480" y="2537460"/>
            <a:ext cx="816559" cy="615391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126480" y="3152851"/>
            <a:ext cx="726948" cy="61831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3039" y="2537460"/>
            <a:ext cx="822046" cy="782544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 flipV="1">
            <a:off x="6853428" y="3320004"/>
            <a:ext cx="911657" cy="45116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 flipV="1">
            <a:off x="7765085" y="2725826"/>
            <a:ext cx="600761" cy="594177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765085" y="3320004"/>
            <a:ext cx="807415" cy="52102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853428" y="3771168"/>
            <a:ext cx="726948" cy="57881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 flipV="1">
            <a:off x="7580376" y="3841029"/>
            <a:ext cx="992124" cy="508955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 flipV="1">
            <a:off x="7580376" y="3320004"/>
            <a:ext cx="184709" cy="1029980"/>
          </a:xfrm>
          <a:prstGeom prst="line">
            <a:avLst/>
          </a:prstGeom>
          <a:noFill/>
          <a:ln w="17780">
            <a:solidFill>
              <a:srgbClr val="334155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035040" y="3061411"/>
            <a:ext cx="182880" cy="1828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874459" y="2468880"/>
            <a:ext cx="137160" cy="1371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775704" y="3693444"/>
            <a:ext cx="155448" cy="15544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664501" y="3219420"/>
            <a:ext cx="201168" cy="20116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306410" y="2666390"/>
            <a:ext cx="118872" cy="11887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503920" y="3772449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516368" y="4285976"/>
            <a:ext cx="128016" cy="128016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21792" y="1362456"/>
            <a:ext cx="457200" cy="0"/>
          </a:xfrm>
          <a:prstGeom prst="line">
            <a:avLst/>
          </a:prstGeom>
          <a:noFill/>
          <a:ln w="20320">
            <a:solidFill>
              <a:srgbClr val="334155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1078992" y="1362456"/>
            <a:ext cx="457200" cy="0"/>
          </a:xfrm>
          <a:prstGeom prst="line">
            <a:avLst/>
          </a:prstGeom>
          <a:noFill/>
          <a:ln w="20320">
            <a:solidFill>
              <a:srgbClr val="334155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39496" y="1280160"/>
            <a:ext cx="164592" cy="16459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996696" y="1280160"/>
            <a:ext cx="164592" cy="164592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1453896" y="1280160"/>
            <a:ext cx="164592" cy="164592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57784" y="1938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" y="2304288"/>
            <a:ext cx="6766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knowledge graph</a:t>
            </a:r>
            <a:endParaRPr lang="en-US" sz="5000" dirty="0"/>
          </a:p>
          <a:p>
            <a:pPr marL="0" indent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context graph</a:t>
            </a:r>
            <a:endParaRPr lang="en-US" sz="5000" dirty="0"/>
          </a:p>
        </p:txBody>
      </p:sp>
      <p:sp>
        <p:nvSpPr>
          <p:cNvPr id="25" name="Text 23"/>
          <p:cNvSpPr/>
          <p:nvPr/>
        </p:nvSpPr>
        <p:spPr>
          <a:xfrm>
            <a:off x="502920" y="416052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Entities and relationships are table stakes. Events, facts, and decisions are the value.</a:t>
            </a:r>
            <a:endParaRPr lang="en-US" sz="145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10C3281-9AB5-BD61-4D3A-55BA761202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68" y="30860"/>
            <a:ext cx="1133491" cy="45551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THINGS, OFTEN CONFLATED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graph vs. context graph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393192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58952" y="1901952"/>
            <a:ext cx="457200" cy="457200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396" y="2025396"/>
            <a:ext cx="210312" cy="2103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19202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graph</a:t>
            </a:r>
            <a:endParaRPr lang="en-US" sz="1650" dirty="0"/>
          </a:p>
        </p:txBody>
      </p:sp>
      <p:sp>
        <p:nvSpPr>
          <p:cNvPr id="8" name="Text 5"/>
          <p:cNvSpPr/>
          <p:nvPr/>
        </p:nvSpPr>
        <p:spPr>
          <a:xfrm>
            <a:off x="777240" y="2487168"/>
            <a:ext cx="3429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model of entities and the stable relationships between them. Answers “what is connected to what.” Largely a snapshot of current state.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4709160" y="1691640"/>
            <a:ext cx="3931920" cy="2286000"/>
          </a:xfrm>
          <a:prstGeom prst="roundRect">
            <a:avLst>
              <a:gd name="adj" fmla="val 3200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965192" y="1901952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8636" y="2025396"/>
            <a:ext cx="210312" cy="21031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32120" y="192024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graph</a:t>
            </a:r>
            <a:endParaRPr lang="en-US" sz="1650" dirty="0"/>
          </a:p>
        </p:txBody>
      </p:sp>
      <p:sp>
        <p:nvSpPr>
          <p:cNvPr id="13" name="Text 9"/>
          <p:cNvSpPr/>
          <p:nvPr/>
        </p:nvSpPr>
        <p:spPr>
          <a:xfrm>
            <a:off x="4983480" y="2487168"/>
            <a:ext cx="3520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living record of decision traces stitched across entities and time — so precedent becomes searchable. It explains not just what happened, but why it was allowed to.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502920" y="416052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context graph is built </a:t>
            </a:r>
            <a:r>
              <a:rPr lang="en-US" sz="1400" i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top of</a:t>
            </a: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the knowledge graph — you can't capture </a:t>
            </a:r>
            <a:r>
              <a:rPr lang="en-US" sz="14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</a:t>
            </a: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without first knowing </a:t>
            </a:r>
            <a:r>
              <a:rPr lang="en-US" sz="14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</a:t>
            </a: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</a:t>
            </a:r>
            <a:r>
              <a:rPr lang="en-US" sz="14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</a:t>
            </a: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Capital (Gupta &amp; Garg), “Context Graphs: AI's Trillion-Dollar Opportunity”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ORDER MATTERS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layers of context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2011680" y="1645920"/>
            <a:ext cx="5120640" cy="1234440"/>
          </a:xfrm>
          <a:prstGeom prst="roundRect">
            <a:avLst>
              <a:gd name="adj" fmla="val 5926"/>
            </a:avLst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40280" y="1847088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3724" y="1970532"/>
            <a:ext cx="210312" cy="2103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834640" y="18288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context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2834640" y="2176272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traces · precedent as artifact · auditability of why an action was allowed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7269480" y="292608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built on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572000" y="2907792"/>
            <a:ext cx="0" cy="292608"/>
          </a:xfrm>
          <a:prstGeom prst="line">
            <a:avLst/>
          </a:prstGeom>
          <a:noFill/>
          <a:ln w="25400">
            <a:solidFill>
              <a:srgbClr val="94A3B8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1280160" y="3246120"/>
            <a:ext cx="6583680" cy="1417320"/>
          </a:xfrm>
          <a:prstGeom prst="roundRect">
            <a:avLst>
              <a:gd name="adj" fmla="val 5161"/>
            </a:avLst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  <a:effectLst>
            <a:outerShdw blurRad="101600" dist="38100" dir="5400000" algn="bl" rotWithShape="0">
              <a:srgbClr val="0B1221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1508760" y="3456432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2204" y="3579876"/>
            <a:ext cx="210312" cy="21031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103120" y="3456432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context  —  the foundation most teams skip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2103120" y="3840480"/>
            <a:ext cx="5577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resolution   ·   Ownership &amp; relationships</a:t>
            </a:r>
            <a:endParaRPr lang="en-US" sz="12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 state   ·   Cross-system synthesis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502920" y="48280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Marple (Graphlit), Part 1 — operational context is the substrate decision traces depend on</a:t>
            </a:r>
            <a:endParaRPr lang="en-US" sz="850" dirty="0"/>
          </a:p>
        </p:txBody>
      </p:sp>
      <p:sp>
        <p:nvSpPr>
          <p:cNvPr id="17" name="Text 13"/>
          <p:cNvSpPr/>
          <p:nvPr/>
        </p:nvSpPr>
        <p:spPr>
          <a:xfrm>
            <a:off x="8412480" y="47731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2583</Words>
  <Application>Microsoft Macintosh PowerPoint</Application>
  <PresentationFormat>On-screen Show (16:9)</PresentationFormat>
  <Paragraphs>415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Aptos</vt:lpstr>
      <vt:lpstr>Aptos Display</vt:lpstr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RAG: A Context Engine for Multi-Agent Systems using MCP</dc:title>
  <dc:subject>PptxGenJS Presentation</dc:subject>
  <dc:creator>MCP Dev Summit 2026 Workshop</dc:creator>
  <cp:lastModifiedBy>t26809</cp:lastModifiedBy>
  <cp:revision>20</cp:revision>
  <dcterms:created xsi:type="dcterms:W3CDTF">2026-06-13T18:56:34Z</dcterms:created>
  <dcterms:modified xsi:type="dcterms:W3CDTF">2026-06-14T05:21:03Z</dcterms:modified>
</cp:coreProperties>
</file>