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06B6D4"/>
                </a:solidFill>
              </a:rPr>
              <a:t>MCP DEV SUMMIT  •  MUMBAI 2025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Orchestrate at the Edge.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02920" y="1389888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4A3B8"/>
                </a:solidFill>
              </a:rPr>
              <a:t>Run AI where data lives — no cloud, no compromise.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1874520"/>
            <a:ext cx="8138160" cy="0"/>
          </a:xfrm>
          <a:prstGeom prst="line">
            <a:avLst/>
          </a:prstGeom>
          <a:noFill/>
          <a:ln w="12700">
            <a:solidFill>
              <a:srgbClr val="1E2F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2011680"/>
            <a:ext cx="4251960" cy="2788920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2011680"/>
            <a:ext cx="64008" cy="27889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2121408"/>
            <a:ext cx="438912" cy="438912"/>
          </a:xfrm>
          <a:prstGeom prst="ellipse">
            <a:avLst/>
          </a:prstGeom>
          <a:solidFill>
            <a:srgbClr val="7C3AED">
              <a:alpha val="25000"/>
            </a:srgbClr>
          </a:solidFill>
          <a:ln w="15240">
            <a:solidFill>
              <a:srgbClr val="7C3A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12064" y="212140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7C3AED"/>
                </a:solidFill>
              </a:rPr>
              <a:t>⚙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33272" y="2139696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MCP as Orchestrator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21208" y="2633472"/>
            <a:ext cx="3931920" cy="20665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Policy enforcement point — decides which model runs, which tools are allowed, which governance rule applies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In-process MCP server (no transport layer) eliminates network hops entirely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JWT-scoped capability tokens + confidence router for every agent call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DPDP &amp; GDPR compliance becomes a structural guarantee, not a checkbox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846320" y="2011680"/>
            <a:ext cx="4251960" cy="2788920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46320" y="2011680"/>
            <a:ext cx="64008" cy="27889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0" y="2121408"/>
            <a:ext cx="438912" cy="438912"/>
          </a:xfrm>
          <a:prstGeom prst="ellipse">
            <a:avLst/>
          </a:prstGeom>
          <a:solidFill>
            <a:srgbClr val="06B6D4">
              <a:alpha val="25000"/>
            </a:srgbClr>
          </a:solidFill>
          <a:ln w="15240">
            <a:solidFill>
              <a:srgbClr val="06B6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38344" y="2121408"/>
            <a:ext cx="42062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6B6D4"/>
                </a:solidFill>
              </a:rPr>
              <a:t>⚡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559552" y="2139696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AI Edge Inference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047488" y="2633472"/>
            <a:ext cx="3931920" cy="20665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Phi-3 Mini (int4) via ExecuTorch on Snapdragon HTP — full LLM quality, zero egress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SLM + RAG confidence router handles ~80% of queries in &lt; 300 ms on-device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Offline-first: answers questions, triggers workflows, signs audit logs — no connectivity needed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E8EDF8"/>
                </a:solidFill>
              </a:rPr>
              <a:t>One runtime, six verticals — swap three files, keep the control plane identical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0" y="4864608"/>
            <a:ext cx="9144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Zero PII egress  •  Sub-300 ms  •  Works offline  •  DPDP/GDPR by architecture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06B6D4"/>
                </a:solidFill>
              </a:rPr>
              <a:t>MCP DEV SUMMIT  •  MUMBAI 2025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The Economics of On-Device AI.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502920" y="1389888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4A3B8"/>
                </a:solidFill>
              </a:rPr>
              <a:t>Eliminate token spend. Deploy once. Run forever.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02920" y="1874520"/>
            <a:ext cx="8138160" cy="0"/>
          </a:xfrm>
          <a:prstGeom prst="line">
            <a:avLst/>
          </a:prstGeom>
          <a:noFill/>
          <a:ln w="12700">
            <a:solidFill>
              <a:srgbClr val="1E2F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993392"/>
            <a:ext cx="2724912" cy="126187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993392"/>
            <a:ext cx="2724912" cy="640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2084832"/>
            <a:ext cx="272491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6B6D4"/>
                </a:solidFill>
              </a:rPr>
              <a:t>$0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11480" y="2743200"/>
            <a:ext cx="2542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94A3B8"/>
                </a:solidFill>
              </a:rPr>
              <a:t>per query after deploy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46120" y="1993392"/>
            <a:ext cx="2724912" cy="126187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1993392"/>
            <a:ext cx="2724912" cy="6400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2084832"/>
            <a:ext cx="272491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7C3AED"/>
                </a:solidFill>
              </a:rPr>
              <a:t>$450K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337560" y="2743200"/>
            <a:ext cx="2542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94A3B8"/>
                </a:solidFill>
              </a:rPr>
              <a:t>saved / yr vs cloud LLM</a:t>
            </a:r>
            <a:endParaRPr lang="en-US" sz="950" dirty="0"/>
          </a:p>
          <a:p>
            <a:pPr algn="ctr" indent="0" marL="0">
              <a:buNone/>
            </a:pPr>
            <a:r>
              <a:rPr lang="en-US" sz="950" i="1" dirty="0">
                <a:solidFill>
                  <a:srgbClr val="94A3B8"/>
                </a:solidFill>
              </a:rPr>
              <a:t>(500 reps, real scenario)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172200" y="1993392"/>
            <a:ext cx="2724912" cy="126187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993392"/>
            <a:ext cx="2724912" cy="64008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2084832"/>
            <a:ext cx="2724912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2D3EE"/>
                </a:solidFill>
              </a:rPr>
              <a:t>~80%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263640" y="2743200"/>
            <a:ext cx="254203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94A3B8"/>
                </a:solidFill>
              </a:rPr>
              <a:t>queries resolved on-device</a:t>
            </a:r>
            <a:endParaRPr lang="en-US" sz="950" dirty="0"/>
          </a:p>
          <a:p>
            <a:pPr algn="ctr" indent="0" marL="0">
              <a:buNone/>
            </a:pPr>
            <a:r>
              <a:rPr lang="en-US" sz="950" i="1" dirty="0">
                <a:solidFill>
                  <a:srgbClr val="94A3B8"/>
                </a:solidFill>
              </a:rPr>
              <a:t>without cloud fallback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3429000"/>
            <a:ext cx="8503920" cy="1417320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3429000"/>
            <a:ext cx="64008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21208" y="353872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ED"/>
                </a:solidFill>
              </a:rPr>
              <a:t>ExecuTorch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21208" y="3867912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</a:rPr>
              <a:t>Why it changes what's possible on-device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21208" y="4123944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8"/>
                </a:solidFill>
              </a:rPr>
              <a:t>PyTorch-Native Export — captures the full computation graph; int4 + symmetric quant shrinks Phi-3 Mini from 14 GB → ~2 GB, phone-deployable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8"/>
                </a:solidFill>
              </a:rPr>
              <a:t>Qualcomm HTP Delegation — lowers ops onto Hexagon Tensor Processor (fixed-function NPU for matrix multiply)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E8EDF8"/>
                </a:solidFill>
              </a:rPr>
              <a:t>On-Device LoRA Training — the only mobile runtime with a training API; same .pte format for inference AND fine-tuning, no Python on device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1128"/>
          </a:solidFill>
          <a:ln w="12700">
            <a:solidFill>
              <a:srgbClr val="0A112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130D2E">
              <a:alpha val="50000"/>
            </a:srgbClr>
          </a:solidFill>
          <a:ln w="12700">
            <a:solidFill>
              <a:srgbClr val="130D2E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06B6D4"/>
                </a:solidFill>
              </a:rPr>
              <a:t>MCP DEV SUMMIT  •  MUMBAI 2025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40080" y="777240"/>
            <a:ext cx="78638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</a:rPr>
              <a:t>Build AI That
</a:t>
            </a:r>
            <a:pPr algn="ctr" indent="0" marL="0">
              <a:buNone/>
            </a:pPr>
            <a:r>
              <a:rPr lang="en-US" sz="4600" b="1" dirty="0">
                <a:solidFill>
                  <a:srgbClr val="06B6D4"/>
                </a:solidFill>
              </a:rPr>
              <a:t>Stays On Device.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914400" y="2606040"/>
            <a:ext cx="7315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4A3B8"/>
                </a:solidFill>
              </a:rPr>
              <a:t>Join us to go hands-on with MCP orchestration, ExecuTorch edge inference, and zero-token cost architecture — live demos, real code, real hardware.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3493008"/>
            <a:ext cx="2011680" cy="117043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3493008"/>
            <a:ext cx="2011680" cy="6400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29768" y="3593592"/>
            <a:ext cx="17922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MCP Orchestrator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29768" y="393192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Policy-enforced agent routing on-device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468880" y="3493008"/>
            <a:ext cx="2011680" cy="117043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468880" y="3493008"/>
            <a:ext cx="2011680" cy="640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78608" y="3593592"/>
            <a:ext cx="17922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AI Edge Inference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578608" y="393192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Phi-3 Mini on Snapdragon HTP via ExecuTorch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617720" y="3493008"/>
            <a:ext cx="2011680" cy="117043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17720" y="3493008"/>
            <a:ext cx="2011680" cy="6400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27448" y="3593592"/>
            <a:ext cx="17922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Zero Token Cost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27448" y="393192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$0/query after deployment — $450K saved/yr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766560" y="3493008"/>
            <a:ext cx="2011680" cy="1170432"/>
          </a:xfrm>
          <a:prstGeom prst="rect">
            <a:avLst/>
          </a:prstGeom>
          <a:solidFill>
            <a:srgbClr val="131F45"/>
          </a:solidFill>
          <a:ln w="15240">
            <a:solidFill>
              <a:srgbClr val="1E2F6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766560" y="3493008"/>
            <a:ext cx="2011680" cy="640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76288" y="3593592"/>
            <a:ext cx="179222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ExecuTorch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876288" y="3931920"/>
            <a:ext cx="17922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int4 quant, LoRA training, .pte portable model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</a:rPr>
              <a:t>Register now  •  github.com/mcp-edge  •  #MCPDevSummit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MCP Dev Summit Mumbai</dc:title>
  <dc:subject>PptxGenJS Presentation</dc:subject>
  <dc:creator>PptxGenJS</dc:creator>
  <cp:lastModifiedBy>PptxGenJS</cp:lastModifiedBy>
  <cp:revision>1</cp:revision>
  <dcterms:created xsi:type="dcterms:W3CDTF">2026-05-30T16:47:33Z</dcterms:created>
  <dcterms:modified xsi:type="dcterms:W3CDTF">2026-05-30T16:47:33Z</dcterms:modified>
</cp:coreProperties>
</file>