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iaGTxFL6nfbuHN23Ws6rgHAyrD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Open on the thesis: MCP's real value at the edge isn't tool-calling — it's the single local decision point that controls what runs and what may leave. Zero bytes to cloud, zero LLM tokens. Set the frame: capability AND compliance, both on the device.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" name="Google Shape;29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Land the central claim. Walk left-to-right through the pipeline — every gate is local. Emphasise: no network hop anywhere. Then the two halves: capability (frontier model on-device) and compliance (zero egress = structural guarantee).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3" name="Google Shape;73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This wasn't feasible 18 months ago. ExecuTorch is what makes the on-device control plane possible and hard to copy. Stress the fourth capability — on-device training — as the rare one. The combination of all four simultaneously is the moat.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Google Shape;111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Transition slide. The whole talk hangs on one reframe: MCP becomes a local control plane. One decision, on the device, before any data can move.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Two questions, independent — content safety AND caller authorisation. Fails closed. Then the router: ~80% stay on the small model under 300ms; only the hardest escalate. Deliver the honesty beat about the large-model placeholder score explicitly.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Google Shape;153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De-risk the architecture: the same proven edge stack shipping at billion-user scale, turned into a governance &amp; compliance control plane. EdgeMind isn't inventing the runtime — it's repurposing the industry's proven one.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3" name="Google Shape;193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The economic argument. Same control plane everywhere — only three files change per vertical. Show the six verticals already framed. On outcomes: I'm keeping these qualitative on purpose; the displacement is real, the exact figures depend on deployment scale.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3" name="Google Shape;233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The credibility slide. Be explicit: this column ships today, that column is roadmap with a clear path. The honesty is the selling point for a regulated audience. Close the section with the tagline.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2" name="Google Shape;252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alibri"/>
                <a:ea typeface="Calibri"/>
                <a:cs typeface="Calibri"/>
                <a:sym typeface="Calibri"/>
              </a:rPr>
              <a:t>Close on the invitation. The demo proves it end to end: phone offline, under-scoped token rejected before any model runs, triage at 0.93 confidence. Drop links. Capability without the cloud; compliance without the binder.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318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318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2" type="sldNum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15.png"/><Relationship Id="rId6" Type="http://schemas.openxmlformats.org/officeDocument/2006/relationships/image" Target="../media/image10.png"/><Relationship Id="rId7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25.png"/><Relationship Id="rId5" Type="http://schemas.openxmlformats.org/officeDocument/2006/relationships/image" Target="../media/image13.png"/><Relationship Id="rId6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4.png"/><Relationship Id="rId4" Type="http://schemas.openxmlformats.org/officeDocument/2006/relationships/image" Target="../media/image7.png"/><Relationship Id="rId5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Relationship Id="rId4" Type="http://schemas.openxmlformats.org/officeDocument/2006/relationships/image" Target="../media/image2.png"/><Relationship Id="rId5" Type="http://schemas.openxmlformats.org/officeDocument/2006/relationships/image" Target="../media/image16.png"/><Relationship Id="rId6" Type="http://schemas.openxmlformats.org/officeDocument/2006/relationships/image" Target="../media/image6.png"/><Relationship Id="rId7" Type="http://schemas.openxmlformats.org/officeDocument/2006/relationships/image" Target="../media/image4.png"/><Relationship Id="rId8" Type="http://schemas.openxmlformats.org/officeDocument/2006/relationships/image" Target="../media/image1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4.png"/><Relationship Id="rId4" Type="http://schemas.openxmlformats.org/officeDocument/2006/relationships/image" Target="../media/image20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2.png"/><Relationship Id="rId4" Type="http://schemas.openxmlformats.org/officeDocument/2006/relationships/image" Target="../media/image1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7.png"/><Relationship Id="rId4" Type="http://schemas.openxmlformats.org/officeDocument/2006/relationships/image" Target="../media/image27.png"/><Relationship Id="rId11" Type="http://schemas.openxmlformats.org/officeDocument/2006/relationships/hyperlink" Target="https://drive.google.com/file/d/1u67AVb1VxIO6i10BitYlakGwQsEl3EqQ/view?usp=drive_link" TargetMode="External"/><Relationship Id="rId10" Type="http://schemas.openxmlformats.org/officeDocument/2006/relationships/image" Target="../media/image26.png"/><Relationship Id="rId12" Type="http://schemas.openxmlformats.org/officeDocument/2006/relationships/hyperlink" Target="https://www.youtube.com/shorts/9F7S6XIk_4E" TargetMode="External"/><Relationship Id="rId9" Type="http://schemas.openxmlformats.org/officeDocument/2006/relationships/hyperlink" Target="http://linkedin.com/in/akkhil" TargetMode="External"/><Relationship Id="rId5" Type="http://schemas.openxmlformats.org/officeDocument/2006/relationships/hyperlink" Target="http://github.com/akkhil2012" TargetMode="External"/><Relationship Id="rId6" Type="http://schemas.openxmlformats.org/officeDocument/2006/relationships/image" Target="../media/image23.png"/><Relationship Id="rId7" Type="http://schemas.openxmlformats.org/officeDocument/2006/relationships/hyperlink" Target="http://youtube.com/@Akhilgupta-p8k" TargetMode="External"/><Relationship Id="rId8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1120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0" id="15" name="Google Shape;15;p1"/>
          <p:cNvPicPr preferRelativeResize="0"/>
          <p:nvPr/>
        </p:nvPicPr>
        <p:blipFill rotWithShape="1">
          <a:blip r:embed="rId3">
            <a:alphaModFix amt="12000"/>
          </a:blip>
          <a:srcRect b="0" l="0" r="0" t="0"/>
          <a:stretch/>
        </p:blipFill>
        <p:spPr>
          <a:xfrm>
            <a:off x="9784080" y="-640081"/>
            <a:ext cx="3108961" cy="310896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"/>
          <p:cNvSpPr/>
          <p:nvPr/>
        </p:nvSpPr>
        <p:spPr>
          <a:xfrm>
            <a:off x="777240" y="932688"/>
            <a:ext cx="100585" cy="100585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 txBox="1"/>
          <p:nvPr/>
        </p:nvSpPr>
        <p:spPr>
          <a:xfrm>
            <a:off x="996696" y="895027"/>
            <a:ext cx="7315201" cy="1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MCP DEV SUMMIT MUMBAI   ·   15 JUNE 2026</a:t>
            </a:r>
            <a:endParaRPr/>
          </a:p>
        </p:txBody>
      </p:sp>
      <p:sp>
        <p:nvSpPr>
          <p:cNvPr id="18" name="Google Shape;18;p1"/>
          <p:cNvSpPr txBox="1"/>
          <p:nvPr/>
        </p:nvSpPr>
        <p:spPr>
          <a:xfrm>
            <a:off x="731520" y="1451609"/>
            <a:ext cx="8595360" cy="176022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6000"/>
              <a:buFont typeface="Cambria"/>
              <a:buNone/>
            </a:pPr>
            <a:r>
              <a:rPr b="1" i="0" lang="en-US" sz="60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The Policy Is</a:t>
            </a:r>
            <a:endParaRPr/>
          </a:p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6000"/>
              <a:buFont typeface="Cambria"/>
              <a:buNone/>
            </a:pPr>
            <a:r>
              <a:rPr b="1" i="0" lang="en-US" sz="60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the Protocol</a:t>
            </a:r>
            <a:endParaRPr/>
          </a:p>
        </p:txBody>
      </p:sp>
      <p:sp>
        <p:nvSpPr>
          <p:cNvPr id="19" name="Google Shape;19;p1"/>
          <p:cNvSpPr txBox="1"/>
          <p:nvPr/>
        </p:nvSpPr>
        <p:spPr>
          <a:xfrm>
            <a:off x="777240" y="3538177"/>
            <a:ext cx="9601201" cy="23884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Frontier AI that keeps your data — </a:t>
            </a:r>
            <a:r>
              <a:rPr b="1" i="1" lang="en-US" sz="19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and your compliance exposure</a:t>
            </a:r>
            <a:r>
              <a:rPr b="1" i="0" lang="en-US" sz="19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 — on the device.</a:t>
            </a:r>
            <a:endParaRPr/>
          </a:p>
        </p:txBody>
      </p:sp>
      <p:sp>
        <p:nvSpPr>
          <p:cNvPr id="20" name="Google Shape;20;p1"/>
          <p:cNvSpPr/>
          <p:nvPr/>
        </p:nvSpPr>
        <p:spPr>
          <a:xfrm>
            <a:off x="777240" y="4160520"/>
            <a:ext cx="2606040" cy="868681"/>
          </a:xfrm>
          <a:prstGeom prst="roundRect">
            <a:avLst>
              <a:gd fmla="val 9474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 txBox="1"/>
          <p:nvPr/>
        </p:nvSpPr>
        <p:spPr>
          <a:xfrm>
            <a:off x="914399" y="4421748"/>
            <a:ext cx="2331722" cy="34622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2600"/>
              <a:buFont typeface="Calibri"/>
              <a:buNone/>
            </a:pPr>
            <a:r>
              <a:rPr b="1" i="0" lang="en-US" sz="26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i="0" lang="en-US" sz="18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 bytes to cloud</a:t>
            </a:r>
            <a:endParaRPr/>
          </a:p>
        </p:txBody>
      </p:sp>
      <p:sp>
        <p:nvSpPr>
          <p:cNvPr id="22" name="Google Shape;22;p1"/>
          <p:cNvSpPr/>
          <p:nvPr/>
        </p:nvSpPr>
        <p:spPr>
          <a:xfrm>
            <a:off x="3611879" y="4160520"/>
            <a:ext cx="2606041" cy="868681"/>
          </a:xfrm>
          <a:prstGeom prst="roundRect">
            <a:avLst>
              <a:gd fmla="val 9474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 txBox="1"/>
          <p:nvPr/>
        </p:nvSpPr>
        <p:spPr>
          <a:xfrm>
            <a:off x="3749040" y="4474036"/>
            <a:ext cx="2331721" cy="241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zero </a:t>
            </a:r>
            <a:r>
              <a:rPr b="1" i="0" lang="en-US" sz="18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LLM tokens</a:t>
            </a:r>
            <a:endParaRPr/>
          </a:p>
        </p:txBody>
      </p:sp>
      <p:sp>
        <p:nvSpPr>
          <p:cNvPr id="24" name="Google Shape;24;p1"/>
          <p:cNvSpPr txBox="1"/>
          <p:nvPr/>
        </p:nvSpPr>
        <p:spPr>
          <a:xfrm>
            <a:off x="777239" y="5440679"/>
            <a:ext cx="6949442" cy="4151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6B8A"/>
              </a:buClr>
              <a:buSzPts val="1500"/>
              <a:buFont typeface="Calibri"/>
              <a:buNone/>
            </a:pPr>
            <a:r>
              <a:rPr b="0" i="1" lang="en-US" sz="1500" u="none" cap="none" strike="noStrike">
                <a:solidFill>
                  <a:srgbClr val="5E6B8A"/>
                </a:solidFill>
                <a:latin typeface="Calibri"/>
                <a:ea typeface="Calibri"/>
                <a:cs typeface="Calibri"/>
                <a:sym typeface="Calibri"/>
              </a:rPr>
              <a:t>Running Model Context Protocol entirely on a phone — no server, no cloud, no PII leaving the device.</a:t>
            </a:r>
            <a:endParaRPr/>
          </a:p>
        </p:txBody>
      </p:sp>
      <p:sp>
        <p:nvSpPr>
          <p:cNvPr id="25" name="Google Shape;25;p1"/>
          <p:cNvSpPr txBox="1"/>
          <p:nvPr/>
        </p:nvSpPr>
        <p:spPr>
          <a:xfrm>
            <a:off x="7955280" y="5594176"/>
            <a:ext cx="3657601" cy="241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AKHIL GUPTA</a:t>
            </a:r>
            <a:endParaRPr/>
          </a:p>
        </p:txBody>
      </p:sp>
      <p:sp>
        <p:nvSpPr>
          <p:cNvPr id="26" name="Google Shape;26;p1"/>
          <p:cNvSpPr txBox="1"/>
          <p:nvPr/>
        </p:nvSpPr>
        <p:spPr>
          <a:xfrm>
            <a:off x="7955280" y="6020239"/>
            <a:ext cx="3657601" cy="1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linkedin.com/in/akkhil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1120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/>
          <p:nvPr/>
        </p:nvSpPr>
        <p:spPr>
          <a:xfrm>
            <a:off x="777240" y="566927"/>
            <a:ext cx="100585" cy="100585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 txBox="1"/>
          <p:nvPr/>
        </p:nvSpPr>
        <p:spPr>
          <a:xfrm>
            <a:off x="996696" y="529267"/>
            <a:ext cx="7315201" cy="1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THE INSIGHT</a:t>
            </a:r>
            <a:endParaRPr/>
          </a:p>
        </p:txBody>
      </p:sp>
      <p:sp>
        <p:nvSpPr>
          <p:cNvPr id="33" name="Google Shape;33;p2"/>
          <p:cNvSpPr txBox="1"/>
          <p:nvPr/>
        </p:nvSpPr>
        <p:spPr>
          <a:xfrm>
            <a:off x="777239" y="843787"/>
            <a:ext cx="10607042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2900"/>
              <a:buFont typeface="Cambria"/>
              <a:buNone/>
            </a:pPr>
            <a:r>
              <a:rPr b="1" i="0" lang="en-US" sz="29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Make compliance a property of the architecture — </a:t>
            </a:r>
            <a:r>
              <a:rPr b="1" i="0" lang="en-US" sz="2900" u="none" cap="none" strike="noStrike">
                <a:solidFill>
                  <a:srgbClr val="2DD4BF"/>
                </a:solidFill>
                <a:latin typeface="Cambria"/>
                <a:ea typeface="Cambria"/>
                <a:cs typeface="Cambria"/>
                <a:sym typeface="Cambria"/>
              </a:rPr>
              <a:t>not a promise in a policy.</a:t>
            </a:r>
            <a:endParaRPr/>
          </a:p>
        </p:txBody>
      </p:sp>
      <p:sp>
        <p:nvSpPr>
          <p:cNvPr id="34" name="Google Shape;34;p2"/>
          <p:cNvSpPr txBox="1"/>
          <p:nvPr/>
        </p:nvSpPr>
        <p:spPr>
          <a:xfrm>
            <a:off x="777239" y="1895541"/>
            <a:ext cx="10607042" cy="41515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MCP's value at the edge isn't tool-calling. It's the single point where you decide what model runs, which tools are allowed, and which rule applies — one local decision, before any data can leave.</a:t>
            </a: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641451" y="2788920"/>
            <a:ext cx="1874522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1286103" y="2971799"/>
            <a:ext cx="585217" cy="585218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0" id="37" name="Google Shape;3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32408" y="3118104"/>
            <a:ext cx="292609" cy="292609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"/>
          <p:cNvSpPr txBox="1"/>
          <p:nvPr/>
        </p:nvSpPr>
        <p:spPr>
          <a:xfrm>
            <a:off x="687172" y="3672648"/>
            <a:ext cx="1783079" cy="189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UI</a:t>
            </a:r>
            <a:endParaRPr/>
          </a:p>
        </p:txBody>
      </p:sp>
      <p:sp>
        <p:nvSpPr>
          <p:cNvPr id="39" name="Google Shape;39;p2"/>
          <p:cNvSpPr txBox="1"/>
          <p:nvPr/>
        </p:nvSpPr>
        <p:spPr>
          <a:xfrm>
            <a:off x="687172" y="3956226"/>
            <a:ext cx="1783079" cy="1342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request in</a:t>
            </a:r>
            <a:endParaRPr/>
          </a:p>
        </p:txBody>
      </p:sp>
      <p:sp>
        <p:nvSpPr>
          <p:cNvPr id="40" name="Google Shape;40;p2"/>
          <p:cNvSpPr txBox="1"/>
          <p:nvPr/>
        </p:nvSpPr>
        <p:spPr>
          <a:xfrm>
            <a:off x="2515972" y="3350612"/>
            <a:ext cx="384049" cy="2939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2900020" y="2788920"/>
            <a:ext cx="1874521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3544671" y="2971799"/>
            <a:ext cx="585218" cy="585218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1" id="43" name="Google Shape;4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90975" y="3118104"/>
            <a:ext cx="292609" cy="292609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2"/>
          <p:cNvSpPr txBox="1"/>
          <p:nvPr/>
        </p:nvSpPr>
        <p:spPr>
          <a:xfrm>
            <a:off x="2945739" y="3672648"/>
            <a:ext cx="1783080" cy="189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MCP client</a:t>
            </a:r>
            <a:endParaRPr/>
          </a:p>
        </p:txBody>
      </p:sp>
      <p:sp>
        <p:nvSpPr>
          <p:cNvPr id="45" name="Google Shape;45;p2"/>
          <p:cNvSpPr txBox="1"/>
          <p:nvPr/>
        </p:nvSpPr>
        <p:spPr>
          <a:xfrm>
            <a:off x="2945739" y="3956226"/>
            <a:ext cx="1783080" cy="1342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+ scoped token</a:t>
            </a:r>
            <a:endParaRPr/>
          </a:p>
        </p:txBody>
      </p:sp>
      <p:sp>
        <p:nvSpPr>
          <p:cNvPr id="46" name="Google Shape;46;p2"/>
          <p:cNvSpPr txBox="1"/>
          <p:nvPr/>
        </p:nvSpPr>
        <p:spPr>
          <a:xfrm>
            <a:off x="4774539" y="3350612"/>
            <a:ext cx="384049" cy="2939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/>
          </a:p>
        </p:txBody>
      </p:sp>
      <p:sp>
        <p:nvSpPr>
          <p:cNvPr id="47" name="Google Shape;47;p2"/>
          <p:cNvSpPr/>
          <p:nvPr/>
        </p:nvSpPr>
        <p:spPr>
          <a:xfrm>
            <a:off x="5158587" y="2788920"/>
            <a:ext cx="1874521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5803239" y="2971799"/>
            <a:ext cx="585217" cy="585218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2" id="49" name="Google Shape;4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949543" y="3118104"/>
            <a:ext cx="292609" cy="29260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2"/>
          <p:cNvSpPr txBox="1"/>
          <p:nvPr/>
        </p:nvSpPr>
        <p:spPr>
          <a:xfrm>
            <a:off x="5204307" y="3672648"/>
            <a:ext cx="1783080" cy="189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Security gate</a:t>
            </a:r>
            <a:endParaRPr/>
          </a:p>
        </p:txBody>
      </p:sp>
      <p:sp>
        <p:nvSpPr>
          <p:cNvPr id="51" name="Google Shape;51;p2"/>
          <p:cNvSpPr txBox="1"/>
          <p:nvPr/>
        </p:nvSpPr>
        <p:spPr>
          <a:xfrm>
            <a:off x="5204307" y="3956226"/>
            <a:ext cx="1783080" cy="1342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Guard + IAM</a:t>
            </a:r>
            <a:endParaRPr/>
          </a:p>
        </p:txBody>
      </p:sp>
      <p:sp>
        <p:nvSpPr>
          <p:cNvPr id="52" name="Google Shape;52;p2"/>
          <p:cNvSpPr txBox="1"/>
          <p:nvPr/>
        </p:nvSpPr>
        <p:spPr>
          <a:xfrm>
            <a:off x="7033107" y="3350612"/>
            <a:ext cx="384049" cy="2939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/>
          </a:p>
        </p:txBody>
      </p:sp>
      <p:sp>
        <p:nvSpPr>
          <p:cNvPr id="53" name="Google Shape;53;p2"/>
          <p:cNvSpPr/>
          <p:nvPr/>
        </p:nvSpPr>
        <p:spPr>
          <a:xfrm>
            <a:off x="7417155" y="2788920"/>
            <a:ext cx="1874521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2"/>
          <p:cNvSpPr/>
          <p:nvPr/>
        </p:nvSpPr>
        <p:spPr>
          <a:xfrm>
            <a:off x="8061807" y="2971799"/>
            <a:ext cx="585217" cy="585218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3" id="55" name="Google Shape;55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208112" y="3118104"/>
            <a:ext cx="292609" cy="29260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2"/>
          <p:cNvSpPr txBox="1"/>
          <p:nvPr/>
        </p:nvSpPr>
        <p:spPr>
          <a:xfrm>
            <a:off x="7462876" y="3672648"/>
            <a:ext cx="1783080" cy="189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Router</a:t>
            </a:r>
            <a:endParaRPr/>
          </a:p>
        </p:txBody>
      </p:sp>
      <p:sp>
        <p:nvSpPr>
          <p:cNvPr id="57" name="Google Shape;57;p2"/>
          <p:cNvSpPr txBox="1"/>
          <p:nvPr/>
        </p:nvSpPr>
        <p:spPr>
          <a:xfrm>
            <a:off x="7462876" y="3956226"/>
            <a:ext cx="1783080" cy="1342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capability + policy</a:t>
            </a:r>
            <a:endParaRPr/>
          </a:p>
        </p:txBody>
      </p:sp>
      <p:sp>
        <p:nvSpPr>
          <p:cNvPr id="58" name="Google Shape;58;p2"/>
          <p:cNvSpPr txBox="1"/>
          <p:nvPr/>
        </p:nvSpPr>
        <p:spPr>
          <a:xfrm>
            <a:off x="9291676" y="3350612"/>
            <a:ext cx="384049" cy="2939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→</a:t>
            </a: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9675724" y="2788920"/>
            <a:ext cx="1874521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"/>
          <p:cNvSpPr/>
          <p:nvPr/>
        </p:nvSpPr>
        <p:spPr>
          <a:xfrm>
            <a:off x="10320376" y="2971799"/>
            <a:ext cx="585217" cy="585218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4" id="61" name="Google Shape;61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466679" y="3118104"/>
            <a:ext cx="292609" cy="29260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"/>
          <p:cNvSpPr txBox="1"/>
          <p:nvPr/>
        </p:nvSpPr>
        <p:spPr>
          <a:xfrm>
            <a:off x="9721443" y="3672648"/>
            <a:ext cx="1783080" cy="189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Inference</a:t>
            </a:r>
            <a:endParaRPr/>
          </a:p>
        </p:txBody>
      </p:sp>
      <p:sp>
        <p:nvSpPr>
          <p:cNvPr id="63" name="Google Shape;63;p2"/>
          <p:cNvSpPr txBox="1"/>
          <p:nvPr/>
        </p:nvSpPr>
        <p:spPr>
          <a:xfrm>
            <a:off x="9721443" y="3956226"/>
            <a:ext cx="1783080" cy="1342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SLM → LLM</a:t>
            </a:r>
            <a:endParaRPr/>
          </a:p>
        </p:txBody>
      </p:sp>
      <p:sp>
        <p:nvSpPr>
          <p:cNvPr id="64" name="Google Shape;64;p2"/>
          <p:cNvSpPr txBox="1"/>
          <p:nvPr/>
        </p:nvSpPr>
        <p:spPr>
          <a:xfrm>
            <a:off x="777239" y="4470331"/>
            <a:ext cx="10607042" cy="1667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No network hop anywhere on this path. We kept the protocol and deleted the server.</a:t>
            </a:r>
            <a:endParaRPr/>
          </a:p>
        </p:txBody>
      </p:sp>
      <p:sp>
        <p:nvSpPr>
          <p:cNvPr id="65" name="Google Shape;65;p2"/>
          <p:cNvSpPr/>
          <p:nvPr/>
        </p:nvSpPr>
        <p:spPr>
          <a:xfrm>
            <a:off x="777240" y="4892040"/>
            <a:ext cx="5285233" cy="1508761"/>
          </a:xfrm>
          <a:prstGeom prst="roundRect">
            <a:avLst>
              <a:gd fmla="val 5455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1051560" y="5141662"/>
            <a:ext cx="4754880" cy="18655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The capability half</a:t>
            </a:r>
            <a:endParaRPr/>
          </a:p>
        </p:txBody>
      </p:sp>
      <p:sp>
        <p:nvSpPr>
          <p:cNvPr id="67" name="Google Shape;67;p2"/>
          <p:cNvSpPr txBox="1"/>
          <p:nvPr/>
        </p:nvSpPr>
        <p:spPr>
          <a:xfrm>
            <a:off x="1051560" y="5413247"/>
            <a:ext cx="4754880" cy="3473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A frontier-class model on the phone's own AI chip, with full MCP orchestration in-process. Real intelligence — no API key, no cloud bill.</a:t>
            </a: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6144767" y="4892040"/>
            <a:ext cx="5285233" cy="1508761"/>
          </a:xfrm>
          <a:prstGeom prst="roundRect">
            <a:avLst>
              <a:gd fmla="val 5455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2"/>
          <p:cNvSpPr txBox="1"/>
          <p:nvPr/>
        </p:nvSpPr>
        <p:spPr>
          <a:xfrm>
            <a:off x="6419088" y="5141662"/>
            <a:ext cx="4754880" cy="18655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The compliance half</a:t>
            </a:r>
            <a:endParaRPr/>
          </a:p>
        </p:txBody>
      </p:sp>
      <p:sp>
        <p:nvSpPr>
          <p:cNvPr id="70" name="Google Shape;70;p2"/>
          <p:cNvSpPr txBox="1"/>
          <p:nvPr/>
        </p:nvSpPr>
        <p:spPr>
          <a:xfrm>
            <a:off x="6419088" y="5413247"/>
            <a:ext cx="4754880" cy="3473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Zero egress makes DPDP and GDPR a structural guarantee, not a checkbox. You can't breach what you can't transmit.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1120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"/>
          <p:cNvSpPr/>
          <p:nvPr/>
        </p:nvSpPr>
        <p:spPr>
          <a:xfrm>
            <a:off x="777240" y="566927"/>
            <a:ext cx="100585" cy="100585"/>
          </a:xfrm>
          <a:prstGeom prst="ellipse">
            <a:avLst/>
          </a:prstGeom>
          <a:solidFill>
            <a:srgbClr val="F5A65B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4"/>
          <p:cNvSpPr txBox="1"/>
          <p:nvPr/>
        </p:nvSpPr>
        <p:spPr>
          <a:xfrm>
            <a:off x="996696" y="529267"/>
            <a:ext cx="7315201" cy="1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WHY NOW · THE MOAT</a:t>
            </a:r>
            <a:endParaRPr/>
          </a:p>
        </p:txBody>
      </p:sp>
      <p:sp>
        <p:nvSpPr>
          <p:cNvPr id="77" name="Google Shape;77;p4"/>
          <p:cNvSpPr txBox="1"/>
          <p:nvPr/>
        </p:nvSpPr>
        <p:spPr>
          <a:xfrm>
            <a:off x="777239" y="907287"/>
            <a:ext cx="10607042" cy="5080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3400"/>
              <a:buFont typeface="Cambria"/>
              <a:buNone/>
            </a:pPr>
            <a:r>
              <a:rPr b="1" i="0" lang="en-US" sz="34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ExecuTorch</a:t>
            </a:r>
            <a:endParaRPr/>
          </a:p>
        </p:txBody>
      </p:sp>
      <p:sp>
        <p:nvSpPr>
          <p:cNvPr id="78" name="Google Shape;78;p4"/>
          <p:cNvSpPr txBox="1"/>
          <p:nvPr/>
        </p:nvSpPr>
        <p:spPr>
          <a:xfrm>
            <a:off x="777239" y="1559631"/>
            <a:ext cx="10607042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Four capabilities, one runtime — and no competitor has all four at once.</a:t>
            </a:r>
            <a:endParaRPr/>
          </a:p>
        </p:txBody>
      </p:sp>
      <p:sp>
        <p:nvSpPr>
          <p:cNvPr id="79" name="Google Shape;79;p4"/>
          <p:cNvSpPr/>
          <p:nvPr/>
        </p:nvSpPr>
        <p:spPr>
          <a:xfrm>
            <a:off x="777240" y="2057400"/>
            <a:ext cx="5285233" cy="1783080"/>
          </a:xfrm>
          <a:prstGeom prst="roundRect">
            <a:avLst>
              <a:gd fmla="val 4615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1051560" y="2350007"/>
            <a:ext cx="640081" cy="640081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0" id="81" name="Google Shape;8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1580" y="2510027"/>
            <a:ext cx="320041" cy="320042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4"/>
          <p:cNvSpPr txBox="1"/>
          <p:nvPr/>
        </p:nvSpPr>
        <p:spPr>
          <a:xfrm>
            <a:off x="1856232" y="2538039"/>
            <a:ext cx="4005072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One pipeline, any model</a:t>
            </a:r>
            <a:endParaRPr/>
          </a:p>
        </p:txBody>
      </p:sp>
      <p:sp>
        <p:nvSpPr>
          <p:cNvPr id="83" name="Google Shape;83;p4"/>
          <p:cNvSpPr txBox="1"/>
          <p:nvPr/>
        </p:nvSpPr>
        <p:spPr>
          <a:xfrm>
            <a:off x="1856231" y="2953511"/>
            <a:ext cx="3959354" cy="3473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PyTorch-native export ships new models without re-engineering — Phi-3, Whisper, all one path to a single on-device artifact.</a:t>
            </a:r>
            <a:endParaRPr/>
          </a:p>
        </p:txBody>
      </p:sp>
      <p:sp>
        <p:nvSpPr>
          <p:cNvPr id="84" name="Google Shape;84;p4"/>
          <p:cNvSpPr/>
          <p:nvPr/>
        </p:nvSpPr>
        <p:spPr>
          <a:xfrm>
            <a:off x="6355079" y="2057400"/>
            <a:ext cx="5285233" cy="1783080"/>
          </a:xfrm>
          <a:prstGeom prst="roundRect">
            <a:avLst>
              <a:gd fmla="val 4615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6629399" y="2350007"/>
            <a:ext cx="640082" cy="640081"/>
          </a:xfrm>
          <a:prstGeom prst="ellipse">
            <a:avLst/>
          </a:prstGeom>
          <a:solidFill>
            <a:srgbClr val="3A2A1A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1" id="86" name="Google Shape;8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89419" y="2510027"/>
            <a:ext cx="320041" cy="320042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4"/>
          <p:cNvSpPr txBox="1"/>
          <p:nvPr/>
        </p:nvSpPr>
        <p:spPr>
          <a:xfrm>
            <a:off x="7434071" y="2538039"/>
            <a:ext cx="4005072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Frontier model, phone-sized</a:t>
            </a:r>
            <a:endParaRPr/>
          </a:p>
        </p:txBody>
      </p:sp>
      <p:sp>
        <p:nvSpPr>
          <p:cNvPr id="88" name="Google Shape;88;p4"/>
          <p:cNvSpPr txBox="1"/>
          <p:nvPr/>
        </p:nvSpPr>
        <p:spPr>
          <a:xfrm>
            <a:off x="7434071" y="2953511"/>
            <a:ext cx="3959353" cy="3473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int4 group-128 shrinks Phi-3 Mini to ~2 GB with predictable, stall-free response times.</a:t>
            </a:r>
            <a:endParaRPr/>
          </a:p>
        </p:txBody>
      </p:sp>
      <p:sp>
        <p:nvSpPr>
          <p:cNvPr id="89" name="Google Shape;89;p4"/>
          <p:cNvSpPr/>
          <p:nvPr/>
        </p:nvSpPr>
        <p:spPr>
          <a:xfrm>
            <a:off x="777240" y="4096511"/>
            <a:ext cx="5285233" cy="1783081"/>
          </a:xfrm>
          <a:prstGeom prst="roundRect">
            <a:avLst>
              <a:gd fmla="val 4615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1051560" y="4389120"/>
            <a:ext cx="640081" cy="640081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2" id="91" name="Google Shape;91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211580" y="4549140"/>
            <a:ext cx="320041" cy="320041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4"/>
          <p:cNvSpPr txBox="1"/>
          <p:nvPr/>
        </p:nvSpPr>
        <p:spPr>
          <a:xfrm>
            <a:off x="1856232" y="4577151"/>
            <a:ext cx="4005072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Runs on the phone's AI chip</a:t>
            </a:r>
            <a:endParaRPr/>
          </a:p>
        </p:txBody>
      </p:sp>
      <p:sp>
        <p:nvSpPr>
          <p:cNvPr id="93" name="Google Shape;93;p4"/>
          <p:cNvSpPr txBox="1"/>
          <p:nvPr/>
        </p:nvSpPr>
        <p:spPr>
          <a:xfrm>
            <a:off x="1856231" y="4992623"/>
            <a:ext cx="3959354" cy="3473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Lowered to the Hexagon NPU — fast, low-power, with graceful fallback across hardware, zero code changes.</a:t>
            </a:r>
            <a:endParaRPr/>
          </a:p>
        </p:txBody>
      </p:sp>
      <p:sp>
        <p:nvSpPr>
          <p:cNvPr id="94" name="Google Shape;94;p4"/>
          <p:cNvSpPr/>
          <p:nvPr/>
        </p:nvSpPr>
        <p:spPr>
          <a:xfrm>
            <a:off x="6355079" y="4096511"/>
            <a:ext cx="5285233" cy="1783081"/>
          </a:xfrm>
          <a:prstGeom prst="roundRect">
            <a:avLst>
              <a:gd fmla="val 4615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"/>
          <p:cNvSpPr/>
          <p:nvPr/>
        </p:nvSpPr>
        <p:spPr>
          <a:xfrm>
            <a:off x="6629399" y="4389120"/>
            <a:ext cx="640082" cy="640081"/>
          </a:xfrm>
          <a:prstGeom prst="ellipse">
            <a:avLst/>
          </a:prstGeom>
          <a:solidFill>
            <a:srgbClr val="3A2A1A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3" id="96" name="Google Shape;96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89419" y="4549140"/>
            <a:ext cx="320041" cy="320041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4"/>
          <p:cNvSpPr txBox="1"/>
          <p:nvPr/>
        </p:nvSpPr>
        <p:spPr>
          <a:xfrm>
            <a:off x="7434071" y="4577151"/>
            <a:ext cx="4005072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Improves with use, privately</a:t>
            </a:r>
            <a:endParaRPr/>
          </a:p>
        </p:txBody>
      </p:sp>
      <p:sp>
        <p:nvSpPr>
          <p:cNvPr id="98" name="Google Shape;98;p4"/>
          <p:cNvSpPr txBox="1"/>
          <p:nvPr/>
        </p:nvSpPr>
        <p:spPr>
          <a:xfrm>
            <a:off x="7434071" y="4992623"/>
            <a:ext cx="3959353" cy="3473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The only mobile runtime that trains on-device. Smarter overnight; the data never leaves to make it better.</a:t>
            </a:r>
            <a:endParaRPr/>
          </a:p>
        </p:txBody>
      </p:sp>
      <p:sp>
        <p:nvSpPr>
          <p:cNvPr id="99" name="Google Shape;99;p4"/>
          <p:cNvSpPr/>
          <p:nvPr/>
        </p:nvSpPr>
        <p:spPr>
          <a:xfrm>
            <a:off x="777240" y="6199632"/>
            <a:ext cx="1472184" cy="384049"/>
          </a:xfrm>
          <a:prstGeom prst="roundRect">
            <a:avLst>
              <a:gd fmla="val 50000" name="adj"/>
            </a:avLst>
          </a:prstGeom>
          <a:solidFill>
            <a:srgbClr val="1A2747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4"/>
          <p:cNvSpPr txBox="1"/>
          <p:nvPr/>
        </p:nvSpPr>
        <p:spPr>
          <a:xfrm>
            <a:off x="777240" y="6315456"/>
            <a:ext cx="1472184" cy="152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100"/>
              <a:buFont typeface="Courier New"/>
              <a:buNone/>
            </a:pPr>
            <a:r>
              <a:rPr b="0" i="0" lang="en-US" sz="1100" u="none" cap="none" strike="noStrike">
                <a:solidFill>
                  <a:srgbClr val="5EEAD4"/>
                </a:solidFill>
                <a:latin typeface="Courier New"/>
                <a:ea typeface="Courier New"/>
                <a:cs typeface="Courier New"/>
                <a:sym typeface="Courier New"/>
              </a:rPr>
              <a:t>torch.export</a:t>
            </a:r>
            <a:endParaRPr/>
          </a:p>
        </p:txBody>
      </p:sp>
      <p:sp>
        <p:nvSpPr>
          <p:cNvPr id="101" name="Google Shape;101;p4"/>
          <p:cNvSpPr/>
          <p:nvPr/>
        </p:nvSpPr>
        <p:spPr>
          <a:xfrm>
            <a:off x="2450592" y="6199632"/>
            <a:ext cx="1664208" cy="384049"/>
          </a:xfrm>
          <a:prstGeom prst="roundRect">
            <a:avLst>
              <a:gd fmla="val 50000" name="adj"/>
            </a:avLst>
          </a:prstGeom>
          <a:solidFill>
            <a:srgbClr val="1A2747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"/>
          <p:cNvSpPr txBox="1"/>
          <p:nvPr/>
        </p:nvSpPr>
        <p:spPr>
          <a:xfrm>
            <a:off x="2450592" y="6315456"/>
            <a:ext cx="1664208" cy="152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100"/>
              <a:buFont typeface="Courier New"/>
              <a:buNone/>
            </a:pPr>
            <a:r>
              <a:rPr b="0" i="0" lang="en-US" sz="1100" u="none" cap="none" strike="noStrike">
                <a:solidFill>
                  <a:srgbClr val="5EEAD4"/>
                </a:solidFill>
                <a:latin typeface="Courier New"/>
                <a:ea typeface="Courier New"/>
                <a:cs typeface="Courier New"/>
                <a:sym typeface="Courier New"/>
              </a:rPr>
              <a:t>int4 group-128</a:t>
            </a:r>
            <a:endParaRPr/>
          </a:p>
        </p:txBody>
      </p:sp>
      <p:sp>
        <p:nvSpPr>
          <p:cNvPr id="103" name="Google Shape;103;p4"/>
          <p:cNvSpPr/>
          <p:nvPr/>
        </p:nvSpPr>
        <p:spPr>
          <a:xfrm>
            <a:off x="4315967" y="6199632"/>
            <a:ext cx="1664209" cy="384049"/>
          </a:xfrm>
          <a:prstGeom prst="roundRect">
            <a:avLst>
              <a:gd fmla="val 50000" name="adj"/>
            </a:avLst>
          </a:prstGeom>
          <a:solidFill>
            <a:srgbClr val="1A2747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 txBox="1"/>
          <p:nvPr/>
        </p:nvSpPr>
        <p:spPr>
          <a:xfrm>
            <a:off x="4315967" y="6315456"/>
            <a:ext cx="1664208" cy="152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100"/>
              <a:buFont typeface="Courier New"/>
              <a:buNone/>
            </a:pPr>
            <a:r>
              <a:rPr b="0" i="0" lang="en-US" sz="1100" u="none" cap="none" strike="noStrike">
                <a:solidFill>
                  <a:srgbClr val="5EEAD4"/>
                </a:solidFill>
                <a:latin typeface="Courier New"/>
                <a:ea typeface="Courier New"/>
                <a:cs typeface="Courier New"/>
                <a:sym typeface="Courier New"/>
              </a:rPr>
              <a:t>HTP delegation</a:t>
            </a:r>
            <a:endParaRPr/>
          </a:p>
        </p:txBody>
      </p:sp>
      <p:sp>
        <p:nvSpPr>
          <p:cNvPr id="105" name="Google Shape;105;p4"/>
          <p:cNvSpPr/>
          <p:nvPr/>
        </p:nvSpPr>
        <p:spPr>
          <a:xfrm>
            <a:off x="6181344" y="6199632"/>
            <a:ext cx="1568197" cy="384049"/>
          </a:xfrm>
          <a:prstGeom prst="roundRect">
            <a:avLst>
              <a:gd fmla="val 50000" name="adj"/>
            </a:avLst>
          </a:prstGeom>
          <a:solidFill>
            <a:srgbClr val="1A2747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"/>
          <p:cNvSpPr txBox="1"/>
          <p:nvPr/>
        </p:nvSpPr>
        <p:spPr>
          <a:xfrm>
            <a:off x="6181343" y="6315456"/>
            <a:ext cx="1568198" cy="152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100"/>
              <a:buFont typeface="Courier New"/>
              <a:buNone/>
            </a:pPr>
            <a:r>
              <a:rPr b="0" i="0" lang="en-US" sz="1100" u="none" cap="none" strike="noStrike">
                <a:solidFill>
                  <a:srgbClr val="5EEAD4"/>
                </a:solidFill>
                <a:latin typeface="Courier New"/>
                <a:ea typeface="Courier New"/>
                <a:cs typeface="Courier New"/>
                <a:sym typeface="Courier New"/>
              </a:rPr>
              <a:t>phi3_mini.pte</a:t>
            </a:r>
            <a:endParaRPr/>
          </a:p>
        </p:txBody>
      </p:sp>
      <p:sp>
        <p:nvSpPr>
          <p:cNvPr id="107" name="Google Shape;107;p4"/>
          <p:cNvSpPr/>
          <p:nvPr/>
        </p:nvSpPr>
        <p:spPr>
          <a:xfrm>
            <a:off x="7950707" y="6199632"/>
            <a:ext cx="2144269" cy="384049"/>
          </a:xfrm>
          <a:prstGeom prst="roundRect">
            <a:avLst>
              <a:gd fmla="val 50000" name="adj"/>
            </a:avLst>
          </a:prstGeom>
          <a:solidFill>
            <a:srgbClr val="1A2747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 txBox="1"/>
          <p:nvPr/>
        </p:nvSpPr>
        <p:spPr>
          <a:xfrm>
            <a:off x="7950707" y="6315456"/>
            <a:ext cx="2144269" cy="152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100"/>
              <a:buFont typeface="Courier New"/>
              <a:buNone/>
            </a:pPr>
            <a:r>
              <a:rPr b="0" i="0" lang="en-US" sz="1100" u="none" cap="none" strike="noStrike">
                <a:solidFill>
                  <a:srgbClr val="5EEAD4"/>
                </a:solidFill>
                <a:latin typeface="Courier New"/>
                <a:ea typeface="Courier New"/>
                <a:cs typeface="Courier New"/>
                <a:sym typeface="Courier New"/>
              </a:rPr>
              <a:t>no Python on device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E1730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0" id="113" name="Google Shape;113;p3"/>
          <p:cNvPicPr preferRelativeResize="0"/>
          <p:nvPr/>
        </p:nvPicPr>
        <p:blipFill rotWithShape="1">
          <a:blip r:embed="rId3">
            <a:alphaModFix amt="16000"/>
          </a:blip>
          <a:srcRect b="0" l="0" r="0" t="0"/>
          <a:stretch/>
        </p:blipFill>
        <p:spPr>
          <a:xfrm>
            <a:off x="8503919" y="1280160"/>
            <a:ext cx="4206241" cy="420624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3"/>
          <p:cNvSpPr/>
          <p:nvPr/>
        </p:nvSpPr>
        <p:spPr>
          <a:xfrm>
            <a:off x="914399" y="2304288"/>
            <a:ext cx="100586" cy="100585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1133855" y="2266627"/>
            <a:ext cx="7315201" cy="1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THE CORE IDEA</a:t>
            </a:r>
            <a:endParaRPr/>
          </a:p>
        </p:txBody>
      </p:sp>
      <p:sp>
        <p:nvSpPr>
          <p:cNvPr id="116" name="Google Shape;116;p3"/>
          <p:cNvSpPr txBox="1"/>
          <p:nvPr/>
        </p:nvSpPr>
        <p:spPr>
          <a:xfrm>
            <a:off x="868680" y="2814319"/>
            <a:ext cx="10058401" cy="863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5800"/>
              <a:buFont typeface="Cambria"/>
              <a:buNone/>
            </a:pPr>
            <a:r>
              <a:rPr b="1" i="0" lang="en-US" sz="58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THE CONTROL PLANE</a:t>
            </a:r>
            <a:endParaRPr/>
          </a:p>
        </p:txBody>
      </p:sp>
      <p:sp>
        <p:nvSpPr>
          <p:cNvPr id="117" name="Google Shape;117;p3"/>
          <p:cNvSpPr txBox="1"/>
          <p:nvPr/>
        </p:nvSpPr>
        <p:spPr>
          <a:xfrm>
            <a:off x="914400" y="4013552"/>
            <a:ext cx="9144000" cy="2939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2200"/>
              <a:buFont typeface="Calibri"/>
              <a:buNone/>
            </a:pPr>
            <a:r>
              <a:rPr b="0" i="1" lang="en-US" sz="2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We kept the protocol </a:t>
            </a:r>
            <a:r>
              <a:rPr b="0" i="1" lang="en-US" sz="22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and deleted the server.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1120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/>
          <p:nvPr/>
        </p:nvSpPr>
        <p:spPr>
          <a:xfrm>
            <a:off x="777240" y="566927"/>
            <a:ext cx="100585" cy="100585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996696" y="529267"/>
            <a:ext cx="7315201" cy="1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SECURITY &amp; GOVERNANCE</a:t>
            </a:r>
            <a:endParaRPr/>
          </a:p>
        </p:txBody>
      </p:sp>
      <p:sp>
        <p:nvSpPr>
          <p:cNvPr id="124" name="Google Shape;124;p5"/>
          <p:cNvSpPr txBox="1"/>
          <p:nvPr/>
        </p:nvSpPr>
        <p:spPr>
          <a:xfrm>
            <a:off x="777239" y="886967"/>
            <a:ext cx="10607042" cy="457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3000"/>
              <a:buFont typeface="Cambria"/>
              <a:buNone/>
            </a:pPr>
            <a:r>
              <a:rPr b="1" i="0" lang="en-US" sz="30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What's allowed, and where the data goes.</a:t>
            </a:r>
            <a:endParaRPr/>
          </a:p>
        </p:txBody>
      </p:sp>
      <p:sp>
        <p:nvSpPr>
          <p:cNvPr id="125" name="Google Shape;125;p5"/>
          <p:cNvSpPr txBox="1"/>
          <p:nvPr/>
        </p:nvSpPr>
        <p:spPr>
          <a:xfrm>
            <a:off x="777240" y="1613207"/>
            <a:ext cx="5029201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6B8A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5E6B8A"/>
                </a:solidFill>
                <a:latin typeface="Calibri"/>
                <a:ea typeface="Calibri"/>
                <a:cs typeface="Calibri"/>
                <a:sym typeface="Calibri"/>
              </a:rPr>
              <a:t>TWO GATES, INDEPENDENT</a:t>
            </a:r>
            <a:endParaRPr/>
          </a:p>
        </p:txBody>
      </p:sp>
      <p:sp>
        <p:nvSpPr>
          <p:cNvPr id="126" name="Google Shape;126;p5"/>
          <p:cNvSpPr/>
          <p:nvPr/>
        </p:nvSpPr>
        <p:spPr>
          <a:xfrm>
            <a:off x="777240" y="1920239"/>
            <a:ext cx="5074921" cy="1554481"/>
          </a:xfrm>
          <a:prstGeom prst="roundRect">
            <a:avLst>
              <a:gd fmla="val 5294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1024127" y="2212848"/>
            <a:ext cx="640082" cy="640081"/>
          </a:xfrm>
          <a:prstGeom prst="ellipse">
            <a:avLst/>
          </a:prstGeom>
          <a:solidFill>
            <a:srgbClr val="3A2A1A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0" id="128" name="Google Shape;12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4147" y="2372867"/>
            <a:ext cx="320041" cy="320041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5"/>
          <p:cNvSpPr txBox="1"/>
          <p:nvPr/>
        </p:nvSpPr>
        <p:spPr>
          <a:xfrm>
            <a:off x="1828800" y="2272863"/>
            <a:ext cx="3840480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Gate 1 — Is the content safe?</a:t>
            </a:r>
            <a:endParaRPr/>
          </a:p>
        </p:txBody>
      </p:sp>
      <p:sp>
        <p:nvSpPr>
          <p:cNvPr id="130" name="Google Shape;130;p5"/>
          <p:cNvSpPr txBox="1"/>
          <p:nvPr/>
        </p:nvSpPr>
        <p:spPr>
          <a:xfrm>
            <a:off x="1828800" y="2578607"/>
            <a:ext cx="3840480" cy="156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Blocks jailbreak, PII and safety flags. Fails closed.</a:t>
            </a:r>
            <a:endParaRPr/>
          </a:p>
        </p:txBody>
      </p:sp>
      <p:sp>
        <p:nvSpPr>
          <p:cNvPr id="131" name="Google Shape;131;p5"/>
          <p:cNvSpPr/>
          <p:nvPr/>
        </p:nvSpPr>
        <p:spPr>
          <a:xfrm>
            <a:off x="777240" y="3611879"/>
            <a:ext cx="5074921" cy="1554481"/>
          </a:xfrm>
          <a:prstGeom prst="roundRect">
            <a:avLst>
              <a:gd fmla="val 5294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1024127" y="3904488"/>
            <a:ext cx="640082" cy="640081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1" id="133" name="Google Shape;13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84147" y="4064508"/>
            <a:ext cx="320041" cy="320041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"/>
          <p:cNvSpPr txBox="1"/>
          <p:nvPr/>
        </p:nvSpPr>
        <p:spPr>
          <a:xfrm>
            <a:off x="1828800" y="3964503"/>
            <a:ext cx="3840480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Gate 2 — Is the caller authorised?</a:t>
            </a:r>
            <a:endParaRPr/>
          </a:p>
        </p:txBody>
      </p:sp>
      <p:sp>
        <p:nvSpPr>
          <p:cNvPr id="135" name="Google Shape;135;p5"/>
          <p:cNvSpPr txBox="1"/>
          <p:nvPr/>
        </p:nvSpPr>
        <p:spPr>
          <a:xfrm>
            <a:off x="1828800" y="4270247"/>
            <a:ext cx="3840480" cy="1568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Scope check against a key sealed in secure hardware.</a:t>
            </a:r>
            <a:endParaRPr/>
          </a:p>
        </p:txBody>
      </p:sp>
      <p:sp>
        <p:nvSpPr>
          <p:cNvPr id="136" name="Google Shape;136;p5"/>
          <p:cNvSpPr txBox="1"/>
          <p:nvPr/>
        </p:nvSpPr>
        <p:spPr>
          <a:xfrm>
            <a:off x="777239" y="5303520"/>
            <a:ext cx="5074922" cy="156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A safe prompt from an unauthorised caller is still rejected.</a:t>
            </a:r>
            <a:endParaRPr/>
          </a:p>
        </p:txBody>
      </p:sp>
      <p:sp>
        <p:nvSpPr>
          <p:cNvPr id="137" name="Google Shape;137;p5"/>
          <p:cNvSpPr/>
          <p:nvPr/>
        </p:nvSpPr>
        <p:spPr>
          <a:xfrm>
            <a:off x="6144767" y="1920239"/>
            <a:ext cx="5257801" cy="3840481"/>
          </a:xfrm>
          <a:prstGeom prst="roundRect">
            <a:avLst>
              <a:gd fmla="val 2143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6400799" y="2148839"/>
            <a:ext cx="603506" cy="603505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2" id="139" name="Google Shape;13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51676" y="2299716"/>
            <a:ext cx="301753" cy="301753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5"/>
          <p:cNvSpPr txBox="1"/>
          <p:nvPr/>
        </p:nvSpPr>
        <p:spPr>
          <a:xfrm>
            <a:off x="7132319" y="2346015"/>
            <a:ext cx="4114801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b="1" i="0" lang="en-US" sz="16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0.75</a:t>
            </a: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 router decides where it runs</a:t>
            </a:r>
            <a:endParaRPr/>
          </a:p>
        </p:txBody>
      </p:sp>
      <p:sp>
        <p:nvSpPr>
          <p:cNvPr id="141" name="Google Shape;141;p5"/>
          <p:cNvSpPr txBox="1"/>
          <p:nvPr/>
        </p:nvSpPr>
        <p:spPr>
          <a:xfrm>
            <a:off x="6492240" y="3159760"/>
            <a:ext cx="1417321" cy="355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2400"/>
              <a:buFont typeface="Cambria"/>
              <a:buNone/>
            </a:pPr>
            <a:r>
              <a:rPr b="1" i="0" lang="en-US" sz="2400" u="none" cap="none" strike="noStrike">
                <a:solidFill>
                  <a:srgbClr val="2DD4BF"/>
                </a:solidFill>
                <a:latin typeface="Cambria"/>
                <a:ea typeface="Cambria"/>
                <a:cs typeface="Cambria"/>
                <a:sym typeface="Cambria"/>
              </a:rPr>
              <a:t>~80%</a:t>
            </a:r>
            <a:endParaRPr/>
          </a:p>
        </p:txBody>
      </p:sp>
      <p:sp>
        <p:nvSpPr>
          <p:cNvPr id="142" name="Google Shape;142;p5"/>
          <p:cNvSpPr txBox="1"/>
          <p:nvPr/>
        </p:nvSpPr>
        <p:spPr>
          <a:xfrm>
            <a:off x="8000999" y="3254179"/>
            <a:ext cx="3246122" cy="1667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On-device SLM — under 300 ms</a:t>
            </a:r>
            <a:endParaRPr/>
          </a:p>
        </p:txBody>
      </p:sp>
      <p:cxnSp>
        <p:nvCxnSpPr>
          <p:cNvPr id="143" name="Google Shape;143;p5"/>
          <p:cNvCxnSpPr/>
          <p:nvPr/>
        </p:nvCxnSpPr>
        <p:spPr>
          <a:xfrm>
            <a:off x="6492240" y="3730752"/>
            <a:ext cx="4572001" cy="1"/>
          </a:xfrm>
          <a:prstGeom prst="straightConnector1">
            <a:avLst/>
          </a:prstGeom>
          <a:noFill/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4" name="Google Shape;144;p5"/>
          <p:cNvSpPr txBox="1"/>
          <p:nvPr/>
        </p:nvSpPr>
        <p:spPr>
          <a:xfrm>
            <a:off x="6492240" y="3982719"/>
            <a:ext cx="1417321" cy="355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2400"/>
              <a:buFont typeface="Cambria"/>
              <a:buNone/>
            </a:pPr>
            <a:r>
              <a:rPr b="1" i="0" lang="en-US" sz="2400" u="none" cap="none" strike="noStrike">
                <a:solidFill>
                  <a:srgbClr val="5EEAD4"/>
                </a:solidFill>
                <a:latin typeface="Cambria"/>
                <a:ea typeface="Cambria"/>
                <a:cs typeface="Cambria"/>
                <a:sym typeface="Cambria"/>
              </a:rPr>
              <a:t>harder</a:t>
            </a:r>
            <a:endParaRPr/>
          </a:p>
        </p:txBody>
      </p:sp>
      <p:sp>
        <p:nvSpPr>
          <p:cNvPr id="145" name="Google Shape;145;p5"/>
          <p:cNvSpPr txBox="1"/>
          <p:nvPr/>
        </p:nvSpPr>
        <p:spPr>
          <a:xfrm>
            <a:off x="8000999" y="4077138"/>
            <a:ext cx="3246122" cy="1667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Pull local context (RAG), re-run</a:t>
            </a:r>
            <a:endParaRPr/>
          </a:p>
        </p:txBody>
      </p:sp>
      <p:cxnSp>
        <p:nvCxnSpPr>
          <p:cNvPr id="146" name="Google Shape;146;p5"/>
          <p:cNvCxnSpPr/>
          <p:nvPr/>
        </p:nvCxnSpPr>
        <p:spPr>
          <a:xfrm>
            <a:off x="6492240" y="4553711"/>
            <a:ext cx="4572001" cy="1"/>
          </a:xfrm>
          <a:prstGeom prst="straightConnector1">
            <a:avLst/>
          </a:prstGeom>
          <a:noFill/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7" name="Google Shape;147;p5"/>
          <p:cNvSpPr txBox="1"/>
          <p:nvPr/>
        </p:nvSpPr>
        <p:spPr>
          <a:xfrm>
            <a:off x="6492240" y="4805680"/>
            <a:ext cx="1417321" cy="355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2400"/>
              <a:buFont typeface="Cambria"/>
              <a:buNone/>
            </a:pPr>
            <a:r>
              <a:rPr b="1" i="0" lang="en-US" sz="2400" u="none" cap="none" strike="noStrike">
                <a:solidFill>
                  <a:srgbClr val="F5A65B"/>
                </a:solidFill>
                <a:latin typeface="Cambria"/>
                <a:ea typeface="Cambria"/>
                <a:cs typeface="Cambria"/>
                <a:sym typeface="Cambria"/>
              </a:rPr>
              <a:t>hardest</a:t>
            </a:r>
            <a:endParaRPr/>
          </a:p>
        </p:txBody>
      </p:sp>
      <p:sp>
        <p:nvSpPr>
          <p:cNvPr id="148" name="Google Shape;148;p5"/>
          <p:cNvSpPr txBox="1"/>
          <p:nvPr/>
        </p:nvSpPr>
        <p:spPr>
          <a:xfrm>
            <a:off x="8000999" y="4900099"/>
            <a:ext cx="3246122" cy="1667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Larger model, held in reserve</a:t>
            </a:r>
            <a:endParaRPr/>
          </a:p>
        </p:txBody>
      </p:sp>
      <p:sp>
        <p:nvSpPr>
          <p:cNvPr id="149" name="Google Shape;149;p5"/>
          <p:cNvSpPr txBox="1"/>
          <p:nvPr/>
        </p:nvSpPr>
        <p:spPr>
          <a:xfrm>
            <a:off x="6400800" y="5349240"/>
            <a:ext cx="4754880" cy="299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6B8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5E6B8A"/>
                </a:solidFill>
                <a:latin typeface="Calibri"/>
                <a:ea typeface="Calibri"/>
                <a:cs typeface="Calibri"/>
                <a:sym typeface="Calibri"/>
              </a:rPr>
              <a:t>Walk-through: under-scoped token rejected before any model runs · triage confidence 0.93 · phone offline throughout.</a:t>
            </a:r>
            <a:endParaRPr/>
          </a:p>
        </p:txBody>
      </p:sp>
      <p:sp>
        <p:nvSpPr>
          <p:cNvPr id="150" name="Google Shape;150;p5"/>
          <p:cNvSpPr txBox="1"/>
          <p:nvPr/>
        </p:nvSpPr>
        <p:spPr>
          <a:xfrm>
            <a:off x="777239" y="6368087"/>
            <a:ext cx="10607042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Honest note: SLM/RAG confidence is real, from logits; the large-model score is a placeholder today.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1120"/>
        </a:solid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/>
          <p:nvPr/>
        </p:nvSpPr>
        <p:spPr>
          <a:xfrm>
            <a:off x="777240" y="566927"/>
            <a:ext cx="100585" cy="100585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996696" y="529267"/>
            <a:ext cx="7315201" cy="1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NOT EXOTIC</a:t>
            </a:r>
            <a:endParaRPr/>
          </a:p>
        </p:txBody>
      </p:sp>
      <p:sp>
        <p:nvSpPr>
          <p:cNvPr id="157" name="Google Shape;157;p6"/>
          <p:cNvSpPr txBox="1"/>
          <p:nvPr/>
        </p:nvSpPr>
        <p:spPr>
          <a:xfrm>
            <a:off x="777239" y="886967"/>
            <a:ext cx="10607042" cy="457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3000"/>
              <a:buFont typeface="Cambria"/>
              <a:buNone/>
            </a:pPr>
            <a:r>
              <a:rPr b="1" i="0" lang="en-US" sz="30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The on-device stack is production-proven</a:t>
            </a:r>
            <a:endParaRPr/>
          </a:p>
        </p:txBody>
      </p:sp>
      <p:sp>
        <p:nvSpPr>
          <p:cNvPr id="158" name="Google Shape;158;p6"/>
          <p:cNvSpPr txBox="1"/>
          <p:nvPr/>
        </p:nvSpPr>
        <p:spPr>
          <a:xfrm>
            <a:off x="777239" y="1506921"/>
            <a:ext cx="10607042" cy="18655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EdgeMind runs the same runtime shipping at billion-user scale today — applied to banking governance.</a:t>
            </a:r>
            <a:endParaRPr/>
          </a:p>
        </p:txBody>
      </p:sp>
      <p:sp>
        <p:nvSpPr>
          <p:cNvPr id="159" name="Google Shape;159;p6"/>
          <p:cNvSpPr/>
          <p:nvPr/>
        </p:nvSpPr>
        <p:spPr>
          <a:xfrm>
            <a:off x="777240" y="1965960"/>
            <a:ext cx="3429001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6"/>
          <p:cNvSpPr/>
          <p:nvPr/>
        </p:nvSpPr>
        <p:spPr>
          <a:xfrm>
            <a:off x="1033272" y="2203704"/>
            <a:ext cx="548641" cy="548641"/>
          </a:xfrm>
          <a:prstGeom prst="ellipse">
            <a:avLst/>
          </a:prstGeom>
          <a:solidFill>
            <a:srgbClr val="1A2747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0" id="161" name="Google Shape;16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0432" y="2340864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6"/>
          <p:cNvSpPr txBox="1"/>
          <p:nvPr/>
        </p:nvSpPr>
        <p:spPr>
          <a:xfrm>
            <a:off x="1709927" y="2368875"/>
            <a:ext cx="2331722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Meta</a:t>
            </a:r>
            <a:endParaRPr/>
          </a:p>
        </p:txBody>
      </p:sp>
      <p:sp>
        <p:nvSpPr>
          <p:cNvPr id="163" name="Google Shape;163;p6"/>
          <p:cNvSpPr txBox="1"/>
          <p:nvPr/>
        </p:nvSpPr>
        <p:spPr>
          <a:xfrm>
            <a:off x="1033271" y="2770632"/>
            <a:ext cx="2926082" cy="299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ExecuTorch across IG, FB &amp; WhatsApp + Ray-Ban glasses — billions of users.</a:t>
            </a:r>
            <a:endParaRPr/>
          </a:p>
        </p:txBody>
      </p:sp>
      <p:sp>
        <p:nvSpPr>
          <p:cNvPr id="164" name="Google Shape;164;p6"/>
          <p:cNvSpPr/>
          <p:nvPr/>
        </p:nvSpPr>
        <p:spPr>
          <a:xfrm>
            <a:off x="4453128" y="1965960"/>
            <a:ext cx="3429001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4709159" y="2203704"/>
            <a:ext cx="548641" cy="548641"/>
          </a:xfrm>
          <a:prstGeom prst="ellipse">
            <a:avLst/>
          </a:prstGeom>
          <a:solidFill>
            <a:srgbClr val="1A2747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1" id="166" name="Google Shape;166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46320" y="2340864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6"/>
          <p:cNvSpPr txBox="1"/>
          <p:nvPr/>
        </p:nvSpPr>
        <p:spPr>
          <a:xfrm>
            <a:off x="5385815" y="2368875"/>
            <a:ext cx="2331721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Apple</a:t>
            </a:r>
            <a:endParaRPr/>
          </a:p>
        </p:txBody>
      </p:sp>
      <p:sp>
        <p:nvSpPr>
          <p:cNvPr id="168" name="Google Shape;168;p6"/>
          <p:cNvSpPr txBox="1"/>
          <p:nvPr/>
        </p:nvSpPr>
        <p:spPr>
          <a:xfrm>
            <a:off x="4709159" y="2770632"/>
            <a:ext cx="2926081" cy="299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~3B on-device foundation model on the Neural Engine (hybrid with Private Cloud).</a:t>
            </a:r>
            <a:endParaRPr/>
          </a:p>
        </p:txBody>
      </p:sp>
      <p:sp>
        <p:nvSpPr>
          <p:cNvPr id="169" name="Google Shape;169;p6"/>
          <p:cNvSpPr/>
          <p:nvPr/>
        </p:nvSpPr>
        <p:spPr>
          <a:xfrm>
            <a:off x="8129016" y="1965960"/>
            <a:ext cx="3429001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8385047" y="2203704"/>
            <a:ext cx="548641" cy="548641"/>
          </a:xfrm>
          <a:prstGeom prst="ellipse">
            <a:avLst/>
          </a:prstGeom>
          <a:solidFill>
            <a:srgbClr val="1A2747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2" id="171" name="Google Shape;171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22207" y="2340864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6"/>
          <p:cNvSpPr txBox="1"/>
          <p:nvPr/>
        </p:nvSpPr>
        <p:spPr>
          <a:xfrm>
            <a:off x="9061704" y="2368875"/>
            <a:ext cx="2331721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Google</a:t>
            </a:r>
            <a:endParaRPr/>
          </a:p>
        </p:txBody>
      </p:sp>
      <p:sp>
        <p:nvSpPr>
          <p:cNvPr id="173" name="Google Shape;173;p6"/>
          <p:cNvSpPr txBox="1"/>
          <p:nvPr/>
        </p:nvSpPr>
        <p:spPr>
          <a:xfrm>
            <a:off x="8385047" y="2770632"/>
            <a:ext cx="2926081" cy="299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Gemini Nano via AICore on Pixel — offline summarise &amp; image description.</a:t>
            </a:r>
            <a:endParaRPr/>
          </a:p>
        </p:txBody>
      </p:sp>
      <p:sp>
        <p:nvSpPr>
          <p:cNvPr id="174" name="Google Shape;174;p6"/>
          <p:cNvSpPr/>
          <p:nvPr/>
        </p:nvSpPr>
        <p:spPr>
          <a:xfrm>
            <a:off x="777240" y="3621023"/>
            <a:ext cx="3429001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1033272" y="3858767"/>
            <a:ext cx="548641" cy="548641"/>
          </a:xfrm>
          <a:prstGeom prst="ellipse">
            <a:avLst/>
          </a:prstGeom>
          <a:solidFill>
            <a:srgbClr val="1A2747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3" id="176" name="Google Shape;176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70432" y="3995928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6"/>
          <p:cNvSpPr txBox="1"/>
          <p:nvPr/>
        </p:nvSpPr>
        <p:spPr>
          <a:xfrm>
            <a:off x="1709927" y="4023938"/>
            <a:ext cx="2331722" cy="209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Microsoft</a:t>
            </a:r>
            <a:endParaRPr/>
          </a:p>
        </p:txBody>
      </p:sp>
      <p:sp>
        <p:nvSpPr>
          <p:cNvPr id="178" name="Google Shape;178;p6"/>
          <p:cNvSpPr txBox="1"/>
          <p:nvPr/>
        </p:nvSpPr>
        <p:spPr>
          <a:xfrm>
            <a:off x="1033271" y="4425696"/>
            <a:ext cx="2926082" cy="299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Phi family, built for edge — the model lineage EdgeMind quantizes (Phi-3 Mini).</a:t>
            </a:r>
            <a:endParaRPr/>
          </a:p>
        </p:txBody>
      </p:sp>
      <p:sp>
        <p:nvSpPr>
          <p:cNvPr id="179" name="Google Shape;179;p6"/>
          <p:cNvSpPr/>
          <p:nvPr/>
        </p:nvSpPr>
        <p:spPr>
          <a:xfrm>
            <a:off x="4453128" y="3621023"/>
            <a:ext cx="3429001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/>
          <p:nvPr/>
        </p:nvSpPr>
        <p:spPr>
          <a:xfrm>
            <a:off x="4709159" y="3858767"/>
            <a:ext cx="548641" cy="548641"/>
          </a:xfrm>
          <a:prstGeom prst="ellipse">
            <a:avLst/>
          </a:prstGeom>
          <a:solidFill>
            <a:srgbClr val="1A2747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4" id="181" name="Google Shape;181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846320" y="3995928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6"/>
          <p:cNvSpPr txBox="1"/>
          <p:nvPr/>
        </p:nvSpPr>
        <p:spPr>
          <a:xfrm>
            <a:off x="5385815" y="4023938"/>
            <a:ext cx="2331721" cy="209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Liquid AI</a:t>
            </a:r>
            <a:endParaRPr/>
          </a:p>
        </p:txBody>
      </p:sp>
      <p:sp>
        <p:nvSpPr>
          <p:cNvPr id="183" name="Google Shape;183;p6"/>
          <p:cNvSpPr txBox="1"/>
          <p:nvPr/>
        </p:nvSpPr>
        <p:spPr>
          <a:xfrm>
            <a:off x="4709159" y="4425696"/>
            <a:ext cx="2926081" cy="299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LFM2 foundation models, edge-optimized — also shipping on ExecuTorch.</a:t>
            </a:r>
            <a:endParaRPr/>
          </a:p>
        </p:txBody>
      </p:sp>
      <p:sp>
        <p:nvSpPr>
          <p:cNvPr id="184" name="Google Shape;184;p6"/>
          <p:cNvSpPr/>
          <p:nvPr/>
        </p:nvSpPr>
        <p:spPr>
          <a:xfrm>
            <a:off x="8129016" y="3621023"/>
            <a:ext cx="3429001" cy="1417321"/>
          </a:xfrm>
          <a:prstGeom prst="roundRect">
            <a:avLst>
              <a:gd fmla="val 5806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6"/>
          <p:cNvSpPr/>
          <p:nvPr/>
        </p:nvSpPr>
        <p:spPr>
          <a:xfrm>
            <a:off x="8385047" y="3858767"/>
            <a:ext cx="548641" cy="548641"/>
          </a:xfrm>
          <a:prstGeom prst="ellipse">
            <a:avLst/>
          </a:prstGeom>
          <a:solidFill>
            <a:srgbClr val="1A2747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5" id="186" name="Google Shape;186;p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522207" y="3995928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6"/>
          <p:cNvSpPr txBox="1"/>
          <p:nvPr/>
        </p:nvSpPr>
        <p:spPr>
          <a:xfrm>
            <a:off x="9061704" y="4023938"/>
            <a:ext cx="2331721" cy="209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Qualcomm</a:t>
            </a:r>
            <a:endParaRPr/>
          </a:p>
        </p:txBody>
      </p:sp>
      <p:sp>
        <p:nvSpPr>
          <p:cNvPr id="188" name="Google Shape;188;p6"/>
          <p:cNvSpPr txBox="1"/>
          <p:nvPr/>
        </p:nvSpPr>
        <p:spPr>
          <a:xfrm>
            <a:off x="8385047" y="4425696"/>
            <a:ext cx="2926081" cy="2993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Hexagon NPU / HTP delegate — EdgeMind's exact hardware acceleration path.</a:t>
            </a:r>
            <a:endParaRPr/>
          </a:p>
        </p:txBody>
      </p:sp>
      <p:sp>
        <p:nvSpPr>
          <p:cNvPr id="189" name="Google Shape;189;p6"/>
          <p:cNvSpPr/>
          <p:nvPr/>
        </p:nvSpPr>
        <p:spPr>
          <a:xfrm>
            <a:off x="777240" y="5852159"/>
            <a:ext cx="10625329" cy="713233"/>
          </a:xfrm>
          <a:prstGeom prst="roundRect">
            <a:avLst>
              <a:gd fmla="val 11538" name="adj"/>
            </a:avLst>
          </a:prstGeom>
          <a:solidFill>
            <a:srgbClr val="12342F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6"/>
          <p:cNvSpPr txBox="1"/>
          <p:nvPr/>
        </p:nvSpPr>
        <p:spPr>
          <a:xfrm>
            <a:off x="777239" y="6104199"/>
            <a:ext cx="10625330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EdgeMind  =  </a:t>
            </a:r>
            <a:r>
              <a:rPr b="0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Phi-3 Mini (int4)</a:t>
            </a:r>
            <a:r>
              <a:rPr b="0" i="0" lang="en-US" sz="1600" u="none" cap="none" strike="noStrike">
                <a:solidFill>
                  <a:srgbClr val="5E6B8A"/>
                </a:solidFill>
                <a:latin typeface="Calibri"/>
                <a:ea typeface="Calibri"/>
                <a:cs typeface="Calibri"/>
                <a:sym typeface="Calibri"/>
              </a:rPr>
              <a:t>  +  </a:t>
            </a:r>
            <a:r>
              <a:rPr b="0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ExecuTorch</a:t>
            </a:r>
            <a:r>
              <a:rPr b="0" i="0" lang="en-US" sz="1600" u="none" cap="none" strike="noStrike">
                <a:solidFill>
                  <a:srgbClr val="5E6B8A"/>
                </a:solidFill>
                <a:latin typeface="Calibri"/>
                <a:ea typeface="Calibri"/>
                <a:cs typeface="Calibri"/>
                <a:sym typeface="Calibri"/>
              </a:rPr>
              <a:t>  +  </a:t>
            </a:r>
            <a:r>
              <a:rPr b="0" i="0" lang="en-US" sz="16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Qualcomm HTP</a:t>
            </a:r>
            <a:r>
              <a:rPr b="0" i="0" lang="en-US" sz="1600" u="none" cap="none" strike="noStrike">
                <a:solidFill>
                  <a:srgbClr val="5E6B8A"/>
                </a:solidFill>
                <a:latin typeface="Calibri"/>
                <a:ea typeface="Calibri"/>
                <a:cs typeface="Calibri"/>
                <a:sym typeface="Calibri"/>
              </a:rPr>
              <a:t>  +  </a:t>
            </a:r>
            <a:r>
              <a:rPr b="0" i="0" lang="en-US" sz="16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zero cloud egress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1120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"/>
          <p:cNvSpPr/>
          <p:nvPr/>
        </p:nvSpPr>
        <p:spPr>
          <a:xfrm>
            <a:off x="777240" y="566927"/>
            <a:ext cx="100585" cy="100585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 txBox="1"/>
          <p:nvPr/>
        </p:nvSpPr>
        <p:spPr>
          <a:xfrm>
            <a:off x="996696" y="529267"/>
            <a:ext cx="7315201" cy="1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WHY IT GENERALISES</a:t>
            </a:r>
            <a:endParaRPr/>
          </a:p>
        </p:txBody>
      </p:sp>
      <p:sp>
        <p:nvSpPr>
          <p:cNvPr id="197" name="Google Shape;197;p7"/>
          <p:cNvSpPr txBox="1"/>
          <p:nvPr/>
        </p:nvSpPr>
        <p:spPr>
          <a:xfrm>
            <a:off x="777239" y="709167"/>
            <a:ext cx="10607042" cy="812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2700"/>
              <a:buFont typeface="Cambria"/>
              <a:buNone/>
            </a:pPr>
            <a:r>
              <a:rPr b="1" i="0" lang="en-US" sz="27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It's a platform, not a project — </a:t>
            </a:r>
            <a:r>
              <a:rPr b="1" i="0" lang="en-US" sz="2700" u="none" cap="none" strike="noStrike">
                <a:solidFill>
                  <a:srgbClr val="2DD4BF"/>
                </a:solidFill>
                <a:latin typeface="Cambria"/>
                <a:ea typeface="Cambria"/>
                <a:cs typeface="Cambria"/>
                <a:sym typeface="Cambria"/>
              </a:rPr>
              <a:t>the next vertical costs almost nothing.</a:t>
            </a:r>
            <a:endParaRPr/>
          </a:p>
        </p:txBody>
      </p:sp>
      <p:sp>
        <p:nvSpPr>
          <p:cNvPr id="198" name="Google Shape;198;p7"/>
          <p:cNvSpPr txBox="1"/>
          <p:nvPr/>
        </p:nvSpPr>
        <p:spPr>
          <a:xfrm>
            <a:off x="777239" y="1534354"/>
            <a:ext cx="10607042" cy="18655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Everything runs the same core. To ship a new industry you swap three files; the control plane never changes.</a:t>
            </a:r>
            <a:endParaRPr/>
          </a:p>
        </p:txBody>
      </p:sp>
      <p:sp>
        <p:nvSpPr>
          <p:cNvPr id="199" name="Google Shape;199;p7"/>
          <p:cNvSpPr/>
          <p:nvPr/>
        </p:nvSpPr>
        <p:spPr>
          <a:xfrm>
            <a:off x="777240" y="2011679"/>
            <a:ext cx="5285233" cy="2331721"/>
          </a:xfrm>
          <a:prstGeom prst="roundRect">
            <a:avLst>
              <a:gd fmla="val 3529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1033272" y="2240279"/>
            <a:ext cx="548641" cy="548641"/>
          </a:xfrm>
          <a:prstGeom prst="ellipse">
            <a:avLst/>
          </a:prstGeom>
          <a:solidFill>
            <a:srgbClr val="3A2A1A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0" id="201" name="Google Shape;20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0432" y="2377439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7"/>
          <p:cNvSpPr txBox="1"/>
          <p:nvPr/>
        </p:nvSpPr>
        <p:spPr>
          <a:xfrm>
            <a:off x="1719072" y="2382591"/>
            <a:ext cx="4114801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Changes per domain</a:t>
            </a:r>
            <a:endParaRPr/>
          </a:p>
        </p:txBody>
      </p:sp>
      <p:sp>
        <p:nvSpPr>
          <p:cNvPr id="203" name="Google Shape;203;p7"/>
          <p:cNvSpPr txBox="1"/>
          <p:nvPr/>
        </p:nvSpPr>
        <p:spPr>
          <a:xfrm>
            <a:off x="4480559" y="2322067"/>
            <a:ext cx="1463041" cy="330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2200"/>
              <a:buFont typeface="Cambria"/>
              <a:buNone/>
            </a:pPr>
            <a:r>
              <a:rPr b="1" i="0" lang="en-US" sz="22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3 files</a:t>
            </a:r>
            <a:endParaRPr/>
          </a:p>
        </p:txBody>
      </p:sp>
      <p:sp>
        <p:nvSpPr>
          <p:cNvPr id="204" name="Google Shape;204;p7"/>
          <p:cNvSpPr txBox="1"/>
          <p:nvPr/>
        </p:nvSpPr>
        <p:spPr>
          <a:xfrm>
            <a:off x="1033271" y="3068573"/>
            <a:ext cx="2194562" cy="190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300"/>
              <a:buFont typeface="Courier New"/>
              <a:buNone/>
            </a:pPr>
            <a:r>
              <a:rPr b="0" i="0" lang="en-US" sz="1300" u="none" cap="none" strike="noStrike">
                <a:solidFill>
                  <a:srgbClr val="5EEAD4"/>
                </a:solidFill>
                <a:latin typeface="Courier New"/>
                <a:ea typeface="Courier New"/>
                <a:cs typeface="Courier New"/>
                <a:sym typeface="Courier New"/>
              </a:rPr>
              <a:t>corpus.jsonl</a:t>
            </a:r>
            <a:endParaRPr/>
          </a:p>
        </p:txBody>
      </p:sp>
      <p:sp>
        <p:nvSpPr>
          <p:cNvPr id="205" name="Google Shape;205;p7"/>
          <p:cNvSpPr txBox="1"/>
          <p:nvPr/>
        </p:nvSpPr>
        <p:spPr>
          <a:xfrm>
            <a:off x="3291840" y="3085391"/>
            <a:ext cx="2651761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the domain knowledge</a:t>
            </a:r>
            <a:endParaRPr/>
          </a:p>
        </p:txBody>
      </p:sp>
      <p:sp>
        <p:nvSpPr>
          <p:cNvPr id="206" name="Google Shape;206;p7"/>
          <p:cNvSpPr txBox="1"/>
          <p:nvPr/>
        </p:nvSpPr>
        <p:spPr>
          <a:xfrm>
            <a:off x="1033271" y="3507485"/>
            <a:ext cx="2194562" cy="190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300"/>
              <a:buFont typeface="Courier New"/>
              <a:buNone/>
            </a:pPr>
            <a:r>
              <a:rPr b="0" i="0" lang="en-US" sz="1300" u="none" cap="none" strike="noStrike">
                <a:solidFill>
                  <a:srgbClr val="5EEAD4"/>
                </a:solidFill>
                <a:latin typeface="Courier New"/>
                <a:ea typeface="Courier New"/>
                <a:cs typeface="Courier New"/>
                <a:sym typeface="Courier New"/>
              </a:rPr>
              <a:t>domain.faiss</a:t>
            </a:r>
            <a:endParaRPr/>
          </a:p>
        </p:txBody>
      </p:sp>
      <p:sp>
        <p:nvSpPr>
          <p:cNvPr id="207" name="Google Shape;207;p7"/>
          <p:cNvSpPr txBox="1"/>
          <p:nvPr/>
        </p:nvSpPr>
        <p:spPr>
          <a:xfrm>
            <a:off x="3291840" y="3524303"/>
            <a:ext cx="2651761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the vector index</a:t>
            </a:r>
            <a:endParaRPr/>
          </a:p>
        </p:txBody>
      </p:sp>
      <p:sp>
        <p:nvSpPr>
          <p:cNvPr id="208" name="Google Shape;208;p7"/>
          <p:cNvSpPr txBox="1"/>
          <p:nvPr/>
        </p:nvSpPr>
        <p:spPr>
          <a:xfrm>
            <a:off x="1033271" y="3946397"/>
            <a:ext cx="2194562" cy="190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300"/>
              <a:buFont typeface="Courier New"/>
              <a:buNone/>
            </a:pPr>
            <a:r>
              <a:rPr b="0" i="0" lang="en-US" sz="1300" u="none" cap="none" strike="noStrike">
                <a:solidFill>
                  <a:srgbClr val="5EEAD4"/>
                </a:solidFill>
                <a:latin typeface="Courier New"/>
                <a:ea typeface="Courier New"/>
                <a:cs typeface="Courier New"/>
                <a:sym typeface="Courier New"/>
              </a:rPr>
              <a:t>model.pte</a:t>
            </a:r>
            <a:endParaRPr/>
          </a:p>
        </p:txBody>
      </p:sp>
      <p:sp>
        <p:nvSpPr>
          <p:cNvPr id="209" name="Google Shape;209;p7"/>
          <p:cNvSpPr txBox="1"/>
          <p:nvPr/>
        </p:nvSpPr>
        <p:spPr>
          <a:xfrm>
            <a:off x="3291840" y="3963215"/>
            <a:ext cx="2651761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the fine-tuned weights</a:t>
            </a:r>
            <a:endParaRPr/>
          </a:p>
        </p:txBody>
      </p:sp>
      <p:sp>
        <p:nvSpPr>
          <p:cNvPr id="210" name="Google Shape;210;p7"/>
          <p:cNvSpPr/>
          <p:nvPr/>
        </p:nvSpPr>
        <p:spPr>
          <a:xfrm>
            <a:off x="6144767" y="2011679"/>
            <a:ext cx="5257801" cy="2331721"/>
          </a:xfrm>
          <a:prstGeom prst="roundRect">
            <a:avLst>
              <a:gd fmla="val 3529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7"/>
          <p:cNvSpPr/>
          <p:nvPr/>
        </p:nvSpPr>
        <p:spPr>
          <a:xfrm>
            <a:off x="6400799" y="2240279"/>
            <a:ext cx="548642" cy="548641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1" id="212" name="Google Shape;212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37959" y="2377439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7"/>
          <p:cNvSpPr txBox="1"/>
          <p:nvPr/>
        </p:nvSpPr>
        <p:spPr>
          <a:xfrm>
            <a:off x="7086600" y="2382591"/>
            <a:ext cx="4114800" cy="2091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Stays identical</a:t>
            </a:r>
            <a:endParaRPr/>
          </a:p>
        </p:txBody>
      </p:sp>
      <p:sp>
        <p:nvSpPr>
          <p:cNvPr id="214" name="Google Shape;214;p7"/>
          <p:cNvSpPr txBox="1"/>
          <p:nvPr/>
        </p:nvSpPr>
        <p:spPr>
          <a:xfrm>
            <a:off x="6446520" y="3014280"/>
            <a:ext cx="4754881" cy="1103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MCP orchestration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Security stack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Inference runtime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Federated loop</a:t>
            </a:r>
            <a:endParaRPr/>
          </a:p>
        </p:txBody>
      </p:sp>
      <p:sp>
        <p:nvSpPr>
          <p:cNvPr id="215" name="Google Shape;215;p7"/>
          <p:cNvSpPr txBox="1"/>
          <p:nvPr/>
        </p:nvSpPr>
        <p:spPr>
          <a:xfrm>
            <a:off x="777239" y="4630727"/>
            <a:ext cx="10607042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6B8A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5E6B8A"/>
                </a:solidFill>
                <a:latin typeface="Calibri"/>
                <a:ea typeface="Calibri"/>
                <a:cs typeface="Calibri"/>
                <a:sym typeface="Calibri"/>
              </a:rPr>
              <a:t>ONE CORE, SIX VERTICALS</a:t>
            </a:r>
            <a:endParaRPr/>
          </a:p>
        </p:txBody>
      </p:sp>
      <p:sp>
        <p:nvSpPr>
          <p:cNvPr id="216" name="Google Shape;216;p7"/>
          <p:cNvSpPr/>
          <p:nvPr/>
        </p:nvSpPr>
        <p:spPr>
          <a:xfrm>
            <a:off x="463144" y="4937759"/>
            <a:ext cx="1755649" cy="658369"/>
          </a:xfrm>
          <a:prstGeom prst="roundRect">
            <a:avLst>
              <a:gd fmla="val 13889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7"/>
          <p:cNvSpPr txBox="1"/>
          <p:nvPr/>
        </p:nvSpPr>
        <p:spPr>
          <a:xfrm>
            <a:off x="463144" y="5188511"/>
            <a:ext cx="1755648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Logistics</a:t>
            </a:r>
            <a:endParaRPr/>
          </a:p>
        </p:txBody>
      </p:sp>
      <p:sp>
        <p:nvSpPr>
          <p:cNvPr id="218" name="Google Shape;218;p7"/>
          <p:cNvSpPr/>
          <p:nvPr/>
        </p:nvSpPr>
        <p:spPr>
          <a:xfrm>
            <a:off x="2365095" y="4937759"/>
            <a:ext cx="1755650" cy="658369"/>
          </a:xfrm>
          <a:prstGeom prst="roundRect">
            <a:avLst>
              <a:gd fmla="val 13889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7"/>
          <p:cNvSpPr txBox="1"/>
          <p:nvPr/>
        </p:nvSpPr>
        <p:spPr>
          <a:xfrm>
            <a:off x="2365096" y="5188511"/>
            <a:ext cx="1755648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Pharma / MedRep</a:t>
            </a:r>
            <a:endParaRPr/>
          </a:p>
        </p:txBody>
      </p:sp>
      <p:sp>
        <p:nvSpPr>
          <p:cNvPr id="220" name="Google Shape;220;p7"/>
          <p:cNvSpPr/>
          <p:nvPr/>
        </p:nvSpPr>
        <p:spPr>
          <a:xfrm>
            <a:off x="4267048" y="4937759"/>
            <a:ext cx="1755649" cy="658369"/>
          </a:xfrm>
          <a:prstGeom prst="roundRect">
            <a:avLst>
              <a:gd fmla="val 13889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7"/>
          <p:cNvSpPr txBox="1"/>
          <p:nvPr/>
        </p:nvSpPr>
        <p:spPr>
          <a:xfrm>
            <a:off x="4267048" y="5188511"/>
            <a:ext cx="1755649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Oil &amp; Gas</a:t>
            </a:r>
            <a:endParaRPr/>
          </a:p>
        </p:txBody>
      </p:sp>
      <p:sp>
        <p:nvSpPr>
          <p:cNvPr id="222" name="Google Shape;222;p7"/>
          <p:cNvSpPr/>
          <p:nvPr/>
        </p:nvSpPr>
        <p:spPr>
          <a:xfrm>
            <a:off x="6168999" y="4937759"/>
            <a:ext cx="1755649" cy="658369"/>
          </a:xfrm>
          <a:prstGeom prst="roundRect">
            <a:avLst>
              <a:gd fmla="val 13889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7"/>
          <p:cNvSpPr txBox="1"/>
          <p:nvPr/>
        </p:nvSpPr>
        <p:spPr>
          <a:xfrm>
            <a:off x="6168999" y="5188511"/>
            <a:ext cx="1755649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Emergency</a:t>
            </a:r>
            <a:endParaRPr/>
          </a:p>
        </p:txBody>
      </p:sp>
      <p:sp>
        <p:nvSpPr>
          <p:cNvPr id="224" name="Google Shape;224;p7"/>
          <p:cNvSpPr/>
          <p:nvPr/>
        </p:nvSpPr>
        <p:spPr>
          <a:xfrm>
            <a:off x="8070952" y="4937759"/>
            <a:ext cx="1755649" cy="658369"/>
          </a:xfrm>
          <a:prstGeom prst="roundRect">
            <a:avLst>
              <a:gd fmla="val 13889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7"/>
          <p:cNvSpPr txBox="1"/>
          <p:nvPr/>
        </p:nvSpPr>
        <p:spPr>
          <a:xfrm>
            <a:off x="8070952" y="5188511"/>
            <a:ext cx="1755649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Translator</a:t>
            </a:r>
            <a:endParaRPr/>
          </a:p>
        </p:txBody>
      </p:sp>
      <p:sp>
        <p:nvSpPr>
          <p:cNvPr id="226" name="Google Shape;226;p7"/>
          <p:cNvSpPr/>
          <p:nvPr/>
        </p:nvSpPr>
        <p:spPr>
          <a:xfrm>
            <a:off x="9972903" y="4937759"/>
            <a:ext cx="1755649" cy="658369"/>
          </a:xfrm>
          <a:prstGeom prst="roundRect">
            <a:avLst>
              <a:gd fmla="val 13889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7"/>
          <p:cNvSpPr txBox="1"/>
          <p:nvPr/>
        </p:nvSpPr>
        <p:spPr>
          <a:xfrm>
            <a:off x="9972903" y="5188511"/>
            <a:ext cx="1755649" cy="1568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Sales / CX</a:t>
            </a:r>
            <a:endParaRPr/>
          </a:p>
        </p:txBody>
      </p:sp>
      <p:sp>
        <p:nvSpPr>
          <p:cNvPr id="228" name="Google Shape;228;p7"/>
          <p:cNvSpPr txBox="1"/>
          <p:nvPr/>
        </p:nvSpPr>
        <p:spPr>
          <a:xfrm>
            <a:off x="696315" y="6105065"/>
            <a:ext cx="3429001" cy="1342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Salesforce Einstein  </a:t>
            </a: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licences displaced, per 500 reps</a:t>
            </a:r>
            <a:endParaRPr/>
          </a:p>
        </p:txBody>
      </p:sp>
      <p:sp>
        <p:nvSpPr>
          <p:cNvPr id="229" name="Google Shape;229;p7"/>
          <p:cNvSpPr txBox="1"/>
          <p:nvPr/>
        </p:nvSpPr>
        <p:spPr>
          <a:xfrm>
            <a:off x="4381348" y="6105065"/>
            <a:ext cx="3429001" cy="1342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Pharma rep licences  </a:t>
            </a: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displaced across ~10K reps</a:t>
            </a:r>
            <a:endParaRPr/>
          </a:p>
        </p:txBody>
      </p:sp>
      <p:sp>
        <p:nvSpPr>
          <p:cNvPr id="230" name="Google Shape;230;p7"/>
          <p:cNvSpPr txBox="1"/>
          <p:nvPr/>
        </p:nvSpPr>
        <p:spPr>
          <a:xfrm>
            <a:off x="8066379" y="6105065"/>
            <a:ext cx="3429001" cy="1342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Logistics cloud-token  </a:t>
            </a:r>
            <a:r>
              <a:rPr b="0" i="0" lang="en-US" sz="11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spend, eliminated after deploy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B1120"/>
        </a:solidFill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8"/>
          <p:cNvSpPr/>
          <p:nvPr/>
        </p:nvSpPr>
        <p:spPr>
          <a:xfrm>
            <a:off x="777240" y="566927"/>
            <a:ext cx="100585" cy="100585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8"/>
          <p:cNvSpPr txBox="1"/>
          <p:nvPr/>
        </p:nvSpPr>
        <p:spPr>
          <a:xfrm>
            <a:off x="996696" y="529267"/>
            <a:ext cx="7315201" cy="1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STRAIGHT ABOUT STATE</a:t>
            </a:r>
            <a:endParaRPr/>
          </a:p>
        </p:txBody>
      </p:sp>
      <p:sp>
        <p:nvSpPr>
          <p:cNvPr id="237" name="Google Shape;237;p8"/>
          <p:cNvSpPr txBox="1"/>
          <p:nvPr/>
        </p:nvSpPr>
        <p:spPr>
          <a:xfrm>
            <a:off x="777239" y="899667"/>
            <a:ext cx="10607042" cy="431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2900"/>
              <a:buFont typeface="Cambria"/>
              <a:buNone/>
            </a:pPr>
            <a:r>
              <a:rPr b="1" i="0" lang="en-US" sz="29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Exactly what's production-ready — and what's roadmap.</a:t>
            </a:r>
            <a:endParaRPr/>
          </a:p>
        </p:txBody>
      </p:sp>
      <p:sp>
        <p:nvSpPr>
          <p:cNvPr id="238" name="Google Shape;238;p8"/>
          <p:cNvSpPr/>
          <p:nvPr/>
        </p:nvSpPr>
        <p:spPr>
          <a:xfrm>
            <a:off x="777240" y="1691639"/>
            <a:ext cx="5285233" cy="3657601"/>
          </a:xfrm>
          <a:prstGeom prst="roundRect">
            <a:avLst>
              <a:gd fmla="val 2250" name="adj"/>
            </a:avLst>
          </a:prstGeom>
          <a:solidFill>
            <a:srgbClr val="151F38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/>
          <p:nvPr/>
        </p:nvSpPr>
        <p:spPr>
          <a:xfrm>
            <a:off x="1033272" y="1938527"/>
            <a:ext cx="566929" cy="566929"/>
          </a:xfrm>
          <a:prstGeom prst="ellipse">
            <a:avLst/>
          </a:prstGeom>
          <a:solidFill>
            <a:srgbClr val="12342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0" id="240" name="Google Shape;24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5003" y="2080260"/>
            <a:ext cx="283465" cy="283465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8"/>
          <p:cNvSpPr txBox="1"/>
          <p:nvPr/>
        </p:nvSpPr>
        <p:spPr>
          <a:xfrm>
            <a:off x="1737360" y="2087451"/>
            <a:ext cx="4114801" cy="24164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Working today</a:t>
            </a:r>
            <a:endParaRPr/>
          </a:p>
        </p:txBody>
      </p:sp>
      <p:sp>
        <p:nvSpPr>
          <p:cNvPr id="242" name="Google Shape;242;p8"/>
          <p:cNvSpPr txBox="1"/>
          <p:nvPr/>
        </p:nvSpPr>
        <p:spPr>
          <a:xfrm>
            <a:off x="1033272" y="3100640"/>
            <a:ext cx="4754880" cy="1662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Char char="✓"/>
            </a:pPr>
            <a:r>
              <a:rPr b="0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In-process MCP — no transport, no server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Char char="✓"/>
            </a:pPr>
            <a:r>
              <a:rPr b="0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Capability-scope enforcement at the gate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Char char="✓"/>
            </a:pPr>
            <a:r>
              <a:rPr b="0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SLM + RAG confidence routing from logits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Char char="✓"/>
            </a:pPr>
            <a:r>
              <a:rPr b="0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Offline signed audit log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Char char="✓"/>
            </a:pPr>
            <a:r>
              <a:rPr b="0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On-device LoRA fine-tuning, no egress</a:t>
            </a:r>
            <a:endParaRPr/>
          </a:p>
        </p:txBody>
      </p:sp>
      <p:sp>
        <p:nvSpPr>
          <p:cNvPr id="243" name="Google Shape;243;p8"/>
          <p:cNvSpPr/>
          <p:nvPr/>
        </p:nvSpPr>
        <p:spPr>
          <a:xfrm>
            <a:off x="6144767" y="1691639"/>
            <a:ext cx="5257801" cy="3657601"/>
          </a:xfrm>
          <a:prstGeom prst="roundRect">
            <a:avLst>
              <a:gd fmla="val 2250" name="adj"/>
            </a:avLst>
          </a:prstGeom>
          <a:solidFill>
            <a:srgbClr val="151F38"/>
          </a:solidFill>
          <a:ln cap="flat" cmpd="sng" w="12700">
            <a:solidFill>
              <a:srgbClr val="2A3A5C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8"/>
          <p:cNvSpPr/>
          <p:nvPr/>
        </p:nvSpPr>
        <p:spPr>
          <a:xfrm>
            <a:off x="6400800" y="1938527"/>
            <a:ext cx="566928" cy="566929"/>
          </a:xfrm>
          <a:prstGeom prst="ellipse">
            <a:avLst/>
          </a:prstGeom>
          <a:solidFill>
            <a:srgbClr val="3A2A1A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1" id="245" name="Google Shape;24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42531" y="2080260"/>
            <a:ext cx="283465" cy="283465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8"/>
          <p:cNvSpPr txBox="1"/>
          <p:nvPr/>
        </p:nvSpPr>
        <p:spPr>
          <a:xfrm>
            <a:off x="7104888" y="2087451"/>
            <a:ext cx="4114801" cy="24164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5A65B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F5A65B"/>
                </a:solidFill>
                <a:latin typeface="Calibri"/>
                <a:ea typeface="Calibri"/>
                <a:cs typeface="Calibri"/>
                <a:sym typeface="Calibri"/>
              </a:rPr>
              <a:t>On the path</a:t>
            </a:r>
            <a:endParaRPr/>
          </a:p>
        </p:txBody>
      </p:sp>
      <p:sp>
        <p:nvSpPr>
          <p:cNvPr id="247" name="Google Shape;247;p8"/>
          <p:cNvSpPr txBox="1"/>
          <p:nvPr/>
        </p:nvSpPr>
        <p:spPr>
          <a:xfrm>
            <a:off x="6400800" y="3284790"/>
            <a:ext cx="4754880" cy="12942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A0BE"/>
              </a:buClr>
              <a:buSzPts val="1400"/>
              <a:buFont typeface="Calibri"/>
              <a:buChar char="→"/>
            </a:pPr>
            <a:r>
              <a:rPr b="0" i="0" lang="en-US" sz="14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Keystore-backed HMAC on the audit log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93A0BE"/>
              </a:buClr>
              <a:buSzPts val="1400"/>
              <a:buFont typeface="Calibri"/>
              <a:buChar char="→"/>
            </a:pPr>
            <a:r>
              <a:rPr b="0" i="0" lang="en-US" sz="14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Inbound JWT signature re-verification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93A0BE"/>
              </a:buClr>
              <a:buSzPts val="1400"/>
              <a:buFont typeface="Calibri"/>
              <a:buChar char="→"/>
            </a:pPr>
            <a:r>
              <a:rPr b="0" i="0" lang="en-US" sz="14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Gemma 2B + model-agnostic routing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93A0BE"/>
              </a:buClr>
              <a:buSzPts val="1400"/>
              <a:buFont typeface="Calibri"/>
              <a:buChar char="→"/>
            </a:pPr>
            <a:r>
              <a:rPr b="0" i="0" lang="en-US" sz="1400" u="none" cap="none" strike="noStrike">
                <a:solidFill>
                  <a:srgbClr val="93A0BE"/>
                </a:solidFill>
                <a:latin typeface="Calibri"/>
                <a:ea typeface="Calibri"/>
                <a:cs typeface="Calibri"/>
                <a:sym typeface="Calibri"/>
              </a:rPr>
              <a:t>Per-domain policy parameterisation</a:t>
            </a:r>
            <a:endParaRPr/>
          </a:p>
        </p:txBody>
      </p:sp>
      <p:sp>
        <p:nvSpPr>
          <p:cNvPr id="248" name="Google Shape;248;p8"/>
          <p:cNvSpPr txBox="1"/>
          <p:nvPr/>
        </p:nvSpPr>
        <p:spPr>
          <a:xfrm>
            <a:off x="777239" y="5574600"/>
            <a:ext cx="10607042" cy="189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6B8A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5E6B8A"/>
                </a:solidFill>
                <a:latin typeface="Calibri"/>
                <a:ea typeface="Calibri"/>
                <a:cs typeface="Calibri"/>
                <a:sym typeface="Calibri"/>
              </a:rPr>
              <a:t>Known, bounded gaps — each with a clear engineering path.</a:t>
            </a:r>
            <a:endParaRPr/>
          </a:p>
        </p:txBody>
      </p:sp>
      <p:sp>
        <p:nvSpPr>
          <p:cNvPr id="249" name="Google Shape;249;p8"/>
          <p:cNvSpPr txBox="1"/>
          <p:nvPr/>
        </p:nvSpPr>
        <p:spPr>
          <a:xfrm>
            <a:off x="777239" y="6098540"/>
            <a:ext cx="10607042" cy="330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2200"/>
              <a:buFont typeface="Cambria"/>
              <a:buNone/>
            </a:pPr>
            <a:r>
              <a:rPr b="1" i="0" lang="en-US" sz="2200" u="none" cap="none" strike="noStrike">
                <a:solidFill>
                  <a:srgbClr val="2DD4BF"/>
                </a:solidFill>
                <a:latin typeface="Cambria"/>
                <a:ea typeface="Cambria"/>
                <a:cs typeface="Cambria"/>
                <a:sym typeface="Cambria"/>
              </a:rPr>
              <a:t>Capability without the cloud. </a:t>
            </a:r>
            <a:r>
              <a:rPr b="1" i="0" lang="en-US" sz="2200" u="none" cap="none" strike="noStrike">
                <a:solidFill>
                  <a:srgbClr val="F5A65B"/>
                </a:solidFill>
                <a:latin typeface="Cambria"/>
                <a:ea typeface="Cambria"/>
                <a:cs typeface="Cambria"/>
                <a:sym typeface="Cambria"/>
              </a:rPr>
              <a:t>Compliance without the binder.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E1730"/>
        </a:solidFill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 0" id="254" name="Google Shape;254;p9"/>
          <p:cNvPicPr preferRelativeResize="0"/>
          <p:nvPr/>
        </p:nvPicPr>
        <p:blipFill rotWithShape="1">
          <a:blip r:embed="rId3">
            <a:alphaModFix amt="12000"/>
          </a:blip>
          <a:srcRect b="0" l="0" r="0" t="0"/>
          <a:stretch/>
        </p:blipFill>
        <p:spPr>
          <a:xfrm>
            <a:off x="8778240" y="3657600"/>
            <a:ext cx="3931921" cy="3931921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9"/>
          <p:cNvSpPr/>
          <p:nvPr/>
        </p:nvSpPr>
        <p:spPr>
          <a:xfrm>
            <a:off x="868680" y="1024127"/>
            <a:ext cx="100585" cy="100585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9"/>
          <p:cNvSpPr txBox="1"/>
          <p:nvPr/>
        </p:nvSpPr>
        <p:spPr>
          <a:xfrm>
            <a:off x="1088136" y="986467"/>
            <a:ext cx="7315201" cy="166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D4BF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2DD4BF"/>
                </a:solidFill>
                <a:latin typeface="Calibri"/>
                <a:ea typeface="Calibri"/>
                <a:cs typeface="Calibri"/>
                <a:sym typeface="Calibri"/>
              </a:rPr>
              <a:t>LET'S COMPARE NOTES</a:t>
            </a:r>
            <a:endParaRPr/>
          </a:p>
        </p:txBody>
      </p:sp>
      <p:sp>
        <p:nvSpPr>
          <p:cNvPr id="257" name="Google Shape;257;p9"/>
          <p:cNvSpPr txBox="1"/>
          <p:nvPr/>
        </p:nvSpPr>
        <p:spPr>
          <a:xfrm>
            <a:off x="822960" y="1564386"/>
            <a:ext cx="10424160" cy="10774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3600"/>
              <a:buFont typeface="Cambria"/>
              <a:buNone/>
            </a:pPr>
            <a:r>
              <a:rPr b="1" i="0" lang="en-US" sz="36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Building agents under DPDP —</a:t>
            </a:r>
            <a:endParaRPr/>
          </a:p>
          <a:p>
            <a:pPr indent="0" lvl="0" marL="0" marR="0" rtl="0"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3600"/>
              <a:buFont typeface="Cambria"/>
              <a:buNone/>
            </a:pPr>
            <a:r>
              <a:rPr b="1" i="0" lang="en-US" sz="3600" u="none" cap="none" strike="noStrike">
                <a:solidFill>
                  <a:srgbClr val="EAF0FA"/>
                </a:solidFill>
                <a:latin typeface="Cambria"/>
                <a:ea typeface="Cambria"/>
                <a:cs typeface="Cambria"/>
                <a:sym typeface="Cambria"/>
              </a:rPr>
              <a:t>or anywhere the network can't be trusted?</a:t>
            </a:r>
            <a:endParaRPr/>
          </a:p>
        </p:txBody>
      </p:sp>
      <p:sp>
        <p:nvSpPr>
          <p:cNvPr id="258" name="Google Shape;258;p9"/>
          <p:cNvSpPr txBox="1"/>
          <p:nvPr/>
        </p:nvSpPr>
        <p:spPr>
          <a:xfrm>
            <a:off x="868680" y="2989537"/>
            <a:ext cx="9144001" cy="23884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EAD4"/>
              </a:buClr>
              <a:buSzPts val="1900"/>
              <a:buFont typeface="Calibri"/>
              <a:buNone/>
            </a:pPr>
            <a:r>
              <a:rPr b="0" i="1" lang="en-US" sz="1900" u="none" cap="none" strike="noStrike">
                <a:solidFill>
                  <a:srgbClr val="5EEAD4"/>
                </a:solidFill>
                <a:latin typeface="Calibri"/>
                <a:ea typeface="Calibri"/>
                <a:cs typeface="Calibri"/>
                <a:sym typeface="Calibri"/>
              </a:rPr>
              <a:t>I'm here all day. Let's compare notes.</a:t>
            </a:r>
            <a:endParaRPr/>
          </a:p>
        </p:txBody>
      </p:sp>
      <p:sp>
        <p:nvSpPr>
          <p:cNvPr id="259" name="Google Shape;259;p9"/>
          <p:cNvSpPr/>
          <p:nvPr/>
        </p:nvSpPr>
        <p:spPr>
          <a:xfrm>
            <a:off x="868680" y="3794759"/>
            <a:ext cx="548641" cy="548641"/>
          </a:xfrm>
          <a:prstGeom prst="ellipse">
            <a:avLst/>
          </a:prstGeom>
          <a:solidFill>
            <a:srgbClr val="1A2747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1" id="260" name="Google Shape;260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05839" y="3931920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9"/>
          <p:cNvSpPr txBox="1"/>
          <p:nvPr/>
        </p:nvSpPr>
        <p:spPr>
          <a:xfrm>
            <a:off x="1572767" y="3818952"/>
            <a:ext cx="3657601" cy="189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GitHub</a:t>
            </a:r>
            <a:endParaRPr/>
          </a:p>
        </p:txBody>
      </p:sp>
      <p:sp>
        <p:nvSpPr>
          <p:cNvPr id="262" name="Google Shape;262;p9"/>
          <p:cNvSpPr txBox="1"/>
          <p:nvPr/>
        </p:nvSpPr>
        <p:spPr>
          <a:xfrm>
            <a:off x="1572767" y="4030402"/>
            <a:ext cx="7315201" cy="369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300"/>
              <a:buFont typeface="Calibri"/>
              <a:buNone/>
            </a:pPr>
            <a:r>
              <a:rPr b="0" i="0" lang="en-US" sz="1300" u="sng" cap="none" strike="noStrik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github.com/akkhil2012</a:t>
            </a:r>
            <a:endParaRPr/>
          </a:p>
        </p:txBody>
      </p:sp>
      <p:sp>
        <p:nvSpPr>
          <p:cNvPr id="263" name="Google Shape;263;p9"/>
          <p:cNvSpPr/>
          <p:nvPr/>
        </p:nvSpPr>
        <p:spPr>
          <a:xfrm>
            <a:off x="868680" y="4617720"/>
            <a:ext cx="548641" cy="548641"/>
          </a:xfrm>
          <a:prstGeom prst="ellipse">
            <a:avLst/>
          </a:prstGeom>
          <a:solidFill>
            <a:srgbClr val="1A2747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2" id="264" name="Google Shape;264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05839" y="4754879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9"/>
          <p:cNvSpPr txBox="1"/>
          <p:nvPr/>
        </p:nvSpPr>
        <p:spPr>
          <a:xfrm>
            <a:off x="1572767" y="4641912"/>
            <a:ext cx="3657601" cy="189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YouTube</a:t>
            </a:r>
            <a:endParaRPr/>
          </a:p>
        </p:txBody>
      </p:sp>
      <p:sp>
        <p:nvSpPr>
          <p:cNvPr id="266" name="Google Shape;266;p9"/>
          <p:cNvSpPr txBox="1"/>
          <p:nvPr/>
        </p:nvSpPr>
        <p:spPr>
          <a:xfrm>
            <a:off x="1572767" y="4853363"/>
            <a:ext cx="7315201" cy="369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300"/>
              <a:buFont typeface="Calibri"/>
              <a:buNone/>
            </a:pPr>
            <a:r>
              <a:rPr b="0" i="0" lang="en-US" sz="1300" u="sng" cap="none" strike="noStrik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youtube.com/@Akhilgupta-p8k</a:t>
            </a:r>
            <a:endParaRPr/>
          </a:p>
        </p:txBody>
      </p:sp>
      <p:sp>
        <p:nvSpPr>
          <p:cNvPr id="267" name="Google Shape;267;p9"/>
          <p:cNvSpPr/>
          <p:nvPr/>
        </p:nvSpPr>
        <p:spPr>
          <a:xfrm>
            <a:off x="868680" y="5440679"/>
            <a:ext cx="548641" cy="548641"/>
          </a:xfrm>
          <a:prstGeom prst="ellipse">
            <a:avLst/>
          </a:prstGeom>
          <a:solidFill>
            <a:srgbClr val="1A2747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3" id="268" name="Google Shape;268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005839" y="5577840"/>
            <a:ext cx="274321" cy="274321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9"/>
          <p:cNvSpPr txBox="1"/>
          <p:nvPr/>
        </p:nvSpPr>
        <p:spPr>
          <a:xfrm>
            <a:off x="1572767" y="5464872"/>
            <a:ext cx="3657601" cy="189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LinkedIn</a:t>
            </a:r>
            <a:endParaRPr/>
          </a:p>
        </p:txBody>
      </p:sp>
      <p:sp>
        <p:nvSpPr>
          <p:cNvPr id="270" name="Google Shape;270;p9"/>
          <p:cNvSpPr txBox="1"/>
          <p:nvPr/>
        </p:nvSpPr>
        <p:spPr>
          <a:xfrm>
            <a:off x="1572767" y="5676323"/>
            <a:ext cx="7315201" cy="369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300"/>
              <a:buFont typeface="Calibri"/>
              <a:buNone/>
            </a:pPr>
            <a:r>
              <a:rPr b="0" i="0" lang="en-US" sz="1300" u="sng" cap="none" strike="noStrik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linkedin.com/in/akkhil</a:t>
            </a:r>
            <a:endParaRPr/>
          </a:p>
        </p:txBody>
      </p:sp>
      <p:sp>
        <p:nvSpPr>
          <p:cNvPr id="271" name="Google Shape;271;p9"/>
          <p:cNvSpPr/>
          <p:nvPr/>
        </p:nvSpPr>
        <p:spPr>
          <a:xfrm>
            <a:off x="7863840" y="3794759"/>
            <a:ext cx="3566160" cy="1691641"/>
          </a:xfrm>
          <a:prstGeom prst="roundRect">
            <a:avLst>
              <a:gd fmla="val 4865" name="adj"/>
            </a:avLst>
          </a:prstGeom>
          <a:solidFill>
            <a:srgbClr val="12342F"/>
          </a:solidFill>
          <a:ln cap="flat" cmpd="sng" w="12700">
            <a:solidFill>
              <a:srgbClr val="1F5A55"/>
            </a:solidFill>
            <a:prstDash val="solid"/>
            <a:round/>
            <a:headEnd len="sm" w="sm" type="none"/>
            <a:tailEnd len="sm" w="sm" type="none"/>
          </a:ln>
          <a:effectLst>
            <a:outerShdw blurRad="114300" rotWithShape="0" dir="5400000" dist="38100">
              <a:srgbClr val="000000">
                <a:alpha val="34901"/>
              </a:srgbClr>
            </a:outerShdw>
          </a:effectLst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9"/>
          <p:cNvSpPr/>
          <p:nvPr/>
        </p:nvSpPr>
        <p:spPr>
          <a:xfrm>
            <a:off x="8119871" y="4041647"/>
            <a:ext cx="566929" cy="566929"/>
          </a:xfrm>
          <a:prstGeom prst="ellipse">
            <a:avLst/>
          </a:prstGeom>
          <a:solidFill>
            <a:srgbClr val="2DD4BF"/>
          </a:solidFill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 4" id="273" name="Google Shape;273;p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261604" y="4183379"/>
            <a:ext cx="283465" cy="283465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9"/>
          <p:cNvSpPr txBox="1"/>
          <p:nvPr/>
        </p:nvSpPr>
        <p:spPr>
          <a:xfrm>
            <a:off x="8823959" y="4227261"/>
            <a:ext cx="2468881" cy="18655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F0FA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EAF0FA"/>
                </a:solidFill>
                <a:latin typeface="Calibri"/>
                <a:ea typeface="Calibri"/>
                <a:cs typeface="Calibri"/>
                <a:sym typeface="Calibri"/>
              </a:rPr>
              <a:t>Watch the live demo</a:t>
            </a:r>
            <a:endParaRPr/>
          </a:p>
        </p:txBody>
      </p:sp>
      <p:sp>
        <p:nvSpPr>
          <p:cNvPr id="275" name="Google Shape;275;p9"/>
          <p:cNvSpPr txBox="1"/>
          <p:nvPr/>
        </p:nvSpPr>
        <p:spPr>
          <a:xfrm>
            <a:off x="8315450" y="4268634"/>
            <a:ext cx="2779800" cy="14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100"/>
              <a:buFont typeface="Calibri"/>
              <a:buNone/>
            </a:pPr>
            <a:r>
              <a:rPr b="0" i="0" lang="en-US" sz="1100" u="sng" cap="none" strike="noStrik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1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1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100"/>
              <a:buFont typeface="Calibri"/>
              <a:buNone/>
            </a:pPr>
            <a:r>
              <a:rPr lang="en-US" u="sng">
                <a:solidFill>
                  <a:srgbClr val="F1C232"/>
                </a:solidFill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https://www.youtube.com/shorts/9F7S6XIk_4E</a:t>
            </a:r>
            <a:endParaRPr>
              <a:solidFill>
                <a:srgbClr val="F1C232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1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563C1"/>
              </a:buClr>
              <a:buSzPts val="11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76" name="Google Shape;276;p9"/>
          <p:cNvSpPr txBox="1"/>
          <p:nvPr/>
        </p:nvSpPr>
        <p:spPr>
          <a:xfrm>
            <a:off x="822960" y="6397560"/>
            <a:ext cx="10515601" cy="189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6B8A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5E6B8A"/>
                </a:solidFill>
                <a:latin typeface="Calibri"/>
                <a:ea typeface="Calibri"/>
                <a:cs typeface="Calibri"/>
                <a:sym typeface="Calibri"/>
              </a:rPr>
              <a:t>AKHIL GUPTA   ·   The Policy Is the Protocol   ·   MCP Dev Summit Mumbai 2026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