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1"/>
  </p:notesMasterIdLst>
  <p:sldIdLst>
    <p:sldId id="301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i7AKJ1nHbFjd8saap7O9OQo7HE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" name="Google Shape;5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5" name="Google Shape;6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0"/>
          <p:cNvPicPr preferRelativeResize="0"/>
          <p:nvPr/>
        </p:nvPicPr>
        <p:blipFill rotWithShape="1">
          <a:blip r:embed="rId2">
            <a:alphaModFix/>
          </a:blip>
          <a:srcRect l="9638" t="34584" r="11088" b="20485"/>
          <a:stretch/>
        </p:blipFill>
        <p:spPr>
          <a:xfrm>
            <a:off x="6152321" y="0"/>
            <a:ext cx="299167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0"/>
          <p:cNvSpPr txBox="1">
            <a:spLocks noGrp="1"/>
          </p:cNvSpPr>
          <p:nvPr>
            <p:ph type="ctrTitle"/>
          </p:nvPr>
        </p:nvSpPr>
        <p:spPr>
          <a:xfrm>
            <a:off x="311215" y="1251446"/>
            <a:ext cx="8010201" cy="2024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subTitle" idx="1"/>
          </p:nvPr>
        </p:nvSpPr>
        <p:spPr>
          <a:xfrm>
            <a:off x="311214" y="3275884"/>
            <a:ext cx="8010201" cy="609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pic>
        <p:nvPicPr>
          <p:cNvPr id="13" name="Google Shape;13;p10" title="mcp_devsummit_mumbai_color_revers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8975" y="0"/>
            <a:ext cx="1925475" cy="1181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1"/>
          <p:cNvPicPr preferRelativeResize="0"/>
          <p:nvPr/>
        </p:nvPicPr>
        <p:blipFill rotWithShape="1">
          <a:blip r:embed="rId2">
            <a:alphaModFix/>
          </a:blip>
          <a:srcRect l="9638" t="34584" r="11088" b="20485"/>
          <a:stretch/>
        </p:blipFill>
        <p:spPr>
          <a:xfrm>
            <a:off x="6152321" y="0"/>
            <a:ext cx="299167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1"/>
          <p:cNvSpPr txBox="1">
            <a:spLocks noGrp="1"/>
          </p:cNvSpPr>
          <p:nvPr>
            <p:ph type="title"/>
          </p:nvPr>
        </p:nvSpPr>
        <p:spPr>
          <a:xfrm>
            <a:off x="311700" y="1940538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pic>
        <p:nvPicPr>
          <p:cNvPr id="17" name="Google Shape;17;p11" title="mcp_devsummit_mumbai_color_revers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5175" y="4374000"/>
            <a:ext cx="1254325" cy="76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rgbClr val="051932">
            <a:alpha val="0"/>
          </a:srgbClr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8283600" y="460176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" name="Google Shape;20;p12"/>
          <p:cNvSpPr/>
          <p:nvPr/>
        </p:nvSpPr>
        <p:spPr>
          <a:xfrm>
            <a:off x="0" y="0"/>
            <a:ext cx="9144000" cy="1020588"/>
          </a:xfrm>
          <a:prstGeom prst="rect">
            <a:avLst/>
          </a:prstGeom>
          <a:solidFill>
            <a:srgbClr val="05183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12"/>
          <p:cNvSpPr txBox="1">
            <a:spLocks noGrp="1"/>
          </p:cNvSpPr>
          <p:nvPr>
            <p:ph type="title"/>
          </p:nvPr>
        </p:nvSpPr>
        <p:spPr>
          <a:xfrm>
            <a:off x="311700" y="2375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 i="0">
                <a:solidFill>
                  <a:schemeClr val="lt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pic>
        <p:nvPicPr>
          <p:cNvPr id="23" name="Google Shape;23;p12" title="mcp_devsummit_mumbai_color.png"/>
          <p:cNvPicPr preferRelativeResize="0"/>
          <p:nvPr/>
        </p:nvPicPr>
        <p:blipFill rotWithShape="1">
          <a:blip r:embed="rId2">
            <a:alphaModFix/>
          </a:blip>
          <a:srcRect l="130" r="120"/>
          <a:stretch/>
        </p:blipFill>
        <p:spPr>
          <a:xfrm>
            <a:off x="117700" y="4469875"/>
            <a:ext cx="1173250" cy="721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>
  <p:cSld name="1_Title and body">
    <p:bg>
      <p:bgPr>
        <a:solidFill>
          <a:srgbClr val="051932">
            <a:alpha val="0"/>
          </a:srgbClr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/>
          <p:nvPr/>
        </p:nvSpPr>
        <p:spPr>
          <a:xfrm>
            <a:off x="0" y="0"/>
            <a:ext cx="9144000" cy="1020588"/>
          </a:xfrm>
          <a:prstGeom prst="rect">
            <a:avLst/>
          </a:prstGeom>
          <a:solidFill>
            <a:srgbClr val="05183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8283600" y="460176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title"/>
          </p:nvPr>
        </p:nvSpPr>
        <p:spPr>
          <a:xfrm>
            <a:off x="177900" y="22394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 i="0">
                <a:solidFill>
                  <a:schemeClr val="lt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pic>
        <p:nvPicPr>
          <p:cNvPr id="29" name="Google Shape;29;p13" title="mcp_devsummit_mumbai_color_reverse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77975" y="125550"/>
            <a:ext cx="1254325" cy="76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rgbClr val="051932">
            <a:alpha val="0"/>
          </a:srgbClr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4"/>
          <p:cNvSpPr/>
          <p:nvPr/>
        </p:nvSpPr>
        <p:spPr>
          <a:xfrm>
            <a:off x="0" y="0"/>
            <a:ext cx="9144000" cy="1020588"/>
          </a:xfrm>
          <a:prstGeom prst="rect">
            <a:avLst/>
          </a:prstGeom>
          <a:solidFill>
            <a:srgbClr val="05183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283600" y="460176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title"/>
          </p:nvPr>
        </p:nvSpPr>
        <p:spPr>
          <a:xfrm>
            <a:off x="311700" y="2375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 i="0">
                <a:solidFill>
                  <a:schemeClr val="lt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pic>
        <p:nvPicPr>
          <p:cNvPr id="36" name="Google Shape;36;p14" title="mcp_devsummit_mumbai_color.png"/>
          <p:cNvPicPr preferRelativeResize="0"/>
          <p:nvPr/>
        </p:nvPicPr>
        <p:blipFill rotWithShape="1">
          <a:blip r:embed="rId2">
            <a:alphaModFix/>
          </a:blip>
          <a:srcRect l="130" r="120"/>
          <a:stretch/>
        </p:blipFill>
        <p:spPr>
          <a:xfrm>
            <a:off x="117700" y="4469875"/>
            <a:ext cx="1173250" cy="721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rgbClr val="051932">
            <a:alpha val="0"/>
          </a:srgbClr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/>
          <p:nvPr/>
        </p:nvSpPr>
        <p:spPr>
          <a:xfrm>
            <a:off x="0" y="0"/>
            <a:ext cx="9144000" cy="1020588"/>
          </a:xfrm>
          <a:prstGeom prst="rect">
            <a:avLst/>
          </a:prstGeom>
          <a:solidFill>
            <a:srgbClr val="05183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8283600" y="460176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5183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title"/>
          </p:nvPr>
        </p:nvSpPr>
        <p:spPr>
          <a:xfrm>
            <a:off x="311700" y="2375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 i="0">
                <a:solidFill>
                  <a:schemeClr val="lt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pic>
        <p:nvPicPr>
          <p:cNvPr id="41" name="Google Shape;41;p15" title="mcp_devsummit_mumbai_color.png"/>
          <p:cNvPicPr preferRelativeResize="0"/>
          <p:nvPr/>
        </p:nvPicPr>
        <p:blipFill rotWithShape="1">
          <a:blip r:embed="rId2">
            <a:alphaModFix/>
          </a:blip>
          <a:srcRect l="130" r="120"/>
          <a:stretch/>
        </p:blipFill>
        <p:spPr>
          <a:xfrm>
            <a:off x="117700" y="4469875"/>
            <a:ext cx="1173250" cy="721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051932">
            <a:alpha val="0"/>
          </a:srgbClr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283600" y="460176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4" name="Google Shape;44;p16" title="mcp_devsummit_mumbai_color.png"/>
          <p:cNvPicPr preferRelativeResize="0"/>
          <p:nvPr/>
        </p:nvPicPr>
        <p:blipFill rotWithShape="1">
          <a:blip r:embed="rId2">
            <a:alphaModFix/>
          </a:blip>
          <a:srcRect l="130" r="120"/>
          <a:stretch/>
        </p:blipFill>
        <p:spPr>
          <a:xfrm>
            <a:off x="117700" y="4469875"/>
            <a:ext cx="1173250" cy="721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Logo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17"/>
          <p:cNvPicPr preferRelativeResize="0"/>
          <p:nvPr/>
        </p:nvPicPr>
        <p:blipFill rotWithShape="1">
          <a:blip r:embed="rId2">
            <a:alphaModFix/>
          </a:blip>
          <a:srcRect l="9638" t="34584" r="11088" b="20485"/>
          <a:stretch/>
        </p:blipFill>
        <p:spPr>
          <a:xfrm>
            <a:off x="6152321" y="0"/>
            <a:ext cx="2991679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17" title="mcp_devsummit_mumbai_color_revers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9750" y="1103249"/>
            <a:ext cx="3852775" cy="236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1_Section head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8"/>
          <p:cNvPicPr preferRelativeResize="0"/>
          <p:nvPr/>
        </p:nvPicPr>
        <p:blipFill rotWithShape="1">
          <a:blip r:embed="rId2">
            <a:alphaModFix/>
          </a:blip>
          <a:srcRect l="9638" t="34584" r="11088" b="20485"/>
          <a:stretch/>
        </p:blipFill>
        <p:spPr>
          <a:xfrm>
            <a:off x="6152321" y="0"/>
            <a:ext cx="299167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8"/>
          <p:cNvSpPr txBox="1">
            <a:spLocks noGrp="1"/>
          </p:cNvSpPr>
          <p:nvPr>
            <p:ph type="title"/>
          </p:nvPr>
        </p:nvSpPr>
        <p:spPr>
          <a:xfrm>
            <a:off x="311700" y="1940538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pic>
        <p:nvPicPr>
          <p:cNvPr id="51" name="Google Shape;51;p18" title="mcp_devsummit_mumbai_color_revers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525" y="4042425"/>
            <a:ext cx="1852550" cy="113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5193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accent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Red Hat Display Medium"/>
                <a:ea typeface="Red Hat Display Medium"/>
                <a:cs typeface="Red Hat Display Medium"/>
                <a:sym typeface="Red Hat Display Medium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sldNum" idx="12"/>
          </p:nvPr>
        </p:nvSpPr>
        <p:spPr>
          <a:xfrm>
            <a:off x="8283600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x102"/>
          <p:cNvSpPr txBox="1"/>
          <p:nvPr/>
        </p:nvSpPr>
        <p:spPr>
          <a:xfrm>
            <a:off x="310896" y="1417320"/>
            <a:ext cx="5486400" cy="3657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spc="240" dirty="0">
                <a:solidFill>
                  <a:srgbClr val="45C7E0"/>
                </a:solidFill>
                <a:latin typeface="Arial"/>
                <a:cs typeface="Arial"/>
              </a:rPr>
              <a:t>MCP DEV SUMMIT  ·  MUMBAI 2026</a:t>
            </a:r>
          </a:p>
        </p:txBody>
      </p:sp>
      <p:sp>
        <p:nvSpPr>
          <p:cNvPr id="103" name="tx104"/>
          <p:cNvSpPr txBox="1"/>
          <p:nvPr/>
        </p:nvSpPr>
        <p:spPr>
          <a:xfrm>
            <a:off x="310896" y="1783080"/>
            <a:ext cx="5669280" cy="10972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 b="1" i="0" dirty="0">
                <a:solidFill>
                  <a:srgbClr val="FFFFFF"/>
                </a:solidFill>
                <a:latin typeface="Arial"/>
                <a:cs typeface="Arial"/>
              </a:rPr>
              <a:t>The Coordination </a:t>
            </a:r>
            <a:r>
              <a:rPr lang="en-US" sz="4200" b="1" i="0" dirty="0">
                <a:solidFill>
                  <a:srgbClr val="45C7E0"/>
                </a:solidFill>
                <a:latin typeface="Arial"/>
                <a:cs typeface="Arial"/>
              </a:rPr>
              <a:t>Tax</a:t>
            </a:r>
          </a:p>
        </p:txBody>
      </p:sp>
      <p:sp>
        <p:nvSpPr>
          <p:cNvPr id="105" name="tx106"/>
          <p:cNvSpPr txBox="1"/>
          <p:nvPr/>
        </p:nvSpPr>
        <p:spPr>
          <a:xfrm>
            <a:off x="310896" y="2907792"/>
            <a:ext cx="5440680" cy="914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>
                <a:solidFill>
                  <a:srgbClr val="CADCFC"/>
                </a:solidFill>
                <a:latin typeface="Arial"/>
                <a:cs typeface="Arial"/>
              </a:rPr>
              <a:t>Why multi-agent MCP systems quietly degrade at scale </a:t>
            </a:r>
            <a:r>
              <a:rPr lang="en-US" sz="1600" b="0" i="0" dirty="0">
                <a:solidFill>
                  <a:srgbClr val="CADCFC"/>
                </a:solidFill>
                <a:latin typeface="Arial"/>
                <a:cs typeface="Arial"/>
              </a:rPr>
              <a:t>and a lightweight contract that fixes it.</a:t>
            </a:r>
          </a:p>
        </p:txBody>
      </p:sp>
      <p:sp>
        <p:nvSpPr>
          <p:cNvPr id="107" name="tx108"/>
          <p:cNvSpPr txBox="1"/>
          <p:nvPr/>
        </p:nvSpPr>
        <p:spPr>
          <a:xfrm>
            <a:off x="310896" y="4160520"/>
            <a:ext cx="5486400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i="0" dirty="0">
                <a:solidFill>
                  <a:srgbClr val="AFC6E0"/>
                </a:solidFill>
                <a:latin typeface="Arial"/>
                <a:cs typeface="Arial"/>
              </a:rPr>
              <a:t>Second-year CSE undergrads  ·  IIIT Nagpur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x194"/>
          <p:cNvSpPr txBox="1"/>
          <p:nvPr/>
        </p:nvSpPr>
        <p:spPr>
          <a:xfrm>
            <a:off x="310896" y="109728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dirty="0">
                <a:solidFill>
                  <a:srgbClr val="45C7E0"/>
                </a:solidFill>
                <a:latin typeface="Arial"/>
                <a:cs typeface="Arial"/>
              </a:rPr>
              <a:t>2</a:t>
            </a:r>
            <a:r>
              <a:rPr lang="en-US" sz="2400" b="1" i="0" dirty="0">
                <a:solidFill>
                  <a:srgbClr val="FFFFFF"/>
                </a:solidFill>
                <a:latin typeface="Arial"/>
                <a:cs typeface="Arial"/>
              </a:rPr>
              <a:t> · False Consensus</a:t>
            </a:r>
          </a:p>
        </p:txBody>
      </p:sp>
      <p:sp>
        <p:nvSpPr>
          <p:cNvPr id="197" name="card198"/>
          <p:cNvSpPr/>
          <p:nvPr/>
        </p:nvSpPr>
        <p:spPr>
          <a:xfrm>
            <a:off x="5989320" y="1371600"/>
            <a:ext cx="2834640" cy="1600200"/>
          </a:xfrm>
          <a:prstGeom prst="roundRect">
            <a:avLst>
              <a:gd name="adj" fmla="val 8000"/>
            </a:avLst>
          </a:prstGeom>
          <a:solidFill>
            <a:srgbClr val="051932"/>
          </a:solidFill>
          <a:ln>
            <a:noFill/>
          </a:ln>
        </p:spPr>
        <p:txBody>
          <a:bodyPr wrap="square" lIns="110000" tIns="110000" rIns="110000" bIns="110000" anchor="ctr" anchorCtr="0">
            <a:noAutofit/>
          </a:bodyPr>
          <a:lstStyle/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dirty="0">
                <a:solidFill>
                  <a:srgbClr val="FFFFFF"/>
                </a:solidFill>
                <a:latin typeface="Arial"/>
                <a:cs typeface="Arial"/>
              </a:rPr>
              <a:t>Five agents sharing context before voting are </a:t>
            </a:r>
            <a:r>
              <a:rPr lang="en-US" sz="1500" b="1" i="0" dirty="0">
                <a:solidFill>
                  <a:srgbClr val="45C7E0"/>
                </a:solidFill>
                <a:latin typeface="Arial"/>
                <a:cs typeface="Arial"/>
              </a:rPr>
              <a:t>5× more confident on a wrong answer.</a:t>
            </a:r>
          </a:p>
        </p:txBody>
      </p:sp>
      <p:sp>
        <p:nvSpPr>
          <p:cNvPr id="199" name="card200"/>
          <p:cNvSpPr/>
          <p:nvPr/>
        </p:nvSpPr>
        <p:spPr>
          <a:xfrm>
            <a:off x="5989320" y="3108960"/>
            <a:ext cx="2834640" cy="640080"/>
          </a:xfrm>
          <a:prstGeom prst="roundRect">
            <a:avLst>
              <a:gd name="adj" fmla="val 8000"/>
            </a:avLst>
          </a:prstGeom>
          <a:solidFill>
            <a:srgbClr val="FBEDEA"/>
          </a:solidFill>
          <a:ln w="12700">
            <a:solidFill>
              <a:srgbClr val="D8432E"/>
            </a:solidFill>
          </a:ln>
        </p:spPr>
        <p:txBody>
          <a:bodyPr wrap="square" lIns="91440" tIns="50000" rIns="91440" bIns="50000" anchor="ctr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50" b="1" i="0" dirty="0">
                <a:solidFill>
                  <a:srgbClr val="D8432E"/>
                </a:solidFill>
                <a:latin typeface="Arial"/>
                <a:cs typeface="Arial"/>
              </a:rPr>
              <a:t>Root cause: </a:t>
            </a:r>
            <a:r>
              <a:rPr lang="en-US" sz="1250" b="1" i="0" dirty="0">
                <a:solidFill>
                  <a:srgbClr val="0E2740"/>
                </a:solidFill>
                <a:latin typeface="Arial"/>
                <a:cs typeface="Arial"/>
              </a:rPr>
              <a:t>no dissent contract.</a:t>
            </a:r>
          </a:p>
        </p:txBody>
      </p:sp>
      <p:sp>
        <p:nvSpPr>
          <p:cNvPr id="201" name="tx202"/>
          <p:cNvSpPr txBox="1"/>
          <p:nvPr/>
        </p:nvSpPr>
        <p:spPr>
          <a:xfrm>
            <a:off x="5989320" y="3840480"/>
            <a:ext cx="283464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dirty="0">
                <a:solidFill>
                  <a:srgbClr val="48586A"/>
                </a:solidFill>
                <a:latin typeface="Arial"/>
                <a:cs typeface="Arial"/>
              </a:rPr>
              <a:t>Fix: blind voting · independent votes · escalate, don’t execute.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B8335A3D-8C6A-56C8-05E1-0AB8B71C282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248936"/>
            <a:ext cx="6029092" cy="361299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x204"/>
          <p:cNvSpPr txBox="1"/>
          <p:nvPr/>
        </p:nvSpPr>
        <p:spPr>
          <a:xfrm>
            <a:off x="310896" y="109728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dirty="0">
                <a:solidFill>
                  <a:srgbClr val="45C7E0"/>
                </a:solidFill>
                <a:latin typeface="Arial"/>
                <a:cs typeface="Arial"/>
              </a:rPr>
              <a:t>3</a:t>
            </a:r>
            <a:r>
              <a:rPr lang="en-US" sz="2400" b="1" i="0" dirty="0">
                <a:solidFill>
                  <a:srgbClr val="FFFFFF"/>
                </a:solidFill>
                <a:latin typeface="Arial"/>
                <a:cs typeface="Arial"/>
              </a:rPr>
              <a:t> · Silent Fallback</a:t>
            </a:r>
          </a:p>
        </p:txBody>
      </p:sp>
      <p:sp>
        <p:nvSpPr>
          <p:cNvPr id="207" name="tx208"/>
          <p:cNvSpPr txBox="1"/>
          <p:nvPr/>
        </p:nvSpPr>
        <p:spPr>
          <a:xfrm>
            <a:off x="310896" y="4160520"/>
            <a:ext cx="8503920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50" b="1" i="0" dirty="0">
                <a:solidFill>
                  <a:srgbClr val="D8432E"/>
                </a:solidFill>
                <a:latin typeface="Arial"/>
                <a:cs typeface="Arial"/>
              </a:rPr>
              <a:t>Root cause: </a:t>
            </a:r>
            <a:r>
              <a:rPr lang="en-US" sz="1450" b="0" i="0">
                <a:solidFill>
                  <a:srgbClr val="48586A"/>
                </a:solidFill>
                <a:latin typeface="Arial"/>
                <a:cs typeface="Arial"/>
              </a:rPr>
              <a:t>no propagation contract fallbacks were never required to be flagged.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23D312-7C26-B2C8-2F2E-7193C9C10E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92" y="1483052"/>
            <a:ext cx="8814816" cy="202734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x210"/>
          <p:cNvSpPr txBox="1"/>
          <p:nvPr/>
        </p:nvSpPr>
        <p:spPr>
          <a:xfrm>
            <a:off x="310896" y="457200"/>
            <a:ext cx="5669280" cy="6400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dirty="0">
                <a:solidFill>
                  <a:srgbClr val="FFFFFF"/>
                </a:solidFill>
                <a:latin typeface="Arial"/>
                <a:cs typeface="Arial"/>
              </a:rPr>
              <a:t>Look at the pattern.</a:t>
            </a:r>
          </a:p>
        </p:txBody>
      </p:sp>
      <p:sp>
        <p:nvSpPr>
          <p:cNvPr id="211" name="tx212"/>
          <p:cNvSpPr txBox="1"/>
          <p:nvPr/>
        </p:nvSpPr>
        <p:spPr>
          <a:xfrm>
            <a:off x="310896" y="1417320"/>
            <a:ext cx="5669280" cy="5029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dirty="0">
                <a:solidFill>
                  <a:srgbClr val="45C7E0"/>
                </a:solidFill>
                <a:latin typeface="Arial"/>
                <a:cs typeface="Arial"/>
              </a:rPr>
              <a:t>Infinite Loop  —  </a:t>
            </a:r>
            <a:r>
              <a:rPr lang="en-US" sz="1600" b="0" i="0" dirty="0">
                <a:solidFill>
                  <a:srgbClr val="CADCFC"/>
                </a:solidFill>
                <a:latin typeface="Arial"/>
                <a:cs typeface="Arial"/>
              </a:rPr>
              <a:t>nobody defined when to stop.</a:t>
            </a:r>
          </a:p>
        </p:txBody>
      </p:sp>
      <p:sp>
        <p:nvSpPr>
          <p:cNvPr id="213" name="tx214"/>
          <p:cNvSpPr txBox="1"/>
          <p:nvPr/>
        </p:nvSpPr>
        <p:spPr>
          <a:xfrm>
            <a:off x="310896" y="1965960"/>
            <a:ext cx="5669280" cy="5029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dirty="0">
                <a:solidFill>
                  <a:srgbClr val="45C7E0"/>
                </a:solidFill>
                <a:latin typeface="Arial"/>
                <a:cs typeface="Arial"/>
              </a:rPr>
              <a:t>False Consensus  —  </a:t>
            </a:r>
            <a:r>
              <a:rPr lang="en-US" sz="1600" b="0" i="0" dirty="0">
                <a:solidFill>
                  <a:srgbClr val="CADCFC"/>
                </a:solidFill>
                <a:latin typeface="Arial"/>
                <a:cs typeface="Arial"/>
              </a:rPr>
              <a:t>nobody defined an independent vote.</a:t>
            </a:r>
          </a:p>
        </p:txBody>
      </p:sp>
      <p:sp>
        <p:nvSpPr>
          <p:cNvPr id="215" name="tx216"/>
          <p:cNvSpPr txBox="1"/>
          <p:nvPr/>
        </p:nvSpPr>
        <p:spPr>
          <a:xfrm>
            <a:off x="310896" y="2514600"/>
            <a:ext cx="5669280" cy="5029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dirty="0">
                <a:solidFill>
                  <a:srgbClr val="45C7E0"/>
                </a:solidFill>
                <a:latin typeface="Arial"/>
                <a:cs typeface="Arial"/>
              </a:rPr>
              <a:t>Silent Fallback  —  </a:t>
            </a:r>
            <a:r>
              <a:rPr lang="en-US" sz="1600" b="0" i="0" dirty="0">
                <a:solidFill>
                  <a:srgbClr val="CADCFC"/>
                </a:solidFill>
                <a:latin typeface="Arial"/>
                <a:cs typeface="Arial"/>
              </a:rPr>
              <a:t>nobody defined failure behavior.</a:t>
            </a:r>
          </a:p>
        </p:txBody>
      </p:sp>
      <p:sp>
        <p:nvSpPr>
          <p:cNvPr id="217" name="tx218"/>
          <p:cNvSpPr txBox="1"/>
          <p:nvPr/>
        </p:nvSpPr>
        <p:spPr>
          <a:xfrm>
            <a:off x="310896" y="3200400"/>
            <a:ext cx="5669280" cy="8686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i="0" dirty="0">
                <a:solidFill>
                  <a:srgbClr val="FFFFFF"/>
                </a:solidFill>
                <a:latin typeface="Arial"/>
                <a:cs typeface="Arial"/>
              </a:rPr>
              <a:t>These are </a:t>
            </a:r>
            <a:r>
              <a:rPr lang="en-US" sz="2600" b="1" i="0" dirty="0">
                <a:solidFill>
                  <a:srgbClr val="45C7E0"/>
                </a:solidFill>
                <a:latin typeface="Arial"/>
                <a:cs typeface="Arial"/>
              </a:rPr>
              <a:t>contract failures.</a:t>
            </a:r>
          </a:p>
          <a:p>
            <a:pPr marL="0" indent="0" algn="l">
              <a:lnSpc>
                <a:spcPct val="104000"/>
              </a:lnSpc>
              <a:spcBef>
                <a:spcPts val="80"/>
              </a:spcBef>
              <a:spcAft>
                <a:spcPts val="0"/>
              </a:spcAft>
              <a:buNone/>
            </a:pPr>
            <a:r>
              <a:rPr lang="en-US" sz="2600" b="1" i="0" dirty="0">
                <a:solidFill>
                  <a:srgbClr val="FFFFFF"/>
                </a:solidFill>
                <a:latin typeface="Arial"/>
                <a:cs typeface="Arial"/>
              </a:rPr>
              <a:t>Not model failures.</a:t>
            </a:r>
          </a:p>
        </p:txBody>
      </p:sp>
      <p:sp>
        <p:nvSpPr>
          <p:cNvPr id="219" name="tx220"/>
          <p:cNvSpPr txBox="1"/>
          <p:nvPr/>
        </p:nvSpPr>
        <p:spPr>
          <a:xfrm>
            <a:off x="310896" y="4160520"/>
            <a:ext cx="566928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b="0" i="1" dirty="0">
                <a:solidFill>
                  <a:srgbClr val="AFC6E0"/>
                </a:solidFill>
                <a:latin typeface="Arial"/>
                <a:cs typeface="Arial"/>
              </a:rPr>
              <a:t>A contract nobody wrote down is just a hope.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tx222"/>
          <p:cNvSpPr txBox="1"/>
          <p:nvPr/>
        </p:nvSpPr>
        <p:spPr>
          <a:xfrm>
            <a:off x="310896" y="109728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dirty="0">
                <a:solidFill>
                  <a:srgbClr val="FFFFFF"/>
                </a:solidFill>
                <a:latin typeface="Arial"/>
                <a:cs typeface="Arial"/>
              </a:rPr>
              <a:t>The Topology Contract</a:t>
            </a:r>
          </a:p>
        </p:txBody>
      </p:sp>
      <p:sp>
        <p:nvSpPr>
          <p:cNvPr id="223" name="card224"/>
          <p:cNvSpPr/>
          <p:nvPr/>
        </p:nvSpPr>
        <p:spPr>
          <a:xfrm>
            <a:off x="310896" y="1280160"/>
            <a:ext cx="2715768" cy="1920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7D5E2"/>
            </a:solidFill>
          </a:ln>
          <a:effectLst>
            <a:outerShdw blurRad="90000" dist="38100" dir="5400000" rotWithShape="0">
              <a:srgbClr val="0E2740">
                <a:alpha val="20000"/>
              </a:srgbClr>
            </a:outerShdw>
          </a:effectLst>
        </p:spPr>
        <p:txBody>
          <a:bodyPr wrap="square" lIns="120000" tIns="140000" rIns="110000" bIns="4572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dirty="0">
                <a:solidFill>
                  <a:srgbClr val="0E2740"/>
                </a:solidFill>
                <a:latin typeface="Arial"/>
                <a:cs typeface="Arial"/>
              </a:rPr>
              <a:t>Termination</a:t>
            </a:r>
          </a:p>
          <a:p>
            <a:pPr marL="0" indent="0" algn="l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None/>
            </a:pPr>
            <a:r>
              <a:rPr lang="en-US" sz="1200" b="1" i="1" dirty="0">
                <a:solidFill>
                  <a:srgbClr val="1AA7C0"/>
                </a:solidFill>
                <a:latin typeface="Arial"/>
                <a:cs typeface="Arial"/>
              </a:rPr>
              <a:t>fixes Infinite Loop</a:t>
            </a:r>
          </a:p>
          <a:p>
            <a:pPr marL="0" indent="0" algn="l">
              <a:lnSpc>
                <a:spcPct val="108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250" b="1" i="0" dirty="0">
                <a:solidFill>
                  <a:srgbClr val="1AA7C0"/>
                </a:solidFill>
                <a:latin typeface="Arial"/>
                <a:cs typeface="Arial"/>
              </a:rPr>
              <a:t>—  </a:t>
            </a:r>
            <a:r>
              <a:rPr lang="en-US" sz="1250" b="0" i="0" dirty="0">
                <a:solidFill>
                  <a:srgbClr val="48586A"/>
                </a:solidFill>
                <a:latin typeface="Arial"/>
                <a:cs typeface="Arial"/>
              </a:rPr>
              <a:t>max_turns · max depth</a:t>
            </a:r>
          </a:p>
          <a:p>
            <a:pPr marL="0" indent="0" algn="l">
              <a:lnSpc>
                <a:spcPct val="108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250" b="1" i="0" dirty="0">
                <a:solidFill>
                  <a:srgbClr val="1AA7C0"/>
                </a:solidFill>
                <a:latin typeface="Arial"/>
                <a:cs typeface="Arial"/>
              </a:rPr>
              <a:t>—  </a:t>
            </a:r>
            <a:r>
              <a:rPr lang="en-US" sz="1250" b="0" i="0" dirty="0">
                <a:solidFill>
                  <a:srgbClr val="48586A"/>
                </a:solidFill>
                <a:latin typeface="Arial"/>
                <a:cs typeface="Arial"/>
              </a:rPr>
              <a:t>orchestrator has final authority</a:t>
            </a:r>
          </a:p>
          <a:p>
            <a:pPr marL="0" indent="0" algn="l">
              <a:lnSpc>
                <a:spcPct val="108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250" b="1" i="0" dirty="0">
                <a:solidFill>
                  <a:srgbClr val="1AA7C0"/>
                </a:solidFill>
                <a:latin typeface="Arial"/>
                <a:cs typeface="Arial"/>
              </a:rPr>
              <a:t>—  </a:t>
            </a:r>
            <a:r>
              <a:rPr lang="en-US" sz="1250" b="0" i="0" dirty="0">
                <a:solidFill>
                  <a:srgbClr val="48586A"/>
                </a:solidFill>
                <a:latin typeface="Arial"/>
                <a:cs typeface="Arial"/>
              </a:rPr>
              <a:t>stops at turn </a:t>
            </a:r>
            <a:r>
              <a:rPr lang="en-US" sz="1250" dirty="0">
                <a:solidFill>
                  <a:srgbClr val="48586A"/>
                </a:solidFill>
              </a:rPr>
              <a:t>n, we took n=3;</a:t>
            </a:r>
            <a:endParaRPr lang="en-US" sz="1250" b="0" i="0" dirty="0">
              <a:solidFill>
                <a:srgbClr val="48586A"/>
              </a:solidFill>
              <a:latin typeface="Arial"/>
              <a:cs typeface="Arial"/>
            </a:endParaRPr>
          </a:p>
        </p:txBody>
      </p:sp>
      <p:sp>
        <p:nvSpPr>
          <p:cNvPr id="225" name="card226"/>
          <p:cNvSpPr/>
          <p:nvPr/>
        </p:nvSpPr>
        <p:spPr>
          <a:xfrm>
            <a:off x="3191256" y="1280160"/>
            <a:ext cx="2715768" cy="1920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7D5E2"/>
            </a:solidFill>
          </a:ln>
          <a:effectLst>
            <a:outerShdw blurRad="90000" dist="38100" dir="5400000" rotWithShape="0">
              <a:srgbClr val="0E2740">
                <a:alpha val="20000"/>
              </a:srgbClr>
            </a:outerShdw>
          </a:effectLst>
        </p:spPr>
        <p:txBody>
          <a:bodyPr wrap="square" lIns="120000" tIns="140000" rIns="110000" bIns="4572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dirty="0">
                <a:solidFill>
                  <a:srgbClr val="0E2740"/>
                </a:solidFill>
                <a:latin typeface="Arial"/>
                <a:cs typeface="Arial"/>
              </a:rPr>
              <a:t>Dissent</a:t>
            </a:r>
          </a:p>
          <a:p>
            <a:pPr marL="0" indent="0" algn="l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None/>
            </a:pPr>
            <a:r>
              <a:rPr lang="en-US" sz="1200" b="1" i="1" dirty="0">
                <a:solidFill>
                  <a:srgbClr val="C9821A"/>
                </a:solidFill>
                <a:latin typeface="Arial"/>
                <a:cs typeface="Arial"/>
              </a:rPr>
              <a:t>fixes False Consensus</a:t>
            </a:r>
          </a:p>
          <a:p>
            <a:pPr marL="0" indent="0" algn="l">
              <a:lnSpc>
                <a:spcPct val="108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250" b="1" i="0" dirty="0">
                <a:solidFill>
                  <a:srgbClr val="C9821A"/>
                </a:solidFill>
                <a:latin typeface="Arial"/>
                <a:cs typeface="Arial"/>
              </a:rPr>
              <a:t>—  </a:t>
            </a:r>
            <a:r>
              <a:rPr lang="en-US" sz="1250" b="0" i="0" dirty="0">
                <a:solidFill>
                  <a:srgbClr val="48586A"/>
                </a:solidFill>
                <a:latin typeface="Arial"/>
                <a:cs typeface="Arial"/>
              </a:rPr>
              <a:t>blind, parallel voting</a:t>
            </a:r>
          </a:p>
          <a:p>
            <a:pPr marL="0" indent="0" algn="l">
              <a:lnSpc>
                <a:spcPct val="108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250" b="1" i="0" dirty="0">
                <a:solidFill>
                  <a:srgbClr val="C9821A"/>
                </a:solidFill>
                <a:latin typeface="Arial"/>
                <a:cs typeface="Arial"/>
              </a:rPr>
              <a:t>—  </a:t>
            </a:r>
            <a:r>
              <a:rPr lang="en-US" sz="1250" b="0" i="0" dirty="0">
                <a:solidFill>
                  <a:srgbClr val="48586A"/>
                </a:solidFill>
                <a:latin typeface="Arial"/>
                <a:cs typeface="Arial"/>
              </a:rPr>
              <a:t>minimum independent votes</a:t>
            </a:r>
          </a:p>
          <a:p>
            <a:pPr marL="0" indent="0" algn="l">
              <a:lnSpc>
                <a:spcPct val="108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250" b="1" i="0" dirty="0">
                <a:solidFill>
                  <a:srgbClr val="C9821A"/>
                </a:solidFill>
                <a:latin typeface="Arial"/>
                <a:cs typeface="Arial"/>
              </a:rPr>
              <a:t>—  </a:t>
            </a:r>
            <a:r>
              <a:rPr lang="en-US" sz="1250" b="0" i="0" dirty="0">
                <a:solidFill>
                  <a:srgbClr val="48586A"/>
                </a:solidFill>
                <a:latin typeface="Arial"/>
                <a:cs typeface="Arial"/>
              </a:rPr>
              <a:t>anchoring forbidden</a:t>
            </a:r>
          </a:p>
        </p:txBody>
      </p:sp>
      <p:sp>
        <p:nvSpPr>
          <p:cNvPr id="227" name="card228"/>
          <p:cNvSpPr/>
          <p:nvPr/>
        </p:nvSpPr>
        <p:spPr>
          <a:xfrm>
            <a:off x="6071616" y="1280160"/>
            <a:ext cx="2715768" cy="1920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7D5E2"/>
            </a:solidFill>
          </a:ln>
          <a:effectLst>
            <a:outerShdw blurRad="90000" dist="38100" dir="5400000" rotWithShape="0">
              <a:srgbClr val="0E2740">
                <a:alpha val="20000"/>
              </a:srgbClr>
            </a:outerShdw>
          </a:effectLst>
        </p:spPr>
        <p:txBody>
          <a:bodyPr wrap="square" lIns="120000" tIns="140000" rIns="110000" bIns="4572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dirty="0">
                <a:solidFill>
                  <a:srgbClr val="0E2740"/>
                </a:solidFill>
                <a:latin typeface="Arial"/>
                <a:cs typeface="Arial"/>
              </a:rPr>
              <a:t>Propagation</a:t>
            </a:r>
          </a:p>
          <a:p>
            <a:pPr marL="0" indent="0" algn="l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None/>
            </a:pPr>
            <a:r>
              <a:rPr lang="en-US" sz="1200" b="1" i="1" dirty="0">
                <a:solidFill>
                  <a:srgbClr val="D8432E"/>
                </a:solidFill>
                <a:latin typeface="Arial"/>
                <a:cs typeface="Arial"/>
              </a:rPr>
              <a:t>fixes Silent Fallback</a:t>
            </a:r>
          </a:p>
          <a:p>
            <a:pPr marL="0" indent="0" algn="l">
              <a:lnSpc>
                <a:spcPct val="108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250" b="1" i="0" dirty="0">
                <a:solidFill>
                  <a:srgbClr val="D8432E"/>
                </a:solidFill>
                <a:latin typeface="Arial"/>
                <a:cs typeface="Arial"/>
              </a:rPr>
              <a:t>—  </a:t>
            </a:r>
            <a:r>
              <a:rPr lang="en-US" sz="1250" b="0" i="0" dirty="0">
                <a:solidFill>
                  <a:srgbClr val="48586A"/>
                </a:solidFill>
                <a:latin typeface="Arial"/>
                <a:cs typeface="Arial"/>
              </a:rPr>
              <a:t>fallbacks must be flagged</a:t>
            </a:r>
          </a:p>
          <a:p>
            <a:pPr marL="0" indent="0" algn="l">
              <a:lnSpc>
                <a:spcPct val="108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250" b="1" i="0" dirty="0">
                <a:solidFill>
                  <a:srgbClr val="D8432E"/>
                </a:solidFill>
                <a:latin typeface="Arial"/>
                <a:cs typeface="Arial"/>
              </a:rPr>
              <a:t>—  </a:t>
            </a:r>
            <a:r>
              <a:rPr lang="en-US" sz="1250" b="0" i="0" dirty="0">
                <a:solidFill>
                  <a:srgbClr val="48586A"/>
                </a:solidFill>
                <a:latin typeface="Arial"/>
                <a:cs typeface="Arial"/>
              </a:rPr>
              <a:t>cache age enforced</a:t>
            </a:r>
          </a:p>
          <a:p>
            <a:pPr marL="0" indent="0" algn="l">
              <a:lnSpc>
                <a:spcPct val="108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250" b="1" i="0" dirty="0">
                <a:solidFill>
                  <a:srgbClr val="D8432E"/>
                </a:solidFill>
                <a:latin typeface="Arial"/>
                <a:cs typeface="Arial"/>
              </a:rPr>
              <a:t>—  </a:t>
            </a:r>
            <a:r>
              <a:rPr lang="en-US" sz="1250" b="0" i="0" dirty="0">
                <a:solidFill>
                  <a:srgbClr val="48586A"/>
                </a:solidFill>
                <a:latin typeface="Arial"/>
                <a:cs typeface="Arial"/>
              </a:rPr>
              <a:t>errors propagate upstream</a:t>
            </a:r>
          </a:p>
        </p:txBody>
      </p:sp>
      <p:sp>
        <p:nvSpPr>
          <p:cNvPr id="229" name="tx230"/>
          <p:cNvSpPr txBox="1"/>
          <p:nvPr/>
        </p:nvSpPr>
        <p:spPr>
          <a:xfrm>
            <a:off x="310896" y="3611880"/>
            <a:ext cx="8503920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algn="ctr"/>
            <a:r>
              <a:rPr lang="en-US" sz="1500" dirty="0">
                <a:solidFill>
                  <a:srgbClr val="48586A"/>
                </a:solidFill>
              </a:rPr>
              <a:t>30</a:t>
            </a:r>
            <a:r>
              <a:rPr lang="en-US" sz="1500" b="0" i="0" dirty="0">
                <a:solidFill>
                  <a:srgbClr val="48586A"/>
                </a:solidFill>
                <a:latin typeface="Arial"/>
                <a:cs typeface="Arial"/>
              </a:rPr>
              <a:t> lines of JSON  ·  </a:t>
            </a:r>
            <a:r>
              <a:rPr lang="en-US" sz="1500" dirty="0">
                <a:solidFill>
                  <a:srgbClr val="48586A"/>
                </a:solidFill>
              </a:rPr>
              <a:t>90</a:t>
            </a:r>
            <a:r>
              <a:rPr lang="en-US" sz="1500" b="0" i="0" dirty="0">
                <a:solidFill>
                  <a:srgbClr val="48586A"/>
                </a:solidFill>
                <a:latin typeface="Arial"/>
                <a:cs typeface="Arial"/>
              </a:rPr>
              <a:t> lines of Python  </a:t>
            </a:r>
            <a:br>
              <a:rPr lang="en-US" sz="1500" dirty="0">
                <a:solidFill>
                  <a:srgbClr val="48586A"/>
                </a:solidFill>
              </a:rPr>
            </a:br>
            <a:r>
              <a:rPr lang="en-IN" sz="1600" dirty="0"/>
              <a:t>No new model. No new framework. Just rules.</a:t>
            </a:r>
            <a:endParaRPr lang="en-US" sz="1500" b="1" i="0" dirty="0">
              <a:solidFill>
                <a:srgbClr val="1AA7C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tx232"/>
          <p:cNvSpPr txBox="1"/>
          <p:nvPr/>
        </p:nvSpPr>
        <p:spPr>
          <a:xfrm>
            <a:off x="310896" y="384048"/>
            <a:ext cx="8503920" cy="6400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i="0" dirty="0">
                <a:solidFill>
                  <a:srgbClr val="FFFFFF"/>
                </a:solidFill>
                <a:latin typeface="Arial"/>
                <a:cs typeface="Arial"/>
              </a:rPr>
              <a:t>One JSON block in the server card</a:t>
            </a:r>
          </a:p>
        </p:txBody>
      </p:sp>
      <p:sp>
        <p:nvSpPr>
          <p:cNvPr id="233" name="card234"/>
          <p:cNvSpPr/>
          <p:nvPr/>
        </p:nvSpPr>
        <p:spPr>
          <a:xfrm>
            <a:off x="310896" y="1078992"/>
            <a:ext cx="8503920" cy="3284852"/>
          </a:xfrm>
          <a:prstGeom prst="roundRect">
            <a:avLst>
              <a:gd name="adj" fmla="val 4000"/>
            </a:avLst>
          </a:prstGeom>
          <a:solidFill>
            <a:srgbClr val="08233B"/>
          </a:solidFill>
          <a:ln w="15875">
            <a:solidFill>
              <a:srgbClr val="1AA7C0"/>
            </a:solidFill>
          </a:ln>
        </p:spPr>
        <p:txBody>
          <a:bodyPr wrap="square" lIns="160000" tIns="120000" rIns="120000" bIns="90000" anchor="t" anchorCtr="0">
            <a:noAutofit/>
          </a:bodyPr>
          <a:lstStyle/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dirty="0">
                <a:solidFill>
                  <a:srgbClr val="AFC6E0"/>
                </a:solidFill>
                <a:latin typeface="Courier New"/>
                <a:cs typeface="Courier New"/>
              </a:rPr>
              <a:t>{</a:t>
            </a:r>
          </a:p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dirty="0">
                <a:solidFill>
                  <a:srgbClr val="AFC6E0"/>
                </a:solidFill>
                <a:latin typeface="Courier New"/>
                <a:cs typeface="Courier New"/>
              </a:rPr>
              <a:t>  "schema_version": "0.1.0",</a:t>
            </a:r>
          </a:p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dirty="0">
                <a:solidFill>
                  <a:srgbClr val="AFC6E0"/>
                </a:solidFill>
                <a:latin typeface="Courier New"/>
                <a:cs typeface="Courier New"/>
              </a:rPr>
              <a:t>  "topology": {</a:t>
            </a:r>
          </a:p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dirty="0">
                <a:solidFill>
                  <a:srgbClr val="45C7E0"/>
                </a:solidFill>
                <a:latin typeface="Courier New"/>
                <a:cs typeface="Courier New"/>
              </a:rPr>
              <a:t>    "termination": {</a:t>
            </a:r>
          </a:p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dirty="0">
                <a:solidFill>
                  <a:srgbClr val="CADCFC"/>
                </a:solidFill>
                <a:latin typeface="Courier New"/>
                <a:cs typeface="Courier New"/>
              </a:rPr>
              <a:t>       "max_turns": 3,  "authority": "orchestrator",</a:t>
            </a:r>
          </a:p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dirty="0">
                <a:solidFill>
                  <a:srgbClr val="CADCFC"/>
                </a:solidFill>
                <a:latin typeface="Courier New"/>
                <a:cs typeface="Courier New"/>
              </a:rPr>
              <a:t>       "on_limit_reached": "return_partial_with_flag" },</a:t>
            </a:r>
          </a:p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dirty="0">
                <a:solidFill>
                  <a:srgbClr val="45C7E0"/>
                </a:solidFill>
                <a:latin typeface="Courier New"/>
                <a:cs typeface="Courier New"/>
              </a:rPr>
              <a:t>    "dissent": {</a:t>
            </a:r>
          </a:p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dirty="0">
                <a:solidFill>
                  <a:srgbClr val="CADCFC"/>
                </a:solidFill>
                <a:latin typeface="Courier New"/>
                <a:cs typeface="Courier New"/>
              </a:rPr>
              <a:t>       "voting_mode": "blind",  "min_independent_votes": 2,</a:t>
            </a:r>
          </a:p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dirty="0">
                <a:solidFill>
                  <a:srgbClr val="CADCFC"/>
                </a:solidFill>
                <a:latin typeface="Courier New"/>
                <a:cs typeface="Courier New"/>
              </a:rPr>
              <a:t>       "allow_anchoring": false,  "veto_threshold": 1 },</a:t>
            </a:r>
          </a:p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dirty="0">
                <a:solidFill>
                  <a:srgbClr val="45C7E0"/>
                </a:solidFill>
                <a:latin typeface="Courier New"/>
                <a:cs typeface="Courier New"/>
              </a:rPr>
              <a:t>    "propagation": {</a:t>
            </a:r>
          </a:p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dirty="0">
                <a:solidFill>
                  <a:srgbClr val="CADCFC"/>
                </a:solidFill>
                <a:latin typeface="Courier New"/>
                <a:cs typeface="Courier New"/>
              </a:rPr>
              <a:t>       "fallback_must_be_flagged": true,</a:t>
            </a:r>
          </a:p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dirty="0">
                <a:solidFill>
                  <a:srgbClr val="CADCFC"/>
                </a:solidFill>
                <a:latin typeface="Courier New"/>
                <a:cs typeface="Courier New"/>
              </a:rPr>
              <a:t>       "cache_max_age_seconds": 300,</a:t>
            </a:r>
          </a:p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dirty="0">
                <a:solidFill>
                  <a:srgbClr val="CADCFC"/>
                </a:solidFill>
                <a:latin typeface="Courier New"/>
                <a:cs typeface="Courier New"/>
              </a:rPr>
              <a:t>       "on_tool_failure": "propagate_error_upstream" },</a:t>
            </a:r>
          </a:p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dirty="0">
                <a:solidFill>
                  <a:srgbClr val="45C7E0"/>
                </a:solidFill>
                <a:latin typeface="Courier New"/>
                <a:cs typeface="Courier New"/>
              </a:rPr>
              <a:t>    "saturation": {</a:t>
            </a:r>
          </a:p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dirty="0">
                <a:solidFill>
                  <a:srgbClr val="CADCFC"/>
                </a:solidFill>
                <a:latin typeface="Courier New"/>
                <a:cs typeface="Courier New"/>
              </a:rPr>
              <a:t>       "max_agents_in_topology": 5,  "warn_at": 4 }</a:t>
            </a:r>
          </a:p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dirty="0">
                <a:solidFill>
                  <a:srgbClr val="AFC6E0"/>
                </a:solidFill>
                <a:latin typeface="Courier New"/>
                <a:cs typeface="Courier New"/>
              </a:rPr>
              <a:t>  }</a:t>
            </a:r>
          </a:p>
          <a:p>
            <a:pPr marL="0" indent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dirty="0">
                <a:solidFill>
                  <a:srgbClr val="AFC6E0"/>
                </a:solidFill>
                <a:latin typeface="Courier New"/>
                <a:cs typeface="Courier New"/>
              </a:rPr>
              <a:t>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tx236"/>
          <p:cNvSpPr txBox="1"/>
          <p:nvPr/>
        </p:nvSpPr>
        <p:spPr>
          <a:xfrm>
            <a:off x="310896" y="109728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dirty="0">
                <a:solidFill>
                  <a:srgbClr val="FFFFFF"/>
                </a:solidFill>
                <a:latin typeface="Arial"/>
                <a:cs typeface="Arial"/>
              </a:rPr>
              <a:t>Where the contract lives</a:t>
            </a:r>
          </a:p>
        </p:txBody>
      </p:sp>
      <p:pic>
        <p:nvPicPr>
          <p:cNvPr id="237" name="img2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417320"/>
            <a:ext cx="6949440" cy="2724912"/>
          </a:xfrm>
          <a:prstGeom prst="rect">
            <a:avLst/>
          </a:prstGeom>
        </p:spPr>
      </p:pic>
      <p:sp>
        <p:nvSpPr>
          <p:cNvPr id="239" name="tx240"/>
          <p:cNvSpPr txBox="1"/>
          <p:nvPr/>
        </p:nvSpPr>
        <p:spPr>
          <a:xfrm>
            <a:off x="310896" y="4206240"/>
            <a:ext cx="8503920" cy="4114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50" b="0" i="1" dirty="0">
                <a:solidFill>
                  <a:srgbClr val="48586A"/>
                </a:solidFill>
                <a:latin typeface="Arial"/>
                <a:cs typeface="Arial"/>
              </a:rPr>
              <a:t>Compatible with the 2026 MCP Server Cards roadmap.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tx242"/>
          <p:cNvSpPr txBox="1"/>
          <p:nvPr/>
        </p:nvSpPr>
        <p:spPr>
          <a:xfrm>
            <a:off x="310896" y="109728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dirty="0">
                <a:solidFill>
                  <a:srgbClr val="FFFFFF"/>
                </a:solidFill>
                <a:latin typeface="Arial"/>
                <a:cs typeface="Arial"/>
              </a:rPr>
              <a:t>The numbers</a:t>
            </a:r>
          </a:p>
        </p:txBody>
      </p:sp>
      <p:sp>
        <p:nvSpPr>
          <p:cNvPr id="243" name="card244"/>
          <p:cNvSpPr/>
          <p:nvPr/>
        </p:nvSpPr>
        <p:spPr>
          <a:xfrm>
            <a:off x="2487168" y="1207008"/>
            <a:ext cx="3127248" cy="457200"/>
          </a:xfrm>
          <a:prstGeom prst="roundRect">
            <a:avLst>
              <a:gd name="adj" fmla="val 8000"/>
            </a:avLst>
          </a:prstGeom>
          <a:solidFill>
            <a:srgbClr val="D8432E"/>
          </a:solidFill>
          <a:ln>
            <a:noFill/>
          </a:ln>
        </p:spPr>
        <p:txBody>
          <a:bodyPr wrap="square" lIns="91440" tIns="45720" rIns="91440" bIns="45720" anchor="ctr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dirty="0">
                <a:solidFill>
                  <a:srgbClr val="FFFFFF"/>
                </a:solidFill>
                <a:latin typeface="Arial"/>
                <a:cs typeface="Arial"/>
              </a:rPr>
              <a:t>Without contract</a:t>
            </a:r>
          </a:p>
        </p:txBody>
      </p:sp>
      <p:sp>
        <p:nvSpPr>
          <p:cNvPr id="245" name="card246"/>
          <p:cNvSpPr/>
          <p:nvPr/>
        </p:nvSpPr>
        <p:spPr>
          <a:xfrm>
            <a:off x="5724144" y="1207008"/>
            <a:ext cx="3127248" cy="457200"/>
          </a:xfrm>
          <a:prstGeom prst="roundRect">
            <a:avLst>
              <a:gd name="adj" fmla="val 8000"/>
            </a:avLst>
          </a:prstGeom>
          <a:solidFill>
            <a:srgbClr val="1F8A57"/>
          </a:solidFill>
          <a:ln>
            <a:noFill/>
          </a:ln>
        </p:spPr>
        <p:txBody>
          <a:bodyPr wrap="square" lIns="91440" tIns="45720" rIns="91440" bIns="45720" anchor="ctr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dirty="0">
                <a:solidFill>
                  <a:srgbClr val="FFFFFF"/>
                </a:solidFill>
                <a:latin typeface="Arial"/>
                <a:cs typeface="Arial"/>
              </a:rPr>
              <a:t>With contract</a:t>
            </a:r>
          </a:p>
        </p:txBody>
      </p:sp>
      <p:sp>
        <p:nvSpPr>
          <p:cNvPr id="247" name="tx248"/>
          <p:cNvSpPr txBox="1"/>
          <p:nvPr/>
        </p:nvSpPr>
        <p:spPr>
          <a:xfrm>
            <a:off x="310896" y="1755648"/>
            <a:ext cx="2057400" cy="60350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i="0" dirty="0">
                <a:solidFill>
                  <a:srgbClr val="0E2740"/>
                </a:solidFill>
                <a:latin typeface="Arial"/>
                <a:cs typeface="Arial"/>
              </a:rPr>
              <a:t>Infinite Loop</a:t>
            </a:r>
          </a:p>
        </p:txBody>
      </p:sp>
      <p:sp>
        <p:nvSpPr>
          <p:cNvPr id="249" name="card250"/>
          <p:cNvSpPr/>
          <p:nvPr/>
        </p:nvSpPr>
        <p:spPr>
          <a:xfrm>
            <a:off x="2487168" y="1755648"/>
            <a:ext cx="3127248" cy="603504"/>
          </a:xfrm>
          <a:prstGeom prst="roundRect">
            <a:avLst>
              <a:gd name="adj" fmla="val 8000"/>
            </a:avLst>
          </a:prstGeom>
          <a:solidFill>
            <a:srgbClr val="FBEDEA"/>
          </a:solidFill>
          <a:ln w="12700">
            <a:solidFill>
              <a:srgbClr val="EBC9C2"/>
            </a:solidFill>
          </a:ln>
        </p:spPr>
        <p:txBody>
          <a:bodyPr wrap="square" lIns="90000" tIns="40000" rIns="90000" bIns="40000" anchor="ctr" anchorCtr="0">
            <a:noAutofit/>
          </a:bodyPr>
          <a:lstStyle/>
          <a:p>
            <a:pPr algn="ctr">
              <a:lnSpc>
                <a:spcPct val="106000"/>
              </a:lnSpc>
            </a:pPr>
            <a:r>
              <a:rPr lang="en-US" sz="1200" b="1" dirty="0">
                <a:solidFill>
                  <a:srgbClr val="9B3322"/>
                </a:solidFill>
              </a:rPr>
              <a:t>No turn limit · no detection</a:t>
            </a:r>
            <a:endParaRPr lang="en-US" sz="1200" b="1" i="0" dirty="0">
              <a:solidFill>
                <a:srgbClr val="9B3322"/>
              </a:solidFill>
              <a:latin typeface="Arial"/>
              <a:cs typeface="Arial"/>
            </a:endParaRPr>
          </a:p>
        </p:txBody>
      </p:sp>
      <p:sp>
        <p:nvSpPr>
          <p:cNvPr id="251" name="card252"/>
          <p:cNvSpPr/>
          <p:nvPr/>
        </p:nvSpPr>
        <p:spPr>
          <a:xfrm>
            <a:off x="5724144" y="1755648"/>
            <a:ext cx="3127248" cy="603504"/>
          </a:xfrm>
          <a:prstGeom prst="roundRect">
            <a:avLst>
              <a:gd name="adj" fmla="val 8000"/>
            </a:avLst>
          </a:prstGeom>
          <a:solidFill>
            <a:srgbClr val="E7F3EC"/>
          </a:solidFill>
          <a:ln w="12700">
            <a:solidFill>
              <a:srgbClr val="C2DFCD"/>
            </a:solidFill>
          </a:ln>
        </p:spPr>
        <p:txBody>
          <a:bodyPr wrap="square" lIns="90000" tIns="40000" rIns="90000" bIns="40000" anchor="ctr" anchorCtr="0">
            <a:noAutofit/>
          </a:bodyPr>
          <a:lstStyle/>
          <a:p>
            <a:pPr algn="ctr">
              <a:lnSpc>
                <a:spcPct val="106000"/>
              </a:lnSpc>
            </a:pPr>
            <a:r>
              <a:rPr lang="en-US" sz="1200" b="1" dirty="0">
                <a:solidFill>
                  <a:srgbClr val="1B6E47"/>
                </a:solidFill>
              </a:rPr>
              <a:t>Stopped at turn 3 · detected</a:t>
            </a:r>
            <a:endParaRPr lang="en-US" sz="1200" b="1" i="0" dirty="0">
              <a:solidFill>
                <a:srgbClr val="1B6E47"/>
              </a:solidFill>
              <a:latin typeface="Arial"/>
              <a:cs typeface="Arial"/>
            </a:endParaRPr>
          </a:p>
        </p:txBody>
      </p:sp>
      <p:sp>
        <p:nvSpPr>
          <p:cNvPr id="253" name="tx254"/>
          <p:cNvSpPr txBox="1"/>
          <p:nvPr/>
        </p:nvSpPr>
        <p:spPr>
          <a:xfrm>
            <a:off x="310896" y="2450592"/>
            <a:ext cx="2057400" cy="60350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i="0" dirty="0">
                <a:solidFill>
                  <a:srgbClr val="0E2740"/>
                </a:solidFill>
                <a:latin typeface="Arial"/>
                <a:cs typeface="Arial"/>
              </a:rPr>
              <a:t>False Consensus</a:t>
            </a:r>
          </a:p>
        </p:txBody>
      </p:sp>
      <p:sp>
        <p:nvSpPr>
          <p:cNvPr id="255" name="card256"/>
          <p:cNvSpPr/>
          <p:nvPr/>
        </p:nvSpPr>
        <p:spPr>
          <a:xfrm>
            <a:off x="2487168" y="2450592"/>
            <a:ext cx="3127248" cy="603504"/>
          </a:xfrm>
          <a:prstGeom prst="roundRect">
            <a:avLst>
              <a:gd name="adj" fmla="val 8000"/>
            </a:avLst>
          </a:prstGeom>
          <a:solidFill>
            <a:srgbClr val="FBEDEA"/>
          </a:solidFill>
          <a:ln w="12700">
            <a:solidFill>
              <a:srgbClr val="EBC9C2"/>
            </a:solidFill>
          </a:ln>
        </p:spPr>
        <p:txBody>
          <a:bodyPr wrap="square" lIns="90000" tIns="40000" rIns="90000" bIns="40000" anchor="ctr" anchorCtr="0">
            <a:noAutofit/>
          </a:bodyPr>
          <a:lstStyle/>
          <a:p>
            <a:pPr algn="ctr">
              <a:lnSpc>
                <a:spcPct val="106000"/>
              </a:lnSpc>
            </a:pPr>
            <a:br>
              <a:rPr lang="en-US" sz="1200" b="1" i="0" dirty="0">
                <a:solidFill>
                  <a:srgbClr val="9B3322"/>
                </a:solidFill>
                <a:latin typeface="Arial"/>
                <a:cs typeface="Arial"/>
              </a:rPr>
            </a:br>
            <a:r>
              <a:rPr lang="en-US" sz="1200" b="1" i="0" dirty="0">
                <a:solidFill>
                  <a:srgbClr val="9B3322"/>
                </a:solidFill>
                <a:latin typeface="Arial"/>
                <a:cs typeface="Arial"/>
              </a:rPr>
              <a:t>false positive</a:t>
            </a:r>
            <a:r>
              <a:rPr lang="en-US" sz="1200" b="1" dirty="0">
                <a:solidFill>
                  <a:srgbClr val="9B3322"/>
                </a:solidFill>
              </a:rPr>
              <a:t> ·  1 independent vote</a:t>
            </a:r>
          </a:p>
          <a:p>
            <a:pPr>
              <a:lnSpc>
                <a:spcPct val="106000"/>
              </a:lnSpc>
            </a:pPr>
            <a:r>
              <a:rPr lang="en-US" sz="1200" b="1" i="0" dirty="0">
                <a:solidFill>
                  <a:srgbClr val="9B3322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257" name="card258"/>
          <p:cNvSpPr/>
          <p:nvPr/>
        </p:nvSpPr>
        <p:spPr>
          <a:xfrm>
            <a:off x="5724144" y="2450592"/>
            <a:ext cx="3127248" cy="603504"/>
          </a:xfrm>
          <a:prstGeom prst="roundRect">
            <a:avLst>
              <a:gd name="adj" fmla="val 8000"/>
            </a:avLst>
          </a:prstGeom>
          <a:solidFill>
            <a:srgbClr val="E7F3EC"/>
          </a:solidFill>
          <a:ln w="12700">
            <a:solidFill>
              <a:srgbClr val="C2DFCD"/>
            </a:solidFill>
          </a:ln>
        </p:spPr>
        <p:txBody>
          <a:bodyPr wrap="square" lIns="90000" tIns="40000" rIns="90000" bIns="40000" anchor="ctr" anchorCtr="0">
            <a:noAutofit/>
          </a:bodyPr>
          <a:lstStyle/>
          <a:p>
            <a:pPr algn="ctr">
              <a:lnSpc>
                <a:spcPct val="106000"/>
              </a:lnSpc>
            </a:pPr>
            <a:r>
              <a:rPr lang="en-US" sz="1200" b="1" dirty="0">
                <a:solidFill>
                  <a:srgbClr val="1B6E47"/>
                </a:solidFill>
              </a:rPr>
              <a:t>blocked · notified · escalated</a:t>
            </a:r>
            <a:endParaRPr lang="en-US" sz="1200" b="1" i="0" dirty="0">
              <a:solidFill>
                <a:srgbClr val="1B6E47"/>
              </a:solidFill>
              <a:latin typeface="Arial"/>
              <a:cs typeface="Arial"/>
            </a:endParaRPr>
          </a:p>
        </p:txBody>
      </p:sp>
      <p:sp>
        <p:nvSpPr>
          <p:cNvPr id="259" name="tx260"/>
          <p:cNvSpPr txBox="1"/>
          <p:nvPr/>
        </p:nvSpPr>
        <p:spPr>
          <a:xfrm>
            <a:off x="310896" y="3145536"/>
            <a:ext cx="2057400" cy="60350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i="0" dirty="0">
                <a:solidFill>
                  <a:srgbClr val="0E2740"/>
                </a:solidFill>
                <a:latin typeface="Arial"/>
                <a:cs typeface="Arial"/>
              </a:rPr>
              <a:t>Silent Fallback</a:t>
            </a:r>
          </a:p>
        </p:txBody>
      </p:sp>
      <p:sp>
        <p:nvSpPr>
          <p:cNvPr id="261" name="card262"/>
          <p:cNvSpPr/>
          <p:nvPr/>
        </p:nvSpPr>
        <p:spPr>
          <a:xfrm>
            <a:off x="2487168" y="3145536"/>
            <a:ext cx="3127248" cy="603504"/>
          </a:xfrm>
          <a:prstGeom prst="roundRect">
            <a:avLst>
              <a:gd name="adj" fmla="val 8000"/>
            </a:avLst>
          </a:prstGeom>
          <a:solidFill>
            <a:srgbClr val="FBEDEA"/>
          </a:solidFill>
          <a:ln w="12700">
            <a:solidFill>
              <a:srgbClr val="EBC9C2"/>
            </a:solidFill>
          </a:ln>
        </p:spPr>
        <p:txBody>
          <a:bodyPr wrap="square" lIns="90000" tIns="40000" rIns="90000" bIns="40000" anchor="ctr" anchorCtr="0">
            <a:noAutofit/>
          </a:bodyPr>
          <a:lstStyle/>
          <a:p>
            <a:pPr marL="0" indent="0" algn="ct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dirty="0">
                <a:solidFill>
                  <a:srgbClr val="9B3322"/>
                </a:solidFill>
                <a:latin typeface="Arial"/>
                <a:cs typeface="Arial"/>
              </a:rPr>
              <a:t>stale data passed · hidden</a:t>
            </a:r>
          </a:p>
        </p:txBody>
      </p:sp>
      <p:sp>
        <p:nvSpPr>
          <p:cNvPr id="263" name="card264"/>
          <p:cNvSpPr/>
          <p:nvPr/>
        </p:nvSpPr>
        <p:spPr>
          <a:xfrm>
            <a:off x="5724144" y="3145536"/>
            <a:ext cx="3127248" cy="603504"/>
          </a:xfrm>
          <a:prstGeom prst="roundRect">
            <a:avLst>
              <a:gd name="adj" fmla="val 8000"/>
            </a:avLst>
          </a:prstGeom>
          <a:solidFill>
            <a:srgbClr val="E7F3EC"/>
          </a:solidFill>
          <a:ln w="12700">
            <a:solidFill>
              <a:srgbClr val="C2DFCD"/>
            </a:solidFill>
          </a:ln>
        </p:spPr>
        <p:txBody>
          <a:bodyPr wrap="square" lIns="90000" tIns="40000" rIns="90000" bIns="40000" anchor="ctr" anchorCtr="0">
            <a:noAutofit/>
          </a:bodyPr>
          <a:lstStyle/>
          <a:p>
            <a:pPr marL="0" indent="0" algn="ct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dirty="0">
                <a:solidFill>
                  <a:srgbClr val="1B6E47"/>
                </a:solidFill>
                <a:latin typeface="Arial"/>
                <a:cs typeface="Arial"/>
              </a:rPr>
              <a:t>flagged · cache rejected · alerted</a:t>
            </a:r>
          </a:p>
        </p:txBody>
      </p:sp>
      <p:sp>
        <p:nvSpPr>
          <p:cNvPr id="265" name="tx266"/>
          <p:cNvSpPr txBox="1"/>
          <p:nvPr/>
        </p:nvSpPr>
        <p:spPr>
          <a:xfrm>
            <a:off x="310896" y="3977640"/>
            <a:ext cx="850392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algn="ctr"/>
            <a:r>
              <a:rPr lang="en-US" sz="2200" b="1" dirty="0">
                <a:solidFill>
                  <a:srgbClr val="1AA7C0"/>
                </a:solidFill>
              </a:rPr>
              <a:t>Same agents. Same tasks. One JSON contract.</a:t>
            </a:r>
            <a:endParaRPr lang="en-US" sz="2200" b="1" i="0" dirty="0">
              <a:solidFill>
                <a:srgbClr val="0E274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tx268"/>
          <p:cNvSpPr txBox="1"/>
          <p:nvPr/>
        </p:nvSpPr>
        <p:spPr>
          <a:xfrm>
            <a:off x="310896" y="109728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dirty="0">
                <a:solidFill>
                  <a:srgbClr val="FFFFFF"/>
                </a:solidFill>
                <a:latin typeface="Arial"/>
                <a:cs typeface="Arial"/>
              </a:rPr>
              <a:t>Adopt it in an afternoon</a:t>
            </a:r>
          </a:p>
        </p:txBody>
      </p:sp>
      <p:sp>
        <p:nvSpPr>
          <p:cNvPr id="269" name="card270"/>
          <p:cNvSpPr/>
          <p:nvPr/>
        </p:nvSpPr>
        <p:spPr>
          <a:xfrm>
            <a:off x="310896" y="1417320"/>
            <a:ext cx="2715768" cy="18745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7D5E2"/>
            </a:solidFill>
          </a:ln>
          <a:effectLst>
            <a:outerShdw blurRad="90000" dist="38100" dir="5400000" rotWithShape="0">
              <a:srgbClr val="0E2740">
                <a:alpha val="20000"/>
              </a:srgbClr>
            </a:outerShdw>
          </a:effectLst>
        </p:spPr>
        <p:txBody>
          <a:bodyPr wrap="square" lIns="120000" tIns="150000" rIns="120000" bIns="45720" anchor="t" anchorCtr="0">
            <a:noAutofit/>
          </a:bodyPr>
          <a:lstStyle/>
          <a:p>
            <a:pPr marL="0" indent="0" algn="l">
              <a:lnSpc>
                <a:spcPct val="114000"/>
              </a:lnSpc>
              <a:spcBef>
                <a:spcPts val="1700"/>
              </a:spcBef>
              <a:spcAft>
                <a:spcPts val="0"/>
              </a:spcAft>
              <a:buNone/>
            </a:pPr>
            <a:r>
              <a:rPr lang="en-US" sz="1550" b="1" i="0" dirty="0">
                <a:solidFill>
                  <a:srgbClr val="0E2740"/>
                </a:solidFill>
                <a:latin typeface="Arial"/>
                <a:cs typeface="Arial"/>
              </a:rPr>
              <a:t>Add the topology block to your server card.</a:t>
            </a:r>
          </a:p>
        </p:txBody>
      </p:sp>
      <p:sp>
        <p:nvSpPr>
          <p:cNvPr id="271" name="circ272"/>
          <p:cNvSpPr/>
          <p:nvPr/>
        </p:nvSpPr>
        <p:spPr>
          <a:xfrm>
            <a:off x="195954" y="2877553"/>
            <a:ext cx="548640" cy="548640"/>
          </a:xfrm>
          <a:prstGeom prst="ellipse">
            <a:avLst/>
          </a:prstGeom>
          <a:solidFill>
            <a:srgbClr val="1AA7C0"/>
          </a:solidFill>
          <a:ln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273" name="card274"/>
          <p:cNvSpPr/>
          <p:nvPr/>
        </p:nvSpPr>
        <p:spPr>
          <a:xfrm>
            <a:off x="859536" y="2761488"/>
            <a:ext cx="1618488" cy="384048"/>
          </a:xfrm>
          <a:prstGeom prst="roundRect">
            <a:avLst>
              <a:gd name="adj" fmla="val 50000"/>
            </a:avLst>
          </a:prstGeom>
          <a:solidFill>
            <a:srgbClr val="E5EDF4"/>
          </a:solidFill>
          <a:ln>
            <a:noFill/>
          </a:ln>
        </p:spPr>
        <p:txBody>
          <a:bodyPr wrap="square" lIns="45720" tIns="18000" rIns="45720" bIns="18000" anchor="ctr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 i="0" dirty="0">
                <a:solidFill>
                  <a:srgbClr val="0E2740"/>
                </a:solidFill>
                <a:latin typeface="Arial"/>
                <a:cs typeface="Arial"/>
              </a:rPr>
              <a:t>~30 lines JSON</a:t>
            </a:r>
          </a:p>
        </p:txBody>
      </p:sp>
      <p:sp>
        <p:nvSpPr>
          <p:cNvPr id="275" name="card276"/>
          <p:cNvSpPr/>
          <p:nvPr/>
        </p:nvSpPr>
        <p:spPr>
          <a:xfrm>
            <a:off x="3191256" y="1417320"/>
            <a:ext cx="2715768" cy="18745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7D5E2"/>
            </a:solidFill>
          </a:ln>
          <a:effectLst>
            <a:outerShdw blurRad="90000" dist="38100" dir="5400000" rotWithShape="0">
              <a:srgbClr val="0E2740">
                <a:alpha val="20000"/>
              </a:srgbClr>
            </a:outerShdw>
          </a:effectLst>
        </p:spPr>
        <p:txBody>
          <a:bodyPr wrap="square" lIns="120000" tIns="150000" rIns="120000" bIns="45720" anchor="t" anchorCtr="0">
            <a:noAutofit/>
          </a:bodyPr>
          <a:lstStyle/>
          <a:p>
            <a:pPr marL="0" indent="0" algn="l">
              <a:lnSpc>
                <a:spcPct val="114000"/>
              </a:lnSpc>
              <a:spcBef>
                <a:spcPts val="1700"/>
              </a:spcBef>
              <a:spcAft>
                <a:spcPts val="0"/>
              </a:spcAft>
              <a:buNone/>
            </a:pPr>
            <a:r>
              <a:rPr lang="en-US" sz="1550" b="1" i="0" dirty="0">
                <a:solidFill>
                  <a:srgbClr val="0E2740"/>
                </a:solidFill>
                <a:latin typeface="Arial"/>
                <a:cs typeface="Arial"/>
              </a:rPr>
              <a:t>Wrap your orchestrator calls with the enforcer.</a:t>
            </a:r>
          </a:p>
        </p:txBody>
      </p:sp>
      <p:sp>
        <p:nvSpPr>
          <p:cNvPr id="277" name="circ278"/>
          <p:cNvSpPr/>
          <p:nvPr/>
        </p:nvSpPr>
        <p:spPr>
          <a:xfrm>
            <a:off x="3026183" y="2877553"/>
            <a:ext cx="548640" cy="548640"/>
          </a:xfrm>
          <a:prstGeom prst="ellipse">
            <a:avLst/>
          </a:prstGeom>
          <a:solidFill>
            <a:srgbClr val="1AA7C0"/>
          </a:solidFill>
          <a:ln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279" name="card280"/>
          <p:cNvSpPr/>
          <p:nvPr/>
        </p:nvSpPr>
        <p:spPr>
          <a:xfrm>
            <a:off x="3739896" y="2761488"/>
            <a:ext cx="1618488" cy="384048"/>
          </a:xfrm>
          <a:prstGeom prst="roundRect">
            <a:avLst>
              <a:gd name="adj" fmla="val 50000"/>
            </a:avLst>
          </a:prstGeom>
          <a:solidFill>
            <a:srgbClr val="E5EDF4"/>
          </a:solidFill>
          <a:ln>
            <a:noFill/>
          </a:ln>
        </p:spPr>
        <p:txBody>
          <a:bodyPr wrap="square" lIns="45720" tIns="18000" rIns="45720" bIns="18000" anchor="ctr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 i="0" dirty="0">
                <a:solidFill>
                  <a:srgbClr val="0E2740"/>
                </a:solidFill>
                <a:latin typeface="Arial"/>
                <a:cs typeface="Arial"/>
              </a:rPr>
              <a:t>~90 lines Python</a:t>
            </a:r>
          </a:p>
        </p:txBody>
      </p:sp>
      <p:sp>
        <p:nvSpPr>
          <p:cNvPr id="281" name="card282"/>
          <p:cNvSpPr/>
          <p:nvPr/>
        </p:nvSpPr>
        <p:spPr>
          <a:xfrm>
            <a:off x="6071616" y="1417320"/>
            <a:ext cx="2715768" cy="18745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7D5E2"/>
            </a:solidFill>
          </a:ln>
          <a:effectLst>
            <a:outerShdw blurRad="90000" dist="38100" dir="5400000" rotWithShape="0">
              <a:srgbClr val="0E2740">
                <a:alpha val="20000"/>
              </a:srgbClr>
            </a:outerShdw>
          </a:effectLst>
        </p:spPr>
        <p:txBody>
          <a:bodyPr wrap="square" lIns="120000" tIns="150000" rIns="120000" bIns="45720" anchor="t" anchorCtr="0">
            <a:noAutofit/>
          </a:bodyPr>
          <a:lstStyle/>
          <a:p>
            <a:pPr marL="0" indent="0" algn="l">
              <a:lnSpc>
                <a:spcPct val="114000"/>
              </a:lnSpc>
              <a:spcBef>
                <a:spcPts val="1700"/>
              </a:spcBef>
              <a:spcAft>
                <a:spcPts val="0"/>
              </a:spcAft>
              <a:buNone/>
            </a:pPr>
            <a:r>
              <a:rPr lang="en-US" sz="1550" b="1" i="0" dirty="0">
                <a:solidFill>
                  <a:srgbClr val="0E2740"/>
                </a:solidFill>
                <a:latin typeface="Arial"/>
                <a:cs typeface="Arial"/>
              </a:rPr>
              <a:t>Done.</a:t>
            </a:r>
          </a:p>
        </p:txBody>
      </p:sp>
      <p:sp>
        <p:nvSpPr>
          <p:cNvPr id="283" name="circ284"/>
          <p:cNvSpPr/>
          <p:nvPr/>
        </p:nvSpPr>
        <p:spPr>
          <a:xfrm>
            <a:off x="6066964" y="2877553"/>
            <a:ext cx="548640" cy="548640"/>
          </a:xfrm>
          <a:prstGeom prst="ellipse">
            <a:avLst/>
          </a:prstGeom>
          <a:solidFill>
            <a:srgbClr val="1AA7C0"/>
          </a:solidFill>
          <a:ln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285" name="card286"/>
          <p:cNvSpPr/>
          <p:nvPr/>
        </p:nvSpPr>
        <p:spPr>
          <a:xfrm>
            <a:off x="6620256" y="2761488"/>
            <a:ext cx="1618488" cy="384048"/>
          </a:xfrm>
          <a:prstGeom prst="roundRect">
            <a:avLst>
              <a:gd name="adj" fmla="val 50000"/>
            </a:avLst>
          </a:prstGeom>
          <a:solidFill>
            <a:srgbClr val="E5EDF4"/>
          </a:solidFill>
          <a:ln>
            <a:noFill/>
          </a:ln>
        </p:spPr>
        <p:txBody>
          <a:bodyPr wrap="square" lIns="45720" tIns="18000" rIns="45720" bIns="18000" anchor="ctr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 i="0" dirty="0">
                <a:solidFill>
                  <a:srgbClr val="0E2740"/>
                </a:solidFill>
                <a:latin typeface="Arial"/>
                <a:cs typeface="Arial"/>
              </a:rPr>
              <a:t>runs in 5 min</a:t>
            </a:r>
          </a:p>
        </p:txBody>
      </p:sp>
      <p:sp>
        <p:nvSpPr>
          <p:cNvPr id="287" name="tx288"/>
          <p:cNvSpPr txBox="1"/>
          <p:nvPr/>
        </p:nvSpPr>
        <p:spPr>
          <a:xfrm>
            <a:off x="310896" y="3520440"/>
            <a:ext cx="8503920" cy="6400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ctr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>
                <a:solidFill>
                  <a:srgbClr val="48586A"/>
                </a:solidFill>
                <a:latin typeface="Arial"/>
                <a:cs typeface="Arial"/>
              </a:rPr>
              <a:t>Each block stands alone start with termination, add dissent, then propagation.</a:t>
            </a:r>
          </a:p>
          <a:p>
            <a:pPr marL="0" indent="0" algn="ctr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None/>
            </a:pPr>
            <a:r>
              <a:rPr lang="en-US" sz="1500" b="1" i="0" dirty="0">
                <a:solidFill>
                  <a:srgbClr val="1AA7C0"/>
                </a:solidFill>
                <a:latin typeface="Arial"/>
                <a:cs typeface="Arial"/>
              </a:rPr>
              <a:t>Independently adoptable.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tx290"/>
          <p:cNvSpPr txBox="1"/>
          <p:nvPr/>
        </p:nvSpPr>
        <p:spPr>
          <a:xfrm>
            <a:off x="310896" y="457200"/>
            <a:ext cx="5852160" cy="6400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dirty="0">
                <a:solidFill>
                  <a:srgbClr val="FFFFFF"/>
                </a:solidFill>
                <a:latin typeface="Arial"/>
                <a:cs typeface="Arial"/>
              </a:rPr>
              <a:t>This is v0.1.</a:t>
            </a:r>
          </a:p>
        </p:txBody>
      </p:sp>
      <p:sp>
        <p:nvSpPr>
          <p:cNvPr id="291" name="tx292"/>
          <p:cNvSpPr txBox="1"/>
          <p:nvPr/>
        </p:nvSpPr>
        <p:spPr>
          <a:xfrm>
            <a:off x="310896" y="1325880"/>
            <a:ext cx="5669280" cy="914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b="0" i="0" dirty="0">
                <a:solidFill>
                  <a:srgbClr val="CADCFC"/>
                </a:solidFill>
                <a:latin typeface="Arial"/>
                <a:cs typeface="Arial"/>
              </a:rPr>
              <a:t>We’re students. We built this by reading papers and running experiments locally.</a:t>
            </a:r>
          </a:p>
          <a:p>
            <a:pPr marL="0" indent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None/>
            </a:pPr>
            <a:r>
              <a:rPr lang="en-US" sz="1700" b="0" i="0" dirty="0">
                <a:solidFill>
                  <a:srgbClr val="CADCFC"/>
                </a:solidFill>
                <a:latin typeface="Arial"/>
                <a:cs typeface="Arial"/>
              </a:rPr>
              <a:t>We can’t scale-test this.</a:t>
            </a:r>
          </a:p>
        </p:txBody>
      </p:sp>
      <p:sp>
        <p:nvSpPr>
          <p:cNvPr id="293" name="tx294"/>
          <p:cNvSpPr txBox="1"/>
          <p:nvPr/>
        </p:nvSpPr>
        <p:spPr>
          <a:xfrm>
            <a:off x="310896" y="2606040"/>
            <a:ext cx="566928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i="0" dirty="0">
                <a:solidFill>
                  <a:srgbClr val="45C7E0"/>
                </a:solidFill>
                <a:latin typeface="Arial"/>
                <a:cs typeface="Arial"/>
              </a:rPr>
              <a:t>But this room can.</a:t>
            </a:r>
          </a:p>
        </p:txBody>
      </p:sp>
      <p:sp>
        <p:nvSpPr>
          <p:cNvPr id="295" name="tx296"/>
          <p:cNvSpPr txBox="1"/>
          <p:nvPr/>
        </p:nvSpPr>
        <p:spPr>
          <a:xfrm>
            <a:off x="310896" y="3246120"/>
            <a:ext cx="5669280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dirty="0">
                <a:solidFill>
                  <a:srgbClr val="FFFFFF"/>
                </a:solidFill>
                <a:latin typeface="Arial"/>
                <a:cs typeface="Arial"/>
              </a:rPr>
              <a:t>Try it. Break it. Tell us what’s wrong.</a:t>
            </a:r>
          </a:p>
        </p:txBody>
      </p:sp>
      <p:sp>
        <p:nvSpPr>
          <p:cNvPr id="297" name="card298"/>
          <p:cNvSpPr/>
          <p:nvPr/>
        </p:nvSpPr>
        <p:spPr>
          <a:xfrm>
            <a:off x="310896" y="3794760"/>
            <a:ext cx="5669280" cy="502920"/>
          </a:xfrm>
          <a:prstGeom prst="roundRect">
            <a:avLst>
              <a:gd name="adj" fmla="val 50000"/>
            </a:avLst>
          </a:prstGeom>
          <a:solidFill>
            <a:srgbClr val="08233B"/>
          </a:solidFill>
          <a:ln w="12700">
            <a:solidFill>
              <a:srgbClr val="1AA7C0"/>
            </a:solidFill>
          </a:ln>
        </p:spPr>
        <p:txBody>
          <a:bodyPr wrap="square" lIns="45720" tIns="18000" rIns="45720" bIns="18000" anchor="ctr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50" b="1" i="0" dirty="0">
                <a:solidFill>
                  <a:srgbClr val="CADCFC"/>
                </a:solidFill>
                <a:latin typeface="Courier New"/>
                <a:cs typeface="Courier New"/>
              </a:rPr>
              <a:t>github.com/jaxhaxmax/mcp-topology-bench · Apache 2.0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tx300"/>
          <p:cNvSpPr txBox="1"/>
          <p:nvPr/>
        </p:nvSpPr>
        <p:spPr>
          <a:xfrm>
            <a:off x="310896" y="1143000"/>
            <a:ext cx="5669280" cy="3657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 i="0" spc="240" dirty="0">
                <a:solidFill>
                  <a:srgbClr val="45C7E0"/>
                </a:solidFill>
                <a:latin typeface="Arial"/>
                <a:cs typeface="Arial"/>
              </a:rPr>
              <a:t>THE TAKEAWAY</a:t>
            </a:r>
          </a:p>
        </p:txBody>
      </p:sp>
      <p:sp>
        <p:nvSpPr>
          <p:cNvPr id="301" name="tx302"/>
          <p:cNvSpPr txBox="1"/>
          <p:nvPr/>
        </p:nvSpPr>
        <p:spPr>
          <a:xfrm>
            <a:off x="310896" y="1600200"/>
            <a:ext cx="5669280" cy="12801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dirty="0">
                <a:solidFill>
                  <a:srgbClr val="FFFFFF"/>
                </a:solidFill>
                <a:latin typeface="Arial"/>
                <a:cs typeface="Arial"/>
              </a:rPr>
              <a:t>We don’t need a new protocol.</a:t>
            </a:r>
          </a:p>
          <a:p>
            <a:pPr marL="0" indent="0" algn="l">
              <a:lnSpc>
                <a:spcPct val="108000"/>
              </a:lnSpc>
              <a:spcBef>
                <a:spcPts val="120"/>
              </a:spcBef>
              <a:spcAft>
                <a:spcPts val="0"/>
              </a:spcAft>
              <a:buNone/>
            </a:pPr>
            <a:r>
              <a:rPr lang="en-US" sz="2800" b="1" i="0" dirty="0">
                <a:solidFill>
                  <a:srgbClr val="FFFFFF"/>
                </a:solidFill>
                <a:latin typeface="Arial"/>
                <a:cs typeface="Arial"/>
              </a:rPr>
              <a:t>We need a handshake.</a:t>
            </a:r>
          </a:p>
        </p:txBody>
      </p:sp>
      <p:sp>
        <p:nvSpPr>
          <p:cNvPr id="303" name="tx304"/>
          <p:cNvSpPr txBox="1"/>
          <p:nvPr/>
        </p:nvSpPr>
        <p:spPr>
          <a:xfrm>
            <a:off x="310896" y="3063240"/>
            <a:ext cx="5669280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1" dirty="0">
                <a:solidFill>
                  <a:srgbClr val="45C7E0"/>
                </a:solidFill>
                <a:latin typeface="Arial"/>
                <a:cs typeface="Arial"/>
              </a:rPr>
              <a:t>The topology contract is that handshake.</a:t>
            </a:r>
          </a:p>
        </p:txBody>
      </p:sp>
      <p:sp>
        <p:nvSpPr>
          <p:cNvPr id="305" name="tx306"/>
          <p:cNvSpPr txBox="1"/>
          <p:nvPr/>
        </p:nvSpPr>
        <p:spPr>
          <a:xfrm>
            <a:off x="310896" y="4069080"/>
            <a:ext cx="5669280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dirty="0">
                <a:solidFill>
                  <a:srgbClr val="CADCFC"/>
                </a:solidFill>
                <a:latin typeface="Arial"/>
                <a:cs typeface="Arial"/>
              </a:rPr>
              <a:t>Repo is up. We’re here all day.   ·   Thank you.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x110"/>
          <p:cNvSpPr txBox="1"/>
          <p:nvPr/>
        </p:nvSpPr>
        <p:spPr>
          <a:xfrm>
            <a:off x="310896" y="457200"/>
            <a:ext cx="6400800" cy="7315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dirty="0">
                <a:solidFill>
                  <a:srgbClr val="FFFFFF"/>
                </a:solidFill>
                <a:latin typeface="Arial"/>
                <a:cs typeface="Arial"/>
              </a:rPr>
              <a:t>Let’s be upfront.</a:t>
            </a:r>
          </a:p>
        </p:txBody>
      </p:sp>
      <p:sp>
        <p:nvSpPr>
          <p:cNvPr id="111" name="tx112"/>
          <p:cNvSpPr txBox="1"/>
          <p:nvPr/>
        </p:nvSpPr>
        <p:spPr>
          <a:xfrm>
            <a:off x="310896" y="1508760"/>
            <a:ext cx="5669280" cy="6400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dirty="0">
                <a:solidFill>
                  <a:srgbClr val="45C7E0"/>
                </a:solidFill>
                <a:latin typeface="Arial"/>
                <a:cs typeface="Arial"/>
              </a:rPr>
              <a:t>—  </a:t>
            </a:r>
            <a:r>
              <a:rPr lang="en-US" sz="1800" b="0" i="0" dirty="0">
                <a:solidFill>
                  <a:srgbClr val="FFFFFF"/>
                </a:solidFill>
                <a:latin typeface="Arial"/>
                <a:cs typeface="Arial"/>
              </a:rPr>
              <a:t>Second-year CSE undergrads from IIIT Nagpur.</a:t>
            </a:r>
          </a:p>
        </p:txBody>
      </p:sp>
      <p:sp>
        <p:nvSpPr>
          <p:cNvPr id="113" name="tx114"/>
          <p:cNvSpPr txBox="1"/>
          <p:nvPr/>
        </p:nvSpPr>
        <p:spPr>
          <a:xfrm>
            <a:off x="310896" y="2258568"/>
            <a:ext cx="5669280" cy="6400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dirty="0">
                <a:solidFill>
                  <a:srgbClr val="45C7E0"/>
                </a:solidFill>
                <a:latin typeface="Arial"/>
                <a:cs typeface="Arial"/>
              </a:rPr>
              <a:t>—  </a:t>
            </a:r>
            <a:r>
              <a:rPr lang="en-US" sz="1800" b="0" i="0" dirty="0">
                <a:solidFill>
                  <a:srgbClr val="FFFFFF"/>
                </a:solidFill>
                <a:latin typeface="Arial"/>
                <a:cs typeface="Arial"/>
              </a:rPr>
              <a:t>No company. No production system. No enterprise deployment.</a:t>
            </a:r>
          </a:p>
        </p:txBody>
      </p:sp>
      <p:sp>
        <p:nvSpPr>
          <p:cNvPr id="115" name="tx116"/>
          <p:cNvSpPr txBox="1"/>
          <p:nvPr/>
        </p:nvSpPr>
        <p:spPr>
          <a:xfrm>
            <a:off x="310896" y="3008376"/>
            <a:ext cx="5669280" cy="6400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dirty="0">
                <a:solidFill>
                  <a:srgbClr val="45C7E0"/>
                </a:solidFill>
                <a:latin typeface="Arial"/>
                <a:cs typeface="Arial"/>
              </a:rPr>
              <a:t>—  </a:t>
            </a:r>
            <a:r>
              <a:rPr lang="en-US" sz="1800" b="0" i="0" dirty="0">
                <a:solidFill>
                  <a:srgbClr val="FFFFFF"/>
                </a:solidFill>
                <a:latin typeface="Arial"/>
                <a:cs typeface="Arial"/>
              </a:rPr>
              <a:t>We read the papers, found a problem nobody had named and built a fix.</a:t>
            </a:r>
          </a:p>
        </p:txBody>
      </p:sp>
      <p:sp>
        <p:nvSpPr>
          <p:cNvPr id="117" name="tx118"/>
          <p:cNvSpPr txBox="1"/>
          <p:nvPr/>
        </p:nvSpPr>
        <p:spPr>
          <a:xfrm>
            <a:off x="310896" y="3886200"/>
            <a:ext cx="5669280" cy="5486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b="1" i="1" dirty="0">
                <a:solidFill>
                  <a:srgbClr val="45C7E0"/>
                </a:solidFill>
                <a:latin typeface="Arial"/>
                <a:cs typeface="Arial"/>
              </a:rPr>
              <a:t>We didn’t wake up losers. We woke up curious.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x120"/>
          <p:cNvSpPr txBox="1"/>
          <p:nvPr/>
        </p:nvSpPr>
        <p:spPr>
          <a:xfrm>
            <a:off x="310896" y="109728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dirty="0">
                <a:solidFill>
                  <a:srgbClr val="FFFFFF"/>
                </a:solidFill>
                <a:latin typeface="Arial"/>
                <a:cs typeface="Arial"/>
              </a:rPr>
              <a:t>Beautiful in staging. Broken in production.</a:t>
            </a:r>
          </a:p>
        </p:txBody>
      </p:sp>
      <p:sp>
        <p:nvSpPr>
          <p:cNvPr id="121" name="tx122"/>
          <p:cNvSpPr txBox="1"/>
          <p:nvPr/>
        </p:nvSpPr>
        <p:spPr>
          <a:xfrm>
            <a:off x="310896" y="1207008"/>
            <a:ext cx="8503920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>
                <a:solidFill>
                  <a:srgbClr val="48586A"/>
                </a:solidFill>
                <a:latin typeface="Arial"/>
                <a:cs typeface="Arial"/>
              </a:rPr>
              <a:t>Teams kept hitting the same wall and nobody could figure out why.</a:t>
            </a:r>
          </a:p>
        </p:txBody>
      </p:sp>
      <p:pic>
        <p:nvPicPr>
          <p:cNvPr id="123" name="img1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480" y="1783080"/>
            <a:ext cx="6035040" cy="25694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x126"/>
          <p:cNvSpPr txBox="1"/>
          <p:nvPr/>
        </p:nvSpPr>
        <p:spPr>
          <a:xfrm>
            <a:off x="310896" y="457200"/>
            <a:ext cx="5669280" cy="6400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dirty="0">
                <a:solidFill>
                  <a:srgbClr val="FFFFFF"/>
                </a:solidFill>
                <a:latin typeface="Arial"/>
                <a:cs typeface="Arial"/>
              </a:rPr>
              <a:t>It’s not the model.</a:t>
            </a:r>
          </a:p>
        </p:txBody>
      </p:sp>
      <p:sp>
        <p:nvSpPr>
          <p:cNvPr id="127" name="tx128"/>
          <p:cNvSpPr txBox="1"/>
          <p:nvPr/>
        </p:nvSpPr>
        <p:spPr>
          <a:xfrm>
            <a:off x="310896" y="1170432"/>
            <a:ext cx="5669280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dirty="0">
                <a:solidFill>
                  <a:srgbClr val="CADCFC"/>
                </a:solidFill>
                <a:latin typeface="Arial"/>
                <a:cs typeface="Arial"/>
              </a:rPr>
              <a:t>Not the prompts. Not even the agents.</a:t>
            </a:r>
          </a:p>
        </p:txBody>
      </p:sp>
      <p:pic>
        <p:nvPicPr>
          <p:cNvPr id="129" name="img1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896" y="1828800"/>
            <a:ext cx="4937760" cy="235915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x132"/>
          <p:cNvSpPr txBox="1"/>
          <p:nvPr/>
        </p:nvSpPr>
        <p:spPr>
          <a:xfrm>
            <a:off x="310896" y="109728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dirty="0">
                <a:solidFill>
                  <a:srgbClr val="FFFFFF"/>
                </a:solidFill>
                <a:latin typeface="Arial"/>
                <a:cs typeface="Arial"/>
              </a:rPr>
              <a:t>The research already said this</a:t>
            </a:r>
          </a:p>
        </p:txBody>
      </p:sp>
      <p:sp>
        <p:nvSpPr>
          <p:cNvPr id="133" name="card134"/>
          <p:cNvSpPr/>
          <p:nvPr/>
        </p:nvSpPr>
        <p:spPr>
          <a:xfrm>
            <a:off x="310896" y="1280160"/>
            <a:ext cx="2715768" cy="18288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7D5E2"/>
            </a:solidFill>
          </a:ln>
          <a:effectLst>
            <a:outerShdw blurRad="90000" dist="38100" dir="5400000" rotWithShape="0">
              <a:srgbClr val="0E2740">
                <a:alpha val="20000"/>
              </a:srgbClr>
            </a:outerShdw>
          </a:effectLst>
        </p:spPr>
        <p:txBody>
          <a:bodyPr wrap="square" lIns="110000" tIns="140000" rIns="110000" bIns="4572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dirty="0">
                <a:solidFill>
                  <a:srgbClr val="0E2740"/>
                </a:solidFill>
                <a:latin typeface="Arial"/>
                <a:cs typeface="Arial"/>
              </a:rPr>
              <a:t>17×</a:t>
            </a:r>
          </a:p>
          <a:p>
            <a:pPr marL="0" indent="0" algn="l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250" b="0" i="0" dirty="0">
                <a:solidFill>
                  <a:srgbClr val="48586A"/>
                </a:solidFill>
                <a:latin typeface="Arial"/>
                <a:cs typeface="Arial"/>
              </a:rPr>
              <a:t>error amplification in naive multi-agent setups</a:t>
            </a:r>
          </a:p>
        </p:txBody>
      </p:sp>
      <p:sp>
        <p:nvSpPr>
          <p:cNvPr id="135" name="tx136"/>
          <p:cNvSpPr txBox="1"/>
          <p:nvPr/>
        </p:nvSpPr>
        <p:spPr>
          <a:xfrm>
            <a:off x="420624" y="2688336"/>
            <a:ext cx="2496312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1" i="0" dirty="0">
                <a:solidFill>
                  <a:srgbClr val="6B7C8C"/>
                </a:solidFill>
                <a:latin typeface="Arial"/>
                <a:cs typeface="Arial"/>
              </a:rPr>
              <a:t>DeepMind + MIT · Dec 2025</a:t>
            </a:r>
          </a:p>
        </p:txBody>
      </p:sp>
      <p:sp>
        <p:nvSpPr>
          <p:cNvPr id="137" name="card138"/>
          <p:cNvSpPr/>
          <p:nvPr/>
        </p:nvSpPr>
        <p:spPr>
          <a:xfrm>
            <a:off x="3191256" y="1280160"/>
            <a:ext cx="2715768" cy="18288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7D5E2"/>
            </a:solidFill>
          </a:ln>
          <a:effectLst>
            <a:outerShdw blurRad="90000" dist="38100" dir="5400000" rotWithShape="0">
              <a:srgbClr val="0E2740">
                <a:alpha val="20000"/>
              </a:srgbClr>
            </a:outerShdw>
          </a:effectLst>
        </p:spPr>
        <p:txBody>
          <a:bodyPr wrap="square" lIns="110000" tIns="140000" rIns="110000" bIns="4572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dirty="0">
                <a:solidFill>
                  <a:srgbClr val="0E2740"/>
                </a:solidFill>
                <a:latin typeface="Arial"/>
                <a:cs typeface="Arial"/>
              </a:rPr>
              <a:t>90 → 30%</a:t>
            </a:r>
          </a:p>
          <a:p>
            <a:pPr marL="0" indent="0" algn="l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250" b="0" i="0" dirty="0">
                <a:solidFill>
                  <a:srgbClr val="48586A"/>
                </a:solidFill>
                <a:latin typeface="Arial"/>
                <a:cs typeface="Arial"/>
              </a:rPr>
              <a:t>coordination success collapse from framework design</a:t>
            </a:r>
          </a:p>
        </p:txBody>
      </p:sp>
      <p:sp>
        <p:nvSpPr>
          <p:cNvPr id="139" name="tx140"/>
          <p:cNvSpPr txBox="1"/>
          <p:nvPr/>
        </p:nvSpPr>
        <p:spPr>
          <a:xfrm>
            <a:off x="3300984" y="2688336"/>
            <a:ext cx="2496312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1" i="0" dirty="0">
                <a:solidFill>
                  <a:srgbClr val="6B7C8C"/>
                </a:solidFill>
                <a:latin typeface="Arial"/>
                <a:cs typeface="Arial"/>
              </a:rPr>
              <a:t>MAFBench · 2025</a:t>
            </a:r>
          </a:p>
        </p:txBody>
      </p:sp>
      <p:sp>
        <p:nvSpPr>
          <p:cNvPr id="141" name="card142"/>
          <p:cNvSpPr/>
          <p:nvPr/>
        </p:nvSpPr>
        <p:spPr>
          <a:xfrm>
            <a:off x="6071616" y="1280160"/>
            <a:ext cx="2715768" cy="18288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7D5E2"/>
            </a:solidFill>
          </a:ln>
          <a:effectLst>
            <a:outerShdw blurRad="90000" dist="38100" dir="5400000" rotWithShape="0">
              <a:srgbClr val="0E2740">
                <a:alpha val="20000"/>
              </a:srgbClr>
            </a:outerShdw>
          </a:effectLst>
        </p:spPr>
        <p:txBody>
          <a:bodyPr wrap="square" lIns="110000" tIns="140000" rIns="110000" bIns="4572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dirty="0">
                <a:solidFill>
                  <a:srgbClr val="0E2740"/>
                </a:solidFill>
                <a:latin typeface="Arial"/>
                <a:cs typeface="Arial"/>
              </a:rPr>
              <a:t>no verifier</a:t>
            </a:r>
          </a:p>
          <a:p>
            <a:pPr marL="0" indent="0" algn="l">
              <a:lnSpc>
                <a:spcPct val="108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250" b="0" i="0" dirty="0">
                <a:solidFill>
                  <a:srgbClr val="48586A"/>
                </a:solidFill>
                <a:latin typeface="Arial"/>
                <a:cs typeface="Arial"/>
              </a:rPr>
              <a:t>errors propagate instead of getting caught</a:t>
            </a:r>
          </a:p>
        </p:txBody>
      </p:sp>
      <p:sp>
        <p:nvSpPr>
          <p:cNvPr id="143" name="tx144"/>
          <p:cNvSpPr txBox="1"/>
          <p:nvPr/>
        </p:nvSpPr>
        <p:spPr>
          <a:xfrm>
            <a:off x="6181344" y="2688336"/>
            <a:ext cx="2496312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1" i="0" dirty="0">
                <a:solidFill>
                  <a:srgbClr val="6B7C8C"/>
                </a:solidFill>
                <a:latin typeface="Arial"/>
                <a:cs typeface="Arial"/>
              </a:rPr>
              <a:t>Kim et al. · 2025</a:t>
            </a:r>
          </a:p>
        </p:txBody>
      </p:sp>
      <p:sp>
        <p:nvSpPr>
          <p:cNvPr id="145" name="tx146"/>
          <p:cNvSpPr txBox="1"/>
          <p:nvPr/>
        </p:nvSpPr>
        <p:spPr>
          <a:xfrm>
            <a:off x="310896" y="3383280"/>
            <a:ext cx="8503920" cy="5029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dirty="0">
                <a:solidFill>
                  <a:srgbClr val="0E2740"/>
                </a:solidFill>
                <a:latin typeface="Arial"/>
                <a:cs typeface="Arial"/>
              </a:rPr>
              <a:t>Same models. Different topology. </a:t>
            </a:r>
            <a:r>
              <a:rPr lang="en-US" sz="2000" b="1" i="0" dirty="0">
                <a:solidFill>
                  <a:srgbClr val="1AA7C0"/>
                </a:solidFill>
                <a:latin typeface="Arial"/>
                <a:cs typeface="Arial"/>
              </a:rPr>
              <a:t>Up to 17× worse.</a:t>
            </a:r>
          </a:p>
        </p:txBody>
      </p:sp>
      <p:sp>
        <p:nvSpPr>
          <p:cNvPr id="147" name="tx148"/>
          <p:cNvSpPr txBox="1"/>
          <p:nvPr/>
        </p:nvSpPr>
        <p:spPr>
          <a:xfrm>
            <a:off x="310896" y="3931920"/>
            <a:ext cx="8503920" cy="4114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50" b="0" i="1" dirty="0">
                <a:solidFill>
                  <a:srgbClr val="48586A"/>
                </a:solidFill>
                <a:latin typeface="Arial"/>
                <a:cs typeface="Arial"/>
              </a:rPr>
              <a:t>The papers found the symptoms. Nobody had built the fix.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x150"/>
          <p:cNvSpPr txBox="1"/>
          <p:nvPr/>
        </p:nvSpPr>
        <p:spPr>
          <a:xfrm>
            <a:off x="310896" y="109728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dirty="0">
                <a:solidFill>
                  <a:srgbClr val="FFFFFF"/>
                </a:solidFill>
                <a:latin typeface="Arial"/>
                <a:cs typeface="Arial"/>
              </a:rPr>
              <a:t>The Coordination Tax is real</a:t>
            </a:r>
          </a:p>
        </p:txBody>
      </p:sp>
      <p:pic>
        <p:nvPicPr>
          <p:cNvPr id="151" name="img1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896" y="1280160"/>
            <a:ext cx="4572000" cy="2852928"/>
          </a:xfrm>
          <a:prstGeom prst="rect">
            <a:avLst/>
          </a:prstGeom>
        </p:spPr>
      </p:pic>
      <p:sp>
        <p:nvSpPr>
          <p:cNvPr id="153" name="tx154"/>
          <p:cNvSpPr txBox="1"/>
          <p:nvPr/>
        </p:nvSpPr>
        <p:spPr>
          <a:xfrm>
            <a:off x="5120640" y="1325880"/>
            <a:ext cx="3611880" cy="1463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dirty="0">
                <a:solidFill>
                  <a:srgbClr val="0E2740"/>
                </a:solidFill>
                <a:latin typeface="Arial"/>
                <a:cs typeface="Arial"/>
              </a:rPr>
              <a:t>Past ~4 agents,</a:t>
            </a:r>
          </a:p>
          <a:p>
            <a:pPr marL="0" indent="0" algn="l">
              <a:lnSpc>
                <a:spcPct val="116000"/>
              </a:lnSpc>
              <a:spcBef>
                <a:spcPts val="160"/>
              </a:spcBef>
              <a:spcAft>
                <a:spcPts val="0"/>
              </a:spcAft>
              <a:buNone/>
            </a:pPr>
            <a:r>
              <a:rPr lang="en-US" sz="1600" b="0" i="0" dirty="0">
                <a:solidFill>
                  <a:srgbClr val="48586A"/>
                </a:solidFill>
                <a:latin typeface="Arial"/>
                <a:cs typeface="Arial"/>
              </a:rPr>
              <a:t>every agent you add makes the system </a:t>
            </a:r>
            <a:r>
              <a:rPr lang="en-US" sz="1600" b="1" i="0" dirty="0">
                <a:solidFill>
                  <a:srgbClr val="D8432E"/>
                </a:solidFill>
                <a:latin typeface="Arial"/>
                <a:cs typeface="Arial"/>
              </a:rPr>
              <a:t>worse.</a:t>
            </a:r>
          </a:p>
          <a:p>
            <a:pPr marL="0" indent="0" algn="l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None/>
            </a:pPr>
            <a:r>
              <a:rPr lang="en-US" sz="1600" b="1" i="0" dirty="0">
                <a:solidFill>
                  <a:srgbClr val="0E2740"/>
                </a:solidFill>
                <a:latin typeface="Arial"/>
                <a:cs typeface="Arial"/>
              </a:rPr>
              <a:t>Not flat. Worse.</a:t>
            </a:r>
          </a:p>
        </p:txBody>
      </p:sp>
      <p:sp>
        <p:nvSpPr>
          <p:cNvPr id="155" name="card156"/>
          <p:cNvSpPr/>
          <p:nvPr/>
        </p:nvSpPr>
        <p:spPr>
          <a:xfrm>
            <a:off x="5120640" y="3063240"/>
            <a:ext cx="3108960" cy="502920"/>
          </a:xfrm>
          <a:prstGeom prst="roundRect">
            <a:avLst>
              <a:gd name="adj" fmla="val 50000"/>
            </a:avLst>
          </a:prstGeom>
          <a:solidFill>
            <a:srgbClr val="E5EDF4"/>
          </a:solidFill>
          <a:ln w="12700">
            <a:solidFill>
              <a:srgbClr val="C7D5E2"/>
            </a:solidFill>
          </a:ln>
        </p:spPr>
        <p:txBody>
          <a:bodyPr wrap="square" lIns="45720" tIns="18000" rIns="45720" bIns="18000" anchor="ctr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dirty="0">
                <a:solidFill>
                  <a:srgbClr val="0E2740"/>
                </a:solidFill>
                <a:latin typeface="Arial"/>
                <a:cs typeface="Arial"/>
              </a:rPr>
              <a:t>β = −0.408   ·   p &lt; 0.001</a:t>
            </a:r>
          </a:p>
        </p:txBody>
      </p:sp>
      <p:sp>
        <p:nvSpPr>
          <p:cNvPr id="157" name="tx158"/>
          <p:cNvSpPr txBox="1"/>
          <p:nvPr/>
        </p:nvSpPr>
        <p:spPr>
          <a:xfrm>
            <a:off x="5120640" y="3703320"/>
            <a:ext cx="3611880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dirty="0">
                <a:solidFill>
                  <a:srgbClr val="48586A"/>
                </a:solidFill>
                <a:latin typeface="Arial"/>
                <a:cs typeface="Arial"/>
              </a:rPr>
              <a:t>We call it the </a:t>
            </a:r>
            <a:r>
              <a:rPr lang="en-US" sz="1500" b="1" i="0" dirty="0">
                <a:solidFill>
                  <a:srgbClr val="1AA7C0"/>
                </a:solidFill>
                <a:latin typeface="Arial"/>
                <a:cs typeface="Arial"/>
              </a:rPr>
              <a:t>Coordination Tax.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x160"/>
          <p:cNvSpPr txBox="1"/>
          <p:nvPr/>
        </p:nvSpPr>
        <p:spPr>
          <a:xfrm>
            <a:off x="310896" y="868680"/>
            <a:ext cx="5669280" cy="12801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i="0" dirty="0">
                <a:solidFill>
                  <a:srgbClr val="FFFFFF"/>
                </a:solidFill>
                <a:latin typeface="Arial"/>
                <a:cs typeface="Arial"/>
              </a:rPr>
              <a:t>It. Is. Not.</a:t>
            </a:r>
          </a:p>
          <a:p>
            <a:pPr marL="0" indent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i="0" dirty="0">
                <a:solidFill>
                  <a:srgbClr val="45C7E0"/>
                </a:solidFill>
                <a:latin typeface="Arial"/>
                <a:cs typeface="Arial"/>
              </a:rPr>
              <a:t>The Model.</a:t>
            </a:r>
          </a:p>
        </p:txBody>
      </p:sp>
      <p:sp>
        <p:nvSpPr>
          <p:cNvPr id="161" name="tx162"/>
          <p:cNvSpPr txBox="1"/>
          <p:nvPr/>
        </p:nvSpPr>
        <p:spPr>
          <a:xfrm>
            <a:off x="310896" y="2697480"/>
            <a:ext cx="5669280" cy="914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b="0" i="0" dirty="0">
                <a:solidFill>
                  <a:srgbClr val="CADCFC"/>
                </a:solidFill>
                <a:latin typeface="Arial"/>
                <a:cs typeface="Arial"/>
              </a:rPr>
              <a:t>The model is doing exactly what it’s told.</a:t>
            </a:r>
          </a:p>
          <a:p>
            <a:pPr marL="0" indent="0" algn="l">
              <a:lnSpc>
                <a:spcPct val="120000"/>
              </a:lnSpc>
              <a:spcBef>
                <a:spcPts val="140"/>
              </a:spcBef>
              <a:spcAft>
                <a:spcPts val="0"/>
              </a:spcAft>
              <a:buNone/>
            </a:pPr>
            <a:r>
              <a:rPr lang="en-US" sz="1700" b="0" i="0" dirty="0">
                <a:solidFill>
                  <a:srgbClr val="CADCFC"/>
                </a:solidFill>
                <a:latin typeface="Arial"/>
                <a:cs typeface="Arial"/>
              </a:rPr>
              <a:t>The orchestrator has no termination rule. No voting rule. No failure rule.</a:t>
            </a:r>
          </a:p>
        </p:txBody>
      </p:sp>
      <p:sp>
        <p:nvSpPr>
          <p:cNvPr id="163" name="tx164"/>
          <p:cNvSpPr txBox="1"/>
          <p:nvPr/>
        </p:nvSpPr>
        <p:spPr>
          <a:xfrm>
            <a:off x="310896" y="3886200"/>
            <a:ext cx="5669280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r>
              <a:rPr lang="en-US" sz="1800" b="1" i="0">
                <a:solidFill>
                  <a:srgbClr val="45C7E0"/>
                </a:solidFill>
                <a:latin typeface="Arial"/>
                <a:cs typeface="Arial"/>
              </a:rPr>
              <a:t>That’s a coordination problem</a:t>
            </a:r>
            <a:r>
              <a:rPr lang="en-US" sz="1800" b="1">
                <a:solidFill>
                  <a:srgbClr val="45C7E0"/>
                </a:solidFill>
              </a:rPr>
              <a:t> </a:t>
            </a:r>
            <a:r>
              <a:rPr lang="en-US" sz="1800" b="1" i="0">
                <a:solidFill>
                  <a:srgbClr val="45C7E0"/>
                </a:solidFill>
                <a:latin typeface="Arial"/>
                <a:cs typeface="Arial"/>
              </a:rPr>
              <a:t>so we built the fix.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x166"/>
          <p:cNvSpPr txBox="1"/>
          <p:nvPr/>
        </p:nvSpPr>
        <p:spPr>
          <a:xfrm>
            <a:off x="310896" y="109728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dirty="0">
                <a:solidFill>
                  <a:srgbClr val="FFFFFF"/>
                </a:solidFill>
                <a:latin typeface="Arial"/>
                <a:cs typeface="Arial"/>
              </a:rPr>
              <a:t>Three failure modes</a:t>
            </a:r>
          </a:p>
        </p:txBody>
      </p:sp>
      <p:sp>
        <p:nvSpPr>
          <p:cNvPr id="167" name="card168"/>
          <p:cNvSpPr/>
          <p:nvPr/>
        </p:nvSpPr>
        <p:spPr>
          <a:xfrm>
            <a:off x="310896" y="1280160"/>
            <a:ext cx="2715768" cy="2286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7D5E2"/>
            </a:solidFill>
          </a:ln>
          <a:effectLst>
            <a:outerShdw blurRad="90000" dist="38100" dir="5400000" rotWithShape="0">
              <a:srgbClr val="0E2740">
                <a:alpha val="20000"/>
              </a:srgbClr>
            </a:outerShdw>
          </a:effectLst>
        </p:spPr>
        <p:txBody>
          <a:bodyPr wrap="square" lIns="120000" tIns="150000" rIns="120000" bIns="4572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b="1" i="0" dirty="0">
                <a:solidFill>
                  <a:srgbClr val="0E2740"/>
                </a:solidFill>
                <a:latin typeface="Arial"/>
                <a:cs typeface="Arial"/>
              </a:rPr>
              <a:t>Infinite Loop</a:t>
            </a:r>
          </a:p>
          <a:p>
            <a:pPr>
              <a:lnSpc>
                <a:spcPct val="110000"/>
              </a:lnSpc>
              <a:spcBef>
                <a:spcPts val="200"/>
              </a:spcBef>
            </a:pPr>
            <a:r>
              <a:rPr lang="en-US" sz="1400" b="0" i="1">
                <a:solidFill>
                  <a:srgbClr val="48586A"/>
                </a:solidFill>
                <a:latin typeface="Arial"/>
                <a:cs typeface="Arial"/>
              </a:rPr>
              <a:t>the “</a:t>
            </a:r>
            <a:r>
              <a:rPr lang="en-US" i="1">
                <a:solidFill>
                  <a:srgbClr val="48586A"/>
                </a:solidFill>
              </a:rPr>
              <a:t>not my job</a:t>
            </a:r>
            <a:r>
              <a:rPr lang="en-US" sz="1400" b="0" i="1">
                <a:solidFill>
                  <a:srgbClr val="48586A"/>
                </a:solidFill>
                <a:latin typeface="Arial"/>
                <a:cs typeface="Arial"/>
              </a:rPr>
              <a:t>” loop</a:t>
            </a:r>
          </a:p>
          <a:p>
            <a:pPr marL="0" indent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1000" b="1" i="0" spc="120" dirty="0">
                <a:solidFill>
                  <a:srgbClr val="1AA7C0"/>
                </a:solidFill>
                <a:latin typeface="Arial"/>
                <a:cs typeface="Arial"/>
              </a:rPr>
              <a:t>Root cause</a:t>
            </a:r>
          </a:p>
          <a:p>
            <a:pPr marL="0" indent="0" algn="l">
              <a:lnSpc>
                <a:spcPct val="108000"/>
              </a:lnSpc>
              <a:spcBef>
                <a:spcPts val="120"/>
              </a:spcBef>
              <a:spcAft>
                <a:spcPts val="0"/>
              </a:spcAft>
              <a:buNone/>
            </a:pPr>
            <a:r>
              <a:rPr lang="en-US" sz="1350" b="1" i="0" dirty="0">
                <a:solidFill>
                  <a:srgbClr val="0E2740"/>
                </a:solidFill>
                <a:latin typeface="Arial"/>
                <a:cs typeface="Arial"/>
              </a:rPr>
              <a:t>No termination contract</a:t>
            </a:r>
          </a:p>
        </p:txBody>
      </p:sp>
      <p:sp>
        <p:nvSpPr>
          <p:cNvPr id="169" name="circ170"/>
          <p:cNvSpPr/>
          <p:nvPr/>
        </p:nvSpPr>
        <p:spPr>
          <a:xfrm>
            <a:off x="2463827" y="1078992"/>
            <a:ext cx="566928" cy="566928"/>
          </a:xfrm>
          <a:prstGeom prst="ellipse">
            <a:avLst/>
          </a:prstGeom>
          <a:solidFill>
            <a:srgbClr val="1AA7C0"/>
          </a:solidFill>
          <a:ln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b="1" i="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171" name="card172"/>
          <p:cNvSpPr/>
          <p:nvPr/>
        </p:nvSpPr>
        <p:spPr>
          <a:xfrm>
            <a:off x="3191256" y="1280160"/>
            <a:ext cx="2715768" cy="2286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7D5E2"/>
            </a:solidFill>
          </a:ln>
          <a:effectLst>
            <a:outerShdw blurRad="90000" dist="38100" dir="5400000" rotWithShape="0">
              <a:srgbClr val="0E2740">
                <a:alpha val="20000"/>
              </a:srgbClr>
            </a:outerShdw>
          </a:effectLst>
        </p:spPr>
        <p:txBody>
          <a:bodyPr wrap="square" lIns="120000" tIns="150000" rIns="120000" bIns="4572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b="1" i="0" dirty="0">
                <a:solidFill>
                  <a:srgbClr val="0E2740"/>
                </a:solidFill>
                <a:latin typeface="Arial"/>
                <a:cs typeface="Arial"/>
              </a:rPr>
              <a:t>False Consensus</a:t>
            </a:r>
          </a:p>
          <a:p>
            <a:pPr>
              <a:lnSpc>
                <a:spcPct val="110000"/>
              </a:lnSpc>
              <a:spcBef>
                <a:spcPts val="200"/>
              </a:spcBef>
            </a:pPr>
            <a:r>
              <a:rPr lang="en-US" sz="1400" b="0" i="1">
                <a:solidFill>
                  <a:srgbClr val="48586A"/>
                </a:solidFill>
                <a:latin typeface="Arial"/>
                <a:cs typeface="Arial"/>
              </a:rPr>
              <a:t>the “</a:t>
            </a:r>
            <a:r>
              <a:rPr lang="en-US" i="1">
                <a:solidFill>
                  <a:srgbClr val="48586A"/>
                </a:solidFill>
              </a:rPr>
              <a:t>yes man</a:t>
            </a:r>
            <a:r>
              <a:rPr lang="en-US" sz="1400" b="0" i="1">
                <a:solidFill>
                  <a:srgbClr val="48586A"/>
                </a:solidFill>
                <a:latin typeface="Arial"/>
                <a:cs typeface="Arial"/>
              </a:rPr>
              <a:t>” problem</a:t>
            </a:r>
          </a:p>
          <a:p>
            <a:pPr marL="0" indent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1000" b="1" i="0" spc="120" dirty="0">
                <a:solidFill>
                  <a:srgbClr val="C9821A"/>
                </a:solidFill>
                <a:latin typeface="Arial"/>
                <a:cs typeface="Arial"/>
              </a:rPr>
              <a:t>Root cause</a:t>
            </a:r>
          </a:p>
          <a:p>
            <a:pPr marL="0" indent="0" algn="l">
              <a:lnSpc>
                <a:spcPct val="108000"/>
              </a:lnSpc>
              <a:spcBef>
                <a:spcPts val="120"/>
              </a:spcBef>
              <a:spcAft>
                <a:spcPts val="0"/>
              </a:spcAft>
              <a:buNone/>
            </a:pPr>
            <a:r>
              <a:rPr lang="en-US" sz="1350" b="1" i="0" dirty="0">
                <a:solidFill>
                  <a:srgbClr val="0E2740"/>
                </a:solidFill>
                <a:latin typeface="Arial"/>
                <a:cs typeface="Arial"/>
              </a:rPr>
              <a:t>No dissent contract</a:t>
            </a:r>
          </a:p>
        </p:txBody>
      </p:sp>
      <p:sp>
        <p:nvSpPr>
          <p:cNvPr id="173" name="circ174"/>
          <p:cNvSpPr/>
          <p:nvPr/>
        </p:nvSpPr>
        <p:spPr>
          <a:xfrm>
            <a:off x="5334160" y="1078992"/>
            <a:ext cx="566928" cy="566928"/>
          </a:xfrm>
          <a:prstGeom prst="ellipse">
            <a:avLst/>
          </a:prstGeom>
          <a:solidFill>
            <a:srgbClr val="C9821A"/>
          </a:solidFill>
          <a:ln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b="1" i="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175" name="card176"/>
          <p:cNvSpPr/>
          <p:nvPr/>
        </p:nvSpPr>
        <p:spPr>
          <a:xfrm>
            <a:off x="6071616" y="1280160"/>
            <a:ext cx="2715768" cy="2286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7D5E2"/>
            </a:solidFill>
          </a:ln>
          <a:effectLst>
            <a:outerShdw blurRad="90000" dist="38100" dir="5400000" rotWithShape="0">
              <a:srgbClr val="0E2740">
                <a:alpha val="20000"/>
              </a:srgbClr>
            </a:outerShdw>
          </a:effectLst>
        </p:spPr>
        <p:txBody>
          <a:bodyPr wrap="square" lIns="120000" tIns="150000" rIns="120000" bIns="45720" anchor="t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b="1" i="0" dirty="0">
                <a:solidFill>
                  <a:srgbClr val="0E2740"/>
                </a:solidFill>
                <a:latin typeface="Arial"/>
                <a:cs typeface="Arial"/>
              </a:rPr>
              <a:t>Silent Fallback</a:t>
            </a:r>
          </a:p>
          <a:p>
            <a:pPr marL="0" indent="0" algn="l">
              <a:lnSpc>
                <a:spcPct val="11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400" b="0" i="1" dirty="0">
                <a:solidFill>
                  <a:srgbClr val="48586A"/>
                </a:solidFill>
                <a:latin typeface="Arial"/>
                <a:cs typeface="Arial"/>
              </a:rPr>
              <a:t>the “pretend it’s fine” problem</a:t>
            </a:r>
          </a:p>
          <a:p>
            <a:pPr marL="0" indent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1000" b="1" i="0" spc="120" dirty="0">
                <a:solidFill>
                  <a:srgbClr val="D8432E"/>
                </a:solidFill>
                <a:latin typeface="Arial"/>
                <a:cs typeface="Arial"/>
              </a:rPr>
              <a:t>Root cause</a:t>
            </a:r>
          </a:p>
          <a:p>
            <a:pPr marL="0" indent="0" algn="l">
              <a:lnSpc>
                <a:spcPct val="108000"/>
              </a:lnSpc>
              <a:spcBef>
                <a:spcPts val="120"/>
              </a:spcBef>
              <a:spcAft>
                <a:spcPts val="0"/>
              </a:spcAft>
              <a:buNone/>
            </a:pPr>
            <a:r>
              <a:rPr lang="en-US" sz="1350" b="1" i="0" dirty="0">
                <a:solidFill>
                  <a:srgbClr val="0E2740"/>
                </a:solidFill>
                <a:latin typeface="Arial"/>
                <a:cs typeface="Arial"/>
              </a:rPr>
              <a:t>No propagation contract</a:t>
            </a:r>
          </a:p>
        </p:txBody>
      </p:sp>
      <p:sp>
        <p:nvSpPr>
          <p:cNvPr id="177" name="circ178"/>
          <p:cNvSpPr/>
          <p:nvPr/>
        </p:nvSpPr>
        <p:spPr>
          <a:xfrm>
            <a:off x="8204494" y="1078992"/>
            <a:ext cx="566928" cy="566928"/>
          </a:xfrm>
          <a:prstGeom prst="ellipse">
            <a:avLst/>
          </a:prstGeom>
          <a:solidFill>
            <a:srgbClr val="D8432E"/>
          </a:solidFill>
          <a:ln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b="1" i="0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179" name="tx180"/>
          <p:cNvSpPr txBox="1"/>
          <p:nvPr/>
        </p:nvSpPr>
        <p:spPr>
          <a:xfrm>
            <a:off x="310896" y="3794760"/>
            <a:ext cx="8503920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1">
                <a:solidFill>
                  <a:srgbClr val="48586A"/>
                </a:solidFill>
                <a:latin typeface="Arial"/>
                <a:cs typeface="Arial"/>
              </a:rPr>
              <a:t>Each one stays invisible until it isn’t.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x182"/>
          <p:cNvSpPr txBox="1"/>
          <p:nvPr/>
        </p:nvSpPr>
        <p:spPr>
          <a:xfrm>
            <a:off x="310896" y="109728"/>
            <a:ext cx="8229600" cy="8229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dirty="0">
                <a:solidFill>
                  <a:srgbClr val="45C7E0"/>
                </a:solidFill>
                <a:latin typeface="Arial"/>
                <a:cs typeface="Arial"/>
              </a:rPr>
              <a:t>1</a:t>
            </a:r>
            <a:r>
              <a:rPr lang="en-US" sz="2400" b="1" i="0" dirty="0">
                <a:solidFill>
                  <a:srgbClr val="FFFFFF"/>
                </a:solidFill>
                <a:latin typeface="Arial"/>
                <a:cs typeface="Arial"/>
              </a:rPr>
              <a:t> · Infinite Loop</a:t>
            </a:r>
          </a:p>
        </p:txBody>
      </p:sp>
      <p:pic>
        <p:nvPicPr>
          <p:cNvPr id="183" name="img18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896" y="1371600"/>
            <a:ext cx="5486400" cy="2688336"/>
          </a:xfrm>
          <a:prstGeom prst="rect">
            <a:avLst/>
          </a:prstGeom>
        </p:spPr>
      </p:pic>
      <p:sp>
        <p:nvSpPr>
          <p:cNvPr id="185" name="tx186"/>
          <p:cNvSpPr txBox="1"/>
          <p:nvPr/>
        </p:nvSpPr>
        <p:spPr>
          <a:xfrm>
            <a:off x="5989320" y="1325880"/>
            <a:ext cx="2834640" cy="8229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0" indent="0"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0" i="0" dirty="0">
                <a:solidFill>
                  <a:srgbClr val="48586A"/>
                </a:solidFill>
                <a:latin typeface="Arial"/>
                <a:cs typeface="Arial"/>
              </a:rPr>
              <a:t>Ran locally on a laptop, real llama3.2 via Ollama, real MCP server.</a:t>
            </a:r>
          </a:p>
        </p:txBody>
      </p:sp>
      <p:sp>
        <p:nvSpPr>
          <p:cNvPr id="187" name="card188"/>
          <p:cNvSpPr/>
          <p:nvPr/>
        </p:nvSpPr>
        <p:spPr>
          <a:xfrm>
            <a:off x="5642517" y="2263140"/>
            <a:ext cx="3330498" cy="457200"/>
          </a:xfrm>
          <a:prstGeom prst="roundRect">
            <a:avLst>
              <a:gd name="adj" fmla="val 50000"/>
            </a:avLst>
          </a:prstGeom>
          <a:solidFill>
            <a:srgbClr val="E5EDF4"/>
          </a:solidFill>
          <a:ln w="12700">
            <a:solidFill>
              <a:srgbClr val="C7D5E2"/>
            </a:solidFill>
          </a:ln>
        </p:spPr>
        <p:txBody>
          <a:bodyPr wrap="square" lIns="45720" tIns="18000" rIns="45720" bIns="18000" anchor="ctr" anchorCtr="0">
            <a:noAutofit/>
          </a:bodyPr>
          <a:lstStyle/>
          <a:p>
            <a:pPr algn="ctr"/>
            <a:r>
              <a:rPr lang="en-IN" sz="1600" dirty="0"/>
              <a:t>turn 1 → 10 → 38 → never stops</a:t>
            </a:r>
            <a:endParaRPr lang="en-US" sz="1500" b="1" i="0" dirty="0">
              <a:solidFill>
                <a:srgbClr val="0E2740"/>
              </a:solidFill>
              <a:latin typeface="Arial"/>
              <a:cs typeface="Arial"/>
            </a:endParaRPr>
          </a:p>
        </p:txBody>
      </p:sp>
      <p:sp>
        <p:nvSpPr>
          <p:cNvPr id="191" name="card192"/>
          <p:cNvSpPr/>
          <p:nvPr/>
        </p:nvSpPr>
        <p:spPr>
          <a:xfrm>
            <a:off x="5989320" y="3291840"/>
            <a:ext cx="2834640" cy="868680"/>
          </a:xfrm>
          <a:prstGeom prst="roundRect">
            <a:avLst>
              <a:gd name="adj" fmla="val 8000"/>
            </a:avLst>
          </a:prstGeom>
          <a:solidFill>
            <a:srgbClr val="FBEDEA"/>
          </a:solidFill>
          <a:ln w="12700">
            <a:solidFill>
              <a:srgbClr val="D8432E"/>
            </a:solidFill>
          </a:ln>
        </p:spPr>
        <p:txBody>
          <a:bodyPr wrap="square" lIns="90000" tIns="70000" rIns="90000" bIns="70000" anchor="ctr" anchorCtr="0">
            <a:noAutofit/>
          </a:bodyPr>
          <a:lstStyle/>
          <a:p>
            <a:pPr marL="0" indent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50" b="1" i="0" dirty="0">
                <a:solidFill>
                  <a:srgbClr val="D8432E"/>
                </a:solidFill>
                <a:latin typeface="Arial"/>
                <a:cs typeface="Arial"/>
              </a:rPr>
              <a:t>Root cause: </a:t>
            </a:r>
            <a:r>
              <a:rPr lang="en-US" sz="1250" b="1" i="0" dirty="0">
                <a:solidFill>
                  <a:srgbClr val="0E2740"/>
                </a:solidFill>
                <a:latin typeface="Arial"/>
                <a:cs typeface="Arial"/>
              </a:rPr>
              <a:t>no termination contract.</a:t>
            </a:r>
          </a:p>
          <a:p>
            <a:pPr marL="0" indent="0" algn="l">
              <a:lnSpc>
                <a:spcPct val="110000"/>
              </a:lnSpc>
              <a:spcBef>
                <a:spcPts val="80"/>
              </a:spcBef>
              <a:spcAft>
                <a:spcPts val="0"/>
              </a:spcAft>
              <a:buNone/>
            </a:pPr>
            <a:r>
              <a:rPr lang="en-US" sz="1200" b="0" i="0" dirty="0">
                <a:solidFill>
                  <a:srgbClr val="48586A"/>
                </a:solidFill>
                <a:latin typeface="Arial"/>
                <a:cs typeface="Arial"/>
              </a:rPr>
              <a:t>Nobody wrote down when to stop.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CP Dev Summit Mumbai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EEEEE"/>
      </a:lt2>
      <a:accent1>
        <a:srgbClr val="00C1DB"/>
      </a:accent1>
      <a:accent2>
        <a:srgbClr val="0060FA"/>
      </a:accent2>
      <a:accent3>
        <a:srgbClr val="FFC800"/>
      </a:accent3>
      <a:accent4>
        <a:srgbClr val="BC37DE"/>
      </a:accent4>
      <a:accent5>
        <a:srgbClr val="FF3C64"/>
      </a:accent5>
      <a:accent6>
        <a:srgbClr val="009EFF"/>
      </a:accent6>
      <a:hlink>
        <a:srgbClr val="00C8B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939</Words>
  <Application>Microsoft Office PowerPoint</Application>
  <PresentationFormat>On-screen Show (16:9)</PresentationFormat>
  <Paragraphs>145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Courier New</vt:lpstr>
      <vt:lpstr>Red Hat Display Medium</vt:lpstr>
      <vt:lpstr>Arial</vt:lpstr>
      <vt:lpstr>Red Hat Display Black</vt:lpstr>
      <vt:lpstr>MCP Dev Summit Mumbai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Jay Shukla</dc:creator>
  <cp:lastModifiedBy>Tanmay Shukla</cp:lastModifiedBy>
  <cp:revision>24</cp:revision>
  <dcterms:modified xsi:type="dcterms:W3CDTF">2026-06-13T13:51:16Z</dcterms:modified>
</cp:coreProperties>
</file>