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83" r:id="rId3"/>
    <p:sldId id="257" r:id="rId4"/>
    <p:sldId id="258" r:id="rId5"/>
    <p:sldId id="259" r:id="rId6"/>
    <p:sldId id="275" r:id="rId7"/>
    <p:sldId id="261" r:id="rId8"/>
    <p:sldId id="262" r:id="rId9"/>
    <p:sldId id="263" r:id="rId10"/>
    <p:sldId id="279" r:id="rId11"/>
    <p:sldId id="265" r:id="rId12"/>
    <p:sldId id="280" r:id="rId13"/>
    <p:sldId id="281" r:id="rId14"/>
    <p:sldId id="268" r:id="rId15"/>
    <p:sldId id="282" r:id="rId16"/>
    <p:sldId id="267" r:id="rId17"/>
    <p:sldId id="270" r:id="rId18"/>
    <p:sldId id="271" r:id="rId19"/>
    <p:sldId id="272" r:id="rId20"/>
    <p:sldId id="273" r:id="rId21"/>
    <p:sldId id="274" r:id="rId22"/>
  </p:sldIdLst>
  <p:sldSz cx="12188825" cy="6858000"/>
  <p:notesSz cx="6858000" cy="1218882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80720"/>
  </p:normalViewPr>
  <p:slideViewPr>
    <p:cSldViewPr snapToGrid="0" snapToObjects="1">
      <p:cViewPr varScale="1">
        <p:scale>
          <a:sx n="95" d="100"/>
          <a:sy n="95" d="100"/>
        </p:scale>
        <p:origin x="1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22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"Your agents don't hate APIs. They hate ambiguity.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Give them contracts. Give them schemas. Give them MCP.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Stop building custom connectors. Start building MCP servers."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future is here and it is happening now.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Agents are empowering developers to reimagine user experiences and are transforming how companies operate across virtually every industry, every geography, and every size of company.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for developers to be able to use agents with confidence, they need the right foundational set of tools to put agents into production.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BFC34-3987-E545-AD82-9CB08D5B928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48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F1CA3-DE37-721D-69CA-72A294DC1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9974A1-9727-F429-E66D-B346239238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96C345-C7A0-7CE8-08C7-BBE3E1C55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F567D-25CB-E6CF-6CB7-B79918B6B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19784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26313-2FA2-469F-957D-B5D4672A7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only layout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F0F9B-4E5D-4C0C-B506-59FB29965E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7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66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88952" cy="2286000"/>
          </a:xfrm>
          <a:prstGeom prst="rect">
            <a:avLst/>
          </a:prstGeom>
          <a:solidFill>
            <a:srgbClr val="161B22">
              <a:alpha val="5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548639" y="1463040"/>
            <a:ext cx="9754309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4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Your Agents Don't Like to talk to APIs</a:t>
            </a:r>
            <a:endParaRPr lang="en-US" sz="4000" dirty="0"/>
          </a:p>
        </p:txBody>
      </p:sp>
      <p:sp>
        <p:nvSpPr>
          <p:cNvPr id="5" name="Text 3"/>
          <p:cNvSpPr/>
          <p:nvPr/>
        </p:nvSpPr>
        <p:spPr>
          <a:xfrm>
            <a:off x="548639" y="2267925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2400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Building Multi-Agent Systems with MCP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48639" y="3931920"/>
            <a:ext cx="82296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i="1" dirty="0">
                <a:solidFill>
                  <a:srgbClr val="C9D1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"My AI travel agent booked a flight to Tokyo... on the wrong date, to the wrong airport, using an API it wasn't supposed to call."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548639" y="530352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Anannya Roy Chowdhury</a:t>
            </a:r>
            <a:endParaRPr lang="en-US" sz="1800" dirty="0"/>
          </a:p>
        </p:txBody>
      </p:sp>
      <p:sp>
        <p:nvSpPr>
          <p:cNvPr id="10" name="Text 8"/>
          <p:cNvSpPr/>
          <p:nvPr/>
        </p:nvSpPr>
        <p:spPr>
          <a:xfrm>
            <a:off x="548639" y="566928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Gen AI Developer Advocate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8B949E"/>
                </a:solidFill>
                <a:latin typeface="Calibri" pitchFamily="34" charset="0"/>
                <a:cs typeface="Calibri" pitchFamily="34" charset="-120"/>
              </a:rPr>
              <a:t>Amazon Web Services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9601200" y="914400"/>
            <a:ext cx="73152" cy="5029200"/>
          </a:xfrm>
          <a:prstGeom prst="rect">
            <a:avLst/>
          </a:prstGeom>
          <a:solidFill>
            <a:srgbClr val="00D4AA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10058400" y="1371600"/>
            <a:ext cx="73152" cy="4114800"/>
          </a:xfrm>
          <a:prstGeom prst="rect">
            <a:avLst/>
          </a:prstGeom>
          <a:solidFill>
            <a:srgbClr val="58A6FF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515600" y="1828800"/>
            <a:ext cx="73152" cy="3200400"/>
          </a:xfrm>
          <a:prstGeom prst="rect">
            <a:avLst/>
          </a:prstGeom>
          <a:solidFill>
            <a:srgbClr val="BC8CFF">
              <a:alpha val="40000"/>
            </a:srgbClr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Before vs After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371600"/>
            <a:ext cx="5029200" cy="4754880"/>
          </a:xfrm>
          <a:prstGeom prst="roundRect">
            <a:avLst>
              <a:gd name="adj" fmla="val 1538"/>
            </a:avLst>
          </a:prstGeom>
          <a:solidFill>
            <a:srgbClr val="161B2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146304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TRADITIONAL API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188720" y="219456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9,000 tok schemas loaded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3× weather fetches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2+ retries per request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Hallucinated on timeout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8.5s latency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$0.032/request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400800" y="1371600"/>
            <a:ext cx="5029200" cy="4754880"/>
          </a:xfrm>
          <a:prstGeom prst="roundRect">
            <a:avLst>
              <a:gd name="adj" fmla="val 1538"/>
            </a:avLst>
          </a:prstGeom>
          <a:solidFill>
            <a:srgbClr val="161B22"/>
          </a:solidFill>
          <a:ln w="1905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400800" y="146304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MCP-BASED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6858000" y="2194560"/>
            <a:ext cx="4114800" cy="3200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1,200 tok (relevant only)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1× shared resource read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0 retries (validated)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All params typed &amp; checked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3.2s latency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$0.008/request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Production: Containerized MCP Servers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How to deploy MCP at scale — the infrastructure view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365760" y="1280160"/>
            <a:ext cx="7498080" cy="5029200"/>
          </a:xfrm>
          <a:prstGeom prst="roundRect">
            <a:avLst>
              <a:gd name="adj" fmla="val 909"/>
            </a:avLst>
          </a:prstGeom>
          <a:solidFill>
            <a:srgbClr val="1C2333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 sz="2000"/>
          </a:p>
        </p:txBody>
      </p:sp>
      <p:sp>
        <p:nvSpPr>
          <p:cNvPr id="5" name="Text 3"/>
          <p:cNvSpPr/>
          <p:nvPr/>
        </p:nvSpPr>
        <p:spPr>
          <a:xfrm>
            <a:off x="548640" y="1371600"/>
            <a:ext cx="7132320" cy="4846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┌──────────────────────────────────────────────────────┐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Your Agent Application (ECS / Lambda / EKS)       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┌────────────────────────────────────────────────┐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│  MCP Client (Strands SDK / your SDK)           │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└───────────────┬────────────────────────────────┘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└──────────────────┼───────────────────────────────────┘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   │ Streamable HTTP (remote)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   ▼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┌──────────────────────────────────────────────────────┐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API Gateway / ALB (auth, rate limiting, routing)  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└──────────────────┬───────────────────────────────────┘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 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┌──────────────┼──────────────┐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▼              ▼              ▼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┌────────┐   ┌────────┐   ┌────────┐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│Flight  │   │Hotel   │   │Activity│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│MCP Srvr│   │MCP Srvr│   │MCP Srvr│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│(ECS)   │   │(ECS)   │   │(ECS)   │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└───┬────┘   └───┬────┘   └───┬────┘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▼            ▼            ▼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Amadeus    Booking.com   Viator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8138160" y="1463040"/>
            <a:ext cx="3657600" cy="1051560"/>
          </a:xfrm>
          <a:prstGeom prst="roundRect">
            <a:avLst>
              <a:gd name="adj" fmla="val 4348"/>
            </a:avLst>
          </a:prstGeom>
          <a:solidFill>
            <a:srgbClr val="161B22"/>
          </a:solidFill>
          <a:ln w="635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321040" y="155448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container,</a:t>
            </a:r>
            <a:endParaRPr lang="en-US" sz="1200" dirty="0"/>
          </a:p>
          <a:p>
            <a:pPr marL="0" indent="0" algn="l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responsibility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321040" y="196596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MCP server wraps exactly one service domain</a:t>
            </a:r>
            <a:endParaRPr lang="en-US" sz="1000" dirty="0"/>
          </a:p>
        </p:txBody>
      </p:sp>
      <p:sp>
        <p:nvSpPr>
          <p:cNvPr id="9" name="Shape 7"/>
          <p:cNvSpPr/>
          <p:nvPr/>
        </p:nvSpPr>
        <p:spPr>
          <a:xfrm>
            <a:off x="8138160" y="2697480"/>
            <a:ext cx="3657600" cy="1051560"/>
          </a:xfrm>
          <a:prstGeom prst="roundRect">
            <a:avLst>
              <a:gd name="adj" fmla="val 4348"/>
            </a:avLst>
          </a:prstGeom>
          <a:solidFill>
            <a:srgbClr val="161B22"/>
          </a:solidFill>
          <a:ln w="635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321040" y="278892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Dynamic discovery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8321040" y="320040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Servers register capabilities on startup — clients discover</a:t>
            </a:r>
            <a:endParaRPr lang="en-US" sz="1000" dirty="0"/>
          </a:p>
        </p:txBody>
      </p:sp>
      <p:sp>
        <p:nvSpPr>
          <p:cNvPr id="12" name="Shape 10"/>
          <p:cNvSpPr/>
          <p:nvPr/>
        </p:nvSpPr>
        <p:spPr>
          <a:xfrm>
            <a:off x="8138160" y="3931920"/>
            <a:ext cx="3657600" cy="1051560"/>
          </a:xfrm>
          <a:prstGeom prst="roundRect">
            <a:avLst>
              <a:gd name="adj" fmla="val 4348"/>
            </a:avLst>
          </a:prstGeom>
          <a:solidFill>
            <a:srgbClr val="161B22"/>
          </a:solidFill>
          <a:ln w="635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321040" y="402336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Independent scaling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8321040" y="443484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Flights 10× traffic in holidays? Scale THAT container</a:t>
            </a:r>
            <a:endParaRPr lang="en-US" sz="1000" dirty="0"/>
          </a:p>
        </p:txBody>
      </p:sp>
      <p:sp>
        <p:nvSpPr>
          <p:cNvPr id="15" name="Shape 13"/>
          <p:cNvSpPr/>
          <p:nvPr/>
        </p:nvSpPr>
        <p:spPr>
          <a:xfrm>
            <a:off x="8138160" y="5166360"/>
            <a:ext cx="3657600" cy="1051560"/>
          </a:xfrm>
          <a:prstGeom prst="roundRect">
            <a:avLst>
              <a:gd name="adj" fmla="val 4348"/>
            </a:avLst>
          </a:prstGeom>
          <a:solidFill>
            <a:srgbClr val="161B22"/>
          </a:solidFill>
          <a:ln w="635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8321040" y="525780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Crash isolation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8321040" y="5669280"/>
            <a:ext cx="32918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0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Hotel server down ≠ flight agent down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Production: Security &amp; Governance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1520" y="146304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14400" y="146304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Transport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2926080" y="1463040"/>
            <a:ext cx="4663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mTLS / OAuth 2.0		Data In Transit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31520" y="224028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914400" y="224028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8A6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Auth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2926080" y="224028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Token-based per server		Who can call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31520" y="301752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14400" y="301752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B950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AuthZ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2926080" y="301752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Scoped capabilities		What they can do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1520" y="379476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14400" y="379476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Validation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926080" y="379476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JSON Schema on every call		Data Integrity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31520" y="457200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14400" y="457200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58A6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Rate Limit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2926080" y="457200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Per-client, per-tool quotas		Cost Control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731520" y="5349240"/>
            <a:ext cx="6858000" cy="640080"/>
          </a:xfrm>
          <a:prstGeom prst="roundRect">
            <a:avLst>
              <a:gd name="adj" fmla="val 4286"/>
            </a:avLst>
          </a:prstGeom>
          <a:solidFill>
            <a:srgbClr val="161B22"/>
          </a:solidFill>
          <a:ln w="12700">
            <a:solidFill>
              <a:srgbClr val="3FB950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14400" y="5349240"/>
            <a:ext cx="201168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FB950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Audit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926080" y="5349240"/>
            <a:ext cx="43891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Trace ID on every call		Compliance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8046720" y="1463040"/>
            <a:ext cx="3474720" cy="3200400"/>
          </a:xfrm>
          <a:prstGeom prst="roundRect">
            <a:avLst>
              <a:gd name="adj" fmla="val 1429"/>
            </a:avLst>
          </a:prstGeom>
          <a:solidFill>
            <a:srgbClr val="2D1B1B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8046720" y="1554480"/>
            <a:ext cx="3474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⚠️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229600" y="2194560"/>
            <a:ext cx="3108960" cy="2286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Never expose MCP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servers directly.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Always behind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ALB / API Gateway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F8514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with host validation.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40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Observability</a:t>
            </a:r>
            <a:endParaRPr lang="en-US" sz="4000" dirty="0"/>
          </a:p>
        </p:txBody>
      </p:sp>
      <p:sp>
        <p:nvSpPr>
          <p:cNvPr id="3" name="Shape 1"/>
          <p:cNvSpPr/>
          <p:nvPr/>
        </p:nvSpPr>
        <p:spPr>
          <a:xfrm>
            <a:off x="731520" y="1371600"/>
            <a:ext cx="6858000" cy="3657600"/>
          </a:xfrm>
          <a:prstGeom prst="roundRect">
            <a:avLst>
              <a:gd name="adj" fmla="val 1250"/>
            </a:avLst>
          </a:prstGeom>
          <a:solidFill>
            <a:srgbClr val="1C2128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14400" y="146304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A6FF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TRACE: user_request_12345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97280" y="20116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├─ orchestrator.plan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029200" y="201168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200ms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6217920" y="201168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97280" y="237744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├─ validate.flights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5029200" y="237744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2ms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6217920" y="237744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97280" y="274320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├─ tool.search_flights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029200" y="274320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1.2s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6217920" y="274320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97280" y="310896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├─ validate.activities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029200" y="310896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1ms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217920" y="310896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❌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097280" y="347472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│  └─ self_correct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029200" y="347472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0ms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17920" y="347472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1097280" y="3840480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└─ orchestrator.compose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5029200" y="3840480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300ms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6217920" y="3840480"/>
            <a:ext cx="457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✅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14400" y="4297680"/>
            <a:ext cx="6400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Consolas" pitchFamily="34" charset="0"/>
                <a:ea typeface="Consolas" pitchFamily="34" charset="-122"/>
                <a:cs typeface="Consolas" pitchFamily="34" charset="-120"/>
              </a:rPr>
              <a:t>Total: 3.7s  |  Retries: 0  |  Cost: $0.004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8046720" y="137160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Track These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8046720" y="201168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●  Tool selection accuracy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8046720" y="256032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●  Validation rejection rate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8046720" y="310896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●  Per-tool P50/P99 latency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8046720" y="365760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●  Resource cache hit rate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8046720" y="4206240"/>
            <a:ext cx="34747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●  Cost per request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731520" y="5669280"/>
            <a:ext cx="10515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Graceful degradation • Circuit breakers • Self-correction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Results: Measurable Improvements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Travel Planner Agent — Traditional API vs MCP-based</a:t>
            </a:r>
            <a:endParaRPr lang="en-US" sz="1400" dirty="0"/>
          </a:p>
        </p:txBody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365760" y="1371600"/>
          <a:ext cx="11430000" cy="3657600"/>
        </p:xfrm>
        <a:graphic>
          <a:graphicData uri="http://schemas.openxmlformats.org/drawingml/2006/table">
            <a:tbl>
              <a:tblPr/>
              <a:tblGrid>
                <a:gridCol w="292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8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Metric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F8514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Traditional API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MCP-Based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Improvement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Tool selection accuracy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~60% first-attempt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~95% first-attempt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+35pp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Schema tokens in context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9,000 (all APIs loaded)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1,200 (relevant only)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-87%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Retries per request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2.3 avg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0.2 avg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-91%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Latency (end-to-end)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8.5s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3.2s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-62%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Redundant API calls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3× weather fetch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1× shared resource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-67%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Cost per request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$0.032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$0.008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-75%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New API integration time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2-3 days (custom SDK)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2-4 hours (MCP server)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3FB9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-90%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457200" y="5303520"/>
            <a:ext cx="11247120" cy="1188720"/>
          </a:xfrm>
          <a:prstGeom prst="roundRect">
            <a:avLst>
              <a:gd name="adj" fmla="val 3846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731520" y="53949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Scale (10K requests/day)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31520" y="5760720"/>
            <a:ext cx="10515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Traditional: $320/day → $9,600/month    |    MCP-based: $80/day → $2,400/month    |    Annual savings: ~$86,400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731520" y="61264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"Same agents. Same APIs. Structured contracts between them."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Final Decision Framework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1520" y="1463040"/>
            <a:ext cx="3474720" cy="2560320"/>
          </a:xfrm>
          <a:prstGeom prst="roundRect">
            <a:avLst>
              <a:gd name="adj" fmla="val 2857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31520" y="155448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05840" y="2560320"/>
            <a:ext cx="29260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Agents fail at tool interaction,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not reasoning.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4"/>
          <p:cNvSpPr/>
          <p:nvPr/>
        </p:nvSpPr>
        <p:spPr>
          <a:xfrm>
            <a:off x="4480560" y="1463040"/>
            <a:ext cx="3474720" cy="2560320"/>
          </a:xfrm>
          <a:prstGeom prst="roundRect">
            <a:avLst>
              <a:gd name="adj" fmla="val 2857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4480560" y="155448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4754880" y="2560320"/>
            <a:ext cx="29260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MCP turns M×N into M+N.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Schema contracts eliminate ambiguity.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8229600" y="1463040"/>
            <a:ext cx="3474720" cy="2560320"/>
          </a:xfrm>
          <a:prstGeom prst="roundRect">
            <a:avLst>
              <a:gd name="adj" fmla="val 2857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229600" y="155448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503920" y="2560320"/>
            <a:ext cx="2926080" cy="12801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Validate before execute.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cheapest failure is the one you prevent.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31520" y="4389120"/>
            <a:ext cx="5029200" cy="1828800"/>
          </a:xfrm>
          <a:prstGeom prst="roundRect">
            <a:avLst>
              <a:gd name="adj" fmla="val 2500"/>
            </a:avLst>
          </a:prstGeom>
          <a:solidFill>
            <a:srgbClr val="161B2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31520" y="448056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✅  USE MCP WHEN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97280" y="4937760"/>
            <a:ext cx="43891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Multiple agents share tools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Schemas change frequently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Dynamic capability discovery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Building a platform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6400800" y="4389120"/>
            <a:ext cx="5029200" cy="1828800"/>
          </a:xfrm>
          <a:prstGeom prst="roundRect">
            <a:avLst>
              <a:gd name="adj" fmla="val 2500"/>
            </a:avLst>
          </a:prstGeom>
          <a:solidFill>
            <a:srgbClr val="161B2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400800" y="448056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⚠️  DIRECT APIs WHEN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766560" y="4937760"/>
            <a:ext cx="438912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Single agent, 1-2 tools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Stable, well-documented APIs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Fixed, known tool set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One-off integrations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1C8B6-7E04-6181-9599-87F9B0015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tarry sky with stars&#10;&#10;AI-generated content may be incorrect.">
            <a:extLst>
              <a:ext uri="{FF2B5EF4-FFF2-40B4-BE49-F238E27FC236}">
                <a16:creationId xmlns:a16="http://schemas.microsoft.com/office/drawing/2014/main" id="{84D000A3-0126-9B96-7107-84D82F6C6E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1" r="21205" b="6156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BD1EC4-7CE0-CE85-732D-AF506A7252A9}"/>
              </a:ext>
            </a:extLst>
          </p:cNvPr>
          <p:cNvSpPr/>
          <p:nvPr/>
        </p:nvSpPr>
        <p:spPr>
          <a:xfrm rot="10800000">
            <a:off x="-1" y="893"/>
            <a:ext cx="12188825" cy="6856214"/>
          </a:xfrm>
          <a:prstGeom prst="rect">
            <a:avLst/>
          </a:prstGeom>
          <a:gradFill>
            <a:gsLst>
              <a:gs pos="34000">
                <a:schemeClr val="accent1">
                  <a:alpha val="0"/>
                </a:schemeClr>
              </a:gs>
              <a:gs pos="100000">
                <a:schemeClr val="accent2">
                  <a:alpha val="5747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3AF368-0661-847E-3826-9BFD5BC043DF}"/>
              </a:ext>
            </a:extLst>
          </p:cNvPr>
          <p:cNvSpPr txBox="1">
            <a:spLocks/>
          </p:cNvSpPr>
          <p:nvPr/>
        </p:nvSpPr>
        <p:spPr>
          <a:xfrm>
            <a:off x="1244298" y="2464812"/>
            <a:ext cx="4850113" cy="1865022"/>
          </a:xfrm>
          <a:prstGeom prst="rect">
            <a:avLst/>
          </a:prstGeom>
        </p:spPr>
        <p:txBody>
          <a:bodyPr vert="horz" lIns="0" tIns="146266" rIns="0" bIns="146266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>
              <a:defRPr/>
            </a:pPr>
            <a:r>
              <a:rPr lang="en-US" sz="4399" b="0" dirty="0">
                <a:solidFill>
                  <a:srgbClr val="FFFFFF"/>
                </a:solidFill>
                <a:latin typeface="Amazon Ember Display"/>
              </a:rPr>
              <a:t>The future is for Agents that talk efficiently !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6A76FD2-19C9-3174-A58D-4AF96D8017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53555" y="1209260"/>
            <a:ext cx="4376127" cy="4376127"/>
          </a:xfrm>
          <a:prstGeom prst="rect">
            <a:avLst/>
          </a:prstGeom>
          <a:effectLst>
            <a:glow rad="12700">
              <a:schemeClr val="accent1">
                <a:alpha val="42000"/>
              </a:schemeClr>
            </a:glow>
            <a:softEdge rad="66424"/>
          </a:effectLst>
        </p:spPr>
      </p:pic>
    </p:spTree>
    <p:extLst>
      <p:ext uri="{BB962C8B-B14F-4D97-AF65-F5344CB8AC3E}">
        <p14:creationId xmlns:p14="http://schemas.microsoft.com/office/powerpoint/2010/main" val="307621727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Appendix A: MCP SDK Code Examples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Python — Server setup, tool registration, client connection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5669280" cy="5303520"/>
          </a:xfrm>
          <a:prstGeom prst="roundRect">
            <a:avLst>
              <a:gd name="adj" fmla="val 862"/>
            </a:avLst>
          </a:prstGeom>
          <a:solidFill>
            <a:srgbClr val="1C2333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530352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MCP Server — Flight Search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mcp.server import Server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mcp.types import Tool, TextContent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server = Server("flight-search")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@server.tool()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async def search_flights(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origin: str,       # IATA code e.g. "BLR"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destination: str,  # IATA code e.g. "NRT"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departure_date: str,  # ISO date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passengers: int = 1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-&gt; list[TextContent]: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"""Search available flights between airports"""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# Schema auto-generated from type hints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results = await amadeus.search(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origin=origin,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destination=destination,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date=departure_date,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pax=passengers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)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return [TextContent(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type="text",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text=json.dumps(results)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)]</a:t>
            </a:r>
            <a:endParaRPr lang="en-US" sz="950" dirty="0"/>
          </a:p>
        </p:txBody>
      </p:sp>
      <p:sp>
        <p:nvSpPr>
          <p:cNvPr id="6" name="Shape 4"/>
          <p:cNvSpPr/>
          <p:nvPr/>
        </p:nvSpPr>
        <p:spPr>
          <a:xfrm>
            <a:off x="6309360" y="1188720"/>
            <a:ext cx="5486400" cy="5303520"/>
          </a:xfrm>
          <a:prstGeom prst="roundRect">
            <a:avLst>
              <a:gd name="adj" fmla="val 862"/>
            </a:avLst>
          </a:prstGeom>
          <a:solidFill>
            <a:srgbClr val="1C2333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6492240" y="1280160"/>
            <a:ext cx="512064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MCP Client — Connecting to server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mcp.client import ClientSession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from mcp.client.streamable_http import 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streamablehttp_client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async with streamablehttp_client(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url="https://api.myapp.com/mcp/flights"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) as (read, write, _):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async with ClientSession(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read, write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) as session: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await session.initialize()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# Discover available tools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tools = await session.list_tools()</a:t>
            </a:r>
            <a:endParaRPr lang="en-US" sz="950" dirty="0"/>
          </a:p>
          <a:p>
            <a:pPr marL="0" indent="0" algn="l">
              <a:buNone/>
            </a:pP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# Call with validated params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result = await session.call_tool(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"search_flights",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arguments={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"origin": "BLR",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"destination": "NRT",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    "departure_date": "2026-10-15"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    }</a:t>
            </a:r>
            <a:endParaRPr lang="en-US" sz="950" dirty="0"/>
          </a:p>
          <a:p>
            <a:pPr marL="0" indent="0" algn="l">
              <a:buNone/>
            </a:pPr>
            <a:r>
              <a:rPr lang="en-US" sz="95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)</a:t>
            </a:r>
            <a:endParaRPr lang="en-US" sz="9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00584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Appendix B: Streamable HTTP vs stdio Transport</a:t>
            </a:r>
            <a:endParaRPr lang="en-US" sz="2800" dirty="0"/>
          </a:p>
        </p:txBody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097280"/>
          <a:ext cx="11247120" cy="4114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Dimension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stdio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Streamable HTTP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Deployment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Local subprocess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Remote/cloud service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Latency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&lt;1ms (IPC)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10-100ms (network)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Scalability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Single machine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Horizontally scalable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Auth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OS-level (process)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OAuth 2.0 / mTLS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Use case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Dev/local tools, IDE plugins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Production APIs, multi-tenant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Streaming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Native (stdin/stdout)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SSE (Server-Sent Events)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Session management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Process lifetime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Mcp-Session-Id header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Best for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Desktop apps, CLI tools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2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Cloud services, microservices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50800" marB="508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Shape 1"/>
          <p:cNvSpPr/>
          <p:nvPr/>
        </p:nvSpPr>
        <p:spPr>
          <a:xfrm>
            <a:off x="457200" y="5486400"/>
            <a:ext cx="11247120" cy="1005840"/>
          </a:xfrm>
          <a:prstGeom prst="roundRect">
            <a:avLst>
              <a:gd name="adj" fmla="val 4545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31520" y="5577840"/>
            <a:ext cx="106984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Recommendation: Use stdio for local development &amp; testing. Switch to Streamable HTTP for production deployments. The protocol is transport-agnostic — your server code stays the same.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Appendix C: Security Deep-Dive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OAuth flows, host header protection, production hardening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6858000" cy="3200400"/>
          </a:xfrm>
          <a:prstGeom prst="roundRect">
            <a:avLst>
              <a:gd name="adj" fmla="val 1429"/>
            </a:avLst>
          </a:prstGeom>
          <a:solidFill>
            <a:srgbClr val="1C2333"/>
          </a:solidFill>
          <a:ln w="1270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6492240" cy="3017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┌─────────────────────────────────────────────────┐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MCP OAuth 2.0 Flow (RFC 6749)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                      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Client ──▶ GET /.well-known/oauth-meta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◀── authorization_endpoint, token_ep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                      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Client ──▶ POST /token (client_credentials)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◀── { access_token, expires_in }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                      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Client ──▶ POST /mcp         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     Authorization: Bearer &lt;token&gt;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        ◀── JSON-RPC response                   │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└─────────────────────────────────────────────────┘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7589520" y="118872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Production Security Checklist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7589520" y="1645920"/>
            <a:ext cx="4114800" cy="36576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Reverse proxy (ALB/nginx)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Host header validation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OAuth token rotation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Per-tool rate limits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Request signing (HMAC)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Input sanitization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Audit logging (CloudTrail)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Secrets in Secrets Manager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VPC isolation for servers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☑ mTLS between services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457200" y="4754880"/>
            <a:ext cx="11247120" cy="1828800"/>
          </a:xfrm>
          <a:prstGeom prst="roundRect">
            <a:avLst>
              <a:gd name="adj" fmla="val 2500"/>
            </a:avLst>
          </a:prstGeom>
          <a:solidFill>
            <a:srgbClr val="1A1508"/>
          </a:solidFill>
          <a:ln w="12700">
            <a:solidFill>
              <a:srgbClr val="F0883E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731520" y="484632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⚠️ Lesson: The "BadHost" Vulnerability (May 2026)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731520" y="5212080"/>
            <a:ext cx="10515600" cy="11887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Starlette (325M weekly downloads) exposed MCP servers to Host header injection.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Impact: OAuth token theft via crafted Host headers.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Fix: Always put MCP servers behind a reverse proxy that validates Host headers.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Never expose MCP servers directly to the internet.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00EF5-FA12-D225-A9DE-A4FC51E6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AC874E5-D2E7-4AD2-B4FB-0E69B0C64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10" y="415651"/>
            <a:ext cx="8430604" cy="562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6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Appendix D: The AgentInterface Pattern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91440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Protocol-based tool swapping — how MCP enables hot-swappable agent tools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365760" y="1188720"/>
            <a:ext cx="6858000" cy="5303520"/>
          </a:xfrm>
          <a:prstGeom prst="roundRect">
            <a:avLst>
              <a:gd name="adj" fmla="val 862"/>
            </a:avLst>
          </a:prstGeom>
          <a:solidFill>
            <a:srgbClr val="1C2333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548640" y="1280160"/>
            <a:ext cx="6492240" cy="51206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The AgentInterface Pattern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Agents don't bind to implementations — they bind to CONTRACTS</a:t>
            </a: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class FlightToolInterface(Protocol):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"""Contract that any flight MCP server must satisfy"""</a:t>
            </a: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async def search_flights(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self,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origin: str,       # ^[A-Z]{3}$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destination: str,  # ^[A-Z]{3}$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departure_date: str,  # format: date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passengers: int = 1   # min: 1, max: 9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) -&gt; FlightResults: ...</a:t>
            </a: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async def book_flight(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self,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flight_id: str,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passenger_details: list[Passenger]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) -&gt; BookingConfirmation: ...</a:t>
            </a: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Swap implementations without changing agent code: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flight_tool = MCPClient("amadeus-mcp-server")  # Production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flight_tool = MCPClient("mock-flights-server")  # Testing</a:t>
            </a:r>
            <a:endParaRPr lang="en-US" sz="1000" dirty="0"/>
          </a:p>
          <a:p>
            <a:pPr marL="0" indent="0" algn="l">
              <a:buNone/>
            </a:pPr>
            <a:r>
              <a:rPr lang="en-US" sz="10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flight_tool = MCPClient("budget-flights-server") # A/B test</a:t>
            </a:r>
            <a:endParaRPr lang="en-US" sz="1000" dirty="0"/>
          </a:p>
        </p:txBody>
      </p:sp>
      <p:sp>
        <p:nvSpPr>
          <p:cNvPr id="6" name="Text 4"/>
          <p:cNvSpPr/>
          <p:nvPr/>
        </p:nvSpPr>
        <p:spPr>
          <a:xfrm>
            <a:off x="7498080" y="1188720"/>
            <a:ext cx="4114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Why This Matters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7498080" y="1645920"/>
            <a:ext cx="109728" cy="73152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7772400" y="164592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Testability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772400" y="196596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Mock MCP servers for unit tests — zero API calls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7498080" y="2606040"/>
            <a:ext cx="109728" cy="73152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772400" y="260604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A/B Testing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7772400" y="292608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Route 10% traffic to new provider, compare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7498080" y="3566160"/>
            <a:ext cx="109728" cy="73152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7772400" y="356616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Gradual Migration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7772400" y="388620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Swap from REST SDK to MCP server one tool at a time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7498080" y="4526280"/>
            <a:ext cx="109728" cy="73152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7772400" y="452628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Vendor Freedom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7772400" y="484632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Switch Amadeus → Skyscanner without agent changes</a:t>
            </a:r>
            <a:endParaRPr lang="en-US" sz="1100" dirty="0"/>
          </a:p>
        </p:txBody>
      </p:sp>
      <p:sp>
        <p:nvSpPr>
          <p:cNvPr id="19" name="Shape 17"/>
          <p:cNvSpPr/>
          <p:nvPr/>
        </p:nvSpPr>
        <p:spPr>
          <a:xfrm>
            <a:off x="7498080" y="5486400"/>
            <a:ext cx="109728" cy="731520"/>
          </a:xfrm>
          <a:prstGeom prst="rect">
            <a:avLst/>
          </a:prstGeom>
          <a:solidFill>
            <a:srgbClr val="00D4A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Text 18"/>
          <p:cNvSpPr/>
          <p:nvPr/>
        </p:nvSpPr>
        <p:spPr>
          <a:xfrm>
            <a:off x="7772400" y="5486400"/>
            <a:ext cx="393192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Environment Parity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7772400" y="5806440"/>
            <a:ext cx="3931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Same agent code in dev/staging/prod</a:t>
            </a:r>
            <a:endParaRPr lang="en-US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8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Appendix E: MCP Ecosystem &amp; Adoption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48640" y="86868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97M downloads, 10K+ servers, AAIF governance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640080" y="1371600"/>
            <a:ext cx="3474720" cy="1645920"/>
          </a:xfrm>
          <a:prstGeom prst="roundRect">
            <a:avLst>
              <a:gd name="adj" fmla="val 4444"/>
            </a:avLst>
          </a:prstGeom>
          <a:solidFill>
            <a:srgbClr val="1C2333"/>
          </a:solidFill>
          <a:ln w="1905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3"/>
          <p:cNvSpPr/>
          <p:nvPr/>
        </p:nvSpPr>
        <p:spPr>
          <a:xfrm>
            <a:off x="640080" y="146304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97M</a:t>
            </a:r>
            <a:endParaRPr lang="en-US" sz="3600" dirty="0"/>
          </a:p>
        </p:txBody>
      </p:sp>
      <p:sp>
        <p:nvSpPr>
          <p:cNvPr id="6" name="Text 4"/>
          <p:cNvSpPr/>
          <p:nvPr/>
        </p:nvSpPr>
        <p:spPr>
          <a:xfrm>
            <a:off x="640080" y="2377440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SDK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Downloads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4480560" y="1371600"/>
            <a:ext cx="3474720" cy="1645920"/>
          </a:xfrm>
          <a:prstGeom prst="roundRect">
            <a:avLst>
              <a:gd name="adj" fmla="val 4444"/>
            </a:avLst>
          </a:prstGeom>
          <a:solidFill>
            <a:srgbClr val="1C2333"/>
          </a:solidFill>
          <a:ln w="19050">
            <a:solidFill>
              <a:srgbClr val="58A6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4480560" y="146304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58A6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10K+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4480560" y="2377440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Public MCP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Servers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8321040" y="1371600"/>
            <a:ext cx="3474720" cy="1645920"/>
          </a:xfrm>
          <a:prstGeom prst="roundRect">
            <a:avLst>
              <a:gd name="adj" fmla="val 4444"/>
            </a:avLst>
          </a:prstGeom>
          <a:solidFill>
            <a:srgbClr val="1C2333"/>
          </a:solidFill>
          <a:ln w="19050">
            <a:solidFill>
              <a:srgbClr val="BC8C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8321040" y="1463040"/>
            <a:ext cx="34747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BC8C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</a:t>
            </a:r>
            <a:endParaRPr lang="en-US" sz="3600" dirty="0"/>
          </a:p>
        </p:txBody>
      </p:sp>
      <p:sp>
        <p:nvSpPr>
          <p:cNvPr id="12" name="Text 10"/>
          <p:cNvSpPr/>
          <p:nvPr/>
        </p:nvSpPr>
        <p:spPr>
          <a:xfrm>
            <a:off x="8321040" y="2377440"/>
            <a:ext cx="34747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Major Backers</a:t>
            </a:r>
            <a:endParaRPr lang="en-US" sz="1200" dirty="0"/>
          </a:p>
          <a:p>
            <a:pPr marL="0" indent="0" algn="ctr">
              <a:buNone/>
            </a:pPr>
            <a:r>
              <a:rPr lang="en-US" sz="12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(AAIF)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548640" y="329184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AAIF Governing Members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64008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64008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Anthropic</a:t>
            </a:r>
            <a:endParaRPr lang="en-US" sz="1100" dirty="0"/>
          </a:p>
        </p:txBody>
      </p:sp>
      <p:sp>
        <p:nvSpPr>
          <p:cNvPr id="16" name="Shape 14"/>
          <p:cNvSpPr/>
          <p:nvPr/>
        </p:nvSpPr>
        <p:spPr>
          <a:xfrm>
            <a:off x="256032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5"/>
          <p:cNvSpPr/>
          <p:nvPr/>
        </p:nvSpPr>
        <p:spPr>
          <a:xfrm>
            <a:off x="256032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</a:t>
            </a:r>
            <a:endParaRPr lang="en-US" sz="1100" dirty="0"/>
          </a:p>
        </p:txBody>
      </p:sp>
      <p:sp>
        <p:nvSpPr>
          <p:cNvPr id="18" name="Shape 16"/>
          <p:cNvSpPr/>
          <p:nvPr/>
        </p:nvSpPr>
        <p:spPr>
          <a:xfrm>
            <a:off x="448056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448056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</a:t>
            </a:r>
            <a:endParaRPr lang="en-US" sz="1100" dirty="0"/>
          </a:p>
        </p:txBody>
      </p:sp>
      <p:sp>
        <p:nvSpPr>
          <p:cNvPr id="20" name="Shape 18"/>
          <p:cNvSpPr/>
          <p:nvPr/>
        </p:nvSpPr>
        <p:spPr>
          <a:xfrm>
            <a:off x="640080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640080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Microsoft</a:t>
            </a:r>
            <a:endParaRPr lang="en-US" sz="1100" dirty="0"/>
          </a:p>
        </p:txBody>
      </p:sp>
      <p:sp>
        <p:nvSpPr>
          <p:cNvPr id="22" name="Shape 20"/>
          <p:cNvSpPr/>
          <p:nvPr/>
        </p:nvSpPr>
        <p:spPr>
          <a:xfrm>
            <a:off x="832104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21"/>
          <p:cNvSpPr/>
          <p:nvPr/>
        </p:nvSpPr>
        <p:spPr>
          <a:xfrm>
            <a:off x="832104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AWS</a:t>
            </a:r>
            <a:endParaRPr lang="en-US" sz="1100" dirty="0"/>
          </a:p>
        </p:txBody>
      </p:sp>
      <p:sp>
        <p:nvSpPr>
          <p:cNvPr id="24" name="Shape 22"/>
          <p:cNvSpPr/>
          <p:nvPr/>
        </p:nvSpPr>
        <p:spPr>
          <a:xfrm>
            <a:off x="10241280" y="3657600"/>
            <a:ext cx="1737360" cy="548640"/>
          </a:xfrm>
          <a:prstGeom prst="roundRect">
            <a:avLst>
              <a:gd name="adj" fmla="val 8333"/>
            </a:avLst>
          </a:prstGeom>
          <a:solidFill>
            <a:srgbClr val="161B22"/>
          </a:solidFill>
          <a:ln w="635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23"/>
          <p:cNvSpPr/>
          <p:nvPr/>
        </p:nvSpPr>
        <p:spPr>
          <a:xfrm>
            <a:off x="10241280" y="3657600"/>
            <a:ext cx="17373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Meta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548640" y="4480560"/>
            <a:ext cx="3657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Adoption Timeline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731520" y="489204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Nov 2024</a:t>
            </a:r>
            <a:endParaRPr lang="en-US" sz="1000" dirty="0"/>
          </a:p>
        </p:txBody>
      </p:sp>
      <p:sp>
        <p:nvSpPr>
          <p:cNvPr id="28" name="Text 26"/>
          <p:cNvSpPr/>
          <p:nvPr/>
        </p:nvSpPr>
        <p:spPr>
          <a:xfrm>
            <a:off x="2560320" y="48920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MCP announced by Anthropic</a:t>
            </a:r>
            <a:endParaRPr lang="en-US" sz="1100" dirty="0"/>
          </a:p>
        </p:txBody>
      </p:sp>
      <p:sp>
        <p:nvSpPr>
          <p:cNvPr id="29" name="Text 27"/>
          <p:cNvSpPr/>
          <p:nvPr/>
        </p:nvSpPr>
        <p:spPr>
          <a:xfrm>
            <a:off x="731520" y="521208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Jan 2025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2560320" y="521208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OpenAI, Google adopt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731520" y="553212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Mar 2025</a:t>
            </a:r>
            <a:endParaRPr lang="en-US" sz="1000" dirty="0"/>
          </a:p>
        </p:txBody>
      </p:sp>
      <p:sp>
        <p:nvSpPr>
          <p:cNvPr id="32" name="Text 30"/>
          <p:cNvSpPr/>
          <p:nvPr/>
        </p:nvSpPr>
        <p:spPr>
          <a:xfrm>
            <a:off x="2560320" y="553212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Streamable HTTP transport added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731520" y="585216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Apr 2025</a:t>
            </a:r>
            <a:endParaRPr lang="en-US" sz="1000" dirty="0"/>
          </a:p>
        </p:txBody>
      </p:sp>
      <p:sp>
        <p:nvSpPr>
          <p:cNvPr id="34" name="Text 32"/>
          <p:cNvSpPr/>
          <p:nvPr/>
        </p:nvSpPr>
        <p:spPr>
          <a:xfrm>
            <a:off x="2560320" y="585216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 Foundation AAIF formed</a:t>
            </a:r>
            <a:endParaRPr lang="en-US" sz="1100" dirty="0"/>
          </a:p>
        </p:txBody>
      </p:sp>
      <p:sp>
        <p:nvSpPr>
          <p:cNvPr id="35" name="Text 33"/>
          <p:cNvSpPr/>
          <p:nvPr/>
        </p:nvSpPr>
        <p:spPr>
          <a:xfrm>
            <a:off x="731520" y="617220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May 2025</a:t>
            </a:r>
            <a:endParaRPr lang="en-US" sz="1000" dirty="0"/>
          </a:p>
        </p:txBody>
      </p:sp>
      <p:sp>
        <p:nvSpPr>
          <p:cNvPr id="36" name="Text 34"/>
          <p:cNvSpPr/>
          <p:nvPr/>
        </p:nvSpPr>
        <p:spPr>
          <a:xfrm>
            <a:off x="2560320" y="617220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97M monthly downloads milestone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731520" y="6492240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D4AA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Jun 2025</a:t>
            </a:r>
            <a:endParaRPr lang="en-US" sz="1000" dirty="0"/>
          </a:p>
        </p:txBody>
      </p:sp>
      <p:sp>
        <p:nvSpPr>
          <p:cNvPr id="38" name="Text 36"/>
          <p:cNvSpPr/>
          <p:nvPr/>
        </p:nvSpPr>
        <p:spPr>
          <a:xfrm>
            <a:off x="2560320" y="6492240"/>
            <a:ext cx="54864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Enterprise governance features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Use Case: A Travel Planner Agent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multi-agent system that plans trips end-to-end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548640" y="1645920"/>
            <a:ext cx="7315200" cy="4389120"/>
          </a:xfrm>
          <a:prstGeom prst="roundRect">
            <a:avLst>
              <a:gd name="adj" fmla="val 1042"/>
            </a:avLst>
          </a:prstGeom>
          <a:solidFill>
            <a:srgbClr val="1C2333"/>
          </a:solidFill>
          <a:ln w="12700">
            <a:solidFill>
              <a:srgbClr val="30363D"/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6" name="Shape 4"/>
          <p:cNvSpPr/>
          <p:nvPr/>
        </p:nvSpPr>
        <p:spPr>
          <a:xfrm>
            <a:off x="8165465" y="2011680"/>
            <a:ext cx="3474720" cy="1005840"/>
          </a:xfrm>
          <a:prstGeom prst="roundRect">
            <a:avLst>
              <a:gd name="adj" fmla="val 4545"/>
            </a:avLst>
          </a:prstGeom>
          <a:solidFill>
            <a:srgbClr val="1C2333"/>
          </a:solidFill>
          <a:ln w="1270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5"/>
          <p:cNvSpPr/>
          <p:nvPr/>
        </p:nvSpPr>
        <p:spPr>
          <a:xfrm>
            <a:off x="8348345" y="224028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</a:t>
            </a:r>
            <a:endParaRPr lang="en-US" sz="2800" dirty="0"/>
          </a:p>
        </p:txBody>
      </p:sp>
      <p:sp>
        <p:nvSpPr>
          <p:cNvPr id="8" name="Text 6"/>
          <p:cNvSpPr/>
          <p:nvPr/>
        </p:nvSpPr>
        <p:spPr>
          <a:xfrm>
            <a:off x="9537065" y="219456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specialized agents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8165465" y="3291840"/>
            <a:ext cx="3474720" cy="1005840"/>
          </a:xfrm>
          <a:prstGeom prst="roundRect">
            <a:avLst>
              <a:gd name="adj" fmla="val 4545"/>
            </a:avLst>
          </a:prstGeom>
          <a:solidFill>
            <a:srgbClr val="1C2333"/>
          </a:solidFill>
          <a:ln w="1270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348345" y="352044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9+</a:t>
            </a:r>
            <a:endParaRPr lang="en-US" sz="2800" dirty="0"/>
          </a:p>
        </p:txBody>
      </p:sp>
      <p:sp>
        <p:nvSpPr>
          <p:cNvPr id="11" name="Text 9"/>
          <p:cNvSpPr/>
          <p:nvPr/>
        </p:nvSpPr>
        <p:spPr>
          <a:xfrm>
            <a:off x="9537065" y="347472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 APIs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8165465" y="4572000"/>
            <a:ext cx="3474720" cy="1005840"/>
          </a:xfrm>
          <a:prstGeom prst="roundRect">
            <a:avLst>
              <a:gd name="adj" fmla="val 4545"/>
            </a:avLst>
          </a:prstGeom>
          <a:solidFill>
            <a:srgbClr val="1C2333"/>
          </a:solidFill>
          <a:ln w="12700">
            <a:solidFill>
              <a:srgbClr val="008B72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11"/>
          <p:cNvSpPr/>
          <p:nvPr/>
        </p:nvSpPr>
        <p:spPr>
          <a:xfrm>
            <a:off x="8348345" y="4754880"/>
            <a:ext cx="1371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D4A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4</a:t>
            </a:r>
            <a:endParaRPr lang="en-US" sz="2800" dirty="0"/>
          </a:p>
        </p:txBody>
      </p:sp>
      <p:sp>
        <p:nvSpPr>
          <p:cNvPr id="14" name="Text 12"/>
          <p:cNvSpPr/>
          <p:nvPr/>
        </p:nvSpPr>
        <p:spPr>
          <a:xfrm>
            <a:off x="9537065" y="4754880"/>
            <a:ext cx="192024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3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steps per tool call</a:t>
            </a:r>
            <a:endParaRPr lang="en-US" sz="13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A1EFB7-25F4-4AAE-7CD7-C0B8475E1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65" t="31700" r="47333" b="17154"/>
          <a:stretch>
            <a:fillRect/>
          </a:stretch>
        </p:blipFill>
        <p:spPr>
          <a:xfrm>
            <a:off x="1097692" y="1720037"/>
            <a:ext cx="5809129" cy="42408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Disaster: What Actually Happens</a:t>
            </a:r>
            <a:endParaRPr lang="en-US" sz="32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392768"/>
              </p:ext>
            </p:extLst>
          </p:nvPr>
        </p:nvGraphicFramePr>
        <p:xfrm>
          <a:off x="457200" y="1371600"/>
          <a:ext cx="11247120" cy="3200400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6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Failure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What Happened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b="1" dirty="0">
                          <a:solidFill>
                            <a:srgbClr val="00D4A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Root Cause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3A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Wrong tool selected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Flight agent called hotel search API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Ambiguous function names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Invalid parameters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check_in: "October" instead of "2026-10-15"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schema enforcement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Redundant calls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3 agents each called weather API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shared resource layer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Silent failures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Agent got 401, retried 5x, hallucinated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No structured error contract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1B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Context explosion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All 9 API schemas = 4,000+ tokens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1400" dirty="0">
                          <a:solidFill>
                            <a:srgbClr val="C9D1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M×N integration bloat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01600" marR="101600" marT="63500" marB="63500" anchor="ctr">
                    <a:lnL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3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23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hape 2"/>
          <p:cNvSpPr/>
          <p:nvPr/>
        </p:nvSpPr>
        <p:spPr>
          <a:xfrm>
            <a:off x="640080" y="5029200"/>
            <a:ext cx="3474720" cy="1097280"/>
          </a:xfrm>
          <a:prstGeom prst="roundRect">
            <a:avLst>
              <a:gd name="adj" fmla="val 4167"/>
            </a:avLst>
          </a:prstGeom>
          <a:solidFill>
            <a:srgbClr val="1C2333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822960" y="5120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15-20%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822960" y="56692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retry rate from tool failures</a:t>
            </a:r>
            <a:endParaRPr lang="en-US" sz="1100" dirty="0"/>
          </a:p>
        </p:txBody>
      </p:sp>
      <p:sp>
        <p:nvSpPr>
          <p:cNvPr id="8" name="Shape 5"/>
          <p:cNvSpPr/>
          <p:nvPr/>
        </p:nvSpPr>
        <p:spPr>
          <a:xfrm>
            <a:off x="4480560" y="5029200"/>
            <a:ext cx="3474720" cy="1097280"/>
          </a:xfrm>
          <a:prstGeom prst="roundRect">
            <a:avLst>
              <a:gd name="adj" fmla="val 4167"/>
            </a:avLst>
          </a:prstGeom>
          <a:solidFill>
            <a:srgbClr val="1C2333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663440" y="5120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$$$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4663440" y="56692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wasted tokens per retry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8321040" y="5029200"/>
            <a:ext cx="3474720" cy="1097280"/>
          </a:xfrm>
          <a:prstGeom prst="roundRect">
            <a:avLst>
              <a:gd name="adj" fmla="val 4167"/>
            </a:avLst>
          </a:prstGeom>
          <a:solidFill>
            <a:srgbClr val="1C2333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8503920" y="5120640"/>
            <a:ext cx="310896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85149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60%</a:t>
            </a:r>
            <a:endParaRPr lang="en-US" sz="2400" dirty="0"/>
          </a:p>
        </p:txBody>
      </p:sp>
      <p:sp>
        <p:nvSpPr>
          <p:cNvPr id="13" name="Text 10"/>
          <p:cNvSpPr/>
          <p:nvPr/>
        </p:nvSpPr>
        <p:spPr>
          <a:xfrm>
            <a:off x="8503920" y="5669280"/>
            <a:ext cx="31089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1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tool name mismatches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548640" y="630936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"The agent doesn't fail because it can't reason. It fails because APIs were designed for HUMANS, not models."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M×N Problem: Why This Doesn't Scale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11887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BEFORE MCP: M×N integrations</a:t>
            </a:r>
            <a:endParaRPr lang="en-US" sz="1400" dirty="0"/>
          </a:p>
        </p:txBody>
      </p:sp>
      <p:sp>
        <p:nvSpPr>
          <p:cNvPr id="4" name="Shape 2"/>
          <p:cNvSpPr/>
          <p:nvPr/>
        </p:nvSpPr>
        <p:spPr>
          <a:xfrm>
            <a:off x="457200" y="1554480"/>
            <a:ext cx="5303520" cy="2926080"/>
          </a:xfrm>
          <a:prstGeom prst="roundRect">
            <a:avLst>
              <a:gd name="adj" fmla="val 1563"/>
            </a:avLst>
          </a:prstGeom>
          <a:solidFill>
            <a:srgbClr val="1C2333"/>
          </a:solidFill>
          <a:ln w="12700">
            <a:solidFill>
              <a:srgbClr val="F85149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US" sz="1400"/>
          </a:p>
        </p:txBody>
      </p:sp>
      <p:sp>
        <p:nvSpPr>
          <p:cNvPr id="5" name="Text 3"/>
          <p:cNvSpPr/>
          <p:nvPr/>
        </p:nvSpPr>
        <p:spPr>
          <a:xfrm>
            <a:off x="640080" y="1645920"/>
            <a:ext cx="493776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┌──────────┐     ┌──────────┐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A  │────▶│ API 1   │  Custom connector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A  │────▶│ API 2   │  Custom connector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A  │────▶│ API 3   │  Custom connector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B  │────▶│ API 1   │  ANOTHER custom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B  │────▶│ API 2   │  ANOTHER custom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B  │────▶│ API 3   │  ANOTHER custom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└──────────┘     └──────────┘</a:t>
            </a:r>
            <a:endParaRPr lang="en-US" sz="1400" dirty="0"/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 agents × 3 APIs = 9 custom integrations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0" y="118872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AFTER MCP: M+N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6309360" y="1554480"/>
            <a:ext cx="5394960" cy="2926080"/>
          </a:xfrm>
          <a:prstGeom prst="roundRect">
            <a:avLst>
              <a:gd name="adj" fmla="val 1563"/>
            </a:avLst>
          </a:prstGeom>
          <a:solidFill>
            <a:srgbClr val="1C2333"/>
          </a:solidFill>
          <a:ln w="12700">
            <a:solidFill>
              <a:srgbClr val="3FB950">
                <a:alpha val="50000"/>
              </a:srgbClr>
            </a:solidFill>
            <a:prstDash val="solid"/>
          </a:ln>
        </p:spPr>
        <p:txBody>
          <a:bodyPr/>
          <a:lstStyle/>
          <a:p>
            <a:endParaRPr lang="en-US" sz="4400"/>
          </a:p>
        </p:txBody>
      </p:sp>
      <p:sp>
        <p:nvSpPr>
          <p:cNvPr id="8" name="Text 6"/>
          <p:cNvSpPr/>
          <p:nvPr/>
        </p:nvSpPr>
        <p:spPr>
          <a:xfrm>
            <a:off x="6492240" y="1645920"/>
            <a:ext cx="50292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┌──────────┐   ┌──────────┐   ┌──────────┐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A  │─┐ │MCP Client│ ┌─│MCP Server│──▶ API 1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B  │─┤ │(standard)│ ├─│MCP Server│──▶ API 2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│ Agent C  │─┘ └──────────┘ └─│MCP Server│──▶ API 3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└──────────┘                   └──────────┘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3 agents + 3 servers = 6 components (not 9)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457200" y="4754880"/>
            <a:ext cx="11247120" cy="1371600"/>
          </a:xfrm>
          <a:prstGeom prst="roundRect">
            <a:avLst>
              <a:gd name="adj" fmla="val 3333"/>
            </a:avLst>
          </a:prstGeom>
          <a:solidFill>
            <a:srgbClr val="161B22"/>
          </a:solidFill>
          <a:ln w="12700">
            <a:solidFill>
              <a:srgbClr val="00D4A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731520" y="4846320"/>
            <a:ext cx="18288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 Scale: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731520" y="521208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 agents × 30 APIs = 300 custom integrations  vs  40 components with MCP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731520" y="5669280"/>
            <a:ext cx="9144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F0883E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"MCP is USB-C for AI — one universal connector that eliminates bespoke integrations"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457200"/>
            <a:ext cx="100584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MCP Architecture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31520" y="1097280"/>
            <a:ext cx="5486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The protocol in 60 seconds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1520" y="1737360"/>
            <a:ext cx="5029200" cy="1097280"/>
          </a:xfrm>
          <a:prstGeom prst="roundRect">
            <a:avLst>
              <a:gd name="adj" fmla="val 4167"/>
            </a:avLst>
          </a:prstGeom>
          <a:solidFill>
            <a:srgbClr val="161B22"/>
          </a:solidFill>
          <a:ln w="12700">
            <a:solidFill>
              <a:srgbClr val="30363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731520" y="173736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A6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HOST  →  MCP CLIENT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31520" y="2286000"/>
            <a:ext cx="5029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JSON-RPC 2.0  •  Stateful  •  Bidirectional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2834640" y="2834640"/>
            <a:ext cx="914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▼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71600" y="3200400"/>
            <a:ext cx="34747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stdio | Streamable HTTP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31520" y="3657600"/>
            <a:ext cx="5029200" cy="2560320"/>
          </a:xfrm>
          <a:prstGeom prst="roundRect">
            <a:avLst>
              <a:gd name="adj" fmla="val 1786"/>
            </a:avLst>
          </a:prstGeom>
          <a:solidFill>
            <a:srgbClr val="161B22"/>
          </a:solidFill>
          <a:ln w="19050">
            <a:solidFill>
              <a:srgbClr val="00D4AA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31520" y="3749040"/>
            <a:ext cx="50292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MCP SERVER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188720" y="438912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📦  RESOURCES  —  Data to READ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188720" y="502920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🔧  TOOLS  —  Functions to CALL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188720" y="5669280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📝  PROMPTS  —  Reusable templates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6885305" y="1425388"/>
            <a:ext cx="4114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97M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885305" y="2339788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monthly SDK downloads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885305" y="3071308"/>
            <a:ext cx="4114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885305" y="3985708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primitives. That's it.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885305" y="4717228"/>
            <a:ext cx="4114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AAIF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885305" y="5631628"/>
            <a:ext cx="4114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Linux Foundation governed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The Fix: Schema-Based Contracts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1097280"/>
            <a:ext cx="45720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BEFORE — Ambiguous REST</a:t>
            </a:r>
            <a:endParaRPr lang="en-US" sz="1300" dirty="0"/>
          </a:p>
        </p:txBody>
      </p:sp>
      <p:sp>
        <p:nvSpPr>
          <p:cNvPr id="4" name="Shape 2"/>
          <p:cNvSpPr/>
          <p:nvPr/>
        </p:nvSpPr>
        <p:spPr>
          <a:xfrm>
            <a:off x="457200" y="1463040"/>
            <a:ext cx="5303520" cy="2194560"/>
          </a:xfrm>
          <a:prstGeom prst="roundRect">
            <a:avLst>
              <a:gd name="adj" fmla="val 2083"/>
            </a:avLst>
          </a:prstGeom>
          <a:solidFill>
            <a:srgbClr val="1A0A0A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400"/>
          </a:p>
        </p:txBody>
      </p:sp>
      <p:sp>
        <p:nvSpPr>
          <p:cNvPr id="5" name="Text 3"/>
          <p:cNvSpPr/>
          <p:nvPr/>
        </p:nvSpPr>
        <p:spPr>
          <a:xfrm>
            <a:off x="640080" y="1554480"/>
            <a:ext cx="49377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Available functions: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- search(query, params) → searches for items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- book(id, details) → books something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- check(location, date) → checks availability</a:t>
            </a:r>
            <a:endParaRPr lang="en-US" sz="1400" dirty="0"/>
          </a:p>
          <a:p>
            <a:pPr marL="0" indent="0" algn="l">
              <a:buNone/>
            </a:pP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// Agent thinks: "search" = flight? hotel?</a:t>
            </a:r>
            <a:endParaRPr lang="en-US" sz="1400" dirty="0"/>
          </a:p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//               activity? ALL of them?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00800" y="109728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AFTER — MCP Schema (typed, validated)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309360" y="1463040"/>
            <a:ext cx="5394960" cy="4480560"/>
          </a:xfrm>
          <a:prstGeom prst="roundRect">
            <a:avLst>
              <a:gd name="adj" fmla="val 1020"/>
            </a:avLst>
          </a:prstGeom>
          <a:solidFill>
            <a:srgbClr val="0A1A0A"/>
          </a:solidFill>
          <a:ln w="12700">
            <a:solidFill>
              <a:srgbClr val="3FB950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6400800" y="1508760"/>
            <a:ext cx="5029200" cy="4297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"name": "search_flights",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"description": "Search flights",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"inputSchema": 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"type": "object",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"properties": 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"origin": 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"type": "string",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"pattern": "^[A-Z]{3}$",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"description": "IATA code"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},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"departure_date": 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"type": "string",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"format": "date"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},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"passengers": {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"type": "integer",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  "minimum": 1, "maximum": 9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}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},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"required": ["origin",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  "destination", "departure_date"]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}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200" dirty="0"/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FD391675-2C25-F9E1-471A-5D753688131D}"/>
              </a:ext>
            </a:extLst>
          </p:cNvPr>
          <p:cNvSpPr/>
          <p:nvPr/>
        </p:nvSpPr>
        <p:spPr>
          <a:xfrm>
            <a:off x="457200" y="4410635"/>
            <a:ext cx="5521362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Schema IS the contract    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Names ARE unambiguous    </a:t>
            </a:r>
          </a:p>
          <a:p>
            <a:pPr marL="0" marR="0" lvl="0" indent="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C9D1D9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✓ Validation IS deterministic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91440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Resources vs Tools: Fixing Redundancy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key architectural insight most people miss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796527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BEFORE: Every agent fetches independently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548640" y="2162287"/>
            <a:ext cx="5303520" cy="1737360"/>
          </a:xfrm>
          <a:prstGeom prst="roundRect">
            <a:avLst>
              <a:gd name="adj" fmla="val 2632"/>
            </a:avLst>
          </a:prstGeom>
          <a:solidFill>
            <a:srgbClr val="1C2333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000"/>
          </a:p>
        </p:txBody>
      </p:sp>
      <p:sp>
        <p:nvSpPr>
          <p:cNvPr id="6" name="Text 4"/>
          <p:cNvSpPr/>
          <p:nvPr/>
        </p:nvSpPr>
        <p:spPr>
          <a:xfrm>
            <a:off x="731520" y="2253727"/>
            <a:ext cx="493776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Flight Agent  → GET /weather/tokyo  (500 tokens)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Hotel Agent   → GET /weather/tokyo  (500 tokens, SAME)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Activity Agent→ GET /weather/tokyo  (500 tokens, SAME)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Total: 1,500 tokens for ONE piece of information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6492240" y="1796527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AFTER: MCP Resources = shared read-only layer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400800" y="2162287"/>
            <a:ext cx="5394960" cy="1737360"/>
          </a:xfrm>
          <a:prstGeom prst="roundRect">
            <a:avLst>
              <a:gd name="adj" fmla="val 2632"/>
            </a:avLst>
          </a:prstGeom>
          <a:solidFill>
            <a:srgbClr val="1C2333"/>
          </a:solidFill>
          <a:ln w="12700">
            <a:solidFill>
              <a:srgbClr val="3FB950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 sz="2000"/>
          </a:p>
        </p:txBody>
      </p:sp>
      <p:sp>
        <p:nvSpPr>
          <p:cNvPr id="9" name="Text 7"/>
          <p:cNvSpPr/>
          <p:nvPr/>
        </p:nvSpPr>
        <p:spPr>
          <a:xfrm>
            <a:off x="6583680" y="2253727"/>
            <a:ext cx="5029200" cy="1554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MCP Server exposes: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resource://weather/tokyo/october → READ ONCE</a:t>
            </a:r>
            <a:endParaRPr lang="en-US" sz="1200" dirty="0"/>
          </a:p>
          <a:p>
            <a:pPr marL="0" indent="0" algn="l">
              <a:buNone/>
            </a:pP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All 3 agents READ same resource = 500 tokens TOTAL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No duplication. No I/O contention. No stale reads.</a:t>
            </a:r>
            <a:endParaRPr lang="en-US" sz="1200" dirty="0"/>
          </a:p>
        </p:txBody>
      </p:sp>
      <p:sp>
        <p:nvSpPr>
          <p:cNvPr id="13" name="Shape 10">
            <a:extLst>
              <a:ext uri="{FF2B5EF4-FFF2-40B4-BE49-F238E27FC236}">
                <a16:creationId xmlns:a16="http://schemas.microsoft.com/office/drawing/2014/main" id="{696BD3E2-02DC-C372-8C6B-8B66F170509F}"/>
              </a:ext>
            </a:extLst>
          </p:cNvPr>
          <p:cNvSpPr/>
          <p:nvPr/>
        </p:nvSpPr>
        <p:spPr>
          <a:xfrm>
            <a:off x="1828800" y="4389120"/>
            <a:ext cx="3840480" cy="1645920"/>
          </a:xfrm>
          <a:prstGeom prst="roundRect">
            <a:avLst>
              <a:gd name="adj" fmla="val 2778"/>
            </a:avLst>
          </a:prstGeom>
          <a:solidFill>
            <a:srgbClr val="161B2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11">
            <a:extLst>
              <a:ext uri="{FF2B5EF4-FFF2-40B4-BE49-F238E27FC236}">
                <a16:creationId xmlns:a16="http://schemas.microsoft.com/office/drawing/2014/main" id="{3BC11FB2-D1F2-A6D5-7CB8-6C936884B47F}"/>
              </a:ext>
            </a:extLst>
          </p:cNvPr>
          <p:cNvSpPr/>
          <p:nvPr/>
        </p:nvSpPr>
        <p:spPr>
          <a:xfrm>
            <a:off x="1828800" y="4480560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8A6FF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📦 RESOURCES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D006D10D-A598-1878-1975-EB153EF043B8}"/>
              </a:ext>
            </a:extLst>
          </p:cNvPr>
          <p:cNvSpPr/>
          <p:nvPr/>
        </p:nvSpPr>
        <p:spPr>
          <a:xfrm>
            <a:off x="1828800" y="5029200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READ  •  Cacheable  •  Shared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Always idempotent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3">
            <a:extLst>
              <a:ext uri="{FF2B5EF4-FFF2-40B4-BE49-F238E27FC236}">
                <a16:creationId xmlns:a16="http://schemas.microsoft.com/office/drawing/2014/main" id="{CBB79560-94B9-8776-6AB2-C8551B0D4CE3}"/>
              </a:ext>
            </a:extLst>
          </p:cNvPr>
          <p:cNvSpPr/>
          <p:nvPr/>
        </p:nvSpPr>
        <p:spPr>
          <a:xfrm>
            <a:off x="6400800" y="4389120"/>
            <a:ext cx="3840480" cy="1645920"/>
          </a:xfrm>
          <a:prstGeom prst="roundRect">
            <a:avLst>
              <a:gd name="adj" fmla="val 2778"/>
            </a:avLst>
          </a:prstGeom>
          <a:solidFill>
            <a:srgbClr val="161B22"/>
          </a:solidFill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0598F564-04D6-DEFA-E0DA-6B42C0481BAB}"/>
              </a:ext>
            </a:extLst>
          </p:cNvPr>
          <p:cNvSpPr/>
          <p:nvPr/>
        </p:nvSpPr>
        <p:spPr>
          <a:xfrm>
            <a:off x="6400800" y="4480560"/>
            <a:ext cx="384048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D4AA"/>
                </a:solidFill>
                <a:effectLst/>
                <a:uLnTx/>
                <a:uFillTx/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🔧 TOOLS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210397B8-4784-9334-685F-D5BE2F2AAEDF}"/>
              </a:ext>
            </a:extLst>
          </p:cNvPr>
          <p:cNvSpPr/>
          <p:nvPr/>
        </p:nvSpPr>
        <p:spPr>
          <a:xfrm>
            <a:off x="6400800" y="5029200"/>
            <a:ext cx="38404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CALL  •  Mutating  •  Per-agent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B949E"/>
                </a:solidFill>
                <a:effectLst/>
                <a:uLnTx/>
                <a:uFillTx/>
                <a:latin typeface="Calibri" pitchFamily="34" charset="0"/>
                <a:ea typeface="Calibri" pitchFamily="34" charset="-122"/>
                <a:cs typeface="Calibri" pitchFamily="34" charset="-120"/>
              </a:rPr>
              <a:t>May have side effects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D11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100584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Deterministic Execution: Validate Before You Call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548640" y="91440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8B949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constraint pruning pattern, now protocol-native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48640" y="1371600"/>
            <a:ext cx="5029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8514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Traditional: Hope it works</a:t>
            </a:r>
            <a:endParaRPr lang="en-US" sz="1300" dirty="0"/>
          </a:p>
        </p:txBody>
      </p:sp>
      <p:sp>
        <p:nvSpPr>
          <p:cNvPr id="5" name="Shape 3"/>
          <p:cNvSpPr/>
          <p:nvPr/>
        </p:nvSpPr>
        <p:spPr>
          <a:xfrm>
            <a:off x="457200" y="1737360"/>
            <a:ext cx="5303520" cy="1463040"/>
          </a:xfrm>
          <a:prstGeom prst="roundRect">
            <a:avLst>
              <a:gd name="adj" fmla="val 2500"/>
            </a:avLst>
          </a:prstGeom>
          <a:solidFill>
            <a:srgbClr val="1A0A0A"/>
          </a:solidFill>
          <a:ln w="12700">
            <a:solidFill>
              <a:srgbClr val="F85149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40080" y="1828800"/>
            <a:ext cx="493776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Agent generates → Hope → Retry on failure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response = llm.generate(prompt_with_all_tools)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 = call_api(response)  # 🙏 hope valid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if result.error: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C9D1D9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retry_with_more_tokens()  # 💸 expensive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6400800" y="1371600"/>
            <a:ext cx="54864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FB950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MCP: Validate → Reject invalid → Execute only valid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6309360" y="1737360"/>
            <a:ext cx="5394960" cy="1463040"/>
          </a:xfrm>
          <a:prstGeom prst="roundRect">
            <a:avLst>
              <a:gd name="adj" fmla="val 2500"/>
            </a:avLst>
          </a:prstGeom>
          <a:solidFill>
            <a:srgbClr val="0A1A0A"/>
          </a:solidFill>
          <a:ln w="12700">
            <a:solidFill>
              <a:srgbClr val="3FB950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6492240" y="1828800"/>
            <a:ext cx="5029200" cy="16459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# Schema validates → Reject → Execute valid only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tool_call = llm.generate(prompt_with_mcp_schemas)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validation = mcp_client.validate(tool_call)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if not validation.valid:  # ⚡ &lt;1ms, $0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    return validation.error  # self-correct</a:t>
            </a:r>
            <a:endParaRPr lang="en-US" sz="1100" dirty="0"/>
          </a:p>
          <a:p>
            <a:pPr marL="0" indent="0" algn="l">
              <a:buNone/>
            </a:pPr>
            <a:r>
              <a:rPr lang="en-US" sz="11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result = mcp_client.call_tool(tool_call)  # ✅ valid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852544" y="358902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00D4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⚡  Validation is FREE — happens client-side against JSON Schema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52544" y="409194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C9D1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🚫  Invalid calls never reach the server → no wasted compute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852544" y="459486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3FB9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📉  Retry rate drops from 15-20% to &lt;3%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52544" y="5097780"/>
            <a:ext cx="10058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400" dirty="0">
                <a:solidFill>
                  <a:srgbClr val="F0883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💡  "Fail fast, fail free" — now it's protocol-native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457200" y="5760720"/>
            <a:ext cx="11247120" cy="822960"/>
          </a:xfrm>
          <a:prstGeom prst="roundRect">
            <a:avLst>
              <a:gd name="adj" fmla="val 5556"/>
            </a:avLst>
          </a:prstGeom>
          <a:solidFill>
            <a:srgbClr val="161B22"/>
          </a:solidFill>
          <a:ln w="12700">
            <a:solidFill>
              <a:srgbClr val="00D4AA">
                <a:alpha val="40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13"/>
          <p:cNvSpPr/>
          <p:nvPr/>
        </p:nvSpPr>
        <p:spPr>
          <a:xfrm>
            <a:off x="731520" y="5852160"/>
            <a:ext cx="107899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79C0FF"/>
                </a:solidFill>
                <a:latin typeface="Consolas" pitchFamily="34" charset="0"/>
                <a:ea typeface="Consolas" pitchFamily="34" charset="-122"/>
                <a:cs typeface="Consolas" pitchFamily="34" charset="-120"/>
              </a:rPr>
              <a:t>LLM Generate  →  Schema Validate (&lt;1ms, $0)  →  ✅ Execute  OR  ❌ Self-Correct (no API call)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0096AB5-7B08-4E90-A307-629A5EC7C34D}">
  <we:reference id="3d2b7d21-fda6-4380-b3d4-39ac6c78a05c" version="1.0.1.6" store="EXCatalog" storeType="EXCatalog"/>
  <we:alternateReferences/>
  <we:properties>
    <we:property name="Office.AutoShowTaskpaneWithDocument" value="true"/>
    <we:property name="conversationId" value="&quot;712a3f2a-f9fd-4fba-9fee-6babec62feff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2738</Words>
  <Application>Microsoft Macintosh PowerPoint</Application>
  <PresentationFormat>Custom</PresentationFormat>
  <Paragraphs>523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Amazon Ember Display</vt:lpstr>
      <vt:lpstr>Aptos</vt:lpstr>
      <vt:lpstr>Arial</vt:lpstr>
      <vt:lpstr>Arial Black</vt:lpstr>
      <vt:lpstr>Calibri</vt:lpstr>
      <vt:lpstr>Consolas</vt:lpstr>
      <vt:lpstr>Georgia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Roy Chowdhury, Anannya</cp:lastModifiedBy>
  <cp:revision>36</cp:revision>
  <dcterms:created xsi:type="dcterms:W3CDTF">2026-05-31T02:30:28Z</dcterms:created>
  <dcterms:modified xsi:type="dcterms:W3CDTF">2026-06-08T12:02:39Z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9e68092-05df-4271-8e3e-b2a4c82ba797_Enabled">
    <vt:lpwstr>true</vt:lpwstr>
  </property>
  <property fmtid="{D5CDD505-2E9C-101B-9397-08002B2CF9AE}" pid="3" name="MSIP_Label_19e68092-05df-4271-8e3e-b2a4c82ba797_SetDate">
    <vt:lpwstr>2026-06-08T02:09:41Z</vt:lpwstr>
  </property>
  <property fmtid="{D5CDD505-2E9C-101B-9397-08002B2CF9AE}" pid="4" name="MSIP_Label_19e68092-05df-4271-8e3e-b2a4c82ba797_Method">
    <vt:lpwstr>Standard</vt:lpwstr>
  </property>
  <property fmtid="{D5CDD505-2E9C-101B-9397-08002B2CF9AE}" pid="5" name="MSIP_Label_19e68092-05df-4271-8e3e-b2a4c82ba797_Name">
    <vt:lpwstr>Amazon Confidential</vt:lpwstr>
  </property>
  <property fmtid="{D5CDD505-2E9C-101B-9397-08002B2CF9AE}" pid="6" name="MSIP_Label_19e68092-05df-4271-8e3e-b2a4c82ba797_SiteId">
    <vt:lpwstr>5280104a-472d-4538-9ccf-1e1d0efe8b1b</vt:lpwstr>
  </property>
  <property fmtid="{D5CDD505-2E9C-101B-9397-08002B2CF9AE}" pid="7" name="MSIP_Label_19e68092-05df-4271-8e3e-b2a4c82ba797_ActionId">
    <vt:lpwstr>c9b0e89c-1fa3-4899-8ded-89ed4b8c50ce</vt:lpwstr>
  </property>
  <property fmtid="{D5CDD505-2E9C-101B-9397-08002B2CF9AE}" pid="8" name="MSIP_Label_19e68092-05df-4271-8e3e-b2a4c82ba797_ContentBits">
    <vt:lpwstr>0</vt:lpwstr>
  </property>
  <property fmtid="{D5CDD505-2E9C-101B-9397-08002B2CF9AE}" pid="9" name="MSIP_Label_19e68092-05df-4271-8e3e-b2a4c82ba797_Tag">
    <vt:lpwstr>50, 3, 0, 1</vt:lpwstr>
  </property>
</Properties>
</file>