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12192000"/>
  <p:defaultTextStyle>
    <a:lvl1pPr marL="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01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27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A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/sessions/trusting-cool-lamport/mnt/ai-workspace/MCP-con/deck/assets/logo_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731520"/>
            <a:ext cx="3950208" cy="13624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2304288"/>
            <a:ext cx="7315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kern="0" spc="400" dirty="0">
                <a:solidFill>
                  <a:srgbClr val="04C0D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 SESSION</a:t>
            </a:r>
            <a:endParaRPr lang="en-US" sz="1300" dirty="0"/>
          </a:p>
        </p:txBody>
      </p:sp>
      <p:sp>
        <p:nvSpPr>
          <p:cNvPr id="5" name="Text 1"/>
          <p:cNvSpPr/>
          <p:nvPr/>
        </p:nvSpPr>
        <p:spPr>
          <a:xfrm>
            <a:off x="658368" y="2670048"/>
            <a:ext cx="10972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6400" b="1" dirty="0">
                <a:solidFill>
                  <a:srgbClr val="FFFFFF"/>
                </a:solidFill>
                <a:latin typeface="Arial Black" pitchFamily="34" charset="0"/>
                <a:ea typeface="Arial" pitchFamily="34" charset="-122"/>
                <a:cs typeface="Arial" pitchFamily="34" charset="-120"/>
              </a:rPr>
              <a:t>From Legacy to</a:t>
            </a:r>
            <a:endParaRPr lang="en-US" sz="5400" dirty="0"/>
          </a:p>
        </p:txBody>
      </p:sp>
      <p:sp>
        <p:nvSpPr>
          <p:cNvPr id="2" name="Text 1"/>
          <p:cNvSpPr/>
          <p:nvPr/>
        </p:nvSpPr>
        <p:spPr>
          <a:xfrm>
            <a:off x="6492240" y="3776472"/>
            <a:ext cx="5943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64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Agentic AI</a:t>
            </a:r>
            <a:endParaRPr lang="en-US" sz="5400" dirty="0"/>
          </a:p>
        </p:txBody>
      </p:sp>
      <p:sp>
        <p:nvSpPr>
          <p:cNvPr id="6" name="Text 2"/>
          <p:cNvSpPr/>
          <p:nvPr/>
        </p:nvSpPr>
        <p:spPr>
          <a:xfrm>
            <a:off x="658368" y="4681728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dirty="0">
                <a:solidFill>
                  <a:srgbClr val="AFC0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OpenAPI 명세를 MCP로, 그리고 Agent까지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658368" y="5120640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04C0D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OpenAPI  ×  MCP  ×  Agent</a:t>
            </a:r>
            <a:endParaRPr lang="en-US" sz="1500" dirty="0"/>
          </a:p>
        </p:txBody>
      </p:sp>
      <p:sp>
        <p:nvSpPr>
          <p:cNvPr id="8" name="Shape 4"/>
          <p:cNvSpPr/>
          <p:nvPr/>
        </p:nvSpPr>
        <p:spPr>
          <a:xfrm>
            <a:off x="658368" y="5532120"/>
            <a:ext cx="1371600" cy="420624"/>
          </a:xfrm>
          <a:prstGeom prst="roundRect">
            <a:avLst>
              <a:gd name="adj" fmla="val 21739"/>
            </a:avLst>
          </a:prstGeom>
          <a:solidFill>
            <a:srgbClr val="16233F"/>
          </a:solidFill>
          <a:ln w="12700">
            <a:solidFill>
              <a:srgbClr val="2C3A5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5"/>
          <p:cNvSpPr/>
          <p:nvPr/>
        </p:nvSpPr>
        <p:spPr>
          <a:xfrm>
            <a:off x="658368" y="5532120"/>
            <a:ext cx="1371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8C99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OpenAPI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2029968" y="5532120"/>
            <a:ext cx="457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36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2487168" y="5532120"/>
            <a:ext cx="1371600" cy="420624"/>
          </a:xfrm>
          <a:prstGeom prst="roundRect">
            <a:avLst>
              <a:gd name="adj" fmla="val 21739"/>
            </a:avLst>
          </a:prstGeom>
          <a:solidFill>
            <a:srgbClr val="16233F"/>
          </a:solidFill>
          <a:ln w="12700">
            <a:solidFill>
              <a:srgbClr val="2C3A5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2487168" y="5532120"/>
            <a:ext cx="1371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8C99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MCP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3858768" y="5532120"/>
            <a:ext cx="457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36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4315968" y="5532120"/>
            <a:ext cx="1371600" cy="420624"/>
          </a:xfrm>
          <a:prstGeom prst="roundRect">
            <a:avLst>
              <a:gd name="adj" fmla="val 21739"/>
            </a:avLst>
          </a:prstGeom>
          <a:solidFill>
            <a:srgbClr val="16233F"/>
          </a:solidFill>
          <a:ln w="12700">
            <a:solidFill>
              <a:srgbClr val="2C3A5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Text 11"/>
          <p:cNvSpPr/>
          <p:nvPr/>
        </p:nvSpPr>
        <p:spPr>
          <a:xfrm>
            <a:off x="4315968" y="5532120"/>
            <a:ext cx="1371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8C99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658368" y="635508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7C8B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Dev Summit Seoul   ·   2026.08.13–14   ·   Seoul, Korea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REALITY CHECK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Two Walls on the Way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we hit two walls in the field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OpenAPI→MCP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/ 25</a:t>
            </a:r>
            <a:endParaRPr lang="en-US" sz="900" dirty="0"/>
          </a:p>
        </p:txBody>
      </p:sp>
      <p:sp>
        <p:nvSpPr>
          <p:cNvPr id="10" name="Shape 6"/>
          <p:cNvSpPr/>
          <p:nvPr/>
        </p:nvSpPr>
        <p:spPr>
          <a:xfrm>
            <a:off x="658368" y="2240280"/>
            <a:ext cx="5208880" cy="1627632"/>
          </a:xfrm>
          <a:prstGeom prst="roundRect">
            <a:avLst>
              <a:gd name="adj" fmla="val 3933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" name="Shape 7"/>
          <p:cNvSpPr/>
          <p:nvPr/>
        </p:nvSpPr>
        <p:spPr>
          <a:xfrm>
            <a:off x="658368" y="2240280"/>
            <a:ext cx="82296" cy="1627632"/>
          </a:xfrm>
          <a:prstGeom prst="rect">
            <a:avLst/>
          </a:prstGeom>
          <a:solidFill>
            <a:srgbClr val="B5751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950976" y="2423160"/>
            <a:ext cx="470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A3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Wall ① Input format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950976" y="2843784"/>
            <a:ext cx="4705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FastMCP accepts only OpenAPI 3.x. Most legacy specs in</a:t>
            </a:r>
            <a:b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field are still Swagger 2.0, so the pipeline cannot</a:t>
            </a:r>
            <a:b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start.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6324448" y="2240280"/>
            <a:ext cx="5208880" cy="1627632"/>
          </a:xfrm>
          <a:prstGeom prst="roundRect">
            <a:avLst>
              <a:gd name="adj" fmla="val 3933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" name="Shape 11"/>
          <p:cNvSpPr/>
          <p:nvPr/>
        </p:nvSpPr>
        <p:spPr>
          <a:xfrm>
            <a:off x="6324448" y="2240280"/>
            <a:ext cx="82296" cy="1627632"/>
          </a:xfrm>
          <a:prstGeom prst="rect">
            <a:avLst/>
          </a:prstGeom>
          <a:solidFill>
            <a:srgbClr val="2E62C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" name="Text 12"/>
          <p:cNvSpPr/>
          <p:nvPr/>
        </p:nvSpPr>
        <p:spPr>
          <a:xfrm>
            <a:off x="6617056" y="2423160"/>
            <a:ext cx="470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A3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Wall ② Spec quality</a:t>
            </a:r>
            <a:endParaRPr lang="en-US" sz="1450" dirty="0"/>
          </a:p>
        </p:txBody>
      </p:sp>
      <p:sp>
        <p:nvSpPr>
          <p:cNvPr id="17" name="Text 13"/>
          <p:cNvSpPr/>
          <p:nvPr/>
        </p:nvSpPr>
        <p:spPr>
          <a:xfrm>
            <a:off x="6617056" y="2843784"/>
            <a:ext cx="4705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the spec is unclear, the agent cannot call the tools</a:t>
            </a:r>
            <a:b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correctly. Human-oriented descriptions and rule-breaking</a:t>
            </a:r>
            <a:b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operationIds are not enough.</a:t>
            </a:r>
            <a:endParaRPr lang="en-US" sz="1300" dirty="0"/>
          </a:p>
        </p:txBody>
      </p:sp>
      <p:sp>
        <p:nvSpPr>
          <p:cNvPr id="18" name="Rectangle 17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IN-HOUSE · OSS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spec2openapi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built and open-sourced a converter that clears both walls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OpenAPI→MCP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/ 25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58368" y="2148840"/>
            <a:ext cx="10874959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just a converter</a:t>
            </a:r>
            <a:b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 upgraders already exist, but none guarantee FastMCP-ready output. That guarantee is why we</a:t>
            </a:r>
            <a:r>
              <a:rPr lang="ko-KR" alt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our own.</a:t>
            </a:r>
            <a:endParaRPr lang="en-US" sz="140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400" b="1" dirty="0" err="1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FastMCP</a:t>
            </a: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-ready guarantee</a:t>
            </a:r>
            <a:b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Enforces the tool name == operationId rules (allowed characters, 64-char limit, uniqueness) at</a:t>
            </a:r>
            <a:r>
              <a:rPr lang="ko-KR" alt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conversion time.</a:t>
            </a:r>
            <a:b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Upgrade to the standard</a:t>
            </a:r>
            <a:b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output is a standard OpenAPI 3.x document that runs on any OpenAPI runtime. This is our</a:t>
            </a:r>
            <a:r>
              <a:rPr lang="ko-KR" alt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path today.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658368" y="3794760"/>
            <a:ext cx="10874959" cy="1783080"/>
          </a:xfrm>
          <a:prstGeom prst="roundRect">
            <a:avLst>
              <a:gd name="adj" fmla="val 2564"/>
            </a:avLst>
          </a:prstGeom>
          <a:solidFill>
            <a:srgbClr val="0E1A32"/>
          </a:solidFill>
          <a:ln w="15875">
            <a:solidFill>
              <a:srgbClr val="04C0D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10161727" y="3867912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python</a:t>
            </a:r>
            <a:endParaRPr lang="en-US" sz="950" dirty="0"/>
          </a:p>
        </p:txBody>
      </p:sp>
      <p:sp>
        <p:nvSpPr>
          <p:cNvPr id="13" name="Text 9"/>
          <p:cNvSpPr/>
          <p:nvPr/>
        </p:nvSpPr>
        <p:spPr>
          <a:xfrm>
            <a:off x="786384" y="4032504"/>
            <a:ext cx="10618927" cy="1399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7C7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spec2openapi </a:t>
            </a:r>
            <a:r>
              <a:rPr lang="en-US" sz="1200" dirty="0">
                <a:solidFill>
                  <a:srgbClr val="67C7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import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(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load_spec, convert_swagger, check_fastmcp_ready)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spec = </a:t>
            </a:r>
            <a:r>
              <a:rPr lang="en-US" sz="120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load_spec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"swagger2.json"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  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file or URL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  = </a:t>
            </a:r>
            <a:r>
              <a:rPr lang="en-US" sz="120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convert_swagger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(spec)       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-&gt; OpenAPI 3.x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check_fastmcp_ready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(doc)           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[] means MCP-ready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8368" y="566928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source · Apache-2.0 · PyPI · github.com/Seo-yul/spec2openapi · CLI (upgrade · validate · serve) wraps the</a:t>
            </a:r>
            <a:b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API</a:t>
            </a:r>
            <a:endParaRPr lang="en-US" sz="1550" dirty="0"/>
          </a:p>
        </p:txBody>
      </p:sp>
      <p:sp>
        <p:nvSpPr>
          <p:cNvPr id="15" name="Rectangle 14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DESIGN PRINCIPLE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Convert Honestly, Verify Really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library that never guesses silently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OpenAPI→MCP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/ 25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58368" y="205740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Legacy specs have holes: consumes, operationId, host.</a:t>
            </a:r>
          </a:p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library meets one, it answers in one of three</a:t>
            </a:r>
            <a:r>
              <a:rPr lang="ko-KR" alt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ways — all visible in the result.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658368" y="2697480"/>
            <a:ext cx="3381146" cy="224028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877824" y="2880360"/>
            <a:ext cx="294223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doc["x-s2o"]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877824" y="3191256"/>
            <a:ext cx="29422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it — and say so</a:t>
            </a:r>
            <a:endParaRPr lang="en-US" sz="1650" dirty="0"/>
          </a:p>
        </p:txBody>
      </p:sp>
      <p:sp>
        <p:nvSpPr>
          <p:cNvPr id="14" name="Text 10"/>
          <p:cNvSpPr/>
          <p:nvPr/>
        </p:nvSpPr>
        <p:spPr>
          <a:xfrm>
            <a:off x="877824" y="3648456"/>
            <a:ext cx="294223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defaults fill the holes, and every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default is written into the output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document. Nothing is hidden.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4405274" y="2697480"/>
            <a:ext cx="3381146" cy="224028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" name="Text 12"/>
          <p:cNvSpPr/>
          <p:nvPr/>
        </p:nvSpPr>
        <p:spPr>
          <a:xfrm>
            <a:off x="4624730" y="2880360"/>
            <a:ext cx="294223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x- extensions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4624730" y="3191256"/>
            <a:ext cx="29422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Can't map it? Keep it</a:t>
            </a:r>
            <a:endParaRPr lang="en-US" sz="1650" dirty="0"/>
          </a:p>
        </p:txBody>
      </p:sp>
      <p:sp>
        <p:nvSpPr>
          <p:cNvPr id="18" name="Text 14"/>
          <p:cNvSpPr/>
          <p:nvPr/>
        </p:nvSpPr>
        <p:spPr>
          <a:xfrm>
            <a:off x="4624730" y="3648456"/>
            <a:ext cx="294223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OpenAPI 3 cannot express is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preserved as x- extensions instead of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being dropped.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152181" y="2697480"/>
            <a:ext cx="3381146" cy="224028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" name="Text 16"/>
          <p:cNvSpPr/>
          <p:nvPr/>
        </p:nvSpPr>
        <p:spPr>
          <a:xfrm>
            <a:off x="8371637" y="2880360"/>
            <a:ext cx="294223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strict=True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8371637" y="3191256"/>
            <a:ext cx="29422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refuse to guess</a:t>
            </a:r>
            <a:endParaRPr lang="en-US" sz="1650" dirty="0"/>
          </a:p>
        </p:txBody>
      </p:sp>
      <p:sp>
        <p:nvSpPr>
          <p:cNvPr id="22" name="Text 18"/>
          <p:cNvSpPr/>
          <p:nvPr/>
        </p:nvSpPr>
        <p:spPr>
          <a:xfrm>
            <a:off x="8371637" y="3648456"/>
            <a:ext cx="294223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argument makes conversion fail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moment a guess would be needed —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 full list of what it wanted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assume.</a:t>
            </a:r>
            <a:endParaRPr lang="en-US" sz="1250" dirty="0"/>
          </a:p>
        </p:txBody>
      </p:sp>
      <p:sp>
        <p:nvSpPr>
          <p:cNvPr id="23" name="Shape 19"/>
          <p:cNvSpPr/>
          <p:nvPr/>
        </p:nvSpPr>
        <p:spPr>
          <a:xfrm>
            <a:off x="658368" y="5166360"/>
            <a:ext cx="10874959" cy="886968"/>
          </a:xfrm>
          <a:prstGeom prst="roundRect">
            <a:avLst>
              <a:gd name="adj" fmla="val 5155"/>
            </a:avLst>
          </a:prstGeom>
          <a:solidFill>
            <a:srgbClr val="0E1A32"/>
          </a:solidFill>
          <a:ln w="15875">
            <a:solidFill>
              <a:srgbClr val="04C0D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Text 20"/>
          <p:cNvSpPr/>
          <p:nvPr/>
        </p:nvSpPr>
        <p:spPr>
          <a:xfrm>
            <a:off x="10161727" y="5239512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python</a:t>
            </a:r>
            <a:endParaRPr lang="en-US" sz="950" dirty="0"/>
          </a:p>
        </p:txBody>
      </p:sp>
      <p:sp>
        <p:nvSpPr>
          <p:cNvPr id="25" name="Text 21"/>
          <p:cNvSpPr/>
          <p:nvPr/>
        </p:nvSpPr>
        <p:spPr>
          <a:xfrm>
            <a:off x="859536" y="5404104"/>
            <a:ext cx="10472623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 = </a:t>
            </a:r>
            <a:r>
              <a:rPr lang="en-US" sz="115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convert_swagger</a:t>
            </a:r>
            <a:r>
              <a:rPr lang="en-US" sz="115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(spec)               </a:t>
            </a:r>
            <a:r>
              <a:rPr lang="en-US" sz="115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assumptions recorded in doc["x-s2o"]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 = </a:t>
            </a:r>
            <a:r>
              <a:rPr lang="en-US" sz="115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convert_swagger</a:t>
            </a:r>
            <a:r>
              <a:rPr lang="en-US" sz="115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(spec, strict=</a:t>
            </a:r>
            <a:r>
              <a:rPr lang="en-US" sz="1150" dirty="0">
                <a:solidFill>
                  <a:srgbClr val="67C7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True</a:t>
            </a:r>
            <a:r>
              <a:rPr lang="en-US" sz="115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  </a:t>
            </a:r>
            <a:r>
              <a:rPr lang="en-US" sz="115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raises ConversionError instead of guessing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verified on 975 real-world Swagger 2.0 specs (APIs.guru) · known failures: 0</a:t>
            </a:r>
            <a:endParaRPr lang="en-US" sz="1150" dirty="0"/>
          </a:p>
        </p:txBody>
      </p:sp>
      <p:sp>
        <p:nvSpPr>
          <p:cNvPr id="26" name="Rectangle 25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SPEC QUALITY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Curate What the Agent Sees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the agent only what it needs, in words it understands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OpenAPI→MCP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 / 25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58368" y="205740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 many tools hurt selection accuracy, and human-oriented descriptions break calls.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658368" y="2615184"/>
            <a:ext cx="6263640" cy="3273552"/>
          </a:xfrm>
          <a:prstGeom prst="roundRect">
            <a:avLst>
              <a:gd name="adj" fmla="val 1397"/>
            </a:avLst>
          </a:prstGeom>
          <a:solidFill>
            <a:srgbClr val="0E1A32"/>
          </a:solidFill>
          <a:ln w="15875">
            <a:solidFill>
              <a:srgbClr val="04C0D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5550408" y="2688336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python</a:t>
            </a:r>
            <a:endParaRPr lang="en-US" sz="950" dirty="0"/>
          </a:p>
        </p:txBody>
      </p:sp>
      <p:sp>
        <p:nvSpPr>
          <p:cNvPr id="13" name="Text 9"/>
          <p:cNvSpPr/>
          <p:nvPr/>
        </p:nvSpPr>
        <p:spPr>
          <a:xfrm>
            <a:off x="859536" y="2852928"/>
            <a:ext cx="5861304" cy="2889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ROUTE_MAPS = [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open only endpoints defined in the profile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20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RouteMap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(methods=[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"GET"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],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pattern=r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"^/v1/alerts$"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mcp_type=MCPType.TOOL),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20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RouteMap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(methods=[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"POST"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],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pattern=r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"^/v1/alerts/ack$"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mcp_type=MCPType.TOOL),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block everything else (catch-all)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20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RouteMap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(mcp_type=MCPType.EXCLUDE),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]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7287768" y="2743200"/>
            <a:ext cx="4245559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3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RouteMap as a whitelist</a:t>
            </a: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only defined endpoints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as </a:t>
            </a:r>
            <a:r>
              <a:rPr lang="en-US" sz="1350" dirty="0">
                <a:solidFill>
                  <a:srgbClr val="1F8A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</a:t>
            </a: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and the final catch-all </a:t>
            </a:r>
            <a:r>
              <a:rPr lang="en-US" sz="1350" dirty="0">
                <a:solidFill>
                  <a:srgbClr val="0593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EXCLUDE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 blocks everything else.</a:t>
            </a:r>
            <a:endParaRPr lang="en-US" sz="135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3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Descriptions replaced via ToolTransform</a:t>
            </a: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OpenAPI descriptions are written for humans.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descriptions are overridden with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LLM-friendly ones.</a:t>
            </a:r>
            <a:endParaRPr lang="en-US" sz="1350" dirty="0"/>
          </a:p>
          <a:p>
            <a:pPr marL="203200" indent="-2032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becomes the basis for isolating each agent's</a:t>
            </a:r>
            <a:br>
              <a:rPr lang="en-US" sz="13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scope per profile.</a:t>
            </a:r>
            <a:endParaRPr lang="en-US" sz="1350" dirty="0"/>
          </a:p>
        </p:txBody>
      </p:sp>
      <p:sp>
        <p:nvSpPr>
          <p:cNvPr id="15" name="Rectangle 14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WHEN DEFAULTS FALL SHORT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Enterprise Auth, on Extension Hooks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auth sits on FastMCP extension hooks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OpenAPI→MCP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 / 25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58368" y="205740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immediately demands per-user auth and per-backend headers.</a:t>
            </a:r>
          </a:p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where choosing an OSS with</a:t>
            </a:r>
            <a:r>
              <a:rPr lang="ko-KR" alt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well-exposed hooks pays off.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658368" y="2697480"/>
            <a:ext cx="3381146" cy="224028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877824" y="2880360"/>
            <a:ext cx="294223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PER-REQUEST INJECTION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877824" y="3191256"/>
            <a:ext cx="29422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E1A3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httpx event hook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877824" y="3575304"/>
            <a:ext cx="2942234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Injects per-user tokens and headers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before every request. Optional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parameters that some models fill with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empty strings are filtered in the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place.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4405274" y="2697480"/>
            <a:ext cx="3381146" cy="224028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" name="Text 12"/>
          <p:cNvSpPr/>
          <p:nvPr/>
        </p:nvSpPr>
        <p:spPr>
          <a:xfrm>
            <a:off x="4624730" y="2880360"/>
            <a:ext cx="294223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CUSTOM VERIFICATION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4624730" y="3191256"/>
            <a:ext cx="29422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E1A3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TokenVerifier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4624730" y="3575304"/>
            <a:ext cx="2942234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Keycloak introspection verification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implemented in-house, with results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cached. Five IdPs supported: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Keycloak, Google, GitHub,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Azure, Okta.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152181" y="2697480"/>
            <a:ext cx="3381146" cy="224028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" name="Text 16"/>
          <p:cNvSpPr/>
          <p:nvPr/>
        </p:nvSpPr>
        <p:spPr>
          <a:xfrm>
            <a:off x="8371637" y="2880360"/>
            <a:ext cx="294223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SEEN AS ONE ROLE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8371637" y="3191256"/>
            <a:ext cx="29422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E1A3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OAuth proxy</a:t>
            </a:r>
            <a:endParaRPr lang="en-US" sz="1400" dirty="0"/>
          </a:p>
        </p:txBody>
      </p:sp>
      <p:sp>
        <p:nvSpPr>
          <p:cNvPr id="22" name="Text 18"/>
          <p:cNvSpPr/>
          <p:nvPr/>
        </p:nvSpPr>
        <p:spPr>
          <a:xfrm>
            <a:off x="8371637" y="3575304"/>
            <a:ext cx="2942234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Verifies tokens on the way in, injects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tokens on the way out: the MCP server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becomes an auth relay. All thin code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top of the hooks.</a:t>
            </a:r>
            <a:endParaRPr lang="en-US" sz="1250" dirty="0"/>
          </a:p>
        </p:txBody>
      </p:sp>
      <p:sp>
        <p:nvSpPr>
          <p:cNvPr id="23" name="Shape 19"/>
          <p:cNvSpPr/>
          <p:nvPr/>
        </p:nvSpPr>
        <p:spPr>
          <a:xfrm>
            <a:off x="658368" y="5166360"/>
            <a:ext cx="10874959" cy="886968"/>
          </a:xfrm>
          <a:prstGeom prst="roundRect">
            <a:avLst>
              <a:gd name="adj" fmla="val 5155"/>
            </a:avLst>
          </a:prstGeom>
          <a:solidFill>
            <a:srgbClr val="0E1A32"/>
          </a:solidFill>
          <a:ln w="15875">
            <a:solidFill>
              <a:srgbClr val="04C0D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Text 20"/>
          <p:cNvSpPr/>
          <p:nvPr/>
        </p:nvSpPr>
        <p:spPr>
          <a:xfrm>
            <a:off x="10161727" y="5239512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python</a:t>
            </a:r>
            <a:endParaRPr lang="en-US" sz="950" dirty="0"/>
          </a:p>
        </p:txBody>
      </p:sp>
      <p:sp>
        <p:nvSpPr>
          <p:cNvPr id="25" name="Text 21"/>
          <p:cNvSpPr/>
          <p:nvPr/>
        </p:nvSpPr>
        <p:spPr>
          <a:xfrm>
            <a:off x="859536" y="5404104"/>
            <a:ext cx="10472623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67C7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async</a:t>
            </a:r>
            <a:r>
              <a:rPr lang="en-US" sz="115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r>
              <a:rPr lang="en-US" sz="1150" dirty="0">
                <a:solidFill>
                  <a:srgbClr val="67C7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def</a:t>
            </a:r>
            <a:r>
              <a:rPr lang="en-US" sz="115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r>
              <a:rPr lang="en-US" sz="115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inject_headers</a:t>
            </a:r>
            <a:r>
              <a:rPr lang="en-US" sz="115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(req):  req.headers[</a:t>
            </a:r>
            <a:r>
              <a:rPr lang="en-US" sz="115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"Authorization"</a:t>
            </a:r>
            <a:r>
              <a:rPr lang="en-US" sz="115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] = f</a:t>
            </a:r>
            <a:r>
              <a:rPr lang="en-US" sz="115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"Bearer {await store.get(user_id)}"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client = httpx.</a:t>
            </a:r>
            <a:r>
              <a:rPr lang="en-US" sz="115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AsyncClient</a:t>
            </a:r>
            <a:r>
              <a:rPr lang="en-US" sz="115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(base_url=BACKEND_URL, event_hooks={</a:t>
            </a:r>
            <a:r>
              <a:rPr lang="en-US" sz="115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"request"</a:t>
            </a:r>
            <a:r>
              <a:rPr lang="en-US" sz="115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 [inject_headers]})</a:t>
            </a:r>
            <a:endParaRPr lang="en-US" sz="1150" dirty="0"/>
          </a:p>
        </p:txBody>
      </p:sp>
      <p:sp>
        <p:nvSpPr>
          <p:cNvPr id="26" name="Rectangle 25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PROVISIONING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Provisioned by an Operator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Declare one resource; the Operator runs it and keeps it running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OpenAPI→MCP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 / 25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58368" y="205740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Actually running and operating the MCP servers is the Kubernetes Operator's job.</a:t>
            </a:r>
          </a:p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CRDs: </a:t>
            </a:r>
            <a:r>
              <a:rPr lang="en-US" sz="1550" i="1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McpServer</a:t>
            </a:r>
            <a:r>
              <a:rPr lang="ko-KR" alt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AiAgent.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658368" y="2615184"/>
            <a:ext cx="6263640" cy="3273552"/>
          </a:xfrm>
          <a:prstGeom prst="roundRect">
            <a:avLst>
              <a:gd name="adj" fmla="val 1397"/>
            </a:avLst>
          </a:prstGeom>
          <a:solidFill>
            <a:srgbClr val="0E1A32"/>
          </a:solidFill>
          <a:ln w="15875">
            <a:solidFill>
              <a:srgbClr val="04C0D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5550408" y="2688336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yaml</a:t>
            </a:r>
            <a:endParaRPr lang="en-US" sz="950" dirty="0"/>
          </a:p>
        </p:txBody>
      </p:sp>
      <p:sp>
        <p:nvSpPr>
          <p:cNvPr id="13" name="Text 9"/>
          <p:cNvSpPr/>
          <p:nvPr/>
        </p:nvSpPr>
        <p:spPr>
          <a:xfrm>
            <a:off x="859536" y="2852928"/>
            <a:ext cx="5861304" cy="2889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apiVersion: platform.example.com/v1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kind: McpServer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metadata: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name: alert-mcp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spec: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image: registry/mcp-runtime:</a:t>
            </a:r>
            <a:r>
              <a:rPr lang="en-US" sz="1200" dirty="0">
                <a:solidFill>
                  <a:srgbClr val="F2C0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2.3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generic runtime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profileConfigMapRef: alert-profile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swaggerConfigMapRef: alert-swagger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envSecretRef: alert-oauth-secret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port: </a:t>
            </a:r>
            <a:r>
              <a:rPr lang="en-US" sz="1200" dirty="0">
                <a:solidFill>
                  <a:srgbClr val="F2C0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8080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replicas: </a:t>
            </a:r>
            <a:r>
              <a:rPr lang="en-US" sz="1200" dirty="0">
                <a:solidFill>
                  <a:srgbClr val="F2C0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optional: service, ingress,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  scaling(HPA), podOverrides ...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7287768" y="2743200"/>
            <a:ext cx="4245559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3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declaration</a:t>
            </a: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declare a single McpServer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Deployment, Service, Ingress, and HPA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created automatically.</a:t>
            </a:r>
            <a:endParaRPr lang="en-US" sz="135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3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image</a:t>
            </a: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a generic runtime image; only the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per-service config and spec ConfigMaps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swapped.</a:t>
            </a:r>
            <a:endParaRPr lang="en-US" sz="135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3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Self-managing</a:t>
            </a: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dead Pods are recreated, and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 changes trigger automatic rolling restarts.</a:t>
            </a:r>
            <a:endParaRPr lang="en-US" sz="135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3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 specs stop at the door</a:t>
            </a:r>
            <a:r>
              <a:rPr lang="en-US" sz="13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the CRD schema</a:t>
            </a:r>
            <a:br>
              <a:rPr lang="en-US" sz="13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blocks them instead of controller branches. The</a:t>
            </a:r>
            <a:br>
              <a:rPr lang="en-US" sz="13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agent-side CRD comes at the end of Part 2.</a:t>
            </a:r>
            <a:endParaRPr lang="en-US" sz="1350" dirty="0"/>
          </a:p>
        </p:txBody>
      </p:sp>
      <p:sp>
        <p:nvSpPr>
          <p:cNvPr id="15" name="Rectangle 14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PAYOFF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What Developers Don't Do Anymore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existing system developers no longer worry about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OpenAPI→MCP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 / 25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58368" y="205740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the front half of the automated AI transformation pipeline. Here is how the developers' workload shrinks.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658368" y="2697480"/>
            <a:ext cx="3320186" cy="2468880"/>
          </a:xfrm>
          <a:prstGeom prst="roundRect">
            <a:avLst>
              <a:gd name="adj" fmla="val 2593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Shape 8"/>
          <p:cNvSpPr/>
          <p:nvPr/>
        </p:nvSpPr>
        <p:spPr>
          <a:xfrm>
            <a:off x="877824" y="2916936"/>
            <a:ext cx="457200" cy="457200"/>
          </a:xfrm>
          <a:prstGeom prst="ellipse">
            <a:avLst/>
          </a:prstGeom>
          <a:solidFill>
            <a:srgbClr val="0593B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" name="Text 9"/>
          <p:cNvSpPr/>
          <p:nvPr/>
        </p:nvSpPr>
        <p:spPr>
          <a:xfrm>
            <a:off x="877824" y="29169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</a:t>
            </a:r>
            <a:endParaRPr lang="en-US" sz="1800" dirty="0"/>
          </a:p>
        </p:txBody>
      </p:sp>
      <p:sp>
        <p:nvSpPr>
          <p:cNvPr id="14" name="Text 10"/>
          <p:cNvSpPr/>
          <p:nvPr/>
        </p:nvSpPr>
        <p:spPr>
          <a:xfrm>
            <a:off x="1481328" y="2935224"/>
            <a:ext cx="231434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interface work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877824" y="3538728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 redevelopment</a:t>
            </a:r>
            <a:endParaRPr lang="en-US" sz="1150" dirty="0"/>
          </a:p>
        </p:txBody>
      </p:sp>
      <p:sp>
        <p:nvSpPr>
          <p:cNvPr id="16" name="Text 12"/>
          <p:cNvSpPr/>
          <p:nvPr/>
        </p:nvSpPr>
        <p:spPr>
          <a:xfrm>
            <a:off x="877824" y="3904488"/>
            <a:ext cx="288127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tool functions to write. Maintain the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OpenAPI spec and the tool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catalog follows.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4024274" y="2697480"/>
            <a:ext cx="36576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2000" dirty="0"/>
          </a:p>
        </p:txBody>
      </p:sp>
      <p:sp>
        <p:nvSpPr>
          <p:cNvPr id="18" name="Shape 14"/>
          <p:cNvSpPr/>
          <p:nvPr/>
        </p:nvSpPr>
        <p:spPr>
          <a:xfrm>
            <a:off x="4435754" y="2697480"/>
            <a:ext cx="3320186" cy="2468880"/>
          </a:xfrm>
          <a:prstGeom prst="roundRect">
            <a:avLst>
              <a:gd name="adj" fmla="val 2593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9" name="Shape 15"/>
          <p:cNvSpPr/>
          <p:nvPr/>
        </p:nvSpPr>
        <p:spPr>
          <a:xfrm>
            <a:off x="4655210" y="2916936"/>
            <a:ext cx="457200" cy="457200"/>
          </a:xfrm>
          <a:prstGeom prst="ellipse">
            <a:avLst/>
          </a:prstGeom>
          <a:solidFill>
            <a:srgbClr val="2E62C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" name="Text 16"/>
          <p:cNvSpPr/>
          <p:nvPr/>
        </p:nvSpPr>
        <p:spPr>
          <a:xfrm>
            <a:off x="4655210" y="29169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endParaRPr lang="en-US" sz="1800" dirty="0"/>
          </a:p>
        </p:txBody>
      </p:sp>
      <p:sp>
        <p:nvSpPr>
          <p:cNvPr id="21" name="Text 17"/>
          <p:cNvSpPr/>
          <p:nvPr/>
        </p:nvSpPr>
        <p:spPr>
          <a:xfrm>
            <a:off x="5258714" y="2935224"/>
            <a:ext cx="231434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Deployment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4655210" y="3538728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E62C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 ops burden</a:t>
            </a:r>
            <a:endParaRPr lang="en-US" sz="1150" dirty="0"/>
          </a:p>
        </p:txBody>
      </p:sp>
      <p:sp>
        <p:nvSpPr>
          <p:cNvPr id="23" name="Text 19"/>
          <p:cNvSpPr/>
          <p:nvPr/>
        </p:nvSpPr>
        <p:spPr>
          <a:xfrm>
            <a:off x="4655210" y="3904488"/>
            <a:ext cx="288127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Running and keeping servers is the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Operator's job. One declaration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enough.</a:t>
            </a:r>
            <a:endParaRPr lang="en-US" sz="1250" dirty="0"/>
          </a:p>
        </p:txBody>
      </p:sp>
      <p:sp>
        <p:nvSpPr>
          <p:cNvPr id="24" name="Text 20"/>
          <p:cNvSpPr/>
          <p:nvPr/>
        </p:nvSpPr>
        <p:spPr>
          <a:xfrm>
            <a:off x="7801661" y="2697480"/>
            <a:ext cx="36576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2000" dirty="0"/>
          </a:p>
        </p:txBody>
      </p:sp>
      <p:sp>
        <p:nvSpPr>
          <p:cNvPr id="25" name="Shape 21"/>
          <p:cNvSpPr/>
          <p:nvPr/>
        </p:nvSpPr>
        <p:spPr>
          <a:xfrm>
            <a:off x="8213141" y="2697480"/>
            <a:ext cx="3320186" cy="2468880"/>
          </a:xfrm>
          <a:prstGeom prst="roundRect">
            <a:avLst>
              <a:gd name="adj" fmla="val 2593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6" name="Shape 22"/>
          <p:cNvSpPr/>
          <p:nvPr/>
        </p:nvSpPr>
        <p:spPr>
          <a:xfrm>
            <a:off x="8432597" y="2916936"/>
            <a:ext cx="457200" cy="457200"/>
          </a:xfrm>
          <a:prstGeom prst="ellipse">
            <a:avLst/>
          </a:prstGeom>
          <a:solidFill>
            <a:srgbClr val="7A4FC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7" name="Text 23"/>
          <p:cNvSpPr/>
          <p:nvPr/>
        </p:nvSpPr>
        <p:spPr>
          <a:xfrm>
            <a:off x="8432597" y="29169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endParaRPr lang="en-US" sz="1800" dirty="0"/>
          </a:p>
        </p:txBody>
      </p:sp>
      <p:sp>
        <p:nvSpPr>
          <p:cNvPr id="28" name="Text 24"/>
          <p:cNvSpPr/>
          <p:nvPr/>
        </p:nvSpPr>
        <p:spPr>
          <a:xfrm>
            <a:off x="9036101" y="2935224"/>
            <a:ext cx="231434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Rolling out changes</a:t>
            </a:r>
            <a:endParaRPr lang="en-US" sz="1600" dirty="0"/>
          </a:p>
        </p:txBody>
      </p:sp>
      <p:sp>
        <p:nvSpPr>
          <p:cNvPr id="29" name="Text 25"/>
          <p:cNvSpPr/>
          <p:nvPr/>
        </p:nvSpPr>
        <p:spPr>
          <a:xfrm>
            <a:off x="8432597" y="3538728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7A4F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 rework</a:t>
            </a:r>
            <a:endParaRPr lang="en-US" sz="1150" dirty="0"/>
          </a:p>
        </p:txBody>
      </p:sp>
      <p:sp>
        <p:nvSpPr>
          <p:cNvPr id="30" name="Text 26"/>
          <p:cNvSpPr/>
          <p:nvPr/>
        </p:nvSpPr>
        <p:spPr>
          <a:xfrm>
            <a:off x="8432597" y="3904488"/>
            <a:ext cx="288127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spec changes, tools update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servers restart automatically.</a:t>
            </a:r>
            <a:endParaRPr lang="en-US" sz="1250" dirty="0"/>
          </a:p>
        </p:txBody>
      </p:sp>
      <p:sp>
        <p:nvSpPr>
          <p:cNvPr id="31" name="Text 27"/>
          <p:cNvSpPr/>
          <p:nvPr/>
        </p:nvSpPr>
        <p:spPr>
          <a:xfrm>
            <a:off x="658368" y="553212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is redeveloped for AI transformation. A pipeline built with open source, from a legacy spec to the MCP</a:t>
            </a:r>
            <a:b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server, does it instead.</a:t>
            </a:r>
            <a:endParaRPr lang="en-US" sz="1550" dirty="0"/>
          </a:p>
        </p:txBody>
      </p:sp>
      <p:sp>
        <p:nvSpPr>
          <p:cNvPr id="32" name="Rectangle 31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E1A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rt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575" y="0"/>
            <a:ext cx="4389120" cy="68580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720279" y="0"/>
            <a:ext cx="82296" cy="6858000"/>
          </a:xfrm>
          <a:prstGeom prst="rect">
            <a:avLst/>
          </a:prstGeom>
          <a:solidFill>
            <a:srgbClr val="04C0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Image 0" descr="/sessions/trusting-cool-lamport/mnt/ai-workspace/MCP-con/deck/assets/logo_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384048"/>
            <a:ext cx="1627632" cy="56144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21945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04C0D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 2</a:t>
            </a: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658368" y="2651760"/>
            <a:ext cx="6949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6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MCP → Agent</a:t>
            </a:r>
            <a:endParaRPr lang="en-US" sz="4600" dirty="0"/>
          </a:p>
        </p:txBody>
      </p:sp>
      <p:sp>
        <p:nvSpPr>
          <p:cNvPr id="6" name="Text 2"/>
          <p:cNvSpPr/>
          <p:nvPr/>
        </p:nvSpPr>
        <p:spPr>
          <a:xfrm>
            <a:off x="658368" y="3657600"/>
            <a:ext cx="6949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AFC0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Stateful orchestration that wires tools into execution</a:t>
            </a:r>
            <a:endParaRPr lang="en-US" sz="1900" dirty="0"/>
          </a:p>
        </p:txBody>
      </p:sp>
      <p:sp>
        <p:nvSpPr>
          <p:cNvPr id="7" name="Shape 3"/>
          <p:cNvSpPr/>
          <p:nvPr/>
        </p:nvSpPr>
        <p:spPr>
          <a:xfrm>
            <a:off x="658368" y="4754880"/>
            <a:ext cx="1371600" cy="420624"/>
          </a:xfrm>
          <a:prstGeom prst="roundRect">
            <a:avLst>
              <a:gd name="adj" fmla="val 21739"/>
            </a:avLst>
          </a:prstGeom>
          <a:solidFill>
            <a:srgbClr val="16233F"/>
          </a:solidFill>
          <a:ln w="12700">
            <a:solidFill>
              <a:srgbClr val="2C3A5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4"/>
          <p:cNvSpPr/>
          <p:nvPr/>
        </p:nvSpPr>
        <p:spPr>
          <a:xfrm>
            <a:off x="658368" y="4754880"/>
            <a:ext cx="1371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8C99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OpenAPI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2029968" y="4754880"/>
            <a:ext cx="457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36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1600" dirty="0"/>
          </a:p>
        </p:txBody>
      </p:sp>
      <p:sp>
        <p:nvSpPr>
          <p:cNvPr id="10" name="Shape 6"/>
          <p:cNvSpPr/>
          <p:nvPr/>
        </p:nvSpPr>
        <p:spPr>
          <a:xfrm>
            <a:off x="2487168" y="4754880"/>
            <a:ext cx="1371600" cy="420624"/>
          </a:xfrm>
          <a:prstGeom prst="roundRect">
            <a:avLst>
              <a:gd name="adj" fmla="val 21739"/>
            </a:avLst>
          </a:prstGeom>
          <a:solidFill>
            <a:srgbClr val="04C0DA"/>
          </a:solidFill>
          <a:ln w="12700">
            <a:solidFill>
              <a:srgbClr val="04C0D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7"/>
          <p:cNvSpPr/>
          <p:nvPr/>
        </p:nvSpPr>
        <p:spPr>
          <a:xfrm>
            <a:off x="2487168" y="4754880"/>
            <a:ext cx="1371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6121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MCP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3858768" y="4754880"/>
            <a:ext cx="457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4C0D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4315968" y="4754880"/>
            <a:ext cx="1371600" cy="420624"/>
          </a:xfrm>
          <a:prstGeom prst="roundRect">
            <a:avLst>
              <a:gd name="adj" fmla="val 21739"/>
            </a:avLst>
          </a:prstGeom>
          <a:solidFill>
            <a:srgbClr val="04C0DA"/>
          </a:solidFill>
          <a:ln w="12700">
            <a:solidFill>
              <a:srgbClr val="04C0D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0"/>
          <p:cNvSpPr/>
          <p:nvPr/>
        </p:nvSpPr>
        <p:spPr>
          <a:xfrm>
            <a:off x="4315968" y="4754880"/>
            <a:ext cx="1371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6121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</a:t>
            </a:r>
            <a:endParaRPr lang="en-US" sz="12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LIBRARY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langchain-mcp-adapters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bridge that turns MCP servers into LangChain tools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· MCP→Agent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18 / 25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58368" y="2148840"/>
            <a:ext cx="553212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is</a:t>
            </a: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a single </a:t>
            </a:r>
            <a:r>
              <a:rPr lang="en-US" sz="1400" dirty="0">
                <a:solidFill>
                  <a:srgbClr val="3341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MultiServerMCPClient </a:t>
            </a: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connects multiple</a:t>
            </a:r>
            <a:b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servers at once.</a:t>
            </a:r>
            <a:endParaRPr lang="en-US" sz="140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agent's view</a:t>
            </a: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no need to know which server or</a:t>
            </a:r>
            <a:b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transport anything comes from. It is simply </a:t>
            </a: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bundle</a:t>
            </a:r>
            <a:b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Tools</a:t>
            </a: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40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top of that</a:t>
            </a: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plumbing such as OAuth metadata discovery</a:t>
            </a:r>
            <a:b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Dynamic Client Registration (RFC 7591) is handled</a:t>
            </a:r>
            <a:b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automatically. The only human step left is browser consent.</a:t>
            </a:r>
            <a:endParaRPr lang="en-US" sz="140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Naming chaos is absorbed here too</a:t>
            </a: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the ecosystem calls the</a:t>
            </a:r>
            <a:b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transport http, streamable-http, and streamable_http. We</a:t>
            </a:r>
            <a:b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normalize to one internal enum and translate only at</a:t>
            </a:r>
            <a:b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boundary.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6510528" y="2148840"/>
            <a:ext cx="5022799" cy="3246120"/>
          </a:xfrm>
          <a:prstGeom prst="roundRect">
            <a:avLst>
              <a:gd name="adj" fmla="val 1408"/>
            </a:avLst>
          </a:prstGeom>
          <a:solidFill>
            <a:srgbClr val="0E1A32"/>
          </a:solidFill>
          <a:ln w="15875">
            <a:solidFill>
              <a:srgbClr val="04C0D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10161727" y="2221992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python</a:t>
            </a:r>
            <a:endParaRPr lang="en-US" sz="950" dirty="0"/>
          </a:p>
        </p:txBody>
      </p:sp>
      <p:sp>
        <p:nvSpPr>
          <p:cNvPr id="13" name="Text 9"/>
          <p:cNvSpPr/>
          <p:nvPr/>
        </p:nvSpPr>
        <p:spPr>
          <a:xfrm>
            <a:off x="6711696" y="2386584"/>
            <a:ext cx="4620463" cy="2862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7C7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langchain_mcp_adapters.client </a:t>
            </a:r>
            <a:r>
              <a:rPr lang="en-US" sz="1200" dirty="0">
                <a:solidFill>
                  <a:srgbClr val="67C7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import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(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MultiServerMCPClient)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client = </a:t>
            </a:r>
            <a:r>
              <a:rPr lang="en-US" sz="120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MultiServerMCPClient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({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"alert"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   {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"transport"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 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"streamable_http"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"url"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 ALERT_URL},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"logging"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 {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"transport"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 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"streamable_http"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"url"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 LOG_URL},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"github"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  {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"transport"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 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"stdio"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"command"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 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"npx"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 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"args"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 [...]},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})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tools = </a:t>
            </a:r>
            <a:r>
              <a:rPr lang="en-US" sz="1200" dirty="0">
                <a:solidFill>
                  <a:srgbClr val="67C7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await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client.</a:t>
            </a:r>
            <a:r>
              <a:rPr lang="en-US" sz="120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get_tools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()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list[BaseTool]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8368" y="566928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stdio or HTTP, in-house or third-party: this library absorbs the differences at the boundary.</a:t>
            </a:r>
            <a:endParaRPr lang="en-US" sz="1550" dirty="0"/>
          </a:p>
        </p:txBody>
      </p:sp>
      <p:sp>
        <p:nvSpPr>
          <p:cNvPr id="15" name="Rectangle 14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LIBRARY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deepagents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Compose SubAgents by purpose and role; the main agent orchestrates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· MCP→Agent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19 / 25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58368" y="2194560"/>
            <a:ext cx="585216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4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is</a:t>
            </a: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a library that standardizes the </a:t>
            </a:r>
            <a:r>
              <a:rPr lang="en-US" sz="14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SubAgent</a:t>
            </a:r>
            <a:br>
              <a:rPr lang="en-US" sz="14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orchestration </a:t>
            </a: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pattern on top of LangGraph.</a:t>
            </a:r>
            <a:endParaRPr lang="en-US" sz="145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4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</a:t>
            </a: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users compose SubAgents by purpose and role, and</a:t>
            </a:r>
            <a:b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main agent plans and orchestrates them. Tool selection and</a:t>
            </a:r>
            <a:b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 stay far cleaner than with one giant prompt.</a:t>
            </a:r>
            <a:endParaRPr lang="en-US" sz="145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4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on LangGraph</a:t>
            </a: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runs on StateGraph, persists conversation</a:t>
            </a:r>
            <a:b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 with a PostgreSQL checkpointer, and supports</a:t>
            </a:r>
            <a:b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human-in-the-loop via interrupt() as a standard.</a:t>
            </a:r>
            <a:endParaRPr lang="en-US" sz="145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4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Default safety rails</a:t>
            </a: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sz="1450" dirty="0">
                <a:solidFill>
                  <a:srgbClr val="3341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ToolRetry </a:t>
            </a: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(retries transient failures) ·</a:t>
            </a:r>
            <a:br>
              <a:rPr lang="en-US" sz="1450" dirty="0">
                <a:solidFill>
                  <a:srgbClr val="3341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</a:br>
            <a:r>
              <a:rPr lang="en-US" sz="1450" dirty="0">
                <a:solidFill>
                  <a:srgbClr val="3341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Human-in-the-loop </a:t>
            </a: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(risky tools gated by interrupt_on) · </a:t>
            </a:r>
            <a:r>
              <a:rPr lang="en-US" sz="1450" dirty="0">
                <a:solidFill>
                  <a:srgbClr val="3341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PII</a:t>
            </a:r>
            <a:br>
              <a:rPr lang="en-US" sz="1450" dirty="0">
                <a:solidFill>
                  <a:srgbClr val="3341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</a:br>
            <a:r>
              <a:rPr lang="en-US" sz="1450" dirty="0">
                <a:solidFill>
                  <a:srgbClr val="3341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masking</a:t>
            </a: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All are langchain-provided middlewares, a few lines of</a:t>
            </a:r>
            <a:b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config each.</a:t>
            </a:r>
            <a:endParaRPr lang="en-US" sz="1450" dirty="0"/>
          </a:p>
        </p:txBody>
      </p:sp>
      <p:sp>
        <p:nvSpPr>
          <p:cNvPr id="11" name="Shape 7"/>
          <p:cNvSpPr/>
          <p:nvPr/>
        </p:nvSpPr>
        <p:spPr>
          <a:xfrm>
            <a:off x="6858000" y="2286000"/>
            <a:ext cx="4675327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17780">
            <a:solidFill>
              <a:srgbClr val="69789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6858000" y="2286000"/>
            <a:ext cx="467532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69789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Trigger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6858000" y="2889504"/>
            <a:ext cx="467532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↓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6858000" y="3127248"/>
            <a:ext cx="4675327" cy="603504"/>
          </a:xfrm>
          <a:prstGeom prst="roundRect">
            <a:avLst>
              <a:gd name="adj" fmla="val 12121"/>
            </a:avLst>
          </a:prstGeom>
          <a:solidFill>
            <a:srgbClr val="F4F7FB"/>
          </a:solidFill>
          <a:ln w="17780">
            <a:solidFill>
              <a:srgbClr val="0593B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Text 11"/>
          <p:cNvSpPr/>
          <p:nvPr/>
        </p:nvSpPr>
        <p:spPr>
          <a:xfrm>
            <a:off x="6858000" y="3127248"/>
            <a:ext cx="467532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main agent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6858000" y="3730752"/>
            <a:ext cx="467532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↓</a:t>
            </a:r>
            <a:endParaRPr lang="en-US" sz="1400" dirty="0"/>
          </a:p>
        </p:txBody>
      </p:sp>
      <p:sp>
        <p:nvSpPr>
          <p:cNvPr id="17" name="Shape 13"/>
          <p:cNvSpPr/>
          <p:nvPr/>
        </p:nvSpPr>
        <p:spPr>
          <a:xfrm>
            <a:off x="6858000" y="3968496"/>
            <a:ext cx="4675327" cy="603504"/>
          </a:xfrm>
          <a:prstGeom prst="roundRect">
            <a:avLst>
              <a:gd name="adj" fmla="val 12121"/>
            </a:avLst>
          </a:prstGeom>
          <a:solidFill>
            <a:srgbClr val="F4F7FB"/>
          </a:solidFill>
          <a:ln w="17780">
            <a:solidFill>
              <a:srgbClr val="2E62C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4"/>
          <p:cNvSpPr/>
          <p:nvPr/>
        </p:nvSpPr>
        <p:spPr>
          <a:xfrm>
            <a:off x="6858000" y="3968496"/>
            <a:ext cx="467532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E62C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SubAgent</a:t>
            </a:r>
            <a:endParaRPr lang="en-US" sz="1400" dirty="0"/>
          </a:p>
        </p:txBody>
      </p:sp>
      <p:sp>
        <p:nvSpPr>
          <p:cNvPr id="19" name="Text 15"/>
          <p:cNvSpPr/>
          <p:nvPr/>
        </p:nvSpPr>
        <p:spPr>
          <a:xfrm>
            <a:off x="6858000" y="4572000"/>
            <a:ext cx="467532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↓</a:t>
            </a:r>
            <a:endParaRPr lang="en-US" sz="1400" dirty="0"/>
          </a:p>
        </p:txBody>
      </p:sp>
      <p:sp>
        <p:nvSpPr>
          <p:cNvPr id="20" name="Shape 16"/>
          <p:cNvSpPr/>
          <p:nvPr/>
        </p:nvSpPr>
        <p:spPr>
          <a:xfrm>
            <a:off x="6858000" y="4809744"/>
            <a:ext cx="4675327" cy="603504"/>
          </a:xfrm>
          <a:prstGeom prst="roundRect">
            <a:avLst>
              <a:gd name="adj" fmla="val 12121"/>
            </a:avLst>
          </a:prstGeom>
          <a:solidFill>
            <a:srgbClr val="F4F7FB"/>
          </a:solidFill>
          <a:ln w="17780">
            <a:solidFill>
              <a:srgbClr val="B5751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Text 17"/>
          <p:cNvSpPr/>
          <p:nvPr/>
        </p:nvSpPr>
        <p:spPr>
          <a:xfrm>
            <a:off x="6858000" y="4809744"/>
            <a:ext cx="467532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B5751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MCP Tool</a:t>
            </a:r>
            <a:endParaRPr lang="en-US" sz="1400" dirty="0"/>
          </a:p>
        </p:txBody>
      </p:sp>
      <p:sp>
        <p:nvSpPr>
          <p:cNvPr id="22" name="Rectangle 21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SPEAKER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Who am I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Platform Engineer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 · intro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25</a:t>
            </a:r>
            <a:endParaRPr lang="en-US" sz="900" dirty="0"/>
          </a:p>
        </p:txBody>
      </p:sp>
      <p:pic>
        <p:nvPicPr>
          <p:cNvPr id="10" name="Image 1" descr="/sessions/trusting-cool-lamport/mnt/ai-workspace/MCP-con/deck/assets/speak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2240280"/>
            <a:ext cx="2743200" cy="2743200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658368" y="2240280"/>
            <a:ext cx="2743200" cy="2743200"/>
          </a:xfrm>
          <a:prstGeom prst="rect">
            <a:avLst/>
          </a:prstGeom>
          <a:ln w="12700">
            <a:solidFill>
              <a:srgbClr val="0E1A3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7"/>
          <p:cNvSpPr/>
          <p:nvPr/>
        </p:nvSpPr>
        <p:spPr>
          <a:xfrm>
            <a:off x="3950208" y="2907792"/>
            <a:ext cx="758311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engineer bridging legacy systems into the Agentic AI era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3950208" y="3429000"/>
            <a:ext cx="7583119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Focused on agent infrastructure connecting OpenAPI, MCP, and Agents</a:t>
            </a:r>
            <a:endParaRPr lang="en-US" sz="1500" dirty="0"/>
          </a:p>
          <a:p>
            <a:pPr marL="203200" indent="-2032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Organizer, Agentic AI Foundation Community Seoul</a:t>
            </a:r>
            <a:endParaRPr lang="en-US" sz="1500" dirty="0"/>
          </a:p>
        </p:txBody>
      </p:sp>
      <p:sp>
        <p:nvSpPr>
          <p:cNvPr id="15" name="Rectangle 14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3950208" y="2103120"/>
            <a:ext cx="7580375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800" b="1">
                <a:solidFill>
                  <a:srgbClr val="0E1A32"/>
                </a:solidFill>
                <a:latin typeface="Arial Black"/>
              </a:rPr>
              <a:t>Seoyul Yoon</a:t>
            </a:r>
          </a:p>
        </p:txBody>
      </p:sp>
      <p:pic>
        <p:nvPicPr>
          <p:cNvPr id="24" name="Picture 23" descr="badge-aai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0208" y="4434840"/>
            <a:ext cx="1737360" cy="1737360"/>
          </a:xfrm>
          <a:prstGeom prst="rect">
            <a:avLst/>
          </a:prstGeom>
        </p:spPr>
      </p:pic>
      <p:pic>
        <p:nvPicPr>
          <p:cNvPr id="25" name="Picture 24" descr="badge-kubestronau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9048" y="4640579"/>
            <a:ext cx="1581912" cy="1325880"/>
          </a:xfrm>
          <a:prstGeom prst="rect">
            <a:avLst/>
          </a:prstGeom>
        </p:spPr>
      </p:pic>
      <p:pic>
        <p:nvPicPr>
          <p:cNvPr id="26" name="Picture 25" descr="github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368" y="5138928"/>
            <a:ext cx="237744" cy="237744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005840" y="5111496"/>
            <a:ext cx="239572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33415A"/>
                </a:solidFill>
                <a:latin typeface="Consolas"/>
              </a:rPr>
              <a:t>Seo-yul</a:t>
            </a:r>
          </a:p>
        </p:txBody>
      </p:sp>
      <p:pic>
        <p:nvPicPr>
          <p:cNvPr id="28" name="Picture 27" descr="linkedin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368" y="5468112"/>
            <a:ext cx="237744" cy="23774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005840" y="5440680"/>
            <a:ext cx="239572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33415A"/>
                </a:solidFill>
                <a:latin typeface="Consolas"/>
              </a:rPr>
              <a:t>Seoyul Yoon</a:t>
            </a:r>
          </a:p>
        </p:txBody>
      </p:sp>
      <p:pic>
        <p:nvPicPr>
          <p:cNvPr id="30" name="Picture 29" descr="slac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368" y="5797296"/>
            <a:ext cx="237744" cy="237744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005840" y="5769864"/>
            <a:ext cx="239572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33415A"/>
                </a:solidFill>
                <a:latin typeface="Consolas"/>
              </a:rPr>
              <a:t>Yul (Seoyul Yoon)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OUR GLUE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Two Pieces of Glue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pieces of our own code join the parts: assembly and connection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· MCP→Agent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 / 25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58368" y="205740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gaps between the open-source parts are joined by two pieces of our own code, one role each.</a:t>
            </a:r>
            <a:endParaRPr lang="en-US" sz="1550" dirty="0"/>
          </a:p>
        </p:txBody>
      </p:sp>
      <p:sp>
        <p:nvSpPr>
          <p:cNvPr id="11" name="Text 7"/>
          <p:cNvSpPr/>
          <p:nvPr/>
        </p:nvSpPr>
        <p:spPr>
          <a:xfrm>
            <a:off x="658368" y="2697480"/>
            <a:ext cx="553212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DeepAgentWrapper — assembly</a:t>
            </a: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reads a profile (trigger,</a:t>
            </a:r>
            <a:b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LLM, and tool nodes) and builds an executable graph.</a:t>
            </a:r>
            <a:b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Middlewares are attached here as well.</a:t>
            </a:r>
            <a:endParaRPr lang="en-US" sz="140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UserMCPClientFactory — connection</a:t>
            </a: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pools MCP clients per</a:t>
            </a:r>
            <a:b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 and manages OAuth tokens in Redis with TTLs. When</a:t>
            </a:r>
            <a:b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servers change, </a:t>
            </a:r>
            <a:r>
              <a:rPr lang="en-US" sz="1400" dirty="0">
                <a:solidFill>
                  <a:srgbClr val="3341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invalidate() </a:t>
            </a: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rebuilds the tool catalog.</a:t>
            </a:r>
            <a:endParaRPr lang="en-US" sz="140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 code never knows how many servers or which</a:t>
            </a:r>
            <a:b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transports</a:t>
            </a: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It sees a single Tool collection.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510528" y="2593306"/>
            <a:ext cx="5022799" cy="3017520"/>
          </a:xfrm>
          <a:prstGeom prst="roundRect">
            <a:avLst>
              <a:gd name="adj" fmla="val 1515"/>
            </a:avLst>
          </a:prstGeom>
          <a:solidFill>
            <a:srgbClr val="0E1A32"/>
          </a:solidFill>
          <a:ln w="15875">
            <a:solidFill>
              <a:srgbClr val="04C0D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9"/>
          <p:cNvSpPr/>
          <p:nvPr/>
        </p:nvSpPr>
        <p:spPr>
          <a:xfrm>
            <a:off x="10161727" y="2770632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python</a:t>
            </a:r>
            <a:endParaRPr lang="en-US" sz="950" dirty="0"/>
          </a:p>
        </p:txBody>
      </p:sp>
      <p:sp>
        <p:nvSpPr>
          <p:cNvPr id="14" name="Text 10"/>
          <p:cNvSpPr/>
          <p:nvPr/>
        </p:nvSpPr>
        <p:spPr>
          <a:xfrm>
            <a:off x="6711696" y="2935224"/>
            <a:ext cx="4620463" cy="2633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factory = </a:t>
            </a:r>
            <a:r>
              <a:rPr lang="en-US" sz="120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UserMCPClientFactory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(...)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</a:t>
            </a:r>
            <a:b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</a:b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per-user pool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wrapper = </a:t>
            </a:r>
            <a:r>
              <a:rPr lang="en-US" sz="120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DeepAgentWrapper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agent_spec=profile,        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node-based spec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mcp_client_factory=factory,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tools per user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checkpointer=postgres_saver,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resumable convo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graph = </a:t>
            </a:r>
            <a:r>
              <a:rPr lang="en-US" sz="1200" dirty="0">
                <a:solidFill>
                  <a:srgbClr val="67C7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await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wrapper.</a:t>
            </a:r>
            <a:r>
              <a:rPr lang="en-US" sz="120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build_deepagent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user_id=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"user-123"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658368" y="566928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third piece is deployment. The AiAgent CRD on the next slide handles it.</a:t>
            </a:r>
            <a:endParaRPr lang="en-US" sz="1550" dirty="0"/>
          </a:p>
        </p:txBody>
      </p:sp>
      <p:sp>
        <p:nvSpPr>
          <p:cNvPr id="16" name="Rectangle 15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PROVISIONING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AiAgent — Agent as a Resource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Declare the intent; triggers decide the workload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· MCP→Agent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21 / 25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58368" y="205740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agent runtime is handled by the same Operator.</a:t>
            </a:r>
            <a:b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CR declares only intent; what gets deployed is decided</a:t>
            </a:r>
            <a:r>
              <a:rPr lang="ko-KR" alt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its triggers.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658368" y="2615184"/>
            <a:ext cx="6263640" cy="3273552"/>
          </a:xfrm>
          <a:prstGeom prst="roundRect">
            <a:avLst>
              <a:gd name="adj" fmla="val 1397"/>
            </a:avLst>
          </a:prstGeom>
          <a:solidFill>
            <a:srgbClr val="0E1A32"/>
          </a:solidFill>
          <a:ln w="15875">
            <a:solidFill>
              <a:srgbClr val="04C0D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5550408" y="2688336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yaml</a:t>
            </a:r>
            <a:endParaRPr lang="en-US" sz="950" dirty="0"/>
          </a:p>
        </p:txBody>
      </p:sp>
      <p:sp>
        <p:nvSpPr>
          <p:cNvPr id="13" name="Text 9"/>
          <p:cNvSpPr/>
          <p:nvPr/>
        </p:nvSpPr>
        <p:spPr>
          <a:xfrm>
            <a:off x="859536" y="2852928"/>
            <a:ext cx="5861304" cy="2889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apiVersion: platform.example.com/v1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kind: AiAgent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metadata: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name: sre-agent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spec: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image: registry/agent-runtime:</a:t>
            </a:r>
            <a:r>
              <a:rPr lang="en-US" sz="1200" dirty="0">
                <a:solidFill>
                  <a:srgbClr val="F2C0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2.3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agentProfile: { id: 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"6863..."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 version: </a:t>
            </a:r>
            <a:r>
              <a:rPr lang="en-US" sz="1200" dirty="0">
                <a:solidFill>
                  <a:srgbClr val="F2C0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}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profileConfigMapRef: sre-agent-profile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envSecretRef: sre-agent-secret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triggers: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- type: chatbot        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-&gt; Deploy/Svc/Ing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tokenValidation: { type: jwt, issuer: ... }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- type: scheduler      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-&gt; CronJob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schedule: 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"0 9 * * MON"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7287768" y="2743200"/>
            <a:ext cx="4245559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3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Intent only</a:t>
            </a: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the CR carries just an image, an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 definition reference, and triggers.</a:t>
            </a:r>
            <a:endParaRPr lang="en-US" sz="135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3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Triggers shape the workload</a:t>
            </a: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chatbot and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webhook unfold into a Deployment; scheduler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unfolds into a CronJob.</a:t>
            </a:r>
            <a:endParaRPr lang="en-US" sz="135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3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Rollout = version bump</a:t>
            </a:r>
            <a:r>
              <a:rPr lang="en-US" sz="13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raising</a:t>
            </a:r>
            <a:br>
              <a:rPr lang="en-US" sz="13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agentProfile.version is the redeploy.</a:t>
            </a:r>
            <a:endParaRPr lang="en-US" sz="1350" dirty="0"/>
          </a:p>
        </p:txBody>
      </p:sp>
      <p:sp>
        <p:nvSpPr>
          <p:cNvPr id="15" name="Rectangle 14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PUTTING IT TOGETHER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End-to-End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full path of a single request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· wrap-up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22 / 25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58368" y="205740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one chat request to a legacy REST API call, everything flows as a single unbroken chain.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658368" y="2743200"/>
            <a:ext cx="1772656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20320">
            <a:solidFill>
              <a:srgbClr val="69789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694944" y="2743200"/>
            <a:ext cx="169950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2449312" y="2743200"/>
            <a:ext cx="46634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2000" dirty="0"/>
          </a:p>
        </p:txBody>
      </p:sp>
      <p:sp>
        <p:nvSpPr>
          <p:cNvPr id="14" name="Shape 10"/>
          <p:cNvSpPr/>
          <p:nvPr/>
        </p:nvSpPr>
        <p:spPr>
          <a:xfrm>
            <a:off x="2933944" y="2743200"/>
            <a:ext cx="1772656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20320">
            <a:solidFill>
              <a:srgbClr val="0593B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Text 11"/>
          <p:cNvSpPr/>
          <p:nvPr/>
        </p:nvSpPr>
        <p:spPr>
          <a:xfrm>
            <a:off x="2970520" y="2743200"/>
            <a:ext cx="169950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FastAPI</a:t>
            </a:r>
            <a:endParaRPr lang="en-US" sz="1500" dirty="0"/>
          </a:p>
          <a:p>
            <a:pPr marL="0" indent="0" algn="ctr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Router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4724888" y="2743200"/>
            <a:ext cx="46634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2000" dirty="0"/>
          </a:p>
        </p:txBody>
      </p:sp>
      <p:sp>
        <p:nvSpPr>
          <p:cNvPr id="17" name="Shape 13"/>
          <p:cNvSpPr/>
          <p:nvPr/>
        </p:nvSpPr>
        <p:spPr>
          <a:xfrm>
            <a:off x="5209520" y="2743200"/>
            <a:ext cx="1772656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20320">
            <a:solidFill>
              <a:srgbClr val="2E62C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4"/>
          <p:cNvSpPr/>
          <p:nvPr/>
        </p:nvSpPr>
        <p:spPr>
          <a:xfrm>
            <a:off x="5246096" y="2743200"/>
            <a:ext cx="169950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DeepAgent</a:t>
            </a:r>
            <a:endParaRPr lang="en-US" sz="1500" dirty="0"/>
          </a:p>
          <a:p>
            <a:pPr marL="0" indent="0" algn="ctr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LLM</a:t>
            </a:r>
            <a:endParaRPr lang="en-US" sz="1500" dirty="0"/>
          </a:p>
        </p:txBody>
      </p:sp>
      <p:sp>
        <p:nvSpPr>
          <p:cNvPr id="19" name="Text 15"/>
          <p:cNvSpPr/>
          <p:nvPr/>
        </p:nvSpPr>
        <p:spPr>
          <a:xfrm>
            <a:off x="7000464" y="2743200"/>
            <a:ext cx="46634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2000" dirty="0"/>
          </a:p>
        </p:txBody>
      </p:sp>
      <p:sp>
        <p:nvSpPr>
          <p:cNvPr id="20" name="Shape 16"/>
          <p:cNvSpPr/>
          <p:nvPr/>
        </p:nvSpPr>
        <p:spPr>
          <a:xfrm>
            <a:off x="7485096" y="2743200"/>
            <a:ext cx="1772656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20320">
            <a:solidFill>
              <a:srgbClr val="B5751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Text 17"/>
          <p:cNvSpPr/>
          <p:nvPr/>
        </p:nvSpPr>
        <p:spPr>
          <a:xfrm>
            <a:off x="7521672" y="2743200"/>
            <a:ext cx="169950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Tool</a:t>
            </a:r>
            <a:endParaRPr lang="en-US" sz="1500" dirty="0"/>
          </a:p>
        </p:txBody>
      </p:sp>
      <p:sp>
        <p:nvSpPr>
          <p:cNvPr id="22" name="Text 18"/>
          <p:cNvSpPr/>
          <p:nvPr/>
        </p:nvSpPr>
        <p:spPr>
          <a:xfrm>
            <a:off x="9276039" y="2743200"/>
            <a:ext cx="46634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2000" dirty="0"/>
          </a:p>
        </p:txBody>
      </p:sp>
      <p:sp>
        <p:nvSpPr>
          <p:cNvPr id="23" name="Shape 19"/>
          <p:cNvSpPr/>
          <p:nvPr/>
        </p:nvSpPr>
        <p:spPr>
          <a:xfrm>
            <a:off x="9760671" y="2743200"/>
            <a:ext cx="1772656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20320">
            <a:solidFill>
              <a:srgbClr val="1F8A5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Text 20"/>
          <p:cNvSpPr/>
          <p:nvPr/>
        </p:nvSpPr>
        <p:spPr>
          <a:xfrm>
            <a:off x="9797247" y="2743200"/>
            <a:ext cx="169950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Legacy</a:t>
            </a:r>
            <a:endParaRPr lang="en-US" sz="1500" dirty="0"/>
          </a:p>
          <a:p>
            <a:pPr marL="0" indent="0" algn="ctr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 API</a:t>
            </a:r>
            <a:endParaRPr lang="en-US" sz="1500" dirty="0"/>
          </a:p>
        </p:txBody>
      </p:sp>
      <p:sp>
        <p:nvSpPr>
          <p:cNvPr id="25" name="Text 21"/>
          <p:cNvSpPr/>
          <p:nvPr/>
        </p:nvSpPr>
        <p:spPr>
          <a:xfrm>
            <a:off x="658368" y="4160520"/>
            <a:ext cx="1087495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7A4F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profile decides the agent's tool scope</a:t>
            </a:r>
            <a:endParaRPr lang="en-US" sz="1350" dirty="0"/>
          </a:p>
        </p:txBody>
      </p:sp>
      <p:sp>
        <p:nvSpPr>
          <p:cNvPr id="26" name="Text 22"/>
          <p:cNvSpPr/>
          <p:nvPr/>
        </p:nvSpPr>
        <p:spPr>
          <a:xfrm>
            <a:off x="2121408" y="4800600"/>
            <a:ext cx="7948879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Maintain the OpenAPI spec and </a:t>
            </a: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tool catalog generates itself</a:t>
            </a:r>
            <a:endParaRPr lang="en-US" sz="140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MCP-capable host </a:t>
            </a: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reuses the same catalog as-is</a:t>
            </a:r>
            <a:endParaRPr lang="en-US" sz="1400" dirty="0"/>
          </a:p>
          <a:p>
            <a:pPr marL="203200" indent="-203200">
              <a:lnSpc>
                <a:spcPct val="104000"/>
              </a:lnSpc>
              <a:buSzPct val="100000"/>
              <a:buChar char="•"/>
            </a:pP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servers and agents alike </a:t>
            </a: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and stay up from one declaration</a:t>
            </a:r>
            <a:endParaRPr lang="en-US" sz="1400" dirty="0"/>
          </a:p>
        </p:txBody>
      </p:sp>
      <p:sp>
        <p:nvSpPr>
          <p:cNvPr id="27" name="Rectangle 26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KEEPING IT HONEST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Not Solved Yet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things to know before you try this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· wrap-up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23 / 25</a:t>
            </a:r>
            <a:endParaRPr lang="en-US" sz="900" dirty="0"/>
          </a:p>
        </p:txBody>
      </p:sp>
      <p:sp>
        <p:nvSpPr>
          <p:cNvPr id="10" name="Shape 6"/>
          <p:cNvSpPr/>
          <p:nvPr/>
        </p:nvSpPr>
        <p:spPr>
          <a:xfrm>
            <a:off x="658368" y="2240280"/>
            <a:ext cx="5208880" cy="1627632"/>
          </a:xfrm>
          <a:prstGeom prst="roundRect">
            <a:avLst>
              <a:gd name="adj" fmla="val 3933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" name="Shape 7"/>
          <p:cNvSpPr/>
          <p:nvPr/>
        </p:nvSpPr>
        <p:spPr>
          <a:xfrm>
            <a:off x="658368" y="2240280"/>
            <a:ext cx="82296" cy="1627632"/>
          </a:xfrm>
          <a:prstGeom prst="rect">
            <a:avLst/>
          </a:prstGeom>
          <a:solidFill>
            <a:srgbClr val="B5751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950976" y="2423160"/>
            <a:ext cx="470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A3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WSDL: ready, not applied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950976" y="2843784"/>
            <a:ext cx="4705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Today's production path is Swagger 2.0. spec2openapi's</a:t>
            </a:r>
            <a:b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WSDL conversion and SOAP bridge are implemented and</a:t>
            </a:r>
            <a:b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verified, but production adoption is still in preparation.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6324448" y="2240280"/>
            <a:ext cx="5208880" cy="1627632"/>
          </a:xfrm>
          <a:prstGeom prst="roundRect">
            <a:avLst>
              <a:gd name="adj" fmla="val 3933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" name="Shape 11"/>
          <p:cNvSpPr/>
          <p:nvPr/>
        </p:nvSpPr>
        <p:spPr>
          <a:xfrm>
            <a:off x="6324448" y="2240280"/>
            <a:ext cx="82296" cy="1627632"/>
          </a:xfrm>
          <a:prstGeom prst="rect">
            <a:avLst/>
          </a:prstGeom>
          <a:solidFill>
            <a:srgbClr val="2E62C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" name="Text 12"/>
          <p:cNvSpPr/>
          <p:nvPr/>
        </p:nvSpPr>
        <p:spPr>
          <a:xfrm>
            <a:off x="6617056" y="2423160"/>
            <a:ext cx="470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A3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Interactive OAuth</a:t>
            </a:r>
            <a:endParaRPr lang="en-US" sz="1450" dirty="0"/>
          </a:p>
        </p:txBody>
      </p:sp>
      <p:sp>
        <p:nvSpPr>
          <p:cNvPr id="17" name="Text 13"/>
          <p:cNvSpPr/>
          <p:nvPr/>
        </p:nvSpPr>
        <p:spPr>
          <a:xfrm>
            <a:off x="6617056" y="2843784"/>
            <a:ext cx="4705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OAuth assumes browser redirects and user consent.</a:t>
            </a:r>
            <a:b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Headless triggers such as webhooks leave an auth gap,</a:t>
            </a:r>
            <a:b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we are closing with PATs and per-trigger</a:t>
            </a:r>
            <a:b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token validation.</a:t>
            </a:r>
            <a:endParaRPr lang="en-US" sz="1300" dirty="0"/>
          </a:p>
        </p:txBody>
      </p:sp>
      <p:sp>
        <p:nvSpPr>
          <p:cNvPr id="18" name="Shape 14"/>
          <p:cNvSpPr/>
          <p:nvPr/>
        </p:nvSpPr>
        <p:spPr>
          <a:xfrm>
            <a:off x="658368" y="4160520"/>
            <a:ext cx="5208880" cy="1627632"/>
          </a:xfrm>
          <a:prstGeom prst="roundRect">
            <a:avLst>
              <a:gd name="adj" fmla="val 3933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9" name="Shape 15"/>
          <p:cNvSpPr/>
          <p:nvPr/>
        </p:nvSpPr>
        <p:spPr>
          <a:xfrm>
            <a:off x="658368" y="4160520"/>
            <a:ext cx="82296" cy="1627632"/>
          </a:xfrm>
          <a:prstGeom prst="rect">
            <a:avLst/>
          </a:prstGeom>
          <a:solidFill>
            <a:srgbClr val="7A4FC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" name="Text 16"/>
          <p:cNvSpPr/>
          <p:nvPr/>
        </p:nvSpPr>
        <p:spPr>
          <a:xfrm>
            <a:off x="950976" y="4343400"/>
            <a:ext cx="470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A3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Non-standard LLM schemas</a:t>
            </a:r>
            <a:endParaRPr lang="en-US" sz="1450" dirty="0"/>
          </a:p>
        </p:txBody>
      </p:sp>
      <p:sp>
        <p:nvSpPr>
          <p:cNvPr id="21" name="Text 17"/>
          <p:cNvSpPr/>
          <p:nvPr/>
        </p:nvSpPr>
        <p:spPr>
          <a:xfrm>
            <a:off x="950976" y="4764024"/>
            <a:ext cx="4705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Response structures differ by provider, so parsing logic</a:t>
            </a:r>
            <a:b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needs attention on every model switch.</a:t>
            </a:r>
            <a:endParaRPr lang="en-US" sz="1300" dirty="0"/>
          </a:p>
        </p:txBody>
      </p:sp>
      <p:sp>
        <p:nvSpPr>
          <p:cNvPr id="22" name="Shape 18"/>
          <p:cNvSpPr/>
          <p:nvPr/>
        </p:nvSpPr>
        <p:spPr>
          <a:xfrm>
            <a:off x="6324448" y="4160520"/>
            <a:ext cx="5208880" cy="1627632"/>
          </a:xfrm>
          <a:prstGeom prst="roundRect">
            <a:avLst>
              <a:gd name="adj" fmla="val 3933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3" name="Shape 19"/>
          <p:cNvSpPr/>
          <p:nvPr/>
        </p:nvSpPr>
        <p:spPr>
          <a:xfrm>
            <a:off x="6324448" y="4160520"/>
            <a:ext cx="82296" cy="1627632"/>
          </a:xfrm>
          <a:prstGeom prst="rect">
            <a:avLst/>
          </a:prstGeom>
          <a:solidFill>
            <a:srgbClr val="0593B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4" name="Text 20"/>
          <p:cNvSpPr/>
          <p:nvPr/>
        </p:nvSpPr>
        <p:spPr>
          <a:xfrm>
            <a:off x="6617056" y="4343400"/>
            <a:ext cx="470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A3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Description = behavior</a:t>
            </a:r>
            <a:endParaRPr lang="en-US" sz="1450" dirty="0"/>
          </a:p>
        </p:txBody>
      </p:sp>
      <p:sp>
        <p:nvSpPr>
          <p:cNvPr id="25" name="Text 21"/>
          <p:cNvSpPr/>
          <p:nvPr/>
        </p:nvSpPr>
        <p:spPr>
          <a:xfrm>
            <a:off x="6617056" y="4764024"/>
            <a:ext cx="4705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description quality drives agent behavior.</a:t>
            </a:r>
            <a:b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Auto-conversion is not the end: spec management becomes</a:t>
            </a:r>
            <a:b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new, ongoing cost.</a:t>
            </a:r>
            <a:endParaRPr lang="en-US" sz="1300" dirty="0"/>
          </a:p>
        </p:txBody>
      </p:sp>
      <p:sp>
        <p:nvSpPr>
          <p:cNvPr id="26" name="Rectangle 25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COMMUNITY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Agentic AI Foundation Community Seoul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이 서밋을 주최하는 재단의 서울 커뮤니티가 문을 열었습니다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· wrap-up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24 / 25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58368" y="205740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오늘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이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서밋을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주최하는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곳이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MCP와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AGENTS.md의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집인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Agentic AI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Foundation입니다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b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그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서울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커뮤니티가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막</a:t>
            </a:r>
            <a:r>
              <a:rPr lang="ko-KR" alt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시작됐고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오늘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같은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이야기가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바로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이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altLang="ko-Kore-KR" sz="1550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커뮤니티</a:t>
            </a:r>
            <a:r>
              <a:rPr lang="ko-KR" alt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에서 진행됩니다</a:t>
            </a:r>
            <a:r>
              <a:rPr lang="en-US" altLang="ko-Kore-KR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altLang="ko-Kore-KR" sz="1550" dirty="0"/>
          </a:p>
        </p:txBody>
      </p:sp>
      <p:sp>
        <p:nvSpPr>
          <p:cNvPr id="11" name="Shape 7"/>
          <p:cNvSpPr/>
          <p:nvPr/>
        </p:nvSpPr>
        <p:spPr>
          <a:xfrm>
            <a:off x="658368" y="2697480"/>
            <a:ext cx="3381146" cy="2331720"/>
          </a:xfrm>
          <a:prstGeom prst="roundRect">
            <a:avLst>
              <a:gd name="adj" fmla="val 2745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877824" y="2880360"/>
            <a:ext cx="294223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877824" y="3191256"/>
            <a:ext cx="29422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AAIF, 서울에서</a:t>
            </a:r>
            <a:endParaRPr lang="en-US" sz="1650" dirty="0"/>
          </a:p>
        </p:txBody>
      </p:sp>
      <p:sp>
        <p:nvSpPr>
          <p:cNvPr id="14" name="Text 10"/>
          <p:cNvSpPr/>
          <p:nvPr/>
        </p:nvSpPr>
        <p:spPr>
          <a:xfrm>
            <a:off x="877824" y="3648456"/>
            <a:ext cx="294223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이 서밋을 주최하는 재단의 서울 챕터. MCP, goose, AGENTS.md와 agentic AI의 오픈 표준을 초급 세션부터 딥다이브까지 다룹니다.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4405274" y="2697480"/>
            <a:ext cx="3381146" cy="2331720"/>
          </a:xfrm>
          <a:prstGeom prst="roundRect">
            <a:avLst>
              <a:gd name="adj" fmla="val 2745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" name="Text 12"/>
          <p:cNvSpPr/>
          <p:nvPr/>
        </p:nvSpPr>
        <p:spPr>
          <a:xfrm>
            <a:off x="4624730" y="2880360"/>
            <a:ext cx="294223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WHO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4624730" y="3191256"/>
            <a:ext cx="29422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한국의 빌더들</a:t>
            </a:r>
            <a:endParaRPr lang="en-US" sz="1650" dirty="0"/>
          </a:p>
        </p:txBody>
      </p:sp>
      <p:sp>
        <p:nvSpPr>
          <p:cNvPr id="18" name="Text 14"/>
          <p:cNvSpPr/>
          <p:nvPr/>
        </p:nvSpPr>
        <p:spPr>
          <a:xfrm>
            <a:off x="4624730" y="3648456"/>
            <a:ext cx="294223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에이전트, MCP 서버, 도구를 만드는 한국의 엔지니어들. 서울에서 커뮤니티 행사, 발표 세션, 핸즈온을 준비하고 있습니다.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152181" y="2697480"/>
            <a:ext cx="3381146" cy="2331720"/>
          </a:xfrm>
          <a:prstGeom prst="roundRect">
            <a:avLst>
              <a:gd name="adj" fmla="val 2745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" name="Text 16"/>
          <p:cNvSpPr/>
          <p:nvPr/>
        </p:nvSpPr>
        <p:spPr>
          <a:xfrm>
            <a:off x="8371637" y="2880360"/>
            <a:ext cx="294223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JOIN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8371637" y="3191256"/>
            <a:ext cx="29422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오늘, 여기서 시작</a:t>
            </a:r>
            <a:endParaRPr lang="en-US" sz="1650" dirty="0"/>
          </a:p>
        </p:txBody>
      </p:sp>
      <p:sp>
        <p:nvSpPr>
          <p:cNvPr id="22" name="Text 18"/>
          <p:cNvSpPr/>
          <p:nvPr/>
        </p:nvSpPr>
        <p:spPr>
          <a:xfrm>
            <a:off x="8371637" y="3648456"/>
            <a:ext cx="294223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Agentic AI를 만드는 사람들과 연결되는 가장 빠른 자리입니다. 이미 딱 맞는 행사에 와 계시니, 세션 끝나고 편하게 말 걸어주세요.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658368" y="5303520"/>
            <a:ext cx="1087495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buSzPct val="100000"/>
              <a:buChar char="•"/>
            </a:pPr>
            <a:r>
              <a:rPr lang="en-US" sz="14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오거나이저</a:t>
            </a: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Seoyul Yoon (linkedin.com/in/yoon-seoyul) · Junghwan Park (PyTorchKR)</a:t>
            </a:r>
            <a:endParaRPr lang="en-US" sz="1450" dirty="0"/>
          </a:p>
        </p:txBody>
      </p:sp>
      <p:pic>
        <p:nvPicPr>
          <p:cNvPr id="24" name="Image 1" descr="/sessions/trusting-cool-lamport/mnt/ai-workspace/MCP-con/deck/assets/icons/taegeukgi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4921" y="1161288"/>
            <a:ext cx="1627632" cy="1085088"/>
          </a:xfrm>
          <a:prstGeom prst="rect">
            <a:avLst/>
          </a:prstGeom>
        </p:spPr>
      </p:pic>
      <p:pic>
        <p:nvPicPr>
          <p:cNvPr id="25" name="Image 2" descr="/sessions/trusting-cool-lamport/mnt/ai-workspace/MCP-con/deck/assets/vox/community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5870448"/>
            <a:ext cx="12191695" cy="987552"/>
          </a:xfrm>
          <a:prstGeom prst="rect">
            <a:avLst/>
          </a:prstGeom>
        </p:spPr>
      </p:pic>
      <p:sp>
        <p:nvSpPr>
          <p:cNvPr id="26" name="Shape 20"/>
          <p:cNvSpPr/>
          <p:nvPr/>
        </p:nvSpPr>
        <p:spPr>
          <a:xfrm>
            <a:off x="0" y="5815584"/>
            <a:ext cx="12191695" cy="54864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7" name="Text 21"/>
          <p:cNvSpPr/>
          <p:nvPr/>
        </p:nvSpPr>
        <p:spPr>
          <a:xfrm>
            <a:off x="658368" y="5961888"/>
            <a:ext cx="1087495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서울에서 만나요 — See you in Seoul</a:t>
            </a:r>
            <a:endParaRPr lang="en-US" sz="1500" dirty="0"/>
          </a:p>
        </p:txBody>
      </p:sp>
      <p:sp>
        <p:nvSpPr>
          <p:cNvPr id="28" name="Rectangle 27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/>
      <p:bldP spid="26" grpId="0" animBg="1"/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E1A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los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38912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389120" y="0"/>
            <a:ext cx="82296" cy="6858000"/>
          </a:xfrm>
          <a:prstGeom prst="rect">
            <a:avLst/>
          </a:prstGeom>
          <a:solidFill>
            <a:srgbClr val="04C0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Image 0" descr="/sessions/trusting-cool-lamport/mnt/ai-workspace/MCP-con/deck/assets/logo_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0" y="2377440"/>
            <a:ext cx="6492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60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6000" dirty="0"/>
          </a:p>
        </p:txBody>
      </p:sp>
      <p:sp>
        <p:nvSpPr>
          <p:cNvPr id="5" name="Text 1"/>
          <p:cNvSpPr/>
          <p:nvPr/>
        </p:nvSpPr>
        <p:spPr>
          <a:xfrm>
            <a:off x="5029200" y="3749040"/>
            <a:ext cx="6492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FC0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Rebuild nothing. Automate everything.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5029200" y="6035040"/>
            <a:ext cx="6492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4C0D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github.com/Seo-yul</a:t>
            </a:r>
            <a:r>
              <a:rPr lang="en-US" sz="1300" dirty="0">
                <a:solidFill>
                  <a:srgbClr val="7C8B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·   #MCPDevSummit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3" grpId="0"/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PROBLEM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AI Transformation = Redevelopment?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rebuilding servers just to adopt AI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 · intro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25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58368" y="205740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familiar scene in enterprise AI adoption: right next to a perfectly working system, yet another server is built just</a:t>
            </a:r>
            <a:b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AI to call.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658368" y="2697480"/>
            <a:ext cx="3381146" cy="2331720"/>
          </a:xfrm>
          <a:prstGeom prst="roundRect">
            <a:avLst>
              <a:gd name="adj" fmla="val 2745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877824" y="2880360"/>
            <a:ext cx="294223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REALITY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877824" y="3191256"/>
            <a:ext cx="29422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Specs weren't written for AI</a:t>
            </a:r>
            <a:endParaRPr lang="en-US" sz="1650" dirty="0"/>
          </a:p>
        </p:txBody>
      </p:sp>
      <p:sp>
        <p:nvSpPr>
          <p:cNvPr id="14" name="Text 10"/>
          <p:cNvSpPr/>
          <p:nvPr/>
        </p:nvSpPr>
        <p:spPr>
          <a:xfrm>
            <a:off x="877824" y="3648456"/>
            <a:ext cx="294223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LLM can call a decades-old REST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API, but not reliably in one shot.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Human-oriented specs push it into trial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error.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4405274" y="2697480"/>
            <a:ext cx="3381146" cy="2331720"/>
          </a:xfrm>
          <a:prstGeom prst="roundRect">
            <a:avLst>
              <a:gd name="adj" fmla="val 2745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" name="Text 12"/>
          <p:cNvSpPr/>
          <p:nvPr/>
        </p:nvSpPr>
        <p:spPr>
          <a:xfrm>
            <a:off x="4624730" y="2880360"/>
            <a:ext cx="294223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PRACTICE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4624730" y="3191256"/>
            <a:ext cx="29422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we build it again</a:t>
            </a:r>
            <a:endParaRPr lang="en-US" sz="1650" dirty="0"/>
          </a:p>
        </p:txBody>
      </p:sp>
      <p:sp>
        <p:nvSpPr>
          <p:cNvPr id="18" name="Text 14"/>
          <p:cNvSpPr/>
          <p:nvPr/>
        </p:nvSpPr>
        <p:spPr>
          <a:xfrm>
            <a:off x="4624730" y="3648456"/>
            <a:ext cx="294223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Teams redevelop: new AI-friendly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servers or MCP servers, with tool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functions hand-written for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backend.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152181" y="2697480"/>
            <a:ext cx="3381146" cy="2331720"/>
          </a:xfrm>
          <a:prstGeom prst="roundRect">
            <a:avLst>
              <a:gd name="adj" fmla="val 2745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" name="Text 16"/>
          <p:cNvSpPr/>
          <p:nvPr/>
        </p:nvSpPr>
        <p:spPr>
          <a:xfrm>
            <a:off x="8371637" y="2880360"/>
            <a:ext cx="294223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COST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8371637" y="3191256"/>
            <a:ext cx="29422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Grows with every backend</a:t>
            </a:r>
            <a:endParaRPr lang="en-US" sz="1650" dirty="0"/>
          </a:p>
        </p:txBody>
      </p:sp>
      <p:sp>
        <p:nvSpPr>
          <p:cNvPr id="22" name="Text 18"/>
          <p:cNvSpPr/>
          <p:nvPr/>
        </p:nvSpPr>
        <p:spPr>
          <a:xfrm>
            <a:off x="8371637" y="3648456"/>
            <a:ext cx="294223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Development and maintenance costs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 with the number of backends.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feature gets built twice.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658368" y="5303520"/>
            <a:ext cx="1087495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buSzPct val="100000"/>
              <a:buChar char="•"/>
            </a:pPr>
            <a:r>
              <a:rPr lang="en-US" sz="14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</a:t>
            </a: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The APIs and their specs already exist. Why build them again? “Don't reinvent the wheel” applies here, too.</a:t>
            </a:r>
            <a:endParaRPr lang="en-US" sz="1450" dirty="0"/>
          </a:p>
        </p:txBody>
      </p:sp>
      <p:sp>
        <p:nvSpPr>
          <p:cNvPr id="24" name="Rectangle 23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BUILDING BLOCKS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Don't reinvent the wheel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 instead of redevelop, reusing the wheels that already exist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 · intro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25</a:t>
            </a:r>
            <a:endParaRPr lang="en-US" sz="9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2194560"/>
          <a:ext cx="10874959" cy="3246120"/>
        </p:xfrm>
        <a:graphic>
          <a:graphicData uri="http://schemas.openxmlformats.org/drawingml/2006/table">
            <a:tbl>
              <a:tblPr/>
              <a:tblGrid>
                <a:gridCol w="173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7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Layer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A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Library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A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Role in this pipeline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A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E1A3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Protocol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0593B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mcp (Python SDK)</a:t>
                      </a:r>
                      <a:endParaRPr lang="en-US" sz="12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standard protocol for LLM tool calls (tools/list · tools/call, JSON-RPC)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E1A3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Framework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0593B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FastMCP</a:t>
                      </a:r>
                      <a:endParaRPr lang="en-US" sz="12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High-level MCP server framework with OpenAPI auto-conversion (OpenAPIProvider) and extension hooks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E1A3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Adapter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0593B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langchain-mcp-adapters</a:t>
                      </a:r>
                      <a:endParaRPr lang="en-US" sz="12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Exposes multiple MCP servers as a single LangChain tool collection, regardless of transport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E1A3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Agent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0593B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LangGraph + deepagents</a:t>
                      </a:r>
                      <a:endParaRPr lang="en-US" sz="12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Stateful graph workflows plus a standardized SubAgent orchestration pattern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E1A3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Convert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0593B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spec2openapi</a:t>
                      </a:r>
                      <a:endParaRPr lang="en-US" sz="12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Converts Swagger 2.0 specs into FastMCP-ready OpenAPI 3.x (built in-house, released as open source)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A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BIG PICTURE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The Pipeline in One Line</a:t>
            </a:r>
            <a:endParaRPr lang="en-US" sz="3300" dirty="0"/>
          </a:p>
        </p:txBody>
      </p:sp>
      <p:pic>
        <p:nvPicPr>
          <p:cNvPr id="6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 · intro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25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658368" y="205740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“A single OpenAPI spec spins up an MCP server, and a LangGraph Agent runs on top.”</a:t>
            </a:r>
            <a:endParaRPr lang="en-US" sz="1550" dirty="0"/>
          </a:p>
        </p:txBody>
      </p:sp>
      <p:sp>
        <p:nvSpPr>
          <p:cNvPr id="10" name="Shape 6"/>
          <p:cNvSpPr/>
          <p:nvPr/>
        </p:nvSpPr>
        <p:spPr>
          <a:xfrm>
            <a:off x="658368" y="2971800"/>
            <a:ext cx="3320186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" name="Shape 7"/>
          <p:cNvSpPr/>
          <p:nvPr/>
        </p:nvSpPr>
        <p:spPr>
          <a:xfrm>
            <a:off x="658368" y="2971800"/>
            <a:ext cx="3320186" cy="91440"/>
          </a:xfrm>
          <a:prstGeom prst="rect">
            <a:avLst/>
          </a:prstGeom>
          <a:solidFill>
            <a:srgbClr val="B5751B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859536" y="3191256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5751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859536" y="3575304"/>
            <a:ext cx="29178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OpenAPI spec</a:t>
            </a:r>
            <a:endParaRPr lang="en-US" sz="1800" dirty="0"/>
          </a:p>
        </p:txBody>
      </p:sp>
      <p:sp>
        <p:nvSpPr>
          <p:cNvPr id="14" name="Text 10"/>
          <p:cNvSpPr/>
          <p:nvPr/>
        </p:nvSpPr>
        <p:spPr>
          <a:xfrm>
            <a:off x="859536" y="3995928"/>
            <a:ext cx="29178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Legacy specs lifted to OpenAPI 3.x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859536" y="4416552"/>
            <a:ext cx="291785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5751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spec2openapi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4015130" y="2971800"/>
            <a:ext cx="384048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2200" dirty="0"/>
          </a:p>
        </p:txBody>
      </p:sp>
      <p:sp>
        <p:nvSpPr>
          <p:cNvPr id="17" name="Shape 13"/>
          <p:cNvSpPr/>
          <p:nvPr/>
        </p:nvSpPr>
        <p:spPr>
          <a:xfrm>
            <a:off x="4435754" y="2971800"/>
            <a:ext cx="3320186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" name="Shape 14"/>
          <p:cNvSpPr/>
          <p:nvPr/>
        </p:nvSpPr>
        <p:spPr>
          <a:xfrm>
            <a:off x="4435754" y="2971800"/>
            <a:ext cx="3320186" cy="91440"/>
          </a:xfrm>
          <a:prstGeom prst="rect">
            <a:avLst/>
          </a:prstGeom>
          <a:solidFill>
            <a:srgbClr val="0593B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" name="Text 15"/>
          <p:cNvSpPr/>
          <p:nvPr/>
        </p:nvSpPr>
        <p:spPr>
          <a:xfrm>
            <a:off x="4636922" y="3191256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500" dirty="0"/>
          </a:p>
        </p:txBody>
      </p:sp>
      <p:sp>
        <p:nvSpPr>
          <p:cNvPr id="20" name="Text 16"/>
          <p:cNvSpPr/>
          <p:nvPr/>
        </p:nvSpPr>
        <p:spPr>
          <a:xfrm>
            <a:off x="4636922" y="3575304"/>
            <a:ext cx="29178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server</a:t>
            </a:r>
            <a:endParaRPr lang="en-US" sz="1800" dirty="0"/>
          </a:p>
        </p:txBody>
      </p:sp>
      <p:sp>
        <p:nvSpPr>
          <p:cNvPr id="21" name="Text 17"/>
          <p:cNvSpPr/>
          <p:nvPr/>
        </p:nvSpPr>
        <p:spPr>
          <a:xfrm>
            <a:off x="4636922" y="3995928"/>
            <a:ext cx="29178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standard tool interface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4636922" y="4416552"/>
            <a:ext cx="291785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FastMCP · mcp SDK</a:t>
            </a:r>
            <a:endParaRPr lang="en-US" sz="1050" dirty="0"/>
          </a:p>
        </p:txBody>
      </p:sp>
      <p:sp>
        <p:nvSpPr>
          <p:cNvPr id="23" name="Text 19"/>
          <p:cNvSpPr/>
          <p:nvPr/>
        </p:nvSpPr>
        <p:spPr>
          <a:xfrm>
            <a:off x="7792517" y="2971800"/>
            <a:ext cx="384048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2200" dirty="0"/>
          </a:p>
        </p:txBody>
      </p:sp>
      <p:sp>
        <p:nvSpPr>
          <p:cNvPr id="24" name="Shape 20"/>
          <p:cNvSpPr/>
          <p:nvPr/>
        </p:nvSpPr>
        <p:spPr>
          <a:xfrm>
            <a:off x="8213141" y="2971800"/>
            <a:ext cx="3320186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5" name="Shape 21"/>
          <p:cNvSpPr/>
          <p:nvPr/>
        </p:nvSpPr>
        <p:spPr>
          <a:xfrm>
            <a:off x="8213141" y="2971800"/>
            <a:ext cx="3320186" cy="91440"/>
          </a:xfrm>
          <a:prstGeom prst="rect">
            <a:avLst/>
          </a:prstGeom>
          <a:solidFill>
            <a:srgbClr val="2E62C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6" name="Text 22"/>
          <p:cNvSpPr/>
          <p:nvPr/>
        </p:nvSpPr>
        <p:spPr>
          <a:xfrm>
            <a:off x="8414309" y="3191256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62C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500" dirty="0"/>
          </a:p>
        </p:txBody>
      </p:sp>
      <p:sp>
        <p:nvSpPr>
          <p:cNvPr id="27" name="Text 23"/>
          <p:cNvSpPr/>
          <p:nvPr/>
        </p:nvSpPr>
        <p:spPr>
          <a:xfrm>
            <a:off x="8414309" y="3575304"/>
            <a:ext cx="29178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</a:t>
            </a:r>
            <a:endParaRPr lang="en-US" sz="1800" dirty="0"/>
          </a:p>
        </p:txBody>
      </p:sp>
      <p:sp>
        <p:nvSpPr>
          <p:cNvPr id="28" name="Text 24"/>
          <p:cNvSpPr/>
          <p:nvPr/>
        </p:nvSpPr>
        <p:spPr>
          <a:xfrm>
            <a:off x="8414309" y="3995928"/>
            <a:ext cx="29178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Stateful orchestration</a:t>
            </a:r>
            <a:endParaRPr lang="en-US" sz="1200" dirty="0"/>
          </a:p>
        </p:txBody>
      </p:sp>
      <p:sp>
        <p:nvSpPr>
          <p:cNvPr id="29" name="Text 25"/>
          <p:cNvSpPr/>
          <p:nvPr/>
        </p:nvSpPr>
        <p:spPr>
          <a:xfrm>
            <a:off x="8414309" y="4416552"/>
            <a:ext cx="291785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E62C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LangGraph · deepagents</a:t>
            </a:r>
            <a:endParaRPr lang="en-US" sz="1050" dirty="0"/>
          </a:p>
        </p:txBody>
      </p:sp>
      <p:sp>
        <p:nvSpPr>
          <p:cNvPr id="30" name="Text 26"/>
          <p:cNvSpPr/>
          <p:nvPr/>
        </p:nvSpPr>
        <p:spPr>
          <a:xfrm>
            <a:off x="658368" y="5212080"/>
            <a:ext cx="1087495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buSzPct val="100000"/>
              <a:buChar char="•"/>
            </a:pPr>
            <a:r>
              <a:rPr lang="en-US" sz="14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standards combined</a:t>
            </a: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OpenAPI owns the spec, MCP owns the tool interface. Our own code is only the converter</a:t>
            </a:r>
            <a:b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between them (spec2openapi) and a thin layer on FastMCP hooks, so the pipeline evolves as the standards do.</a:t>
            </a:r>
            <a:endParaRPr lang="en-US" sz="1450" dirty="0"/>
          </a:p>
        </p:txBody>
      </p:sp>
      <p:sp>
        <p:nvSpPr>
          <p:cNvPr id="31" name="Rectangle 30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PLATFORM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The Platform at a Glance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flow from a legacy spec to a conversation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 · intro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25</a:t>
            </a:r>
            <a:endParaRPr lang="en-US" sz="900" dirty="0"/>
          </a:p>
        </p:txBody>
      </p:sp>
      <p:sp>
        <p:nvSpPr>
          <p:cNvPr id="10" name="Shape 6"/>
          <p:cNvSpPr/>
          <p:nvPr/>
        </p:nvSpPr>
        <p:spPr>
          <a:xfrm>
            <a:off x="658368" y="2286000"/>
            <a:ext cx="1828800" cy="210312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11" name="Image 1" descr="/sessions/trusting-cool-lamport/mnt/ai-workspace/MCP-con/deck/assets/icons/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304" y="2523744"/>
            <a:ext cx="566928" cy="56692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58368" y="3200400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Legacy System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731520" y="3547872"/>
            <a:ext cx="16824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0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 API</a:t>
            </a:r>
            <a:endParaRPr lang="en-US" sz="10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0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Swagger 2.0 spec</a:t>
            </a:r>
            <a:endParaRPr lang="en-US" sz="1050" dirty="0"/>
          </a:p>
        </p:txBody>
      </p:sp>
      <p:sp>
        <p:nvSpPr>
          <p:cNvPr id="14" name="Shape 9"/>
          <p:cNvSpPr/>
          <p:nvPr/>
        </p:nvSpPr>
        <p:spPr>
          <a:xfrm>
            <a:off x="2560320" y="3337560"/>
            <a:ext cx="1040282" cy="0"/>
          </a:xfrm>
          <a:prstGeom prst="line">
            <a:avLst/>
          </a:prstGeom>
          <a:noFill/>
          <a:ln w="25400">
            <a:solidFill>
              <a:srgbClr val="0593B4"/>
            </a:solidFill>
            <a:prstDash val="solid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5" name="Text 10"/>
          <p:cNvSpPr/>
          <p:nvPr/>
        </p:nvSpPr>
        <p:spPr>
          <a:xfrm>
            <a:off x="2395728" y="2862072"/>
            <a:ext cx="136946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spec2openapi</a:t>
            </a:r>
            <a:endParaRPr lang="en-US" sz="950" dirty="0"/>
          </a:p>
        </p:txBody>
      </p:sp>
      <p:sp>
        <p:nvSpPr>
          <p:cNvPr id="16" name="Shape 11"/>
          <p:cNvSpPr/>
          <p:nvPr/>
        </p:nvSpPr>
        <p:spPr>
          <a:xfrm>
            <a:off x="3673754" y="2286000"/>
            <a:ext cx="1828800" cy="210312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17" name="Image 2" descr="/sessions/trusting-cool-lamport/mnt/ai-workspace/MCP-con/deck/assets/icons/mc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4690" y="2523744"/>
            <a:ext cx="566928" cy="56692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3673754" y="3200400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Server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3746906" y="3547872"/>
            <a:ext cx="16824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0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FastMCP · OAuth proxy</a:t>
            </a:r>
            <a:endParaRPr lang="en-US" sz="10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0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 from the spec</a:t>
            </a:r>
            <a:endParaRPr lang="en-US" sz="1050" dirty="0"/>
          </a:p>
        </p:txBody>
      </p:sp>
      <p:sp>
        <p:nvSpPr>
          <p:cNvPr id="20" name="Shape 14"/>
          <p:cNvSpPr/>
          <p:nvPr/>
        </p:nvSpPr>
        <p:spPr>
          <a:xfrm>
            <a:off x="5575706" y="3337560"/>
            <a:ext cx="1040282" cy="0"/>
          </a:xfrm>
          <a:prstGeom prst="line">
            <a:avLst/>
          </a:prstGeom>
          <a:noFill/>
          <a:ln w="25400">
            <a:solidFill>
              <a:srgbClr val="0593B4"/>
            </a:solidFill>
            <a:prstDash val="solid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1" name="Text 15"/>
          <p:cNvSpPr/>
          <p:nvPr/>
        </p:nvSpPr>
        <p:spPr>
          <a:xfrm>
            <a:off x="5411114" y="2862072"/>
            <a:ext cx="136946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mcp-adapters</a:t>
            </a:r>
            <a:endParaRPr lang="en-US" sz="950" dirty="0"/>
          </a:p>
        </p:txBody>
      </p:sp>
      <p:sp>
        <p:nvSpPr>
          <p:cNvPr id="22" name="Shape 16"/>
          <p:cNvSpPr/>
          <p:nvPr/>
        </p:nvSpPr>
        <p:spPr>
          <a:xfrm>
            <a:off x="6689141" y="2286000"/>
            <a:ext cx="1828800" cy="210312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23" name="Image 3" descr="/sessions/trusting-cool-lamport/mnt/ai-workspace/MCP-con/deck/assets/icons/langchai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0077" y="2523744"/>
            <a:ext cx="566928" cy="566928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689141" y="3200400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Agent</a:t>
            </a:r>
            <a:endParaRPr lang="en-US" sz="1500" dirty="0"/>
          </a:p>
        </p:txBody>
      </p:sp>
      <p:sp>
        <p:nvSpPr>
          <p:cNvPr id="25" name="Text 18"/>
          <p:cNvSpPr/>
          <p:nvPr/>
        </p:nvSpPr>
        <p:spPr>
          <a:xfrm>
            <a:off x="6762293" y="3547872"/>
            <a:ext cx="16824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0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LangGraph · deepagents</a:t>
            </a:r>
            <a:endParaRPr lang="en-US" sz="10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0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+ SubAgents</a:t>
            </a:r>
            <a:endParaRPr lang="en-US" sz="1050" dirty="0"/>
          </a:p>
        </p:txBody>
      </p:sp>
      <p:sp>
        <p:nvSpPr>
          <p:cNvPr id="26" name="Shape 19"/>
          <p:cNvSpPr/>
          <p:nvPr/>
        </p:nvSpPr>
        <p:spPr>
          <a:xfrm>
            <a:off x="8591093" y="3337560"/>
            <a:ext cx="1040282" cy="0"/>
          </a:xfrm>
          <a:prstGeom prst="line">
            <a:avLst/>
          </a:prstGeom>
          <a:noFill/>
          <a:ln w="25400">
            <a:solidFill>
              <a:srgbClr val="0593B4"/>
            </a:solidFill>
            <a:prstDash val="solid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7" name="Text 20"/>
          <p:cNvSpPr/>
          <p:nvPr/>
        </p:nvSpPr>
        <p:spPr>
          <a:xfrm>
            <a:off x="8426501" y="2862072"/>
            <a:ext cx="136946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chat</a:t>
            </a:r>
            <a:endParaRPr lang="en-US" sz="950" dirty="0"/>
          </a:p>
        </p:txBody>
      </p:sp>
      <p:sp>
        <p:nvSpPr>
          <p:cNvPr id="28" name="Shape 21"/>
          <p:cNvSpPr/>
          <p:nvPr/>
        </p:nvSpPr>
        <p:spPr>
          <a:xfrm>
            <a:off x="9704527" y="2286000"/>
            <a:ext cx="1828800" cy="210312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29" name="Image 4" descr="/sessions/trusting-cool-lamport/mnt/ai-workspace/MCP-con/deck/assets/icons/user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35463" y="2523744"/>
            <a:ext cx="566928" cy="566928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9704527" y="3200400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</a:t>
            </a:r>
            <a:endParaRPr lang="en-US" sz="1500" dirty="0"/>
          </a:p>
        </p:txBody>
      </p:sp>
      <p:sp>
        <p:nvSpPr>
          <p:cNvPr id="31" name="Text 23"/>
          <p:cNvSpPr/>
          <p:nvPr/>
        </p:nvSpPr>
        <p:spPr>
          <a:xfrm>
            <a:off x="9777679" y="3547872"/>
            <a:ext cx="16824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0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 · triggers</a:t>
            </a:r>
            <a:endParaRPr lang="en-US" sz="1050" dirty="0"/>
          </a:p>
        </p:txBody>
      </p:sp>
      <p:sp>
        <p:nvSpPr>
          <p:cNvPr id="32" name="Shape 24"/>
          <p:cNvSpPr/>
          <p:nvPr/>
        </p:nvSpPr>
        <p:spPr>
          <a:xfrm>
            <a:off x="3673754" y="4709160"/>
            <a:ext cx="4844186" cy="713232"/>
          </a:xfrm>
          <a:prstGeom prst="roundRect">
            <a:avLst>
              <a:gd name="adj" fmla="val 8974"/>
            </a:avLst>
          </a:prstGeom>
          <a:solidFill>
            <a:srgbClr val="F4F7FB"/>
          </a:solidFill>
          <a:ln w="12700">
            <a:solidFill>
              <a:srgbClr val="0E1A32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33" name="Image 5" descr="/sessions/trusting-cool-lamport/mnt/ai-workspace/MCP-con/deck/assets/icons/kubernete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4922" y="4855464"/>
            <a:ext cx="429768" cy="420624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4423562" y="4818888"/>
            <a:ext cx="397550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Kubernetes</a:t>
            </a:r>
            <a:endParaRPr lang="en-US" sz="1300" dirty="0"/>
          </a:p>
        </p:txBody>
      </p:sp>
      <p:sp>
        <p:nvSpPr>
          <p:cNvPr id="35" name="Text 26"/>
          <p:cNvSpPr/>
          <p:nvPr/>
        </p:nvSpPr>
        <p:spPr>
          <a:xfrm>
            <a:off x="4423562" y="5074920"/>
            <a:ext cx="397550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provisioned by our Operator · McpServer / AiAgent CRDs</a:t>
            </a:r>
            <a:endParaRPr lang="en-US" sz="1050" dirty="0"/>
          </a:p>
        </p:txBody>
      </p:sp>
      <p:sp>
        <p:nvSpPr>
          <p:cNvPr id="36" name="Text 27"/>
          <p:cNvSpPr/>
          <p:nvPr/>
        </p:nvSpPr>
        <p:spPr>
          <a:xfrm>
            <a:off x="658368" y="5806440"/>
            <a:ext cx="1087495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buSzPct val="100000"/>
              <a:buChar char="•"/>
            </a:pPr>
            <a:r>
              <a:rPr lang="en-US" sz="140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pipeline</a:t>
            </a: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the spec is converted, served as MCP tools, wired into an agent, and delivered as chat. The runtime underneath</a:t>
            </a:r>
            <a:b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provisioned declaratively.</a:t>
            </a:r>
            <a:endParaRPr lang="en-US" sz="1400" dirty="0"/>
          </a:p>
        </p:txBody>
      </p:sp>
      <p:sp>
        <p:nvSpPr>
          <p:cNvPr id="37" name="Rectangle 36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/>
      <p:bldP spid="30" grpId="0" animBg="1"/>
      <p:bldP spid="31" grpId="0" animBg="1"/>
      <p:bldP spid="32" grpId="0" animBg="1"/>
      <p:bldP spid="33" grpId="0"/>
      <p:bldP spid="34" grpId="0" animBg="1"/>
      <p:bldP spid="35" grpId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1A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ov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575" y="0"/>
            <a:ext cx="4389120" cy="68580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720279" y="0"/>
            <a:ext cx="82296" cy="6858000"/>
          </a:xfrm>
          <a:prstGeom prst="rect">
            <a:avLst/>
          </a:prstGeom>
          <a:solidFill>
            <a:srgbClr val="04C0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Image 0" descr="/sessions/trusting-cool-lamport/mnt/ai-workspace/MCP-con/deck/assets/logo_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384048"/>
            <a:ext cx="1627632" cy="56144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21945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04C0D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 1</a:t>
            </a: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658368" y="2651760"/>
            <a:ext cx="6949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6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OpenAPI → MCP</a:t>
            </a:r>
            <a:endParaRPr lang="en-US" sz="4600" dirty="0"/>
          </a:p>
        </p:txBody>
      </p:sp>
      <p:sp>
        <p:nvSpPr>
          <p:cNvPr id="6" name="Text 2"/>
          <p:cNvSpPr/>
          <p:nvPr/>
        </p:nvSpPr>
        <p:spPr>
          <a:xfrm>
            <a:off x="658368" y="3657600"/>
            <a:ext cx="6949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AFC0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Turning legacy specs into a standard tool interface</a:t>
            </a:r>
            <a:endParaRPr lang="en-US" sz="1900" dirty="0"/>
          </a:p>
        </p:txBody>
      </p:sp>
      <p:sp>
        <p:nvSpPr>
          <p:cNvPr id="7" name="Shape 3"/>
          <p:cNvSpPr/>
          <p:nvPr/>
        </p:nvSpPr>
        <p:spPr>
          <a:xfrm>
            <a:off x="658368" y="4754880"/>
            <a:ext cx="1371600" cy="420624"/>
          </a:xfrm>
          <a:prstGeom prst="roundRect">
            <a:avLst>
              <a:gd name="adj" fmla="val 21739"/>
            </a:avLst>
          </a:prstGeom>
          <a:solidFill>
            <a:srgbClr val="04C0DA"/>
          </a:solidFill>
          <a:ln w="12700">
            <a:solidFill>
              <a:srgbClr val="04C0D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4"/>
          <p:cNvSpPr/>
          <p:nvPr/>
        </p:nvSpPr>
        <p:spPr>
          <a:xfrm>
            <a:off x="658368" y="4754880"/>
            <a:ext cx="1371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6121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OpenAPI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2029968" y="4754880"/>
            <a:ext cx="457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4C0D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1600" dirty="0"/>
          </a:p>
        </p:txBody>
      </p:sp>
      <p:sp>
        <p:nvSpPr>
          <p:cNvPr id="10" name="Shape 6"/>
          <p:cNvSpPr/>
          <p:nvPr/>
        </p:nvSpPr>
        <p:spPr>
          <a:xfrm>
            <a:off x="2487168" y="4754880"/>
            <a:ext cx="1371600" cy="420624"/>
          </a:xfrm>
          <a:prstGeom prst="roundRect">
            <a:avLst>
              <a:gd name="adj" fmla="val 21739"/>
            </a:avLst>
          </a:prstGeom>
          <a:solidFill>
            <a:srgbClr val="04C0DA"/>
          </a:solidFill>
          <a:ln w="12700">
            <a:solidFill>
              <a:srgbClr val="04C0D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7"/>
          <p:cNvSpPr/>
          <p:nvPr/>
        </p:nvSpPr>
        <p:spPr>
          <a:xfrm>
            <a:off x="2487168" y="4754880"/>
            <a:ext cx="1371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6121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MCP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3858768" y="4754880"/>
            <a:ext cx="457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36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4315968" y="4754880"/>
            <a:ext cx="1371600" cy="420624"/>
          </a:xfrm>
          <a:prstGeom prst="roundRect">
            <a:avLst>
              <a:gd name="adj" fmla="val 21739"/>
            </a:avLst>
          </a:prstGeom>
          <a:solidFill>
            <a:srgbClr val="16233F"/>
          </a:solidFill>
          <a:ln w="12700">
            <a:solidFill>
              <a:srgbClr val="2C3A5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0"/>
          <p:cNvSpPr/>
          <p:nvPr/>
        </p:nvSpPr>
        <p:spPr>
          <a:xfrm>
            <a:off x="4315968" y="4754880"/>
            <a:ext cx="1371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8C99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</a:t>
            </a:r>
            <a:endParaRPr lang="en-US" sz="12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LIBRARY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FastMCP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go-to library for building MCP servers agents can call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OpenAPI→MCP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25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58368" y="205740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the mcp SDK is the protocol itself, FastMCP is the framework for building servers on top of it quickly.</a:t>
            </a:r>
          </a:p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</a:t>
            </a:r>
            <a:r>
              <a:rPr lang="ko-KR" alt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550" i="1" dirty="0" err="1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FastAPI</a:t>
            </a: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but for MCP.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658368" y="2697480"/>
            <a:ext cx="3381146" cy="2331720"/>
          </a:xfrm>
          <a:prstGeom prst="roundRect">
            <a:avLst>
              <a:gd name="adj" fmla="val 2745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877824" y="2880360"/>
            <a:ext cx="294223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DECORATORS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877824" y="3191256"/>
            <a:ext cx="29422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E1A3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@mcp.tool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877824" y="3575304"/>
            <a:ext cx="2942234" cy="1307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 decorator and the function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becomes an MCP tool. Argument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schemas are generated from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 hints.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4405274" y="2697480"/>
            <a:ext cx="3381146" cy="2331720"/>
          </a:xfrm>
          <a:prstGeom prst="roundRect">
            <a:avLst>
              <a:gd name="adj" fmla="val 2745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" name="Text 12"/>
          <p:cNvSpPr/>
          <p:nvPr/>
        </p:nvSpPr>
        <p:spPr>
          <a:xfrm>
            <a:off x="4624730" y="2880360"/>
            <a:ext cx="294223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TRANSPORTS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4624730" y="3191256"/>
            <a:ext cx="29422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E1A3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stdio · http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4624730" y="3575304"/>
            <a:ext cx="2942234" cy="1307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stdio for local and CLI use, Streamable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 for production. Same code,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different transport.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152181" y="2697480"/>
            <a:ext cx="3381146" cy="2331720"/>
          </a:xfrm>
          <a:prstGeom prst="roundRect">
            <a:avLst>
              <a:gd name="adj" fmla="val 2745"/>
            </a:avLst>
          </a:prstGeom>
          <a:solidFill>
            <a:srgbClr val="FFFFFF"/>
          </a:solidFill>
          <a:ln w="22225">
            <a:solidFill>
              <a:srgbClr val="0E1A32"/>
            </a:solidFill>
            <a:prstDash val="solid"/>
          </a:ln>
          <a:effectLst>
            <a:outerShdw dist="57150" dir="2700000" rotWithShape="0">
              <a:srgbClr val="0E1A32"/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" name="Text 16"/>
          <p:cNvSpPr/>
          <p:nvPr/>
        </p:nvSpPr>
        <p:spPr>
          <a:xfrm>
            <a:off x="8371637" y="2880360"/>
            <a:ext cx="294223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KEY FEATURE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8371637" y="3191256"/>
            <a:ext cx="29422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OpenAPI integration</a:t>
            </a:r>
            <a:endParaRPr lang="en-US" sz="1650" dirty="0"/>
          </a:p>
        </p:txBody>
      </p:sp>
      <p:sp>
        <p:nvSpPr>
          <p:cNvPr id="22" name="Text 18"/>
          <p:cNvSpPr/>
          <p:nvPr/>
        </p:nvSpPr>
        <p:spPr>
          <a:xfrm>
            <a:off x="8371637" y="3648456"/>
            <a:ext cx="294223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Reads an OpenAPI spec and converts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into tools automatically. This is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redevelopment-free</a:t>
            </a:r>
            <a:b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2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transformation starts.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658368" y="5303520"/>
            <a:ext cx="1087495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buSzPct val="100000"/>
              <a:buChar char="•"/>
            </a:pPr>
            <a:r>
              <a:rPr lang="en-US" sz="14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reasons we chose it</a:t>
            </a:r>
            <a:endParaRPr lang="en-US" sz="1450" dirty="0">
              <a:solidFill>
                <a:srgbClr val="33415A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203200" indent="-203200">
              <a:buSzPct val="100000"/>
              <a:buChar char="•"/>
            </a:pP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① OpenAPI auto-conversion  ② RouteMap exposure control  ③ hooks to override auth</a:t>
            </a:r>
            <a:r>
              <a:rPr lang="ko-KR" alt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descriptions</a:t>
            </a:r>
            <a:endParaRPr lang="en-US" sz="1450" dirty="0"/>
          </a:p>
        </p:txBody>
      </p:sp>
      <p:sp>
        <p:nvSpPr>
          <p:cNvPr id="24" name="Rectangle 23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525780"/>
            <a:ext cx="155448" cy="155448"/>
          </a:xfrm>
          <a:prstGeom prst="rect">
            <a:avLst/>
          </a:prstGeom>
          <a:solidFill>
            <a:srgbClr val="04C0D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59536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593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CORE MOVE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58368" y="822960"/>
            <a:ext cx="9418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0E1A32"/>
                </a:solidFill>
                <a:highlight>
                  <a:srgbClr val="04C0DA"/>
                </a:highlight>
                <a:latin typeface="Arial Black" pitchFamily="34" charset="0"/>
                <a:ea typeface="Arial" pitchFamily="34" charset="-122"/>
                <a:cs typeface="Arial" pitchFamily="34" charset="-120"/>
              </a:rPr>
              <a:t>OpenAPI → Tool, Automatically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517904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spec to tools: the hand-written step disappears</a:t>
            </a:r>
            <a:endParaRPr lang="en-US" sz="1550" dirty="0"/>
          </a:p>
        </p:txBody>
      </p:sp>
      <p:pic>
        <p:nvPicPr>
          <p:cNvPr id="7" name="Image 0" descr="/sessions/trusting-cool-lamport/mnt/ai-workspace/MCP-con/deck/assets/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695" y="384048"/>
            <a:ext cx="1627632" cy="561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OpenAPI→MCP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9704527" y="6455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25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58368" y="2057400"/>
            <a:ext cx="106006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i="1" dirty="0">
                <a:solidFill>
                  <a:srgbClr val="6978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Normally, 100 APIs mean 100 hand-written tool functions. FastMCP needs just the spec.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658368" y="2615184"/>
            <a:ext cx="6263640" cy="3273552"/>
          </a:xfrm>
          <a:prstGeom prst="roundRect">
            <a:avLst>
              <a:gd name="adj" fmla="val 1397"/>
            </a:avLst>
          </a:prstGeom>
          <a:solidFill>
            <a:srgbClr val="0E1A32"/>
          </a:solidFill>
          <a:ln w="15875">
            <a:solidFill>
              <a:srgbClr val="04C0D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5550408" y="2688336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python</a:t>
            </a:r>
            <a:endParaRPr lang="en-US" sz="950" dirty="0"/>
          </a:p>
        </p:txBody>
      </p:sp>
      <p:sp>
        <p:nvSpPr>
          <p:cNvPr id="13" name="Text 9"/>
          <p:cNvSpPr/>
          <p:nvPr/>
        </p:nvSpPr>
        <p:spPr>
          <a:xfrm>
            <a:off x="859536" y="2852928"/>
            <a:ext cx="5861304" cy="2889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7C7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fastmcp </a:t>
            </a:r>
            <a:r>
              <a:rPr lang="en-US" sz="1200" dirty="0">
                <a:solidFill>
                  <a:srgbClr val="67C7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import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FastMCP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7C7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fastmcp.server.providers.openapi </a:t>
            </a:r>
            <a:r>
              <a:rPr lang="en-US" sz="1200" dirty="0">
                <a:solidFill>
                  <a:srgbClr val="67C7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import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OpenAPIProvider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7C7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import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httpx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client = httpx.</a:t>
            </a:r>
            <a:r>
              <a:rPr lang="en-US" sz="120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AsyncClient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(base_url=BACKEND_URL)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provider = </a:t>
            </a:r>
            <a:r>
              <a:rPr lang="en-US" sz="120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OpenAPIProvider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openapi_spec=spec,        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OpenAPI 3.x spec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client=client,            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how tools call upstream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route_maps=ROUTE_MAPS,    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what to expose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mcp_names=names,            </a:t>
            </a:r>
            <a:r>
              <a:rPr lang="en-US" sz="1200" dirty="0">
                <a:solidFill>
                  <a:srgbClr val="6E7E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operationId -&gt; tool name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mcp = </a:t>
            </a:r>
            <a:r>
              <a:rPr lang="en-US" sz="120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FastMCP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(providers=[provider])</a:t>
            </a:r>
            <a:endParaRPr lang="en-US" sz="1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mcp.</a:t>
            </a:r>
            <a:r>
              <a:rPr lang="en-US" sz="1200" dirty="0">
                <a:solidFill>
                  <a:srgbClr val="8FB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(transport=</a:t>
            </a:r>
            <a:r>
              <a:rPr lang="en-US" sz="1200" dirty="0">
                <a:solidFill>
                  <a:srgbClr val="9BE7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"http"</a:t>
            </a:r>
            <a:r>
              <a:rPr lang="en-US" sz="1200" dirty="0">
                <a:solidFill>
                  <a:srgbClr val="D8E1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7287768" y="2743200"/>
            <a:ext cx="4245559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b="1" dirty="0">
                <a:solidFill>
                  <a:srgbClr val="0E1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 Source of Truth (SSoT)</a:t>
            </a:r>
            <a:endParaRPr lang="en-US" sz="1350" dirty="0"/>
          </a:p>
          <a:p>
            <a:pPr marL="203200" indent="-2032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backend team maintains only the OpenAPI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spec; the tool catalog stays in sync automatically.</a:t>
            </a:r>
            <a:endParaRPr lang="en-US" sz="1350" dirty="0"/>
          </a:p>
          <a:p>
            <a:pPr marL="203200" indent="-2032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definitions tangled with $ref and allOf are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flattened into clean argument schemas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OpenAPIProvider.</a:t>
            </a:r>
            <a:endParaRPr lang="en-US" sz="1350" dirty="0"/>
          </a:p>
          <a:p>
            <a:pPr marL="203200" indent="-2032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API changes, the spec changes, and</a:t>
            </a:r>
            <a:b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350" dirty="0">
                <a:solidFill>
                  <a:srgbClr val="334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tools follow.</a:t>
            </a:r>
            <a:endParaRPr lang="en-US" sz="1350" dirty="0"/>
          </a:p>
        </p:txBody>
      </p:sp>
      <p:sp>
        <p:nvSpPr>
          <p:cNvPr id="15" name="Rectangle 14"/>
          <p:cNvSpPr/>
          <p:nvPr/>
        </p:nvSpPr>
        <p:spPr>
          <a:xfrm>
            <a:off x="658368" y="6382512"/>
            <a:ext cx="10874959" cy="32004"/>
          </a:xfrm>
          <a:prstGeom prst="rect">
            <a:avLst/>
          </a:prstGeom>
          <a:solidFill>
            <a:srgbClr val="0E1A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3383</Words>
  <Application>Microsoft Macintosh PowerPoint</Application>
  <PresentationFormat>와이드스크린</PresentationFormat>
  <Paragraphs>458</Paragraphs>
  <Slides>25</Slides>
  <Notes>25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29" baseType="lpstr">
      <vt:lpstr>Arial</vt:lpstr>
      <vt:lpstr>Arial Black</vt:lpstr>
      <vt:lpstr>Consolas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Legacy to Agentic AI</dc:title>
  <dc:subject>PptxGenJS Presentation</dc:subject>
  <dc:creator>Seoyul Yoon</dc:creator>
  <cp:lastModifiedBy>10619</cp:lastModifiedBy>
  <cp:revision>17</cp:revision>
  <dcterms:created xsi:type="dcterms:W3CDTF">2026-08-08T06:20:41Z</dcterms:created>
  <dcterms:modified xsi:type="dcterms:W3CDTF">2026-08-09T11:58:06Z</dcterms:modified>
</cp:coreProperties>
</file>