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Slab"/>
      <p:regular r:id="rId28"/>
      <p:bold r:id="rId29"/>
    </p:embeddedFont>
    <p:embeddedFont>
      <p:font typeface="Roboto"/>
      <p:regular r:id="rId30"/>
      <p:bold r:id="rId31"/>
      <p:italic r:id="rId32"/>
      <p:boldItalic r:id="rId33"/>
    </p:embeddedFont>
    <p:embeddedFont>
      <p:font typeface="Instrument Sans Medium"/>
      <p:regular r:id="rId34"/>
      <p:bold r:id="rId35"/>
      <p:italic r:id="rId36"/>
      <p:boldItalic r:id="rId37"/>
    </p:embeddedFont>
    <p:embeddedFont>
      <p:font typeface="Instrument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Natalie Hagopi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strumentSans-italic.fntdata"/><Relationship Id="rId20" Type="http://schemas.openxmlformats.org/officeDocument/2006/relationships/slide" Target="slides/slide14.xml"/><Relationship Id="rId41" Type="http://schemas.openxmlformats.org/officeDocument/2006/relationships/font" Target="fonts/Instrument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Slab-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InstrumentSansMedium-bold.fntdata"/><Relationship Id="rId12" Type="http://schemas.openxmlformats.org/officeDocument/2006/relationships/slide" Target="slides/slide6.xml"/><Relationship Id="rId34" Type="http://schemas.openxmlformats.org/officeDocument/2006/relationships/font" Target="fonts/InstrumentSansMedium-regular.fntdata"/><Relationship Id="rId15" Type="http://schemas.openxmlformats.org/officeDocument/2006/relationships/slide" Target="slides/slide9.xml"/><Relationship Id="rId37" Type="http://schemas.openxmlformats.org/officeDocument/2006/relationships/font" Target="fonts/InstrumentSansMedium-boldItalic.fntdata"/><Relationship Id="rId14" Type="http://schemas.openxmlformats.org/officeDocument/2006/relationships/slide" Target="slides/slide8.xml"/><Relationship Id="rId36" Type="http://schemas.openxmlformats.org/officeDocument/2006/relationships/font" Target="fonts/InstrumentSansMedium-italic.fntdata"/><Relationship Id="rId17" Type="http://schemas.openxmlformats.org/officeDocument/2006/relationships/slide" Target="slides/slide11.xml"/><Relationship Id="rId39" Type="http://schemas.openxmlformats.org/officeDocument/2006/relationships/font" Target="fonts/InstrumentSans-bold.fntdata"/><Relationship Id="rId16" Type="http://schemas.openxmlformats.org/officeDocument/2006/relationships/slide" Target="slides/slide10.xml"/><Relationship Id="rId38" Type="http://schemas.openxmlformats.org/officeDocument/2006/relationships/font" Target="fonts/InstrumentSans-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16T20:17:07.271">
    <p:pos x="6000" y="0"/>
    <p:text>Maybe skip this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4-20T17:19:06.846">
    <p:pos x="6000" y="0"/>
    <p:text>add display image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4-30T19:37:49.172">
    <p:pos x="6000" y="0"/>
    <p:text>Add speaker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c5864abb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c5864abb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catalyst for us to begin talking about conducting a diversity audit of the collection was the realization that we lacked sufficient  titles in the collection to fill out an Arab American heritage month display. This was particularly concerning for our campus, since so many of our students are Arab American. As we began talking a bit </a:t>
            </a:r>
            <a:r>
              <a:rPr lang="en"/>
              <a:t>more</a:t>
            </a:r>
            <a:r>
              <a:rPr lang="en"/>
              <a:t> within the committee about the demographics of our collection, we learned that past committee members felt diverse books had lower circulation numbers and were therefore shifted out of the collection at a higher rate. We wanted to take these anecdotes and pair them with actual data, to see if there were major holes in the collection and be able to take a data-based approach to addressing them. Further, all </a:t>
            </a:r>
            <a:r>
              <a:rPr lang="en"/>
              <a:t>librarians</a:t>
            </a:r>
            <a:r>
              <a:rPr lang="en"/>
              <a:t> with collection </a:t>
            </a:r>
            <a:r>
              <a:rPr lang="en"/>
              <a:t>development</a:t>
            </a:r>
            <a:r>
              <a:rPr lang="en"/>
              <a:t> responsibilities had </a:t>
            </a:r>
            <a:r>
              <a:rPr lang="en"/>
              <a:t>completed</a:t>
            </a:r>
            <a:r>
              <a:rPr lang="en"/>
              <a:t> a course on diversifying collections, and our small Recreational Collection seemed like an ideal place to pilot some of the ideas we were </a:t>
            </a:r>
            <a:r>
              <a:rPr lang="en"/>
              <a:t>introduced to in that course.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5864abb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c5864abb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audit, we decided to review the entire Recreational Collection. This was feasible due to the small size of the collection, although even around 400 titles requires considerable time to evaluate! We also decided to review both author identity and content, which added an additional layer of complexity. In the audit, we reviewed race and ethnicity, neurodiversity and disability, and sexuality and gender. Our audit unintentionally became an </a:t>
            </a:r>
            <a:r>
              <a:rPr lang="en"/>
              <a:t>interative process, as our find round failed to produce any usable data. </a:t>
            </a:r>
            <a:r>
              <a:rPr lang="en">
                <a:solidFill>
                  <a:schemeClr val="dk1"/>
                </a:solidFill>
              </a:rPr>
              <a:t>In an effort to most accurately reflect self-identity in our review, </a:t>
            </a:r>
            <a:r>
              <a:rPr lang="en"/>
              <a:t>we initially used open fields to record our findings. In our second round, we used a controlled vocabulary to create workable, easily sortable data.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5864abb8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5864abb8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eluded to in the last slide, we ran into some major challenges throughout the audit process. Our initial structure for the audit failed to give us useful data, which we addressed through </a:t>
            </a:r>
            <a:r>
              <a:rPr lang="en"/>
              <a:t>introducing</a:t>
            </a:r>
            <a:r>
              <a:rPr lang="en"/>
              <a:t> a controlled vocabulary. We also found that a </a:t>
            </a:r>
            <a:r>
              <a:rPr lang="en"/>
              <a:t>continuous</a:t>
            </a:r>
            <a:r>
              <a:rPr lang="en"/>
              <a:t> point of tension was balancing the complexity of identity with creating usable data. It was uncomfortable placing individuals into broad categories, and much of how we define race and ethnicity on a broad scale gets wonky when applied to individuals. Similarly, we ran into some unexpected challenges when relying exclusively on self-identification. We found that white authors were less likely to share information about their race and identity, which meant many white authors ended up in an “unknown” category, which made it seem like they were a smaller percent of our collection than they actually were. In hindsight, this issue was not too surprising, since white cultural hegemony treats whiteness as a norm that others are deviating from, and is </a:t>
            </a:r>
            <a:r>
              <a:rPr lang="en"/>
              <a:t>therefore less likely to be noted or addressed directly. </a:t>
            </a:r>
            <a:r>
              <a:rPr lang="en"/>
              <a:t>Our desire to reflect peoples’ identity perfectly initially got in the way of us being able to find the information we needed to make actionable decisions about the collection.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6b13520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d6b13520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chart on the left illustrates the author identities in the collection in 2023, as a percentage of the overall collection. 62.8% of books were written by white authors, 7.7% by Asian, Pacific Islander, Desi American (APIDA) authors, 15.9% by black authors, 2.9% by Indigenous authors, 3.2% by Latinx authors, and 3.5% by Southwest Asian/North African authors, with 2.1% of authors having unknown racial identity. The bar chart on the right demonstrates the disparities this represents between our student population and the makeup of the collection. White and Black authors are overrepresented by about 8%, and Indigenous authors are overrepresented by about 3%. APIDA and Latinx materials are unerrepresentated by about 5% each, and SWANA patrons are vastly underrepresented compared to our demographic estimates of our patron population, at a nearly 30% disparity.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some quirks in the data. The IPEDS estimate for our Indigenous population on campus is less than 1%, leading to the </a:t>
            </a:r>
            <a:r>
              <a:rPr lang="en"/>
              <a:t>disparity</a:t>
            </a:r>
            <a:r>
              <a:rPr lang="en"/>
              <a:t> noted above, but this is likely not reflective of the Indigenous student population on campus. Likewise, SWANA is not an identity measured in IPEDS, and many of these patrons may sort themselves into other categories, such as white, in official census data. .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6b13520e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d6b13520e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explore another dimension of the findings, comparing the percentage of books either by or about disabled and/or neurodiverse people to the percentage of UM-Dearborn students registered with the Office of disability Services. Roughyl 3% of the authors in the Recreational Collection were written by disabled and/or neurodiverse authors, while just a little under 5% of the books featured content related to disability and/or neurodiversity. This is compared to the roughly 5.5% of students registered with Disability Services. However, as many students may identify as being disabled or neurodiverse without formally registering, this is most likely an undercount of the actual population on campus. Still, the collection in 2023 failed to meet even this underestimate.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6b13520e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d6b13520e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Following our data analysis, we had a much better sense of where we were at with the collection. However, just knowing the collection gaps alone wouldn’t magically fix them! We spent time as a committee creating a plan to address our audit findings. This took the form of re-writing our collection-specific collection development policy. First, we decided to identify a semesterly collection development goal where each committee member would commit at least two hours during that semester looking for titles based on that goal. As an example, one of our first </a:t>
            </a:r>
            <a:r>
              <a:rPr lang="en"/>
              <a:t>focus</a:t>
            </a:r>
            <a:r>
              <a:rPr lang="en"/>
              <a:t> areas was Latinx </a:t>
            </a:r>
            <a:r>
              <a:rPr lang="en"/>
              <a:t>authors. We felt that approaching this as a time goal rather than a quota allowed us more freedom with our selections while still keeping diversity as a major focus. We also continued using our controlled vocabulary that we implemented for the audit. We work off of a spreadsheet where we add possible collection additions, and part of entering a purchase suggestion now includes entering any relevant demographic information. This allows us to evaluate the collection diversity with far less effort, since now all our data funnels automatically into a single spreadsheet. This allows us to “spot check” our diversity data whenever we would like, and respond more quickly to any issues we’re seeing. We also adjusted how we plan our displays.Our displays rotate on roughly a monthly basis, and we moved toward mapping out display plans for the entire year over the summer. This allows us more time to plan for our displays, and particularly for identity-based displays, we’re able to order more books if we find we lack sufficient titles to make a display.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d6b13520e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d6b13520e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we’re going to take a look at our progress following the implementation of our changes in approach to collection development. The chart on this slide compares our new purchases in the last three years to our campus demographic estimates. For APIDA, Black, Indigenous, and Latinx authors, our new editions surpass our demographic estimates, while our white and SWANA authors fall below. Since white authors were so overrepresented in our audit, this drop is by design. Our disparity with SWANA demographics is not by design, but is partially a reflection of how large this particular segment is of our campus. We are of course limited </a:t>
            </a:r>
            <a:r>
              <a:rPr lang="en"/>
              <a:t>somewhat</a:t>
            </a:r>
            <a:r>
              <a:rPr lang="en"/>
              <a:t> by what gets published and the scope of this particular </a:t>
            </a:r>
            <a:r>
              <a:rPr lang="en"/>
              <a:t>collection, but we would like to see this disparity continue to shrink.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d6b13520e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d6b13520e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around three years out from the original audit, we’ve pulled together updated data. These charts reflect the entirety of our collection - this is not looking exclusively at our new additions. We found that our collection development process changes seem to have had a significant impact. Overall, these charts both reflect positive movement. We’re getting closer to our minimum demographic benchmarks, and exceeding it in many areas. The chart on the left shows our updated data for the entire collection. So this includes all the titles that were in the collection pre-audit, along with the items we’ve added since the audit. The pie chart shows our collection currently stands at about 49 percent white authors, 9 percent SWANA, 12 percent APIDA, 8 percent Indigenous, 7 percent Latinx, and 16 percent Black. Particular changes we see here from our previous data: the share of white authors is down from about 63 percent, SWANA authors grew from a previous 3.5 percent, and Latinx, APIDA, and Indigenous authors all nearly doubled in percentage of collection. This second graph indicates our current </a:t>
            </a:r>
            <a:r>
              <a:rPr lang="en"/>
              <a:t>collection’s disparity with our comparison campus demographic data. The graph shows our disparity for white authors is roughly around -10, APIDA +2, Black and Indigenous around +7, Latinx about zero, and SWANA at -25. In comparison to our original audit data, the major shifts include white authors dropping from an overrepresentation of around +8, SWANA’s disparity dropping from around -28, and all other racial groups at least reaching parity with demographic estimates. We see improvement accross the board, which is great news, although the SWANA representation still lags far below parity with campus demographics.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6b13520e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6b13520e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Diversity Audits are hard, but they are possible and definitely worth it! Campus demographic benchmarks helped us set a simple baseline goal for diversification. With the lessons learned and the changes to our collection development policy, we have been able to offer more diverse recommendations and displays. These small but concerted efforts toward </a:t>
            </a:r>
            <a:r>
              <a:rPr lang="en"/>
              <a:t>increasing</a:t>
            </a:r>
            <a:r>
              <a:rPr lang="en"/>
              <a:t> collection diversity are doable and impactful!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e6c695ee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e6c695ee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814532e2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d814532e2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d6c908de03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d6c908de03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e7c5f07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de7c5f07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ccf267c1ff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ccf267c1ff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get started, we’ll briefly go over some details about us, our library, and the specific collection which was the subject of our diversity audit.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ccf267c1ff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ccf267c1ff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Josie Columbus (she/her) is an Access Services Associate and a member of he Recreational Collection Committee. Natalie Hagopian is a Business Librarian and the chair of the Recreational Collection Committee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814532e2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d814532e2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project included an incredible effort from all of our committee members, and it truly could not have been done without their time and expertise. In addition, we’d like to give a special shout out to Heidi Keppen-Palmer, a Technical Services Librarian at the Mardigian Library, who aggregated and parsed a lot of the data that we use in this presentation.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ccf267c1ff_0_1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ccf267c1ff_0_1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Mardigian Libary is the only library at UM-Dearborn. We have a full-time staff of 23, not including our student assistants. 6 full-time staff members serve on the Recreational Collection Committee. We are a mid-sized commuter campus with a high proportion of transfer, first-generation, and/or international students. In particular, our location in Dearborn, Michigan gives us a unique patron population, with a large proportion of Middle Eastern, North African, and/or Arab American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ccf267c1ff_0_1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ccf267c1ff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Recreational Collection comprises the “fun books” in the Mardigian Library. The purpose of the collection is to provide recreational materials – including popular novels and nonfiction, periodicals, DVDs, and board games. The collection has its own endowed fund which has been increased several times since the audit and which is independent from the rest of the collection budget. The committee’s goal is to create a relaxing environment and encourage casual reading for patrons.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ccf267c1ff_0_1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ccf267c1ff_0_1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Photos of the recreational collection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5864abb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5864abb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diversity audit is a data-based evaluation of a collection for specific, pre-defined diversity factors.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s 2">
  <p:cSld name="BLANK_1_1_1_1_1_1_1_1_1_1_1_2_1_1_1">
    <p:bg>
      <p:bgPr>
        <a:solidFill>
          <a:schemeClr val="lt2"/>
        </a:solid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292597" y="474750"/>
            <a:ext cx="6390300" cy="4986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400">
                <a:latin typeface="Instrument Sans Medium"/>
                <a:ea typeface="Instrument Sans Medium"/>
                <a:cs typeface="Instrument Sans Medium"/>
                <a:sym typeface="Instrument Sans Medium"/>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61" name="Google Shape;61;p13"/>
          <p:cNvSpPr txBox="1"/>
          <p:nvPr>
            <p:ph idx="12" type="sldNum"/>
          </p:nvPr>
        </p:nvSpPr>
        <p:spPr>
          <a:xfrm>
            <a:off x="8556779" y="4668600"/>
            <a:ext cx="300000" cy="196800"/>
          </a:xfrm>
          <a:prstGeom prst="rect">
            <a:avLst/>
          </a:prstGeom>
        </p:spPr>
        <p:txBody>
          <a:bodyPr anchorCtr="0" anchor="b" bIns="0" lIns="0" spcFirstLastPara="1" rIns="0" wrap="square" tIns="0">
            <a:normAutofit/>
          </a:bodyPr>
          <a:lstStyle>
            <a:lvl1pPr lvl="0" algn="r">
              <a:buNone/>
              <a:defRPr sz="700">
                <a:solidFill>
                  <a:schemeClr val="accent6"/>
                </a:solidFill>
                <a:latin typeface="Instrument Sans"/>
                <a:ea typeface="Instrument Sans"/>
                <a:cs typeface="Instrument Sans"/>
                <a:sym typeface="Instrument Sans"/>
              </a:defRPr>
            </a:lvl1pPr>
            <a:lvl2pPr lvl="1" algn="r">
              <a:buNone/>
              <a:defRPr sz="700">
                <a:solidFill>
                  <a:schemeClr val="accent6"/>
                </a:solidFill>
                <a:latin typeface="Instrument Sans"/>
                <a:ea typeface="Instrument Sans"/>
                <a:cs typeface="Instrument Sans"/>
                <a:sym typeface="Instrument Sans"/>
              </a:defRPr>
            </a:lvl2pPr>
            <a:lvl3pPr lvl="2" algn="r">
              <a:buNone/>
              <a:defRPr sz="700">
                <a:solidFill>
                  <a:schemeClr val="accent6"/>
                </a:solidFill>
                <a:latin typeface="Instrument Sans"/>
                <a:ea typeface="Instrument Sans"/>
                <a:cs typeface="Instrument Sans"/>
                <a:sym typeface="Instrument Sans"/>
              </a:defRPr>
            </a:lvl3pPr>
            <a:lvl4pPr lvl="3" algn="r">
              <a:buNone/>
              <a:defRPr sz="700">
                <a:solidFill>
                  <a:schemeClr val="accent6"/>
                </a:solidFill>
                <a:latin typeface="Instrument Sans"/>
                <a:ea typeface="Instrument Sans"/>
                <a:cs typeface="Instrument Sans"/>
                <a:sym typeface="Instrument Sans"/>
              </a:defRPr>
            </a:lvl4pPr>
            <a:lvl5pPr lvl="4" algn="r">
              <a:buNone/>
              <a:defRPr sz="700">
                <a:solidFill>
                  <a:schemeClr val="accent6"/>
                </a:solidFill>
                <a:latin typeface="Instrument Sans"/>
                <a:ea typeface="Instrument Sans"/>
                <a:cs typeface="Instrument Sans"/>
                <a:sym typeface="Instrument Sans"/>
              </a:defRPr>
            </a:lvl5pPr>
            <a:lvl6pPr lvl="5" algn="r">
              <a:buNone/>
              <a:defRPr sz="700">
                <a:solidFill>
                  <a:schemeClr val="accent6"/>
                </a:solidFill>
                <a:latin typeface="Instrument Sans"/>
                <a:ea typeface="Instrument Sans"/>
                <a:cs typeface="Instrument Sans"/>
                <a:sym typeface="Instrument Sans"/>
              </a:defRPr>
            </a:lvl6pPr>
            <a:lvl7pPr lvl="6" algn="r">
              <a:buNone/>
              <a:defRPr sz="700">
                <a:solidFill>
                  <a:schemeClr val="accent6"/>
                </a:solidFill>
                <a:latin typeface="Instrument Sans"/>
                <a:ea typeface="Instrument Sans"/>
                <a:cs typeface="Instrument Sans"/>
                <a:sym typeface="Instrument Sans"/>
              </a:defRPr>
            </a:lvl7pPr>
            <a:lvl8pPr lvl="7" algn="r">
              <a:buNone/>
              <a:defRPr sz="700">
                <a:solidFill>
                  <a:schemeClr val="accent6"/>
                </a:solidFill>
                <a:latin typeface="Instrument Sans"/>
                <a:ea typeface="Instrument Sans"/>
                <a:cs typeface="Instrument Sans"/>
                <a:sym typeface="Instrument Sans"/>
              </a:defRPr>
            </a:lvl8pPr>
            <a:lvl9pPr lvl="8" algn="r">
              <a:buNone/>
              <a:defRPr sz="700">
                <a:solidFill>
                  <a:schemeClr val="accent6"/>
                </a:solidFill>
                <a:latin typeface="Instrument Sans"/>
                <a:ea typeface="Instrument Sans"/>
                <a:cs typeface="Instrument Sans"/>
                <a:sym typeface="Instrument San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3"/>
          <p:cNvSpPr txBox="1"/>
          <p:nvPr>
            <p:ph idx="1" type="body"/>
          </p:nvPr>
        </p:nvSpPr>
        <p:spPr>
          <a:xfrm>
            <a:off x="282017" y="2832891"/>
            <a:ext cx="1307700" cy="5439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1pPr>
            <a:lvl2pPr indent="-292100" lvl="1" marL="914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2pPr>
            <a:lvl3pPr indent="-292100" lvl="2" marL="1371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3pPr>
            <a:lvl4pPr indent="-292100" lvl="3" marL="1828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4pPr>
            <a:lvl5pPr indent="-292100" lvl="4" marL="22860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5pPr>
            <a:lvl6pPr indent="-292100" lvl="5" marL="2743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6pPr>
            <a:lvl7pPr indent="-292100" lvl="6" marL="3200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7pPr>
            <a:lvl8pPr indent="-292100" lvl="7" marL="3657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8pPr>
            <a:lvl9pPr indent="-292100" lvl="8" marL="4114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3" name="Google Shape;63;p13"/>
          <p:cNvSpPr txBox="1"/>
          <p:nvPr>
            <p:ph idx="2" type="body"/>
          </p:nvPr>
        </p:nvSpPr>
        <p:spPr>
          <a:xfrm>
            <a:off x="1735443" y="2832891"/>
            <a:ext cx="1307700" cy="543900"/>
          </a:xfrm>
          <a:prstGeom prst="rect">
            <a:avLst/>
          </a:prstGeom>
        </p:spPr>
        <p:txBody>
          <a:bodyPr anchorCtr="0" anchor="t" bIns="0" lIns="0" spcFirstLastPara="1" rIns="0" wrap="square" tIns="0">
            <a:normAutofit/>
          </a:bodyPr>
          <a:lstStyle>
            <a:lvl1pPr indent="-292100" lvl="0" marL="4572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1pPr>
            <a:lvl2pPr indent="-292100" lvl="1" marL="9144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2pPr>
            <a:lvl3pPr indent="-292100" lvl="2" marL="13716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3pPr>
            <a:lvl4pPr indent="-292100" lvl="3" marL="18288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4pPr>
            <a:lvl5pPr indent="-292100" lvl="4" marL="22860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5pPr>
            <a:lvl6pPr indent="-292100" lvl="5" marL="27432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6pPr>
            <a:lvl7pPr indent="-292100" lvl="6" marL="32004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7pPr>
            <a:lvl8pPr indent="-292100" lvl="7" marL="36576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8pPr>
            <a:lvl9pPr indent="-292100" lvl="8" marL="4114800">
              <a:lnSpc>
                <a:spcPct val="100000"/>
              </a:lnSpc>
              <a:spcBef>
                <a:spcPts val="0"/>
              </a:spcBef>
              <a:spcAft>
                <a:spcPts val="0"/>
              </a:spcAft>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4" name="Google Shape;64;p13"/>
          <p:cNvSpPr txBox="1"/>
          <p:nvPr>
            <p:ph idx="3" type="body"/>
          </p:nvPr>
        </p:nvSpPr>
        <p:spPr>
          <a:xfrm>
            <a:off x="3188870" y="2832891"/>
            <a:ext cx="1307700" cy="5439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1pPr>
            <a:lvl2pPr indent="-292100" lvl="1" marL="914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2pPr>
            <a:lvl3pPr indent="-292100" lvl="2" marL="1371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3pPr>
            <a:lvl4pPr indent="-292100" lvl="3" marL="1828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4pPr>
            <a:lvl5pPr indent="-292100" lvl="4" marL="22860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5pPr>
            <a:lvl6pPr indent="-292100" lvl="5" marL="2743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6pPr>
            <a:lvl7pPr indent="-292100" lvl="6" marL="3200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7pPr>
            <a:lvl8pPr indent="-292100" lvl="7" marL="3657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8pPr>
            <a:lvl9pPr indent="-292100" lvl="8" marL="4114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5" name="Google Shape;65;p13"/>
          <p:cNvSpPr txBox="1"/>
          <p:nvPr>
            <p:ph idx="4" type="body"/>
          </p:nvPr>
        </p:nvSpPr>
        <p:spPr>
          <a:xfrm>
            <a:off x="4642297" y="2832891"/>
            <a:ext cx="1307700" cy="5439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1pPr>
            <a:lvl2pPr indent="-292100" lvl="1" marL="914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2pPr>
            <a:lvl3pPr indent="-292100" lvl="2" marL="1371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3pPr>
            <a:lvl4pPr indent="-292100" lvl="3" marL="1828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4pPr>
            <a:lvl5pPr indent="-292100" lvl="4" marL="22860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5pPr>
            <a:lvl6pPr indent="-292100" lvl="5" marL="2743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6pPr>
            <a:lvl7pPr indent="-292100" lvl="6" marL="3200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7pPr>
            <a:lvl8pPr indent="-292100" lvl="7" marL="3657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8pPr>
            <a:lvl9pPr indent="-292100" lvl="8" marL="4114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6" name="Google Shape;66;p13"/>
          <p:cNvSpPr txBox="1"/>
          <p:nvPr>
            <p:ph idx="5" type="body"/>
          </p:nvPr>
        </p:nvSpPr>
        <p:spPr>
          <a:xfrm>
            <a:off x="6095723" y="2832891"/>
            <a:ext cx="1307700" cy="5439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1pPr>
            <a:lvl2pPr indent="-292100" lvl="1" marL="914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2pPr>
            <a:lvl3pPr indent="-292100" lvl="2" marL="1371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3pPr>
            <a:lvl4pPr indent="-292100" lvl="3" marL="1828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4pPr>
            <a:lvl5pPr indent="-292100" lvl="4" marL="22860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5pPr>
            <a:lvl6pPr indent="-292100" lvl="5" marL="2743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6pPr>
            <a:lvl7pPr indent="-292100" lvl="6" marL="3200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7pPr>
            <a:lvl8pPr indent="-292100" lvl="7" marL="3657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8pPr>
            <a:lvl9pPr indent="-292100" lvl="8" marL="4114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7" name="Google Shape;67;p13"/>
          <p:cNvSpPr txBox="1"/>
          <p:nvPr>
            <p:ph idx="6" type="body"/>
          </p:nvPr>
        </p:nvSpPr>
        <p:spPr>
          <a:xfrm>
            <a:off x="7549150" y="2832891"/>
            <a:ext cx="1307700" cy="5439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1pPr>
            <a:lvl2pPr indent="-292100" lvl="1" marL="914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2pPr>
            <a:lvl3pPr indent="-292100" lvl="2" marL="1371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3pPr>
            <a:lvl4pPr indent="-292100" lvl="3" marL="1828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4pPr>
            <a:lvl5pPr indent="-292100" lvl="4" marL="22860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5pPr>
            <a:lvl6pPr indent="-292100" lvl="5" marL="27432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6pPr>
            <a:lvl7pPr indent="-292100" lvl="6" marL="32004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7pPr>
            <a:lvl8pPr indent="-292100" lvl="7" marL="36576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8pPr>
            <a:lvl9pPr indent="-292100" lvl="8" marL="4114800">
              <a:spcBef>
                <a:spcPts val="0"/>
              </a:spcBef>
              <a:spcAft>
                <a:spcPts val="0"/>
              </a:spcAft>
              <a:buClr>
                <a:schemeClr val="lt1"/>
              </a:buClr>
              <a:buSzPts val="1000"/>
              <a:buFont typeface="Instrument Sans Medium"/>
              <a:buChar char="■"/>
              <a:defRPr>
                <a:latin typeface="Instrument Sans Medium"/>
                <a:ea typeface="Instrument Sans Medium"/>
                <a:cs typeface="Instrument Sans Medium"/>
                <a:sym typeface="Instrument Sans Medium"/>
              </a:defRPr>
            </a:lvl9pPr>
          </a:lstStyle>
          <a:p/>
        </p:txBody>
      </p:sp>
      <p:sp>
        <p:nvSpPr>
          <p:cNvPr id="68" name="Google Shape;68;p13"/>
          <p:cNvSpPr txBox="1"/>
          <p:nvPr>
            <p:ph idx="7" type="subTitle"/>
          </p:nvPr>
        </p:nvSpPr>
        <p:spPr>
          <a:xfrm>
            <a:off x="284700" y="284400"/>
            <a:ext cx="1965900" cy="192000"/>
          </a:xfrm>
          <a:prstGeom prst="rect">
            <a:avLst/>
          </a:prstGeom>
        </p:spPr>
        <p:txBody>
          <a:bodyPr anchorCtr="0" anchor="t" bIns="0" lIns="0" spcFirstLastPara="1" rIns="0" wrap="square" tIns="0">
            <a:normAutofit/>
          </a:bodyPr>
          <a:lstStyle>
            <a:lvl1pPr lvl="0">
              <a:spcBef>
                <a:spcPts val="0"/>
              </a:spcBef>
              <a:spcAft>
                <a:spcPts val="0"/>
              </a:spcAft>
              <a:buClr>
                <a:schemeClr val="accent5"/>
              </a:buClr>
              <a:buSzPts val="700"/>
              <a:buFont typeface="Instrument Sans"/>
              <a:buNone/>
              <a:defRPr sz="700">
                <a:solidFill>
                  <a:schemeClr val="accent5"/>
                </a:solidFill>
              </a:defRPr>
            </a:lvl1pPr>
            <a:lvl2pPr lvl="1">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2pPr>
            <a:lvl3pPr lvl="2">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3pPr>
            <a:lvl4pPr lvl="3">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4pPr>
            <a:lvl5pPr lvl="4">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5pPr>
            <a:lvl6pPr lvl="5">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6pPr>
            <a:lvl7pPr lvl="6">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7pPr>
            <a:lvl8pPr lvl="7">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8pPr>
            <a:lvl9pPr lvl="8">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9pPr>
          </a:lstStyle>
          <a:p/>
        </p:txBody>
      </p:sp>
      <p:sp>
        <p:nvSpPr>
          <p:cNvPr id="69" name="Google Shape;69;p13"/>
          <p:cNvSpPr txBox="1"/>
          <p:nvPr>
            <p:ph idx="8" type="subTitle"/>
          </p:nvPr>
        </p:nvSpPr>
        <p:spPr>
          <a:xfrm>
            <a:off x="6890875" y="284400"/>
            <a:ext cx="1965900" cy="192000"/>
          </a:xfrm>
          <a:prstGeom prst="rect">
            <a:avLst/>
          </a:prstGeom>
        </p:spPr>
        <p:txBody>
          <a:bodyPr anchorCtr="0" anchor="t" bIns="0" lIns="0" spcFirstLastPara="1" rIns="0" wrap="square" tIns="0">
            <a:normAutofit/>
          </a:bodyPr>
          <a:lstStyle>
            <a:lvl1pPr lvl="0" algn="r">
              <a:spcBef>
                <a:spcPts val="0"/>
              </a:spcBef>
              <a:spcAft>
                <a:spcPts val="0"/>
              </a:spcAft>
              <a:buClr>
                <a:schemeClr val="accent5"/>
              </a:buClr>
              <a:buSzPts val="700"/>
              <a:buFont typeface="Instrument Sans"/>
              <a:buNone/>
              <a:defRPr sz="700">
                <a:solidFill>
                  <a:schemeClr val="accent5"/>
                </a:solidFill>
              </a:defRPr>
            </a:lvl1pPr>
            <a:lvl2pPr lvl="1"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2pPr>
            <a:lvl3pPr lvl="2"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3pPr>
            <a:lvl4pPr lvl="3"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4pPr>
            <a:lvl5pPr lvl="4"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5pPr>
            <a:lvl6pPr lvl="5"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6pPr>
            <a:lvl7pPr lvl="6"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7pPr>
            <a:lvl8pPr lvl="7"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8pPr>
            <a:lvl9pPr lvl="8" algn="r">
              <a:spcBef>
                <a:spcPts val="0"/>
              </a:spcBef>
              <a:spcAft>
                <a:spcPts val="0"/>
              </a:spcAft>
              <a:buClr>
                <a:schemeClr val="accent5"/>
              </a:buClr>
              <a:buSzPts val="1000"/>
              <a:buFont typeface="Instrument Sans Medium"/>
              <a:buNone/>
              <a:defRPr sz="1000">
                <a:solidFill>
                  <a:schemeClr val="accent5"/>
                </a:solidFill>
                <a:latin typeface="Instrument Sans Medium"/>
                <a:ea typeface="Instrument Sans Medium"/>
                <a:cs typeface="Instrument Sans Medium"/>
                <a:sym typeface="Instrument Sans Medium"/>
              </a:defRPr>
            </a:lvl9pPr>
          </a:lstStyle>
          <a:p/>
        </p:txBody>
      </p:sp>
      <p:sp>
        <p:nvSpPr>
          <p:cNvPr id="70" name="Google Shape;70;p13"/>
          <p:cNvSpPr/>
          <p:nvPr>
            <p:ph idx="9" type="pic"/>
          </p:nvPr>
        </p:nvSpPr>
        <p:spPr>
          <a:xfrm>
            <a:off x="282017" y="1446074"/>
            <a:ext cx="1307700" cy="1307700"/>
          </a:xfrm>
          <a:prstGeom prst="roundRect">
            <a:avLst>
              <a:gd fmla="val 16667" name="adj"/>
            </a:avLst>
          </a:prstGeom>
          <a:noFill/>
          <a:ln>
            <a:noFill/>
          </a:ln>
        </p:spPr>
      </p:sp>
      <p:sp>
        <p:nvSpPr>
          <p:cNvPr id="71" name="Google Shape;71;p13"/>
          <p:cNvSpPr/>
          <p:nvPr>
            <p:ph idx="13" type="pic"/>
          </p:nvPr>
        </p:nvSpPr>
        <p:spPr>
          <a:xfrm>
            <a:off x="1735443" y="1446074"/>
            <a:ext cx="1307700" cy="1307700"/>
          </a:xfrm>
          <a:prstGeom prst="roundRect">
            <a:avLst>
              <a:gd fmla="val 16667" name="adj"/>
            </a:avLst>
          </a:prstGeom>
          <a:noFill/>
          <a:ln>
            <a:noFill/>
          </a:ln>
        </p:spPr>
      </p:sp>
      <p:sp>
        <p:nvSpPr>
          <p:cNvPr id="72" name="Google Shape;72;p13"/>
          <p:cNvSpPr/>
          <p:nvPr>
            <p:ph idx="14" type="pic"/>
          </p:nvPr>
        </p:nvSpPr>
        <p:spPr>
          <a:xfrm>
            <a:off x="3188870" y="1446074"/>
            <a:ext cx="1307700" cy="1307700"/>
          </a:xfrm>
          <a:prstGeom prst="roundRect">
            <a:avLst>
              <a:gd fmla="val 16667" name="adj"/>
            </a:avLst>
          </a:prstGeom>
          <a:noFill/>
          <a:ln>
            <a:noFill/>
          </a:ln>
        </p:spPr>
      </p:sp>
      <p:sp>
        <p:nvSpPr>
          <p:cNvPr id="73" name="Google Shape;73;p13"/>
          <p:cNvSpPr/>
          <p:nvPr>
            <p:ph idx="15" type="pic"/>
          </p:nvPr>
        </p:nvSpPr>
        <p:spPr>
          <a:xfrm>
            <a:off x="4642297" y="1446074"/>
            <a:ext cx="1307700" cy="1307700"/>
          </a:xfrm>
          <a:prstGeom prst="roundRect">
            <a:avLst>
              <a:gd fmla="val 16667" name="adj"/>
            </a:avLst>
          </a:prstGeom>
          <a:noFill/>
          <a:ln>
            <a:noFill/>
          </a:ln>
        </p:spPr>
      </p:sp>
      <p:sp>
        <p:nvSpPr>
          <p:cNvPr id="74" name="Google Shape;74;p13"/>
          <p:cNvSpPr/>
          <p:nvPr>
            <p:ph idx="16" type="pic"/>
          </p:nvPr>
        </p:nvSpPr>
        <p:spPr>
          <a:xfrm>
            <a:off x="6095723" y="1446074"/>
            <a:ext cx="1307700" cy="1307700"/>
          </a:xfrm>
          <a:prstGeom prst="roundRect">
            <a:avLst>
              <a:gd fmla="val 16667" name="adj"/>
            </a:avLst>
          </a:prstGeom>
          <a:noFill/>
          <a:ln>
            <a:noFill/>
          </a:ln>
        </p:spPr>
      </p:sp>
      <p:sp>
        <p:nvSpPr>
          <p:cNvPr id="75" name="Google Shape;75;p13"/>
          <p:cNvSpPr/>
          <p:nvPr>
            <p:ph idx="17" type="pic"/>
          </p:nvPr>
        </p:nvSpPr>
        <p:spPr>
          <a:xfrm>
            <a:off x="7549150" y="1446074"/>
            <a:ext cx="1307700" cy="1307700"/>
          </a:xfrm>
          <a:prstGeom prst="roundRect">
            <a:avLst>
              <a:gd fmla="val 16667" name="adj"/>
            </a:avLst>
          </a:prstGeom>
          <a:noFill/>
          <a:ln>
            <a:noFill/>
          </a:ln>
        </p:spPr>
      </p:sp>
      <p:sp>
        <p:nvSpPr>
          <p:cNvPr id="76" name="Google Shape;76;p13"/>
          <p:cNvSpPr txBox="1"/>
          <p:nvPr>
            <p:ph idx="18" type="body"/>
          </p:nvPr>
        </p:nvSpPr>
        <p:spPr>
          <a:xfrm>
            <a:off x="279292"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
        <p:nvSpPr>
          <p:cNvPr id="77" name="Google Shape;77;p13"/>
          <p:cNvSpPr txBox="1"/>
          <p:nvPr>
            <p:ph idx="19" type="body"/>
          </p:nvPr>
        </p:nvSpPr>
        <p:spPr>
          <a:xfrm>
            <a:off x="1732718"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
        <p:nvSpPr>
          <p:cNvPr id="78" name="Google Shape;78;p13"/>
          <p:cNvSpPr txBox="1"/>
          <p:nvPr>
            <p:ph idx="20" type="body"/>
          </p:nvPr>
        </p:nvSpPr>
        <p:spPr>
          <a:xfrm>
            <a:off x="3186145"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
        <p:nvSpPr>
          <p:cNvPr id="79" name="Google Shape;79;p13"/>
          <p:cNvSpPr txBox="1"/>
          <p:nvPr>
            <p:ph idx="21" type="body"/>
          </p:nvPr>
        </p:nvSpPr>
        <p:spPr>
          <a:xfrm>
            <a:off x="4639572"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
        <p:nvSpPr>
          <p:cNvPr id="80" name="Google Shape;80;p13"/>
          <p:cNvSpPr txBox="1"/>
          <p:nvPr>
            <p:ph idx="22" type="body"/>
          </p:nvPr>
        </p:nvSpPr>
        <p:spPr>
          <a:xfrm>
            <a:off x="6092998"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
        <p:nvSpPr>
          <p:cNvPr id="81" name="Google Shape;81;p13"/>
          <p:cNvSpPr txBox="1"/>
          <p:nvPr>
            <p:ph idx="23" type="body"/>
          </p:nvPr>
        </p:nvSpPr>
        <p:spPr>
          <a:xfrm>
            <a:off x="7546425" y="3564958"/>
            <a:ext cx="1307700" cy="1082700"/>
          </a:xfrm>
          <a:prstGeom prst="rect">
            <a:avLst/>
          </a:prstGeom>
        </p:spPr>
        <p:txBody>
          <a:bodyPr anchorCtr="0" anchor="t" bIns="0" lIns="0" spcFirstLastPara="1" rIns="0" wrap="square" tIns="0">
            <a:normAutofit/>
          </a:bodyPr>
          <a:lstStyle>
            <a:lvl1pPr indent="-292100" lvl="0" marL="457200">
              <a:spcBef>
                <a:spcPts val="0"/>
              </a:spcBef>
              <a:spcAft>
                <a:spcPts val="0"/>
              </a:spcAft>
              <a:buClr>
                <a:schemeClr val="lt1"/>
              </a:buClr>
              <a:buSzPts val="1000"/>
              <a:buFont typeface="Instrument Sans"/>
              <a:buChar char="●"/>
              <a:defRPr/>
            </a:lvl1pPr>
            <a:lvl2pPr indent="-292100" lvl="1" marL="914400">
              <a:spcBef>
                <a:spcPts val="0"/>
              </a:spcBef>
              <a:spcAft>
                <a:spcPts val="0"/>
              </a:spcAft>
              <a:buClr>
                <a:schemeClr val="lt1"/>
              </a:buClr>
              <a:buSzPts val="1000"/>
              <a:buFont typeface="Instrument Sans"/>
              <a:buChar char="○"/>
              <a:defRPr/>
            </a:lvl2pPr>
            <a:lvl3pPr indent="-292100" lvl="2" marL="1371600">
              <a:spcBef>
                <a:spcPts val="0"/>
              </a:spcBef>
              <a:spcAft>
                <a:spcPts val="0"/>
              </a:spcAft>
              <a:buClr>
                <a:schemeClr val="lt1"/>
              </a:buClr>
              <a:buSzPts val="1000"/>
              <a:buFont typeface="Instrument Sans"/>
              <a:buChar char="■"/>
              <a:defRPr/>
            </a:lvl3pPr>
            <a:lvl4pPr indent="-292100" lvl="3" marL="1828800">
              <a:spcBef>
                <a:spcPts val="0"/>
              </a:spcBef>
              <a:spcAft>
                <a:spcPts val="0"/>
              </a:spcAft>
              <a:buClr>
                <a:schemeClr val="lt1"/>
              </a:buClr>
              <a:buSzPts val="1000"/>
              <a:buFont typeface="Instrument Sans"/>
              <a:buChar char="●"/>
              <a:defRPr/>
            </a:lvl4pPr>
            <a:lvl5pPr indent="-292100" lvl="4" marL="2286000">
              <a:spcBef>
                <a:spcPts val="0"/>
              </a:spcBef>
              <a:spcAft>
                <a:spcPts val="0"/>
              </a:spcAft>
              <a:buClr>
                <a:schemeClr val="lt1"/>
              </a:buClr>
              <a:buSzPts val="1000"/>
              <a:buFont typeface="Instrument Sans"/>
              <a:buChar char="○"/>
              <a:defRPr/>
            </a:lvl5pPr>
            <a:lvl6pPr indent="-292100" lvl="5" marL="2743200">
              <a:spcBef>
                <a:spcPts val="0"/>
              </a:spcBef>
              <a:spcAft>
                <a:spcPts val="0"/>
              </a:spcAft>
              <a:buClr>
                <a:schemeClr val="lt1"/>
              </a:buClr>
              <a:buSzPts val="1000"/>
              <a:buFont typeface="Instrument Sans"/>
              <a:buChar char="■"/>
              <a:defRPr/>
            </a:lvl6pPr>
            <a:lvl7pPr indent="-292100" lvl="6" marL="3200400">
              <a:spcBef>
                <a:spcPts val="0"/>
              </a:spcBef>
              <a:spcAft>
                <a:spcPts val="0"/>
              </a:spcAft>
              <a:buClr>
                <a:schemeClr val="lt1"/>
              </a:buClr>
              <a:buSzPts val="1000"/>
              <a:buFont typeface="Instrument Sans"/>
              <a:buChar char="●"/>
              <a:defRPr/>
            </a:lvl7pPr>
            <a:lvl8pPr indent="-292100" lvl="7" marL="3657600">
              <a:spcBef>
                <a:spcPts val="0"/>
              </a:spcBef>
              <a:spcAft>
                <a:spcPts val="0"/>
              </a:spcAft>
              <a:buClr>
                <a:schemeClr val="lt1"/>
              </a:buClr>
              <a:buSzPts val="1000"/>
              <a:buFont typeface="Instrument Sans"/>
              <a:buChar char="○"/>
              <a:defRPr/>
            </a:lvl8pPr>
            <a:lvl9pPr indent="-292100" lvl="8" marL="4114800">
              <a:spcBef>
                <a:spcPts val="0"/>
              </a:spcBef>
              <a:spcAft>
                <a:spcPts val="0"/>
              </a:spcAft>
              <a:buClr>
                <a:schemeClr val="lt1"/>
              </a:buClr>
              <a:buSzPts val="1000"/>
              <a:buFont typeface="Instrument Sans"/>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Reflecting Your Campus</a:t>
            </a:r>
            <a:endParaRPr/>
          </a:p>
        </p:txBody>
      </p:sp>
      <p:sp>
        <p:nvSpPr>
          <p:cNvPr id="87" name="Google Shape;87;p14"/>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Clr>
                <a:schemeClr val="dk1"/>
              </a:buClr>
              <a:buSzPts val="605"/>
              <a:buFont typeface="Arial"/>
              <a:buNone/>
            </a:pPr>
            <a:r>
              <a:rPr lang="en" sz="5200">
                <a:solidFill>
                  <a:schemeClr val="dk1"/>
                </a:solidFill>
              </a:rPr>
              <a:t> Using Diversity Audits to Inform Collection Development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Why we needed a diversity audit</a:t>
            </a:r>
            <a:endParaRPr/>
          </a:p>
        </p:txBody>
      </p:sp>
      <p:sp>
        <p:nvSpPr>
          <p:cNvPr id="147" name="Google Shape;147;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Insufficient titles for an Arab American Heritage Month display</a:t>
            </a:r>
            <a:endParaRPr/>
          </a:p>
          <a:p>
            <a:pPr indent="-342900" lvl="0" marL="457200" rtl="0" algn="l">
              <a:spcBef>
                <a:spcPts val="1000"/>
              </a:spcBef>
              <a:spcAft>
                <a:spcPts val="0"/>
              </a:spcAft>
              <a:buSzPts val="1800"/>
              <a:buChar char="●"/>
            </a:pPr>
            <a:r>
              <a:rPr lang="en"/>
              <a:t>Past committee members felt that diverse books had lower circulation numbers and were weeded at a higher rate</a:t>
            </a:r>
            <a:endParaRPr/>
          </a:p>
          <a:p>
            <a:pPr indent="-342900" lvl="0" marL="457200" rtl="0" algn="l">
              <a:spcBef>
                <a:spcPts val="1000"/>
              </a:spcBef>
              <a:spcAft>
                <a:spcPts val="1000"/>
              </a:spcAft>
              <a:buSzPts val="1800"/>
              <a:buChar char="●"/>
            </a:pPr>
            <a:r>
              <a:rPr lang="en"/>
              <a:t>Interested in re-evaluating collection development and weeding practices, but needed good data to start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approach</a:t>
            </a:r>
            <a:endParaRPr/>
          </a:p>
        </p:txBody>
      </p:sp>
      <p:sp>
        <p:nvSpPr>
          <p:cNvPr id="153" name="Google Shape;153;p24"/>
          <p:cNvSpPr txBox="1"/>
          <p:nvPr>
            <p:ph idx="1" type="body"/>
          </p:nvPr>
        </p:nvSpPr>
        <p:spPr>
          <a:xfrm>
            <a:off x="387900" y="1489825"/>
            <a:ext cx="4463100" cy="3078900"/>
          </a:xfrm>
          <a:prstGeom prst="rect">
            <a:avLst/>
          </a:prstGeom>
        </p:spPr>
        <p:txBody>
          <a:bodyPr anchorCtr="0" anchor="t" bIns="91425" lIns="91425" spcFirstLastPara="1" rIns="91425" wrap="square" tIns="91425">
            <a:normAutofit fontScale="92500" lnSpcReduction="10000"/>
          </a:bodyPr>
          <a:lstStyle/>
          <a:p>
            <a:pPr indent="-346075" lvl="0" marL="457200" rtl="0" algn="l">
              <a:spcBef>
                <a:spcPts val="0"/>
              </a:spcBef>
              <a:spcAft>
                <a:spcPts val="0"/>
              </a:spcAft>
              <a:buSzPct val="100000"/>
              <a:buChar char="●"/>
            </a:pPr>
            <a:r>
              <a:rPr lang="en" sz="2000"/>
              <a:t>Entire (small) collection was audited</a:t>
            </a:r>
            <a:endParaRPr sz="2000"/>
          </a:p>
          <a:p>
            <a:pPr indent="-346075" lvl="0" marL="457200" rtl="0" algn="l">
              <a:spcBef>
                <a:spcPts val="1000"/>
              </a:spcBef>
              <a:spcAft>
                <a:spcPts val="0"/>
              </a:spcAft>
              <a:buSzPct val="100000"/>
              <a:buChar char="●"/>
            </a:pPr>
            <a:r>
              <a:rPr lang="en" sz="2000"/>
              <a:t>Looked at both author identity and content</a:t>
            </a:r>
            <a:endParaRPr sz="2000"/>
          </a:p>
          <a:p>
            <a:pPr indent="-346075" lvl="0" marL="457200" rtl="0" algn="l">
              <a:spcBef>
                <a:spcPts val="1000"/>
              </a:spcBef>
              <a:spcAft>
                <a:spcPts val="0"/>
              </a:spcAft>
              <a:buSzPct val="100000"/>
              <a:buChar char="●"/>
            </a:pPr>
            <a:r>
              <a:rPr lang="en" sz="2000"/>
              <a:t>Iterative process, with two rounds of data collection</a:t>
            </a:r>
            <a:endParaRPr sz="2000"/>
          </a:p>
          <a:p>
            <a:pPr indent="-346075" lvl="0" marL="457200" rtl="0" algn="l">
              <a:spcBef>
                <a:spcPts val="1000"/>
              </a:spcBef>
              <a:spcAft>
                <a:spcPts val="1000"/>
              </a:spcAft>
              <a:buSzPct val="100000"/>
              <a:buChar char="●"/>
            </a:pPr>
            <a:r>
              <a:rPr lang="en" sz="2000"/>
              <a:t>For analysis, we used campus demographics as benchmark comparisons</a:t>
            </a:r>
            <a:endParaRPr sz="2000"/>
          </a:p>
        </p:txBody>
      </p:sp>
      <p:sp>
        <p:nvSpPr>
          <p:cNvPr id="154" name="Google Shape;154;p24"/>
          <p:cNvSpPr txBox="1"/>
          <p:nvPr>
            <p:ph idx="2" type="body"/>
          </p:nvPr>
        </p:nvSpPr>
        <p:spPr>
          <a:xfrm>
            <a:off x="5337575" y="1489825"/>
            <a:ext cx="36045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Factors we reviewed:</a:t>
            </a:r>
            <a:endParaRPr sz="2000"/>
          </a:p>
          <a:p>
            <a:pPr indent="-355600" lvl="0" marL="457200" rtl="0" algn="l">
              <a:spcBef>
                <a:spcPts val="1200"/>
              </a:spcBef>
              <a:spcAft>
                <a:spcPts val="0"/>
              </a:spcAft>
              <a:buSzPts val="2000"/>
              <a:buChar char="●"/>
            </a:pPr>
            <a:r>
              <a:rPr lang="en" sz="2000"/>
              <a:t>Race and ethnicity</a:t>
            </a:r>
            <a:endParaRPr sz="2000"/>
          </a:p>
          <a:p>
            <a:pPr indent="-355600" lvl="0" marL="457200" rtl="0" algn="l">
              <a:spcBef>
                <a:spcPts val="0"/>
              </a:spcBef>
              <a:spcAft>
                <a:spcPts val="0"/>
              </a:spcAft>
              <a:buSzPts val="2000"/>
              <a:buChar char="●"/>
            </a:pPr>
            <a:r>
              <a:rPr lang="en" sz="2000"/>
              <a:t>Neurodiversity and disability</a:t>
            </a:r>
            <a:endParaRPr sz="2000"/>
          </a:p>
          <a:p>
            <a:pPr indent="-355600" lvl="0" marL="457200" rtl="0" algn="l">
              <a:spcBef>
                <a:spcPts val="0"/>
              </a:spcBef>
              <a:spcAft>
                <a:spcPts val="0"/>
              </a:spcAft>
              <a:buSzPts val="2000"/>
              <a:buChar char="●"/>
            </a:pPr>
            <a:r>
              <a:rPr lang="en" sz="2000"/>
              <a:t>Sexuality and gender</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Challenges</a:t>
            </a:r>
            <a:endParaRPr/>
          </a:p>
        </p:txBody>
      </p:sp>
      <p:sp>
        <p:nvSpPr>
          <p:cNvPr id="160" name="Google Shape;160;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Structure</a:t>
            </a:r>
            <a:endParaRPr/>
          </a:p>
          <a:p>
            <a:pPr indent="-342900" lvl="0" marL="457200" rtl="0" algn="l">
              <a:spcBef>
                <a:spcPts val="1000"/>
              </a:spcBef>
              <a:spcAft>
                <a:spcPts val="0"/>
              </a:spcAft>
              <a:buSzPts val="1800"/>
              <a:buChar char="●"/>
            </a:pPr>
            <a:r>
              <a:rPr lang="en"/>
              <a:t>Balancing the complexity of identity with creating usable data</a:t>
            </a:r>
            <a:endParaRPr/>
          </a:p>
          <a:p>
            <a:pPr indent="-342900" lvl="0" marL="457200" rtl="0" algn="l">
              <a:spcBef>
                <a:spcPts val="1000"/>
              </a:spcBef>
              <a:spcAft>
                <a:spcPts val="1000"/>
              </a:spcAft>
              <a:buSzPts val="1800"/>
              <a:buChar char="●"/>
            </a:pPr>
            <a:r>
              <a:rPr lang="en"/>
              <a:t>Relying on self identification whenever possible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Findings</a:t>
            </a:r>
            <a:endParaRPr/>
          </a:p>
        </p:txBody>
      </p:sp>
      <p:pic>
        <p:nvPicPr>
          <p:cNvPr id="166" name="Google Shape;166;p26" title="Chart"/>
          <p:cNvPicPr preferRelativeResize="0"/>
          <p:nvPr/>
        </p:nvPicPr>
        <p:blipFill>
          <a:blip r:embed="rId3">
            <a:alphaModFix/>
          </a:blip>
          <a:stretch>
            <a:fillRect/>
          </a:stretch>
        </p:blipFill>
        <p:spPr>
          <a:xfrm>
            <a:off x="216750" y="1346725"/>
            <a:ext cx="4288850" cy="2646193"/>
          </a:xfrm>
          <a:prstGeom prst="rect">
            <a:avLst/>
          </a:prstGeom>
          <a:noFill/>
          <a:ln>
            <a:noFill/>
          </a:ln>
        </p:spPr>
      </p:pic>
      <p:pic>
        <p:nvPicPr>
          <p:cNvPr id="167" name="Google Shape;167;p26" title="Chart"/>
          <p:cNvPicPr preferRelativeResize="0"/>
          <p:nvPr/>
        </p:nvPicPr>
        <p:blipFill>
          <a:blip r:embed="rId4">
            <a:alphaModFix/>
          </a:blip>
          <a:stretch>
            <a:fillRect/>
          </a:stretch>
        </p:blipFill>
        <p:spPr>
          <a:xfrm>
            <a:off x="4658000" y="1296525"/>
            <a:ext cx="4333599" cy="26796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Audit v. UM-Dearborn Demographics Comparison - Disability </a:t>
            </a:r>
            <a:endParaRPr/>
          </a:p>
        </p:txBody>
      </p:sp>
      <p:pic>
        <p:nvPicPr>
          <p:cNvPr id="173" name="Google Shape;173;p27" title="Chart"/>
          <p:cNvPicPr preferRelativeResize="0"/>
          <p:nvPr/>
        </p:nvPicPr>
        <p:blipFill>
          <a:blip r:embed="rId4">
            <a:alphaModFix/>
          </a:blip>
          <a:stretch>
            <a:fillRect/>
          </a:stretch>
        </p:blipFill>
        <p:spPr>
          <a:xfrm>
            <a:off x="311700" y="1471250"/>
            <a:ext cx="4910250" cy="3029550"/>
          </a:xfrm>
          <a:prstGeom prst="rect">
            <a:avLst/>
          </a:prstGeom>
          <a:noFill/>
          <a:ln>
            <a:noFill/>
          </a:ln>
        </p:spPr>
      </p:pic>
      <p:sp>
        <p:nvSpPr>
          <p:cNvPr id="174" name="Google Shape;174;p27"/>
          <p:cNvSpPr txBox="1"/>
          <p:nvPr/>
        </p:nvSpPr>
        <p:spPr>
          <a:xfrm>
            <a:off x="5808075" y="1379625"/>
            <a:ext cx="3024300" cy="28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Note: The percentage of students with disabilities at UM-Dearborn is likely higher in reality; this 5.38% only includes students who are formally registered with the Office of Disability Services </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Policy Changes - Collection Development</a:t>
            </a:r>
            <a:endParaRPr/>
          </a:p>
        </p:txBody>
      </p:sp>
      <p:sp>
        <p:nvSpPr>
          <p:cNvPr id="180" name="Google Shape;180;p28"/>
          <p:cNvSpPr txBox="1"/>
          <p:nvPr>
            <p:ph idx="1" type="body"/>
          </p:nvPr>
        </p:nvSpPr>
        <p:spPr>
          <a:xfrm>
            <a:off x="387900" y="1489825"/>
            <a:ext cx="4543200" cy="3078900"/>
          </a:xfrm>
          <a:prstGeom prst="rect">
            <a:avLst/>
          </a:prstGeom>
        </p:spPr>
        <p:txBody>
          <a:bodyPr anchorCtr="0" anchor="t" bIns="91425" lIns="91425" spcFirstLastPara="1" rIns="91425" wrap="square" tIns="91425">
            <a:normAutofit fontScale="92500" lnSpcReduction="10000"/>
          </a:bodyPr>
          <a:lstStyle/>
          <a:p>
            <a:pPr indent="-334328" lvl="0" marL="457200" rtl="0" algn="l">
              <a:spcBef>
                <a:spcPts val="0"/>
              </a:spcBef>
              <a:spcAft>
                <a:spcPts val="0"/>
              </a:spcAft>
              <a:buClr>
                <a:schemeClr val="dk1"/>
              </a:buClr>
              <a:buSzPct val="100000"/>
              <a:buAutoNum type="arabicPeriod"/>
            </a:pPr>
            <a:r>
              <a:rPr lang="en"/>
              <a:t>2 hours per semester focusing on semesterly collection development goal</a:t>
            </a:r>
            <a:endParaRPr/>
          </a:p>
          <a:p>
            <a:pPr indent="-334328" lvl="1" marL="914400" rtl="0" algn="l">
              <a:spcBef>
                <a:spcPts val="1000"/>
              </a:spcBef>
              <a:spcAft>
                <a:spcPts val="0"/>
              </a:spcAft>
              <a:buSzPct val="100000"/>
              <a:buAutoNum type="alphaLcPeriod"/>
            </a:pPr>
            <a:r>
              <a:rPr lang="en" sz="1800"/>
              <a:t>Example: Latinx authors</a:t>
            </a:r>
            <a:endParaRPr sz="1800"/>
          </a:p>
          <a:p>
            <a:pPr indent="-334328" lvl="0" marL="457200" rtl="0" algn="l">
              <a:spcBef>
                <a:spcPts val="1000"/>
              </a:spcBef>
              <a:spcAft>
                <a:spcPts val="0"/>
              </a:spcAft>
              <a:buSzPct val="100000"/>
              <a:buAutoNum type="arabicPeriod"/>
            </a:pPr>
            <a:r>
              <a:rPr lang="en"/>
              <a:t>Use controlled vocabulary to record relevant demographic information when selecting a title for purchase</a:t>
            </a:r>
            <a:endParaRPr/>
          </a:p>
          <a:p>
            <a:pPr indent="-334328" lvl="0" marL="457200" rtl="0" algn="l">
              <a:spcBef>
                <a:spcPts val="1000"/>
              </a:spcBef>
              <a:spcAft>
                <a:spcPts val="1000"/>
              </a:spcAft>
              <a:buSzPct val="72000"/>
              <a:buAutoNum type="arabicPeriod"/>
            </a:pPr>
            <a:r>
              <a:rPr lang="en"/>
              <a:t>Identity-based displays: plan in advance in order to add titles to collection if needed to fill out display</a:t>
            </a:r>
            <a:endParaRPr sz="2500"/>
          </a:p>
        </p:txBody>
      </p:sp>
      <p:pic>
        <p:nvPicPr>
          <p:cNvPr descr="Immigration-themed library display" id="181" name="Google Shape;181;p28" title="IMG_2416.jpeg"/>
          <p:cNvPicPr preferRelativeResize="0"/>
          <p:nvPr/>
        </p:nvPicPr>
        <p:blipFill>
          <a:blip r:embed="rId3">
            <a:alphaModFix/>
          </a:blip>
          <a:stretch>
            <a:fillRect/>
          </a:stretch>
        </p:blipFill>
        <p:spPr>
          <a:xfrm>
            <a:off x="5691675" y="1144125"/>
            <a:ext cx="2770932" cy="36945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Changes to the Collection</a:t>
            </a:r>
            <a:endParaRPr/>
          </a:p>
        </p:txBody>
      </p:sp>
      <p:pic>
        <p:nvPicPr>
          <p:cNvPr id="187" name="Google Shape;187;p29" title="Chart"/>
          <p:cNvPicPr preferRelativeResize="0"/>
          <p:nvPr/>
        </p:nvPicPr>
        <p:blipFill>
          <a:blip r:embed="rId3">
            <a:alphaModFix/>
          </a:blip>
          <a:stretch>
            <a:fillRect/>
          </a:stretch>
        </p:blipFill>
        <p:spPr>
          <a:xfrm>
            <a:off x="1823850" y="1263975"/>
            <a:ext cx="5496300" cy="3398549"/>
          </a:xfrm>
          <a:prstGeom prst="rect">
            <a:avLst/>
          </a:prstGeom>
          <a:noFill/>
          <a:ln>
            <a:noFill/>
          </a:ln>
        </p:spPr>
      </p:pic>
      <p:cxnSp>
        <p:nvCxnSpPr>
          <p:cNvPr id="188" name="Google Shape;188;p29"/>
          <p:cNvCxnSpPr/>
          <p:nvPr/>
        </p:nvCxnSpPr>
        <p:spPr>
          <a:xfrm>
            <a:off x="2863500" y="2147625"/>
            <a:ext cx="2066700" cy="0"/>
          </a:xfrm>
          <a:prstGeom prst="straightConnector1">
            <a:avLst/>
          </a:prstGeom>
          <a:noFill/>
          <a:ln cap="flat" cmpd="sng" w="9525">
            <a:solidFill>
              <a:schemeClr val="dk2"/>
            </a:solidFill>
            <a:prstDash val="dash"/>
            <a:round/>
            <a:headEnd len="med" w="med" type="none"/>
            <a:tailEnd len="med" w="med" type="none"/>
          </a:ln>
        </p:spPr>
      </p:cxnSp>
      <p:cxnSp>
        <p:nvCxnSpPr>
          <p:cNvPr id="189" name="Google Shape;189;p29"/>
          <p:cNvCxnSpPr/>
          <p:nvPr/>
        </p:nvCxnSpPr>
        <p:spPr>
          <a:xfrm flipH="1" rot="10800000">
            <a:off x="2863500" y="2515950"/>
            <a:ext cx="1006500" cy="8700"/>
          </a:xfrm>
          <a:prstGeom prst="straightConnector1">
            <a:avLst/>
          </a:prstGeom>
          <a:noFill/>
          <a:ln cap="flat" cmpd="sng" w="9525">
            <a:solidFill>
              <a:schemeClr val="dk2"/>
            </a:solidFill>
            <a:prstDash val="dash"/>
            <a:round/>
            <a:headEnd len="med" w="med" type="none"/>
            <a:tailEnd len="med" w="med" type="none"/>
          </a:ln>
        </p:spPr>
      </p:cxnSp>
      <p:cxnSp>
        <p:nvCxnSpPr>
          <p:cNvPr id="190" name="Google Shape;190;p29"/>
          <p:cNvCxnSpPr/>
          <p:nvPr/>
        </p:nvCxnSpPr>
        <p:spPr>
          <a:xfrm>
            <a:off x="2863500" y="2883750"/>
            <a:ext cx="970500" cy="600"/>
          </a:xfrm>
          <a:prstGeom prst="straightConnector1">
            <a:avLst/>
          </a:prstGeom>
          <a:noFill/>
          <a:ln cap="flat" cmpd="sng" w="9525">
            <a:solidFill>
              <a:schemeClr val="dk2"/>
            </a:solidFill>
            <a:prstDash val="dash"/>
            <a:round/>
            <a:headEnd len="med" w="med" type="none"/>
            <a:tailEnd len="med" w="med" type="none"/>
          </a:ln>
        </p:spPr>
      </p:cxnSp>
      <p:cxnSp>
        <p:nvCxnSpPr>
          <p:cNvPr id="191" name="Google Shape;191;p29"/>
          <p:cNvCxnSpPr/>
          <p:nvPr/>
        </p:nvCxnSpPr>
        <p:spPr>
          <a:xfrm>
            <a:off x="2863500" y="3270825"/>
            <a:ext cx="835800" cy="0"/>
          </a:xfrm>
          <a:prstGeom prst="straightConnector1">
            <a:avLst/>
          </a:prstGeom>
          <a:noFill/>
          <a:ln cap="flat" cmpd="sng" w="9525">
            <a:solidFill>
              <a:schemeClr val="dk2"/>
            </a:solidFill>
            <a:prstDash val="dash"/>
            <a:round/>
            <a:headEnd len="med" w="med" type="none"/>
            <a:tailEnd len="med" w="med" type="none"/>
          </a:ln>
        </p:spPr>
      </p:cxnSp>
      <p:cxnSp>
        <p:nvCxnSpPr>
          <p:cNvPr id="192" name="Google Shape;192;p29"/>
          <p:cNvCxnSpPr/>
          <p:nvPr/>
        </p:nvCxnSpPr>
        <p:spPr>
          <a:xfrm>
            <a:off x="2855125" y="3650050"/>
            <a:ext cx="723300" cy="0"/>
          </a:xfrm>
          <a:prstGeom prst="straightConnector1">
            <a:avLst/>
          </a:prstGeom>
          <a:noFill/>
          <a:ln cap="flat" cmpd="sng" w="9525">
            <a:solidFill>
              <a:schemeClr val="dk2"/>
            </a:solidFill>
            <a:prstDash val="dash"/>
            <a:round/>
            <a:headEnd len="med" w="med" type="none"/>
            <a:tailEnd len="med" w="med" type="none"/>
          </a:ln>
        </p:spPr>
      </p:cxnSp>
      <p:cxnSp>
        <p:nvCxnSpPr>
          <p:cNvPr id="193" name="Google Shape;193;p29"/>
          <p:cNvCxnSpPr/>
          <p:nvPr/>
        </p:nvCxnSpPr>
        <p:spPr>
          <a:xfrm>
            <a:off x="2863500" y="4026825"/>
            <a:ext cx="1008600" cy="2700"/>
          </a:xfrm>
          <a:prstGeom prst="straightConnector1">
            <a:avLst/>
          </a:prstGeom>
          <a:noFill/>
          <a:ln cap="flat" cmpd="sng" w="9525">
            <a:solidFill>
              <a:schemeClr val="dk2"/>
            </a:solidFill>
            <a:prstDash val="dash"/>
            <a:round/>
            <a:headEnd len="med" w="med" type="none"/>
            <a:tailEnd len="med" w="med" type="none"/>
          </a:ln>
        </p:spPr>
      </p:cxnSp>
      <p:cxnSp>
        <p:nvCxnSpPr>
          <p:cNvPr id="194" name="Google Shape;194;p29"/>
          <p:cNvCxnSpPr/>
          <p:nvPr/>
        </p:nvCxnSpPr>
        <p:spPr>
          <a:xfrm flipH="1" rot="10800000">
            <a:off x="3234675" y="1779350"/>
            <a:ext cx="150600" cy="39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Updated Data</a:t>
            </a:r>
            <a:endParaRPr/>
          </a:p>
        </p:txBody>
      </p:sp>
      <p:pic>
        <p:nvPicPr>
          <p:cNvPr id="200" name="Google Shape;200;p30" title="Chart"/>
          <p:cNvPicPr preferRelativeResize="0"/>
          <p:nvPr/>
        </p:nvPicPr>
        <p:blipFill>
          <a:blip r:embed="rId3">
            <a:alphaModFix/>
          </a:blip>
          <a:stretch>
            <a:fillRect/>
          </a:stretch>
        </p:blipFill>
        <p:spPr>
          <a:xfrm>
            <a:off x="109950" y="1388563"/>
            <a:ext cx="4280100" cy="2646525"/>
          </a:xfrm>
          <a:prstGeom prst="rect">
            <a:avLst/>
          </a:prstGeom>
          <a:noFill/>
          <a:ln>
            <a:noFill/>
          </a:ln>
        </p:spPr>
      </p:pic>
      <p:pic>
        <p:nvPicPr>
          <p:cNvPr id="201" name="Google Shape;201;p30" title="Chart"/>
          <p:cNvPicPr preferRelativeResize="0"/>
          <p:nvPr/>
        </p:nvPicPr>
        <p:blipFill>
          <a:blip r:embed="rId4">
            <a:alphaModFix/>
          </a:blip>
          <a:stretch>
            <a:fillRect/>
          </a:stretch>
        </p:blipFill>
        <p:spPr>
          <a:xfrm>
            <a:off x="4572000" y="1388575"/>
            <a:ext cx="4280067" cy="2646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Outcomes</a:t>
            </a:r>
            <a:endParaRPr/>
          </a:p>
        </p:txBody>
      </p:sp>
      <p:sp>
        <p:nvSpPr>
          <p:cNvPr id="207" name="Google Shape;207;p31"/>
          <p:cNvSpPr txBox="1"/>
          <p:nvPr>
            <p:ph idx="1" type="body"/>
          </p:nvPr>
        </p:nvSpPr>
        <p:spPr>
          <a:xfrm>
            <a:off x="387900" y="1489825"/>
            <a:ext cx="50178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Hard, but possible (&amp; worth it!)</a:t>
            </a:r>
            <a:endParaRPr/>
          </a:p>
          <a:p>
            <a:pPr indent="-342900" lvl="0" marL="457200" rtl="0" algn="l">
              <a:spcBef>
                <a:spcPts val="1000"/>
              </a:spcBef>
              <a:spcAft>
                <a:spcPts val="0"/>
              </a:spcAft>
              <a:buSzPts val="1800"/>
              <a:buChar char="●"/>
            </a:pPr>
            <a:r>
              <a:rPr lang="en"/>
              <a:t>Campus benchmarks helped set a simple baseline goal to diversify our collection</a:t>
            </a:r>
            <a:endParaRPr/>
          </a:p>
          <a:p>
            <a:pPr indent="-342900" lvl="0" marL="457200" rtl="0" algn="l">
              <a:spcBef>
                <a:spcPts val="1000"/>
              </a:spcBef>
              <a:spcAft>
                <a:spcPts val="0"/>
              </a:spcAft>
              <a:buSzPts val="1800"/>
              <a:buChar char="●"/>
            </a:pPr>
            <a:r>
              <a:rPr lang="en"/>
              <a:t>Recommendations and displays are more diverse</a:t>
            </a:r>
            <a:endParaRPr/>
          </a:p>
          <a:p>
            <a:pPr indent="-342900" lvl="0" marL="457200" rtl="0" algn="l">
              <a:spcBef>
                <a:spcPts val="1000"/>
              </a:spcBef>
              <a:spcAft>
                <a:spcPts val="1000"/>
              </a:spcAft>
              <a:buSzPts val="1800"/>
              <a:buChar char="●"/>
            </a:pPr>
            <a:r>
              <a:rPr lang="en"/>
              <a:t>Small but concerted effort toward increasing diversity in collections is </a:t>
            </a:r>
            <a:r>
              <a:rPr lang="en"/>
              <a:t>doable</a:t>
            </a:r>
            <a:r>
              <a:rPr lang="en"/>
              <a:t> and impactful</a:t>
            </a:r>
            <a:endParaRPr/>
          </a:p>
        </p:txBody>
      </p:sp>
      <p:pic>
        <p:nvPicPr>
          <p:cNvPr descr="Book display highlighting translated fiction" id="208" name="Google Shape;208;p31" title="IMG_2354 (1).jpeg"/>
          <p:cNvPicPr preferRelativeResize="0"/>
          <p:nvPr/>
        </p:nvPicPr>
        <p:blipFill>
          <a:blip r:embed="rId4">
            <a:alphaModFix/>
          </a:blip>
          <a:stretch>
            <a:fillRect/>
          </a:stretch>
        </p:blipFill>
        <p:spPr>
          <a:xfrm>
            <a:off x="5469125" y="1045825"/>
            <a:ext cx="3433498" cy="25751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Recommendations</a:t>
            </a:r>
            <a:endParaRPr/>
          </a:p>
        </p:txBody>
      </p:sp>
      <p:sp>
        <p:nvSpPr>
          <p:cNvPr id="214" name="Google Shape;214;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Utilize tools like NoveList and Diverse BookFinder in audits and in collection development</a:t>
            </a:r>
            <a:endParaRPr/>
          </a:p>
          <a:p>
            <a:pPr indent="-342900" lvl="0" marL="457200" rtl="0" algn="l">
              <a:spcBef>
                <a:spcPts val="1000"/>
              </a:spcBef>
              <a:spcAft>
                <a:spcPts val="0"/>
              </a:spcAft>
              <a:buSzPts val="1800"/>
              <a:buChar char="●"/>
            </a:pPr>
            <a:r>
              <a:rPr lang="en"/>
              <a:t>Start small: a narrow focus or a “shelfie” approach</a:t>
            </a:r>
            <a:endParaRPr/>
          </a:p>
          <a:p>
            <a:pPr indent="-342900" lvl="0" marL="457200" rtl="0" algn="l">
              <a:spcBef>
                <a:spcPts val="1000"/>
              </a:spcBef>
              <a:spcAft>
                <a:spcPts val="0"/>
              </a:spcAft>
              <a:buSzPts val="1800"/>
              <a:buChar char="●"/>
            </a:pPr>
            <a:r>
              <a:rPr lang="en"/>
              <a:t>Non quota-based collection development goals may make diversifying academic-focused collections more feasible</a:t>
            </a:r>
            <a:endParaRPr/>
          </a:p>
          <a:p>
            <a:pPr indent="-342900" lvl="0" marL="457200" rtl="0" algn="l">
              <a:spcBef>
                <a:spcPts val="1000"/>
              </a:spcBef>
              <a:spcAft>
                <a:spcPts val="1000"/>
              </a:spcAft>
              <a:buSzPts val="1800"/>
              <a:buChar char="●"/>
            </a:pPr>
            <a:r>
              <a:rPr lang="en"/>
              <a:t>When possible, use technology to help streamline audits and collection spot-checks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we’re covering</a:t>
            </a:r>
            <a:endParaRPr/>
          </a:p>
        </p:txBody>
      </p:sp>
      <p:sp>
        <p:nvSpPr>
          <p:cNvPr id="93" name="Google Shape;93;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Background</a:t>
            </a:r>
            <a:endParaRPr/>
          </a:p>
          <a:p>
            <a:pPr indent="-317500" lvl="1" marL="914400" rtl="0" algn="l">
              <a:spcBef>
                <a:spcPts val="0"/>
              </a:spcBef>
              <a:spcAft>
                <a:spcPts val="0"/>
              </a:spcAft>
              <a:buSzPts val="1400"/>
              <a:buChar char="○"/>
            </a:pPr>
            <a:r>
              <a:rPr lang="en"/>
              <a:t>Our library/collection and diversity audits</a:t>
            </a:r>
            <a:endParaRPr/>
          </a:p>
          <a:p>
            <a:pPr indent="-342900" lvl="0" marL="457200" rtl="0" algn="l">
              <a:spcBef>
                <a:spcPts val="1000"/>
              </a:spcBef>
              <a:spcAft>
                <a:spcPts val="0"/>
              </a:spcAft>
              <a:buSzPts val="1800"/>
              <a:buChar char="●"/>
            </a:pPr>
            <a:r>
              <a:rPr lang="en"/>
              <a:t>Initial audit findings</a:t>
            </a:r>
            <a:endParaRPr/>
          </a:p>
          <a:p>
            <a:pPr indent="-342900" lvl="0" marL="457200" rtl="0" algn="l">
              <a:spcBef>
                <a:spcPts val="1000"/>
              </a:spcBef>
              <a:spcAft>
                <a:spcPts val="0"/>
              </a:spcAft>
              <a:buSzPts val="1800"/>
              <a:buChar char="●"/>
            </a:pPr>
            <a:r>
              <a:rPr lang="en"/>
              <a:t>Collection </a:t>
            </a:r>
            <a:r>
              <a:rPr lang="en"/>
              <a:t>development</a:t>
            </a:r>
            <a:r>
              <a:rPr lang="en"/>
              <a:t> changes</a:t>
            </a:r>
            <a:endParaRPr/>
          </a:p>
          <a:p>
            <a:pPr indent="-342900" lvl="0" marL="457200" rtl="0" algn="l">
              <a:spcBef>
                <a:spcPts val="1000"/>
              </a:spcBef>
              <a:spcAft>
                <a:spcPts val="0"/>
              </a:spcAft>
              <a:buSzPts val="1800"/>
              <a:buChar char="●"/>
            </a:pPr>
            <a:r>
              <a:rPr lang="en"/>
              <a:t>Outcomes</a:t>
            </a:r>
            <a:endParaRPr/>
          </a:p>
          <a:p>
            <a:pPr indent="-317500" lvl="1" marL="914400" rtl="0" algn="l">
              <a:spcBef>
                <a:spcPts val="0"/>
              </a:spcBef>
              <a:spcAft>
                <a:spcPts val="0"/>
              </a:spcAft>
              <a:buSzPts val="1400"/>
              <a:buChar char="○"/>
            </a:pPr>
            <a:r>
              <a:rPr lang="en"/>
              <a:t>Updated data</a:t>
            </a:r>
            <a:endParaRPr/>
          </a:p>
          <a:p>
            <a:pPr indent="-317500" lvl="1" marL="914400" rtl="0" algn="l">
              <a:spcBef>
                <a:spcPts val="0"/>
              </a:spcBef>
              <a:spcAft>
                <a:spcPts val="1200"/>
              </a:spcAft>
              <a:buSzPts val="1400"/>
              <a:buChar char="○"/>
            </a:pPr>
            <a:r>
              <a:rPr lang="en"/>
              <a:t>Lessons learned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387900" y="1152450"/>
            <a:ext cx="83682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
        <p:nvSpPr>
          <p:cNvPr id="220" name="Google Shape;220;p33"/>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Share your Feedback!</a:t>
            </a:r>
            <a:endParaRPr/>
          </a:p>
        </p:txBody>
      </p:sp>
      <p:sp>
        <p:nvSpPr>
          <p:cNvPr id="226" name="Google Shape;226;p3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7" name="Google Shape;227;p34" title="2026 MiALA AC Breakout Session Eval Form QR Code.png"/>
          <p:cNvPicPr preferRelativeResize="0"/>
          <p:nvPr/>
        </p:nvPicPr>
        <p:blipFill>
          <a:blip r:embed="rId3">
            <a:alphaModFix/>
          </a:blip>
          <a:stretch>
            <a:fillRect/>
          </a:stretch>
        </p:blipFill>
        <p:spPr>
          <a:xfrm>
            <a:off x="4771225" y="643825"/>
            <a:ext cx="3324700" cy="332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Background</a:t>
            </a:r>
            <a:endParaRPr/>
          </a:p>
        </p:txBody>
      </p:sp>
      <p:sp>
        <p:nvSpPr>
          <p:cNvPr id="99" name="Google Shape;99;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Who We Are</a:t>
            </a:r>
            <a:endParaRPr/>
          </a:p>
          <a:p>
            <a:pPr indent="-342900" lvl="0" marL="457200" rtl="0" algn="l">
              <a:spcBef>
                <a:spcPts val="1000"/>
              </a:spcBef>
              <a:spcAft>
                <a:spcPts val="0"/>
              </a:spcAft>
              <a:buSzPts val="1800"/>
              <a:buChar char="●"/>
            </a:pPr>
            <a:r>
              <a:rPr lang="en"/>
              <a:t>Mardigian Library</a:t>
            </a:r>
            <a:endParaRPr/>
          </a:p>
          <a:p>
            <a:pPr indent="-342900" lvl="0" marL="457200" rtl="0" algn="l">
              <a:spcBef>
                <a:spcPts val="1000"/>
              </a:spcBef>
              <a:spcAft>
                <a:spcPts val="1000"/>
              </a:spcAft>
              <a:buSzPts val="1800"/>
              <a:buChar char="●"/>
            </a:pPr>
            <a:r>
              <a:rPr lang="en"/>
              <a:t>Recreational Collection</a:t>
            </a:r>
            <a:endParaRPr/>
          </a:p>
        </p:txBody>
      </p:sp>
      <p:pic>
        <p:nvPicPr>
          <p:cNvPr descr="External view of Mardigian Library" id="100" name="Google Shape;100;p16" title="DBRN_LibraryExterior_2023_06.jpg"/>
          <p:cNvPicPr preferRelativeResize="0"/>
          <p:nvPr/>
        </p:nvPicPr>
        <p:blipFill>
          <a:blip r:embed="rId3">
            <a:alphaModFix/>
          </a:blip>
          <a:stretch>
            <a:fillRect/>
          </a:stretch>
        </p:blipFill>
        <p:spPr>
          <a:xfrm>
            <a:off x="3883053" y="1032300"/>
            <a:ext cx="4619489" cy="3078901"/>
          </a:xfrm>
          <a:prstGeom prst="rect">
            <a:avLst/>
          </a:prstGeom>
          <a:noFill/>
          <a:ln>
            <a:noFill/>
          </a:ln>
        </p:spPr>
      </p:pic>
      <p:sp>
        <p:nvSpPr>
          <p:cNvPr id="101" name="Google Shape;101;p16"/>
          <p:cNvSpPr txBox="1"/>
          <p:nvPr/>
        </p:nvSpPr>
        <p:spPr>
          <a:xfrm>
            <a:off x="4798800" y="4220300"/>
            <a:ext cx="434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dk1"/>
                </a:solidFill>
                <a:latin typeface="Roboto"/>
                <a:ea typeface="Roboto"/>
                <a:cs typeface="Roboto"/>
                <a:sym typeface="Roboto"/>
              </a:rPr>
              <a:t>Image: Mardigian Library</a:t>
            </a:r>
            <a:endParaRPr i="1" sz="18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5" name="Shape 105"/>
        <p:cNvGrpSpPr/>
        <p:nvPr/>
      </p:nvGrpSpPr>
      <p:grpSpPr>
        <a:xfrm>
          <a:off x="0" y="0"/>
          <a:ext cx="0" cy="0"/>
          <a:chOff x="0" y="0"/>
          <a:chExt cx="0" cy="0"/>
        </a:xfrm>
      </p:grpSpPr>
      <p:sp>
        <p:nvSpPr>
          <p:cNvPr id="106" name="Google Shape;106;p17"/>
          <p:cNvSpPr txBox="1"/>
          <p:nvPr>
            <p:ph idx="1" type="body"/>
          </p:nvPr>
        </p:nvSpPr>
        <p:spPr>
          <a:xfrm>
            <a:off x="1355025" y="3762600"/>
            <a:ext cx="2596800" cy="956100"/>
          </a:xfrm>
          <a:prstGeom prst="rect">
            <a:avLst/>
          </a:prstGeom>
        </p:spPr>
        <p:txBody>
          <a:bodyPr anchorCtr="0" anchor="t" bIns="127400" lIns="127400" spcFirstLastPara="1" rIns="127400" wrap="square" tIns="127400">
            <a:normAutofit fontScale="62500" lnSpcReduction="10000"/>
          </a:bodyPr>
          <a:lstStyle/>
          <a:p>
            <a:pPr indent="0" lvl="0" marL="0" rtl="0" algn="ctr">
              <a:lnSpc>
                <a:spcPct val="100000"/>
              </a:lnSpc>
              <a:spcBef>
                <a:spcPts val="0"/>
              </a:spcBef>
              <a:spcAft>
                <a:spcPts val="0"/>
              </a:spcAft>
              <a:buNone/>
            </a:pPr>
            <a:r>
              <a:rPr lang="en" sz="2850"/>
              <a:t>Josie Columbus</a:t>
            </a:r>
            <a:endParaRPr sz="2850"/>
          </a:p>
          <a:p>
            <a:pPr indent="0" lvl="0" marL="0" rtl="0" algn="ctr">
              <a:lnSpc>
                <a:spcPct val="100000"/>
              </a:lnSpc>
              <a:spcBef>
                <a:spcPts val="0"/>
              </a:spcBef>
              <a:spcAft>
                <a:spcPts val="0"/>
              </a:spcAft>
              <a:buNone/>
            </a:pPr>
            <a:r>
              <a:rPr lang="en" sz="2850"/>
              <a:t>(she/her)</a:t>
            </a:r>
            <a:endParaRPr sz="2850"/>
          </a:p>
          <a:p>
            <a:pPr indent="0" lvl="0" marL="0" rtl="0" algn="ctr">
              <a:lnSpc>
                <a:spcPct val="100000"/>
              </a:lnSpc>
              <a:spcBef>
                <a:spcPts val="0"/>
              </a:spcBef>
              <a:spcAft>
                <a:spcPts val="0"/>
              </a:spcAft>
              <a:buNone/>
            </a:pPr>
            <a:r>
              <a:rPr i="1" lang="en" sz="2400"/>
              <a:t>Access Services Associate</a:t>
            </a:r>
            <a:endParaRPr sz="2400"/>
          </a:p>
        </p:txBody>
      </p:sp>
      <p:sp>
        <p:nvSpPr>
          <p:cNvPr id="107" name="Google Shape;107;p17"/>
          <p:cNvSpPr txBox="1"/>
          <p:nvPr>
            <p:ph idx="2" type="body"/>
          </p:nvPr>
        </p:nvSpPr>
        <p:spPr>
          <a:xfrm>
            <a:off x="5783467" y="3762593"/>
            <a:ext cx="2219700" cy="1020600"/>
          </a:xfrm>
          <a:prstGeom prst="rect">
            <a:avLst/>
          </a:prstGeom>
        </p:spPr>
        <p:txBody>
          <a:bodyPr anchorCtr="0" anchor="t" bIns="127400" lIns="127400" spcFirstLastPara="1" rIns="127400" wrap="square" tIns="127400">
            <a:normAutofit fontScale="92500" lnSpcReduction="10000"/>
          </a:bodyPr>
          <a:lstStyle/>
          <a:p>
            <a:pPr indent="0" lvl="0" marL="0" rtl="0" algn="ctr">
              <a:spcBef>
                <a:spcPts val="0"/>
              </a:spcBef>
              <a:spcAft>
                <a:spcPts val="0"/>
              </a:spcAft>
              <a:buNone/>
            </a:pPr>
            <a:r>
              <a:rPr lang="en" sz="1951"/>
              <a:t>Natalie Hagopian</a:t>
            </a:r>
            <a:endParaRPr sz="1951"/>
          </a:p>
          <a:p>
            <a:pPr indent="0" lvl="0" marL="0" rtl="0" algn="ctr">
              <a:spcBef>
                <a:spcPts val="0"/>
              </a:spcBef>
              <a:spcAft>
                <a:spcPts val="0"/>
              </a:spcAft>
              <a:buNone/>
            </a:pPr>
            <a:r>
              <a:rPr lang="en" sz="1951"/>
              <a:t>(she/her)</a:t>
            </a:r>
            <a:endParaRPr sz="1951"/>
          </a:p>
          <a:p>
            <a:pPr indent="0" lvl="0" marL="0" rtl="0" algn="ctr">
              <a:spcBef>
                <a:spcPts val="0"/>
              </a:spcBef>
              <a:spcAft>
                <a:spcPts val="0"/>
              </a:spcAft>
              <a:buNone/>
            </a:pPr>
            <a:r>
              <a:rPr i="1" lang="en" sz="1672"/>
              <a:t>Business Librarian</a:t>
            </a:r>
            <a:endParaRPr i="1" sz="1672"/>
          </a:p>
        </p:txBody>
      </p:sp>
      <p:pic>
        <p:nvPicPr>
          <p:cNvPr descr="Natalie Hagopian head shot" id="108" name="Google Shape;108;p17" title="natalie.png"/>
          <p:cNvPicPr preferRelativeResize="0"/>
          <p:nvPr>
            <p:ph idx="13" type="pic"/>
          </p:nvPr>
        </p:nvPicPr>
        <p:blipFill rotWithShape="1">
          <a:blip r:embed="rId3">
            <a:alphaModFix/>
          </a:blip>
          <a:srcRect b="0" l="16628" r="16621" t="0"/>
          <a:stretch/>
        </p:blipFill>
        <p:spPr>
          <a:xfrm>
            <a:off x="5594944" y="1074475"/>
            <a:ext cx="2596800" cy="2596800"/>
          </a:xfrm>
          <a:prstGeom prst="roundRect">
            <a:avLst>
              <a:gd fmla="val 16667" name="adj"/>
            </a:avLst>
          </a:prstGeom>
        </p:spPr>
      </p:pic>
      <p:pic>
        <p:nvPicPr>
          <p:cNvPr descr="Josie Columbus head shot" id="109" name="Google Shape;109;p17" title="L1143990.jpg"/>
          <p:cNvPicPr preferRelativeResize="0"/>
          <p:nvPr>
            <p:ph idx="9" type="pic"/>
          </p:nvPr>
        </p:nvPicPr>
        <p:blipFill rotWithShape="1">
          <a:blip r:embed="rId4">
            <a:alphaModFix/>
          </a:blip>
          <a:srcRect b="10006" l="0" r="0" t="10014"/>
          <a:stretch/>
        </p:blipFill>
        <p:spPr>
          <a:xfrm>
            <a:off x="1355025" y="1074475"/>
            <a:ext cx="2596800" cy="2596800"/>
          </a:xfrm>
          <a:prstGeom prst="roundRect">
            <a:avLst>
              <a:gd fmla="val 16667" name="adj"/>
            </a:avLst>
          </a:prstGeom>
        </p:spPr>
      </p:pic>
      <p:sp>
        <p:nvSpPr>
          <p:cNvPr id="110" name="Google Shape;110;p17"/>
          <p:cNvSpPr txBox="1"/>
          <p:nvPr>
            <p:ph idx="4294967295" type="title"/>
          </p:nvPr>
        </p:nvSpPr>
        <p:spPr>
          <a:xfrm>
            <a:off x="172800" y="2970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Presenters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YOU COMMITTEE!</a:t>
            </a:r>
            <a:endParaRPr/>
          </a:p>
        </p:txBody>
      </p:sp>
      <p:sp>
        <p:nvSpPr>
          <p:cNvPr id="116" name="Google Shape;116;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Entire committee supported development and implementation of the audit</a:t>
            </a:r>
            <a:endParaRPr/>
          </a:p>
          <a:p>
            <a:pPr indent="-342900" lvl="0" marL="457200" rtl="0" algn="l">
              <a:spcBef>
                <a:spcPts val="1000"/>
              </a:spcBef>
              <a:spcAft>
                <a:spcPts val="1000"/>
              </a:spcAft>
              <a:buSzPts val="1800"/>
              <a:buChar char="●"/>
            </a:pPr>
            <a:r>
              <a:rPr lang="en"/>
              <a:t>Extra thanks to Heidi Keppen-Palmer, who designed our automated spreadsheets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Mardigian Library at UM-Dearborn</a:t>
            </a:r>
            <a:endParaRPr/>
          </a:p>
        </p:txBody>
      </p:sp>
      <p:sp>
        <p:nvSpPr>
          <p:cNvPr id="122" name="Google Shape;122;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only library at the Dearborn Campus of the University of Michigan</a:t>
            </a:r>
            <a:endParaRPr/>
          </a:p>
          <a:p>
            <a:pPr indent="-342900" lvl="0" marL="457200" rtl="0" algn="l">
              <a:spcBef>
                <a:spcPts val="1000"/>
              </a:spcBef>
              <a:spcAft>
                <a:spcPts val="0"/>
              </a:spcAft>
              <a:buSzPts val="1800"/>
              <a:buChar char="●"/>
            </a:pPr>
            <a:r>
              <a:rPr lang="en"/>
              <a:t>Staff of 23, 6 of whom are on the Recreational Collection Committee</a:t>
            </a:r>
            <a:endParaRPr/>
          </a:p>
          <a:p>
            <a:pPr indent="-342900" lvl="0" marL="457200" rtl="0" algn="l">
              <a:spcBef>
                <a:spcPts val="1000"/>
              </a:spcBef>
              <a:spcAft>
                <a:spcPts val="0"/>
              </a:spcAft>
              <a:buSzPts val="1800"/>
              <a:buChar char="●"/>
            </a:pPr>
            <a:r>
              <a:rPr lang="en"/>
              <a:t>Mid-size commuter campus</a:t>
            </a:r>
            <a:endParaRPr/>
          </a:p>
          <a:p>
            <a:pPr indent="-342900" lvl="0" marL="457200" rtl="0" algn="l">
              <a:spcBef>
                <a:spcPts val="1000"/>
              </a:spcBef>
              <a:spcAft>
                <a:spcPts val="0"/>
              </a:spcAft>
              <a:buSzPts val="1800"/>
              <a:buChar char="●"/>
            </a:pPr>
            <a:r>
              <a:rPr lang="en"/>
              <a:t>High proportion of transfer, first-generation, and/or international students</a:t>
            </a:r>
            <a:endParaRPr/>
          </a:p>
          <a:p>
            <a:pPr indent="-342900" lvl="0" marL="457200" rtl="0" algn="l">
              <a:spcBef>
                <a:spcPts val="1000"/>
              </a:spcBef>
              <a:spcAft>
                <a:spcPts val="1000"/>
              </a:spcAft>
              <a:buSzPts val="1800"/>
              <a:buChar char="●"/>
            </a:pPr>
            <a:r>
              <a:rPr lang="en"/>
              <a:t>Location in Dearborn, MI gives us a unique student body and patron population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Recreational Collection</a:t>
            </a:r>
            <a:endParaRPr/>
          </a:p>
        </p:txBody>
      </p:sp>
      <p:sp>
        <p:nvSpPr>
          <p:cNvPr id="128" name="Google Shape;128;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
              <a:t>Charge:</a:t>
            </a:r>
            <a:r>
              <a:rPr lang="en"/>
              <a:t> </a:t>
            </a:r>
            <a:r>
              <a:rPr i="1" lang="en"/>
              <a:t>The purpose of the Recreational Collection Committee is to encourage the use of recreational materials by students, faculty, and staff. Committee members select materials outside of the curriculum, including titles that are culturally relevant, for entertainment purposes, current topics, or local interest, etc.</a:t>
            </a:r>
            <a:endParaRPr i="1"/>
          </a:p>
          <a:p>
            <a:pPr indent="0" lvl="0" marL="0" rtl="0" algn="l">
              <a:spcBef>
                <a:spcPts val="1200"/>
              </a:spcBef>
              <a:spcAft>
                <a:spcPts val="0"/>
              </a:spcAft>
              <a:buNone/>
            </a:pPr>
            <a:r>
              <a:rPr b="1" lang="en"/>
              <a:t>Size:</a:t>
            </a:r>
            <a:r>
              <a:rPr lang="en"/>
              <a:t> Approximately 500 items including books, board games, periodicals, and DVDs.</a:t>
            </a:r>
            <a:endParaRPr/>
          </a:p>
          <a:p>
            <a:pPr indent="0" lvl="0" marL="0" rtl="0" algn="l">
              <a:spcBef>
                <a:spcPts val="1200"/>
              </a:spcBef>
              <a:spcAft>
                <a:spcPts val="0"/>
              </a:spcAft>
              <a:buNone/>
            </a:pPr>
            <a:r>
              <a:rPr b="1" lang="en"/>
              <a:t>Budget:</a:t>
            </a:r>
            <a:r>
              <a:rPr lang="en"/>
              <a:t> Endowed fund independent from overall collection budget, and have received multiple annual increases. ($500 when we did the audit, $1500 this year!)</a:t>
            </a:r>
            <a:endParaRPr/>
          </a:p>
          <a:p>
            <a:pPr indent="0" lvl="0" marL="0" rtl="0" algn="l">
              <a:spcBef>
                <a:spcPts val="1200"/>
              </a:spcBef>
              <a:spcAft>
                <a:spcPts val="1200"/>
              </a:spcAft>
              <a:buNone/>
            </a:pPr>
            <a:r>
              <a:rPr b="1" lang="en"/>
              <a:t>Goals:</a:t>
            </a:r>
            <a:r>
              <a:rPr lang="en"/>
              <a:t> Create a relaxing environment for destress and casual reading.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Recreational Collection</a:t>
            </a:r>
            <a:endParaRPr/>
          </a:p>
        </p:txBody>
      </p:sp>
      <p:pic>
        <p:nvPicPr>
          <p:cNvPr descr="Mardigian Library Recreational collection, showing books on display, comfortable seating, and periodicals" id="134" name="Google Shape;134;p21"/>
          <p:cNvPicPr preferRelativeResize="0"/>
          <p:nvPr/>
        </p:nvPicPr>
        <p:blipFill>
          <a:blip r:embed="rId3">
            <a:alphaModFix/>
          </a:blip>
          <a:stretch>
            <a:fillRect/>
          </a:stretch>
        </p:blipFill>
        <p:spPr>
          <a:xfrm>
            <a:off x="4637325" y="1246698"/>
            <a:ext cx="4346524" cy="3267676"/>
          </a:xfrm>
          <a:prstGeom prst="rect">
            <a:avLst/>
          </a:prstGeom>
          <a:noFill/>
          <a:ln>
            <a:noFill/>
          </a:ln>
        </p:spPr>
      </p:pic>
      <p:pic>
        <p:nvPicPr>
          <p:cNvPr descr="Mardigian Library Recreational Collection, featuring comfortable seating, book display shelves, and a board game collection." id="135" name="Google Shape;135;p21"/>
          <p:cNvPicPr preferRelativeResize="0"/>
          <p:nvPr/>
        </p:nvPicPr>
        <p:blipFill>
          <a:blip r:embed="rId4">
            <a:alphaModFix/>
          </a:blip>
          <a:stretch>
            <a:fillRect/>
          </a:stretch>
        </p:blipFill>
        <p:spPr>
          <a:xfrm>
            <a:off x="140900" y="1246700"/>
            <a:ext cx="4346524" cy="3267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a diversity audit?</a:t>
            </a:r>
            <a:endParaRPr/>
          </a:p>
        </p:txBody>
      </p:sp>
      <p:sp>
        <p:nvSpPr>
          <p:cNvPr id="141" name="Google Shape;141;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000"/>
              <a:t>A d</a:t>
            </a:r>
            <a:r>
              <a:rPr lang="en" sz="3000"/>
              <a:t>ata-based evaluation of a collection for specific, pre-defined diversity factors</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