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10287000" cx="18288000"/>
  <p:notesSz cx="6858000" cy="9144000"/>
  <p:embeddedFontLst>
    <p:embeddedFont>
      <p:font typeface="Montserrat SemiBold"/>
      <p:regular r:id="rId37"/>
      <p:bold r:id="rId38"/>
      <p:italic r:id="rId39"/>
      <p:boldItalic r:id="rId40"/>
    </p:embeddedFont>
    <p:embeddedFont>
      <p:font typeface="Montserrat"/>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3" roundtripDataSignature="AMtx7mgHwhRBSlrIcyMot7S53wehBAzE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SemiBold-boldItalic.fntdata"/><Relationship Id="rId20" Type="http://schemas.openxmlformats.org/officeDocument/2006/relationships/slide" Target="slides/slide15.xml"/><Relationship Id="rId42" Type="http://schemas.openxmlformats.org/officeDocument/2006/relationships/font" Target="fonts/Montserrat-boldItalic.fntdata"/><Relationship Id="rId41" Type="http://schemas.openxmlformats.org/officeDocument/2006/relationships/font" Target="fonts/Montserrat-bold.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SemiBold-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MontserratSemiBold-italic.fntdata"/><Relationship Id="rId16" Type="http://schemas.openxmlformats.org/officeDocument/2006/relationships/slide" Target="slides/slide11.xml"/><Relationship Id="rId38" Type="http://schemas.openxmlformats.org/officeDocument/2006/relationships/font" Target="fonts/MontserratSemiBol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Welcome Lake Superior area Librarians! I'm Rebecca Daly, from NMU in Marquette Michigan. I was formally the head librarian of Finlandia University for over 12 years and after it's closing, I joined NMU as the Metadata and Cataloging Librarian, which is truly my dream job.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I've moved from working as a generalist, solo professional academic librarian at a small private religious university to a specialized position working with a team of librarians and staff at a medium-sized public liberal arts university.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 excited to be here today and meet some of my fellow lake superior area librarians. And I thank you for attending my presentation. </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27" name="Google Shape;227;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228" name="Google Shape;228;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When Porter started with the Moorland-Spingarn Research Center at Howard University- she greatly expanded and diversified Howard's collection beyond african american history, to include the larger black diaspora and a greater diversity of works by black americans.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Howard is one of the first Historically Black Colleges and Universities, again due to segregation black people were forced to create their own institutions of higher 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She realized that DDC was treating blacks as 'other' and greatly modified the DDC classification system for Howard's collection.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allowed for self-representation , inclusion and resistance against the fracturing of black diaspora works.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She included POC and minority viewpoints within subject area instead of the segregated locations of 325 &amp; 326</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Porter promoted a Global viewpoint instead of the traditional western white Christian male centered view. </a:t>
            </a:r>
            <a:endParaRPr/>
          </a:p>
          <a:p>
            <a:pPr indent="0" lvl="0" marL="0" rtl="0" algn="l">
              <a:spcBef>
                <a:spcPts val="0"/>
              </a:spcBef>
              <a:spcAft>
                <a:spcPts val="0"/>
              </a:spcAft>
              <a:buNone/>
            </a:pPr>
            <a:r>
              <a:rPr lang="en-GB"/>
              <a:t>Porter also questioned her western worldview during this process to ensure that she was giving non-Western materials equal treatment. </a:t>
            </a:r>
            <a:endParaRPr/>
          </a:p>
        </p:txBody>
      </p:sp>
      <p:sp>
        <p:nvSpPr>
          <p:cNvPr id="230" name="Google Shape;230;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31" name="Google Shape;231;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43" name="Google Shape;243;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244" name="Google Shape;244;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When AKC started at the Harvard library in the 1930s, he ran into many of the same issues as Porter but for Chinese and Japanese materials. Like Porter he wanted Asian materials to be fully integrated in the classification system and not 'othered'.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LOC updated Chinese topics in the 70's and 80's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took 4 or 5 decades for LC to catch up to the useful changes Chiu suggested. This is a good example of why a library would want to add local subject terms instead of waiting for LOC.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Picture from Chinese University Hong Kong Library, from 1960. Chiu was their first librarian.</a:t>
            </a:r>
            <a:endParaRPr/>
          </a:p>
        </p:txBody>
      </p:sp>
      <p:sp>
        <p:nvSpPr>
          <p:cNvPr id="246" name="Google Shape;246;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47" name="Google Shape;247;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59" name="Google Shape;259;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260" name="Google Shape;260;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Brian Deer Classification system has been around since the 1970's, it's main focus is on Canadian tribes. It's based on geographic location, making it easier to explore tribes from the same area.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One disadvantage of this system is that the call and cutter numbers are based on only one tribal name, where there could be several names for a single tribe.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is a true decolonization project. Instead of manipulating the DDC or LC system, it was a new classification system based on the Canadian indigenous worldview.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Look at another indigenous decolonized classification system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LINK TO KPU-- so many great resources </a:t>
            </a:r>
            <a:endParaRPr/>
          </a:p>
        </p:txBody>
      </p:sp>
      <p:sp>
        <p:nvSpPr>
          <p:cNvPr id="262" name="Google Shape;262;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63" name="Google Shape;263;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75" name="Google Shape;275;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276" name="Google Shape;276;p1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 Alfred Kinsey is considered the pioneer of human sexuality studies. He was a Biology professor at Indiana University, and students petitioned for classes on marriage and the family. Kinsey taught as part of a team and focused on sexuality. The class was immensely popular and through funding for research from non-profit organizations, Indiana allowed him to create the Institute on Sex Research in 1947. Kinsey set up the library for the Institute Kinsey himself, creating a new classification system because DDC did not allow for a spectrum of topics on sexuality and instead demeaned and marginalized topics like homosexuality by defining it as a mental derangement. In the early 60s, Elizabeth Egan became the head librarian, and she decided to reclassify everything under Dewey Decimal, but used a modified version that included hundreds of subject terms that hadn’t been adopted by DDC yet. I tried visiting the Kinsey Institute website and it is not currently up. The State of Indiana stopped funding the Institute and has been heavily pressuring Indiana Univ to offload the institute and make it a non-profit not related to the university. It is currently a political prisoner. The last blog post I could find was from 2024.</a:t>
            </a:r>
            <a:endParaRPr/>
          </a:p>
        </p:txBody>
      </p:sp>
      <p:sp>
        <p:nvSpPr>
          <p:cNvPr id="278" name="Google Shape;278;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79" name="Google Shape;279;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0" name="Google Shape;290;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291" name="Google Shape;291;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Let's look at some more modern project</a:t>
            </a:r>
            <a:endParaRPr/>
          </a:p>
        </p:txBody>
      </p:sp>
      <p:sp>
        <p:nvSpPr>
          <p:cNvPr id="293" name="Google Shape;293;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94" name="Google Shape;294;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03" name="Google Shape;303;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04" name="Google Shape;304;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Subject headings became a national debate in 2018 when congress members rallied against the recommendation from librarians to change the term 'illegal aliens' to undocumented people. The latest controversies surround the changing of the geographical subject terms for Mt. Denali and Gulf of Mexico.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Library of congress is not a national library, it is for the government and while it provides support for libraries in the US and around the world, it is political by design and creates 'politically correct' terminology by what subject terms it approves.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most libraries, LC provides guidance but as the saying goes 'you follow the rules until you don't or your mileage may vary'. We are always walking the edge between what the guiding rules are and what our local rules are, including consortiums or state library systems.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Luckily the ALA empowers and encourages Librarians to enrich records and MARC21 provides the means to add local subject terms and fields, to bib and authority records.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REMEMBER old terms are still included in the authority records, allowing access when using old subject terms. patrons can become familiar with new terms by looking at the bib record's subject terms</a:t>
            </a:r>
            <a:endParaRPr/>
          </a:p>
        </p:txBody>
      </p:sp>
      <p:sp>
        <p:nvSpPr>
          <p:cNvPr id="306" name="Google Shape;306;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07" name="Google Shape;307;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15" name="Google Shape;315;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16" name="Google Shape;316;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DDC system also has its fair share of controversy.</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rPr lang="en-GB"/>
              <a:t>Quote from this article--"But a growing number of school and youth librarians are moving to dismantle the Dewey Decimal Classification system...Not only is the Dewey Decimal System outdated, they say, but many of Dewey’s approaches to categorizing books were racist and sexist. For instance, Black history is not part of American history; “women’s work” is a separate category from jobs; non-Christian religious holidays are situated with mythology and religion; and LGBTQ+ works were once shelved under “perversion” or “neurological disorders” before landing in the “sexual orientation” category."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ALA has a resolution about Melvil Dewey</a:t>
            </a:r>
            <a:endParaRPr/>
          </a:p>
          <a:p>
            <a:pPr indent="0" lvl="0" marL="0" rtl="0" algn="l">
              <a:spcBef>
                <a:spcPts val="0"/>
              </a:spcBef>
              <a:spcAft>
                <a:spcPts val="0"/>
              </a:spcAft>
              <a:buNone/>
            </a:pPr>
            <a:r>
              <a:rPr lang="en-GB"/>
              <a:t>"citing a history of racism, anti-Semitism, and sexual harassment. “Whereas Melvil Dewey did not permit Jewish people, African Americans, or other minorities admittance to the resort owned by Dewey and his wife,” reads the resolution approved by ALA.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“Whereas the behavior demonstrated for decades by Dewey does not represent the stated fundamental values of ALA in equity, diversity, and inclusion,” the statement continues after listing several other Dewey offenses."</a:t>
            </a:r>
            <a:endParaRPr/>
          </a:p>
        </p:txBody>
      </p:sp>
      <p:sp>
        <p:nvSpPr>
          <p:cNvPr id="318" name="Google Shape;318;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19" name="Google Shape;319;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27" name="Google Shape;327;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28" name="Google Shape;328;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Here's a look at the progression of subject terms used that relate to a specific minority group, queer people. Although the subject term was changed to 'Gay People', it seems like Queer is considered more 'inclusive' these days.</a:t>
            </a:r>
            <a:endParaRPr/>
          </a:p>
          <a:p>
            <a:pPr indent="0" lvl="0" marL="0" rtl="0" algn="l">
              <a:spcBef>
                <a:spcPts val="0"/>
              </a:spcBef>
              <a:spcAft>
                <a:spcPts val="0"/>
              </a:spcAft>
              <a:buNone/>
            </a:pPr>
            <a:r>
              <a:rPr lang="en-GB"/>
              <a:t>on your where to get started handout, you can see a list of call numbers in DDC that are no longer appropriate. </a:t>
            </a:r>
            <a:endParaRPr/>
          </a:p>
        </p:txBody>
      </p:sp>
      <p:sp>
        <p:nvSpPr>
          <p:cNvPr id="330" name="Google Shape;330;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31" name="Google Shape;331;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42" name="Google Shape;342;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43" name="Google Shape;343;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You can also enrich your records with terms from alternative vocabularies.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Wikidata- here's the info for Mt. Denali. it provides names from different languages and also context. For example it provides cyrlic spelling of Denali and gives subject change information, ie, that the name change was approved by the current administration and also that it's being disputed by the state of Alaska, along with indigenous spelling/name of the mountain.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African Studies Thesaurus-- Shamans is used by LC but the AST perfers the term 'healers'.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Look at handout- Examples of adding a local field. One for Homosaurus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Linked Open Vocabs- lists links to websites of hundreds of specialized vocabs. It includes resources you may already be familiar with like the Art &amp; Architecture Thesaurus and the Cochrane Library, which organizes evidence-based medical practice articles and intervention practices. And there are lots of other specialized scientific, industry and ethnic thesauri available.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if you have a specialized academic program or collection, you might consider using more technical subject terms. </a:t>
            </a:r>
            <a:endParaRPr/>
          </a:p>
        </p:txBody>
      </p:sp>
      <p:sp>
        <p:nvSpPr>
          <p:cNvPr id="345" name="Google Shape;345;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46" name="Google Shape;346;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59" name="Google Shape;359;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60" name="Google Shape;360;p1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Start Small and choose projects on what is most important to your patrons, in these examples, public school students. </a:t>
            </a:r>
            <a:endParaRPr/>
          </a:p>
        </p:txBody>
      </p:sp>
      <p:sp>
        <p:nvSpPr>
          <p:cNvPr id="362" name="Google Shape;362;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63" name="Google Shape;363;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0" name="Google Shape;100;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01" name="Google Shape;101;p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GB"/>
              <a:t>My new position has allowed me to delve deeper into an area of cataloging that I'm interested in: repartitive description.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Today I'll share information about Reparative description for GLAMS, galleries, libraries, archives, museums and special libraries. </a:t>
            </a:r>
            <a:endParaRPr/>
          </a:p>
        </p:txBody>
      </p:sp>
      <p:sp>
        <p:nvSpPr>
          <p:cNvPr id="103" name="Google Shape;103;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4" name="Google Shape;104;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70" name="Google Shape;370;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71" name="Google Shape;371;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Michigan we have MeL, which is a state catalog for copy cataloging and interlibrary loan. you can see what libraries have a title and see their call numbers. So, I thought it would be interesting to see who stuck with the given call number from the bib record and what other call numbers were assigned.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Bib record from MeL</a:t>
            </a:r>
            <a:endParaRPr/>
          </a:p>
          <a:p>
            <a:pPr indent="0" lvl="0" marL="0" rtl="0" algn="l">
              <a:spcBef>
                <a:spcPts val="0"/>
              </a:spcBef>
              <a:spcAft>
                <a:spcPts val="0"/>
              </a:spcAft>
              <a:buNone/>
            </a:pPr>
            <a:r>
              <a:rPr lang="en-GB"/>
              <a:t>Added their own subject terms, </a:t>
            </a:r>
            <a:endParaRPr/>
          </a:p>
          <a:p>
            <a:pPr indent="0" lvl="0" marL="0" rtl="0" algn="l">
              <a:spcBef>
                <a:spcPts val="0"/>
              </a:spcBef>
              <a:spcAft>
                <a:spcPts val="0"/>
              </a:spcAft>
              <a:buNone/>
            </a:pPr>
            <a:r>
              <a:rPr lang="en-GB"/>
              <a:t>note the 7 in 2nd indicator letting us know the source for the term is in subfield $2</a:t>
            </a:r>
            <a:endParaRPr/>
          </a:p>
          <a:p>
            <a:pPr indent="0" lvl="0" marL="0" rtl="0" algn="l">
              <a:spcBef>
                <a:spcPts val="0"/>
              </a:spcBef>
              <a:spcAft>
                <a:spcPts val="0"/>
              </a:spcAft>
              <a:buNone/>
            </a:pPr>
            <a:r>
              <a:rPr lang="en-GB"/>
              <a:t>Call no. designated by LC, includes .N77 cutter, which is not in the schedule and most likely represents the region for the Pacific Northwest. You can create cutters for regions that are larger than states or countries.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see that another library decided to assign a different LC call number of E78.N77 by region instead of by tribe/culture, this appears to be more accurate.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PZ8.1- there is also a fables area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Looking at the DDC libraries, one library classed it in </a:t>
            </a:r>
            <a:endParaRPr/>
          </a:p>
          <a:p>
            <a:pPr indent="0" lvl="0" marL="0" rtl="0" algn="l">
              <a:spcBef>
                <a:spcPts val="0"/>
              </a:spcBef>
              <a:spcAft>
                <a:spcPts val="0"/>
              </a:spcAft>
              <a:buNone/>
            </a:pPr>
            <a:r>
              <a:rPr lang="en-GB"/>
              <a:t>290- In the religion class area, all of the other 200 ranges are for Christianity, all the non-Christian religions are in the 290's, with 299 for any religion not assigned a number. There are no call numbers assigned to North or South American indigenous groups or any African religions.  </a:t>
            </a:r>
            <a:endParaRPr/>
          </a:p>
        </p:txBody>
      </p:sp>
      <p:sp>
        <p:nvSpPr>
          <p:cNvPr id="373" name="Google Shape;373;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74" name="Google Shape;374;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86" name="Google Shape;386;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387" name="Google Shape;387;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McDermott has written many children's books about folktales and myths from around the world. He worked with Joseph Campbell.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issue here is: are we placing non-Christian religious stories into the mythology section? Which would be disrespectful and inaccurate.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Article in the Dewey Blog is by Violet Fox.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Clearest example of bias: christian creation stories and biblical stories are not classified as 'folklore', instead DDC has call numbers for  'biblical teaching', 'testament', 'bible stories'. Native stories have been placed with 'legends', 'folk tales'. </a:t>
            </a:r>
            <a:endParaRPr/>
          </a:p>
        </p:txBody>
      </p:sp>
      <p:sp>
        <p:nvSpPr>
          <p:cNvPr id="389" name="Google Shape;389;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90" name="Google Shape;390;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02" name="Google Shape;402;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403" name="Google Shape;403;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Another true decolonization project--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Chippewa Tribe is Anishinaabe and there are 7 clans that make up the tribe.  </a:t>
            </a:r>
            <a:endParaRPr/>
          </a:p>
          <a:p>
            <a:pPr indent="0" lvl="0" marL="0" rtl="0" algn="l">
              <a:spcBef>
                <a:spcPts val="0"/>
              </a:spcBef>
              <a:spcAft>
                <a:spcPts val="0"/>
              </a:spcAft>
              <a:buNone/>
            </a:pPr>
            <a:r>
              <a:rPr lang="en-GB"/>
              <a:t>Their classification system is based on the 7 clans and their primary services or responsibilities to the other clans. These clans' responsibilities were then mapped or corresponded to subject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For example, the Giigoonh (fish) clan represented intellectualism &amp; Philosophy and would mediate between the Chief clans to settle disputes.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After the main subject area, there's fiction and non-fiction, the background of the author and the reading 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Took long term planning, a working group of community members, along with the librarians, some of which are not indigenous. </a:t>
            </a:r>
            <a:endParaRPr/>
          </a:p>
        </p:txBody>
      </p:sp>
      <p:sp>
        <p:nvSpPr>
          <p:cNvPr id="405" name="Google Shape;405;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06" name="Google Shape;406;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14" name="Google Shape;414;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415" name="Google Shape;415;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Let's look at some examples from the archival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first one is the Handout for This is America from the University of Houston. </a:t>
            </a:r>
            <a:endParaRPr/>
          </a:p>
          <a:p>
            <a:pPr indent="0" lvl="0" marL="0" rtl="0" algn="l">
              <a:spcBef>
                <a:spcPts val="0"/>
              </a:spcBef>
              <a:spcAft>
                <a:spcPts val="0"/>
              </a:spcAft>
              <a:buNone/>
            </a:pPr>
            <a:r>
              <a:rPr lang="en-GB"/>
              <a:t>I think this is an exemplary handout, really shows how to select key data points and add them in as local subject terms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Hispanola</a:t>
            </a:r>
            <a:endParaRPr/>
          </a:p>
          <a:p>
            <a:pPr indent="0" lvl="0" marL="0" rtl="0" algn="l">
              <a:spcBef>
                <a:spcPts val="0"/>
              </a:spcBef>
              <a:spcAft>
                <a:spcPts val="0"/>
              </a:spcAft>
              <a:buNone/>
            </a:pPr>
            <a:r>
              <a:rPr lang="en-GB"/>
              <a:t>village or geographical names</a:t>
            </a:r>
            <a:endParaRPr/>
          </a:p>
          <a:p>
            <a:pPr indent="0" lvl="0" marL="0" rtl="0" algn="l">
              <a:spcBef>
                <a:spcPts val="0"/>
              </a:spcBef>
              <a:spcAft>
                <a:spcPts val="0"/>
              </a:spcAft>
              <a:buNone/>
            </a:pPr>
            <a:r>
              <a:rPr lang="en-GB"/>
              <a:t>they are also using subject terms regarding colonization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Also shows how to put the original title of the work into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Bill of Sale from Duke Univ.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Enslaved Persons UF Slaves, changed in March 2023</a:t>
            </a:r>
            <a:endParaRPr/>
          </a:p>
        </p:txBody>
      </p:sp>
      <p:sp>
        <p:nvSpPr>
          <p:cNvPr id="417" name="Google Shape;417;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18" name="Google Shape;418;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27" name="Google Shape;427;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428" name="Google Shape;428;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Lastly, let's look at some ways you can get started implementing some of these practices into your library. </a:t>
            </a:r>
            <a:endParaRPr/>
          </a:p>
        </p:txBody>
      </p:sp>
      <p:sp>
        <p:nvSpPr>
          <p:cNvPr id="430" name="Google Shape;430;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31" name="Google Shape;431;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42" name="Google Shape;442;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443" name="Google Shape;443;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You can consider adopting the cataloging code of ethics.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 inclusive metadata statement provides guidance to catalogers and also shows the library or institution's commitment to considering all patrons, including minority groups, when creating access points and descriptions to records.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Finally, a harmful language statement, let's look at MSU's </a:t>
            </a:r>
            <a:endParaRPr/>
          </a:p>
        </p:txBody>
      </p:sp>
      <p:sp>
        <p:nvSpPr>
          <p:cNvPr id="445" name="Google Shape;445;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46" name="Google Shape;446;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65" name="Google Shape;465;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466" name="Google Shape;466;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You can consider adopting the cataloging code of ethics.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 inclusive metadata statement provides guidance to catalogers and also shows the library or institution's commitment to considering all patrons, including minority groups, when creating access points and descriptions to records.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Finally, a harmful language statement, let's look at MSU's </a:t>
            </a:r>
            <a:endParaRPr/>
          </a:p>
        </p:txBody>
      </p:sp>
      <p:sp>
        <p:nvSpPr>
          <p:cNvPr id="468" name="Google Shape;468;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69" name="Google Shape;469;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02" name="Google Shape;502;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503" name="Google Shape;503;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Thank you for attending my presentation. Please scan this QR code for a list of the resources that includes webinars, libguides and articles. Please fill out the feedback evaluation form, I'm doing this presentation for a UP regional library conference in the fall and would love to know what you thought and I how I can improve my presentation.</a:t>
            </a:r>
            <a:endParaRPr/>
          </a:p>
        </p:txBody>
      </p:sp>
      <p:sp>
        <p:nvSpPr>
          <p:cNvPr id="505" name="Google Shape;505;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06" name="Google Shape;506;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19" name="Google Shape;519;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520" name="Google Shape;520;p2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 question that is often asked: is this type of work political? It is not acceptable under this federal administration. How do I defend this to those who see it as 'liberal indoctrination'?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My answer to that, as an individual professional librarian, not representing NMU in any capacity: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 Using the example of the postcard from Maine named the 'S' word: Tribal women and leaders have made it clear that this term is extremely derogatory and has a history steeped in racism, sexism, and violence against women. We are not removing or censoring that word from the bib records nor covering up the word written on the postcard, we are adding the current context of the term, for historical posterity. We are adding more data, more information not censoring, removing or whitewashing history. If someone views taking the requests of a group of people/specific demographic into consideration, out of respect, as political. It is. Who has the power to name? Who has control over what terms are used for specific groups of people or demographics? Those are questions of power, authority, and control. The ALA empowers and encourages us to take control of our data, we are not bound to LC or any other classification system. </a:t>
            </a:r>
            <a:endParaRPr/>
          </a:p>
        </p:txBody>
      </p:sp>
      <p:sp>
        <p:nvSpPr>
          <p:cNvPr id="522" name="Google Shape;522;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23" name="Google Shape;523;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7" name="Google Shape;117;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18" name="Google Shape;118;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will be an introduction to the wide variety of work that falls under the umbrella of reparative description in cataloging or supports the goals of reparative description.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There's a variety of terms that all relate to reparative description, we'll look at how these concepts were used in the past and today. </a:t>
            </a:r>
            <a:endParaRPr/>
          </a:p>
        </p:txBody>
      </p:sp>
      <p:sp>
        <p:nvSpPr>
          <p:cNvPr id="120" name="Google Shape;120;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1" name="Google Shape;121;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9" name="Google Shape;129;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30" name="Google Shape;130;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read quote--</a:t>
            </a:r>
            <a:endParaRPr/>
          </a:p>
          <a:p>
            <a:pPr indent="0" lvl="0" marL="0" rtl="0" algn="l">
              <a:spcBef>
                <a:spcPts val="0"/>
              </a:spcBef>
              <a:spcAft>
                <a:spcPts val="0"/>
              </a:spcAft>
              <a:buNone/>
            </a:pPr>
            <a:r>
              <a:rPr lang="en-GB"/>
              <a:t>as librarians, we are creating the policies and procedures that inform and guide cataloging. Creating bib records is not only providing patrons with descriptions of items but also access points like subject terms to find materials. We want the data and information we provide to be both accurate and reflective of the diverse communities we serve. </a:t>
            </a:r>
            <a:endParaRPr/>
          </a:p>
        </p:txBody>
      </p:sp>
      <p:sp>
        <p:nvSpPr>
          <p:cNvPr id="132" name="Google Shape;132;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3" name="Google Shape;133;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1" name="Google Shape;141;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42" name="Google Shape;142;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There's a variety of projects, small and large that fall under reparative description. </a:t>
            </a:r>
            <a:endParaRPr/>
          </a:p>
        </p:txBody>
      </p:sp>
      <p:sp>
        <p:nvSpPr>
          <p:cNvPr id="144" name="Google Shape;144;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5" name="Google Shape;145;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60" name="Google Shape;160;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61" name="Google Shape;161;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Let's look at a few examples of records that could use repartive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Acknowledging women as individuals. Mrs. George H. Gilbert had a first name and maiden name. It would take some research into wedding records to find out women's full names and biographic information like birth or death dates. She was an actress, so it might not be as hard to identify her through newspaper and theatre ephemera.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Colonial Place names, the name given to this mountain range in Maine is extremely offensive and derogatory. The mountain has already been renamed Big Moose Mountain, the name change was initiated by a state law in 2000 to change all place names that included 'Squaw'.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Other name changes in Maine include Baxter mountain, which is the highest point, to Katahdin, from Abenaki or Penobscot languages. If we look at the LOC record for this postcard, there is no additional place name reflecting the change or a note saying that the term is derogatory.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Rug Money-- Female artists last names are included in the book, can add them as personal names, also add the local communites as 651/geographical. Adding in local subject fields for the place names and adding in womens' last name, provides more accurate description and access points, while also providing dignity to the subjects of the work. </a:t>
            </a:r>
            <a:endParaRPr/>
          </a:p>
        </p:txBody>
      </p:sp>
      <p:sp>
        <p:nvSpPr>
          <p:cNvPr id="163" name="Google Shape;163;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4" name="Google Shape;164;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7" name="Google Shape;177;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78" name="Google Shape;178;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Now that we have a basic understanding of what reparative description 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 Let's look at it's history in American and Canadian libraries next and see how this type of work has always been a part of library science. </a:t>
            </a:r>
            <a:endParaRPr/>
          </a:p>
        </p:txBody>
      </p:sp>
      <p:sp>
        <p:nvSpPr>
          <p:cNvPr id="180" name="Google Shape;180;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1" name="Google Shape;181;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2" name="Google Shape;192;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193" name="Google Shape;193;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Due to segregation, a parallel library system was created by african americans for their communities, Freedom Libraries were a part of the Freedom Schools movement. </a:t>
            </a:r>
            <a:endParaRPr/>
          </a:p>
          <a:p>
            <a:pPr indent="0" lvl="0" marL="0" rtl="0" algn="l">
              <a:spcBef>
                <a:spcPts val="0"/>
              </a:spcBef>
              <a:spcAft>
                <a:spcPts val="0"/>
              </a:spcAft>
              <a:buNone/>
            </a:pPr>
            <a:r>
              <a:rPr lang="en-GB"/>
              <a:t>These libraries were outside the formal library systems.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Quick plug here for Rodney Freeman's documentary about the history and modern experience of black librarians. I learned about his work at the last ALA LearnLibX conference. </a:t>
            </a:r>
            <a:endParaRPr/>
          </a:p>
        </p:txBody>
      </p:sp>
      <p:sp>
        <p:nvSpPr>
          <p:cNvPr id="195" name="Google Shape;195;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6" name="Google Shape;196;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11" name="Google Shape;211;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1.7.2013</a:t>
            </a:r>
            <a:endParaRPr/>
          </a:p>
        </p:txBody>
      </p:sp>
      <p:sp>
        <p:nvSpPr>
          <p:cNvPr id="212" name="Google Shape;212;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One of the best known AA librarians was Dorothy B. Porter-Wesley.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Note that this blurb about her from the SLJ came out for Black History Month, it would be ideal to have this history integrated into library history and not a 'special subject'. </a:t>
            </a:r>
            <a:endParaRPr/>
          </a:p>
        </p:txBody>
      </p:sp>
      <p:sp>
        <p:nvSpPr>
          <p:cNvPr id="214" name="Google Shape;214;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15" name="Google Shape;215;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GB"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1"/>
          <p:cNvSpPr/>
          <p:nvPr>
            <p:ph idx="2" type="pic"/>
          </p:nvPr>
        </p:nvSpPr>
        <p:spPr>
          <a:xfrm>
            <a:off x="1792288" y="612775"/>
            <a:ext cx="5486400" cy="4114800"/>
          </a:xfrm>
          <a:prstGeom prst="rect">
            <a:avLst/>
          </a:prstGeom>
          <a:noFill/>
          <a:ln>
            <a:noFill/>
          </a:ln>
        </p:spPr>
      </p:sp>
      <p:sp>
        <p:nvSpPr>
          <p:cNvPr id="68" name="Google Shape;68;p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6.png"/><Relationship Id="rId10" Type="http://schemas.openxmlformats.org/officeDocument/2006/relationships/hyperlink" Target="https://libguides.kpu.ca/indigenous/indigenousinformationliteracy" TargetMode="External"/><Relationship Id="rId9" Type="http://schemas.openxmlformats.org/officeDocument/2006/relationships/hyperlink" Target="https://libguides.kpu.ca/indigenous/indigenousinformationliteracy" TargetMode="External"/><Relationship Id="rId5" Type="http://schemas.openxmlformats.org/officeDocument/2006/relationships/image" Target="../media/image27.png"/><Relationship Id="rId6" Type="http://schemas.openxmlformats.org/officeDocument/2006/relationships/image" Target="../media/image36.png"/><Relationship Id="rId7" Type="http://schemas.openxmlformats.org/officeDocument/2006/relationships/image" Target="../media/image37.jpg"/><Relationship Id="rId8"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44.pn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jpg"/><Relationship Id="rId4" Type="http://schemas.openxmlformats.org/officeDocument/2006/relationships/image" Target="../media/image51.png"/><Relationship Id="rId5" Type="http://schemas.openxmlformats.org/officeDocument/2006/relationships/image" Target="../media/image54.png"/><Relationship Id="rId6"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8.jpg"/><Relationship Id="rId4" Type="http://schemas.openxmlformats.org/officeDocument/2006/relationships/image" Target="../media/image55.png"/><Relationship Id="rId9" Type="http://schemas.openxmlformats.org/officeDocument/2006/relationships/image" Target="../media/image69.png"/><Relationship Id="rId5" Type="http://schemas.openxmlformats.org/officeDocument/2006/relationships/image" Target="../media/image53.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1" Type="http://schemas.openxmlformats.org/officeDocument/2006/relationships/hyperlink" Target="https://classweb.org/min/minaret?app=Class&amp;mod=Search&amp;table=schedules&amp;table=tables&amp;tid=1&amp;viewer=1&amp;menu=/Menu/&amp;iname=span&amp;ilabel=Class%20number&amp;iterm=E78.N77&amp;subtype=Schedules&amp;time=1748548534511" TargetMode="External"/><Relationship Id="rId10" Type="http://schemas.openxmlformats.org/officeDocument/2006/relationships/hyperlink" Target="https://classweb.org/min/minaret?app=Class&amp;mod=Search&amp;table=schedules&amp;table=tables&amp;tid=1&amp;viewer=1&amp;menu=/Menu/&amp;iname=span&amp;ilabel=Class%20number&amp;iterm=E99.N77&amp;subtype=Schedules&amp;time=1748549928892" TargetMode="External"/><Relationship Id="rId13" Type="http://schemas.openxmlformats.org/officeDocument/2006/relationships/hyperlink" Target="https://classweb.org/min/minaret?app=Class&amp;mod=Search&amp;table=schedules&amp;table=tables&amp;tid=1&amp;viewer=1&amp;menu=/Menu/&amp;iname=span&amp;ilabel=Class%20number&amp;iterm=E78.N77&amp;subtype=Schedules&amp;time=1748548534511" TargetMode="External"/><Relationship Id="rId12" Type="http://schemas.openxmlformats.org/officeDocument/2006/relationships/hyperlink" Target="https://classweb.org/min/minaret?app=Class&amp;mod=Search&amp;table=schedules&amp;table=tables&amp;tid=1&amp;viewer=1&amp;menu=/Menu/&amp;iname=span&amp;ilabel=Class%20number&amp;iterm=E78.N77&amp;subtype=Schedules&amp;time=1748548534511"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hyperlink" Target="https://classweb.org/min/minaret?app=Class&amp;mod=Search&amp;table=schedules&amp;table=tables&amp;tid=1&amp;viewer=1&amp;menu=/Menu/&amp;iname=span&amp;ilabel=Class%20number&amp;iterm=E99.N77&amp;subtype=Schedules&amp;time=1748549928892" TargetMode="External"/><Relationship Id="rId15" Type="http://schemas.openxmlformats.org/officeDocument/2006/relationships/hyperlink" Target="https://classweb.org/min/minaret?app=Class&amp;mod=Search&amp;table=schedules&amp;table=tables&amp;tid=1&amp;viewer=1&amp;menu=/Menu/&amp;iname=span&amp;ilabel=Class%20number&amp;iterm=PZ8.1&amp;subtype=Schedules&amp;time=1748551227337" TargetMode="External"/><Relationship Id="rId14" Type="http://schemas.openxmlformats.org/officeDocument/2006/relationships/hyperlink" Target="https://classweb.org/min/minaret?app=Class&amp;mod=Search&amp;table=schedules&amp;table=tables&amp;tid=1&amp;viewer=1&amp;menu=/Menu/&amp;iname=span&amp;ilabel=Class%20number&amp;iterm=PZ8.1&amp;subtype=Schedules&amp;time=1748551227337" TargetMode="External"/><Relationship Id="rId16" Type="http://schemas.openxmlformats.org/officeDocument/2006/relationships/hyperlink" Target="https://classweb.org/min/minaret?app=Class&amp;mod=Search&amp;table=schedules&amp;table=tables&amp;tid=1&amp;viewer=1&amp;menu=/Menu/&amp;iname=span&amp;ilabel=Class%20number&amp;iterm=PZ8.1&amp;subtype=Schedules&amp;time=1748551227337" TargetMode="External"/><Relationship Id="rId5" Type="http://schemas.openxmlformats.org/officeDocument/2006/relationships/image" Target="../media/image61.png"/><Relationship Id="rId6" Type="http://schemas.openxmlformats.org/officeDocument/2006/relationships/image" Target="../media/image84.png"/><Relationship Id="rId7" Type="http://schemas.openxmlformats.org/officeDocument/2006/relationships/image" Target="../media/image67.png"/><Relationship Id="rId8" Type="http://schemas.openxmlformats.org/officeDocument/2006/relationships/hyperlink" Target="https://classweb.org/min/minaret?app=Class&amp;mod=Search&amp;table=schedules&amp;table=tables&amp;tid=1&amp;viewer=1&amp;menu=/Menu/&amp;iname=span&amp;ilabel=Class%20number&amp;iterm=E99.N77&amp;subtype=Schedules&amp;time=174854992889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65.png"/><Relationship Id="rId5" Type="http://schemas.openxmlformats.org/officeDocument/2006/relationships/image" Target="../media/image68.png"/><Relationship Id="rId6" Type="http://schemas.openxmlformats.org/officeDocument/2006/relationships/image" Target="../media/image62.png"/><Relationship Id="rId7"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8.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7.png"/><Relationship Id="rId4" Type="http://schemas.openxmlformats.org/officeDocument/2006/relationships/image" Target="../media/image71.png"/><Relationship Id="rId5" Type="http://schemas.openxmlformats.org/officeDocument/2006/relationships/hyperlink" Target="https://www.youtube.com/watch?v=ARiT_vxEXME" TargetMode="External"/><Relationship Id="rId6" Type="http://schemas.openxmlformats.org/officeDocument/2006/relationships/hyperlink" Target="https://search.worldcat.org/title/120051376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1.png"/><Relationship Id="rId4" Type="http://schemas.openxmlformats.org/officeDocument/2006/relationships/image" Target="../media/image76.png"/><Relationship Id="rId5" Type="http://schemas.openxmlformats.org/officeDocument/2006/relationships/image" Target="../media/image19.png"/><Relationship Id="rId6" Type="http://schemas.openxmlformats.org/officeDocument/2006/relationships/image" Target="../media/image106.png"/><Relationship Id="rId7"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79.png"/><Relationship Id="rId9" Type="http://schemas.openxmlformats.org/officeDocument/2006/relationships/hyperlink" Target="https://shareok.org/server/api/core/bitstreams/56713eea-033d-4e7f-9c2d-2e43504f428b/content" TargetMode="External"/><Relationship Id="rId5" Type="http://schemas.openxmlformats.org/officeDocument/2006/relationships/image" Target="../media/image83.png"/><Relationship Id="rId6" Type="http://schemas.openxmlformats.org/officeDocument/2006/relationships/hyperlink" Target="https://www2.archivists.org/statements/saa-core-values-statement-and-code-of-ethics" TargetMode="External"/><Relationship Id="rId7" Type="http://schemas.openxmlformats.org/officeDocument/2006/relationships/hyperlink" Target="https://alair.ala.org/server/api/core/bitstreams/9923a196-d345-4244-a07c-19450965f167/content" TargetMode="External"/><Relationship Id="rId8" Type="http://schemas.openxmlformats.org/officeDocument/2006/relationships/hyperlink" Target="https://shareok.org/server/api/core/bitstreams/56713eea-033d-4e7f-9c2d-2e43504f428b/conten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79.png"/><Relationship Id="rId5" Type="http://schemas.openxmlformats.org/officeDocument/2006/relationships/image" Target="../media/image81.jpg"/><Relationship Id="rId6"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5.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1.png"/><Relationship Id="rId4" Type="http://schemas.openxmlformats.org/officeDocument/2006/relationships/image" Target="../media/image74.png"/><Relationship Id="rId5" Type="http://schemas.openxmlformats.org/officeDocument/2006/relationships/image" Target="../media/image80.png"/><Relationship Id="rId6" Type="http://schemas.openxmlformats.org/officeDocument/2006/relationships/image" Target="../media/image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1.png"/><Relationship Id="rId4" Type="http://schemas.openxmlformats.org/officeDocument/2006/relationships/image" Target="../media/image74.png"/><Relationship Id="rId5" Type="http://schemas.openxmlformats.org/officeDocument/2006/relationships/image" Target="../media/image80.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96.png"/><Relationship Id="rId13" Type="http://schemas.openxmlformats.org/officeDocument/2006/relationships/image" Target="../media/image95.png"/><Relationship Id="rId12"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88.png"/><Relationship Id="rId9" Type="http://schemas.openxmlformats.org/officeDocument/2006/relationships/image" Target="../media/image89.png"/><Relationship Id="rId1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19.png"/><Relationship Id="rId7" Type="http://schemas.openxmlformats.org/officeDocument/2006/relationships/image" Target="../media/image90.png"/><Relationship Id="rId8" Type="http://schemas.openxmlformats.org/officeDocument/2006/relationships/image" Target="../media/image86.png"/></Relationships>
</file>

<file path=ppt/slides/_rels/slide31.xml.rels><?xml version="1.0" encoding="UTF-8" standalone="yes"?><Relationships xmlns="http://schemas.openxmlformats.org/package/2006/relationships"><Relationship Id="rId11" Type="http://schemas.openxmlformats.org/officeDocument/2006/relationships/image" Target="../media/image105.gif"/><Relationship Id="rId10" Type="http://schemas.openxmlformats.org/officeDocument/2006/relationships/image" Target="../media/image114.gif"/><Relationship Id="rId13" Type="http://schemas.openxmlformats.org/officeDocument/2006/relationships/image" Target="../media/image107.gif"/><Relationship Id="rId12" Type="http://schemas.openxmlformats.org/officeDocument/2006/relationships/image" Target="../media/image112.gif"/><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2.gif"/><Relationship Id="rId4" Type="http://schemas.openxmlformats.org/officeDocument/2006/relationships/image" Target="../media/image101.gif"/><Relationship Id="rId9" Type="http://schemas.openxmlformats.org/officeDocument/2006/relationships/image" Target="../media/image108.gif"/><Relationship Id="rId15" Type="http://schemas.openxmlformats.org/officeDocument/2006/relationships/image" Target="../media/image103.png"/><Relationship Id="rId14" Type="http://schemas.openxmlformats.org/officeDocument/2006/relationships/image" Target="../media/image102.png"/><Relationship Id="rId17" Type="http://schemas.openxmlformats.org/officeDocument/2006/relationships/image" Target="../media/image113.png"/><Relationship Id="rId16" Type="http://schemas.openxmlformats.org/officeDocument/2006/relationships/image" Target="../media/image110.png"/><Relationship Id="rId5" Type="http://schemas.openxmlformats.org/officeDocument/2006/relationships/image" Target="../media/image100.png"/><Relationship Id="rId6" Type="http://schemas.openxmlformats.org/officeDocument/2006/relationships/image" Target="../media/image104.png"/><Relationship Id="rId7" Type="http://schemas.openxmlformats.org/officeDocument/2006/relationships/image" Target="../media/image109.png"/><Relationship Id="rId8"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hyperlink" Target="https://search.worldcat.org/title/1029568218" TargetMode="External"/><Relationship Id="rId5" Type="http://schemas.openxmlformats.org/officeDocument/2006/relationships/image" Target="../media/image16.jpg"/><Relationship Id="rId6" Type="http://schemas.openxmlformats.org/officeDocument/2006/relationships/image" Target="../media/image18.jpg"/><Relationship Id="rId7" Type="http://schemas.openxmlformats.org/officeDocument/2006/relationships/image" Target="../media/image17.png"/><Relationship Id="rId8" Type="http://schemas.openxmlformats.org/officeDocument/2006/relationships/hyperlink" Target="https://search.worldcat.org/title/102956821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5.png"/><Relationship Id="rId11" Type="http://schemas.openxmlformats.org/officeDocument/2006/relationships/hyperlink" Target="https://www.gofundme.com/f/help-us-highlight-the-stories-of-black-librarians" TargetMode="External"/><Relationship Id="rId10" Type="http://schemas.openxmlformats.org/officeDocument/2006/relationships/hyperlink" Target="https://www.gofundme.com/f/help-us-highlight-the-stories-of-black-librarians" TargetMode="External"/><Relationship Id="rId9"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FFA9F9"/>
            </a:gs>
          </a:gsLst>
          <a:lin ang="0" scaled="0"/>
        </a:gradFill>
      </p:bgPr>
    </p:bg>
    <p:spTree>
      <p:nvGrpSpPr>
        <p:cNvPr id="91" name="Shape 91"/>
        <p:cNvGrpSpPr/>
        <p:nvPr/>
      </p:nvGrpSpPr>
      <p:grpSpPr>
        <a:xfrm>
          <a:off x="0" y="0"/>
          <a:ext cx="0" cy="0"/>
          <a:chOff x="0" y="0"/>
          <a:chExt cx="0" cy="0"/>
        </a:xfrm>
      </p:grpSpPr>
      <p:sp>
        <p:nvSpPr>
          <p:cNvPr id="92" name="Google Shape;92;p1"/>
          <p:cNvSpPr/>
          <p:nvPr/>
        </p:nvSpPr>
        <p:spPr>
          <a:xfrm>
            <a:off x="623775" y="8139625"/>
            <a:ext cx="18224898" cy="4524476"/>
          </a:xfrm>
          <a:custGeom>
            <a:rect b="b" l="l" r="r" t="t"/>
            <a:pathLst>
              <a:path extrusionOk="0" h="4750106" w="19388189">
                <a:moveTo>
                  <a:pt x="0" y="0"/>
                </a:moveTo>
                <a:lnTo>
                  <a:pt x="19388188" y="0"/>
                </a:lnTo>
                <a:lnTo>
                  <a:pt x="19388188" y="4750106"/>
                </a:lnTo>
                <a:lnTo>
                  <a:pt x="0" y="4750106"/>
                </a:lnTo>
                <a:lnTo>
                  <a:pt x="0" y="0"/>
                </a:lnTo>
                <a:close/>
              </a:path>
            </a:pathLst>
          </a:custGeom>
          <a:blipFill rotWithShape="1">
            <a:blip r:embed="rId3">
              <a:alphaModFix/>
            </a:blip>
            <a:stretch>
              <a:fillRect b="0" l="0" r="0" t="0"/>
            </a:stretch>
          </a:blipFill>
          <a:ln>
            <a:noFill/>
          </a:ln>
        </p:spPr>
      </p:sp>
      <p:sp>
        <p:nvSpPr>
          <p:cNvPr id="93" name="Google Shape;93;p1"/>
          <p:cNvSpPr/>
          <p:nvPr/>
        </p:nvSpPr>
        <p:spPr>
          <a:xfrm>
            <a:off x="403898" y="3573577"/>
            <a:ext cx="5531313" cy="3962432"/>
          </a:xfrm>
          <a:custGeom>
            <a:rect b="b" l="l" r="r" t="t"/>
            <a:pathLst>
              <a:path extrusionOk="0" h="3962432" w="5531313">
                <a:moveTo>
                  <a:pt x="0" y="0"/>
                </a:moveTo>
                <a:lnTo>
                  <a:pt x="5531313" y="0"/>
                </a:lnTo>
                <a:lnTo>
                  <a:pt x="5531313" y="3962432"/>
                </a:lnTo>
                <a:lnTo>
                  <a:pt x="0" y="3962432"/>
                </a:lnTo>
                <a:lnTo>
                  <a:pt x="0" y="0"/>
                </a:lnTo>
                <a:close/>
              </a:path>
            </a:pathLst>
          </a:custGeom>
          <a:blipFill rotWithShape="1">
            <a:blip r:embed="rId4">
              <a:alphaModFix/>
            </a:blip>
            <a:stretch>
              <a:fillRect b="0" l="0" r="0" t="0"/>
            </a:stretch>
          </a:blipFill>
          <a:ln>
            <a:noFill/>
          </a:ln>
        </p:spPr>
      </p:sp>
      <p:sp>
        <p:nvSpPr>
          <p:cNvPr descr="logo of Northern Michigan University's Olson Library. " id="94" name="Google Shape;94;p1"/>
          <p:cNvSpPr/>
          <p:nvPr/>
        </p:nvSpPr>
        <p:spPr>
          <a:xfrm>
            <a:off x="8288090" y="5636593"/>
            <a:ext cx="5419128" cy="1707025"/>
          </a:xfrm>
          <a:custGeom>
            <a:rect b="b" l="l" r="r" t="t"/>
            <a:pathLst>
              <a:path extrusionOk="0" h="1707025" w="5419128">
                <a:moveTo>
                  <a:pt x="0" y="0"/>
                </a:moveTo>
                <a:lnTo>
                  <a:pt x="5419128" y="0"/>
                </a:lnTo>
                <a:lnTo>
                  <a:pt x="5419128" y="1707025"/>
                </a:lnTo>
                <a:lnTo>
                  <a:pt x="0" y="1707025"/>
                </a:lnTo>
                <a:lnTo>
                  <a:pt x="0" y="0"/>
                </a:lnTo>
                <a:close/>
              </a:path>
            </a:pathLst>
          </a:custGeom>
          <a:blipFill rotWithShape="1">
            <a:blip r:embed="rId5">
              <a:alphaModFix/>
            </a:blip>
            <a:stretch>
              <a:fillRect b="0" l="0" r="0" t="0"/>
            </a:stretch>
          </a:blipFill>
          <a:ln>
            <a:noFill/>
          </a:ln>
        </p:spPr>
      </p:sp>
      <p:sp>
        <p:nvSpPr>
          <p:cNvPr id="95" name="Google Shape;95;p1"/>
          <p:cNvSpPr txBox="1"/>
          <p:nvPr/>
        </p:nvSpPr>
        <p:spPr>
          <a:xfrm>
            <a:off x="6063192" y="4192588"/>
            <a:ext cx="9868924" cy="1835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 Rebecca R. Daly, MLIS</a:t>
            </a:r>
            <a:endParaRPr/>
          </a:p>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Metadata and Cataloging Librarian</a:t>
            </a:r>
            <a:endParaRPr/>
          </a:p>
          <a:p>
            <a:pPr indent="0" lvl="0" marL="0" marR="0" rtl="0" algn="ctr">
              <a:lnSpc>
                <a:spcPct val="140000"/>
              </a:lnSpc>
              <a:spcBef>
                <a:spcPts val="0"/>
              </a:spcBef>
              <a:spcAft>
                <a:spcPts val="0"/>
              </a:spcAft>
              <a:buNone/>
            </a:pPr>
            <a:r>
              <a:t/>
            </a:r>
            <a:endParaRPr b="0" i="0" sz="3500" u="none" cap="none" strike="noStrike">
              <a:solidFill>
                <a:srgbClr val="000000"/>
              </a:solidFill>
              <a:latin typeface="Arial"/>
              <a:ea typeface="Arial"/>
              <a:cs typeface="Arial"/>
              <a:sym typeface="Arial"/>
            </a:endParaRPr>
          </a:p>
        </p:txBody>
      </p:sp>
      <p:sp>
        <p:nvSpPr>
          <p:cNvPr id="96" name="Google Shape;96;p1"/>
          <p:cNvSpPr txBox="1"/>
          <p:nvPr/>
        </p:nvSpPr>
        <p:spPr>
          <a:xfrm>
            <a:off x="2800088" y="1004276"/>
            <a:ext cx="12546260" cy="245872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GB" sz="5600" u="none" cap="none" strike="noStrike">
                <a:solidFill>
                  <a:srgbClr val="000000"/>
                </a:solidFill>
                <a:latin typeface="Arial"/>
                <a:ea typeface="Arial"/>
                <a:cs typeface="Arial"/>
                <a:sym typeface="Arial"/>
              </a:rPr>
              <a:t>THE PATCHWORK QUILT OF REPARATIVE DESCRIPTION: SHORT HISTORY AND MODERN PROJECTS</a:t>
            </a:r>
            <a:endParaRPr/>
          </a:p>
        </p:txBody>
      </p:sp>
      <p:sp>
        <p:nvSpPr>
          <p:cNvPr id="97" name="Google Shape;97;p1"/>
          <p:cNvSpPr/>
          <p:nvPr/>
        </p:nvSpPr>
        <p:spPr>
          <a:xfrm>
            <a:off x="15512302" y="4074648"/>
            <a:ext cx="2062132" cy="2448306"/>
          </a:xfrm>
          <a:custGeom>
            <a:rect b="b" l="l" r="r" t="t"/>
            <a:pathLst>
              <a:path extrusionOk="0" h="4114800" w="3209544">
                <a:moveTo>
                  <a:pt x="0" y="0"/>
                </a:moveTo>
                <a:lnTo>
                  <a:pt x="3209544" y="0"/>
                </a:lnTo>
                <a:lnTo>
                  <a:pt x="3209544"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232" name="Shape 232"/>
        <p:cNvGrpSpPr/>
        <p:nvPr/>
      </p:nvGrpSpPr>
      <p:grpSpPr>
        <a:xfrm>
          <a:off x="0" y="0"/>
          <a:ext cx="0" cy="0"/>
          <a:chOff x="0" y="0"/>
          <a:chExt cx="0" cy="0"/>
        </a:xfrm>
      </p:grpSpPr>
      <p:sp>
        <p:nvSpPr>
          <p:cNvPr id="233" name="Google Shape;233;p10"/>
          <p:cNvSpPr/>
          <p:nvPr/>
        </p:nvSpPr>
        <p:spPr>
          <a:xfrm>
            <a:off x="9029275" y="-43825"/>
            <a:ext cx="10689076" cy="10330221"/>
          </a:xfrm>
          <a:custGeom>
            <a:rect b="b" l="l" r="r" t="t"/>
            <a:pathLst>
              <a:path extrusionOk="0" h="1913890" w="1913890">
                <a:moveTo>
                  <a:pt x="0" y="0"/>
                </a:moveTo>
                <a:lnTo>
                  <a:pt x="1913890" y="0"/>
                </a:lnTo>
                <a:lnTo>
                  <a:pt x="1913890" y="1913890"/>
                </a:lnTo>
                <a:lnTo>
                  <a:pt x="0" y="1913890"/>
                </a:lnTo>
                <a:close/>
              </a:path>
            </a:pathLst>
          </a:custGeom>
          <a:solidFill>
            <a:srgbClr val="AFB6DE"/>
          </a:solidFill>
          <a:ln>
            <a:noFill/>
          </a:ln>
        </p:spPr>
      </p:sp>
      <p:sp>
        <p:nvSpPr>
          <p:cNvPr id="234" name="Google Shape;234;p10"/>
          <p:cNvSpPr/>
          <p:nvPr/>
        </p:nvSpPr>
        <p:spPr>
          <a:xfrm>
            <a:off x="-1682759" y="7623158"/>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3">
              <a:alphaModFix/>
            </a:blip>
            <a:stretch>
              <a:fillRect b="0" l="0" r="0" t="0"/>
            </a:stretch>
          </a:blipFill>
          <a:ln>
            <a:noFill/>
          </a:ln>
        </p:spPr>
      </p:sp>
      <p:sp>
        <p:nvSpPr>
          <p:cNvPr id="235" name="Google Shape;235;p10"/>
          <p:cNvSpPr/>
          <p:nvPr/>
        </p:nvSpPr>
        <p:spPr>
          <a:xfrm rot="10688085">
            <a:off x="14152456" y="7880029"/>
            <a:ext cx="5469886" cy="3431110"/>
          </a:xfrm>
          <a:custGeom>
            <a:rect b="b" l="l" r="r" t="t"/>
            <a:pathLst>
              <a:path extrusionOk="0" h="3431110" w="5469886">
                <a:moveTo>
                  <a:pt x="0" y="0"/>
                </a:moveTo>
                <a:lnTo>
                  <a:pt x="5469885" y="0"/>
                </a:lnTo>
                <a:lnTo>
                  <a:pt x="5469885" y="3431110"/>
                </a:lnTo>
                <a:lnTo>
                  <a:pt x="0" y="3431110"/>
                </a:lnTo>
                <a:lnTo>
                  <a:pt x="0" y="0"/>
                </a:lnTo>
                <a:close/>
              </a:path>
            </a:pathLst>
          </a:custGeom>
          <a:blipFill rotWithShape="1">
            <a:blip r:embed="rId4">
              <a:alphaModFix/>
            </a:blip>
            <a:stretch>
              <a:fillRect b="0" l="0" r="0" t="0"/>
            </a:stretch>
          </a:blipFill>
          <a:ln>
            <a:noFill/>
          </a:ln>
        </p:spPr>
      </p:sp>
      <p:sp>
        <p:nvSpPr>
          <p:cNvPr id="236" name="Google Shape;236;p10"/>
          <p:cNvSpPr/>
          <p:nvPr/>
        </p:nvSpPr>
        <p:spPr>
          <a:xfrm>
            <a:off x="7787319" y="2882499"/>
            <a:ext cx="2938362" cy="3475481"/>
          </a:xfrm>
          <a:custGeom>
            <a:rect b="b" l="l" r="r" t="t"/>
            <a:pathLst>
              <a:path extrusionOk="0" h="3475481" w="2938362">
                <a:moveTo>
                  <a:pt x="0" y="0"/>
                </a:moveTo>
                <a:lnTo>
                  <a:pt x="2938362" y="0"/>
                </a:lnTo>
                <a:lnTo>
                  <a:pt x="2938362" y="3475482"/>
                </a:lnTo>
                <a:lnTo>
                  <a:pt x="0" y="3475482"/>
                </a:lnTo>
                <a:lnTo>
                  <a:pt x="0" y="0"/>
                </a:lnTo>
                <a:close/>
              </a:path>
            </a:pathLst>
          </a:custGeom>
          <a:blipFill rotWithShape="1">
            <a:blip r:embed="rId5">
              <a:alphaModFix/>
            </a:blip>
            <a:stretch>
              <a:fillRect b="0" l="0" r="0" t="0"/>
            </a:stretch>
          </a:blipFill>
          <a:ln>
            <a:noFill/>
          </a:ln>
        </p:spPr>
      </p:sp>
      <p:sp>
        <p:nvSpPr>
          <p:cNvPr id="237" name="Google Shape;237;p10"/>
          <p:cNvSpPr txBox="1"/>
          <p:nvPr/>
        </p:nvSpPr>
        <p:spPr>
          <a:xfrm>
            <a:off x="9538225" y="480600"/>
            <a:ext cx="9481500" cy="1255800"/>
          </a:xfrm>
          <a:prstGeom prst="rect">
            <a:avLst/>
          </a:prstGeom>
          <a:noFill/>
          <a:ln>
            <a:noFill/>
          </a:ln>
        </p:spPr>
        <p:txBody>
          <a:bodyPr anchorCtr="0" anchor="t" bIns="0" lIns="0" spcFirstLastPara="1" rIns="0" wrap="square" tIns="0">
            <a:spAutoFit/>
          </a:bodyPr>
          <a:lstStyle/>
          <a:p>
            <a:pPr indent="0" lvl="0" marL="0" marR="0" rtl="0" algn="ctr">
              <a:lnSpc>
                <a:spcPct val="84979"/>
              </a:lnSpc>
              <a:spcBef>
                <a:spcPts val="0"/>
              </a:spcBef>
              <a:spcAft>
                <a:spcPts val="0"/>
              </a:spcAft>
              <a:buNone/>
            </a:pPr>
            <a:r>
              <a:rPr b="0" i="0" lang="en-GB" sz="4800" u="none" cap="none" strike="noStrike">
                <a:solidFill>
                  <a:srgbClr val="000000"/>
                </a:solidFill>
                <a:latin typeface="Arial"/>
                <a:ea typeface="Arial"/>
                <a:cs typeface="Arial"/>
                <a:sym typeface="Arial"/>
              </a:rPr>
              <a:t>PORTER’S SYSTEM AT HOWARD</a:t>
            </a:r>
            <a:endParaRPr/>
          </a:p>
        </p:txBody>
      </p:sp>
      <p:sp>
        <p:nvSpPr>
          <p:cNvPr id="238" name="Google Shape;238;p10"/>
          <p:cNvSpPr txBox="1"/>
          <p:nvPr/>
        </p:nvSpPr>
        <p:spPr>
          <a:xfrm>
            <a:off x="11620375" y="1861075"/>
            <a:ext cx="5317200" cy="75618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GB" sz="1962" u="none" cap="none" strike="noStrike">
                <a:solidFill>
                  <a:srgbClr val="000000"/>
                </a:solidFill>
                <a:latin typeface="Arial"/>
                <a:ea typeface="Arial"/>
                <a:cs typeface="Arial"/>
                <a:sym typeface="Arial"/>
              </a:rPr>
              <a:t>Moorland-Spingarn Research Center</a:t>
            </a:r>
            <a:endParaRPr sz="700"/>
          </a:p>
          <a:p>
            <a:pPr indent="0" lvl="0" marL="0" marR="0" rtl="0" algn="ctr">
              <a:lnSpc>
                <a:spcPct val="140007"/>
              </a:lnSpc>
              <a:spcBef>
                <a:spcPts val="0"/>
              </a:spcBef>
              <a:spcAft>
                <a:spcPts val="0"/>
              </a:spcAft>
              <a:buNone/>
            </a:pPr>
            <a:r>
              <a:rPr b="1" i="0" lang="en-GB" sz="1962" u="none" cap="none" strike="noStrike">
                <a:solidFill>
                  <a:srgbClr val="000000"/>
                </a:solidFill>
                <a:latin typeface="Arial"/>
                <a:ea typeface="Arial"/>
                <a:cs typeface="Arial"/>
                <a:sym typeface="Arial"/>
              </a:rPr>
              <a:t>    </a:t>
            </a:r>
            <a:endParaRPr sz="700"/>
          </a:p>
          <a:p>
            <a:pPr indent="0" lvl="0" marL="0" marR="0" rtl="0" algn="ctr">
              <a:lnSpc>
                <a:spcPct val="140007"/>
              </a:lnSpc>
              <a:spcBef>
                <a:spcPts val="0"/>
              </a:spcBef>
              <a:spcAft>
                <a:spcPts val="0"/>
              </a:spcAft>
              <a:buNone/>
            </a:pPr>
            <a:r>
              <a:rPr b="1" i="0" lang="en-GB" sz="1962" u="none" cap="none" strike="noStrike">
                <a:solidFill>
                  <a:srgbClr val="000000"/>
                </a:solidFill>
                <a:latin typeface="Arial"/>
                <a:ea typeface="Arial"/>
                <a:cs typeface="Arial"/>
                <a:sym typeface="Arial"/>
              </a:rPr>
              <a:t> Pan-African diaspora/global perspective</a:t>
            </a:r>
            <a:endParaRPr sz="700"/>
          </a:p>
          <a:p>
            <a:pPr indent="0" lvl="0" marL="0" marR="0" rtl="0" algn="ctr">
              <a:lnSpc>
                <a:spcPct val="140007"/>
              </a:lnSpc>
              <a:spcBef>
                <a:spcPts val="0"/>
              </a:spcBef>
              <a:spcAft>
                <a:spcPts val="0"/>
              </a:spcAft>
              <a:buNone/>
            </a:pPr>
            <a:r>
              <a:t/>
            </a:r>
            <a:endParaRPr b="1" i="0" sz="1962" u="none" cap="none" strike="noStrike">
              <a:solidFill>
                <a:srgbClr val="000000"/>
              </a:solidFill>
              <a:latin typeface="Arial"/>
              <a:ea typeface="Arial"/>
              <a:cs typeface="Arial"/>
              <a:sym typeface="Arial"/>
            </a:endParaRPr>
          </a:p>
          <a:p>
            <a:pPr indent="0" lvl="0" marL="0" marR="0" rtl="0" algn="ctr">
              <a:lnSpc>
                <a:spcPct val="140007"/>
              </a:lnSpc>
              <a:spcBef>
                <a:spcPts val="0"/>
              </a:spcBef>
              <a:spcAft>
                <a:spcPts val="0"/>
              </a:spcAft>
              <a:buNone/>
            </a:pPr>
            <a:r>
              <a:rPr b="1" i="0" lang="en-GB" sz="1962" u="none" cap="none" strike="noStrike">
                <a:solidFill>
                  <a:srgbClr val="000000"/>
                </a:solidFill>
                <a:latin typeface="Arial"/>
                <a:ea typeface="Arial"/>
                <a:cs typeface="Arial"/>
                <a:sym typeface="Arial"/>
              </a:rPr>
              <a:t>Organized by Genre /Subject &amp; Author</a:t>
            </a:r>
            <a:endParaRPr sz="700"/>
          </a:p>
          <a:p>
            <a:pPr indent="0" lvl="0" marL="0" marR="0" rtl="0" algn="ctr">
              <a:lnSpc>
                <a:spcPct val="140007"/>
              </a:lnSpc>
              <a:spcBef>
                <a:spcPts val="0"/>
              </a:spcBef>
              <a:spcAft>
                <a:spcPts val="0"/>
              </a:spcAft>
              <a:buNone/>
            </a:pPr>
            <a:r>
              <a:t/>
            </a:r>
            <a:endParaRPr b="1" i="0" sz="1962" u="none" cap="none" strike="noStrike">
              <a:solidFill>
                <a:srgbClr val="000000"/>
              </a:solidFill>
              <a:latin typeface="Arial"/>
              <a:ea typeface="Arial"/>
              <a:cs typeface="Arial"/>
              <a:sym typeface="Arial"/>
            </a:endParaRPr>
          </a:p>
          <a:p>
            <a:pPr indent="0" lvl="0" marL="0" marR="0" rtl="0" algn="ctr">
              <a:lnSpc>
                <a:spcPct val="140007"/>
              </a:lnSpc>
              <a:spcBef>
                <a:spcPts val="0"/>
              </a:spcBef>
              <a:spcAft>
                <a:spcPts val="0"/>
              </a:spcAft>
              <a:buNone/>
            </a:pPr>
            <a:r>
              <a:t/>
            </a:r>
            <a:endParaRPr b="1" i="0" sz="1962" u="none" cap="none" strike="noStrike">
              <a:solidFill>
                <a:srgbClr val="000000"/>
              </a:solidFill>
              <a:latin typeface="Arial"/>
              <a:ea typeface="Arial"/>
              <a:cs typeface="Arial"/>
              <a:sym typeface="Arial"/>
            </a:endParaRPr>
          </a:p>
          <a:p>
            <a:pPr indent="0" lvl="0" marL="0" marR="0" rtl="0" algn="ctr">
              <a:lnSpc>
                <a:spcPct val="140007"/>
              </a:lnSpc>
              <a:spcBef>
                <a:spcPts val="0"/>
              </a:spcBef>
              <a:spcAft>
                <a:spcPts val="0"/>
              </a:spcAft>
              <a:buNone/>
            </a:pPr>
            <a:r>
              <a:rPr b="1" i="0" lang="en-GB" sz="1962" u="none" cap="none" strike="noStrike">
                <a:solidFill>
                  <a:srgbClr val="000000"/>
                </a:solidFill>
                <a:latin typeface="Arial"/>
                <a:ea typeface="Arial"/>
                <a:cs typeface="Arial"/>
                <a:sym typeface="Arial"/>
              </a:rPr>
              <a:t>Native languages - example Liberian Bassa language, British colonizers forbade</a:t>
            </a:r>
            <a:endParaRPr sz="700"/>
          </a:p>
          <a:p>
            <a:pPr indent="0" lvl="0" marL="0" marR="0" rtl="0" algn="ctr">
              <a:lnSpc>
                <a:spcPct val="140007"/>
              </a:lnSpc>
              <a:spcBef>
                <a:spcPts val="0"/>
              </a:spcBef>
              <a:spcAft>
                <a:spcPts val="0"/>
              </a:spcAft>
              <a:buNone/>
            </a:pPr>
            <a:r>
              <a:t/>
            </a:r>
            <a:endParaRPr b="1" i="0" sz="1962" u="none" cap="none" strike="noStrike">
              <a:solidFill>
                <a:srgbClr val="000000"/>
              </a:solidFill>
              <a:latin typeface="Arial"/>
              <a:ea typeface="Arial"/>
              <a:cs typeface="Arial"/>
              <a:sym typeface="Arial"/>
            </a:endParaRPr>
          </a:p>
          <a:p>
            <a:pPr indent="0" lvl="0" marL="0" marR="0" rtl="0" algn="ctr">
              <a:lnSpc>
                <a:spcPct val="140007"/>
              </a:lnSpc>
              <a:spcBef>
                <a:spcPts val="0"/>
              </a:spcBef>
              <a:spcAft>
                <a:spcPts val="0"/>
              </a:spcAft>
              <a:buNone/>
            </a:pPr>
            <a:r>
              <a:t/>
            </a:r>
            <a:endParaRPr b="1" i="0" sz="1962" u="none" cap="none" strike="noStrike">
              <a:solidFill>
                <a:srgbClr val="000000"/>
              </a:solidFill>
              <a:latin typeface="Arial"/>
              <a:ea typeface="Arial"/>
              <a:cs typeface="Arial"/>
              <a:sym typeface="Arial"/>
            </a:endParaRPr>
          </a:p>
          <a:p>
            <a:pPr indent="0" lvl="0" marL="0" marR="0" rtl="0" algn="ctr">
              <a:lnSpc>
                <a:spcPct val="140007"/>
              </a:lnSpc>
              <a:spcBef>
                <a:spcPts val="0"/>
              </a:spcBef>
              <a:spcAft>
                <a:spcPts val="0"/>
              </a:spcAft>
              <a:buNone/>
            </a:pPr>
            <a:r>
              <a:rPr b="1" i="0" lang="en-GB" sz="1962" u="none" cap="none" strike="noStrike">
                <a:solidFill>
                  <a:srgbClr val="000000"/>
                </a:solidFill>
                <a:latin typeface="Arial"/>
                <a:ea typeface="Arial"/>
                <a:cs typeface="Arial"/>
                <a:sym typeface="Arial"/>
              </a:rPr>
              <a:t>World Literature beyond European languages</a:t>
            </a:r>
            <a:endParaRPr sz="700"/>
          </a:p>
          <a:p>
            <a:pPr indent="0" lvl="0" marL="0" marR="0" rtl="0" algn="l">
              <a:lnSpc>
                <a:spcPct val="174981"/>
              </a:lnSpc>
              <a:spcBef>
                <a:spcPts val="0"/>
              </a:spcBef>
              <a:spcAft>
                <a:spcPts val="0"/>
              </a:spcAft>
              <a:buNone/>
            </a:pPr>
            <a:r>
              <a:t/>
            </a:r>
            <a:endParaRPr b="1" i="0" sz="1962" u="none" cap="none" strike="noStrike">
              <a:solidFill>
                <a:srgbClr val="000000"/>
              </a:solidFill>
              <a:latin typeface="Arial"/>
              <a:ea typeface="Arial"/>
              <a:cs typeface="Arial"/>
              <a:sym typeface="Arial"/>
            </a:endParaRPr>
          </a:p>
          <a:p>
            <a:pPr indent="0" lvl="0" marL="0" marR="0" rtl="0" algn="l">
              <a:lnSpc>
                <a:spcPct val="140006"/>
              </a:lnSpc>
              <a:spcBef>
                <a:spcPts val="0"/>
              </a:spcBef>
              <a:spcAft>
                <a:spcPts val="0"/>
              </a:spcAft>
              <a:buNone/>
            </a:pPr>
            <a:r>
              <a:rPr b="0" i="0" lang="en-GB" sz="2627" u="none" cap="none" strike="noStrike">
                <a:solidFill>
                  <a:srgbClr val="FFF5D6"/>
                </a:solidFill>
                <a:latin typeface="Arial"/>
                <a:ea typeface="Arial"/>
                <a:cs typeface="Arial"/>
                <a:sym typeface="Arial"/>
              </a:rPr>
              <a:t> </a:t>
            </a:r>
            <a:endParaRPr sz="700"/>
          </a:p>
          <a:p>
            <a:pPr indent="0" lvl="0" marL="0" marR="0" rtl="0" algn="l">
              <a:lnSpc>
                <a:spcPct val="140006"/>
              </a:lnSpc>
              <a:spcBef>
                <a:spcPts val="0"/>
              </a:spcBef>
              <a:spcAft>
                <a:spcPts val="0"/>
              </a:spcAft>
              <a:buNone/>
            </a:pPr>
            <a:r>
              <a:t/>
            </a:r>
            <a:endParaRPr b="0" i="0" sz="2627" u="none" cap="none" strike="noStrike">
              <a:solidFill>
                <a:srgbClr val="FFF5D6"/>
              </a:solidFill>
              <a:latin typeface="Arial"/>
              <a:ea typeface="Arial"/>
              <a:cs typeface="Arial"/>
              <a:sym typeface="Arial"/>
            </a:endParaRPr>
          </a:p>
          <a:p>
            <a:pPr indent="0" lvl="0" marL="0" marR="0" rtl="0" algn="l">
              <a:lnSpc>
                <a:spcPct val="140006"/>
              </a:lnSpc>
              <a:spcBef>
                <a:spcPts val="0"/>
              </a:spcBef>
              <a:spcAft>
                <a:spcPts val="0"/>
              </a:spcAft>
              <a:buNone/>
            </a:pPr>
            <a:r>
              <a:t/>
            </a:r>
            <a:endParaRPr b="0" i="0" sz="2627" u="none" cap="none" strike="noStrike">
              <a:solidFill>
                <a:srgbClr val="FFF5D6"/>
              </a:solidFill>
              <a:latin typeface="Arial"/>
              <a:ea typeface="Arial"/>
              <a:cs typeface="Arial"/>
              <a:sym typeface="Arial"/>
            </a:endParaRPr>
          </a:p>
        </p:txBody>
      </p:sp>
      <p:sp>
        <p:nvSpPr>
          <p:cNvPr id="239" name="Google Shape;239;p10"/>
          <p:cNvSpPr txBox="1"/>
          <p:nvPr/>
        </p:nvSpPr>
        <p:spPr>
          <a:xfrm>
            <a:off x="692126" y="2719040"/>
            <a:ext cx="7229956" cy="43116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500" u="none" cap="none" strike="noStrike">
                <a:solidFill>
                  <a:srgbClr val="253943"/>
                </a:solidFill>
                <a:latin typeface="Arial"/>
                <a:ea typeface="Arial"/>
                <a:cs typeface="Arial"/>
                <a:sym typeface="Arial"/>
              </a:rPr>
              <a:t>325</a:t>
            </a:r>
            <a:r>
              <a:rPr b="0" i="0" lang="en-GB" sz="3500" u="none" cap="none" strike="noStrike">
                <a:solidFill>
                  <a:srgbClr val="253943"/>
                </a:solidFill>
                <a:latin typeface="Arial"/>
                <a:ea typeface="Arial"/>
                <a:cs typeface="Arial"/>
                <a:sym typeface="Arial"/>
              </a:rPr>
              <a:t>--</a:t>
            </a:r>
            <a:r>
              <a:rPr b="1" i="0" lang="en-GB" sz="3500" u="none" cap="none" strike="noStrike">
                <a:solidFill>
                  <a:srgbClr val="253943"/>
                </a:solidFill>
                <a:latin typeface="Arial"/>
                <a:ea typeface="Arial"/>
                <a:cs typeface="Arial"/>
                <a:sym typeface="Arial"/>
              </a:rPr>
              <a:t> Colonization-- </a:t>
            </a:r>
            <a:endParaRPr/>
          </a:p>
          <a:p>
            <a:pPr indent="0" lvl="0" marL="0" marR="0" rtl="0" algn="l">
              <a:lnSpc>
                <a:spcPct val="140000"/>
              </a:lnSpc>
              <a:spcBef>
                <a:spcPts val="0"/>
              </a:spcBef>
              <a:spcAft>
                <a:spcPts val="0"/>
              </a:spcAft>
              <a:buNone/>
            </a:pPr>
            <a:r>
              <a:rPr b="1" i="0" lang="en-GB" sz="3500" u="none" cap="none" strike="noStrike">
                <a:solidFill>
                  <a:srgbClr val="253943"/>
                </a:solidFill>
                <a:latin typeface="Arial"/>
                <a:ea typeface="Arial"/>
                <a:cs typeface="Arial"/>
                <a:sym typeface="Arial"/>
              </a:rPr>
              <a:t>All African American literature and works classed here</a:t>
            </a:r>
            <a:endParaRPr/>
          </a:p>
          <a:p>
            <a:pPr indent="0" lvl="0" marL="0" marR="0" rtl="0" algn="l">
              <a:lnSpc>
                <a:spcPct val="140000"/>
              </a:lnSpc>
              <a:spcBef>
                <a:spcPts val="0"/>
              </a:spcBef>
              <a:spcAft>
                <a:spcPts val="0"/>
              </a:spcAft>
              <a:buNone/>
            </a:pPr>
            <a:r>
              <a:rPr b="1" i="0" lang="en-GB" sz="3500" u="none" cap="none" strike="noStrike">
                <a:solidFill>
                  <a:srgbClr val="253943"/>
                </a:solidFill>
                <a:latin typeface="Arial"/>
                <a:ea typeface="Arial"/>
                <a:cs typeface="Arial"/>
                <a:sym typeface="Arial"/>
              </a:rPr>
              <a:t>Poetry, Fiction, Speeches</a:t>
            </a:r>
            <a:endParaRPr/>
          </a:p>
          <a:p>
            <a:pPr indent="0" lvl="0" marL="0" marR="0" rtl="0" algn="l">
              <a:lnSpc>
                <a:spcPct val="140000"/>
              </a:lnSpc>
              <a:spcBef>
                <a:spcPts val="0"/>
              </a:spcBef>
              <a:spcAft>
                <a:spcPts val="0"/>
              </a:spcAft>
              <a:buNone/>
            </a:pPr>
            <a:r>
              <a:t/>
            </a:r>
            <a:endParaRPr b="1" i="0" sz="3500" u="none" cap="none" strike="noStrike">
              <a:solidFill>
                <a:srgbClr val="253943"/>
              </a:solidFill>
              <a:latin typeface="Arial"/>
              <a:ea typeface="Arial"/>
              <a:cs typeface="Arial"/>
              <a:sym typeface="Arial"/>
            </a:endParaRPr>
          </a:p>
          <a:p>
            <a:pPr indent="0" lvl="0" marL="0" marR="0" rtl="0" algn="l">
              <a:lnSpc>
                <a:spcPct val="140000"/>
              </a:lnSpc>
              <a:spcBef>
                <a:spcPts val="0"/>
              </a:spcBef>
              <a:spcAft>
                <a:spcPts val="0"/>
              </a:spcAft>
              <a:buNone/>
            </a:pPr>
            <a:r>
              <a:rPr b="1" i="0" lang="en-GB" sz="3500" u="none" cap="none" strike="noStrike">
                <a:solidFill>
                  <a:srgbClr val="253943"/>
                </a:solidFill>
                <a:latin typeface="Arial"/>
                <a:ea typeface="Arial"/>
                <a:cs typeface="Arial"/>
                <a:sym typeface="Arial"/>
              </a:rPr>
              <a:t>326--Slavery</a:t>
            </a:r>
            <a:endParaRPr/>
          </a:p>
          <a:p>
            <a:pPr indent="0" lvl="0" marL="0" marR="0" rtl="0" algn="l">
              <a:lnSpc>
                <a:spcPct val="140000"/>
              </a:lnSpc>
              <a:spcBef>
                <a:spcPts val="0"/>
              </a:spcBef>
              <a:spcAft>
                <a:spcPts val="0"/>
              </a:spcAft>
              <a:buNone/>
            </a:pPr>
            <a:r>
              <a:t/>
            </a:r>
            <a:endParaRPr b="1" i="0" sz="3500" u="none" cap="none" strike="noStrike">
              <a:solidFill>
                <a:srgbClr val="253943"/>
              </a:solidFill>
              <a:latin typeface="Arial"/>
              <a:ea typeface="Arial"/>
              <a:cs typeface="Arial"/>
              <a:sym typeface="Arial"/>
            </a:endParaRPr>
          </a:p>
        </p:txBody>
      </p:sp>
      <p:sp>
        <p:nvSpPr>
          <p:cNvPr id="240" name="Google Shape;240;p10"/>
          <p:cNvSpPr txBox="1"/>
          <p:nvPr/>
        </p:nvSpPr>
        <p:spPr>
          <a:xfrm>
            <a:off x="322628" y="382668"/>
            <a:ext cx="8657837" cy="125857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GB" sz="5600" u="none" cap="none" strike="noStrike">
                <a:solidFill>
                  <a:srgbClr val="253943"/>
                </a:solidFill>
                <a:latin typeface="Arial"/>
                <a:ea typeface="Arial"/>
                <a:cs typeface="Arial"/>
                <a:sym typeface="Arial"/>
              </a:rPr>
              <a:t> 1930-1975 DEWEY DECIMAL SYSTEM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9C9A"/>
        </a:solidFill>
      </p:bgPr>
    </p:bg>
    <p:spTree>
      <p:nvGrpSpPr>
        <p:cNvPr id="248" name="Shape 248"/>
        <p:cNvGrpSpPr/>
        <p:nvPr/>
      </p:nvGrpSpPr>
      <p:grpSpPr>
        <a:xfrm>
          <a:off x="0" y="0"/>
          <a:ext cx="0" cy="0"/>
          <a:chOff x="0" y="0"/>
          <a:chExt cx="0" cy="0"/>
        </a:xfrm>
      </p:grpSpPr>
      <p:sp>
        <p:nvSpPr>
          <p:cNvPr id="249" name="Google Shape;249;p11"/>
          <p:cNvSpPr/>
          <p:nvPr/>
        </p:nvSpPr>
        <p:spPr>
          <a:xfrm>
            <a:off x="3084473" y="8697295"/>
            <a:ext cx="7315200" cy="3817204"/>
          </a:xfrm>
          <a:custGeom>
            <a:rect b="b" l="l" r="r" t="t"/>
            <a:pathLst>
              <a:path extrusionOk="0" h="3817204" w="7315200">
                <a:moveTo>
                  <a:pt x="0" y="0"/>
                </a:moveTo>
                <a:lnTo>
                  <a:pt x="7315200" y="0"/>
                </a:lnTo>
                <a:lnTo>
                  <a:pt x="7315200" y="3817204"/>
                </a:lnTo>
                <a:lnTo>
                  <a:pt x="0" y="3817204"/>
                </a:lnTo>
                <a:lnTo>
                  <a:pt x="0" y="0"/>
                </a:lnTo>
                <a:close/>
              </a:path>
            </a:pathLst>
          </a:custGeom>
          <a:blipFill rotWithShape="1">
            <a:blip r:embed="rId3">
              <a:alphaModFix/>
            </a:blip>
            <a:stretch>
              <a:fillRect b="0" l="0" r="0" t="0"/>
            </a:stretch>
          </a:blipFill>
          <a:ln>
            <a:noFill/>
          </a:ln>
        </p:spPr>
      </p:sp>
      <p:sp>
        <p:nvSpPr>
          <p:cNvPr id="250" name="Google Shape;250;p11"/>
          <p:cNvSpPr/>
          <p:nvPr/>
        </p:nvSpPr>
        <p:spPr>
          <a:xfrm>
            <a:off x="-3278066" y="-607984"/>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4">
              <a:alphaModFix/>
            </a:blip>
            <a:stretch>
              <a:fillRect b="0" l="0" r="0" t="0"/>
            </a:stretch>
          </a:blipFill>
          <a:ln>
            <a:noFill/>
          </a:ln>
        </p:spPr>
      </p:sp>
      <p:sp>
        <p:nvSpPr>
          <p:cNvPr id="251" name="Google Shape;251;p11"/>
          <p:cNvSpPr/>
          <p:nvPr/>
        </p:nvSpPr>
        <p:spPr>
          <a:xfrm>
            <a:off x="14646578" y="-977216"/>
            <a:ext cx="5469886" cy="3431110"/>
          </a:xfrm>
          <a:custGeom>
            <a:rect b="b" l="l" r="r" t="t"/>
            <a:pathLst>
              <a:path extrusionOk="0" h="3431110" w="5469886">
                <a:moveTo>
                  <a:pt x="0" y="0"/>
                </a:moveTo>
                <a:lnTo>
                  <a:pt x="5469886" y="0"/>
                </a:lnTo>
                <a:lnTo>
                  <a:pt x="5469886" y="3431110"/>
                </a:lnTo>
                <a:lnTo>
                  <a:pt x="0" y="3431110"/>
                </a:lnTo>
                <a:lnTo>
                  <a:pt x="0" y="0"/>
                </a:lnTo>
                <a:close/>
              </a:path>
            </a:pathLst>
          </a:custGeom>
          <a:blipFill rotWithShape="1">
            <a:blip r:embed="rId5">
              <a:alphaModFix/>
            </a:blip>
            <a:stretch>
              <a:fillRect b="0" l="0" r="0" t="0"/>
            </a:stretch>
          </a:blipFill>
          <a:ln>
            <a:noFill/>
          </a:ln>
        </p:spPr>
      </p:sp>
      <p:sp>
        <p:nvSpPr>
          <p:cNvPr id="252" name="Google Shape;252;p11"/>
          <p:cNvSpPr/>
          <p:nvPr/>
        </p:nvSpPr>
        <p:spPr>
          <a:xfrm>
            <a:off x="-4119771" y="5533517"/>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4">
              <a:alphaModFix/>
            </a:blip>
            <a:stretch>
              <a:fillRect b="0" l="0" r="0" t="0"/>
            </a:stretch>
          </a:blipFill>
          <a:ln>
            <a:noFill/>
          </a:ln>
        </p:spPr>
      </p:sp>
      <p:sp>
        <p:nvSpPr>
          <p:cNvPr id="253" name="Google Shape;253;p11"/>
          <p:cNvSpPr txBox="1"/>
          <p:nvPr/>
        </p:nvSpPr>
        <p:spPr>
          <a:xfrm>
            <a:off x="1227075" y="1584975"/>
            <a:ext cx="10624500" cy="79980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Harvard-Yenching Library</a:t>
            </a:r>
            <a:endParaRPr sz="1100"/>
          </a:p>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Chinese and Japanese Scripts</a:t>
            </a:r>
            <a:endParaRPr sz="1100"/>
          </a:p>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Hard to alphabetize non-roman languages</a:t>
            </a:r>
            <a:endParaRPr sz="1100"/>
          </a:p>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Chinese classification system lacked flexibility</a:t>
            </a:r>
            <a:endParaRPr sz="1100"/>
          </a:p>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DDC was confined to Western Perspective/segregating Eastern knowledge (like Black knowledge)</a:t>
            </a:r>
            <a:endParaRPr sz="1100"/>
          </a:p>
          <a:p>
            <a:pPr indent="0" lvl="0" marL="0" marR="0" rtl="0" algn="l">
              <a:lnSpc>
                <a:spcPct val="139979"/>
              </a:lnSpc>
              <a:spcBef>
                <a:spcPts val="0"/>
              </a:spcBef>
              <a:spcAft>
                <a:spcPts val="0"/>
              </a:spcAft>
              <a:buNone/>
            </a:pPr>
            <a:r>
              <a:t/>
            </a:r>
            <a:endParaRPr b="1" i="0" sz="2649" u="none" cap="none" strike="noStrike">
              <a:solidFill>
                <a:srgbClr val="000000"/>
              </a:solidFill>
              <a:latin typeface="Arial"/>
              <a:ea typeface="Arial"/>
              <a:cs typeface="Arial"/>
              <a:sym typeface="Arial"/>
            </a:endParaRPr>
          </a:p>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Subject, Author or title, format displayed in traditional Chinese classification number of  4 characters , was adapted internationally</a:t>
            </a:r>
            <a:endParaRPr sz="1100"/>
          </a:p>
          <a:p>
            <a:pPr indent="0" lvl="0" marL="0" marR="0" rtl="0" algn="ctr">
              <a:lnSpc>
                <a:spcPct val="139979"/>
              </a:lnSpc>
              <a:spcBef>
                <a:spcPts val="0"/>
              </a:spcBef>
              <a:spcAft>
                <a:spcPts val="0"/>
              </a:spcAft>
              <a:buNone/>
            </a:pPr>
            <a:r>
              <a:t/>
            </a:r>
            <a:endParaRPr b="1" i="0" sz="2649" u="none" cap="none" strike="noStrike">
              <a:solidFill>
                <a:srgbClr val="000000"/>
              </a:solidFill>
              <a:latin typeface="Arial"/>
              <a:ea typeface="Arial"/>
              <a:cs typeface="Arial"/>
              <a:sym typeface="Arial"/>
            </a:endParaRPr>
          </a:p>
          <a:p>
            <a:pPr indent="0" lvl="0" marL="0" marR="0" rtl="0" algn="ctr">
              <a:lnSpc>
                <a:spcPct val="139979"/>
              </a:lnSpc>
              <a:spcBef>
                <a:spcPts val="0"/>
              </a:spcBef>
              <a:spcAft>
                <a:spcPts val="0"/>
              </a:spcAft>
              <a:buNone/>
            </a:pPr>
            <a:r>
              <a:rPr b="1" i="0" lang="en-GB" sz="2649" u="none" cap="none" strike="noStrike">
                <a:solidFill>
                  <a:srgbClr val="000000"/>
                </a:solidFill>
                <a:latin typeface="Arial"/>
                <a:ea typeface="Arial"/>
                <a:cs typeface="Arial"/>
                <a:sym typeface="Arial"/>
              </a:rPr>
              <a:t>Harvard-Yenching Classification System is still used today</a:t>
            </a:r>
            <a:endParaRPr sz="1100"/>
          </a:p>
          <a:p>
            <a:pPr indent="0" lvl="0" marL="0" marR="0" rtl="0" algn="l">
              <a:lnSpc>
                <a:spcPct val="153102"/>
              </a:lnSpc>
              <a:spcBef>
                <a:spcPts val="0"/>
              </a:spcBef>
              <a:spcAft>
                <a:spcPts val="0"/>
              </a:spcAft>
              <a:buNone/>
            </a:pPr>
            <a:r>
              <a:t/>
            </a:r>
            <a:endParaRPr b="1" i="0" sz="2949" u="none" cap="none" strike="noStrike">
              <a:solidFill>
                <a:srgbClr val="000000"/>
              </a:solidFill>
              <a:latin typeface="Arial"/>
              <a:ea typeface="Arial"/>
              <a:cs typeface="Arial"/>
              <a:sym typeface="Arial"/>
            </a:endParaRPr>
          </a:p>
          <a:p>
            <a:pPr indent="0" lvl="0" marL="0" marR="0" rtl="0" algn="l">
              <a:lnSpc>
                <a:spcPct val="153102"/>
              </a:lnSpc>
              <a:spcBef>
                <a:spcPts val="0"/>
              </a:spcBef>
              <a:spcAft>
                <a:spcPts val="0"/>
              </a:spcAft>
              <a:buNone/>
            </a:pPr>
            <a:r>
              <a:t/>
            </a:r>
            <a:endParaRPr b="1" i="0" sz="2949" u="none" cap="none" strike="noStrike">
              <a:solidFill>
                <a:srgbClr val="000000"/>
              </a:solidFill>
              <a:latin typeface="Arial"/>
              <a:ea typeface="Arial"/>
              <a:cs typeface="Arial"/>
              <a:sym typeface="Arial"/>
            </a:endParaRPr>
          </a:p>
        </p:txBody>
      </p:sp>
      <p:sp>
        <p:nvSpPr>
          <p:cNvPr id="254" name="Google Shape;254;p11"/>
          <p:cNvSpPr/>
          <p:nvPr/>
        </p:nvSpPr>
        <p:spPr>
          <a:xfrm>
            <a:off x="12986574" y="1364448"/>
            <a:ext cx="4585367" cy="5498529"/>
          </a:xfrm>
          <a:custGeom>
            <a:rect b="b" l="l" r="r" t="t"/>
            <a:pathLst>
              <a:path extrusionOk="0" h="7558115" w="5347367">
                <a:moveTo>
                  <a:pt x="0" y="0"/>
                </a:moveTo>
                <a:lnTo>
                  <a:pt x="5347367" y="0"/>
                </a:lnTo>
                <a:lnTo>
                  <a:pt x="5347367" y="7558116"/>
                </a:lnTo>
                <a:lnTo>
                  <a:pt x="0" y="7558116"/>
                </a:lnTo>
                <a:lnTo>
                  <a:pt x="0" y="0"/>
                </a:lnTo>
                <a:close/>
              </a:path>
            </a:pathLst>
          </a:custGeom>
          <a:blipFill rotWithShape="1">
            <a:blip r:embed="rId6">
              <a:alphaModFix/>
            </a:blip>
            <a:stretch>
              <a:fillRect b="0" l="0" r="0" t="0"/>
            </a:stretch>
          </a:blipFill>
          <a:ln>
            <a:noFill/>
          </a:ln>
        </p:spPr>
      </p:sp>
      <p:sp>
        <p:nvSpPr>
          <p:cNvPr id="255" name="Google Shape;255;p11"/>
          <p:cNvSpPr txBox="1"/>
          <p:nvPr/>
        </p:nvSpPr>
        <p:spPr>
          <a:xfrm>
            <a:off x="1384508" y="408766"/>
            <a:ext cx="15874792" cy="955676"/>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GB" sz="8000" u="none" cap="none" strike="noStrike">
                <a:solidFill>
                  <a:srgbClr val="0F232D"/>
                </a:solidFill>
                <a:latin typeface="Arial"/>
                <a:ea typeface="Arial"/>
                <a:cs typeface="Arial"/>
                <a:sym typeface="Arial"/>
              </a:rPr>
              <a:t>ALFRED KAIMING CHIU</a:t>
            </a:r>
            <a:endParaRPr/>
          </a:p>
        </p:txBody>
      </p:sp>
      <p:sp>
        <p:nvSpPr>
          <p:cNvPr descr="THE FIRST UNIVERSITY LIBRARIAN DR. ALFRED CHIU KAIMING TOOK UP OFFICE IN SEPTEMBER 1966.&#10;PICTURE FROM CHINESE UNIVERSITY OF HONG KONG LIBRARY&#10;" id="256" name="Google Shape;256;p11"/>
          <p:cNvSpPr txBox="1"/>
          <p:nvPr/>
        </p:nvSpPr>
        <p:spPr>
          <a:xfrm>
            <a:off x="12598001" y="7125924"/>
            <a:ext cx="4897800" cy="19128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GB" sz="1783" u="none" cap="none" strike="noStrike">
                <a:solidFill>
                  <a:srgbClr val="000000"/>
                </a:solidFill>
                <a:latin typeface="Montserrat"/>
                <a:ea typeface="Montserrat"/>
                <a:cs typeface="Montserrat"/>
                <a:sym typeface="Montserrat"/>
              </a:rPr>
              <a:t>T</a:t>
            </a:r>
            <a:r>
              <a:rPr b="1" i="0" lang="en-GB" sz="1883" u="none" cap="none" strike="noStrike">
                <a:solidFill>
                  <a:srgbClr val="000000"/>
                </a:solidFill>
                <a:latin typeface="Montserrat"/>
                <a:ea typeface="Montserrat"/>
                <a:cs typeface="Montserrat"/>
                <a:sym typeface="Montserrat"/>
              </a:rPr>
              <a:t>HE FIRST UNIVERSITY LIBRARIAN DR. ALFRED CHIU KAIMING TOOK UP OFFICE IN SEPTEMBER 1966.</a:t>
            </a:r>
            <a:endParaRPr sz="2000"/>
          </a:p>
          <a:p>
            <a:pPr indent="0" lvl="0" marL="0" marR="0" rtl="0" algn="ctr">
              <a:lnSpc>
                <a:spcPct val="139984"/>
              </a:lnSpc>
              <a:spcBef>
                <a:spcPts val="0"/>
              </a:spcBef>
              <a:spcAft>
                <a:spcPts val="0"/>
              </a:spcAft>
              <a:buNone/>
            </a:pPr>
            <a:r>
              <a:rPr b="1" i="0" lang="en-GB" sz="1883" u="none" cap="none" strike="noStrike">
                <a:solidFill>
                  <a:srgbClr val="000000"/>
                </a:solidFill>
                <a:latin typeface="Montserrat"/>
                <a:ea typeface="Montserrat"/>
                <a:cs typeface="Montserrat"/>
                <a:sym typeface="Montserrat"/>
              </a:rPr>
              <a:t>PICTURE FROM CHINESE UNIVERSITY OF HONG KONG LIBRARY</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264" name="Shape 264"/>
        <p:cNvGrpSpPr/>
        <p:nvPr/>
      </p:nvGrpSpPr>
      <p:grpSpPr>
        <a:xfrm>
          <a:off x="0" y="0"/>
          <a:ext cx="0" cy="0"/>
          <a:chOff x="0" y="0"/>
          <a:chExt cx="0" cy="0"/>
        </a:xfrm>
      </p:grpSpPr>
      <p:sp>
        <p:nvSpPr>
          <p:cNvPr id="265" name="Google Shape;265;p12"/>
          <p:cNvSpPr/>
          <p:nvPr/>
        </p:nvSpPr>
        <p:spPr>
          <a:xfrm>
            <a:off x="-1464586" y="-222433"/>
            <a:ext cx="5599925" cy="3543225"/>
          </a:xfrm>
          <a:custGeom>
            <a:rect b="b" l="l" r="r" t="t"/>
            <a:pathLst>
              <a:path extrusionOk="0" h="3543225" w="5599925">
                <a:moveTo>
                  <a:pt x="0" y="0"/>
                </a:moveTo>
                <a:lnTo>
                  <a:pt x="5599925" y="0"/>
                </a:lnTo>
                <a:lnTo>
                  <a:pt x="5599925" y="3543225"/>
                </a:lnTo>
                <a:lnTo>
                  <a:pt x="0" y="3543225"/>
                </a:lnTo>
                <a:lnTo>
                  <a:pt x="0" y="0"/>
                </a:lnTo>
                <a:close/>
              </a:path>
            </a:pathLst>
          </a:custGeom>
          <a:blipFill rotWithShape="1">
            <a:blip r:embed="rId3">
              <a:alphaModFix/>
            </a:blip>
            <a:stretch>
              <a:fillRect b="0" l="0" r="0" t="0"/>
            </a:stretch>
          </a:blipFill>
          <a:ln>
            <a:noFill/>
          </a:ln>
        </p:spPr>
      </p:sp>
      <p:sp>
        <p:nvSpPr>
          <p:cNvPr id="266" name="Google Shape;266;p12"/>
          <p:cNvSpPr/>
          <p:nvPr/>
        </p:nvSpPr>
        <p:spPr>
          <a:xfrm>
            <a:off x="185768" y="7645784"/>
            <a:ext cx="4704978" cy="3712655"/>
          </a:xfrm>
          <a:custGeom>
            <a:rect b="b" l="l" r="r" t="t"/>
            <a:pathLst>
              <a:path extrusionOk="0" h="3712655" w="4704978">
                <a:moveTo>
                  <a:pt x="0" y="0"/>
                </a:moveTo>
                <a:lnTo>
                  <a:pt x="4704978" y="0"/>
                </a:lnTo>
                <a:lnTo>
                  <a:pt x="4704978" y="3712655"/>
                </a:lnTo>
                <a:lnTo>
                  <a:pt x="0" y="3712655"/>
                </a:lnTo>
                <a:lnTo>
                  <a:pt x="0" y="0"/>
                </a:lnTo>
                <a:close/>
              </a:path>
            </a:pathLst>
          </a:custGeom>
          <a:blipFill rotWithShape="1">
            <a:blip r:embed="rId4">
              <a:alphaModFix/>
            </a:blip>
            <a:stretch>
              <a:fillRect b="0" l="0" r="0" t="0"/>
            </a:stretch>
          </a:blipFill>
          <a:ln>
            <a:noFill/>
          </a:ln>
        </p:spPr>
      </p:sp>
      <p:sp>
        <p:nvSpPr>
          <p:cNvPr id="267" name="Google Shape;267;p12"/>
          <p:cNvSpPr/>
          <p:nvPr/>
        </p:nvSpPr>
        <p:spPr>
          <a:xfrm>
            <a:off x="14789960" y="4844090"/>
            <a:ext cx="4912993" cy="3081787"/>
          </a:xfrm>
          <a:custGeom>
            <a:rect b="b" l="l" r="r" t="t"/>
            <a:pathLst>
              <a:path extrusionOk="0" h="3081787" w="4912993">
                <a:moveTo>
                  <a:pt x="0" y="0"/>
                </a:moveTo>
                <a:lnTo>
                  <a:pt x="4912993" y="0"/>
                </a:lnTo>
                <a:lnTo>
                  <a:pt x="4912993" y="3081787"/>
                </a:lnTo>
                <a:lnTo>
                  <a:pt x="0" y="3081787"/>
                </a:lnTo>
                <a:lnTo>
                  <a:pt x="0" y="0"/>
                </a:lnTo>
                <a:close/>
              </a:path>
            </a:pathLst>
          </a:custGeom>
          <a:blipFill rotWithShape="1">
            <a:blip r:embed="rId5">
              <a:alphaModFix/>
            </a:blip>
            <a:stretch>
              <a:fillRect b="0" l="0" r="0" t="0"/>
            </a:stretch>
          </a:blipFill>
          <a:ln>
            <a:noFill/>
          </a:ln>
        </p:spPr>
      </p:sp>
      <p:sp>
        <p:nvSpPr>
          <p:cNvPr descr="Image of what a Brian Deer modified call number looks like. Uses Class designated, national cutter, author cutter and publication date. " id="268" name="Google Shape;268;p12"/>
          <p:cNvSpPr/>
          <p:nvPr/>
        </p:nvSpPr>
        <p:spPr>
          <a:xfrm>
            <a:off x="8281389" y="7950944"/>
            <a:ext cx="7349547" cy="1819617"/>
          </a:xfrm>
          <a:custGeom>
            <a:rect b="b" l="l" r="r" t="t"/>
            <a:pathLst>
              <a:path extrusionOk="0" h="1819617" w="7349547">
                <a:moveTo>
                  <a:pt x="0" y="0"/>
                </a:moveTo>
                <a:lnTo>
                  <a:pt x="7349548" y="0"/>
                </a:lnTo>
                <a:lnTo>
                  <a:pt x="7349548" y="1819617"/>
                </a:lnTo>
                <a:lnTo>
                  <a:pt x="0" y="1819617"/>
                </a:lnTo>
                <a:lnTo>
                  <a:pt x="0" y="0"/>
                </a:lnTo>
                <a:close/>
              </a:path>
            </a:pathLst>
          </a:custGeom>
          <a:blipFill rotWithShape="1">
            <a:blip r:embed="rId6">
              <a:alphaModFix/>
            </a:blip>
            <a:stretch>
              <a:fillRect b="0" l="0" r="0" t="0"/>
            </a:stretch>
          </a:blipFill>
          <a:ln>
            <a:noFill/>
          </a:ln>
        </p:spPr>
      </p:sp>
      <p:sp>
        <p:nvSpPr>
          <p:cNvPr descr="photograph of Austin Brian Deer" id="269" name="Google Shape;269;p12"/>
          <p:cNvSpPr/>
          <p:nvPr/>
        </p:nvSpPr>
        <p:spPr>
          <a:xfrm>
            <a:off x="13511314" y="570709"/>
            <a:ext cx="4650170" cy="4262656"/>
          </a:xfrm>
          <a:custGeom>
            <a:rect b="b" l="l" r="r" t="t"/>
            <a:pathLst>
              <a:path extrusionOk="0" h="4262656" w="4650170">
                <a:moveTo>
                  <a:pt x="0" y="0"/>
                </a:moveTo>
                <a:lnTo>
                  <a:pt x="4650170" y="0"/>
                </a:lnTo>
                <a:lnTo>
                  <a:pt x="4650170" y="4262655"/>
                </a:lnTo>
                <a:lnTo>
                  <a:pt x="0" y="4262655"/>
                </a:lnTo>
                <a:lnTo>
                  <a:pt x="0" y="0"/>
                </a:lnTo>
                <a:close/>
              </a:path>
            </a:pathLst>
          </a:custGeom>
          <a:blipFill rotWithShape="1">
            <a:blip r:embed="rId7">
              <a:alphaModFix/>
            </a:blip>
            <a:stretch>
              <a:fillRect b="0" l="0" r="0" t="0"/>
            </a:stretch>
          </a:blipFill>
          <a:ln>
            <a:noFill/>
          </a:ln>
        </p:spPr>
      </p:sp>
      <p:sp>
        <p:nvSpPr>
          <p:cNvPr descr="Chart of the 'F' class in the Brian Deer classification system, for Worldview (Spirituality and Philosophy)" id="270" name="Google Shape;270;p12"/>
          <p:cNvSpPr/>
          <p:nvPr/>
        </p:nvSpPr>
        <p:spPr>
          <a:xfrm>
            <a:off x="332660" y="2601643"/>
            <a:ext cx="7605358" cy="7566687"/>
          </a:xfrm>
          <a:custGeom>
            <a:rect b="b" l="l" r="r" t="t"/>
            <a:pathLst>
              <a:path extrusionOk="0" h="7566687" w="7605358">
                <a:moveTo>
                  <a:pt x="0" y="0"/>
                </a:moveTo>
                <a:lnTo>
                  <a:pt x="7605358" y="0"/>
                </a:lnTo>
                <a:lnTo>
                  <a:pt x="7605358" y="7566687"/>
                </a:lnTo>
                <a:lnTo>
                  <a:pt x="0" y="7566687"/>
                </a:lnTo>
                <a:lnTo>
                  <a:pt x="0" y="0"/>
                </a:lnTo>
                <a:close/>
              </a:path>
            </a:pathLst>
          </a:custGeom>
          <a:blipFill rotWithShape="1">
            <a:blip r:embed="rId8">
              <a:alphaModFix/>
            </a:blip>
            <a:stretch>
              <a:fillRect b="0" l="0" r="0" t="0"/>
            </a:stretch>
          </a:blipFill>
          <a:ln>
            <a:noFill/>
          </a:ln>
        </p:spPr>
      </p:sp>
      <p:sp>
        <p:nvSpPr>
          <p:cNvPr id="271" name="Google Shape;271;p12"/>
          <p:cNvSpPr txBox="1"/>
          <p:nvPr/>
        </p:nvSpPr>
        <p:spPr>
          <a:xfrm>
            <a:off x="3247518" y="708070"/>
            <a:ext cx="11792963" cy="899601"/>
          </a:xfrm>
          <a:prstGeom prst="rect">
            <a:avLst/>
          </a:prstGeom>
          <a:noFill/>
          <a:ln>
            <a:noFill/>
          </a:ln>
        </p:spPr>
        <p:txBody>
          <a:bodyPr anchorCtr="0" anchor="t" bIns="0" lIns="0" spcFirstLastPara="1" rIns="0" wrap="square" tIns="0">
            <a:spAutoFit/>
          </a:bodyPr>
          <a:lstStyle/>
          <a:p>
            <a:pPr indent="0" lvl="0" marL="0" marR="0" rtl="0" algn="ctr">
              <a:lnSpc>
                <a:spcPct val="85014"/>
              </a:lnSpc>
              <a:spcBef>
                <a:spcPts val="0"/>
              </a:spcBef>
              <a:spcAft>
                <a:spcPts val="0"/>
              </a:spcAft>
              <a:buNone/>
            </a:pPr>
            <a:r>
              <a:rPr b="0" i="0" lang="en-GB" sz="7595" u="none" cap="none" strike="noStrike">
                <a:solidFill>
                  <a:srgbClr val="000000"/>
                </a:solidFill>
                <a:latin typeface="Arial"/>
                <a:ea typeface="Arial"/>
                <a:cs typeface="Arial"/>
                <a:sym typeface="Arial"/>
              </a:rPr>
              <a:t>A. BRIAN DEER</a:t>
            </a:r>
            <a:endParaRPr/>
          </a:p>
        </p:txBody>
      </p:sp>
      <p:sp>
        <p:nvSpPr>
          <p:cNvPr id="272" name="Google Shape;272;p12"/>
          <p:cNvSpPr txBox="1"/>
          <p:nvPr/>
        </p:nvSpPr>
        <p:spPr>
          <a:xfrm>
            <a:off x="8030050" y="2024675"/>
            <a:ext cx="5729700" cy="64632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Indigenous, First Nations</a:t>
            </a:r>
            <a:endParaRPr/>
          </a:p>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 Canadian Perspective</a:t>
            </a:r>
            <a:endParaRPr/>
          </a:p>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Created in 1970's</a:t>
            </a:r>
            <a:endParaRPr/>
          </a:p>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Geographical</a:t>
            </a:r>
            <a:endParaRPr/>
          </a:p>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True Decolonization of a classification system</a:t>
            </a:r>
            <a:endParaRPr/>
          </a:p>
          <a:p>
            <a:pPr indent="0" lvl="0" marL="0" marR="0" rtl="0" algn="ctr">
              <a:lnSpc>
                <a:spcPct val="140014"/>
              </a:lnSpc>
              <a:spcBef>
                <a:spcPts val="0"/>
              </a:spcBef>
              <a:spcAft>
                <a:spcPts val="0"/>
              </a:spcAft>
              <a:buNone/>
            </a:pPr>
            <a:r>
              <a:t/>
            </a:r>
            <a:endParaRPr b="0" i="0" sz="2799" u="none" cap="none" strike="noStrike">
              <a:solidFill>
                <a:srgbClr val="000000"/>
              </a:solidFill>
              <a:latin typeface="Arial"/>
              <a:ea typeface="Arial"/>
              <a:cs typeface="Arial"/>
              <a:sym typeface="Arial"/>
            </a:endParaRPr>
          </a:p>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Still used today, often in a modified version, example </a:t>
            </a:r>
            <a:r>
              <a:rPr b="0" i="0" lang="en-GB" sz="2799" u="sng" cap="none" strike="noStrike">
                <a:solidFill>
                  <a:srgbClr val="000000"/>
                </a:solidFill>
                <a:latin typeface="Arial"/>
                <a:ea typeface="Arial"/>
                <a:cs typeface="Arial"/>
                <a:sym typeface="Arial"/>
                <a:hlinkClick r:id="rId9">
                  <a:extLst>
                    <a:ext uri="{A12FA001-AC4F-418D-AE19-62706E023703}">
                      <ahyp:hlinkClr val="tx"/>
                    </a:ext>
                  </a:extLst>
                </a:hlinkClick>
              </a:rPr>
              <a:t>Kwantlen Polytechnic University, BC</a:t>
            </a:r>
            <a:endParaRPr/>
          </a:p>
          <a:p>
            <a:pPr indent="0" lvl="0" marL="0" marR="0" rtl="0" algn="ctr">
              <a:lnSpc>
                <a:spcPct val="172311"/>
              </a:lnSpc>
              <a:spcBef>
                <a:spcPts val="0"/>
              </a:spcBef>
              <a:spcAft>
                <a:spcPts val="0"/>
              </a:spcAft>
              <a:buNone/>
            </a:pPr>
            <a:r>
              <a:t/>
            </a:r>
            <a:endParaRPr b="0" i="0" sz="2799" u="sng" cap="none" strike="noStrike">
              <a:solidFill>
                <a:srgbClr val="000000"/>
              </a:solidFill>
              <a:latin typeface="Arial"/>
              <a:ea typeface="Arial"/>
              <a:cs typeface="Arial"/>
              <a:sym typeface="Arial"/>
              <a:hlinkClick r:id="rId10">
                <a:extLst>
                  <a:ext uri="{A12FA001-AC4F-418D-AE19-62706E023703}">
                    <ahyp:hlinkClr val="tx"/>
                  </a:ext>
                </a:extLst>
              </a:hlinkCli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9C9A"/>
        </a:solidFill>
      </p:bgPr>
    </p:bg>
    <p:spTree>
      <p:nvGrpSpPr>
        <p:cNvPr id="280" name="Shape 280"/>
        <p:cNvGrpSpPr/>
        <p:nvPr/>
      </p:nvGrpSpPr>
      <p:grpSpPr>
        <a:xfrm>
          <a:off x="0" y="0"/>
          <a:ext cx="0" cy="0"/>
          <a:chOff x="0" y="0"/>
          <a:chExt cx="0" cy="0"/>
        </a:xfrm>
      </p:grpSpPr>
      <p:sp>
        <p:nvSpPr>
          <p:cNvPr id="281" name="Google Shape;281;p13"/>
          <p:cNvSpPr/>
          <p:nvPr/>
        </p:nvSpPr>
        <p:spPr>
          <a:xfrm>
            <a:off x="230227" y="1248728"/>
            <a:ext cx="4508320" cy="5932950"/>
          </a:xfrm>
          <a:custGeom>
            <a:rect b="b" l="l" r="r" t="t"/>
            <a:pathLst>
              <a:path extrusionOk="0" h="5932950" w="4508320">
                <a:moveTo>
                  <a:pt x="0" y="0"/>
                </a:moveTo>
                <a:lnTo>
                  <a:pt x="4508320" y="0"/>
                </a:lnTo>
                <a:lnTo>
                  <a:pt x="4508320" y="5932950"/>
                </a:lnTo>
                <a:lnTo>
                  <a:pt x="0" y="5932950"/>
                </a:lnTo>
                <a:lnTo>
                  <a:pt x="0" y="0"/>
                </a:lnTo>
                <a:close/>
              </a:path>
            </a:pathLst>
          </a:custGeom>
          <a:blipFill rotWithShape="1">
            <a:blip r:embed="rId3">
              <a:alphaModFix/>
            </a:blip>
            <a:stretch>
              <a:fillRect b="0" l="0" r="0" t="0"/>
            </a:stretch>
          </a:blipFill>
          <a:ln>
            <a:noFill/>
          </a:ln>
        </p:spPr>
      </p:sp>
      <p:sp>
        <p:nvSpPr>
          <p:cNvPr descr="Table 3.2 Comparison of the Kinsey Classification and DDC. " id="282" name="Google Shape;282;p13"/>
          <p:cNvSpPr/>
          <p:nvPr/>
        </p:nvSpPr>
        <p:spPr>
          <a:xfrm>
            <a:off x="12446716" y="1065994"/>
            <a:ext cx="5530262" cy="8300581"/>
          </a:xfrm>
          <a:custGeom>
            <a:rect b="b" l="l" r="r" t="t"/>
            <a:pathLst>
              <a:path extrusionOk="0" h="8300581" w="5530262">
                <a:moveTo>
                  <a:pt x="0" y="0"/>
                </a:moveTo>
                <a:lnTo>
                  <a:pt x="5530262" y="0"/>
                </a:lnTo>
                <a:lnTo>
                  <a:pt x="5530262" y="8300581"/>
                </a:lnTo>
                <a:lnTo>
                  <a:pt x="0" y="8300581"/>
                </a:lnTo>
                <a:lnTo>
                  <a:pt x="0" y="0"/>
                </a:lnTo>
                <a:close/>
              </a:path>
            </a:pathLst>
          </a:custGeom>
          <a:blipFill rotWithShape="1">
            <a:blip r:embed="rId4">
              <a:alphaModFix/>
            </a:blip>
            <a:stretch>
              <a:fillRect b="0" l="0" r="0" t="0"/>
            </a:stretch>
          </a:blipFill>
          <a:ln>
            <a:noFill/>
          </a:ln>
        </p:spPr>
      </p:sp>
      <p:sp>
        <p:nvSpPr>
          <p:cNvPr id="283" name="Google Shape;283;p13"/>
          <p:cNvSpPr/>
          <p:nvPr/>
        </p:nvSpPr>
        <p:spPr>
          <a:xfrm>
            <a:off x="5729996" y="1248728"/>
            <a:ext cx="6329164" cy="5874057"/>
          </a:xfrm>
          <a:custGeom>
            <a:rect b="b" l="l" r="r" t="t"/>
            <a:pathLst>
              <a:path extrusionOk="0" h="5874057" w="6329164">
                <a:moveTo>
                  <a:pt x="0" y="0"/>
                </a:moveTo>
                <a:lnTo>
                  <a:pt x="6329164" y="0"/>
                </a:lnTo>
                <a:lnTo>
                  <a:pt x="6329164" y="5874057"/>
                </a:lnTo>
                <a:lnTo>
                  <a:pt x="0" y="5874057"/>
                </a:lnTo>
                <a:lnTo>
                  <a:pt x="0" y="0"/>
                </a:lnTo>
                <a:close/>
              </a:path>
            </a:pathLst>
          </a:custGeom>
          <a:blipFill rotWithShape="1">
            <a:blip r:embed="rId5">
              <a:alphaModFix/>
            </a:blip>
            <a:stretch>
              <a:fillRect b="0" l="0" r="0" t="0"/>
            </a:stretch>
          </a:blipFill>
          <a:ln>
            <a:noFill/>
          </a:ln>
        </p:spPr>
      </p:sp>
      <p:sp>
        <p:nvSpPr>
          <p:cNvPr id="284" name="Google Shape;284;p13"/>
          <p:cNvSpPr txBox="1"/>
          <p:nvPr/>
        </p:nvSpPr>
        <p:spPr>
          <a:xfrm>
            <a:off x="1249062" y="355490"/>
            <a:ext cx="15874792" cy="57024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GB" sz="4900" u="none" cap="none" strike="noStrike">
                <a:solidFill>
                  <a:srgbClr val="0F232D"/>
                </a:solidFill>
                <a:latin typeface="Arial"/>
                <a:ea typeface="Arial"/>
                <a:cs typeface="Arial"/>
                <a:sym typeface="Arial"/>
              </a:rPr>
              <a:t>ALFRED KINSEY-INSTITUTE FOR SEX RESEARCH</a:t>
            </a:r>
            <a:endParaRPr/>
          </a:p>
        </p:txBody>
      </p:sp>
      <p:sp>
        <p:nvSpPr>
          <p:cNvPr descr="PICTURE OF ALFRED KINSEY ON TIME MAGAZINE’S AUGUST 24, 1953 ISSUE&#10;" id="285" name="Google Shape;285;p13"/>
          <p:cNvSpPr txBox="1"/>
          <p:nvPr/>
        </p:nvSpPr>
        <p:spPr>
          <a:xfrm>
            <a:off x="324065" y="7367703"/>
            <a:ext cx="4575300" cy="12033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GB" sz="2057" u="none" cap="none" strike="noStrike">
                <a:solidFill>
                  <a:srgbClr val="000000"/>
                </a:solidFill>
                <a:latin typeface="Montserrat"/>
                <a:ea typeface="Montserrat"/>
                <a:cs typeface="Montserrat"/>
                <a:sym typeface="Montserrat"/>
              </a:rPr>
              <a:t>PICTURE OF ALFRED KINSEY ON TIME MAGAZINE’S AUGUST 24, 1953 ISSUE</a:t>
            </a:r>
            <a:endParaRPr/>
          </a:p>
        </p:txBody>
      </p:sp>
      <p:sp>
        <p:nvSpPr>
          <p:cNvPr descr="ELIZABETH EGAN AND TWO ASSISTANTS, FROM THE KINSEY INSTITUTE HISTORY PHOTOGRAPH COLLECTION&#10;" id="286" name="Google Shape;286;p13"/>
          <p:cNvSpPr txBox="1"/>
          <p:nvPr/>
        </p:nvSpPr>
        <p:spPr>
          <a:xfrm>
            <a:off x="5820250" y="7445775"/>
            <a:ext cx="5964600" cy="1286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GB" sz="2200" u="none" cap="none" strike="noStrike">
                <a:solidFill>
                  <a:srgbClr val="000000"/>
                </a:solidFill>
                <a:latin typeface="Arial"/>
                <a:ea typeface="Arial"/>
                <a:cs typeface="Arial"/>
                <a:sym typeface="Arial"/>
              </a:rPr>
              <a:t>ELIZABETH EGAN AND TWO ASSISTANTS, FROM THE KINSEY INSTITUTE HISTORY PHOTOGRAPH COLLECTION</a:t>
            </a:r>
            <a:endParaRPr sz="900"/>
          </a:p>
        </p:txBody>
      </p:sp>
      <p:sp>
        <p:nvSpPr>
          <p:cNvPr id="287" name="Google Shape;287;p13"/>
          <p:cNvSpPr txBox="1"/>
          <p:nvPr/>
        </p:nvSpPr>
        <p:spPr>
          <a:xfrm>
            <a:off x="477465" y="9544050"/>
            <a:ext cx="10431552" cy="34779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GB" sz="2057" u="none" cap="none" strike="noStrike">
                <a:solidFill>
                  <a:srgbClr val="000000"/>
                </a:solidFill>
                <a:latin typeface="Montserrat"/>
                <a:ea typeface="Montserrat"/>
                <a:cs typeface="Montserrat"/>
                <a:sym typeface="Montserrat"/>
              </a:rPr>
              <a:t>HTTPS://MONROEHISTORY.ORG/2019/02/25/KINSEY-VS-THE-LIBRARIAN/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943"/>
        </a:solidFill>
      </p:bgPr>
    </p:bg>
    <p:spTree>
      <p:nvGrpSpPr>
        <p:cNvPr id="295" name="Shape 295"/>
        <p:cNvGrpSpPr/>
        <p:nvPr/>
      </p:nvGrpSpPr>
      <p:grpSpPr>
        <a:xfrm>
          <a:off x="0" y="0"/>
          <a:ext cx="0" cy="0"/>
          <a:chOff x="0" y="0"/>
          <a:chExt cx="0" cy="0"/>
        </a:xfrm>
      </p:grpSpPr>
      <p:sp>
        <p:nvSpPr>
          <p:cNvPr id="296" name="Google Shape;296;p14"/>
          <p:cNvSpPr/>
          <p:nvPr/>
        </p:nvSpPr>
        <p:spPr>
          <a:xfrm>
            <a:off x="2298732" y="103623"/>
            <a:ext cx="13239785" cy="1967789"/>
          </a:xfrm>
          <a:custGeom>
            <a:rect b="b" l="l" r="r" t="t"/>
            <a:pathLst>
              <a:path extrusionOk="0" h="457105" w="3075516">
                <a:moveTo>
                  <a:pt x="0" y="0"/>
                </a:moveTo>
                <a:lnTo>
                  <a:pt x="3075516" y="0"/>
                </a:lnTo>
                <a:lnTo>
                  <a:pt x="3075516" y="457105"/>
                </a:lnTo>
                <a:lnTo>
                  <a:pt x="0" y="457105"/>
                </a:lnTo>
                <a:close/>
              </a:path>
            </a:pathLst>
          </a:custGeom>
          <a:solidFill>
            <a:srgbClr val="FFF5D6"/>
          </a:solidFill>
          <a:ln>
            <a:noFill/>
          </a:ln>
        </p:spPr>
      </p:sp>
      <p:sp>
        <p:nvSpPr>
          <p:cNvPr id="297" name="Google Shape;297;p14"/>
          <p:cNvSpPr/>
          <p:nvPr/>
        </p:nvSpPr>
        <p:spPr>
          <a:xfrm>
            <a:off x="5062348" y="4863225"/>
            <a:ext cx="3106674" cy="4114800"/>
          </a:xfrm>
          <a:custGeom>
            <a:rect b="b" l="l" r="r" t="t"/>
            <a:pathLst>
              <a:path extrusionOk="0" h="4114800" w="3106674">
                <a:moveTo>
                  <a:pt x="0" y="0"/>
                </a:moveTo>
                <a:lnTo>
                  <a:pt x="3106674" y="0"/>
                </a:lnTo>
                <a:lnTo>
                  <a:pt x="3106674" y="4114800"/>
                </a:lnTo>
                <a:lnTo>
                  <a:pt x="0" y="4114800"/>
                </a:lnTo>
                <a:lnTo>
                  <a:pt x="0" y="0"/>
                </a:lnTo>
                <a:close/>
              </a:path>
            </a:pathLst>
          </a:custGeom>
          <a:blipFill rotWithShape="1">
            <a:blip r:embed="rId3">
              <a:alphaModFix/>
            </a:blip>
            <a:stretch>
              <a:fillRect b="0" l="0" r="0" t="0"/>
            </a:stretch>
          </a:blipFill>
          <a:ln>
            <a:noFill/>
          </a:ln>
        </p:spPr>
      </p:sp>
      <p:sp>
        <p:nvSpPr>
          <p:cNvPr id="298" name="Google Shape;298;p14"/>
          <p:cNvSpPr/>
          <p:nvPr/>
        </p:nvSpPr>
        <p:spPr>
          <a:xfrm>
            <a:off x="809746" y="5514852"/>
            <a:ext cx="2659190" cy="4114800"/>
          </a:xfrm>
          <a:custGeom>
            <a:rect b="b" l="l" r="r" t="t"/>
            <a:pathLst>
              <a:path extrusionOk="0" h="4114800" w="2659190">
                <a:moveTo>
                  <a:pt x="0" y="0"/>
                </a:moveTo>
                <a:lnTo>
                  <a:pt x="2659189" y="0"/>
                </a:lnTo>
                <a:lnTo>
                  <a:pt x="2659189" y="4114800"/>
                </a:lnTo>
                <a:lnTo>
                  <a:pt x="0" y="4114800"/>
                </a:lnTo>
                <a:lnTo>
                  <a:pt x="0" y="0"/>
                </a:lnTo>
                <a:close/>
              </a:path>
            </a:pathLst>
          </a:custGeom>
          <a:blipFill rotWithShape="1">
            <a:blip r:embed="rId4">
              <a:alphaModFix/>
            </a:blip>
            <a:stretch>
              <a:fillRect b="0" l="0" r="0" t="0"/>
            </a:stretch>
          </a:blipFill>
          <a:ln>
            <a:noFill/>
          </a:ln>
        </p:spPr>
      </p:sp>
      <p:sp>
        <p:nvSpPr>
          <p:cNvPr id="299" name="Google Shape;299;p14"/>
          <p:cNvSpPr/>
          <p:nvPr/>
        </p:nvSpPr>
        <p:spPr>
          <a:xfrm>
            <a:off x="8984913" y="2477284"/>
            <a:ext cx="7883972" cy="5332432"/>
          </a:xfrm>
          <a:custGeom>
            <a:rect b="b" l="l" r="r" t="t"/>
            <a:pathLst>
              <a:path extrusionOk="0" h="5332432" w="7883972">
                <a:moveTo>
                  <a:pt x="0" y="0"/>
                </a:moveTo>
                <a:lnTo>
                  <a:pt x="7883972" y="0"/>
                </a:lnTo>
                <a:lnTo>
                  <a:pt x="7883972" y="5332432"/>
                </a:lnTo>
                <a:lnTo>
                  <a:pt x="0" y="5332432"/>
                </a:lnTo>
                <a:lnTo>
                  <a:pt x="0" y="0"/>
                </a:lnTo>
                <a:close/>
              </a:path>
            </a:pathLst>
          </a:custGeom>
          <a:blipFill rotWithShape="1">
            <a:blip r:embed="rId5">
              <a:alphaModFix/>
            </a:blip>
            <a:stretch>
              <a:fillRect b="0" l="0" r="0" t="0"/>
            </a:stretch>
          </a:blipFill>
          <a:ln>
            <a:noFill/>
          </a:ln>
        </p:spPr>
      </p:sp>
      <p:sp>
        <p:nvSpPr>
          <p:cNvPr id="300" name="Google Shape;300;p14"/>
          <p:cNvSpPr txBox="1"/>
          <p:nvPr/>
        </p:nvSpPr>
        <p:spPr>
          <a:xfrm>
            <a:off x="3027025" y="718227"/>
            <a:ext cx="12859358" cy="1110376"/>
          </a:xfrm>
          <a:prstGeom prst="rect">
            <a:avLst/>
          </a:prstGeom>
          <a:noFill/>
          <a:ln>
            <a:noFill/>
          </a:ln>
        </p:spPr>
        <p:txBody>
          <a:bodyPr anchorCtr="0" anchor="t" bIns="0" lIns="0" spcFirstLastPara="1" rIns="0" wrap="square" tIns="0">
            <a:spAutoFit/>
          </a:bodyPr>
          <a:lstStyle/>
          <a:p>
            <a:pPr indent="0" lvl="0" marL="0" marR="0" rtl="0" algn="l">
              <a:lnSpc>
                <a:spcPct val="84995"/>
              </a:lnSpc>
              <a:spcBef>
                <a:spcPts val="0"/>
              </a:spcBef>
              <a:spcAft>
                <a:spcPts val="0"/>
              </a:spcAft>
              <a:buNone/>
            </a:pPr>
            <a:r>
              <a:rPr b="0" i="0" lang="en-GB" sz="9337" u="none" cap="none" strike="noStrike">
                <a:solidFill>
                  <a:srgbClr val="000000"/>
                </a:solidFill>
                <a:latin typeface="Arial"/>
                <a:ea typeface="Arial"/>
                <a:cs typeface="Arial"/>
                <a:sym typeface="Arial"/>
              </a:rPr>
              <a:t>MODERN PROJECTS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A97"/>
        </a:solidFill>
      </p:bgPr>
    </p:bg>
    <p:spTree>
      <p:nvGrpSpPr>
        <p:cNvPr id="308" name="Shape 308"/>
        <p:cNvGrpSpPr/>
        <p:nvPr/>
      </p:nvGrpSpPr>
      <p:grpSpPr>
        <a:xfrm>
          <a:off x="0" y="0"/>
          <a:ext cx="0" cy="0"/>
          <a:chOff x="0" y="0"/>
          <a:chExt cx="0" cy="0"/>
        </a:xfrm>
      </p:grpSpPr>
      <p:sp>
        <p:nvSpPr>
          <p:cNvPr id="309" name="Google Shape;309;p15"/>
          <p:cNvSpPr/>
          <p:nvPr/>
        </p:nvSpPr>
        <p:spPr>
          <a:xfrm>
            <a:off x="-1288737" y="4110914"/>
            <a:ext cx="8575255" cy="5147386"/>
          </a:xfrm>
          <a:custGeom>
            <a:rect b="b" l="l" r="r" t="t"/>
            <a:pathLst>
              <a:path extrusionOk="0" h="5147386" w="8575255">
                <a:moveTo>
                  <a:pt x="0" y="0"/>
                </a:moveTo>
                <a:lnTo>
                  <a:pt x="8575256" y="0"/>
                </a:lnTo>
                <a:lnTo>
                  <a:pt x="8575256" y="5147386"/>
                </a:lnTo>
                <a:lnTo>
                  <a:pt x="0" y="5147386"/>
                </a:lnTo>
                <a:lnTo>
                  <a:pt x="0" y="0"/>
                </a:lnTo>
                <a:close/>
              </a:path>
            </a:pathLst>
          </a:custGeom>
          <a:blipFill rotWithShape="1">
            <a:blip r:embed="rId3">
              <a:alphaModFix/>
            </a:blip>
            <a:stretch>
              <a:fillRect b="0" l="0" r="0" t="0"/>
            </a:stretch>
          </a:blipFill>
          <a:ln>
            <a:noFill/>
          </a:ln>
        </p:spPr>
      </p:sp>
      <p:sp>
        <p:nvSpPr>
          <p:cNvPr id="310" name="Google Shape;310;p15"/>
          <p:cNvSpPr/>
          <p:nvPr/>
        </p:nvSpPr>
        <p:spPr>
          <a:xfrm>
            <a:off x="255662" y="1257887"/>
            <a:ext cx="3045206" cy="2667601"/>
          </a:xfrm>
          <a:custGeom>
            <a:rect b="b" l="l" r="r" t="t"/>
            <a:pathLst>
              <a:path extrusionOk="0" h="2667601" w="3045206">
                <a:moveTo>
                  <a:pt x="0" y="0"/>
                </a:moveTo>
                <a:lnTo>
                  <a:pt x="3045207" y="0"/>
                </a:lnTo>
                <a:lnTo>
                  <a:pt x="3045207" y="2667600"/>
                </a:lnTo>
                <a:lnTo>
                  <a:pt x="0" y="2667600"/>
                </a:lnTo>
                <a:lnTo>
                  <a:pt x="0" y="0"/>
                </a:lnTo>
                <a:close/>
              </a:path>
            </a:pathLst>
          </a:custGeom>
          <a:blipFill rotWithShape="1">
            <a:blip r:embed="rId4">
              <a:alphaModFix/>
            </a:blip>
            <a:stretch>
              <a:fillRect b="0" l="0" r="0" t="0"/>
            </a:stretch>
          </a:blipFill>
          <a:ln>
            <a:noFill/>
          </a:ln>
        </p:spPr>
      </p:sp>
      <p:sp>
        <p:nvSpPr>
          <p:cNvPr id="311" name="Google Shape;311;p15"/>
          <p:cNvSpPr txBox="1"/>
          <p:nvPr/>
        </p:nvSpPr>
        <p:spPr>
          <a:xfrm>
            <a:off x="3351129" y="295275"/>
            <a:ext cx="12859358" cy="1038859"/>
          </a:xfrm>
          <a:prstGeom prst="rect">
            <a:avLst/>
          </a:prstGeom>
          <a:noFill/>
          <a:ln>
            <a:noFill/>
          </a:ln>
        </p:spPr>
        <p:txBody>
          <a:bodyPr anchorCtr="0" anchor="t" bIns="0" lIns="0" spcFirstLastPara="1" rIns="0" wrap="square" tIns="0">
            <a:spAutoFit/>
          </a:bodyPr>
          <a:lstStyle/>
          <a:p>
            <a:pPr indent="0" lvl="0" marL="0" marR="0" rtl="0" algn="l">
              <a:lnSpc>
                <a:spcPct val="84998"/>
              </a:lnSpc>
              <a:spcBef>
                <a:spcPts val="0"/>
              </a:spcBef>
              <a:spcAft>
                <a:spcPts val="0"/>
              </a:spcAft>
              <a:buNone/>
            </a:pPr>
            <a:r>
              <a:rPr b="0" i="0" lang="en-GB" sz="8799" u="none" cap="none" strike="noStrike">
                <a:solidFill>
                  <a:srgbClr val="253943"/>
                </a:solidFill>
                <a:latin typeface="Arial"/>
                <a:ea typeface="Arial"/>
                <a:cs typeface="Arial"/>
                <a:sym typeface="Arial"/>
              </a:rPr>
              <a:t>MODERN PROJECTS</a:t>
            </a:r>
            <a:endParaRPr/>
          </a:p>
        </p:txBody>
      </p:sp>
      <p:sp>
        <p:nvSpPr>
          <p:cNvPr id="312" name="Google Shape;312;p15"/>
          <p:cNvSpPr txBox="1"/>
          <p:nvPr/>
        </p:nvSpPr>
        <p:spPr>
          <a:xfrm>
            <a:off x="7633671" y="1598137"/>
            <a:ext cx="10485971" cy="8153603"/>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1" i="0" lang="en-GB" sz="2241" u="sng" cap="none" strike="noStrike">
                <a:solidFill>
                  <a:srgbClr val="253943"/>
                </a:solidFill>
                <a:latin typeface="Arial"/>
                <a:ea typeface="Arial"/>
                <a:cs typeface="Arial"/>
                <a:sym typeface="Arial"/>
              </a:rPr>
              <a:t>LC Subject Terms</a:t>
            </a:r>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Slaves-- enslaved people</a:t>
            </a:r>
            <a:endParaRPr/>
          </a:p>
          <a:p>
            <a:pPr indent="0" lvl="0" marL="0" marR="0" rtl="0" algn="l">
              <a:lnSpc>
                <a:spcPct val="140026"/>
              </a:lnSpc>
              <a:spcBef>
                <a:spcPts val="0"/>
              </a:spcBef>
              <a:spcAft>
                <a:spcPts val="0"/>
              </a:spcAft>
              <a:buNone/>
            </a:pPr>
            <a:r>
              <a:t/>
            </a:r>
            <a:endParaRPr b="0" i="0" sz="2241" u="none" cap="none" strike="noStrike">
              <a:solidFill>
                <a:srgbClr val="253943"/>
              </a:solidFill>
              <a:latin typeface="Arial"/>
              <a:ea typeface="Arial"/>
              <a:cs typeface="Arial"/>
              <a:sym typeface="Arial"/>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Illegal aliens-- undocumented people, noncitizens</a:t>
            </a:r>
            <a:endParaRPr/>
          </a:p>
          <a:p>
            <a:pPr indent="0" lvl="0" marL="0" marR="0" rtl="0" algn="l">
              <a:lnSpc>
                <a:spcPct val="140026"/>
              </a:lnSpc>
              <a:spcBef>
                <a:spcPts val="0"/>
              </a:spcBef>
              <a:spcAft>
                <a:spcPts val="0"/>
              </a:spcAft>
              <a:buNone/>
            </a:pPr>
            <a:r>
              <a:t/>
            </a:r>
            <a:endParaRPr b="0" i="0" sz="2241" u="none" cap="none" strike="noStrike">
              <a:solidFill>
                <a:srgbClr val="253943"/>
              </a:solidFill>
              <a:latin typeface="Arial"/>
              <a:ea typeface="Arial"/>
              <a:cs typeface="Arial"/>
              <a:sym typeface="Arial"/>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Insane-- mentally ill</a:t>
            </a:r>
            <a:endParaRPr/>
          </a:p>
          <a:p>
            <a:pPr indent="0" lvl="0" marL="0" marR="0" rtl="0" algn="l">
              <a:lnSpc>
                <a:spcPct val="140026"/>
              </a:lnSpc>
              <a:spcBef>
                <a:spcPts val="0"/>
              </a:spcBef>
              <a:spcAft>
                <a:spcPts val="0"/>
              </a:spcAft>
              <a:buNone/>
            </a:pPr>
            <a:r>
              <a:t/>
            </a:r>
            <a:endParaRPr b="0" i="0" sz="2241" u="none" cap="none" strike="noStrike">
              <a:solidFill>
                <a:srgbClr val="253943"/>
              </a:solidFill>
              <a:latin typeface="Arial"/>
              <a:ea typeface="Arial"/>
              <a:cs typeface="Arial"/>
              <a:sym typeface="Arial"/>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Sexual deviance, sexual perversion--homosexuality</a:t>
            </a:r>
            <a:endParaRPr/>
          </a:p>
          <a:p>
            <a:pPr indent="0" lvl="0" marL="0" marR="0" rtl="0" algn="l">
              <a:lnSpc>
                <a:spcPct val="140026"/>
              </a:lnSpc>
              <a:spcBef>
                <a:spcPts val="0"/>
              </a:spcBef>
              <a:spcAft>
                <a:spcPts val="0"/>
              </a:spcAft>
              <a:buNone/>
            </a:pPr>
            <a:r>
              <a:t/>
            </a:r>
            <a:endParaRPr b="0" i="0" sz="2241" u="none" cap="none" strike="noStrike">
              <a:solidFill>
                <a:srgbClr val="253943"/>
              </a:solidFill>
              <a:latin typeface="Arial"/>
              <a:ea typeface="Arial"/>
              <a:cs typeface="Arial"/>
              <a:sym typeface="Arial"/>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Correcting Tribal Names- LC has a working group of tribal librarians</a:t>
            </a:r>
            <a:endParaRPr/>
          </a:p>
          <a:p>
            <a:pPr indent="0" lvl="0" marL="0" marR="0" rtl="0" algn="l">
              <a:lnSpc>
                <a:spcPct val="140026"/>
              </a:lnSpc>
              <a:spcBef>
                <a:spcPts val="0"/>
              </a:spcBef>
              <a:spcAft>
                <a:spcPts val="0"/>
              </a:spcAft>
              <a:buNone/>
            </a:pPr>
            <a:r>
              <a:t/>
            </a:r>
            <a:endParaRPr b="0" i="0" sz="2241" u="none" cap="none" strike="noStrike">
              <a:solidFill>
                <a:srgbClr val="253943"/>
              </a:solidFill>
              <a:latin typeface="Arial"/>
              <a:ea typeface="Arial"/>
              <a:cs typeface="Arial"/>
              <a:sym typeface="Arial"/>
            </a:endParaRPr>
          </a:p>
          <a:p>
            <a:pPr indent="0" lvl="0" marL="0" marR="0" rtl="0" algn="l">
              <a:lnSpc>
                <a:spcPct val="140026"/>
              </a:lnSpc>
              <a:spcBef>
                <a:spcPts val="0"/>
              </a:spcBef>
              <a:spcAft>
                <a:spcPts val="0"/>
              </a:spcAft>
              <a:buNone/>
            </a:pPr>
            <a:r>
              <a:rPr b="1" i="0" lang="en-GB" sz="2241" u="sng" cap="none" strike="noStrike">
                <a:solidFill>
                  <a:srgbClr val="253943"/>
                </a:solidFill>
                <a:latin typeface="Arial"/>
                <a:ea typeface="Arial"/>
                <a:cs typeface="Arial"/>
                <a:sym typeface="Arial"/>
              </a:rPr>
              <a:t>LC Geographical Subject Terms</a:t>
            </a:r>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Mt. McKinley--Denali--back to Mt. McKinley</a:t>
            </a:r>
            <a:endParaRPr/>
          </a:p>
          <a:p>
            <a:pPr indent="0" lvl="0" marL="0" marR="0" rtl="0" algn="l">
              <a:lnSpc>
                <a:spcPct val="140026"/>
              </a:lnSpc>
              <a:spcBef>
                <a:spcPts val="0"/>
              </a:spcBef>
              <a:spcAft>
                <a:spcPts val="0"/>
              </a:spcAft>
              <a:buNone/>
            </a:pPr>
            <a:r>
              <a:rPr b="0" i="0" lang="en-GB" sz="2241" u="none" cap="none" strike="noStrike">
                <a:solidFill>
                  <a:srgbClr val="253943"/>
                </a:solidFill>
                <a:latin typeface="Arial"/>
                <a:ea typeface="Arial"/>
                <a:cs typeface="Arial"/>
                <a:sym typeface="Arial"/>
              </a:rPr>
              <a:t>Gulf of Mexico-- Gulf of America</a:t>
            </a:r>
            <a:endParaRPr/>
          </a:p>
          <a:p>
            <a:pPr indent="0" lvl="0" marL="0" marR="0" rtl="0" algn="l">
              <a:lnSpc>
                <a:spcPct val="140026"/>
              </a:lnSpc>
              <a:spcBef>
                <a:spcPts val="0"/>
              </a:spcBef>
              <a:spcAft>
                <a:spcPts val="0"/>
              </a:spcAft>
              <a:buNone/>
            </a:pPr>
            <a:r>
              <a:t/>
            </a:r>
            <a:endParaRPr b="0" i="0" sz="2241" u="none" cap="none" strike="noStrike">
              <a:solidFill>
                <a:srgbClr val="253943"/>
              </a:solidFill>
              <a:latin typeface="Arial"/>
              <a:ea typeface="Arial"/>
              <a:cs typeface="Arial"/>
              <a:sym typeface="Arial"/>
            </a:endParaRPr>
          </a:p>
          <a:p>
            <a:pPr indent="0" lvl="0" marL="0" marR="0" rtl="0" algn="l">
              <a:lnSpc>
                <a:spcPct val="140000"/>
              </a:lnSpc>
              <a:spcBef>
                <a:spcPts val="0"/>
              </a:spcBef>
              <a:spcAft>
                <a:spcPts val="0"/>
              </a:spcAft>
              <a:buNone/>
            </a:pPr>
            <a:r>
              <a:rPr b="1" i="1" lang="en-GB" sz="2615" u="sng" cap="none" strike="noStrike">
                <a:solidFill>
                  <a:srgbClr val="1800AD"/>
                </a:solidFill>
                <a:latin typeface="Arial"/>
                <a:ea typeface="Arial"/>
                <a:cs typeface="Arial"/>
                <a:sym typeface="Arial"/>
              </a:rPr>
              <a:t>Librarians can add local subject fields and create/modify Authority Records</a:t>
            </a:r>
            <a:endParaRPr/>
          </a:p>
          <a:p>
            <a:pPr indent="0" lvl="0" marL="0" marR="0" rtl="0" algn="l">
              <a:lnSpc>
                <a:spcPct val="140000"/>
              </a:lnSpc>
              <a:spcBef>
                <a:spcPts val="0"/>
              </a:spcBef>
              <a:spcAft>
                <a:spcPts val="0"/>
              </a:spcAft>
              <a:buNone/>
            </a:pPr>
            <a:r>
              <a:t/>
            </a:r>
            <a:endParaRPr b="1" i="1" sz="2615" u="sng" cap="none" strike="noStrike">
              <a:solidFill>
                <a:srgbClr val="1800AD"/>
              </a:solidFill>
              <a:latin typeface="Arial"/>
              <a:ea typeface="Arial"/>
              <a:cs typeface="Arial"/>
              <a:sym typeface="Arial"/>
            </a:endParaRPr>
          </a:p>
          <a:p>
            <a:pPr indent="0" lvl="0" marL="0" marR="0" rtl="0" algn="l">
              <a:lnSpc>
                <a:spcPct val="140000"/>
              </a:lnSpc>
              <a:spcBef>
                <a:spcPts val="0"/>
              </a:spcBef>
              <a:spcAft>
                <a:spcPts val="0"/>
              </a:spcAft>
              <a:buNone/>
            </a:pPr>
            <a:r>
              <a:rPr b="1" i="1" lang="en-GB" sz="2615" u="sng" cap="none" strike="noStrike">
                <a:solidFill>
                  <a:srgbClr val="1800AD"/>
                </a:solidFill>
                <a:latin typeface="Arial"/>
                <a:ea typeface="Arial"/>
                <a:cs typeface="Arial"/>
                <a:sym typeface="Arial"/>
              </a:rPr>
              <a:t>ALA guidance empowers &amp; encourages local cataloger(s) to add local subject and authority record fields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B7B5"/>
        </a:solidFill>
      </p:bgPr>
    </p:bg>
    <p:spTree>
      <p:nvGrpSpPr>
        <p:cNvPr id="320" name="Shape 320"/>
        <p:cNvGrpSpPr/>
        <p:nvPr/>
      </p:nvGrpSpPr>
      <p:grpSpPr>
        <a:xfrm>
          <a:off x="0" y="0"/>
          <a:ext cx="0" cy="0"/>
          <a:chOff x="0" y="0"/>
          <a:chExt cx="0" cy="0"/>
        </a:xfrm>
      </p:grpSpPr>
      <p:sp>
        <p:nvSpPr>
          <p:cNvPr id="321" name="Google Shape;321;p16"/>
          <p:cNvSpPr/>
          <p:nvPr/>
        </p:nvSpPr>
        <p:spPr>
          <a:xfrm>
            <a:off x="400390" y="2699571"/>
            <a:ext cx="6121237" cy="5993711"/>
          </a:xfrm>
          <a:custGeom>
            <a:rect b="b" l="l" r="r" t="t"/>
            <a:pathLst>
              <a:path extrusionOk="0" h="5993711" w="6121237">
                <a:moveTo>
                  <a:pt x="0" y="0"/>
                </a:moveTo>
                <a:lnTo>
                  <a:pt x="6121236" y="0"/>
                </a:lnTo>
                <a:lnTo>
                  <a:pt x="6121236" y="5993711"/>
                </a:lnTo>
                <a:lnTo>
                  <a:pt x="0" y="5993711"/>
                </a:lnTo>
                <a:lnTo>
                  <a:pt x="0" y="0"/>
                </a:lnTo>
                <a:close/>
              </a:path>
            </a:pathLst>
          </a:custGeom>
          <a:blipFill rotWithShape="1">
            <a:blip r:embed="rId3">
              <a:alphaModFix/>
            </a:blip>
            <a:stretch>
              <a:fillRect b="0" l="0" r="0" t="0"/>
            </a:stretch>
          </a:blipFill>
          <a:ln>
            <a:noFill/>
          </a:ln>
        </p:spPr>
      </p:sp>
      <p:sp>
        <p:nvSpPr>
          <p:cNvPr id="322" name="Google Shape;322;p16"/>
          <p:cNvSpPr/>
          <p:nvPr/>
        </p:nvSpPr>
        <p:spPr>
          <a:xfrm>
            <a:off x="3737458" y="6902549"/>
            <a:ext cx="2565188" cy="1349459"/>
          </a:xfrm>
          <a:custGeom>
            <a:rect b="b" l="l" r="r" t="t"/>
            <a:pathLst>
              <a:path extrusionOk="0" h="1349459" w="2565188">
                <a:moveTo>
                  <a:pt x="0" y="0"/>
                </a:moveTo>
                <a:lnTo>
                  <a:pt x="2565188" y="0"/>
                </a:lnTo>
                <a:lnTo>
                  <a:pt x="2565188" y="1349459"/>
                </a:lnTo>
                <a:lnTo>
                  <a:pt x="0" y="1349459"/>
                </a:lnTo>
                <a:lnTo>
                  <a:pt x="0" y="0"/>
                </a:lnTo>
                <a:close/>
              </a:path>
            </a:pathLst>
          </a:custGeom>
          <a:blipFill rotWithShape="1">
            <a:blip r:embed="rId4">
              <a:alphaModFix/>
            </a:blip>
            <a:stretch>
              <a:fillRect b="0" l="0" r="0" t="0"/>
            </a:stretch>
          </a:blipFill>
          <a:ln>
            <a:noFill/>
          </a:ln>
        </p:spPr>
      </p:sp>
      <p:sp>
        <p:nvSpPr>
          <p:cNvPr id="323" name="Google Shape;323;p16"/>
          <p:cNvSpPr txBox="1"/>
          <p:nvPr/>
        </p:nvSpPr>
        <p:spPr>
          <a:xfrm>
            <a:off x="400390" y="542717"/>
            <a:ext cx="17724135" cy="1624965"/>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GB" sz="7200" u="none" cap="none" strike="noStrike">
                <a:solidFill>
                  <a:srgbClr val="253943"/>
                </a:solidFill>
                <a:latin typeface="Arial"/>
                <a:ea typeface="Arial"/>
                <a:cs typeface="Arial"/>
                <a:sym typeface="Arial"/>
              </a:rPr>
              <a:t>MODERN PROJECTS- DEWEY DECIMAL CLASSIFICATION SYSTEM </a:t>
            </a:r>
            <a:endParaRPr/>
          </a:p>
        </p:txBody>
      </p:sp>
      <p:sp>
        <p:nvSpPr>
          <p:cNvPr id="324" name="Google Shape;324;p16"/>
          <p:cNvSpPr txBox="1"/>
          <p:nvPr/>
        </p:nvSpPr>
        <p:spPr>
          <a:xfrm>
            <a:off x="7147725" y="2699575"/>
            <a:ext cx="11140200" cy="73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GB" sz="3500" u="none" cap="none" strike="noStrike">
                <a:solidFill>
                  <a:srgbClr val="253943"/>
                </a:solidFill>
                <a:latin typeface="Arial"/>
                <a:ea typeface="Arial"/>
                <a:cs typeface="Arial"/>
                <a:sym typeface="Arial"/>
              </a:rPr>
              <a:t>Goals:</a:t>
            </a:r>
            <a:endParaRPr/>
          </a:p>
          <a:p>
            <a:pPr indent="0" lvl="0" marL="0" marR="0" rtl="0" algn="l">
              <a:lnSpc>
                <a:spcPct val="115000"/>
              </a:lnSpc>
              <a:spcBef>
                <a:spcPts val="0"/>
              </a:spcBef>
              <a:spcAft>
                <a:spcPts val="0"/>
              </a:spcAft>
              <a:buNone/>
            </a:pPr>
            <a:r>
              <a:rPr b="0" i="0" lang="en-GB" sz="3500" u="none" cap="none" strike="noStrike">
                <a:solidFill>
                  <a:srgbClr val="253943"/>
                </a:solidFill>
                <a:latin typeface="Arial"/>
                <a:ea typeface="Arial"/>
                <a:cs typeface="Arial"/>
                <a:sym typeface="Arial"/>
              </a:rPr>
              <a:t>Eliminate Bias</a:t>
            </a:r>
            <a:endParaRPr/>
          </a:p>
          <a:p>
            <a:pPr indent="0" lvl="0" marL="0" marR="0" rtl="0" algn="l">
              <a:lnSpc>
                <a:spcPct val="115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15000"/>
              </a:lnSpc>
              <a:spcBef>
                <a:spcPts val="0"/>
              </a:spcBef>
              <a:spcAft>
                <a:spcPts val="0"/>
              </a:spcAft>
              <a:buNone/>
            </a:pPr>
            <a:r>
              <a:rPr b="0" i="0" lang="en-GB" sz="3500" u="none" cap="none" strike="noStrike">
                <a:solidFill>
                  <a:srgbClr val="253943"/>
                </a:solidFill>
                <a:latin typeface="Arial"/>
                <a:ea typeface="Arial"/>
                <a:cs typeface="Arial"/>
                <a:sym typeface="Arial"/>
              </a:rPr>
              <a:t>More inclusive/global- give more space to non-Western Christian topics</a:t>
            </a:r>
            <a:endParaRPr/>
          </a:p>
          <a:p>
            <a:pPr indent="0" lvl="0" marL="0" marR="0" rtl="0" algn="l">
              <a:lnSpc>
                <a:spcPct val="115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15000"/>
              </a:lnSpc>
              <a:spcBef>
                <a:spcPts val="0"/>
              </a:spcBef>
              <a:spcAft>
                <a:spcPts val="0"/>
              </a:spcAft>
              <a:buNone/>
            </a:pPr>
            <a:r>
              <a:rPr b="0" i="0" lang="en-GB" sz="3500" u="none" cap="none" strike="noStrike">
                <a:solidFill>
                  <a:srgbClr val="253943"/>
                </a:solidFill>
                <a:latin typeface="Arial"/>
                <a:ea typeface="Arial"/>
                <a:cs typeface="Arial"/>
                <a:sym typeface="Arial"/>
              </a:rPr>
              <a:t>Increase accessibility </a:t>
            </a:r>
            <a:endParaRPr/>
          </a:p>
          <a:p>
            <a:pPr indent="0" lvl="0" marL="0" marR="0" rtl="0" algn="l">
              <a:lnSpc>
                <a:spcPct val="115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15000"/>
              </a:lnSpc>
              <a:spcBef>
                <a:spcPts val="0"/>
              </a:spcBef>
              <a:spcAft>
                <a:spcPts val="0"/>
              </a:spcAft>
              <a:buNone/>
            </a:pPr>
            <a:r>
              <a:rPr b="0" i="0" lang="en-GB" sz="3500" u="none" cap="none" strike="noStrike">
                <a:solidFill>
                  <a:srgbClr val="253943"/>
                </a:solidFill>
                <a:latin typeface="Arial"/>
                <a:ea typeface="Arial"/>
                <a:cs typeface="Arial"/>
                <a:sym typeface="Arial"/>
              </a:rPr>
              <a:t>Reflect modern knowledge</a:t>
            </a:r>
            <a:endParaRPr/>
          </a:p>
          <a:p>
            <a:pPr indent="0" lvl="0" marL="0" marR="0" rtl="0" algn="l">
              <a:lnSpc>
                <a:spcPct val="115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15000"/>
              </a:lnSpc>
              <a:spcBef>
                <a:spcPts val="0"/>
              </a:spcBef>
              <a:spcAft>
                <a:spcPts val="0"/>
              </a:spcAft>
              <a:buNone/>
            </a:pPr>
            <a:r>
              <a:rPr b="0" i="0" lang="en-GB" sz="3500" u="none" cap="none" strike="noStrike">
                <a:solidFill>
                  <a:srgbClr val="253943"/>
                </a:solidFill>
                <a:latin typeface="Arial"/>
                <a:ea typeface="Arial"/>
                <a:cs typeface="Arial"/>
                <a:sym typeface="Arial"/>
              </a:rPr>
              <a:t>Advantage in DDC: room to create new classification numbers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A97"/>
        </a:solidFill>
      </p:bgPr>
    </p:bg>
    <p:spTree>
      <p:nvGrpSpPr>
        <p:cNvPr id="332" name="Shape 332"/>
        <p:cNvGrpSpPr/>
        <p:nvPr/>
      </p:nvGrpSpPr>
      <p:grpSpPr>
        <a:xfrm>
          <a:off x="0" y="0"/>
          <a:ext cx="0" cy="0"/>
          <a:chOff x="0" y="0"/>
          <a:chExt cx="0" cy="0"/>
        </a:xfrm>
      </p:grpSpPr>
      <p:sp>
        <p:nvSpPr>
          <p:cNvPr descr="Timeline of changes in LGBTQ+ subject headings, from Ellen Greenblatt's study. " id="333" name="Google Shape;333;p17"/>
          <p:cNvSpPr/>
          <p:nvPr/>
        </p:nvSpPr>
        <p:spPr>
          <a:xfrm>
            <a:off x="233239" y="1134895"/>
            <a:ext cx="15798367" cy="2823958"/>
          </a:xfrm>
          <a:custGeom>
            <a:rect b="b" l="l" r="r" t="t"/>
            <a:pathLst>
              <a:path extrusionOk="0" h="2823958" w="15798367">
                <a:moveTo>
                  <a:pt x="0" y="0"/>
                </a:moveTo>
                <a:lnTo>
                  <a:pt x="15798367" y="0"/>
                </a:lnTo>
                <a:lnTo>
                  <a:pt x="15798367" y="2823958"/>
                </a:lnTo>
                <a:lnTo>
                  <a:pt x="0" y="2823958"/>
                </a:lnTo>
                <a:lnTo>
                  <a:pt x="0" y="0"/>
                </a:lnTo>
                <a:close/>
              </a:path>
            </a:pathLst>
          </a:custGeom>
          <a:blipFill rotWithShape="1">
            <a:blip r:embed="rId3">
              <a:alphaModFix/>
            </a:blip>
            <a:stretch>
              <a:fillRect b="0" l="0" r="0" t="0"/>
            </a:stretch>
          </a:blipFill>
          <a:ln>
            <a:noFill/>
          </a:ln>
        </p:spPr>
      </p:sp>
      <p:sp>
        <p:nvSpPr>
          <p:cNvPr id="334" name="Google Shape;334;p17"/>
          <p:cNvSpPr/>
          <p:nvPr/>
        </p:nvSpPr>
        <p:spPr>
          <a:xfrm>
            <a:off x="167858" y="7109861"/>
            <a:ext cx="1316447" cy="1316447"/>
          </a:xfrm>
          <a:custGeom>
            <a:rect b="b" l="l" r="r" t="t"/>
            <a:pathLst>
              <a:path extrusionOk="0" h="1316447" w="1316447">
                <a:moveTo>
                  <a:pt x="0" y="0"/>
                </a:moveTo>
                <a:lnTo>
                  <a:pt x="1316447" y="0"/>
                </a:lnTo>
                <a:lnTo>
                  <a:pt x="1316447" y="1316447"/>
                </a:lnTo>
                <a:lnTo>
                  <a:pt x="0" y="1316447"/>
                </a:lnTo>
                <a:lnTo>
                  <a:pt x="0" y="0"/>
                </a:lnTo>
                <a:close/>
              </a:path>
            </a:pathLst>
          </a:custGeom>
          <a:blipFill rotWithShape="1">
            <a:blip r:embed="rId4">
              <a:alphaModFix/>
            </a:blip>
            <a:stretch>
              <a:fillRect b="0" l="0" r="0" t="0"/>
            </a:stretch>
          </a:blipFill>
          <a:ln>
            <a:noFill/>
          </a:ln>
        </p:spPr>
      </p:sp>
      <p:sp>
        <p:nvSpPr>
          <p:cNvPr descr="Subject heading browse for Gay People from Classweb. " id="335" name="Google Shape;335;p17"/>
          <p:cNvSpPr/>
          <p:nvPr/>
        </p:nvSpPr>
        <p:spPr>
          <a:xfrm>
            <a:off x="14345322" y="2546874"/>
            <a:ext cx="3579453" cy="7636167"/>
          </a:xfrm>
          <a:custGeom>
            <a:rect b="b" l="l" r="r" t="t"/>
            <a:pathLst>
              <a:path extrusionOk="0" h="7636167" w="3579453">
                <a:moveTo>
                  <a:pt x="0" y="0"/>
                </a:moveTo>
                <a:lnTo>
                  <a:pt x="3579453" y="0"/>
                </a:lnTo>
                <a:lnTo>
                  <a:pt x="3579453" y="7636167"/>
                </a:lnTo>
                <a:lnTo>
                  <a:pt x="0" y="7636167"/>
                </a:lnTo>
                <a:lnTo>
                  <a:pt x="0" y="0"/>
                </a:lnTo>
                <a:close/>
              </a:path>
            </a:pathLst>
          </a:custGeom>
          <a:blipFill rotWithShape="1">
            <a:blip r:embed="rId5">
              <a:alphaModFix/>
            </a:blip>
            <a:stretch>
              <a:fillRect b="0" l="0" r="0" t="0"/>
            </a:stretch>
          </a:blipFill>
          <a:ln>
            <a:noFill/>
          </a:ln>
        </p:spPr>
      </p:sp>
      <p:sp>
        <p:nvSpPr>
          <p:cNvPr descr="HQ18.55-.552 Gender Identity subject terms from ClassWeb.  " id="336" name="Google Shape;336;p17"/>
          <p:cNvSpPr/>
          <p:nvPr/>
        </p:nvSpPr>
        <p:spPr>
          <a:xfrm>
            <a:off x="5808398" y="4902141"/>
            <a:ext cx="8235530" cy="5280900"/>
          </a:xfrm>
          <a:custGeom>
            <a:rect b="b" l="l" r="r" t="t"/>
            <a:pathLst>
              <a:path extrusionOk="0" h="5280900" w="8235530">
                <a:moveTo>
                  <a:pt x="0" y="0"/>
                </a:moveTo>
                <a:lnTo>
                  <a:pt x="8235530" y="0"/>
                </a:lnTo>
                <a:lnTo>
                  <a:pt x="8235530" y="5280900"/>
                </a:lnTo>
                <a:lnTo>
                  <a:pt x="0" y="5280900"/>
                </a:lnTo>
                <a:lnTo>
                  <a:pt x="0" y="0"/>
                </a:lnTo>
                <a:close/>
              </a:path>
            </a:pathLst>
          </a:custGeom>
          <a:blipFill rotWithShape="1">
            <a:blip r:embed="rId6">
              <a:alphaModFix/>
            </a:blip>
            <a:stretch>
              <a:fillRect b="0" l="0" r="0" t="0"/>
            </a:stretch>
          </a:blipFill>
          <a:ln>
            <a:noFill/>
          </a:ln>
        </p:spPr>
      </p:sp>
      <p:sp>
        <p:nvSpPr>
          <p:cNvPr id="337" name="Google Shape;337;p17"/>
          <p:cNvSpPr txBox="1"/>
          <p:nvPr/>
        </p:nvSpPr>
        <p:spPr>
          <a:xfrm>
            <a:off x="1484305" y="370205"/>
            <a:ext cx="17724135" cy="658495"/>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GB" sz="5600" u="none" cap="none" strike="noStrike">
                <a:solidFill>
                  <a:srgbClr val="253943"/>
                </a:solidFill>
                <a:latin typeface="Arial"/>
                <a:ea typeface="Arial"/>
                <a:cs typeface="Arial"/>
                <a:sym typeface="Arial"/>
              </a:rPr>
              <a:t>PROGRESSION OF QUEER TERMINOLOGY</a:t>
            </a:r>
            <a:endParaRPr/>
          </a:p>
        </p:txBody>
      </p:sp>
      <p:sp>
        <p:nvSpPr>
          <p:cNvPr id="338" name="Google Shape;338;p17"/>
          <p:cNvSpPr txBox="1"/>
          <p:nvPr/>
        </p:nvSpPr>
        <p:spPr>
          <a:xfrm>
            <a:off x="233239" y="3930278"/>
            <a:ext cx="11963481" cy="816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1600" u="none" cap="none" strike="noStrike">
                <a:solidFill>
                  <a:srgbClr val="253943"/>
                </a:solidFill>
                <a:latin typeface="Montserrat"/>
                <a:ea typeface="Montserrat"/>
                <a:cs typeface="Montserrat"/>
                <a:sym typeface="Montserrat"/>
              </a:rPr>
              <a:t> ELLEN GREENBLATT’S STUDY "THE TREATMENT OF LGBTIQ CONCEPTS IN THE LIBRARY OF CONGRESS SUBJECT HEADINGS" IN SERVING LGBTIQ LIBRARY AND ARCHIVES USERS: ESSAYS ON OUTREACH, SERVICE, COLLECTIONS AND ACCESS (MCFARLAND, 2010).</a:t>
            </a:r>
            <a:endParaRPr/>
          </a:p>
        </p:txBody>
      </p:sp>
      <p:sp>
        <p:nvSpPr>
          <p:cNvPr id="339" name="Google Shape;339;p17"/>
          <p:cNvSpPr txBox="1"/>
          <p:nvPr/>
        </p:nvSpPr>
        <p:spPr>
          <a:xfrm>
            <a:off x="118101" y="8531367"/>
            <a:ext cx="4917015" cy="1651674"/>
          </a:xfrm>
          <a:prstGeom prst="rect">
            <a:avLst/>
          </a:prstGeom>
          <a:noFill/>
          <a:ln>
            <a:noFill/>
          </a:ln>
        </p:spPr>
        <p:txBody>
          <a:bodyPr anchorCtr="0" anchor="t" bIns="0" lIns="0" spcFirstLastPara="1" rIns="0" wrap="square" tIns="0">
            <a:spAutoFit/>
          </a:bodyPr>
          <a:lstStyle/>
          <a:p>
            <a:pPr indent="0" lvl="0" marL="0" marR="0" rtl="0" algn="l">
              <a:lnSpc>
                <a:spcPct val="139987"/>
              </a:lnSpc>
              <a:spcBef>
                <a:spcPts val="0"/>
              </a:spcBef>
              <a:spcAft>
                <a:spcPts val="0"/>
              </a:spcAft>
              <a:buNone/>
            </a:pPr>
            <a:r>
              <a:rPr b="0" i="0" lang="en-GB" sz="1578" u="none" cap="none" strike="noStrike">
                <a:solidFill>
                  <a:srgbClr val="253943"/>
                </a:solidFill>
                <a:latin typeface="Montserrat"/>
                <a:ea typeface="Montserrat"/>
                <a:cs typeface="Montserrat"/>
                <a:sym typeface="Montserrat"/>
              </a:rPr>
              <a:t>LGBTQ PUBLISHING: FILE UNDER QUEER</a:t>
            </a:r>
            <a:endParaRPr/>
          </a:p>
          <a:p>
            <a:pPr indent="0" lvl="0" marL="0" marR="0" rtl="0" algn="l">
              <a:lnSpc>
                <a:spcPct val="139987"/>
              </a:lnSpc>
              <a:spcBef>
                <a:spcPts val="0"/>
              </a:spcBef>
              <a:spcAft>
                <a:spcPts val="0"/>
              </a:spcAft>
              <a:buNone/>
            </a:pPr>
            <a:r>
              <a:rPr b="0" i="0" lang="en-GB" sz="1578" u="none" cap="none" strike="noStrike">
                <a:solidFill>
                  <a:srgbClr val="253943"/>
                </a:solidFill>
                <a:latin typeface="Montserrat"/>
                <a:ea typeface="Montserrat"/>
                <a:cs typeface="Montserrat"/>
                <a:sym typeface="Montserrat"/>
              </a:rPr>
              <a:t>A look at how readers have found LGBTQ literature, from the 1950s to today</a:t>
            </a:r>
            <a:endParaRPr/>
          </a:p>
          <a:p>
            <a:pPr indent="0" lvl="0" marL="0" marR="0" rtl="0" algn="l">
              <a:lnSpc>
                <a:spcPct val="139987"/>
              </a:lnSpc>
              <a:spcBef>
                <a:spcPts val="0"/>
              </a:spcBef>
              <a:spcAft>
                <a:spcPts val="0"/>
              </a:spcAft>
              <a:buNone/>
            </a:pPr>
            <a:r>
              <a:rPr b="0" i="0" lang="en-GB" sz="1578" u="none" cap="none" strike="noStrike">
                <a:solidFill>
                  <a:srgbClr val="253943"/>
                </a:solidFill>
                <a:latin typeface="Montserrat"/>
                <a:ea typeface="Montserrat"/>
                <a:cs typeface="Montserrat"/>
                <a:sym typeface="Montserrat"/>
              </a:rPr>
              <a:t>By Jason Baumann |</a:t>
            </a:r>
            <a:endParaRPr/>
          </a:p>
          <a:p>
            <a:pPr indent="0" lvl="0" marL="0" marR="0" rtl="0" algn="l">
              <a:lnSpc>
                <a:spcPct val="139987"/>
              </a:lnSpc>
              <a:spcBef>
                <a:spcPts val="0"/>
              </a:spcBef>
              <a:spcAft>
                <a:spcPts val="0"/>
              </a:spcAft>
              <a:buNone/>
            </a:pPr>
            <a:r>
              <a:rPr b="0" i="0" lang="en-GB" sz="1578" u="none" cap="none" strike="noStrike">
                <a:solidFill>
                  <a:srgbClr val="253943"/>
                </a:solidFill>
                <a:latin typeface="Montserrat"/>
                <a:ea typeface="Montserrat"/>
                <a:cs typeface="Montserrat"/>
                <a:sym typeface="Montserrat"/>
              </a:rPr>
              <a:t>PUBLISHERS WEEKLY, May 22, 2015</a:t>
            </a:r>
            <a:endParaRPr/>
          </a:p>
          <a:p>
            <a:pPr indent="0" lvl="0" marL="0" marR="0" rtl="0" algn="ctr">
              <a:lnSpc>
                <a:spcPct val="139987"/>
              </a:lnSpc>
              <a:spcBef>
                <a:spcPts val="0"/>
              </a:spcBef>
              <a:spcAft>
                <a:spcPts val="0"/>
              </a:spcAft>
              <a:buNone/>
            </a:pPr>
            <a:r>
              <a:t/>
            </a:r>
            <a:endParaRPr b="0" i="0" sz="1578" u="none" cap="none" strike="noStrike">
              <a:solidFill>
                <a:srgbClr val="253943"/>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B7B5"/>
        </a:solidFill>
      </p:bgPr>
    </p:bg>
    <p:spTree>
      <p:nvGrpSpPr>
        <p:cNvPr id="347" name="Shape 347"/>
        <p:cNvGrpSpPr/>
        <p:nvPr/>
      </p:nvGrpSpPr>
      <p:grpSpPr>
        <a:xfrm>
          <a:off x="0" y="0"/>
          <a:ext cx="0" cy="0"/>
          <a:chOff x="0" y="0"/>
          <a:chExt cx="0" cy="0"/>
        </a:xfrm>
      </p:grpSpPr>
      <p:sp>
        <p:nvSpPr>
          <p:cNvPr id="348" name="Google Shape;348;p18"/>
          <p:cNvSpPr/>
          <p:nvPr/>
        </p:nvSpPr>
        <p:spPr>
          <a:xfrm>
            <a:off x="13857149" y="880531"/>
            <a:ext cx="3524181" cy="2302343"/>
          </a:xfrm>
          <a:custGeom>
            <a:rect b="b" l="l" r="r" t="t"/>
            <a:pathLst>
              <a:path extrusionOk="0" h="2302343" w="3524181">
                <a:moveTo>
                  <a:pt x="0" y="0"/>
                </a:moveTo>
                <a:lnTo>
                  <a:pt x="3524181" y="0"/>
                </a:lnTo>
                <a:lnTo>
                  <a:pt x="3524181" y="2302343"/>
                </a:lnTo>
                <a:lnTo>
                  <a:pt x="0" y="2302343"/>
                </a:lnTo>
                <a:lnTo>
                  <a:pt x="0" y="0"/>
                </a:lnTo>
                <a:close/>
              </a:path>
            </a:pathLst>
          </a:custGeom>
          <a:blipFill rotWithShape="1">
            <a:blip r:embed="rId3">
              <a:alphaModFix/>
            </a:blip>
            <a:stretch>
              <a:fillRect b="-122772" l="-23352" r="-26271" t="-6255"/>
            </a:stretch>
          </a:blipFill>
          <a:ln>
            <a:noFill/>
          </a:ln>
        </p:spPr>
      </p:sp>
      <p:sp>
        <p:nvSpPr>
          <p:cNvPr id="349" name="Google Shape;349;p18"/>
          <p:cNvSpPr/>
          <p:nvPr/>
        </p:nvSpPr>
        <p:spPr>
          <a:xfrm>
            <a:off x="7221193" y="928261"/>
            <a:ext cx="4109757" cy="1103442"/>
          </a:xfrm>
          <a:custGeom>
            <a:rect b="b" l="l" r="r" t="t"/>
            <a:pathLst>
              <a:path extrusionOk="0" h="1103442" w="4109757">
                <a:moveTo>
                  <a:pt x="0" y="0"/>
                </a:moveTo>
                <a:lnTo>
                  <a:pt x="4109757" y="0"/>
                </a:lnTo>
                <a:lnTo>
                  <a:pt x="4109757" y="1103441"/>
                </a:lnTo>
                <a:lnTo>
                  <a:pt x="0" y="1103441"/>
                </a:lnTo>
                <a:lnTo>
                  <a:pt x="0" y="0"/>
                </a:lnTo>
                <a:close/>
              </a:path>
            </a:pathLst>
          </a:custGeom>
          <a:blipFill rotWithShape="1">
            <a:blip r:embed="rId4">
              <a:alphaModFix/>
            </a:blip>
            <a:stretch>
              <a:fillRect b="0" l="0" r="0" t="0"/>
            </a:stretch>
          </a:blipFill>
          <a:ln>
            <a:noFill/>
          </a:ln>
        </p:spPr>
      </p:sp>
      <p:sp>
        <p:nvSpPr>
          <p:cNvPr id="350" name="Google Shape;350;p18"/>
          <p:cNvSpPr/>
          <p:nvPr/>
        </p:nvSpPr>
        <p:spPr>
          <a:xfrm>
            <a:off x="67875" y="880531"/>
            <a:ext cx="6684000" cy="1058300"/>
          </a:xfrm>
          <a:custGeom>
            <a:rect b="b" l="l" r="r" t="t"/>
            <a:pathLst>
              <a:path extrusionOk="0" h="1058300" w="6684000">
                <a:moveTo>
                  <a:pt x="0" y="0"/>
                </a:moveTo>
                <a:lnTo>
                  <a:pt x="6684000" y="0"/>
                </a:lnTo>
                <a:lnTo>
                  <a:pt x="6684000" y="1058299"/>
                </a:lnTo>
                <a:lnTo>
                  <a:pt x="0" y="1058299"/>
                </a:lnTo>
                <a:lnTo>
                  <a:pt x="0" y="0"/>
                </a:lnTo>
                <a:close/>
              </a:path>
            </a:pathLst>
          </a:custGeom>
          <a:blipFill rotWithShape="1">
            <a:blip r:embed="rId5">
              <a:alphaModFix/>
            </a:blip>
            <a:stretch>
              <a:fillRect b="0" l="0" r="0" t="0"/>
            </a:stretch>
          </a:blipFill>
          <a:ln>
            <a:noFill/>
          </a:ln>
        </p:spPr>
      </p:sp>
      <p:sp>
        <p:nvSpPr>
          <p:cNvPr descr="Healers entry from the African Studies Thesaurus. " id="351" name="Google Shape;351;p18"/>
          <p:cNvSpPr/>
          <p:nvPr/>
        </p:nvSpPr>
        <p:spPr>
          <a:xfrm>
            <a:off x="714545" y="3955595"/>
            <a:ext cx="4701536" cy="5153606"/>
          </a:xfrm>
          <a:custGeom>
            <a:rect b="b" l="l" r="r" t="t"/>
            <a:pathLst>
              <a:path extrusionOk="0" h="5153606" w="4701536">
                <a:moveTo>
                  <a:pt x="0" y="0"/>
                </a:moveTo>
                <a:lnTo>
                  <a:pt x="4701536" y="0"/>
                </a:lnTo>
                <a:lnTo>
                  <a:pt x="4701536" y="5153606"/>
                </a:lnTo>
                <a:lnTo>
                  <a:pt x="0" y="5153606"/>
                </a:lnTo>
                <a:lnTo>
                  <a:pt x="0" y="0"/>
                </a:lnTo>
                <a:close/>
              </a:path>
            </a:pathLst>
          </a:custGeom>
          <a:blipFill rotWithShape="1">
            <a:blip r:embed="rId6">
              <a:alphaModFix/>
            </a:blip>
            <a:stretch>
              <a:fillRect b="0" l="0" r="0" t="0"/>
            </a:stretch>
          </a:blipFill>
          <a:ln>
            <a:noFill/>
          </a:ln>
        </p:spPr>
      </p:sp>
      <p:sp>
        <p:nvSpPr>
          <p:cNvPr descr="Wikidata entry for Denali. " id="352" name="Google Shape;352;p18"/>
          <p:cNvSpPr/>
          <p:nvPr/>
        </p:nvSpPr>
        <p:spPr>
          <a:xfrm>
            <a:off x="6058084" y="2340349"/>
            <a:ext cx="6435975" cy="5848074"/>
          </a:xfrm>
          <a:custGeom>
            <a:rect b="b" l="l" r="r" t="t"/>
            <a:pathLst>
              <a:path extrusionOk="0" h="5848074" w="6435975">
                <a:moveTo>
                  <a:pt x="0" y="0"/>
                </a:moveTo>
                <a:lnTo>
                  <a:pt x="6435975" y="0"/>
                </a:lnTo>
                <a:lnTo>
                  <a:pt x="6435975" y="5848073"/>
                </a:lnTo>
                <a:lnTo>
                  <a:pt x="0" y="5848073"/>
                </a:lnTo>
                <a:lnTo>
                  <a:pt x="0" y="0"/>
                </a:lnTo>
                <a:close/>
              </a:path>
            </a:pathLst>
          </a:custGeom>
          <a:blipFill rotWithShape="1">
            <a:blip r:embed="rId7">
              <a:alphaModFix/>
            </a:blip>
            <a:stretch>
              <a:fillRect b="0" l="0" r="0" t="0"/>
            </a:stretch>
          </a:blipFill>
          <a:ln>
            <a:noFill/>
          </a:ln>
        </p:spPr>
      </p:sp>
      <p:sp>
        <p:nvSpPr>
          <p:cNvPr descr="Homosaurus entry for Afro-Canadian asexual people. " id="353" name="Google Shape;353;p18"/>
          <p:cNvSpPr/>
          <p:nvPr/>
        </p:nvSpPr>
        <p:spPr>
          <a:xfrm>
            <a:off x="12665299" y="3383842"/>
            <a:ext cx="5388573" cy="5725359"/>
          </a:xfrm>
          <a:custGeom>
            <a:rect b="b" l="l" r="r" t="t"/>
            <a:pathLst>
              <a:path extrusionOk="0" h="5725359" w="5388573">
                <a:moveTo>
                  <a:pt x="0" y="0"/>
                </a:moveTo>
                <a:lnTo>
                  <a:pt x="5388574" y="0"/>
                </a:lnTo>
                <a:lnTo>
                  <a:pt x="5388574" y="5725359"/>
                </a:lnTo>
                <a:lnTo>
                  <a:pt x="0" y="5725359"/>
                </a:lnTo>
                <a:lnTo>
                  <a:pt x="0" y="0"/>
                </a:lnTo>
                <a:close/>
              </a:path>
            </a:pathLst>
          </a:custGeom>
          <a:blipFill rotWithShape="1">
            <a:blip r:embed="rId8">
              <a:alphaModFix/>
            </a:blip>
            <a:stretch>
              <a:fillRect b="0" l="0" r="0" t="0"/>
            </a:stretch>
          </a:blipFill>
          <a:ln>
            <a:noFill/>
          </a:ln>
        </p:spPr>
      </p:sp>
      <p:sp>
        <p:nvSpPr>
          <p:cNvPr id="354" name="Google Shape;354;p18"/>
          <p:cNvSpPr/>
          <p:nvPr/>
        </p:nvSpPr>
        <p:spPr>
          <a:xfrm>
            <a:off x="6935882" y="8557437"/>
            <a:ext cx="4680380" cy="1320107"/>
          </a:xfrm>
          <a:custGeom>
            <a:rect b="b" l="l" r="r" t="t"/>
            <a:pathLst>
              <a:path extrusionOk="0" h="1320107" w="4680380">
                <a:moveTo>
                  <a:pt x="0" y="0"/>
                </a:moveTo>
                <a:lnTo>
                  <a:pt x="4680379" y="0"/>
                </a:lnTo>
                <a:lnTo>
                  <a:pt x="4680379" y="1320107"/>
                </a:lnTo>
                <a:lnTo>
                  <a:pt x="0" y="1320107"/>
                </a:lnTo>
                <a:lnTo>
                  <a:pt x="0" y="0"/>
                </a:lnTo>
                <a:close/>
              </a:path>
            </a:pathLst>
          </a:custGeom>
          <a:blipFill rotWithShape="1">
            <a:blip r:embed="rId9">
              <a:alphaModFix/>
            </a:blip>
            <a:stretch>
              <a:fillRect b="0" l="0" r="0" t="0"/>
            </a:stretch>
          </a:blipFill>
          <a:ln>
            <a:noFill/>
          </a:ln>
        </p:spPr>
      </p:sp>
      <p:sp>
        <p:nvSpPr>
          <p:cNvPr id="355" name="Google Shape;355;p18"/>
          <p:cNvSpPr txBox="1"/>
          <p:nvPr/>
        </p:nvSpPr>
        <p:spPr>
          <a:xfrm>
            <a:off x="1028700" y="314746"/>
            <a:ext cx="16858910" cy="565785"/>
          </a:xfrm>
          <a:prstGeom prst="rect">
            <a:avLst/>
          </a:prstGeom>
          <a:noFill/>
          <a:ln>
            <a:noFill/>
          </a:ln>
        </p:spPr>
        <p:txBody>
          <a:bodyPr anchorCtr="0" anchor="t" bIns="0" lIns="0" spcFirstLastPara="1" rIns="0" wrap="square" tIns="0">
            <a:spAutoFit/>
          </a:bodyPr>
          <a:lstStyle/>
          <a:p>
            <a:pPr indent="0" lvl="0" marL="0" marR="0" rtl="0" algn="l">
              <a:lnSpc>
                <a:spcPct val="84979"/>
              </a:lnSpc>
              <a:spcBef>
                <a:spcPts val="0"/>
              </a:spcBef>
              <a:spcAft>
                <a:spcPts val="0"/>
              </a:spcAft>
              <a:buNone/>
            </a:pPr>
            <a:r>
              <a:rPr b="0" i="0" lang="en-GB" sz="4800" u="none" cap="none" strike="noStrike">
                <a:solidFill>
                  <a:srgbClr val="253943"/>
                </a:solidFill>
                <a:latin typeface="Arial"/>
                <a:ea typeface="Arial"/>
                <a:cs typeface="Arial"/>
                <a:sym typeface="Arial"/>
              </a:rPr>
              <a:t>ALTERNATIVE VOCABULARIES &amp; DATA SOURCES</a:t>
            </a:r>
            <a:endParaRPr/>
          </a:p>
        </p:txBody>
      </p:sp>
      <p:sp>
        <p:nvSpPr>
          <p:cNvPr id="356" name="Google Shape;356;p18"/>
          <p:cNvSpPr txBox="1"/>
          <p:nvPr/>
        </p:nvSpPr>
        <p:spPr>
          <a:xfrm>
            <a:off x="714545" y="1910255"/>
            <a:ext cx="5343539" cy="17017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1625" u="none" cap="none" strike="noStrike">
                <a:solidFill>
                  <a:srgbClr val="253943"/>
                </a:solidFill>
                <a:latin typeface="Arial"/>
                <a:ea typeface="Arial"/>
                <a:cs typeface="Arial"/>
                <a:sym typeface="Arial"/>
              </a:rPr>
              <a:t>With the African Studies Thesaurus the ASC Leiden aims to facilitate the identification of relevant indexing terminology, provide a tool for the indexing and retrieval of African Studies information resources, and promote easy national and international subject access to its own resources.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364" name="Shape 364"/>
        <p:cNvGrpSpPr/>
        <p:nvPr/>
      </p:nvGrpSpPr>
      <p:grpSpPr>
        <a:xfrm>
          <a:off x="0" y="0"/>
          <a:ext cx="0" cy="0"/>
          <a:chOff x="0" y="0"/>
          <a:chExt cx="0" cy="0"/>
        </a:xfrm>
      </p:grpSpPr>
      <p:sp>
        <p:nvSpPr>
          <p:cNvPr id="365" name="Google Shape;365;p19"/>
          <p:cNvSpPr txBox="1"/>
          <p:nvPr/>
        </p:nvSpPr>
        <p:spPr>
          <a:xfrm>
            <a:off x="500597" y="2117527"/>
            <a:ext cx="17687322" cy="61690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500" u="none" cap="none" strike="noStrike">
                <a:solidFill>
                  <a:srgbClr val="253943"/>
                </a:solidFill>
                <a:latin typeface="Arial"/>
                <a:ea typeface="Arial"/>
                <a:cs typeface="Arial"/>
                <a:sym typeface="Arial"/>
              </a:rPr>
              <a:t>Leslie Howard, Fairhill Elementary School, Fairfax VA</a:t>
            </a:r>
            <a:endParaRPr/>
          </a:p>
          <a:p>
            <a:pPr indent="0" lvl="0" marL="0" marR="0" rtl="0" algn="l">
              <a:lnSpc>
                <a:spcPct val="140000"/>
              </a:lnSpc>
              <a:spcBef>
                <a:spcPts val="0"/>
              </a:spcBef>
              <a:spcAft>
                <a:spcPts val="0"/>
              </a:spcAft>
              <a:buNone/>
            </a:pPr>
            <a:r>
              <a:rPr b="0" i="0" lang="en-GB" sz="3500" u="none" cap="none" strike="noStrike">
                <a:solidFill>
                  <a:srgbClr val="253943"/>
                </a:solidFill>
                <a:latin typeface="Arial"/>
                <a:ea typeface="Arial"/>
                <a:cs typeface="Arial"/>
                <a:sym typeface="Arial"/>
              </a:rPr>
              <a:t>Christian Holidays have distinct DDC numbers while other holidays are under mythology or 290's – created a separate location for all holiday books</a:t>
            </a:r>
            <a:endParaRPr/>
          </a:p>
          <a:p>
            <a:pPr indent="0" lvl="0" marL="0" marR="0" rtl="0" algn="l">
              <a:lnSpc>
                <a:spcPct val="140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40000"/>
              </a:lnSpc>
              <a:spcBef>
                <a:spcPts val="0"/>
              </a:spcBef>
              <a:spcAft>
                <a:spcPts val="0"/>
              </a:spcAft>
              <a:buNone/>
            </a:pPr>
            <a:r>
              <a:rPr b="1" i="0" lang="en-GB" sz="3500" u="none" cap="none" strike="noStrike">
                <a:solidFill>
                  <a:srgbClr val="253943"/>
                </a:solidFill>
                <a:latin typeface="Arial"/>
                <a:ea typeface="Arial"/>
                <a:cs typeface="Arial"/>
                <a:sym typeface="Arial"/>
              </a:rPr>
              <a:t>Jess deCourcy Hinds, Bard High School Early College, Queens, NY</a:t>
            </a:r>
            <a:endParaRPr/>
          </a:p>
          <a:p>
            <a:pPr indent="0" lvl="0" marL="0" marR="0" rtl="0" algn="l">
              <a:lnSpc>
                <a:spcPct val="140000"/>
              </a:lnSpc>
              <a:spcBef>
                <a:spcPts val="0"/>
              </a:spcBef>
              <a:spcAft>
                <a:spcPts val="0"/>
              </a:spcAft>
              <a:buNone/>
            </a:pPr>
            <a:r>
              <a:rPr b="0" i="0" lang="en-GB" sz="3500" u="none" cap="none" strike="noStrike">
                <a:solidFill>
                  <a:srgbClr val="253943"/>
                </a:solidFill>
                <a:latin typeface="Arial"/>
                <a:ea typeface="Arial"/>
                <a:cs typeface="Arial"/>
                <a:sym typeface="Arial"/>
              </a:rPr>
              <a:t>Integrating Black History into American History subject areas, example speeches by President Obama were in two spots: civil rights and American History </a:t>
            </a:r>
            <a:endParaRPr/>
          </a:p>
          <a:p>
            <a:pPr indent="0" lvl="0" marL="0" marR="0" rtl="0" algn="l">
              <a:lnSpc>
                <a:spcPct val="140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40000"/>
              </a:lnSpc>
              <a:spcBef>
                <a:spcPts val="0"/>
              </a:spcBef>
              <a:spcAft>
                <a:spcPts val="0"/>
              </a:spcAft>
              <a:buNone/>
            </a:pPr>
            <a:r>
              <a:t/>
            </a:r>
            <a:endParaRPr b="0" i="0" sz="3500" u="none" cap="none" strike="noStrike">
              <a:solidFill>
                <a:srgbClr val="253943"/>
              </a:solidFill>
              <a:latin typeface="Arial"/>
              <a:ea typeface="Arial"/>
              <a:cs typeface="Arial"/>
              <a:sym typeface="Arial"/>
            </a:endParaRPr>
          </a:p>
          <a:p>
            <a:pPr indent="0" lvl="0" marL="0" marR="0" rtl="0" algn="l">
              <a:lnSpc>
                <a:spcPct val="140000"/>
              </a:lnSpc>
              <a:spcBef>
                <a:spcPts val="0"/>
              </a:spcBef>
              <a:spcAft>
                <a:spcPts val="0"/>
              </a:spcAft>
              <a:buNone/>
            </a:pPr>
            <a:r>
              <a:t/>
            </a:r>
            <a:endParaRPr b="0" i="0" sz="3500" u="none" cap="none" strike="noStrike">
              <a:solidFill>
                <a:srgbClr val="253943"/>
              </a:solidFill>
              <a:latin typeface="Arial"/>
              <a:ea typeface="Arial"/>
              <a:cs typeface="Arial"/>
              <a:sym typeface="Arial"/>
            </a:endParaRPr>
          </a:p>
        </p:txBody>
      </p:sp>
      <p:sp>
        <p:nvSpPr>
          <p:cNvPr id="366" name="Google Shape;366;p19"/>
          <p:cNvSpPr/>
          <p:nvPr/>
        </p:nvSpPr>
        <p:spPr>
          <a:xfrm>
            <a:off x="1227075" y="7669222"/>
            <a:ext cx="6583680" cy="2185782"/>
          </a:xfrm>
          <a:custGeom>
            <a:rect b="b" l="l" r="r" t="t"/>
            <a:pathLst>
              <a:path extrusionOk="0" h="3311791" w="7315200">
                <a:moveTo>
                  <a:pt x="0" y="0"/>
                </a:moveTo>
                <a:lnTo>
                  <a:pt x="7315200" y="0"/>
                </a:lnTo>
                <a:lnTo>
                  <a:pt x="7315200" y="3311790"/>
                </a:lnTo>
                <a:lnTo>
                  <a:pt x="0" y="3311790"/>
                </a:lnTo>
                <a:lnTo>
                  <a:pt x="0" y="0"/>
                </a:lnTo>
                <a:close/>
              </a:path>
            </a:pathLst>
          </a:custGeom>
          <a:blipFill rotWithShape="1">
            <a:blip r:embed="rId3">
              <a:alphaModFix/>
            </a:blip>
            <a:stretch>
              <a:fillRect b="0" l="0" r="0" t="0"/>
            </a:stretch>
          </a:blipFill>
          <a:ln>
            <a:noFill/>
          </a:ln>
        </p:spPr>
      </p:sp>
      <p:sp>
        <p:nvSpPr>
          <p:cNvPr id="367" name="Google Shape;367;p19"/>
          <p:cNvSpPr txBox="1"/>
          <p:nvPr/>
        </p:nvSpPr>
        <p:spPr>
          <a:xfrm>
            <a:off x="500597" y="559237"/>
            <a:ext cx="17451900" cy="5496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GB" sz="4200" u="none" cap="none" strike="noStrike">
                <a:solidFill>
                  <a:srgbClr val="253943"/>
                </a:solidFill>
                <a:latin typeface="Arial"/>
                <a:ea typeface="Arial"/>
                <a:cs typeface="Arial"/>
                <a:sym typeface="Arial"/>
              </a:rPr>
              <a:t>EXAMPLES OF REPARATIVE DDC PROJECTS - PUBLIC SCHOOLS</a:t>
            </a:r>
            <a:endParaRPr sz="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105" name="Shape 105"/>
        <p:cNvGrpSpPr/>
        <p:nvPr/>
      </p:nvGrpSpPr>
      <p:grpSpPr>
        <a:xfrm>
          <a:off x="0" y="0"/>
          <a:ext cx="0" cy="0"/>
          <a:chOff x="0" y="0"/>
          <a:chExt cx="0" cy="0"/>
        </a:xfrm>
      </p:grpSpPr>
      <p:sp>
        <p:nvSpPr>
          <p:cNvPr id="106" name="Google Shape;106;p2"/>
          <p:cNvSpPr/>
          <p:nvPr/>
        </p:nvSpPr>
        <p:spPr>
          <a:xfrm>
            <a:off x="1028700" y="6989113"/>
            <a:ext cx="2427968" cy="1682121"/>
          </a:xfrm>
          <a:custGeom>
            <a:rect b="b" l="l" r="r" t="t"/>
            <a:pathLst>
              <a:path extrusionOk="0" h="1682121" w="2427968">
                <a:moveTo>
                  <a:pt x="0" y="0"/>
                </a:moveTo>
                <a:lnTo>
                  <a:pt x="2427968" y="0"/>
                </a:lnTo>
                <a:lnTo>
                  <a:pt x="2427968" y="1682122"/>
                </a:lnTo>
                <a:lnTo>
                  <a:pt x="0" y="1682122"/>
                </a:lnTo>
                <a:lnTo>
                  <a:pt x="0" y="0"/>
                </a:lnTo>
                <a:close/>
              </a:path>
            </a:pathLst>
          </a:custGeom>
          <a:blipFill rotWithShape="1">
            <a:blip r:embed="rId3">
              <a:alphaModFix/>
            </a:blip>
            <a:stretch>
              <a:fillRect b="0" l="0" r="0" t="0"/>
            </a:stretch>
          </a:blipFill>
          <a:ln>
            <a:noFill/>
          </a:ln>
        </p:spPr>
      </p:sp>
      <p:sp>
        <p:nvSpPr>
          <p:cNvPr id="107" name="Google Shape;107;p2"/>
          <p:cNvSpPr/>
          <p:nvPr/>
        </p:nvSpPr>
        <p:spPr>
          <a:xfrm>
            <a:off x="9849942" y="6774603"/>
            <a:ext cx="2744983" cy="2111142"/>
          </a:xfrm>
          <a:custGeom>
            <a:rect b="b" l="l" r="r" t="t"/>
            <a:pathLst>
              <a:path extrusionOk="0" h="2111142" w="2744983">
                <a:moveTo>
                  <a:pt x="0" y="0"/>
                </a:moveTo>
                <a:lnTo>
                  <a:pt x="2744983" y="0"/>
                </a:lnTo>
                <a:lnTo>
                  <a:pt x="2744983" y="2111142"/>
                </a:lnTo>
                <a:lnTo>
                  <a:pt x="0" y="2111142"/>
                </a:lnTo>
                <a:lnTo>
                  <a:pt x="0" y="0"/>
                </a:lnTo>
                <a:close/>
              </a:path>
            </a:pathLst>
          </a:custGeom>
          <a:blipFill rotWithShape="1">
            <a:blip r:embed="rId4">
              <a:alphaModFix/>
            </a:blip>
            <a:stretch>
              <a:fillRect b="0" l="0" r="0" t="0"/>
            </a:stretch>
          </a:blipFill>
          <a:ln>
            <a:noFill/>
          </a:ln>
        </p:spPr>
      </p:sp>
      <p:sp>
        <p:nvSpPr>
          <p:cNvPr id="108" name="Google Shape;108;p2"/>
          <p:cNvSpPr/>
          <p:nvPr/>
        </p:nvSpPr>
        <p:spPr>
          <a:xfrm>
            <a:off x="9932469" y="3427318"/>
            <a:ext cx="2579929" cy="1543267"/>
          </a:xfrm>
          <a:custGeom>
            <a:rect b="b" l="l" r="r" t="t"/>
            <a:pathLst>
              <a:path extrusionOk="0" h="1543267" w="2579929">
                <a:moveTo>
                  <a:pt x="0" y="0"/>
                </a:moveTo>
                <a:lnTo>
                  <a:pt x="2579929" y="0"/>
                </a:lnTo>
                <a:lnTo>
                  <a:pt x="2579929" y="1543267"/>
                </a:lnTo>
                <a:lnTo>
                  <a:pt x="0" y="1543267"/>
                </a:lnTo>
                <a:lnTo>
                  <a:pt x="0" y="0"/>
                </a:lnTo>
                <a:close/>
              </a:path>
            </a:pathLst>
          </a:custGeom>
          <a:blipFill rotWithShape="1">
            <a:blip r:embed="rId5">
              <a:alphaModFix/>
            </a:blip>
            <a:stretch>
              <a:fillRect b="0" l="0" r="0" t="0"/>
            </a:stretch>
          </a:blipFill>
          <a:ln>
            <a:noFill/>
          </a:ln>
        </p:spPr>
      </p:sp>
      <p:sp>
        <p:nvSpPr>
          <p:cNvPr id="109" name="Google Shape;109;p2"/>
          <p:cNvSpPr/>
          <p:nvPr/>
        </p:nvSpPr>
        <p:spPr>
          <a:xfrm>
            <a:off x="1301308" y="3340199"/>
            <a:ext cx="1882751" cy="1804018"/>
          </a:xfrm>
          <a:custGeom>
            <a:rect b="b" l="l" r="r" t="t"/>
            <a:pathLst>
              <a:path extrusionOk="0" h="1804018" w="1882751">
                <a:moveTo>
                  <a:pt x="0" y="0"/>
                </a:moveTo>
                <a:lnTo>
                  <a:pt x="1882751" y="0"/>
                </a:lnTo>
                <a:lnTo>
                  <a:pt x="1882751" y="1804018"/>
                </a:lnTo>
                <a:lnTo>
                  <a:pt x="0" y="1804018"/>
                </a:lnTo>
                <a:lnTo>
                  <a:pt x="0" y="0"/>
                </a:lnTo>
                <a:close/>
              </a:path>
            </a:pathLst>
          </a:custGeom>
          <a:blipFill rotWithShape="1">
            <a:blip r:embed="rId6">
              <a:alphaModFix/>
            </a:blip>
            <a:stretch>
              <a:fillRect b="0" l="0" r="0" t="0"/>
            </a:stretch>
          </a:blipFill>
          <a:ln>
            <a:noFill/>
          </a:ln>
        </p:spPr>
      </p:sp>
      <p:sp>
        <p:nvSpPr>
          <p:cNvPr id="110" name="Google Shape;110;p2"/>
          <p:cNvSpPr txBox="1"/>
          <p:nvPr/>
        </p:nvSpPr>
        <p:spPr>
          <a:xfrm>
            <a:off x="1162468" y="870744"/>
            <a:ext cx="15963065" cy="1949279"/>
          </a:xfrm>
          <a:prstGeom prst="rect">
            <a:avLst/>
          </a:prstGeom>
          <a:noFill/>
          <a:ln>
            <a:noFill/>
          </a:ln>
        </p:spPr>
        <p:txBody>
          <a:bodyPr anchorCtr="0" anchor="t" bIns="0" lIns="0" spcFirstLastPara="1" rIns="0" wrap="square" tIns="0">
            <a:spAutoFit/>
          </a:bodyPr>
          <a:lstStyle/>
          <a:p>
            <a:pPr indent="0" lvl="0" marL="0" marR="0" rtl="0" algn="ctr">
              <a:lnSpc>
                <a:spcPct val="84996"/>
              </a:lnSpc>
              <a:spcBef>
                <a:spcPts val="0"/>
              </a:spcBef>
              <a:spcAft>
                <a:spcPts val="0"/>
              </a:spcAft>
              <a:buNone/>
            </a:pPr>
            <a:r>
              <a:rPr b="0" i="0" lang="en-GB" sz="9298" u="none" cap="none" strike="noStrike">
                <a:solidFill>
                  <a:srgbClr val="253943"/>
                </a:solidFill>
                <a:latin typeface="Arial"/>
                <a:ea typeface="Arial"/>
                <a:cs typeface="Arial"/>
                <a:sym typeface="Arial"/>
              </a:rPr>
              <a:t>PRESENTATION OUTLINE</a:t>
            </a:r>
            <a:endParaRPr/>
          </a:p>
        </p:txBody>
      </p:sp>
      <p:sp>
        <p:nvSpPr>
          <p:cNvPr id="111" name="Google Shape;111;p2"/>
          <p:cNvSpPr txBox="1"/>
          <p:nvPr/>
        </p:nvSpPr>
        <p:spPr>
          <a:xfrm>
            <a:off x="4094346" y="3900895"/>
            <a:ext cx="3821895"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500" u="none" cap="none" strike="noStrike">
                <a:solidFill>
                  <a:srgbClr val="253943"/>
                </a:solidFill>
                <a:latin typeface="Montserrat"/>
                <a:ea typeface="Montserrat"/>
                <a:cs typeface="Montserrat"/>
                <a:sym typeface="Montserrat"/>
              </a:rPr>
              <a:t>INTRODUCTION</a:t>
            </a:r>
            <a:endParaRPr/>
          </a:p>
        </p:txBody>
      </p:sp>
      <p:sp>
        <p:nvSpPr>
          <p:cNvPr id="112" name="Google Shape;112;p2"/>
          <p:cNvSpPr txBox="1"/>
          <p:nvPr/>
        </p:nvSpPr>
        <p:spPr>
          <a:xfrm>
            <a:off x="12920530" y="3900895"/>
            <a:ext cx="3821895"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500" u="none" cap="none" strike="noStrike">
                <a:solidFill>
                  <a:srgbClr val="253943"/>
                </a:solidFill>
                <a:latin typeface="Montserrat"/>
                <a:ea typeface="Montserrat"/>
                <a:cs typeface="Montserrat"/>
                <a:sym typeface="Montserrat"/>
              </a:rPr>
              <a:t>HISTORY</a:t>
            </a:r>
            <a:endParaRPr/>
          </a:p>
        </p:txBody>
      </p:sp>
      <p:sp>
        <p:nvSpPr>
          <p:cNvPr id="113" name="Google Shape;113;p2"/>
          <p:cNvSpPr txBox="1"/>
          <p:nvPr/>
        </p:nvSpPr>
        <p:spPr>
          <a:xfrm>
            <a:off x="4094346" y="7488861"/>
            <a:ext cx="479332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500" u="none" cap="none" strike="noStrike">
                <a:solidFill>
                  <a:srgbClr val="253943"/>
                </a:solidFill>
                <a:latin typeface="Montserrat"/>
                <a:ea typeface="Montserrat"/>
                <a:cs typeface="Montserrat"/>
                <a:sym typeface="Montserrat"/>
              </a:rPr>
              <a:t>MODERN PROJECTS</a:t>
            </a:r>
            <a:endParaRPr/>
          </a:p>
        </p:txBody>
      </p:sp>
      <p:sp>
        <p:nvSpPr>
          <p:cNvPr id="114" name="Google Shape;114;p2"/>
          <p:cNvSpPr txBox="1"/>
          <p:nvPr/>
        </p:nvSpPr>
        <p:spPr>
          <a:xfrm>
            <a:off x="12747325" y="7488861"/>
            <a:ext cx="489850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500" u="none" cap="none" strike="noStrike">
                <a:solidFill>
                  <a:srgbClr val="253943"/>
                </a:solidFill>
                <a:latin typeface="Montserrat"/>
                <a:ea typeface="Montserrat"/>
                <a:cs typeface="Montserrat"/>
                <a:sym typeface="Montserrat"/>
              </a:rPr>
              <a:t>GETTING STARTED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375" name="Shape 375"/>
        <p:cNvGrpSpPr/>
        <p:nvPr/>
      </p:nvGrpSpPr>
      <p:grpSpPr>
        <a:xfrm>
          <a:off x="0" y="0"/>
          <a:ext cx="0" cy="0"/>
          <a:chOff x="0" y="0"/>
          <a:chExt cx="0" cy="0"/>
        </a:xfrm>
      </p:grpSpPr>
      <p:sp>
        <p:nvSpPr>
          <p:cNvPr descr="Book cover of Raven by Gerald McDermott. " id="376" name="Google Shape;376;p20"/>
          <p:cNvSpPr/>
          <p:nvPr/>
        </p:nvSpPr>
        <p:spPr>
          <a:xfrm>
            <a:off x="262175" y="864900"/>
            <a:ext cx="6763042" cy="5598409"/>
          </a:xfrm>
          <a:custGeom>
            <a:rect b="b" l="l" r="r" t="t"/>
            <a:pathLst>
              <a:path extrusionOk="0" h="5598409" w="6763042">
                <a:moveTo>
                  <a:pt x="0" y="0"/>
                </a:moveTo>
                <a:lnTo>
                  <a:pt x="6763042" y="0"/>
                </a:lnTo>
                <a:lnTo>
                  <a:pt x="6763042" y="5598409"/>
                </a:lnTo>
                <a:lnTo>
                  <a:pt x="0" y="5598409"/>
                </a:lnTo>
                <a:lnTo>
                  <a:pt x="0" y="0"/>
                </a:lnTo>
                <a:close/>
              </a:path>
            </a:pathLst>
          </a:custGeom>
          <a:blipFill rotWithShape="1">
            <a:blip r:embed="rId3">
              <a:alphaModFix/>
            </a:blip>
            <a:stretch>
              <a:fillRect b="0" l="0" r="0" t="0"/>
            </a:stretch>
          </a:blipFill>
          <a:ln>
            <a:noFill/>
          </a:ln>
        </p:spPr>
      </p:sp>
      <p:sp>
        <p:nvSpPr>
          <p:cNvPr id="377" name="Google Shape;377;p20"/>
          <p:cNvSpPr/>
          <p:nvPr/>
        </p:nvSpPr>
        <p:spPr>
          <a:xfrm>
            <a:off x="7767776" y="948653"/>
            <a:ext cx="4880193" cy="847934"/>
          </a:xfrm>
          <a:custGeom>
            <a:rect b="b" l="l" r="r" t="t"/>
            <a:pathLst>
              <a:path extrusionOk="0" h="847934" w="4880193">
                <a:moveTo>
                  <a:pt x="0" y="0"/>
                </a:moveTo>
                <a:lnTo>
                  <a:pt x="4880193" y="0"/>
                </a:lnTo>
                <a:lnTo>
                  <a:pt x="4880193" y="847934"/>
                </a:lnTo>
                <a:lnTo>
                  <a:pt x="0" y="847934"/>
                </a:lnTo>
                <a:lnTo>
                  <a:pt x="0" y="0"/>
                </a:lnTo>
                <a:close/>
              </a:path>
            </a:pathLst>
          </a:custGeom>
          <a:blipFill rotWithShape="1">
            <a:blip r:embed="rId4">
              <a:alphaModFix/>
            </a:blip>
            <a:stretch>
              <a:fillRect b="0" l="0" r="0" t="0"/>
            </a:stretch>
          </a:blipFill>
          <a:ln>
            <a:noFill/>
          </a:ln>
        </p:spPr>
      </p:sp>
      <p:sp>
        <p:nvSpPr>
          <p:cNvPr id="378" name="Google Shape;378;p20"/>
          <p:cNvSpPr/>
          <p:nvPr/>
        </p:nvSpPr>
        <p:spPr>
          <a:xfrm>
            <a:off x="7696196" y="1987087"/>
            <a:ext cx="3881228" cy="956445"/>
          </a:xfrm>
          <a:custGeom>
            <a:rect b="b" l="l" r="r" t="t"/>
            <a:pathLst>
              <a:path extrusionOk="0" h="956445" w="3881228">
                <a:moveTo>
                  <a:pt x="0" y="0"/>
                </a:moveTo>
                <a:lnTo>
                  <a:pt x="3881228" y="0"/>
                </a:lnTo>
                <a:lnTo>
                  <a:pt x="3881228" y="956445"/>
                </a:lnTo>
                <a:lnTo>
                  <a:pt x="0" y="956445"/>
                </a:lnTo>
                <a:lnTo>
                  <a:pt x="0" y="0"/>
                </a:lnTo>
                <a:close/>
              </a:path>
            </a:pathLst>
          </a:custGeom>
          <a:blipFill rotWithShape="1">
            <a:blip r:embed="rId5">
              <a:alphaModFix/>
            </a:blip>
            <a:stretch>
              <a:fillRect b="0" l="0" r="0" t="0"/>
            </a:stretch>
          </a:blipFill>
          <a:ln>
            <a:noFill/>
          </a:ln>
        </p:spPr>
      </p:sp>
      <p:sp>
        <p:nvSpPr>
          <p:cNvPr id="379" name="Google Shape;379;p20"/>
          <p:cNvSpPr/>
          <p:nvPr/>
        </p:nvSpPr>
        <p:spPr>
          <a:xfrm>
            <a:off x="11725089" y="1987087"/>
            <a:ext cx="6248293" cy="369464"/>
          </a:xfrm>
          <a:custGeom>
            <a:rect b="b" l="l" r="r" t="t"/>
            <a:pathLst>
              <a:path extrusionOk="0" h="369464" w="6248293">
                <a:moveTo>
                  <a:pt x="0" y="0"/>
                </a:moveTo>
                <a:lnTo>
                  <a:pt x="6248292" y="0"/>
                </a:lnTo>
                <a:lnTo>
                  <a:pt x="6248292" y="369464"/>
                </a:lnTo>
                <a:lnTo>
                  <a:pt x="0" y="369464"/>
                </a:lnTo>
                <a:lnTo>
                  <a:pt x="0" y="0"/>
                </a:lnTo>
                <a:close/>
              </a:path>
            </a:pathLst>
          </a:custGeom>
          <a:blipFill rotWithShape="1">
            <a:blip r:embed="rId6">
              <a:alphaModFix/>
            </a:blip>
            <a:stretch>
              <a:fillRect b="0" l="0" r="0" t="0"/>
            </a:stretch>
          </a:blipFill>
          <a:ln>
            <a:noFill/>
          </a:ln>
        </p:spPr>
      </p:sp>
      <p:sp>
        <p:nvSpPr>
          <p:cNvPr descr="A-Z tribe list for tribes beginning with an N. " id="380" name="Google Shape;380;p20"/>
          <p:cNvSpPr/>
          <p:nvPr/>
        </p:nvSpPr>
        <p:spPr>
          <a:xfrm>
            <a:off x="188535" y="6029524"/>
            <a:ext cx="8955465" cy="4176347"/>
          </a:xfrm>
          <a:custGeom>
            <a:rect b="b" l="l" r="r" t="t"/>
            <a:pathLst>
              <a:path extrusionOk="0" h="4176347" w="8955465">
                <a:moveTo>
                  <a:pt x="0" y="0"/>
                </a:moveTo>
                <a:lnTo>
                  <a:pt x="8955465" y="0"/>
                </a:lnTo>
                <a:lnTo>
                  <a:pt x="8955465" y="4176347"/>
                </a:lnTo>
                <a:lnTo>
                  <a:pt x="0" y="4176347"/>
                </a:lnTo>
                <a:lnTo>
                  <a:pt x="0" y="0"/>
                </a:lnTo>
                <a:close/>
              </a:path>
            </a:pathLst>
          </a:custGeom>
          <a:blipFill rotWithShape="1">
            <a:blip r:embed="rId7">
              <a:alphaModFix/>
            </a:blip>
            <a:stretch>
              <a:fillRect b="0" l="0" r="0" t="0"/>
            </a:stretch>
          </a:blipFill>
          <a:ln>
            <a:noFill/>
          </a:ln>
        </p:spPr>
      </p:sp>
      <p:sp>
        <p:nvSpPr>
          <p:cNvPr id="381" name="Google Shape;381;p20"/>
          <p:cNvSpPr txBox="1"/>
          <p:nvPr/>
        </p:nvSpPr>
        <p:spPr>
          <a:xfrm>
            <a:off x="2559243" y="67975"/>
            <a:ext cx="1557550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3500" u="none" cap="none" strike="noStrike">
                <a:solidFill>
                  <a:srgbClr val="253943"/>
                </a:solidFill>
                <a:latin typeface="Arial"/>
                <a:ea typeface="Arial"/>
                <a:cs typeface="Arial"/>
                <a:sym typeface="Arial"/>
              </a:rPr>
              <a:t>Look at Folklore &amp; Mythology in Juvenile Literature</a:t>
            </a:r>
            <a:endParaRPr/>
          </a:p>
        </p:txBody>
      </p:sp>
      <p:sp>
        <p:nvSpPr>
          <p:cNvPr id="382" name="Google Shape;382;p20"/>
          <p:cNvSpPr txBox="1"/>
          <p:nvPr/>
        </p:nvSpPr>
        <p:spPr>
          <a:xfrm>
            <a:off x="13504604" y="1040832"/>
            <a:ext cx="1832281"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3500" u="none" cap="none" strike="noStrike">
                <a:solidFill>
                  <a:srgbClr val="253943"/>
                </a:solidFill>
                <a:latin typeface="Arial"/>
                <a:ea typeface="Arial"/>
                <a:cs typeface="Arial"/>
                <a:sym typeface="Arial"/>
              </a:rPr>
              <a:t>mel.org</a:t>
            </a:r>
            <a:endParaRPr/>
          </a:p>
        </p:txBody>
      </p:sp>
      <p:sp>
        <p:nvSpPr>
          <p:cNvPr id="383" name="Google Shape;383;p20"/>
          <p:cNvSpPr txBox="1"/>
          <p:nvPr/>
        </p:nvSpPr>
        <p:spPr>
          <a:xfrm>
            <a:off x="9445019" y="3181657"/>
            <a:ext cx="8842981" cy="875389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GB" sz="2182" u="none" cap="none" strike="noStrike">
                <a:solidFill>
                  <a:srgbClr val="253943"/>
                </a:solidFill>
                <a:latin typeface="Arial"/>
                <a:ea typeface="Arial"/>
                <a:cs typeface="Arial"/>
                <a:sym typeface="Arial"/>
              </a:rPr>
              <a:t>Samples of Call Numbers via mel.org</a:t>
            </a:r>
            <a:endParaRPr/>
          </a:p>
          <a:p>
            <a:pPr indent="0" lvl="0" marL="0" marR="0" rtl="0" algn="l">
              <a:lnSpc>
                <a:spcPct val="140010"/>
              </a:lnSpc>
              <a:spcBef>
                <a:spcPts val="0"/>
              </a:spcBef>
              <a:spcAft>
                <a:spcPts val="0"/>
              </a:spcAft>
              <a:buNone/>
            </a:pPr>
            <a:r>
              <a:rPr b="1" i="0" lang="en-GB" sz="1982" u="sng" cap="none" strike="noStrike">
                <a:solidFill>
                  <a:srgbClr val="253943"/>
                </a:solidFill>
                <a:latin typeface="Arial"/>
                <a:ea typeface="Arial"/>
                <a:cs typeface="Arial"/>
                <a:sym typeface="Arial"/>
              </a:rPr>
              <a:t>Library of Congress Call Numbers</a:t>
            </a:r>
            <a:endParaRPr/>
          </a:p>
          <a:p>
            <a:pPr indent="0" lvl="0" marL="0" marR="0" rtl="0" algn="l">
              <a:lnSpc>
                <a:spcPct val="140010"/>
              </a:lnSpc>
              <a:spcBef>
                <a:spcPts val="0"/>
              </a:spcBef>
              <a:spcAft>
                <a:spcPts val="0"/>
              </a:spcAft>
              <a:buNone/>
            </a:pPr>
            <a:r>
              <a:t/>
            </a:r>
            <a:endParaRPr b="1" i="0" sz="1982" u="sng"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E99.N77 </a:t>
            </a:r>
            <a:r>
              <a:rPr b="1" i="0" lang="en-GB" sz="1982" u="sng" cap="none" strike="noStrike">
                <a:solidFill>
                  <a:srgbClr val="253943"/>
                </a:solidFill>
                <a:latin typeface="Arial"/>
                <a:ea typeface="Arial"/>
                <a:cs typeface="Arial"/>
                <a:sym typeface="Arial"/>
                <a:hlinkClick r:id="rId8">
                  <a:extLst>
                    <a:ext uri="{A12FA001-AC4F-418D-AE19-62706E023703}">
                      <ahyp:hlinkClr val="tx"/>
                    </a:ext>
                  </a:extLst>
                </a:hlinkClick>
              </a:rPr>
              <a:t>America</a:t>
            </a:r>
            <a:r>
              <a:rPr b="1" i="0" lang="en-GB" sz="1982" u="none" cap="none" strike="noStrike">
                <a:solidFill>
                  <a:srgbClr val="253943"/>
                </a:solidFill>
                <a:latin typeface="Arial"/>
                <a:ea typeface="Arial"/>
                <a:cs typeface="Arial"/>
                <a:sym typeface="Arial"/>
              </a:rPr>
              <a:t>—</a:t>
            </a:r>
            <a:r>
              <a:rPr b="1" i="0" lang="en-GB" sz="1982" u="sng" cap="none" strike="noStrike">
                <a:solidFill>
                  <a:srgbClr val="253943"/>
                </a:solidFill>
                <a:latin typeface="Arial"/>
                <a:ea typeface="Arial"/>
                <a:cs typeface="Arial"/>
                <a:sym typeface="Arial"/>
                <a:hlinkClick r:id="rId9">
                  <a:extLst>
                    <a:ext uri="{A12FA001-AC4F-418D-AE19-62706E023703}">
                      <ahyp:hlinkClr val="tx"/>
                    </a:ext>
                  </a:extLst>
                </a:hlinkClick>
              </a:rPr>
              <a:t>Indians of North America</a:t>
            </a:r>
            <a:r>
              <a:rPr b="1" i="0" lang="en-GB" sz="1982" u="none" cap="none" strike="noStrike">
                <a:solidFill>
                  <a:srgbClr val="253943"/>
                </a:solidFill>
                <a:latin typeface="Arial"/>
                <a:ea typeface="Arial"/>
                <a:cs typeface="Arial"/>
                <a:sym typeface="Arial"/>
              </a:rPr>
              <a:t>—</a:t>
            </a:r>
            <a:r>
              <a:rPr b="1" i="0" lang="en-GB" sz="1982" u="sng" cap="none" strike="noStrike">
                <a:solidFill>
                  <a:srgbClr val="253943"/>
                </a:solidFill>
                <a:latin typeface="Arial"/>
                <a:ea typeface="Arial"/>
                <a:cs typeface="Arial"/>
                <a:sym typeface="Arial"/>
                <a:hlinkClick r:id="rId10">
                  <a:extLst>
                    <a:ext uri="{A12FA001-AC4F-418D-AE19-62706E023703}">
                      <ahyp:hlinkClr val="tx"/>
                    </a:ext>
                  </a:extLst>
                </a:hlinkClick>
              </a:rPr>
              <a:t>Tribes and cultures, A-Z</a:t>
            </a:r>
            <a:r>
              <a:rPr b="1" i="0" lang="en-GB" sz="1982" u="none" cap="none" strike="noStrike">
                <a:solidFill>
                  <a:srgbClr val="253943"/>
                </a:solidFill>
                <a:latin typeface="Arial"/>
                <a:ea typeface="Arial"/>
                <a:cs typeface="Arial"/>
                <a:sym typeface="Arial"/>
              </a:rPr>
              <a:t>—N</a:t>
            </a:r>
            <a:endParaRPr/>
          </a:p>
          <a:p>
            <a:pPr indent="0" lvl="0" marL="0" marR="0" rtl="0" algn="l">
              <a:lnSpc>
                <a:spcPct val="140010"/>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E78.N77 M33 1993 – </a:t>
            </a:r>
            <a:r>
              <a:rPr b="1" i="0" lang="en-GB" sz="1982" u="sng" cap="none" strike="noStrike">
                <a:solidFill>
                  <a:srgbClr val="253943"/>
                </a:solidFill>
                <a:latin typeface="Arial"/>
                <a:ea typeface="Arial"/>
                <a:cs typeface="Arial"/>
                <a:sym typeface="Arial"/>
                <a:hlinkClick r:id="rId11">
                  <a:extLst>
                    <a:ext uri="{A12FA001-AC4F-418D-AE19-62706E023703}">
                      <ahyp:hlinkClr val="tx"/>
                    </a:ext>
                  </a:extLst>
                </a:hlinkClick>
              </a:rPr>
              <a:t>America</a:t>
            </a:r>
            <a:r>
              <a:rPr b="1" i="0" lang="en-GB" sz="1982" u="none" cap="none" strike="noStrike">
                <a:solidFill>
                  <a:srgbClr val="253943"/>
                </a:solidFill>
                <a:latin typeface="Arial"/>
                <a:ea typeface="Arial"/>
                <a:cs typeface="Arial"/>
                <a:sym typeface="Arial"/>
              </a:rPr>
              <a:t>—</a:t>
            </a:r>
            <a:r>
              <a:rPr b="1" i="0" lang="en-GB" sz="1982" u="sng" cap="none" strike="noStrike">
                <a:solidFill>
                  <a:srgbClr val="253943"/>
                </a:solidFill>
                <a:latin typeface="Arial"/>
                <a:ea typeface="Arial"/>
                <a:cs typeface="Arial"/>
                <a:sym typeface="Arial"/>
                <a:hlinkClick r:id="rId12">
                  <a:extLst>
                    <a:ext uri="{A12FA001-AC4F-418D-AE19-62706E023703}">
                      <ahyp:hlinkClr val="tx"/>
                    </a:ext>
                  </a:extLst>
                </a:hlinkClick>
              </a:rPr>
              <a:t>Indians of North America</a:t>
            </a:r>
            <a:r>
              <a:rPr b="1" i="0" lang="en-GB" sz="1982" u="none" cap="none" strike="noStrike">
                <a:solidFill>
                  <a:srgbClr val="253943"/>
                </a:solidFill>
                <a:latin typeface="Arial"/>
                <a:ea typeface="Arial"/>
                <a:cs typeface="Arial"/>
                <a:sym typeface="Arial"/>
              </a:rPr>
              <a:t>—</a:t>
            </a:r>
            <a:r>
              <a:rPr b="1" i="0" lang="en-GB" sz="1982" u="sng" cap="none" strike="noStrike">
                <a:solidFill>
                  <a:srgbClr val="253943"/>
                </a:solidFill>
                <a:latin typeface="Arial"/>
                <a:ea typeface="Arial"/>
                <a:cs typeface="Arial"/>
                <a:sym typeface="Arial"/>
                <a:hlinkClick r:id="rId13">
                  <a:extLst>
                    <a:ext uri="{A12FA001-AC4F-418D-AE19-62706E023703}">
                      <ahyp:hlinkClr val="tx"/>
                    </a:ext>
                  </a:extLst>
                </a:hlinkClick>
              </a:rPr>
              <a:t>By state, province, or region, A-Z</a:t>
            </a:r>
            <a:r>
              <a:rPr b="1" i="0" lang="en-GB" sz="1982" u="none" cap="none" strike="noStrike">
                <a:solidFill>
                  <a:srgbClr val="253943"/>
                </a:solidFill>
                <a:latin typeface="Arial"/>
                <a:ea typeface="Arial"/>
                <a:cs typeface="Arial"/>
                <a:sym typeface="Arial"/>
              </a:rPr>
              <a:t>—Northwest (Pacific)</a:t>
            </a:r>
            <a:endParaRPr/>
          </a:p>
          <a:p>
            <a:pPr indent="0" lvl="0" marL="0" marR="0" rtl="0" algn="l">
              <a:lnSpc>
                <a:spcPct val="140010"/>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PZ8.1.M159-- </a:t>
            </a:r>
            <a:r>
              <a:rPr b="1" i="0" lang="en-GB" sz="1982" u="sng" cap="none" strike="noStrike">
                <a:solidFill>
                  <a:srgbClr val="253943"/>
                </a:solidFill>
                <a:latin typeface="Arial"/>
                <a:ea typeface="Arial"/>
                <a:cs typeface="Arial"/>
                <a:sym typeface="Arial"/>
                <a:hlinkClick r:id="rId14">
                  <a:extLst>
                    <a:ext uri="{A12FA001-AC4F-418D-AE19-62706E023703}">
                      <ahyp:hlinkClr val="tx"/>
                    </a:ext>
                  </a:extLst>
                </a:hlinkClick>
              </a:rPr>
              <a:t>Fiction and juvenile belles lettres</a:t>
            </a:r>
            <a:r>
              <a:rPr b="1" i="0" lang="en-GB" sz="1982" u="none" cap="none" strike="noStrike">
                <a:solidFill>
                  <a:srgbClr val="253943"/>
                </a:solidFill>
                <a:latin typeface="Arial"/>
                <a:ea typeface="Arial"/>
                <a:cs typeface="Arial"/>
                <a:sym typeface="Arial"/>
              </a:rPr>
              <a:t>—</a:t>
            </a:r>
            <a:r>
              <a:rPr b="1" i="0" lang="en-GB" sz="1982" u="sng" cap="none" strike="noStrike">
                <a:solidFill>
                  <a:srgbClr val="253943"/>
                </a:solidFill>
                <a:latin typeface="Arial"/>
                <a:ea typeface="Arial"/>
                <a:cs typeface="Arial"/>
                <a:sym typeface="Arial"/>
                <a:hlinkClick r:id="rId15">
                  <a:extLst>
                    <a:ext uri="{A12FA001-AC4F-418D-AE19-62706E023703}">
                      <ahyp:hlinkClr val="tx"/>
                    </a:ext>
                  </a:extLst>
                </a:hlinkClick>
              </a:rPr>
              <a:t>Juvenile belles lettres</a:t>
            </a:r>
            <a:r>
              <a:rPr b="1" i="0" lang="en-GB" sz="1982" u="none" cap="none" strike="noStrike">
                <a:solidFill>
                  <a:srgbClr val="253943"/>
                </a:solidFill>
                <a:latin typeface="Arial"/>
                <a:ea typeface="Arial"/>
                <a:cs typeface="Arial"/>
                <a:sym typeface="Arial"/>
              </a:rPr>
              <a:t>—</a:t>
            </a:r>
            <a:r>
              <a:rPr b="1" i="0" lang="en-GB" sz="1982" u="sng" cap="none" strike="noStrike">
                <a:solidFill>
                  <a:srgbClr val="253943"/>
                </a:solidFill>
                <a:latin typeface="Arial"/>
                <a:ea typeface="Arial"/>
                <a:cs typeface="Arial"/>
                <a:sym typeface="Arial"/>
                <a:hlinkClick r:id="rId16">
                  <a:extLst>
                    <a:ext uri="{A12FA001-AC4F-418D-AE19-62706E023703}">
                      <ahyp:hlinkClr val="tx"/>
                    </a:ext>
                  </a:extLst>
                </a:hlinkClick>
              </a:rPr>
              <a:t>American and English</a:t>
            </a:r>
            <a:r>
              <a:rPr b="1" i="0" lang="en-GB" sz="1982" u="none" cap="none" strike="noStrike">
                <a:solidFill>
                  <a:srgbClr val="253943"/>
                </a:solidFill>
                <a:latin typeface="Arial"/>
                <a:ea typeface="Arial"/>
                <a:cs typeface="Arial"/>
                <a:sym typeface="Arial"/>
              </a:rPr>
              <a:t>—Folklore, legends, romance</a:t>
            </a:r>
            <a:endParaRPr/>
          </a:p>
          <a:p>
            <a:pPr indent="0" lvl="0" marL="0" marR="0" rtl="0" algn="l">
              <a:lnSpc>
                <a:spcPct val="140010"/>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sng" cap="none" strike="noStrike">
                <a:solidFill>
                  <a:srgbClr val="253943"/>
                </a:solidFill>
                <a:latin typeface="Arial"/>
                <a:ea typeface="Arial"/>
                <a:cs typeface="Arial"/>
                <a:sym typeface="Arial"/>
              </a:rPr>
              <a:t>Dewey Decimal Classification System</a:t>
            </a:r>
            <a:endParaRPr/>
          </a:p>
          <a:p>
            <a:pPr indent="0" lvl="0" marL="0" marR="0" rtl="0" algn="l">
              <a:lnSpc>
                <a:spcPct val="140010"/>
              </a:lnSpc>
              <a:spcBef>
                <a:spcPts val="0"/>
              </a:spcBef>
              <a:spcAft>
                <a:spcPts val="0"/>
              </a:spcAft>
              <a:buNone/>
            </a:pPr>
            <a:r>
              <a:t/>
            </a:r>
            <a:endParaRPr b="1" i="0" sz="1982" u="sng"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Majority under 398.208</a:t>
            </a:r>
            <a:endParaRPr/>
          </a:p>
          <a:p>
            <a:pPr indent="0" lvl="0" marL="0" marR="0" rtl="0" algn="l">
              <a:lnSpc>
                <a:spcPct val="161352"/>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J 290 MCDER-- Non-Christian Religions</a:t>
            </a:r>
            <a:endParaRPr/>
          </a:p>
          <a:p>
            <a:pPr indent="0" lvl="0" marL="0" marR="0" rtl="0" algn="l">
              <a:lnSpc>
                <a:spcPct val="140010"/>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Other Scheme</a:t>
            </a:r>
            <a:endParaRPr/>
          </a:p>
          <a:p>
            <a:pPr indent="0" lvl="0" marL="0" marR="0" rtl="0" algn="l">
              <a:lnSpc>
                <a:spcPct val="140010"/>
              </a:lnSpc>
              <a:spcBef>
                <a:spcPts val="0"/>
              </a:spcBef>
              <a:spcAft>
                <a:spcPts val="0"/>
              </a:spcAft>
              <a:buNone/>
            </a:pPr>
            <a:r>
              <a:rPr b="1" i="0" lang="en-GB" sz="1982" u="none" cap="none" strike="noStrike">
                <a:solidFill>
                  <a:srgbClr val="253943"/>
                </a:solidFill>
                <a:latin typeface="Arial"/>
                <a:ea typeface="Arial"/>
                <a:cs typeface="Arial"/>
                <a:sym typeface="Arial"/>
              </a:rPr>
              <a:t>E McD Native American</a:t>
            </a:r>
            <a:endParaRPr/>
          </a:p>
          <a:p>
            <a:pPr indent="0" lvl="0" marL="0" marR="0" rtl="0" algn="l">
              <a:lnSpc>
                <a:spcPct val="161352"/>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61352"/>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61352"/>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61352"/>
              </a:lnSpc>
              <a:spcBef>
                <a:spcPts val="0"/>
              </a:spcBef>
              <a:spcAft>
                <a:spcPts val="0"/>
              </a:spcAft>
              <a:buNone/>
            </a:pPr>
            <a:r>
              <a:t/>
            </a:r>
            <a:endParaRPr b="1" i="0" sz="1982" u="none" cap="none" strike="noStrike">
              <a:solidFill>
                <a:srgbClr val="253943"/>
              </a:solidFill>
              <a:latin typeface="Arial"/>
              <a:ea typeface="Arial"/>
              <a:cs typeface="Arial"/>
              <a:sym typeface="Arial"/>
            </a:endParaRPr>
          </a:p>
          <a:p>
            <a:pPr indent="0" lvl="0" marL="0" marR="0" rtl="0" algn="l">
              <a:lnSpc>
                <a:spcPct val="161352"/>
              </a:lnSpc>
              <a:spcBef>
                <a:spcPts val="0"/>
              </a:spcBef>
              <a:spcAft>
                <a:spcPts val="0"/>
              </a:spcAft>
              <a:buNone/>
            </a:pPr>
            <a:r>
              <a:t/>
            </a:r>
            <a:endParaRPr b="1" i="0" sz="1982" u="none" cap="none" strike="noStrike">
              <a:solidFill>
                <a:srgbClr val="253943"/>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A97"/>
        </a:solidFill>
      </p:bgPr>
    </p:bg>
    <p:spTree>
      <p:nvGrpSpPr>
        <p:cNvPr id="391" name="Shape 391"/>
        <p:cNvGrpSpPr/>
        <p:nvPr/>
      </p:nvGrpSpPr>
      <p:grpSpPr>
        <a:xfrm>
          <a:off x="0" y="0"/>
          <a:ext cx="0" cy="0"/>
          <a:chOff x="0" y="0"/>
          <a:chExt cx="0" cy="0"/>
        </a:xfrm>
      </p:grpSpPr>
      <p:sp>
        <p:nvSpPr>
          <p:cNvPr id="392" name="Google Shape;392;p21"/>
          <p:cNvSpPr/>
          <p:nvPr/>
        </p:nvSpPr>
        <p:spPr>
          <a:xfrm>
            <a:off x="7630192" y="1400397"/>
            <a:ext cx="9617863" cy="1541712"/>
          </a:xfrm>
          <a:custGeom>
            <a:rect b="b" l="l" r="r" t="t"/>
            <a:pathLst>
              <a:path extrusionOk="0" h="1541712" w="9617863">
                <a:moveTo>
                  <a:pt x="0" y="0"/>
                </a:moveTo>
                <a:lnTo>
                  <a:pt x="9617863" y="0"/>
                </a:lnTo>
                <a:lnTo>
                  <a:pt x="9617863" y="1541712"/>
                </a:lnTo>
                <a:lnTo>
                  <a:pt x="0" y="1541712"/>
                </a:lnTo>
                <a:lnTo>
                  <a:pt x="0" y="0"/>
                </a:lnTo>
                <a:close/>
              </a:path>
            </a:pathLst>
          </a:custGeom>
          <a:blipFill rotWithShape="1">
            <a:blip r:embed="rId3">
              <a:alphaModFix/>
            </a:blip>
            <a:stretch>
              <a:fillRect b="-987" l="0" r="0" t="-987"/>
            </a:stretch>
          </a:blipFill>
          <a:ln>
            <a:noFill/>
          </a:ln>
        </p:spPr>
      </p:sp>
      <p:sp>
        <p:nvSpPr>
          <p:cNvPr id="393" name="Google Shape;393;p21"/>
          <p:cNvSpPr/>
          <p:nvPr/>
        </p:nvSpPr>
        <p:spPr>
          <a:xfrm>
            <a:off x="8217421" y="762834"/>
            <a:ext cx="8443405" cy="744210"/>
          </a:xfrm>
          <a:custGeom>
            <a:rect b="b" l="l" r="r" t="t"/>
            <a:pathLst>
              <a:path extrusionOk="0" h="744210" w="8443405">
                <a:moveTo>
                  <a:pt x="0" y="0"/>
                </a:moveTo>
                <a:lnTo>
                  <a:pt x="8443405" y="0"/>
                </a:lnTo>
                <a:lnTo>
                  <a:pt x="8443405" y="744210"/>
                </a:lnTo>
                <a:lnTo>
                  <a:pt x="0" y="744210"/>
                </a:lnTo>
                <a:lnTo>
                  <a:pt x="0" y="0"/>
                </a:lnTo>
                <a:close/>
              </a:path>
            </a:pathLst>
          </a:custGeom>
          <a:blipFill rotWithShape="1">
            <a:blip r:embed="rId4">
              <a:alphaModFix/>
            </a:blip>
            <a:stretch>
              <a:fillRect b="0" l="0" r="0" t="0"/>
            </a:stretch>
          </a:blipFill>
          <a:ln>
            <a:noFill/>
          </a:ln>
        </p:spPr>
      </p:sp>
      <p:sp>
        <p:nvSpPr>
          <p:cNvPr id="394" name="Google Shape;394;p21"/>
          <p:cNvSpPr/>
          <p:nvPr/>
        </p:nvSpPr>
        <p:spPr>
          <a:xfrm>
            <a:off x="333754" y="844448"/>
            <a:ext cx="5675577" cy="4698211"/>
          </a:xfrm>
          <a:custGeom>
            <a:rect b="b" l="l" r="r" t="t"/>
            <a:pathLst>
              <a:path extrusionOk="0" h="4698211" w="5675577">
                <a:moveTo>
                  <a:pt x="0" y="0"/>
                </a:moveTo>
                <a:lnTo>
                  <a:pt x="5675576" y="0"/>
                </a:lnTo>
                <a:lnTo>
                  <a:pt x="5675576" y="4698212"/>
                </a:lnTo>
                <a:lnTo>
                  <a:pt x="0" y="4698212"/>
                </a:lnTo>
                <a:lnTo>
                  <a:pt x="0" y="0"/>
                </a:lnTo>
                <a:close/>
              </a:path>
            </a:pathLst>
          </a:custGeom>
          <a:blipFill rotWithShape="1">
            <a:blip r:embed="rId5">
              <a:alphaModFix/>
            </a:blip>
            <a:stretch>
              <a:fillRect b="0" l="0" r="0" t="0"/>
            </a:stretch>
          </a:blipFill>
          <a:ln>
            <a:noFill/>
          </a:ln>
        </p:spPr>
      </p:sp>
      <p:sp>
        <p:nvSpPr>
          <p:cNvPr descr="excerpt from the Dewey Blog on December 2019. " id="395" name="Google Shape;395;p21"/>
          <p:cNvSpPr/>
          <p:nvPr/>
        </p:nvSpPr>
        <p:spPr>
          <a:xfrm>
            <a:off x="6904559" y="5745144"/>
            <a:ext cx="11069129" cy="4381396"/>
          </a:xfrm>
          <a:custGeom>
            <a:rect b="b" l="l" r="r" t="t"/>
            <a:pathLst>
              <a:path extrusionOk="0" h="4381396" w="11069129">
                <a:moveTo>
                  <a:pt x="0" y="0"/>
                </a:moveTo>
                <a:lnTo>
                  <a:pt x="11069129" y="0"/>
                </a:lnTo>
                <a:lnTo>
                  <a:pt x="11069129" y="4381396"/>
                </a:lnTo>
                <a:lnTo>
                  <a:pt x="0" y="4381396"/>
                </a:lnTo>
                <a:lnTo>
                  <a:pt x="0" y="0"/>
                </a:lnTo>
                <a:close/>
              </a:path>
            </a:pathLst>
          </a:custGeom>
          <a:blipFill rotWithShape="1">
            <a:blip r:embed="rId6">
              <a:alphaModFix/>
            </a:blip>
            <a:stretch>
              <a:fillRect b="-203" l="0" r="0" t="-203"/>
            </a:stretch>
          </a:blipFill>
          <a:ln>
            <a:noFill/>
          </a:ln>
        </p:spPr>
      </p:sp>
      <p:sp>
        <p:nvSpPr>
          <p:cNvPr id="396" name="Google Shape;396;p21"/>
          <p:cNvSpPr/>
          <p:nvPr/>
        </p:nvSpPr>
        <p:spPr>
          <a:xfrm>
            <a:off x="358701" y="5969516"/>
            <a:ext cx="5650629" cy="1229012"/>
          </a:xfrm>
          <a:custGeom>
            <a:rect b="b" l="l" r="r" t="t"/>
            <a:pathLst>
              <a:path extrusionOk="0" h="1229012" w="5650629">
                <a:moveTo>
                  <a:pt x="0" y="0"/>
                </a:moveTo>
                <a:lnTo>
                  <a:pt x="5650629" y="0"/>
                </a:lnTo>
                <a:lnTo>
                  <a:pt x="5650629" y="1229012"/>
                </a:lnTo>
                <a:lnTo>
                  <a:pt x="0" y="1229012"/>
                </a:lnTo>
                <a:lnTo>
                  <a:pt x="0" y="0"/>
                </a:lnTo>
                <a:close/>
              </a:path>
            </a:pathLst>
          </a:custGeom>
          <a:blipFill rotWithShape="1">
            <a:blip r:embed="rId7">
              <a:alphaModFix/>
            </a:blip>
            <a:stretch>
              <a:fillRect b="0" l="0" r="0" t="0"/>
            </a:stretch>
          </a:blipFill>
          <a:ln>
            <a:noFill/>
          </a:ln>
        </p:spPr>
      </p:sp>
      <p:sp>
        <p:nvSpPr>
          <p:cNvPr id="397" name="Google Shape;397;p21"/>
          <p:cNvSpPr txBox="1"/>
          <p:nvPr/>
        </p:nvSpPr>
        <p:spPr>
          <a:xfrm>
            <a:off x="3152323" y="156400"/>
            <a:ext cx="113580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3500" u="none" cap="none" strike="noStrike">
                <a:solidFill>
                  <a:srgbClr val="253943"/>
                </a:solidFill>
                <a:latin typeface="Arial"/>
                <a:ea typeface="Arial"/>
                <a:cs typeface="Arial"/>
                <a:sym typeface="Arial"/>
              </a:rPr>
              <a:t>Look at Folklore &amp; Mythology in Juvenile Literature</a:t>
            </a:r>
            <a:endParaRPr/>
          </a:p>
        </p:txBody>
      </p:sp>
      <p:sp>
        <p:nvSpPr>
          <p:cNvPr id="398" name="Google Shape;398;p21"/>
          <p:cNvSpPr txBox="1"/>
          <p:nvPr/>
        </p:nvSpPr>
        <p:spPr>
          <a:xfrm>
            <a:off x="7181337" y="2989734"/>
            <a:ext cx="10792500" cy="26697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GB" sz="2169" u="none" cap="none" strike="noStrike">
                <a:solidFill>
                  <a:srgbClr val="253943"/>
                </a:solidFill>
                <a:latin typeface="Arial"/>
                <a:ea typeface="Arial"/>
                <a:cs typeface="Arial"/>
                <a:sym typeface="Arial"/>
              </a:rPr>
              <a:t>DDC instructions ask: How is the item presented? Is it presented as religious? Is it sacred or a ritual? Is it meant to be entertaining? Is it a retelling for Juvenile audiences?</a:t>
            </a:r>
            <a:endParaRPr/>
          </a:p>
          <a:p>
            <a:pPr indent="0" lvl="0" marL="0" marR="0" rtl="0" algn="l">
              <a:lnSpc>
                <a:spcPct val="140018"/>
              </a:lnSpc>
              <a:spcBef>
                <a:spcPts val="0"/>
              </a:spcBef>
              <a:spcAft>
                <a:spcPts val="0"/>
              </a:spcAft>
              <a:buNone/>
            </a:pPr>
            <a:r>
              <a:t/>
            </a:r>
            <a:endParaRPr b="0" i="0" sz="2169" u="none" cap="none" strike="noStrike">
              <a:solidFill>
                <a:srgbClr val="253943"/>
              </a:solidFill>
              <a:latin typeface="Arial"/>
              <a:ea typeface="Arial"/>
              <a:cs typeface="Arial"/>
              <a:sym typeface="Arial"/>
            </a:endParaRPr>
          </a:p>
          <a:p>
            <a:pPr indent="0" lvl="0" marL="0" marR="0" rtl="0" algn="l">
              <a:lnSpc>
                <a:spcPct val="140018"/>
              </a:lnSpc>
              <a:spcBef>
                <a:spcPts val="0"/>
              </a:spcBef>
              <a:spcAft>
                <a:spcPts val="0"/>
              </a:spcAft>
              <a:buNone/>
            </a:pPr>
            <a:r>
              <a:rPr b="0" i="0" lang="en-GB" sz="2169" u="none" cap="none" strike="noStrike">
                <a:solidFill>
                  <a:srgbClr val="253943"/>
                </a:solidFill>
                <a:latin typeface="Arial"/>
                <a:ea typeface="Arial"/>
                <a:cs typeface="Arial"/>
                <a:sym typeface="Arial"/>
              </a:rPr>
              <a:t>Joseph Campbell is quoted as saying mythology is “other people’s religion.”</a:t>
            </a:r>
            <a:endParaRPr/>
          </a:p>
          <a:p>
            <a:pPr indent="0" lvl="0" marL="0" marR="0" rtl="0" algn="l">
              <a:lnSpc>
                <a:spcPct val="140018"/>
              </a:lnSpc>
              <a:spcBef>
                <a:spcPts val="0"/>
              </a:spcBef>
              <a:spcAft>
                <a:spcPts val="0"/>
              </a:spcAft>
              <a:buNone/>
            </a:pPr>
            <a:r>
              <a:t/>
            </a:r>
            <a:endParaRPr b="0" i="0" sz="2169" u="none" cap="none" strike="noStrike">
              <a:solidFill>
                <a:srgbClr val="253943"/>
              </a:solidFill>
              <a:latin typeface="Arial"/>
              <a:ea typeface="Arial"/>
              <a:cs typeface="Arial"/>
              <a:sym typeface="Arial"/>
            </a:endParaRPr>
          </a:p>
          <a:p>
            <a:pPr indent="0" lvl="0" marL="0" marR="0" rtl="0" algn="l">
              <a:lnSpc>
                <a:spcPct val="140018"/>
              </a:lnSpc>
              <a:spcBef>
                <a:spcPts val="0"/>
              </a:spcBef>
              <a:spcAft>
                <a:spcPts val="0"/>
              </a:spcAft>
              <a:buNone/>
            </a:pPr>
            <a:r>
              <a:rPr b="0" i="0" lang="en-GB" sz="2169" u="none" cap="none" strike="noStrike">
                <a:solidFill>
                  <a:srgbClr val="253943"/>
                </a:solidFill>
                <a:latin typeface="Arial"/>
                <a:ea typeface="Arial"/>
                <a:cs typeface="Arial"/>
                <a:sym typeface="Arial"/>
              </a:rPr>
              <a:t>Below is from DDC 22, notes section for 398.2</a:t>
            </a:r>
            <a:endParaRPr/>
          </a:p>
          <a:p>
            <a:pPr indent="0" lvl="0" marL="0" marR="0" rtl="0" algn="l">
              <a:lnSpc>
                <a:spcPct val="140018"/>
              </a:lnSpc>
              <a:spcBef>
                <a:spcPts val="0"/>
              </a:spcBef>
              <a:spcAft>
                <a:spcPts val="0"/>
              </a:spcAft>
              <a:buNone/>
            </a:pPr>
            <a:r>
              <a:t/>
            </a:r>
            <a:endParaRPr b="0" i="0" sz="2169" u="none" cap="none" strike="noStrike">
              <a:solidFill>
                <a:srgbClr val="253943"/>
              </a:solidFill>
              <a:latin typeface="Arial"/>
              <a:ea typeface="Arial"/>
              <a:cs typeface="Arial"/>
              <a:sym typeface="Arial"/>
            </a:endParaRPr>
          </a:p>
        </p:txBody>
      </p:sp>
      <p:sp>
        <p:nvSpPr>
          <p:cNvPr id="399" name="Google Shape;399;p21"/>
          <p:cNvSpPr txBox="1"/>
          <p:nvPr/>
        </p:nvSpPr>
        <p:spPr>
          <a:xfrm>
            <a:off x="224327" y="7427307"/>
            <a:ext cx="6340200" cy="26256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GB" sz="2132" u="none" cap="none" strike="noStrike">
                <a:solidFill>
                  <a:srgbClr val="253943"/>
                </a:solidFill>
                <a:latin typeface="Arial"/>
                <a:ea typeface="Arial"/>
                <a:cs typeface="Arial"/>
                <a:sym typeface="Arial"/>
              </a:rPr>
              <a:t>Established in 2006 by Dr. Debbie Reese of Nambé Pueblo, American Indians in Children's Literature (AICL) provides critical analysis of Indigenous peoples in children's and young adult books. Dr. Jean Mendoza joined AICL as a co-editor in 2016. (Site redesign on January 8, 2025)</a:t>
            </a:r>
            <a:endParaRPr sz="1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A97"/>
        </a:solidFill>
      </p:bgPr>
    </p:bg>
    <p:spTree>
      <p:nvGrpSpPr>
        <p:cNvPr id="407" name="Shape 407"/>
        <p:cNvGrpSpPr/>
        <p:nvPr/>
      </p:nvGrpSpPr>
      <p:grpSpPr>
        <a:xfrm>
          <a:off x="0" y="0"/>
          <a:ext cx="0" cy="0"/>
          <a:chOff x="0" y="0"/>
          <a:chExt cx="0" cy="0"/>
        </a:xfrm>
      </p:grpSpPr>
      <p:sp>
        <p:nvSpPr>
          <p:cNvPr descr="Maawn Doobiigeng (Gather Together) classification system chart. " id="408" name="Google Shape;408;p22"/>
          <p:cNvSpPr/>
          <p:nvPr/>
        </p:nvSpPr>
        <p:spPr>
          <a:xfrm>
            <a:off x="774852" y="1736288"/>
            <a:ext cx="10392158" cy="8024154"/>
          </a:xfrm>
          <a:custGeom>
            <a:rect b="b" l="l" r="r" t="t"/>
            <a:pathLst>
              <a:path extrusionOk="0" h="8024154" w="10392158">
                <a:moveTo>
                  <a:pt x="0" y="0"/>
                </a:moveTo>
                <a:lnTo>
                  <a:pt x="10392159" y="0"/>
                </a:lnTo>
                <a:lnTo>
                  <a:pt x="10392159" y="8024153"/>
                </a:lnTo>
                <a:lnTo>
                  <a:pt x="0" y="8024153"/>
                </a:lnTo>
                <a:lnTo>
                  <a:pt x="0" y="0"/>
                </a:lnTo>
                <a:close/>
              </a:path>
            </a:pathLst>
          </a:custGeom>
          <a:blipFill rotWithShape="1">
            <a:blip r:embed="rId3">
              <a:alphaModFix/>
            </a:blip>
            <a:stretch>
              <a:fillRect b="0" l="0" r="0" t="0"/>
            </a:stretch>
          </a:blipFill>
          <a:ln>
            <a:noFill/>
          </a:ln>
        </p:spPr>
      </p:sp>
      <p:sp>
        <p:nvSpPr>
          <p:cNvPr descr="Picture of book call number labels from the Saginaw Chippewa Tribal Libraries. " id="409" name="Google Shape;409;p22"/>
          <p:cNvSpPr/>
          <p:nvPr/>
        </p:nvSpPr>
        <p:spPr>
          <a:xfrm>
            <a:off x="10886417" y="2343587"/>
            <a:ext cx="7325557" cy="5599825"/>
          </a:xfrm>
          <a:custGeom>
            <a:rect b="b" l="l" r="r" t="t"/>
            <a:pathLst>
              <a:path extrusionOk="0" h="5599825" w="7325557">
                <a:moveTo>
                  <a:pt x="0" y="0"/>
                </a:moveTo>
                <a:lnTo>
                  <a:pt x="7325557" y="0"/>
                </a:lnTo>
                <a:lnTo>
                  <a:pt x="7325557" y="5599826"/>
                </a:lnTo>
                <a:lnTo>
                  <a:pt x="0" y="5599826"/>
                </a:lnTo>
                <a:lnTo>
                  <a:pt x="0" y="0"/>
                </a:lnTo>
                <a:close/>
              </a:path>
            </a:pathLst>
          </a:custGeom>
          <a:blipFill rotWithShape="1">
            <a:blip r:embed="rId4">
              <a:alphaModFix/>
            </a:blip>
            <a:stretch>
              <a:fillRect b="0" l="0" r="0" t="0"/>
            </a:stretch>
          </a:blipFill>
          <a:ln>
            <a:noFill/>
          </a:ln>
        </p:spPr>
      </p:sp>
      <p:sp>
        <p:nvSpPr>
          <p:cNvPr id="410" name="Google Shape;410;p22"/>
          <p:cNvSpPr txBox="1"/>
          <p:nvPr/>
        </p:nvSpPr>
        <p:spPr>
          <a:xfrm>
            <a:off x="1028700" y="465130"/>
            <a:ext cx="17498781" cy="955676"/>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GB" sz="8000" u="none" cap="none" strike="noStrike">
                <a:solidFill>
                  <a:srgbClr val="253943"/>
                </a:solidFill>
                <a:latin typeface="Arial"/>
                <a:ea typeface="Arial"/>
                <a:cs typeface="Arial"/>
                <a:sym typeface="Arial"/>
              </a:rPr>
              <a:t>DECOLONIZING THE STACKS</a:t>
            </a:r>
            <a:endParaRPr/>
          </a:p>
        </p:txBody>
      </p:sp>
      <p:sp>
        <p:nvSpPr>
          <p:cNvPr id="411" name="Google Shape;411;p22"/>
          <p:cNvSpPr txBox="1"/>
          <p:nvPr/>
        </p:nvSpPr>
        <p:spPr>
          <a:xfrm>
            <a:off x="11361985" y="8042275"/>
            <a:ext cx="6849989" cy="12160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3500" u="none" cap="none" strike="noStrike">
                <a:solidFill>
                  <a:srgbClr val="253943"/>
                </a:solidFill>
                <a:latin typeface="Arial"/>
                <a:ea typeface="Arial"/>
                <a:cs typeface="Arial"/>
                <a:sym typeface="Arial"/>
              </a:rPr>
              <a:t>Saginaw Chippewa Tribal Libraries, Mount Pleasant, MI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419" name="Shape 419"/>
        <p:cNvGrpSpPr/>
        <p:nvPr/>
      </p:nvGrpSpPr>
      <p:grpSpPr>
        <a:xfrm>
          <a:off x="0" y="0"/>
          <a:ext cx="0" cy="0"/>
          <a:chOff x="0" y="0"/>
          <a:chExt cx="0" cy="0"/>
        </a:xfrm>
      </p:grpSpPr>
      <p:sp>
        <p:nvSpPr>
          <p:cNvPr descr="Enslaved persons chart from Classweb. " id="420" name="Google Shape;420;p23"/>
          <p:cNvSpPr/>
          <p:nvPr/>
        </p:nvSpPr>
        <p:spPr>
          <a:xfrm>
            <a:off x="11174659" y="3944713"/>
            <a:ext cx="6084641" cy="5838943"/>
          </a:xfrm>
          <a:custGeom>
            <a:rect b="b" l="l" r="r" t="t"/>
            <a:pathLst>
              <a:path extrusionOk="0" h="5838943" w="6084641">
                <a:moveTo>
                  <a:pt x="0" y="0"/>
                </a:moveTo>
                <a:lnTo>
                  <a:pt x="6084641" y="0"/>
                </a:lnTo>
                <a:lnTo>
                  <a:pt x="6084641" y="5838942"/>
                </a:lnTo>
                <a:lnTo>
                  <a:pt x="0" y="5838942"/>
                </a:lnTo>
                <a:lnTo>
                  <a:pt x="0" y="0"/>
                </a:lnTo>
                <a:close/>
              </a:path>
            </a:pathLst>
          </a:custGeom>
          <a:blipFill rotWithShape="1">
            <a:blip r:embed="rId3">
              <a:alphaModFix/>
            </a:blip>
            <a:stretch>
              <a:fillRect b="0" l="0" r="0" t="0"/>
            </a:stretch>
          </a:blipFill>
          <a:ln>
            <a:noFill/>
          </a:ln>
        </p:spPr>
      </p:sp>
      <p:sp>
        <p:nvSpPr>
          <p:cNvPr id="421" name="Google Shape;421;p23"/>
          <p:cNvSpPr/>
          <p:nvPr/>
        </p:nvSpPr>
        <p:spPr>
          <a:xfrm>
            <a:off x="1028700" y="4450357"/>
            <a:ext cx="3191240" cy="5589752"/>
          </a:xfrm>
          <a:custGeom>
            <a:rect b="b" l="l" r="r" t="t"/>
            <a:pathLst>
              <a:path extrusionOk="0" h="5589752" w="3191240">
                <a:moveTo>
                  <a:pt x="0" y="0"/>
                </a:moveTo>
                <a:lnTo>
                  <a:pt x="3191240" y="0"/>
                </a:lnTo>
                <a:lnTo>
                  <a:pt x="3191240" y="5589751"/>
                </a:lnTo>
                <a:lnTo>
                  <a:pt x="0" y="5589751"/>
                </a:lnTo>
                <a:lnTo>
                  <a:pt x="0" y="0"/>
                </a:lnTo>
                <a:close/>
              </a:path>
            </a:pathLst>
          </a:custGeom>
          <a:blipFill rotWithShape="1">
            <a:blip r:embed="rId4">
              <a:alphaModFix/>
            </a:blip>
            <a:stretch>
              <a:fillRect b="0" l="0" r="0" t="0"/>
            </a:stretch>
          </a:blipFill>
          <a:ln>
            <a:noFill/>
          </a:ln>
        </p:spPr>
      </p:sp>
      <p:sp>
        <p:nvSpPr>
          <p:cNvPr id="422" name="Google Shape;422;p23"/>
          <p:cNvSpPr txBox="1"/>
          <p:nvPr/>
        </p:nvSpPr>
        <p:spPr>
          <a:xfrm>
            <a:off x="2941281" y="303398"/>
            <a:ext cx="13446732" cy="10538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6220" u="none" cap="none" strike="noStrike">
                <a:solidFill>
                  <a:srgbClr val="253943"/>
                </a:solidFill>
                <a:latin typeface="Arial"/>
                <a:ea typeface="Arial"/>
                <a:cs typeface="Arial"/>
                <a:sym typeface="Arial"/>
              </a:rPr>
              <a:t>Description in Archival Works</a:t>
            </a:r>
            <a:endParaRPr/>
          </a:p>
        </p:txBody>
      </p:sp>
      <p:sp>
        <p:nvSpPr>
          <p:cNvPr id="423" name="Google Shape;423;p23"/>
          <p:cNvSpPr txBox="1"/>
          <p:nvPr/>
        </p:nvSpPr>
        <p:spPr>
          <a:xfrm>
            <a:off x="1028700" y="1612865"/>
            <a:ext cx="15885927" cy="12160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3500" u="sng" cap="none" strike="noStrike">
                <a:solidFill>
                  <a:srgbClr val="253943"/>
                </a:solidFill>
                <a:latin typeface="Arial"/>
                <a:ea typeface="Arial"/>
                <a:cs typeface="Arial"/>
                <a:sym typeface="Arial"/>
                <a:hlinkClick r:id="rId5">
                  <a:extLst>
                    <a:ext uri="{A12FA001-AC4F-418D-AE19-62706E023703}">
                      <ahyp:hlinkClr val="tx"/>
                    </a:ext>
                  </a:extLst>
                </a:hlinkClick>
              </a:rPr>
              <a:t>This is America: Creating Anti-racist Metadata for Digital Collections, University of Houston </a:t>
            </a:r>
            <a:endParaRPr/>
          </a:p>
        </p:txBody>
      </p:sp>
      <p:sp>
        <p:nvSpPr>
          <p:cNvPr id="424" name="Google Shape;424;p23"/>
          <p:cNvSpPr txBox="1"/>
          <p:nvPr/>
        </p:nvSpPr>
        <p:spPr>
          <a:xfrm>
            <a:off x="1028700" y="3086065"/>
            <a:ext cx="16230600" cy="16506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GB" sz="3600" u="sng" cap="none" strike="noStrike">
                <a:solidFill>
                  <a:srgbClr val="131D44"/>
                </a:solidFill>
                <a:latin typeface="Arial"/>
                <a:ea typeface="Arial"/>
                <a:cs typeface="Arial"/>
                <a:sym typeface="Arial"/>
                <a:hlinkClick r:id="rId6">
                  <a:extLst>
                    <a:ext uri="{A12FA001-AC4F-418D-AE19-62706E023703}">
                      <ahyp:hlinkClr val="tx"/>
                    </a:ext>
                  </a:extLst>
                </a:hlinkClick>
              </a:rPr>
              <a:t>Bill of sale for Susan, an enslaved person, from E. Bellinger to E.H. Simmins, 1849 December 21 : autograph manuscript</a:t>
            </a:r>
            <a:r>
              <a:rPr b="1" i="0" lang="en-GB" sz="3600" u="none" cap="none" strike="noStrike">
                <a:solidFill>
                  <a:srgbClr val="E87341"/>
                </a:solidFill>
                <a:latin typeface="Arial"/>
                <a:ea typeface="Arial"/>
                <a:cs typeface="Arial"/>
                <a:sym typeface="Arial"/>
              </a:rPr>
              <a:t> </a:t>
            </a:r>
            <a:endParaRPr/>
          </a:p>
          <a:p>
            <a:pPr indent="0" lvl="0" marL="0" marR="0" rtl="0" algn="l">
              <a:lnSpc>
                <a:spcPct val="84750"/>
              </a:lnSpc>
              <a:spcBef>
                <a:spcPts val="0"/>
              </a:spcBef>
              <a:spcAft>
                <a:spcPts val="0"/>
              </a:spcAft>
              <a:buNone/>
            </a:pPr>
            <a:r>
              <a:t/>
            </a:r>
            <a:endParaRPr b="1" i="0" sz="3600" u="none" cap="none" strike="noStrike">
              <a:solidFill>
                <a:srgbClr val="E8734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943"/>
        </a:solidFill>
      </p:bgPr>
    </p:bg>
    <p:spTree>
      <p:nvGrpSpPr>
        <p:cNvPr id="432" name="Shape 432"/>
        <p:cNvGrpSpPr/>
        <p:nvPr/>
      </p:nvGrpSpPr>
      <p:grpSpPr>
        <a:xfrm>
          <a:off x="0" y="0"/>
          <a:ext cx="0" cy="0"/>
          <a:chOff x="0" y="0"/>
          <a:chExt cx="0" cy="0"/>
        </a:xfrm>
      </p:grpSpPr>
      <p:sp>
        <p:nvSpPr>
          <p:cNvPr id="433" name="Google Shape;433;p24"/>
          <p:cNvSpPr/>
          <p:nvPr/>
        </p:nvSpPr>
        <p:spPr>
          <a:xfrm>
            <a:off x="2036272" y="323092"/>
            <a:ext cx="14978518" cy="1215692"/>
          </a:xfrm>
          <a:custGeom>
            <a:rect b="b" l="l" r="r" t="t"/>
            <a:pathLst>
              <a:path extrusionOk="0" h="297685" w="3667768">
                <a:moveTo>
                  <a:pt x="0" y="0"/>
                </a:moveTo>
                <a:lnTo>
                  <a:pt x="3667768" y="0"/>
                </a:lnTo>
                <a:lnTo>
                  <a:pt x="3667768" y="297685"/>
                </a:lnTo>
                <a:lnTo>
                  <a:pt x="0" y="297685"/>
                </a:lnTo>
                <a:close/>
              </a:path>
            </a:pathLst>
          </a:custGeom>
          <a:solidFill>
            <a:srgbClr val="FFF5D6"/>
          </a:solidFill>
          <a:ln>
            <a:noFill/>
          </a:ln>
        </p:spPr>
      </p:sp>
      <p:sp>
        <p:nvSpPr>
          <p:cNvPr id="434" name="Google Shape;434;p24"/>
          <p:cNvSpPr/>
          <p:nvPr/>
        </p:nvSpPr>
        <p:spPr>
          <a:xfrm>
            <a:off x="8574420" y="5077317"/>
            <a:ext cx="3860777" cy="4530261"/>
          </a:xfrm>
          <a:custGeom>
            <a:rect b="b" l="l" r="r" t="t"/>
            <a:pathLst>
              <a:path extrusionOk="0" h="4530261" w="3860777">
                <a:moveTo>
                  <a:pt x="0" y="0"/>
                </a:moveTo>
                <a:lnTo>
                  <a:pt x="3860778" y="0"/>
                </a:lnTo>
                <a:lnTo>
                  <a:pt x="3860778" y="4530261"/>
                </a:lnTo>
                <a:lnTo>
                  <a:pt x="0" y="4530261"/>
                </a:lnTo>
                <a:lnTo>
                  <a:pt x="0" y="0"/>
                </a:lnTo>
                <a:close/>
              </a:path>
            </a:pathLst>
          </a:custGeom>
          <a:blipFill rotWithShape="1">
            <a:blip r:embed="rId3">
              <a:alphaModFix/>
            </a:blip>
            <a:stretch>
              <a:fillRect b="0" l="0" r="0" t="0"/>
            </a:stretch>
          </a:blipFill>
          <a:ln>
            <a:noFill/>
          </a:ln>
        </p:spPr>
      </p:sp>
      <p:sp>
        <p:nvSpPr>
          <p:cNvPr id="435" name="Google Shape;435;p24"/>
          <p:cNvSpPr/>
          <p:nvPr/>
        </p:nvSpPr>
        <p:spPr>
          <a:xfrm>
            <a:off x="13500290" y="2788194"/>
            <a:ext cx="2691262" cy="7224864"/>
          </a:xfrm>
          <a:custGeom>
            <a:rect b="b" l="l" r="r" t="t"/>
            <a:pathLst>
              <a:path extrusionOk="0" h="7224864" w="2691262">
                <a:moveTo>
                  <a:pt x="0" y="0"/>
                </a:moveTo>
                <a:lnTo>
                  <a:pt x="2691262" y="0"/>
                </a:lnTo>
                <a:lnTo>
                  <a:pt x="2691262" y="7224864"/>
                </a:lnTo>
                <a:lnTo>
                  <a:pt x="0" y="7224864"/>
                </a:lnTo>
                <a:lnTo>
                  <a:pt x="0" y="0"/>
                </a:lnTo>
                <a:close/>
              </a:path>
            </a:pathLst>
          </a:custGeom>
          <a:blipFill rotWithShape="1">
            <a:blip r:embed="rId4">
              <a:alphaModFix/>
            </a:blip>
            <a:stretch>
              <a:fillRect b="0" l="0" r="0" t="0"/>
            </a:stretch>
          </a:blipFill>
          <a:ln>
            <a:noFill/>
          </a:ln>
        </p:spPr>
      </p:sp>
      <p:sp>
        <p:nvSpPr>
          <p:cNvPr id="436" name="Google Shape;436;p24"/>
          <p:cNvSpPr/>
          <p:nvPr/>
        </p:nvSpPr>
        <p:spPr>
          <a:xfrm>
            <a:off x="229472" y="5876471"/>
            <a:ext cx="7351803" cy="3381829"/>
          </a:xfrm>
          <a:custGeom>
            <a:rect b="b" l="l" r="r" t="t"/>
            <a:pathLst>
              <a:path extrusionOk="0" h="3381829" w="7351803">
                <a:moveTo>
                  <a:pt x="0" y="0"/>
                </a:moveTo>
                <a:lnTo>
                  <a:pt x="7351803" y="0"/>
                </a:lnTo>
                <a:lnTo>
                  <a:pt x="7351803" y="3381829"/>
                </a:lnTo>
                <a:lnTo>
                  <a:pt x="0" y="3381829"/>
                </a:lnTo>
                <a:lnTo>
                  <a:pt x="0" y="0"/>
                </a:lnTo>
                <a:close/>
              </a:path>
            </a:pathLst>
          </a:custGeom>
          <a:blipFill rotWithShape="1">
            <a:blip r:embed="rId5">
              <a:alphaModFix/>
            </a:blip>
            <a:stretch>
              <a:fillRect b="0" l="0" r="0" t="0"/>
            </a:stretch>
          </a:blipFill>
          <a:ln>
            <a:noFill/>
          </a:ln>
        </p:spPr>
      </p:sp>
      <p:sp>
        <p:nvSpPr>
          <p:cNvPr id="437" name="Google Shape;437;p24"/>
          <p:cNvSpPr/>
          <p:nvPr/>
        </p:nvSpPr>
        <p:spPr>
          <a:xfrm>
            <a:off x="5649544" y="4868620"/>
            <a:ext cx="640542" cy="1324429"/>
          </a:xfrm>
          <a:custGeom>
            <a:rect b="b" l="l" r="r" t="t"/>
            <a:pathLst>
              <a:path extrusionOk="0" h="1324429" w="640542">
                <a:moveTo>
                  <a:pt x="0" y="0"/>
                </a:moveTo>
                <a:lnTo>
                  <a:pt x="640543" y="0"/>
                </a:lnTo>
                <a:lnTo>
                  <a:pt x="640543" y="1324429"/>
                </a:lnTo>
                <a:lnTo>
                  <a:pt x="0" y="1324429"/>
                </a:lnTo>
                <a:lnTo>
                  <a:pt x="0" y="0"/>
                </a:lnTo>
                <a:close/>
              </a:path>
            </a:pathLst>
          </a:custGeom>
          <a:blipFill rotWithShape="1">
            <a:blip r:embed="rId6">
              <a:alphaModFix/>
            </a:blip>
            <a:stretch>
              <a:fillRect b="0" l="0" r="0" t="0"/>
            </a:stretch>
          </a:blipFill>
          <a:ln>
            <a:noFill/>
          </a:ln>
        </p:spPr>
      </p:sp>
      <p:sp>
        <p:nvSpPr>
          <p:cNvPr id="438" name="Google Shape;438;p24"/>
          <p:cNvSpPr/>
          <p:nvPr/>
        </p:nvSpPr>
        <p:spPr>
          <a:xfrm>
            <a:off x="1256320" y="4747547"/>
            <a:ext cx="1559906" cy="1653080"/>
          </a:xfrm>
          <a:custGeom>
            <a:rect b="b" l="l" r="r" t="t"/>
            <a:pathLst>
              <a:path extrusionOk="0" h="1653080" w="1559906">
                <a:moveTo>
                  <a:pt x="0" y="0"/>
                </a:moveTo>
                <a:lnTo>
                  <a:pt x="1559905" y="0"/>
                </a:lnTo>
                <a:lnTo>
                  <a:pt x="1559905" y="1653079"/>
                </a:lnTo>
                <a:lnTo>
                  <a:pt x="0" y="1653079"/>
                </a:lnTo>
                <a:lnTo>
                  <a:pt x="0" y="0"/>
                </a:lnTo>
                <a:close/>
              </a:path>
            </a:pathLst>
          </a:custGeom>
          <a:blipFill rotWithShape="1">
            <a:blip r:embed="rId7">
              <a:alphaModFix/>
            </a:blip>
            <a:stretch>
              <a:fillRect b="0" l="0" r="0" t="0"/>
            </a:stretch>
          </a:blipFill>
          <a:ln>
            <a:noFill/>
          </a:ln>
        </p:spPr>
      </p:sp>
      <p:sp>
        <p:nvSpPr>
          <p:cNvPr id="439" name="Google Shape;439;p24"/>
          <p:cNvSpPr txBox="1"/>
          <p:nvPr/>
        </p:nvSpPr>
        <p:spPr>
          <a:xfrm>
            <a:off x="2859511" y="513417"/>
            <a:ext cx="13332041" cy="1168417"/>
          </a:xfrm>
          <a:prstGeom prst="rect">
            <a:avLst/>
          </a:prstGeom>
          <a:noFill/>
          <a:ln>
            <a:noFill/>
          </a:ln>
        </p:spPr>
        <p:txBody>
          <a:bodyPr anchorCtr="0" anchor="t" bIns="0" lIns="0" spcFirstLastPara="1" rIns="0" wrap="square" tIns="0">
            <a:spAutoFit/>
          </a:bodyPr>
          <a:lstStyle/>
          <a:p>
            <a:pPr indent="0" lvl="0" marL="0" marR="0" rtl="0" algn="l">
              <a:lnSpc>
                <a:spcPct val="85001"/>
              </a:lnSpc>
              <a:spcBef>
                <a:spcPts val="0"/>
              </a:spcBef>
              <a:spcAft>
                <a:spcPts val="0"/>
              </a:spcAft>
              <a:buNone/>
            </a:pPr>
            <a:r>
              <a:rPr b="0" i="0" lang="en-GB" sz="9854" u="none" cap="none" strike="noStrike">
                <a:solidFill>
                  <a:srgbClr val="000000"/>
                </a:solidFill>
                <a:latin typeface="Arial"/>
                <a:ea typeface="Arial"/>
                <a:cs typeface="Arial"/>
                <a:sym typeface="Arial"/>
              </a:rPr>
              <a:t>GETTING STARTED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4CE"/>
        </a:solidFill>
      </p:bgPr>
    </p:bg>
    <p:spTree>
      <p:nvGrpSpPr>
        <p:cNvPr id="447" name="Shape 447"/>
        <p:cNvGrpSpPr/>
        <p:nvPr/>
      </p:nvGrpSpPr>
      <p:grpSpPr>
        <a:xfrm>
          <a:off x="0" y="0"/>
          <a:ext cx="0" cy="0"/>
          <a:chOff x="0" y="0"/>
          <a:chExt cx="0" cy="0"/>
        </a:xfrm>
      </p:grpSpPr>
      <p:cxnSp>
        <p:nvCxnSpPr>
          <p:cNvPr id="448" name="Google Shape;448;p25"/>
          <p:cNvCxnSpPr/>
          <p:nvPr/>
        </p:nvCxnSpPr>
        <p:spPr>
          <a:xfrm>
            <a:off x="1028700" y="9826940"/>
            <a:ext cx="10160039" cy="0"/>
          </a:xfrm>
          <a:prstGeom prst="straightConnector1">
            <a:avLst/>
          </a:prstGeom>
          <a:noFill/>
          <a:ln cap="flat" cmpd="sng" w="200025">
            <a:solidFill>
              <a:srgbClr val="96B7B5"/>
            </a:solidFill>
            <a:prstDash val="solid"/>
            <a:round/>
            <a:headEnd len="sm" w="sm" type="none"/>
            <a:tailEnd len="sm" w="sm" type="none"/>
          </a:ln>
        </p:spPr>
      </p:cxnSp>
      <p:cxnSp>
        <p:nvCxnSpPr>
          <p:cNvPr id="449" name="Google Shape;449;p25"/>
          <p:cNvCxnSpPr/>
          <p:nvPr/>
        </p:nvCxnSpPr>
        <p:spPr>
          <a:xfrm flipH="1" rot="10800000">
            <a:off x="11347982" y="1840442"/>
            <a:ext cx="7167240" cy="7968393"/>
          </a:xfrm>
          <a:prstGeom prst="straightConnector1">
            <a:avLst/>
          </a:prstGeom>
          <a:noFill/>
          <a:ln cap="flat" cmpd="sng" w="200025">
            <a:solidFill>
              <a:srgbClr val="96B7B5"/>
            </a:solidFill>
            <a:prstDash val="solid"/>
            <a:round/>
            <a:headEnd len="sm" w="sm" type="none"/>
            <a:tailEnd len="sm" w="sm" type="none"/>
          </a:ln>
        </p:spPr>
      </p:cxnSp>
      <p:sp>
        <p:nvSpPr>
          <p:cNvPr id="450" name="Google Shape;450;p25"/>
          <p:cNvSpPr/>
          <p:nvPr/>
        </p:nvSpPr>
        <p:spPr>
          <a:xfrm>
            <a:off x="186968" y="9307828"/>
            <a:ext cx="1038225" cy="10382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5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5"/>
          <p:cNvSpPr/>
          <p:nvPr/>
        </p:nvSpPr>
        <p:spPr>
          <a:xfrm>
            <a:off x="10535896" y="9307828"/>
            <a:ext cx="1038225" cy="10382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5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5"/>
          <p:cNvSpPr/>
          <p:nvPr/>
        </p:nvSpPr>
        <p:spPr>
          <a:xfrm>
            <a:off x="310411" y="1247902"/>
            <a:ext cx="6100879" cy="3886073"/>
          </a:xfrm>
          <a:custGeom>
            <a:rect b="b" l="l" r="r" t="t"/>
            <a:pathLst>
              <a:path extrusionOk="0" h="1711493" w="2686932">
                <a:moveTo>
                  <a:pt x="0" y="0"/>
                </a:moveTo>
                <a:lnTo>
                  <a:pt x="2686932" y="0"/>
                </a:lnTo>
                <a:lnTo>
                  <a:pt x="2686932" y="1711493"/>
                </a:lnTo>
                <a:lnTo>
                  <a:pt x="0" y="1711493"/>
                </a:lnTo>
                <a:close/>
              </a:path>
            </a:pathLst>
          </a:custGeom>
          <a:solidFill>
            <a:srgbClr val="FFF5D6"/>
          </a:solidFill>
          <a:ln>
            <a:noFill/>
          </a:ln>
        </p:spPr>
      </p:sp>
      <p:sp>
        <p:nvSpPr>
          <p:cNvPr id="453" name="Google Shape;453;p25"/>
          <p:cNvSpPr/>
          <p:nvPr/>
        </p:nvSpPr>
        <p:spPr>
          <a:xfrm>
            <a:off x="310411" y="4898633"/>
            <a:ext cx="6100879" cy="3886073"/>
          </a:xfrm>
          <a:custGeom>
            <a:rect b="b" l="l" r="r" t="t"/>
            <a:pathLst>
              <a:path extrusionOk="0" h="1711493" w="2686932">
                <a:moveTo>
                  <a:pt x="0" y="0"/>
                </a:moveTo>
                <a:lnTo>
                  <a:pt x="2686932" y="0"/>
                </a:lnTo>
                <a:lnTo>
                  <a:pt x="2686932" y="1711493"/>
                </a:lnTo>
                <a:lnTo>
                  <a:pt x="0" y="1711493"/>
                </a:lnTo>
                <a:close/>
              </a:path>
            </a:pathLst>
          </a:custGeom>
          <a:solidFill>
            <a:srgbClr val="FFF5D6"/>
          </a:solidFill>
          <a:ln>
            <a:noFill/>
          </a:ln>
        </p:spPr>
      </p:sp>
      <p:sp>
        <p:nvSpPr>
          <p:cNvPr id="454" name="Google Shape;454;p25"/>
          <p:cNvSpPr/>
          <p:nvPr/>
        </p:nvSpPr>
        <p:spPr>
          <a:xfrm>
            <a:off x="-125962" y="-1972427"/>
            <a:ext cx="6234682" cy="3944853"/>
          </a:xfrm>
          <a:custGeom>
            <a:rect b="b" l="l" r="r" t="t"/>
            <a:pathLst>
              <a:path extrusionOk="0" h="3944853" w="6234682">
                <a:moveTo>
                  <a:pt x="0" y="0"/>
                </a:moveTo>
                <a:lnTo>
                  <a:pt x="6234681" y="0"/>
                </a:lnTo>
                <a:lnTo>
                  <a:pt x="6234681" y="3944854"/>
                </a:lnTo>
                <a:lnTo>
                  <a:pt x="0" y="3944854"/>
                </a:lnTo>
                <a:lnTo>
                  <a:pt x="0" y="0"/>
                </a:lnTo>
                <a:close/>
              </a:path>
            </a:pathLst>
          </a:custGeom>
          <a:blipFill rotWithShape="1">
            <a:blip r:embed="rId3">
              <a:alphaModFix/>
            </a:blip>
            <a:stretch>
              <a:fillRect b="0" l="0" r="0" t="0"/>
            </a:stretch>
          </a:blipFill>
          <a:ln>
            <a:noFill/>
          </a:ln>
        </p:spPr>
      </p:sp>
      <p:sp>
        <p:nvSpPr>
          <p:cNvPr id="455" name="Google Shape;455;p25"/>
          <p:cNvSpPr/>
          <p:nvPr/>
        </p:nvSpPr>
        <p:spPr>
          <a:xfrm>
            <a:off x="15521756" y="-1195821"/>
            <a:ext cx="7315200" cy="3817204"/>
          </a:xfrm>
          <a:custGeom>
            <a:rect b="b" l="l" r="r" t="t"/>
            <a:pathLst>
              <a:path extrusionOk="0" h="3817204" w="7315200">
                <a:moveTo>
                  <a:pt x="0" y="0"/>
                </a:moveTo>
                <a:lnTo>
                  <a:pt x="7315200" y="0"/>
                </a:lnTo>
                <a:lnTo>
                  <a:pt x="7315200" y="3817204"/>
                </a:lnTo>
                <a:lnTo>
                  <a:pt x="0" y="3817204"/>
                </a:lnTo>
                <a:lnTo>
                  <a:pt x="0" y="0"/>
                </a:lnTo>
                <a:close/>
              </a:path>
            </a:pathLst>
          </a:custGeom>
          <a:blipFill rotWithShape="1">
            <a:blip r:embed="rId4">
              <a:alphaModFix/>
            </a:blip>
            <a:stretch>
              <a:fillRect b="0" l="0" r="0" t="0"/>
            </a:stretch>
          </a:blipFill>
          <a:ln>
            <a:noFill/>
          </a:ln>
        </p:spPr>
      </p:sp>
      <p:sp>
        <p:nvSpPr>
          <p:cNvPr id="456" name="Google Shape;456;p25"/>
          <p:cNvSpPr/>
          <p:nvPr/>
        </p:nvSpPr>
        <p:spPr>
          <a:xfrm>
            <a:off x="7558125" y="550800"/>
            <a:ext cx="7847452" cy="8878688"/>
          </a:xfrm>
          <a:custGeom>
            <a:rect b="b" l="l" r="r" t="t"/>
            <a:pathLst>
              <a:path extrusionOk="0" h="8878688" w="7847452">
                <a:moveTo>
                  <a:pt x="0" y="0"/>
                </a:moveTo>
                <a:lnTo>
                  <a:pt x="7847453" y="0"/>
                </a:lnTo>
                <a:lnTo>
                  <a:pt x="7847453" y="8878688"/>
                </a:lnTo>
                <a:lnTo>
                  <a:pt x="0" y="8878688"/>
                </a:lnTo>
                <a:lnTo>
                  <a:pt x="0" y="0"/>
                </a:lnTo>
                <a:close/>
              </a:path>
            </a:pathLst>
          </a:custGeom>
          <a:blipFill rotWithShape="1">
            <a:blip r:embed="rId5">
              <a:alphaModFix/>
            </a:blip>
            <a:stretch>
              <a:fillRect b="0" l="0" r="0" t="0"/>
            </a:stretch>
          </a:blipFill>
          <a:ln>
            <a:noFill/>
          </a:ln>
        </p:spPr>
      </p:sp>
      <p:sp>
        <p:nvSpPr>
          <p:cNvPr id="457" name="Google Shape;457;p25"/>
          <p:cNvSpPr txBox="1"/>
          <p:nvPr/>
        </p:nvSpPr>
        <p:spPr>
          <a:xfrm>
            <a:off x="1363939" y="8960858"/>
            <a:ext cx="6055440" cy="61773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GB" sz="3583" u="none" cap="none" strike="noStrike">
                <a:solidFill>
                  <a:srgbClr val="000000"/>
                </a:solidFill>
                <a:latin typeface="Montserrat"/>
                <a:ea typeface="Montserrat"/>
                <a:cs typeface="Montserrat"/>
                <a:sym typeface="Montserrat"/>
              </a:rPr>
              <a:t>GUIDING DOCUMENTS</a:t>
            </a:r>
            <a:endParaRPr/>
          </a:p>
        </p:txBody>
      </p:sp>
      <p:sp>
        <p:nvSpPr>
          <p:cNvPr id="458" name="Google Shape;458;p25"/>
          <p:cNvSpPr txBox="1"/>
          <p:nvPr/>
        </p:nvSpPr>
        <p:spPr>
          <a:xfrm rot="-2910362">
            <a:off x="13919665" y="4269715"/>
            <a:ext cx="5865775" cy="591252"/>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GB" sz="3470" u="none" cap="none" strike="noStrike">
                <a:solidFill>
                  <a:srgbClr val="000000"/>
                </a:solidFill>
                <a:latin typeface="Montserrat"/>
                <a:ea typeface="Montserrat"/>
                <a:cs typeface="Montserrat"/>
                <a:sym typeface="Montserrat"/>
              </a:rPr>
              <a:t>RISING ACTION</a:t>
            </a:r>
            <a:endParaRPr/>
          </a:p>
        </p:txBody>
      </p:sp>
      <p:sp>
        <p:nvSpPr>
          <p:cNvPr id="459" name="Google Shape;459;p25"/>
          <p:cNvSpPr txBox="1"/>
          <p:nvPr/>
        </p:nvSpPr>
        <p:spPr>
          <a:xfrm>
            <a:off x="706080" y="2958136"/>
            <a:ext cx="5402639" cy="1526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2900" u="sng" cap="none" strike="noStrike">
                <a:solidFill>
                  <a:srgbClr val="253943"/>
                </a:solidFill>
                <a:latin typeface="Arial"/>
                <a:ea typeface="Arial"/>
                <a:cs typeface="Arial"/>
                <a:sym typeface="Arial"/>
                <a:hlinkClick r:id="rId6">
                  <a:extLst>
                    <a:ext uri="{A12FA001-AC4F-418D-AE19-62706E023703}">
                      <ahyp:hlinkClr val="tx"/>
                    </a:ext>
                  </a:extLst>
                </a:hlinkClick>
              </a:rPr>
              <a:t>Society of American Archivist Core Values Statement and Code of Ethics</a:t>
            </a:r>
            <a:endParaRPr/>
          </a:p>
        </p:txBody>
      </p:sp>
      <p:sp>
        <p:nvSpPr>
          <p:cNvPr id="460" name="Google Shape;460;p25"/>
          <p:cNvSpPr txBox="1"/>
          <p:nvPr/>
        </p:nvSpPr>
        <p:spPr>
          <a:xfrm>
            <a:off x="706080" y="1783292"/>
            <a:ext cx="5173908" cy="53013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GB" sz="3128" u="sng" cap="none" strike="noStrike">
                <a:solidFill>
                  <a:srgbClr val="253943"/>
                </a:solidFill>
                <a:latin typeface="Arial"/>
                <a:ea typeface="Arial"/>
                <a:cs typeface="Arial"/>
                <a:sym typeface="Arial"/>
                <a:hlinkClick r:id="rId7">
                  <a:extLst>
                    <a:ext uri="{A12FA001-AC4F-418D-AE19-62706E023703}">
                      <ahyp:hlinkClr val="tx"/>
                    </a:ext>
                  </a:extLst>
                </a:hlinkClick>
              </a:rPr>
              <a:t>Cataloguing Code of Ethics </a:t>
            </a:r>
            <a:endParaRPr/>
          </a:p>
        </p:txBody>
      </p:sp>
      <p:sp>
        <p:nvSpPr>
          <p:cNvPr id="461" name="Google Shape;461;p25"/>
          <p:cNvSpPr txBox="1"/>
          <p:nvPr/>
        </p:nvSpPr>
        <p:spPr>
          <a:xfrm>
            <a:off x="706080" y="5086350"/>
            <a:ext cx="5552256" cy="273993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GB" sz="3128" u="sng" cap="none" strike="noStrike">
                <a:solidFill>
                  <a:srgbClr val="253943"/>
                </a:solidFill>
                <a:latin typeface="Arial"/>
                <a:ea typeface="Arial"/>
                <a:cs typeface="Arial"/>
                <a:sym typeface="Arial"/>
                <a:hlinkClick r:id="rId8">
                  <a:extLst>
                    <a:ext uri="{A12FA001-AC4F-418D-AE19-62706E023703}">
                      <ahyp:hlinkClr val="tx"/>
                    </a:ext>
                  </a:extLst>
                </a:hlinkClick>
              </a:rPr>
              <a:t>Create Inclusive Metadata Statement, guide from ShareOK in Resources </a:t>
            </a:r>
            <a:endParaRPr/>
          </a:p>
          <a:p>
            <a:pPr indent="0" lvl="0" marL="0" marR="0" rtl="0" algn="l">
              <a:lnSpc>
                <a:spcPct val="140025"/>
              </a:lnSpc>
              <a:spcBef>
                <a:spcPts val="0"/>
              </a:spcBef>
              <a:spcAft>
                <a:spcPts val="0"/>
              </a:spcAft>
              <a:buNone/>
            </a:pPr>
            <a:r>
              <a:t/>
            </a:r>
            <a:endParaRPr b="1" i="0" sz="3128" u="sng" cap="none" strike="noStrike">
              <a:solidFill>
                <a:srgbClr val="253943"/>
              </a:solidFill>
              <a:latin typeface="Arial"/>
              <a:ea typeface="Arial"/>
              <a:cs typeface="Arial"/>
              <a:sym typeface="Arial"/>
              <a:hlinkClick r:id="rId9">
                <a:extLst>
                  <a:ext uri="{A12FA001-AC4F-418D-AE19-62706E023703}">
                    <ahyp:hlinkClr val="tx"/>
                  </a:ext>
                </a:extLst>
              </a:hlinkClick>
            </a:endParaRPr>
          </a:p>
          <a:p>
            <a:pPr indent="0" lvl="0" marL="0" marR="0" rtl="0" algn="l">
              <a:lnSpc>
                <a:spcPct val="140025"/>
              </a:lnSpc>
              <a:spcBef>
                <a:spcPts val="0"/>
              </a:spcBef>
              <a:spcAft>
                <a:spcPts val="0"/>
              </a:spcAft>
              <a:buNone/>
            </a:pPr>
            <a:r>
              <a:rPr b="1" i="0" lang="en-GB" sz="3128" u="sng" cap="none" strike="noStrike">
                <a:solidFill>
                  <a:srgbClr val="253943"/>
                </a:solidFill>
                <a:latin typeface="Arial"/>
                <a:ea typeface="Arial"/>
                <a:cs typeface="Arial"/>
                <a:sym typeface="Arial"/>
              </a:rPr>
              <a:t>Harmful Language Statement</a:t>
            </a:r>
            <a:endParaRPr/>
          </a:p>
        </p:txBody>
      </p:sp>
      <p:sp>
        <p:nvSpPr>
          <p:cNvPr descr="Harmful Language Resolution from Michigan State University" id="462" name="Google Shape;462;p25"/>
          <p:cNvSpPr txBox="1"/>
          <p:nvPr/>
        </p:nvSpPr>
        <p:spPr>
          <a:xfrm>
            <a:off x="7852064" y="89059"/>
            <a:ext cx="8683527" cy="34008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GB" sz="1986" u="sng" cap="none" strike="noStrike">
                <a:solidFill>
                  <a:srgbClr val="000000"/>
                </a:solidFill>
                <a:latin typeface="Arial"/>
                <a:ea typeface="Arial"/>
                <a:cs typeface="Arial"/>
                <a:sym typeface="Arial"/>
              </a:rPr>
              <a:t>Harmful Language Resolution from Michigan State University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4CE"/>
        </a:solidFill>
      </p:bgPr>
    </p:bg>
    <p:spTree>
      <p:nvGrpSpPr>
        <p:cNvPr id="470" name="Shape 470"/>
        <p:cNvGrpSpPr/>
        <p:nvPr/>
      </p:nvGrpSpPr>
      <p:grpSpPr>
        <a:xfrm>
          <a:off x="0" y="0"/>
          <a:ext cx="0" cy="0"/>
          <a:chOff x="0" y="0"/>
          <a:chExt cx="0" cy="0"/>
        </a:xfrm>
      </p:grpSpPr>
      <p:cxnSp>
        <p:nvCxnSpPr>
          <p:cNvPr id="471" name="Google Shape;471;p26"/>
          <p:cNvCxnSpPr/>
          <p:nvPr/>
        </p:nvCxnSpPr>
        <p:spPr>
          <a:xfrm>
            <a:off x="1028700" y="9826940"/>
            <a:ext cx="10160039" cy="0"/>
          </a:xfrm>
          <a:prstGeom prst="straightConnector1">
            <a:avLst/>
          </a:prstGeom>
          <a:noFill/>
          <a:ln cap="flat" cmpd="sng" w="200025">
            <a:solidFill>
              <a:srgbClr val="96B7B5"/>
            </a:solidFill>
            <a:prstDash val="solid"/>
            <a:round/>
            <a:headEnd len="sm" w="sm" type="none"/>
            <a:tailEnd len="sm" w="sm" type="none"/>
          </a:ln>
        </p:spPr>
      </p:cxnSp>
      <p:sp>
        <p:nvSpPr>
          <p:cNvPr id="472" name="Google Shape;472;p26"/>
          <p:cNvSpPr/>
          <p:nvPr/>
        </p:nvSpPr>
        <p:spPr>
          <a:xfrm>
            <a:off x="186968" y="9307828"/>
            <a:ext cx="1038225" cy="10382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5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6"/>
          <p:cNvSpPr/>
          <p:nvPr/>
        </p:nvSpPr>
        <p:spPr>
          <a:xfrm>
            <a:off x="259286" y="689107"/>
            <a:ext cx="7975547" cy="3885089"/>
          </a:xfrm>
          <a:custGeom>
            <a:rect b="b" l="l" r="r" t="t"/>
            <a:pathLst>
              <a:path extrusionOk="0" h="1711493" w="3513457">
                <a:moveTo>
                  <a:pt x="0" y="0"/>
                </a:moveTo>
                <a:lnTo>
                  <a:pt x="3513457" y="0"/>
                </a:lnTo>
                <a:lnTo>
                  <a:pt x="3513457" y="1711493"/>
                </a:lnTo>
                <a:lnTo>
                  <a:pt x="0" y="1711493"/>
                </a:lnTo>
                <a:close/>
              </a:path>
            </a:pathLst>
          </a:custGeom>
          <a:solidFill>
            <a:srgbClr val="FFF5D6"/>
          </a:solidFill>
          <a:ln>
            <a:noFill/>
          </a:ln>
        </p:spPr>
      </p:sp>
      <p:sp>
        <p:nvSpPr>
          <p:cNvPr id="474" name="Google Shape;474;p26"/>
          <p:cNvSpPr/>
          <p:nvPr/>
        </p:nvSpPr>
        <p:spPr>
          <a:xfrm>
            <a:off x="258274" y="4574208"/>
            <a:ext cx="7975547" cy="3885089"/>
          </a:xfrm>
          <a:custGeom>
            <a:rect b="b" l="l" r="r" t="t"/>
            <a:pathLst>
              <a:path extrusionOk="0" h="1711493" w="3513457">
                <a:moveTo>
                  <a:pt x="0" y="0"/>
                </a:moveTo>
                <a:lnTo>
                  <a:pt x="3513457" y="0"/>
                </a:lnTo>
                <a:lnTo>
                  <a:pt x="3513457" y="1711493"/>
                </a:lnTo>
                <a:lnTo>
                  <a:pt x="0" y="1711493"/>
                </a:lnTo>
                <a:close/>
              </a:path>
            </a:pathLst>
          </a:custGeom>
          <a:solidFill>
            <a:srgbClr val="FFF5D6"/>
          </a:solidFill>
          <a:ln>
            <a:noFill/>
          </a:ln>
        </p:spPr>
      </p:sp>
      <p:sp>
        <p:nvSpPr>
          <p:cNvPr id="475" name="Google Shape;475;p26"/>
          <p:cNvSpPr/>
          <p:nvPr/>
        </p:nvSpPr>
        <p:spPr>
          <a:xfrm>
            <a:off x="833244" y="-3004262"/>
            <a:ext cx="6234682" cy="3944853"/>
          </a:xfrm>
          <a:custGeom>
            <a:rect b="b" l="l" r="r" t="t"/>
            <a:pathLst>
              <a:path extrusionOk="0" h="3944853" w="6234682">
                <a:moveTo>
                  <a:pt x="0" y="0"/>
                </a:moveTo>
                <a:lnTo>
                  <a:pt x="6234682" y="0"/>
                </a:lnTo>
                <a:lnTo>
                  <a:pt x="6234682" y="3944854"/>
                </a:lnTo>
                <a:lnTo>
                  <a:pt x="0" y="3944854"/>
                </a:lnTo>
                <a:lnTo>
                  <a:pt x="0" y="0"/>
                </a:lnTo>
                <a:close/>
              </a:path>
            </a:pathLst>
          </a:custGeom>
          <a:blipFill rotWithShape="1">
            <a:blip r:embed="rId3">
              <a:alphaModFix/>
            </a:blip>
            <a:stretch>
              <a:fillRect b="0" l="0" r="0" t="0"/>
            </a:stretch>
          </a:blipFill>
          <a:ln>
            <a:noFill/>
          </a:ln>
        </p:spPr>
      </p:sp>
      <p:sp>
        <p:nvSpPr>
          <p:cNvPr id="476" name="Google Shape;476;p26"/>
          <p:cNvSpPr/>
          <p:nvPr/>
        </p:nvSpPr>
        <p:spPr>
          <a:xfrm>
            <a:off x="15521756" y="-1195821"/>
            <a:ext cx="7315200" cy="3817204"/>
          </a:xfrm>
          <a:custGeom>
            <a:rect b="b" l="l" r="r" t="t"/>
            <a:pathLst>
              <a:path extrusionOk="0" h="3817204" w="7315200">
                <a:moveTo>
                  <a:pt x="0" y="0"/>
                </a:moveTo>
                <a:lnTo>
                  <a:pt x="7315200" y="0"/>
                </a:lnTo>
                <a:lnTo>
                  <a:pt x="7315200" y="3817204"/>
                </a:lnTo>
                <a:lnTo>
                  <a:pt x="0" y="3817204"/>
                </a:lnTo>
                <a:lnTo>
                  <a:pt x="0" y="0"/>
                </a:lnTo>
                <a:close/>
              </a:path>
            </a:pathLst>
          </a:custGeom>
          <a:blipFill rotWithShape="1">
            <a:blip r:embed="rId4">
              <a:alphaModFix/>
            </a:blip>
            <a:stretch>
              <a:fillRect b="0" l="0" r="0" t="0"/>
            </a:stretch>
          </a:blipFill>
          <a:ln>
            <a:noFill/>
          </a:ln>
        </p:spPr>
      </p:sp>
      <p:sp>
        <p:nvSpPr>
          <p:cNvPr id="477" name="Google Shape;477;p26"/>
          <p:cNvSpPr txBox="1"/>
          <p:nvPr/>
        </p:nvSpPr>
        <p:spPr>
          <a:xfrm>
            <a:off x="556024" y="791352"/>
            <a:ext cx="7167300" cy="8307900"/>
          </a:xfrm>
          <a:prstGeom prst="rect">
            <a:avLst/>
          </a:prstGeom>
          <a:noFill/>
          <a:ln>
            <a:noFill/>
          </a:ln>
        </p:spPr>
        <p:txBody>
          <a:bodyPr anchorCtr="0" anchor="t" bIns="0" lIns="0" spcFirstLastPara="1" rIns="0" wrap="square" tIns="0">
            <a:spAutoFit/>
          </a:bodyPr>
          <a:lstStyle/>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Attend webinars, read LibGuides, articles, ALA professional books</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Conscientious cataloging NOW</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Look for smaller, less complicated projects</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Replace Transsexual with Transgender – Homosaurus</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D810.N4 – World War II Black Americans, replace .N4 with .A4 (African Am) or .B5 (Black Am.)-- MSU Harmful Language LibGuide</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Putting ALL cookbooks in  TX642 to TX840 (Home economics -- Cooking.)-- MSU Harmful Language LibGuide</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Add local subject terms and names, for example Aionwatha in addition to Hiawatha-- look at Indians.org for links to official tribe websites (also book recommendations and reviews) and Association of Tribal Archives, Libraries &amp; Museums </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Holiday book shelf example</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Adding full names of known women</a:t>
            </a:r>
            <a:endParaRPr sz="1200"/>
          </a:p>
          <a:p>
            <a:pPr indent="0" lvl="0" marL="0" marR="0" rtl="0" algn="l">
              <a:lnSpc>
                <a:spcPct val="127975"/>
              </a:lnSpc>
              <a:spcBef>
                <a:spcPts val="0"/>
              </a:spcBef>
              <a:spcAft>
                <a:spcPts val="0"/>
              </a:spcAft>
              <a:buNone/>
            </a:pPr>
            <a:r>
              <a:t/>
            </a:r>
            <a:endParaRPr b="1" i="0" sz="1598" u="none" cap="none" strike="noStrike">
              <a:solidFill>
                <a:srgbClr val="253943"/>
              </a:solidFill>
              <a:latin typeface="Arial"/>
              <a:ea typeface="Arial"/>
              <a:cs typeface="Arial"/>
              <a:sym typeface="Arial"/>
            </a:endParaRPr>
          </a:p>
          <a:p>
            <a:pPr indent="0" lvl="0" marL="0" marR="0" rtl="0" algn="l">
              <a:lnSpc>
                <a:spcPct val="127975"/>
              </a:lnSpc>
              <a:spcBef>
                <a:spcPts val="0"/>
              </a:spcBef>
              <a:spcAft>
                <a:spcPts val="0"/>
              </a:spcAft>
              <a:buNone/>
            </a:pPr>
            <a:r>
              <a:rPr b="1" i="0" lang="en-GB" sz="1598" u="none" cap="none" strike="noStrike">
                <a:solidFill>
                  <a:srgbClr val="253943"/>
                </a:solidFill>
                <a:latin typeface="Arial"/>
                <a:ea typeface="Arial"/>
                <a:cs typeface="Arial"/>
                <a:sym typeface="Arial"/>
              </a:rPr>
              <a:t>Updating Linked Data/Authority records as part of cataloging procedure</a:t>
            </a:r>
            <a:endParaRPr sz="1200"/>
          </a:p>
          <a:p>
            <a:pPr indent="0" lvl="0" marL="0" marR="0" rtl="0" algn="l">
              <a:lnSpc>
                <a:spcPct val="172080"/>
              </a:lnSpc>
              <a:spcBef>
                <a:spcPts val="0"/>
              </a:spcBef>
              <a:spcAft>
                <a:spcPts val="0"/>
              </a:spcAft>
              <a:buNone/>
            </a:pPr>
            <a:r>
              <a:t/>
            </a:r>
            <a:endParaRPr b="1" i="0" sz="1798" u="none" cap="none" strike="noStrike">
              <a:solidFill>
                <a:srgbClr val="253943"/>
              </a:solidFill>
              <a:latin typeface="Arial"/>
              <a:ea typeface="Arial"/>
              <a:cs typeface="Arial"/>
              <a:sym typeface="Arial"/>
            </a:endParaRPr>
          </a:p>
          <a:p>
            <a:pPr indent="0" lvl="0" marL="0" marR="0" rtl="0" algn="l">
              <a:lnSpc>
                <a:spcPct val="172080"/>
              </a:lnSpc>
              <a:spcBef>
                <a:spcPts val="0"/>
              </a:spcBef>
              <a:spcAft>
                <a:spcPts val="0"/>
              </a:spcAft>
              <a:buNone/>
            </a:pPr>
            <a:r>
              <a:t/>
            </a:r>
            <a:endParaRPr b="1" i="0" sz="1798" u="none" cap="none" strike="noStrike">
              <a:solidFill>
                <a:srgbClr val="253943"/>
              </a:solidFill>
              <a:latin typeface="Arial"/>
              <a:ea typeface="Arial"/>
              <a:cs typeface="Arial"/>
              <a:sym typeface="Arial"/>
            </a:endParaRPr>
          </a:p>
        </p:txBody>
      </p:sp>
      <p:sp>
        <p:nvSpPr>
          <p:cNvPr id="478" name="Google Shape;478;p26"/>
          <p:cNvSpPr/>
          <p:nvPr/>
        </p:nvSpPr>
        <p:spPr>
          <a:xfrm>
            <a:off x="14673803" y="7229525"/>
            <a:ext cx="3128774" cy="2663288"/>
          </a:xfrm>
          <a:custGeom>
            <a:rect b="b" l="l" r="r" t="t"/>
            <a:pathLst>
              <a:path extrusionOk="0" h="2356892" w="2356892">
                <a:moveTo>
                  <a:pt x="0" y="0"/>
                </a:moveTo>
                <a:lnTo>
                  <a:pt x="2356892" y="0"/>
                </a:lnTo>
                <a:lnTo>
                  <a:pt x="2356892" y="2356892"/>
                </a:lnTo>
                <a:lnTo>
                  <a:pt x="0" y="2356892"/>
                </a:lnTo>
                <a:lnTo>
                  <a:pt x="0" y="0"/>
                </a:lnTo>
                <a:close/>
              </a:path>
            </a:pathLst>
          </a:custGeom>
          <a:blipFill rotWithShape="1">
            <a:blip r:embed="rId5">
              <a:alphaModFix/>
            </a:blip>
            <a:stretch>
              <a:fillRect b="0" l="0" r="0" t="0"/>
            </a:stretch>
          </a:blipFill>
          <a:ln>
            <a:noFill/>
          </a:ln>
        </p:spPr>
      </p:sp>
      <p:sp>
        <p:nvSpPr>
          <p:cNvPr id="479" name="Google Shape;479;p26"/>
          <p:cNvSpPr txBox="1"/>
          <p:nvPr/>
        </p:nvSpPr>
        <p:spPr>
          <a:xfrm>
            <a:off x="11993150" y="158097"/>
            <a:ext cx="3311262" cy="1703106"/>
          </a:xfrm>
          <a:prstGeom prst="rect">
            <a:avLst/>
          </a:prstGeom>
          <a:noFill/>
          <a:ln>
            <a:noFill/>
          </a:ln>
        </p:spPr>
        <p:txBody>
          <a:bodyPr anchorCtr="0" anchor="t" bIns="0" lIns="0" spcFirstLastPara="1" rIns="0" wrap="square" tIns="0">
            <a:spAutoFit/>
          </a:bodyPr>
          <a:lstStyle/>
          <a:p>
            <a:pPr indent="0" lvl="0" marL="0" marR="0" rtl="0" algn="ctr">
              <a:lnSpc>
                <a:spcPct val="140041"/>
              </a:lnSpc>
              <a:spcBef>
                <a:spcPts val="0"/>
              </a:spcBef>
              <a:spcAft>
                <a:spcPts val="0"/>
              </a:spcAft>
              <a:buNone/>
            </a:pPr>
            <a:r>
              <a:rPr b="1" i="0" lang="en-GB" sz="1948" u="none" cap="none" strike="noStrike">
                <a:solidFill>
                  <a:srgbClr val="000000"/>
                </a:solidFill>
                <a:latin typeface="Arial"/>
                <a:ea typeface="Arial"/>
                <a:cs typeface="Arial"/>
                <a:sym typeface="Arial"/>
              </a:rPr>
              <a:t>Quote is from Rachel Chong Reimagining Library Space and Classification: Indigenous Collection at KPU Library</a:t>
            </a:r>
            <a:endParaRPr/>
          </a:p>
        </p:txBody>
      </p:sp>
      <p:sp>
        <p:nvSpPr>
          <p:cNvPr id="480" name="Google Shape;480;p26"/>
          <p:cNvSpPr/>
          <p:nvPr/>
        </p:nvSpPr>
        <p:spPr>
          <a:xfrm>
            <a:off x="9668323" y="58728"/>
            <a:ext cx="2105752" cy="1939944"/>
          </a:xfrm>
          <a:custGeom>
            <a:rect b="b" l="l" r="r" t="t"/>
            <a:pathLst>
              <a:path extrusionOk="0" h="1939944" w="2105752">
                <a:moveTo>
                  <a:pt x="0" y="0"/>
                </a:moveTo>
                <a:lnTo>
                  <a:pt x="2105752" y="0"/>
                </a:lnTo>
                <a:lnTo>
                  <a:pt x="2105752" y="1939944"/>
                </a:lnTo>
                <a:lnTo>
                  <a:pt x="0" y="1939944"/>
                </a:lnTo>
                <a:lnTo>
                  <a:pt x="0" y="0"/>
                </a:lnTo>
                <a:close/>
              </a:path>
            </a:pathLst>
          </a:custGeom>
          <a:blipFill rotWithShape="1">
            <a:blip r:embed="rId6">
              <a:alphaModFix/>
            </a:blip>
            <a:stretch>
              <a:fillRect b="0" l="0" r="0" t="0"/>
            </a:stretch>
          </a:blipFill>
          <a:ln>
            <a:noFill/>
          </a:ln>
        </p:spPr>
      </p:sp>
      <p:sp>
        <p:nvSpPr>
          <p:cNvPr id="481" name="Google Shape;481;p26"/>
          <p:cNvSpPr txBox="1"/>
          <p:nvPr/>
        </p:nvSpPr>
        <p:spPr>
          <a:xfrm>
            <a:off x="1945484" y="9012238"/>
            <a:ext cx="7146150" cy="626059"/>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GB" sz="3701" u="none" cap="none" strike="noStrike">
                <a:solidFill>
                  <a:srgbClr val="000000"/>
                </a:solidFill>
                <a:latin typeface="Montserrat"/>
                <a:ea typeface="Montserrat"/>
                <a:cs typeface="Montserrat"/>
                <a:sym typeface="Montserrat"/>
              </a:rPr>
              <a:t>SIMPLE(R) PROJECTS</a:t>
            </a:r>
            <a:endParaRPr/>
          </a:p>
        </p:txBody>
      </p:sp>
      <p:sp>
        <p:nvSpPr>
          <p:cNvPr id="482" name="Google Shape;482;p26"/>
          <p:cNvSpPr txBox="1"/>
          <p:nvPr/>
        </p:nvSpPr>
        <p:spPr>
          <a:xfrm rot="-2864143">
            <a:off x="11692970" y="5719369"/>
            <a:ext cx="7402632" cy="574739"/>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GB" sz="3424" u="none" cap="none" strike="noStrike">
                <a:solidFill>
                  <a:srgbClr val="000000"/>
                </a:solidFill>
                <a:latin typeface="Montserrat"/>
                <a:ea typeface="Montserrat"/>
                <a:cs typeface="Montserrat"/>
                <a:sym typeface="Montserrat"/>
              </a:rPr>
              <a:t>INCREASINGLY COMPLICATED</a:t>
            </a:r>
            <a:endParaRPr/>
          </a:p>
        </p:txBody>
      </p:sp>
      <p:sp>
        <p:nvSpPr>
          <p:cNvPr id="483" name="Google Shape;483;p26"/>
          <p:cNvSpPr/>
          <p:nvPr/>
        </p:nvSpPr>
        <p:spPr>
          <a:xfrm>
            <a:off x="8354350" y="2133600"/>
            <a:ext cx="6130982" cy="4490694"/>
          </a:xfrm>
          <a:custGeom>
            <a:rect b="b" l="l" r="r" t="t"/>
            <a:pathLst>
              <a:path extrusionOk="0" h="2491370" w="3513457">
                <a:moveTo>
                  <a:pt x="0" y="0"/>
                </a:moveTo>
                <a:lnTo>
                  <a:pt x="3513457" y="0"/>
                </a:lnTo>
                <a:lnTo>
                  <a:pt x="3513457" y="2491370"/>
                </a:lnTo>
                <a:lnTo>
                  <a:pt x="0" y="2491370"/>
                </a:lnTo>
                <a:close/>
              </a:path>
            </a:pathLst>
          </a:custGeom>
          <a:solidFill>
            <a:srgbClr val="FFF5D6"/>
          </a:solidFill>
          <a:ln>
            <a:noFill/>
          </a:ln>
        </p:spPr>
      </p:sp>
      <p:sp>
        <p:nvSpPr>
          <p:cNvPr id="484" name="Google Shape;484;p26"/>
          <p:cNvSpPr txBox="1"/>
          <p:nvPr/>
        </p:nvSpPr>
        <p:spPr>
          <a:xfrm>
            <a:off x="8536543" y="2503359"/>
            <a:ext cx="5766600" cy="3751200"/>
          </a:xfrm>
          <a:prstGeom prst="rect">
            <a:avLst/>
          </a:prstGeom>
          <a:noFill/>
          <a:ln>
            <a:noFill/>
          </a:ln>
        </p:spPr>
        <p:txBody>
          <a:bodyPr anchorCtr="0" anchor="t" bIns="0" lIns="0" spcFirstLastPara="1" rIns="0" wrap="square" tIns="0">
            <a:spAutoFit/>
          </a:bodyPr>
          <a:lstStyle/>
          <a:p>
            <a:pPr indent="0" lvl="0" marL="0" marR="0" rtl="0" algn="l">
              <a:lnSpc>
                <a:spcPct val="140050"/>
              </a:lnSpc>
              <a:spcBef>
                <a:spcPts val="0"/>
              </a:spcBef>
              <a:spcAft>
                <a:spcPts val="0"/>
              </a:spcAft>
              <a:buNone/>
            </a:pPr>
            <a:r>
              <a:rPr b="0" i="0" lang="en-GB" sz="1997" u="none" cap="none" strike="noStrike">
                <a:solidFill>
                  <a:srgbClr val="253943"/>
                </a:solidFill>
                <a:latin typeface="Arial"/>
                <a:ea typeface="Arial"/>
                <a:cs typeface="Arial"/>
                <a:sym typeface="Arial"/>
              </a:rPr>
              <a:t>l</a:t>
            </a:r>
            <a:r>
              <a:rPr b="1" i="0" lang="en-GB" sz="1997" u="none" cap="none" strike="noStrike">
                <a:solidFill>
                  <a:srgbClr val="253943"/>
                </a:solidFill>
                <a:latin typeface="Arial"/>
                <a:ea typeface="Arial"/>
                <a:cs typeface="Arial"/>
                <a:sym typeface="Arial"/>
              </a:rPr>
              <a:t>arger reclassifying projects</a:t>
            </a:r>
            <a:endParaRPr sz="1000"/>
          </a:p>
          <a:p>
            <a:pPr indent="0" lvl="0" marL="0" marR="0" rtl="0" algn="l">
              <a:lnSpc>
                <a:spcPct val="140050"/>
              </a:lnSpc>
              <a:spcBef>
                <a:spcPts val="0"/>
              </a:spcBef>
              <a:spcAft>
                <a:spcPts val="0"/>
              </a:spcAft>
              <a:buNone/>
            </a:pPr>
            <a:r>
              <a:t/>
            </a:r>
            <a:endParaRPr b="1" i="0" sz="1997" u="none" cap="none" strike="noStrike">
              <a:solidFill>
                <a:srgbClr val="253943"/>
              </a:solidFill>
              <a:latin typeface="Arial"/>
              <a:ea typeface="Arial"/>
              <a:cs typeface="Arial"/>
              <a:sym typeface="Arial"/>
            </a:endParaRPr>
          </a:p>
          <a:p>
            <a:pPr indent="0" lvl="0" marL="0" marR="0" rtl="0" algn="l">
              <a:lnSpc>
                <a:spcPct val="140050"/>
              </a:lnSpc>
              <a:spcBef>
                <a:spcPts val="0"/>
              </a:spcBef>
              <a:spcAft>
                <a:spcPts val="0"/>
              </a:spcAft>
              <a:buNone/>
            </a:pPr>
            <a:r>
              <a:rPr b="1" i="0" lang="en-GB" sz="1997" u="none" cap="none" strike="noStrike">
                <a:solidFill>
                  <a:srgbClr val="253943"/>
                </a:solidFill>
                <a:latin typeface="Arial"/>
                <a:ea typeface="Arial"/>
                <a:cs typeface="Arial"/>
                <a:sym typeface="Arial"/>
              </a:rPr>
              <a:t>labeling projects</a:t>
            </a:r>
            <a:endParaRPr sz="1000"/>
          </a:p>
          <a:p>
            <a:pPr indent="0" lvl="0" marL="0" marR="0" rtl="0" algn="l">
              <a:lnSpc>
                <a:spcPct val="140050"/>
              </a:lnSpc>
              <a:spcBef>
                <a:spcPts val="0"/>
              </a:spcBef>
              <a:spcAft>
                <a:spcPts val="0"/>
              </a:spcAft>
              <a:buNone/>
            </a:pPr>
            <a:r>
              <a:t/>
            </a:r>
            <a:endParaRPr b="1" i="0" sz="1997" u="none" cap="none" strike="noStrike">
              <a:solidFill>
                <a:srgbClr val="253943"/>
              </a:solidFill>
              <a:latin typeface="Arial"/>
              <a:ea typeface="Arial"/>
              <a:cs typeface="Arial"/>
              <a:sym typeface="Arial"/>
            </a:endParaRPr>
          </a:p>
          <a:p>
            <a:pPr indent="0" lvl="0" marL="0" marR="0" rtl="0" algn="l">
              <a:lnSpc>
                <a:spcPct val="140050"/>
              </a:lnSpc>
              <a:spcBef>
                <a:spcPts val="0"/>
              </a:spcBef>
              <a:spcAft>
                <a:spcPts val="0"/>
              </a:spcAft>
              <a:buNone/>
            </a:pPr>
            <a:r>
              <a:rPr b="1" i="0" lang="en-GB" sz="1997" u="none" cap="none" strike="noStrike">
                <a:solidFill>
                  <a:srgbClr val="253943"/>
                </a:solidFill>
                <a:latin typeface="Arial"/>
                <a:ea typeface="Arial"/>
                <a:cs typeface="Arial"/>
                <a:sym typeface="Arial"/>
              </a:rPr>
              <a:t>updating record sets</a:t>
            </a:r>
            <a:endParaRPr sz="1000"/>
          </a:p>
          <a:p>
            <a:pPr indent="0" lvl="0" marL="0" marR="0" rtl="0" algn="l">
              <a:lnSpc>
                <a:spcPct val="140050"/>
              </a:lnSpc>
              <a:spcBef>
                <a:spcPts val="0"/>
              </a:spcBef>
              <a:spcAft>
                <a:spcPts val="0"/>
              </a:spcAft>
              <a:buNone/>
            </a:pPr>
            <a:r>
              <a:t/>
            </a:r>
            <a:endParaRPr b="1" i="0" sz="1997" u="none" cap="none" strike="noStrike">
              <a:solidFill>
                <a:srgbClr val="253943"/>
              </a:solidFill>
              <a:latin typeface="Arial"/>
              <a:ea typeface="Arial"/>
              <a:cs typeface="Arial"/>
              <a:sym typeface="Arial"/>
            </a:endParaRPr>
          </a:p>
          <a:p>
            <a:pPr indent="0" lvl="0" marL="0" marR="0" rtl="0" algn="l">
              <a:lnSpc>
                <a:spcPct val="140050"/>
              </a:lnSpc>
              <a:spcBef>
                <a:spcPts val="0"/>
              </a:spcBef>
              <a:spcAft>
                <a:spcPts val="0"/>
              </a:spcAft>
              <a:buNone/>
            </a:pPr>
            <a:r>
              <a:rPr b="1" i="0" lang="en-GB" sz="1997" u="none" cap="none" strike="noStrike">
                <a:solidFill>
                  <a:srgbClr val="253943"/>
                </a:solidFill>
                <a:latin typeface="Arial"/>
                <a:ea typeface="Arial"/>
                <a:cs typeface="Arial"/>
                <a:sym typeface="Arial"/>
              </a:rPr>
              <a:t>mass/bulk/global linked data updates</a:t>
            </a:r>
            <a:endParaRPr sz="1000"/>
          </a:p>
          <a:p>
            <a:pPr indent="0" lvl="0" marL="0" marR="0" rtl="0" algn="l">
              <a:lnSpc>
                <a:spcPct val="140050"/>
              </a:lnSpc>
              <a:spcBef>
                <a:spcPts val="0"/>
              </a:spcBef>
              <a:spcAft>
                <a:spcPts val="0"/>
              </a:spcAft>
              <a:buNone/>
            </a:pPr>
            <a:r>
              <a:t/>
            </a:r>
            <a:endParaRPr b="1" i="0" sz="1997" u="none" cap="none" strike="noStrike">
              <a:solidFill>
                <a:srgbClr val="253943"/>
              </a:solidFill>
              <a:latin typeface="Arial"/>
              <a:ea typeface="Arial"/>
              <a:cs typeface="Arial"/>
              <a:sym typeface="Arial"/>
            </a:endParaRPr>
          </a:p>
          <a:p>
            <a:pPr indent="0" lvl="0" marL="0" marR="0" rtl="0" algn="l">
              <a:lnSpc>
                <a:spcPct val="140050"/>
              </a:lnSpc>
              <a:spcBef>
                <a:spcPts val="0"/>
              </a:spcBef>
              <a:spcAft>
                <a:spcPts val="0"/>
              </a:spcAft>
              <a:buNone/>
            </a:pPr>
            <a:r>
              <a:rPr b="1" i="0" lang="en-GB" sz="1997" u="none" cap="none" strike="noStrike">
                <a:solidFill>
                  <a:srgbClr val="253943"/>
                </a:solidFill>
                <a:latin typeface="Arial"/>
                <a:ea typeface="Arial"/>
                <a:cs typeface="Arial"/>
                <a:sym typeface="Arial"/>
              </a:rPr>
              <a:t>projects requiring committees/working groups </a:t>
            </a:r>
            <a:endParaRPr sz="1000"/>
          </a:p>
        </p:txBody>
      </p:sp>
      <p:cxnSp>
        <p:nvCxnSpPr>
          <p:cNvPr id="485" name="Google Shape;485;p26"/>
          <p:cNvCxnSpPr/>
          <p:nvPr/>
        </p:nvCxnSpPr>
        <p:spPr>
          <a:xfrm flipH="1" rot="10800000">
            <a:off x="11347982" y="1840442"/>
            <a:ext cx="7167240" cy="7968393"/>
          </a:xfrm>
          <a:prstGeom prst="straightConnector1">
            <a:avLst/>
          </a:prstGeom>
          <a:noFill/>
          <a:ln cap="flat" cmpd="sng" w="200025">
            <a:solidFill>
              <a:srgbClr val="96B7B5"/>
            </a:solidFill>
            <a:prstDash val="solid"/>
            <a:round/>
            <a:headEnd len="sm" w="sm" type="none"/>
            <a:tailEnd len="sm" w="sm" type="none"/>
          </a:ln>
        </p:spPr>
      </p:cxnSp>
      <p:sp>
        <p:nvSpPr>
          <p:cNvPr id="486" name="Google Shape;486;p26"/>
          <p:cNvSpPr/>
          <p:nvPr/>
        </p:nvSpPr>
        <p:spPr>
          <a:xfrm>
            <a:off x="10535896" y="9307828"/>
            <a:ext cx="1038225" cy="10382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5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943"/>
        </a:solidFill>
      </p:bgPr>
    </p:bg>
    <p:spTree>
      <p:nvGrpSpPr>
        <p:cNvPr id="490" name="Shape 490"/>
        <p:cNvGrpSpPr/>
        <p:nvPr/>
      </p:nvGrpSpPr>
      <p:grpSpPr>
        <a:xfrm>
          <a:off x="0" y="0"/>
          <a:ext cx="0" cy="0"/>
          <a:chOff x="0" y="0"/>
          <a:chExt cx="0" cy="0"/>
        </a:xfrm>
      </p:grpSpPr>
      <p:sp>
        <p:nvSpPr>
          <p:cNvPr id="491" name="Google Shape;491;p27"/>
          <p:cNvSpPr/>
          <p:nvPr/>
        </p:nvSpPr>
        <p:spPr>
          <a:xfrm>
            <a:off x="137825" y="2090825"/>
            <a:ext cx="10168072" cy="7263687"/>
          </a:xfrm>
          <a:custGeom>
            <a:rect b="b" l="l" r="r" t="t"/>
            <a:pathLst>
              <a:path extrusionOk="0" h="1830797" w="2695314">
                <a:moveTo>
                  <a:pt x="0" y="0"/>
                </a:moveTo>
                <a:lnTo>
                  <a:pt x="2695314" y="0"/>
                </a:lnTo>
                <a:lnTo>
                  <a:pt x="2695314" y="1830797"/>
                </a:lnTo>
                <a:lnTo>
                  <a:pt x="0" y="1830797"/>
                </a:lnTo>
                <a:close/>
              </a:path>
            </a:pathLst>
          </a:custGeom>
          <a:solidFill>
            <a:srgbClr val="FFF5D6"/>
          </a:solidFill>
          <a:ln>
            <a:noFill/>
          </a:ln>
        </p:spPr>
      </p:sp>
      <p:sp>
        <p:nvSpPr>
          <p:cNvPr id="492" name="Google Shape;492;p27"/>
          <p:cNvSpPr/>
          <p:nvPr/>
        </p:nvSpPr>
        <p:spPr>
          <a:xfrm>
            <a:off x="-1397131" y="-1208444"/>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3">
              <a:alphaModFix/>
            </a:blip>
            <a:stretch>
              <a:fillRect b="0" l="0" r="0" t="0"/>
            </a:stretch>
          </a:blipFill>
          <a:ln>
            <a:noFill/>
          </a:ln>
        </p:spPr>
      </p:sp>
      <p:sp>
        <p:nvSpPr>
          <p:cNvPr id="493" name="Google Shape;493;p27"/>
          <p:cNvSpPr/>
          <p:nvPr/>
        </p:nvSpPr>
        <p:spPr>
          <a:xfrm>
            <a:off x="9007750" y="2090825"/>
            <a:ext cx="9490844" cy="7263687"/>
          </a:xfrm>
          <a:custGeom>
            <a:rect b="b" l="l" r="r" t="t"/>
            <a:pathLst>
              <a:path extrusionOk="0" h="1830797" w="2515797">
                <a:moveTo>
                  <a:pt x="0" y="0"/>
                </a:moveTo>
                <a:lnTo>
                  <a:pt x="2515797" y="0"/>
                </a:lnTo>
                <a:lnTo>
                  <a:pt x="2515797" y="1830797"/>
                </a:lnTo>
                <a:lnTo>
                  <a:pt x="0" y="1830797"/>
                </a:lnTo>
                <a:close/>
              </a:path>
            </a:pathLst>
          </a:custGeom>
          <a:solidFill>
            <a:srgbClr val="FFF5D6"/>
          </a:solidFill>
          <a:ln>
            <a:noFill/>
          </a:ln>
        </p:spPr>
      </p:sp>
      <p:sp>
        <p:nvSpPr>
          <p:cNvPr id="494" name="Google Shape;494;p27"/>
          <p:cNvSpPr/>
          <p:nvPr/>
        </p:nvSpPr>
        <p:spPr>
          <a:xfrm>
            <a:off x="12802501" y="8406051"/>
            <a:ext cx="6583680" cy="2881989"/>
          </a:xfrm>
          <a:custGeom>
            <a:rect b="b" l="l" r="r" t="t"/>
            <a:pathLst>
              <a:path extrusionOk="0" h="3817204" w="7315200">
                <a:moveTo>
                  <a:pt x="0" y="0"/>
                </a:moveTo>
                <a:lnTo>
                  <a:pt x="7315200" y="0"/>
                </a:lnTo>
                <a:lnTo>
                  <a:pt x="7315200" y="3817205"/>
                </a:lnTo>
                <a:lnTo>
                  <a:pt x="0" y="3817205"/>
                </a:lnTo>
                <a:lnTo>
                  <a:pt x="0" y="0"/>
                </a:lnTo>
                <a:close/>
              </a:path>
            </a:pathLst>
          </a:custGeom>
          <a:blipFill rotWithShape="1">
            <a:blip r:embed="rId4">
              <a:alphaModFix/>
            </a:blip>
            <a:stretch>
              <a:fillRect b="0" l="0" r="0" t="0"/>
            </a:stretch>
          </a:blipFill>
          <a:ln>
            <a:noFill/>
          </a:ln>
        </p:spPr>
      </p:sp>
      <p:sp>
        <p:nvSpPr>
          <p:cNvPr id="495" name="Google Shape;495;p27"/>
          <p:cNvSpPr txBox="1"/>
          <p:nvPr/>
        </p:nvSpPr>
        <p:spPr>
          <a:xfrm>
            <a:off x="137820" y="7702613"/>
            <a:ext cx="9006180" cy="12439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GB" sz="2400" u="none" cap="none" strike="noStrike">
                <a:solidFill>
                  <a:srgbClr val="000000"/>
                </a:solidFill>
                <a:latin typeface="Arial"/>
                <a:ea typeface="Arial"/>
                <a:cs typeface="Arial"/>
                <a:sym typeface="Arial"/>
              </a:rPr>
              <a:t>Michelle Caswell, Revisiting Feminist Standpoint Appraisal: Centering Oppressed Positions in Times of Crisis (2020) iPres2020</a:t>
            </a:r>
            <a:endParaRPr/>
          </a:p>
        </p:txBody>
      </p:sp>
      <p:sp>
        <p:nvSpPr>
          <p:cNvPr id="496" name="Google Shape;496;p27"/>
          <p:cNvSpPr txBox="1"/>
          <p:nvPr/>
        </p:nvSpPr>
        <p:spPr>
          <a:xfrm>
            <a:off x="1028700" y="2528970"/>
            <a:ext cx="7617600" cy="48810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GB" sz="2599" u="none" cap="none" strike="noStrike">
                <a:solidFill>
                  <a:srgbClr val="000000"/>
                </a:solidFill>
                <a:latin typeface="Arial"/>
                <a:ea typeface="Arial"/>
                <a:cs typeface="Arial"/>
                <a:sym typeface="Arial"/>
              </a:rPr>
              <a:t>“memory workers’…theories, practices and institutions have been deeply complicit in creating and replicating…inequities based on systems of white supremacy, hetero- patriarchy, capitalism and other oppressions for centuries…We have the power to interrupt these systems of oppression, to dismantle memory structures designed around them and in service to them, and to build new liberatory systems, if we have the courage’”</a:t>
            </a:r>
            <a:endParaRPr sz="1200"/>
          </a:p>
        </p:txBody>
      </p:sp>
      <p:sp>
        <p:nvSpPr>
          <p:cNvPr id="497" name="Google Shape;497;p27"/>
          <p:cNvSpPr txBox="1"/>
          <p:nvPr/>
        </p:nvSpPr>
        <p:spPr>
          <a:xfrm>
            <a:off x="9144000" y="2528970"/>
            <a:ext cx="8660714" cy="49390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“...archival holdings and activities…[have come]…to reflect society more directly, in all its pluralism, diversity, and contingent nature. There was no ‘‘Truth’’ to be found or protected in archives, but many truths, many voices, many perspectives, many stories...undefined.” (Cook, 2013)</a:t>
            </a:r>
            <a:endParaRPr/>
          </a:p>
          <a:p>
            <a:pPr indent="0" lvl="0" marL="0" marR="0" rtl="0" algn="ctr">
              <a:lnSpc>
                <a:spcPct val="140014"/>
              </a:lnSpc>
              <a:spcBef>
                <a:spcPts val="0"/>
              </a:spcBef>
              <a:spcAft>
                <a:spcPts val="0"/>
              </a:spcAft>
              <a:buNone/>
            </a:pPr>
            <a:r>
              <a:t/>
            </a:r>
            <a:endParaRPr b="0" i="0" sz="2799" u="none" cap="none" strike="noStrike">
              <a:solidFill>
                <a:srgbClr val="000000"/>
              </a:solidFill>
              <a:latin typeface="Arial"/>
              <a:ea typeface="Arial"/>
              <a:cs typeface="Arial"/>
              <a:sym typeface="Arial"/>
            </a:endParaRPr>
          </a:p>
          <a:p>
            <a:pPr indent="0" lvl="0" marL="0" marR="0" rtl="0" algn="ctr">
              <a:lnSpc>
                <a:spcPct val="140014"/>
              </a:lnSpc>
              <a:spcBef>
                <a:spcPts val="0"/>
              </a:spcBef>
              <a:spcAft>
                <a:spcPts val="0"/>
              </a:spcAft>
              <a:buNone/>
            </a:pPr>
            <a:r>
              <a:rPr b="0" i="0" lang="en-GB" sz="2799" u="none" cap="none" strike="noStrike">
                <a:solidFill>
                  <a:srgbClr val="000000"/>
                </a:solidFill>
                <a:latin typeface="Arial"/>
                <a:ea typeface="Arial"/>
                <a:cs typeface="Arial"/>
                <a:sym typeface="Arial"/>
              </a:rPr>
              <a:t>Terry Cook, Evidence, memory, identity, and community: four shifting archival paradigms (2013), Archival Science Journal</a:t>
            </a:r>
            <a:endParaRPr/>
          </a:p>
        </p:txBody>
      </p:sp>
      <p:sp>
        <p:nvSpPr>
          <p:cNvPr id="498" name="Google Shape;498;p27"/>
          <p:cNvSpPr/>
          <p:nvPr/>
        </p:nvSpPr>
        <p:spPr>
          <a:xfrm>
            <a:off x="4733077" y="375222"/>
            <a:ext cx="13284774" cy="1215692"/>
          </a:xfrm>
          <a:custGeom>
            <a:rect b="b" l="l" r="r" t="t"/>
            <a:pathLst>
              <a:path extrusionOk="0" h="297685" w="3253023">
                <a:moveTo>
                  <a:pt x="0" y="0"/>
                </a:moveTo>
                <a:lnTo>
                  <a:pt x="3253023" y="0"/>
                </a:lnTo>
                <a:lnTo>
                  <a:pt x="3253023" y="297685"/>
                </a:lnTo>
                <a:lnTo>
                  <a:pt x="0" y="297685"/>
                </a:lnTo>
                <a:close/>
              </a:path>
            </a:pathLst>
          </a:custGeom>
          <a:solidFill>
            <a:srgbClr val="FFF5D6"/>
          </a:solidFill>
          <a:ln>
            <a:noFill/>
          </a:ln>
        </p:spPr>
      </p:sp>
      <p:sp>
        <p:nvSpPr>
          <p:cNvPr id="499" name="Google Shape;499;p27"/>
          <p:cNvSpPr txBox="1"/>
          <p:nvPr/>
        </p:nvSpPr>
        <p:spPr>
          <a:xfrm>
            <a:off x="5356814" y="564420"/>
            <a:ext cx="16235100" cy="837300"/>
          </a:xfrm>
          <a:prstGeom prst="rect">
            <a:avLst/>
          </a:prstGeom>
          <a:noFill/>
          <a:ln>
            <a:noFill/>
          </a:ln>
        </p:spPr>
        <p:txBody>
          <a:bodyPr anchorCtr="0" anchor="t" bIns="0" lIns="0" spcFirstLastPara="1" rIns="0" wrap="square" tIns="0">
            <a:spAutoFit/>
          </a:bodyPr>
          <a:lstStyle/>
          <a:p>
            <a:pPr indent="0" lvl="0" marL="0" marR="0" rtl="0" algn="l">
              <a:lnSpc>
                <a:spcPct val="84997"/>
              </a:lnSpc>
              <a:spcBef>
                <a:spcPts val="0"/>
              </a:spcBef>
              <a:spcAft>
                <a:spcPts val="0"/>
              </a:spcAft>
              <a:buNone/>
            </a:pPr>
            <a:r>
              <a:rPr b="0" i="0" lang="en-GB" sz="6399" u="none" cap="none" strike="noStrike">
                <a:solidFill>
                  <a:srgbClr val="000000"/>
                </a:solidFill>
                <a:latin typeface="Arial"/>
                <a:ea typeface="Arial"/>
                <a:cs typeface="Arial"/>
                <a:sym typeface="Arial"/>
              </a:rPr>
              <a:t>GLAMS’ WORK IS IMPORTANT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B6DE"/>
        </a:solidFill>
      </p:bgPr>
    </p:bg>
    <p:spTree>
      <p:nvGrpSpPr>
        <p:cNvPr id="507" name="Shape 507"/>
        <p:cNvGrpSpPr/>
        <p:nvPr/>
      </p:nvGrpSpPr>
      <p:grpSpPr>
        <a:xfrm>
          <a:off x="0" y="0"/>
          <a:ext cx="0" cy="0"/>
          <a:chOff x="0" y="0"/>
          <a:chExt cx="0" cy="0"/>
        </a:xfrm>
      </p:grpSpPr>
      <p:sp>
        <p:nvSpPr>
          <p:cNvPr id="508" name="Google Shape;508;p28"/>
          <p:cNvSpPr/>
          <p:nvPr/>
        </p:nvSpPr>
        <p:spPr>
          <a:xfrm>
            <a:off x="13825075" y="3078875"/>
            <a:ext cx="3538732" cy="3377881"/>
          </a:xfrm>
          <a:custGeom>
            <a:rect b="b" l="l" r="r" t="t"/>
            <a:pathLst>
              <a:path extrusionOk="0" h="3574477" w="3574477">
                <a:moveTo>
                  <a:pt x="0" y="0"/>
                </a:moveTo>
                <a:lnTo>
                  <a:pt x="3574477" y="0"/>
                </a:lnTo>
                <a:lnTo>
                  <a:pt x="3574477" y="3574477"/>
                </a:lnTo>
                <a:lnTo>
                  <a:pt x="0" y="3574477"/>
                </a:lnTo>
                <a:lnTo>
                  <a:pt x="0" y="0"/>
                </a:lnTo>
                <a:close/>
              </a:path>
            </a:pathLst>
          </a:custGeom>
          <a:blipFill rotWithShape="1">
            <a:blip r:embed="rId3">
              <a:alphaModFix/>
            </a:blip>
            <a:stretch>
              <a:fillRect b="0" l="0" r="0" t="0"/>
            </a:stretch>
          </a:blipFill>
          <a:ln>
            <a:noFill/>
          </a:ln>
        </p:spPr>
      </p:sp>
      <p:sp>
        <p:nvSpPr>
          <p:cNvPr id="509" name="Google Shape;509;p28"/>
          <p:cNvSpPr txBox="1"/>
          <p:nvPr/>
        </p:nvSpPr>
        <p:spPr>
          <a:xfrm>
            <a:off x="4778801" y="2037117"/>
            <a:ext cx="8270400" cy="355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Rebecca R. Daly, MLIS</a:t>
            </a:r>
            <a:endParaRPr/>
          </a:p>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redaly@nmu.edu</a:t>
            </a:r>
            <a:endParaRPr/>
          </a:p>
          <a:p>
            <a:pPr indent="0" lvl="0" marL="0" marR="0" rtl="0" algn="ctr">
              <a:lnSpc>
                <a:spcPct val="140000"/>
              </a:lnSpc>
              <a:spcBef>
                <a:spcPts val="0"/>
              </a:spcBef>
              <a:spcAft>
                <a:spcPts val="0"/>
              </a:spcAft>
              <a:buNone/>
            </a:pPr>
            <a:r>
              <a:t/>
            </a:r>
            <a:endParaRPr b="0" i="0" sz="35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t/>
            </a:r>
            <a:endParaRPr b="0" i="0" sz="35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t/>
            </a:r>
            <a:endParaRPr b="0" i="0" sz="3500" u="none" cap="none" strike="noStrike">
              <a:solidFill>
                <a:srgbClr val="000000"/>
              </a:solidFill>
              <a:latin typeface="Arial"/>
              <a:ea typeface="Arial"/>
              <a:cs typeface="Arial"/>
              <a:sym typeface="Arial"/>
            </a:endParaRPr>
          </a:p>
        </p:txBody>
      </p:sp>
      <p:sp>
        <p:nvSpPr>
          <p:cNvPr id="510" name="Google Shape;510;p28"/>
          <p:cNvSpPr/>
          <p:nvPr/>
        </p:nvSpPr>
        <p:spPr>
          <a:xfrm>
            <a:off x="5943938" y="3429003"/>
            <a:ext cx="5940121" cy="913294"/>
          </a:xfrm>
          <a:custGeom>
            <a:rect b="b" l="l" r="r" t="t"/>
            <a:pathLst>
              <a:path extrusionOk="0" h="913294" w="5940121">
                <a:moveTo>
                  <a:pt x="0" y="0"/>
                </a:moveTo>
                <a:lnTo>
                  <a:pt x="5940121" y="0"/>
                </a:lnTo>
                <a:lnTo>
                  <a:pt x="5940121" y="913294"/>
                </a:lnTo>
                <a:lnTo>
                  <a:pt x="0" y="913294"/>
                </a:lnTo>
                <a:lnTo>
                  <a:pt x="0" y="0"/>
                </a:lnTo>
                <a:close/>
              </a:path>
            </a:pathLst>
          </a:custGeom>
          <a:blipFill rotWithShape="1">
            <a:blip r:embed="rId4">
              <a:alphaModFix/>
            </a:blip>
            <a:stretch>
              <a:fillRect b="0" l="0" r="0" t="0"/>
            </a:stretch>
          </a:blipFill>
          <a:ln>
            <a:noFill/>
          </a:ln>
        </p:spPr>
      </p:sp>
      <p:sp>
        <p:nvSpPr>
          <p:cNvPr id="511" name="Google Shape;511;p28"/>
          <p:cNvSpPr/>
          <p:nvPr/>
        </p:nvSpPr>
        <p:spPr>
          <a:xfrm>
            <a:off x="847172" y="3078883"/>
            <a:ext cx="3380784" cy="3380784"/>
          </a:xfrm>
          <a:custGeom>
            <a:rect b="b" l="l" r="r" t="t"/>
            <a:pathLst>
              <a:path extrusionOk="0" h="3380784" w="3380784">
                <a:moveTo>
                  <a:pt x="0" y="0"/>
                </a:moveTo>
                <a:lnTo>
                  <a:pt x="3380784" y="0"/>
                </a:lnTo>
                <a:lnTo>
                  <a:pt x="3380784" y="3380784"/>
                </a:lnTo>
                <a:lnTo>
                  <a:pt x="0" y="3380784"/>
                </a:lnTo>
                <a:lnTo>
                  <a:pt x="0" y="0"/>
                </a:lnTo>
                <a:close/>
              </a:path>
            </a:pathLst>
          </a:custGeom>
          <a:blipFill rotWithShape="1">
            <a:blip r:embed="rId5">
              <a:alphaModFix/>
            </a:blip>
            <a:stretch>
              <a:fillRect b="0" l="0" r="0" t="0"/>
            </a:stretch>
          </a:blipFill>
          <a:ln>
            <a:noFill/>
          </a:ln>
        </p:spPr>
      </p:sp>
      <p:sp>
        <p:nvSpPr>
          <p:cNvPr id="512" name="Google Shape;512;p28"/>
          <p:cNvSpPr/>
          <p:nvPr/>
        </p:nvSpPr>
        <p:spPr>
          <a:xfrm>
            <a:off x="4478885" y="176474"/>
            <a:ext cx="8870158" cy="1689003"/>
          </a:xfrm>
          <a:custGeom>
            <a:rect b="b" l="l" r="r" t="t"/>
            <a:pathLst>
              <a:path extrusionOk="0" h="457105" w="2400584">
                <a:moveTo>
                  <a:pt x="0" y="0"/>
                </a:moveTo>
                <a:lnTo>
                  <a:pt x="2400584" y="0"/>
                </a:lnTo>
                <a:lnTo>
                  <a:pt x="2400584" y="457105"/>
                </a:lnTo>
                <a:lnTo>
                  <a:pt x="0" y="457105"/>
                </a:lnTo>
                <a:close/>
              </a:path>
            </a:pathLst>
          </a:custGeom>
          <a:solidFill>
            <a:srgbClr val="FFF5D6"/>
          </a:solidFill>
          <a:ln>
            <a:noFill/>
          </a:ln>
        </p:spPr>
      </p:sp>
      <p:sp>
        <p:nvSpPr>
          <p:cNvPr id="513" name="Google Shape;513;p28"/>
          <p:cNvSpPr txBox="1"/>
          <p:nvPr/>
        </p:nvSpPr>
        <p:spPr>
          <a:xfrm>
            <a:off x="10324837" y="6208984"/>
            <a:ext cx="10539300" cy="1293000"/>
          </a:xfrm>
          <a:prstGeom prst="rect">
            <a:avLst/>
          </a:prstGeom>
          <a:noFill/>
          <a:ln>
            <a:noFill/>
          </a:ln>
        </p:spPr>
        <p:txBody>
          <a:bodyPr anchorCtr="0" anchor="t" bIns="0" lIns="0" spcFirstLastPara="1" rIns="0" wrap="square" tIns="0">
            <a:spAutoFit/>
          </a:bodyPr>
          <a:lstStyle/>
          <a:p>
            <a:pPr indent="0" lvl="0" marL="0" marR="0" rtl="0" algn="ctr">
              <a:lnSpc>
                <a:spcPct val="27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Scan for Resources</a:t>
            </a:r>
            <a:endParaRPr/>
          </a:p>
        </p:txBody>
      </p:sp>
      <p:sp>
        <p:nvSpPr>
          <p:cNvPr id="514" name="Google Shape;514;p28"/>
          <p:cNvSpPr txBox="1"/>
          <p:nvPr/>
        </p:nvSpPr>
        <p:spPr>
          <a:xfrm>
            <a:off x="-2332771" y="6280034"/>
            <a:ext cx="10539300" cy="1293000"/>
          </a:xfrm>
          <a:prstGeom prst="rect">
            <a:avLst/>
          </a:prstGeom>
          <a:noFill/>
          <a:ln>
            <a:noFill/>
          </a:ln>
        </p:spPr>
        <p:txBody>
          <a:bodyPr anchorCtr="0" anchor="t" bIns="0" lIns="0" spcFirstLastPara="1" rIns="0" wrap="square" tIns="0">
            <a:spAutoFit/>
          </a:bodyPr>
          <a:lstStyle/>
          <a:p>
            <a:pPr indent="0" lvl="0" marL="0" marR="0" rtl="0" algn="ctr">
              <a:lnSpc>
                <a:spcPct val="27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Scan for Feedback Survey</a:t>
            </a:r>
            <a:endParaRPr/>
          </a:p>
        </p:txBody>
      </p:sp>
      <p:sp>
        <p:nvSpPr>
          <p:cNvPr id="515" name="Google Shape;515;p28"/>
          <p:cNvSpPr txBox="1"/>
          <p:nvPr/>
        </p:nvSpPr>
        <p:spPr>
          <a:xfrm>
            <a:off x="2678739" y="519284"/>
            <a:ext cx="12752700" cy="972000"/>
          </a:xfrm>
          <a:prstGeom prst="rect">
            <a:avLst/>
          </a:prstGeom>
          <a:noFill/>
          <a:ln>
            <a:noFill/>
          </a:ln>
        </p:spPr>
        <p:txBody>
          <a:bodyPr anchorCtr="0" anchor="t" bIns="0" lIns="0" spcFirstLastPara="1" rIns="0" wrap="square" tIns="0">
            <a:spAutoFit/>
          </a:bodyPr>
          <a:lstStyle/>
          <a:p>
            <a:pPr indent="0" lvl="0" marL="0" marR="0" rtl="0" algn="ctr">
              <a:lnSpc>
                <a:spcPct val="85002"/>
              </a:lnSpc>
              <a:spcBef>
                <a:spcPts val="0"/>
              </a:spcBef>
              <a:spcAft>
                <a:spcPts val="0"/>
              </a:spcAft>
              <a:buNone/>
            </a:pPr>
            <a:r>
              <a:rPr b="0" i="0" lang="en-GB" sz="7428" u="none" cap="none" strike="noStrike">
                <a:solidFill>
                  <a:srgbClr val="000000"/>
                </a:solidFill>
                <a:latin typeface="Arial"/>
                <a:ea typeface="Arial"/>
                <a:cs typeface="Arial"/>
                <a:sym typeface="Arial"/>
              </a:rPr>
              <a:t>THANK YOU !</a:t>
            </a:r>
            <a:endParaRPr/>
          </a:p>
        </p:txBody>
      </p:sp>
      <p:pic>
        <p:nvPicPr>
          <p:cNvPr id="516" name="Google Shape;516;p28"/>
          <p:cNvPicPr preferRelativeResize="0"/>
          <p:nvPr/>
        </p:nvPicPr>
        <p:blipFill>
          <a:blip r:embed="rId6">
            <a:alphaModFix/>
          </a:blip>
          <a:stretch>
            <a:fillRect/>
          </a:stretch>
        </p:blipFill>
        <p:spPr>
          <a:xfrm>
            <a:off x="5786338" y="4989899"/>
            <a:ext cx="6255250" cy="42770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B6DE"/>
        </a:solidFill>
      </p:bgPr>
    </p:bg>
    <p:spTree>
      <p:nvGrpSpPr>
        <p:cNvPr id="524" name="Shape 524"/>
        <p:cNvGrpSpPr/>
        <p:nvPr/>
      </p:nvGrpSpPr>
      <p:grpSpPr>
        <a:xfrm>
          <a:off x="0" y="0"/>
          <a:ext cx="0" cy="0"/>
          <a:chOff x="0" y="0"/>
          <a:chExt cx="0" cy="0"/>
        </a:xfrm>
      </p:grpSpPr>
      <p:sp>
        <p:nvSpPr>
          <p:cNvPr id="525" name="Google Shape;525;p29"/>
          <p:cNvSpPr/>
          <p:nvPr/>
        </p:nvSpPr>
        <p:spPr>
          <a:xfrm>
            <a:off x="12062258" y="1471601"/>
            <a:ext cx="4981446" cy="4981446"/>
          </a:xfrm>
          <a:custGeom>
            <a:rect b="b" l="l" r="r" t="t"/>
            <a:pathLst>
              <a:path extrusionOk="0" h="4981446" w="4981446">
                <a:moveTo>
                  <a:pt x="0" y="0"/>
                </a:moveTo>
                <a:lnTo>
                  <a:pt x="4981446" y="0"/>
                </a:lnTo>
                <a:lnTo>
                  <a:pt x="4981446" y="4981446"/>
                </a:lnTo>
                <a:lnTo>
                  <a:pt x="0" y="4981446"/>
                </a:lnTo>
                <a:lnTo>
                  <a:pt x="0" y="0"/>
                </a:lnTo>
                <a:close/>
              </a:path>
            </a:pathLst>
          </a:custGeom>
          <a:blipFill rotWithShape="1">
            <a:blip r:embed="rId3">
              <a:alphaModFix/>
            </a:blip>
            <a:stretch>
              <a:fillRect b="0" l="0" r="0" t="0"/>
            </a:stretch>
          </a:blipFill>
          <a:ln>
            <a:noFill/>
          </a:ln>
        </p:spPr>
      </p:sp>
      <p:sp>
        <p:nvSpPr>
          <p:cNvPr id="526" name="Google Shape;526;p29"/>
          <p:cNvSpPr txBox="1"/>
          <p:nvPr/>
        </p:nvSpPr>
        <p:spPr>
          <a:xfrm>
            <a:off x="1134049" y="7599449"/>
            <a:ext cx="15505800" cy="355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GB" sz="3500" u="none" cap="none" strike="noStrike">
                <a:solidFill>
                  <a:srgbClr val="0F232D"/>
                </a:solidFill>
                <a:latin typeface="Arial"/>
                <a:ea typeface="Arial"/>
                <a:cs typeface="Arial"/>
                <a:sym typeface="Arial"/>
              </a:rPr>
              <a:t>Rebecca R. Daly, MLIS</a:t>
            </a:r>
            <a:endParaRPr/>
          </a:p>
          <a:p>
            <a:pPr indent="0" lvl="0" marL="0" marR="0" rtl="0" algn="ctr">
              <a:lnSpc>
                <a:spcPct val="140000"/>
              </a:lnSpc>
              <a:spcBef>
                <a:spcPts val="0"/>
              </a:spcBef>
              <a:spcAft>
                <a:spcPts val="0"/>
              </a:spcAft>
              <a:buNone/>
            </a:pPr>
            <a:r>
              <a:rPr b="0" i="0" lang="en-GB" sz="3500" u="none" cap="none" strike="noStrike">
                <a:solidFill>
                  <a:srgbClr val="0F232D"/>
                </a:solidFill>
                <a:latin typeface="Arial"/>
                <a:ea typeface="Arial"/>
                <a:cs typeface="Arial"/>
                <a:sym typeface="Arial"/>
              </a:rPr>
              <a:t>redaly@nmu.edu</a:t>
            </a:r>
            <a:endParaRPr/>
          </a:p>
          <a:p>
            <a:pPr indent="0" lvl="0" marL="0" marR="0" rtl="0" algn="ctr">
              <a:lnSpc>
                <a:spcPct val="140000"/>
              </a:lnSpc>
              <a:spcBef>
                <a:spcPts val="0"/>
              </a:spcBef>
              <a:spcAft>
                <a:spcPts val="0"/>
              </a:spcAft>
              <a:buNone/>
            </a:pPr>
            <a:r>
              <a:t/>
            </a:r>
            <a:endParaRPr b="0" i="0" sz="3500" u="none" cap="none" strike="noStrike">
              <a:solidFill>
                <a:srgbClr val="0F232D"/>
              </a:solidFill>
              <a:latin typeface="Arial"/>
              <a:ea typeface="Arial"/>
              <a:cs typeface="Arial"/>
              <a:sym typeface="Arial"/>
            </a:endParaRPr>
          </a:p>
          <a:p>
            <a:pPr indent="0" lvl="0" marL="0" marR="0" rtl="0" algn="ctr">
              <a:lnSpc>
                <a:spcPct val="140000"/>
              </a:lnSpc>
              <a:spcBef>
                <a:spcPts val="0"/>
              </a:spcBef>
              <a:spcAft>
                <a:spcPts val="0"/>
              </a:spcAft>
              <a:buNone/>
            </a:pPr>
            <a:r>
              <a:t/>
            </a:r>
            <a:endParaRPr b="0" i="0" sz="3500" u="none" cap="none" strike="noStrike">
              <a:solidFill>
                <a:srgbClr val="0F232D"/>
              </a:solidFill>
              <a:latin typeface="Arial"/>
              <a:ea typeface="Arial"/>
              <a:cs typeface="Arial"/>
              <a:sym typeface="Arial"/>
            </a:endParaRPr>
          </a:p>
          <a:p>
            <a:pPr indent="0" lvl="0" marL="0" marR="0" rtl="0" algn="ctr">
              <a:lnSpc>
                <a:spcPct val="140000"/>
              </a:lnSpc>
              <a:spcBef>
                <a:spcPts val="0"/>
              </a:spcBef>
              <a:spcAft>
                <a:spcPts val="0"/>
              </a:spcAft>
              <a:buNone/>
            </a:pPr>
            <a:r>
              <a:t/>
            </a:r>
            <a:endParaRPr b="0" i="0" sz="3500" u="none" cap="none" strike="noStrike">
              <a:solidFill>
                <a:srgbClr val="0F232D"/>
              </a:solidFill>
              <a:latin typeface="Arial"/>
              <a:ea typeface="Arial"/>
              <a:cs typeface="Arial"/>
              <a:sym typeface="Arial"/>
            </a:endParaRPr>
          </a:p>
        </p:txBody>
      </p:sp>
      <p:sp>
        <p:nvSpPr>
          <p:cNvPr id="527" name="Google Shape;527;p29"/>
          <p:cNvSpPr/>
          <p:nvPr/>
        </p:nvSpPr>
        <p:spPr>
          <a:xfrm>
            <a:off x="6536609" y="9015889"/>
            <a:ext cx="4700703" cy="722733"/>
          </a:xfrm>
          <a:custGeom>
            <a:rect b="b" l="l" r="r" t="t"/>
            <a:pathLst>
              <a:path extrusionOk="0" h="722733" w="4700703">
                <a:moveTo>
                  <a:pt x="0" y="0"/>
                </a:moveTo>
                <a:lnTo>
                  <a:pt x="4700703" y="0"/>
                </a:lnTo>
                <a:lnTo>
                  <a:pt x="4700703" y="722733"/>
                </a:lnTo>
                <a:lnTo>
                  <a:pt x="0" y="722733"/>
                </a:lnTo>
                <a:lnTo>
                  <a:pt x="0" y="0"/>
                </a:lnTo>
                <a:close/>
              </a:path>
            </a:pathLst>
          </a:custGeom>
          <a:blipFill rotWithShape="1">
            <a:blip r:embed="rId4">
              <a:alphaModFix/>
            </a:blip>
            <a:stretch>
              <a:fillRect b="0" l="0" r="0" t="0"/>
            </a:stretch>
          </a:blipFill>
          <a:ln>
            <a:noFill/>
          </a:ln>
        </p:spPr>
      </p:sp>
      <p:sp>
        <p:nvSpPr>
          <p:cNvPr id="528" name="Google Shape;528;p29"/>
          <p:cNvSpPr/>
          <p:nvPr/>
        </p:nvSpPr>
        <p:spPr>
          <a:xfrm>
            <a:off x="491331" y="1609418"/>
            <a:ext cx="4705803" cy="4705803"/>
          </a:xfrm>
          <a:custGeom>
            <a:rect b="b" l="l" r="r" t="t"/>
            <a:pathLst>
              <a:path extrusionOk="0" h="4705803" w="4705803">
                <a:moveTo>
                  <a:pt x="0" y="0"/>
                </a:moveTo>
                <a:lnTo>
                  <a:pt x="4705803" y="0"/>
                </a:lnTo>
                <a:lnTo>
                  <a:pt x="4705803" y="4705803"/>
                </a:lnTo>
                <a:lnTo>
                  <a:pt x="0" y="4705803"/>
                </a:lnTo>
                <a:lnTo>
                  <a:pt x="0" y="0"/>
                </a:lnTo>
                <a:close/>
              </a:path>
            </a:pathLst>
          </a:custGeom>
          <a:blipFill rotWithShape="1">
            <a:blip r:embed="rId5">
              <a:alphaModFix/>
            </a:blip>
            <a:stretch>
              <a:fillRect b="0" l="0" r="0" t="0"/>
            </a:stretch>
          </a:blipFill>
          <a:ln>
            <a:noFill/>
          </a:ln>
        </p:spPr>
      </p:sp>
      <p:sp>
        <p:nvSpPr>
          <p:cNvPr id="529" name="Google Shape;529;p29"/>
          <p:cNvSpPr/>
          <p:nvPr/>
        </p:nvSpPr>
        <p:spPr>
          <a:xfrm>
            <a:off x="7282188" y="1904920"/>
            <a:ext cx="3209544" cy="4114800"/>
          </a:xfrm>
          <a:custGeom>
            <a:rect b="b" l="l" r="r" t="t"/>
            <a:pathLst>
              <a:path extrusionOk="0" h="4114800" w="3209544">
                <a:moveTo>
                  <a:pt x="0" y="0"/>
                </a:moveTo>
                <a:lnTo>
                  <a:pt x="3209544" y="0"/>
                </a:lnTo>
                <a:lnTo>
                  <a:pt x="3209544" y="4114800"/>
                </a:lnTo>
                <a:lnTo>
                  <a:pt x="0" y="4114800"/>
                </a:lnTo>
                <a:lnTo>
                  <a:pt x="0" y="0"/>
                </a:lnTo>
                <a:close/>
              </a:path>
            </a:pathLst>
          </a:custGeom>
          <a:blipFill rotWithShape="1">
            <a:blip r:embed="rId6">
              <a:alphaModFix/>
            </a:blip>
            <a:stretch>
              <a:fillRect b="0" l="0" r="0" t="0"/>
            </a:stretch>
          </a:blipFill>
          <a:ln>
            <a:noFill/>
          </a:ln>
        </p:spPr>
      </p:sp>
      <p:sp>
        <p:nvSpPr>
          <p:cNvPr id="530" name="Google Shape;530;p29"/>
          <p:cNvSpPr txBox="1"/>
          <p:nvPr/>
        </p:nvSpPr>
        <p:spPr>
          <a:xfrm>
            <a:off x="1028700" y="502797"/>
            <a:ext cx="15716520" cy="882654"/>
          </a:xfrm>
          <a:prstGeom prst="rect">
            <a:avLst/>
          </a:prstGeom>
          <a:noFill/>
          <a:ln>
            <a:noFill/>
          </a:ln>
        </p:spPr>
        <p:txBody>
          <a:bodyPr anchorCtr="0" anchor="t" bIns="0" lIns="0" spcFirstLastPara="1" rIns="0" wrap="square" tIns="0">
            <a:spAutoFit/>
          </a:bodyPr>
          <a:lstStyle/>
          <a:p>
            <a:pPr indent="0" lvl="0" marL="0" marR="0" rtl="0" algn="ctr">
              <a:lnSpc>
                <a:spcPct val="85002"/>
              </a:lnSpc>
              <a:spcBef>
                <a:spcPts val="0"/>
              </a:spcBef>
              <a:spcAft>
                <a:spcPts val="0"/>
              </a:spcAft>
              <a:buNone/>
            </a:pPr>
            <a:r>
              <a:rPr b="0" i="0" lang="en-GB" sz="7428" u="none" cap="none" strike="noStrike">
                <a:solidFill>
                  <a:srgbClr val="000000"/>
                </a:solidFill>
                <a:latin typeface="Arial"/>
                <a:ea typeface="Arial"/>
                <a:cs typeface="Arial"/>
                <a:sym typeface="Arial"/>
              </a:rPr>
              <a:t>COMMENTS OR QUESTIONS?</a:t>
            </a:r>
            <a:endParaRPr/>
          </a:p>
        </p:txBody>
      </p:sp>
      <p:sp>
        <p:nvSpPr>
          <p:cNvPr id="531" name="Google Shape;531;p29"/>
          <p:cNvSpPr txBox="1"/>
          <p:nvPr/>
        </p:nvSpPr>
        <p:spPr>
          <a:xfrm>
            <a:off x="9283377" y="6002000"/>
            <a:ext cx="10539207" cy="1216025"/>
          </a:xfrm>
          <a:prstGeom prst="rect">
            <a:avLst/>
          </a:prstGeom>
          <a:noFill/>
          <a:ln>
            <a:noFill/>
          </a:ln>
        </p:spPr>
        <p:txBody>
          <a:bodyPr anchorCtr="0" anchor="t" bIns="0" lIns="0" spcFirstLastPara="1" rIns="0" wrap="square" tIns="0">
            <a:spAutoFit/>
          </a:bodyPr>
          <a:lstStyle/>
          <a:p>
            <a:pPr indent="0" lvl="0" marL="0" marR="0" rtl="0" algn="ctr">
              <a:lnSpc>
                <a:spcPct val="27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Scan for Resources</a:t>
            </a:r>
            <a:endParaRPr/>
          </a:p>
        </p:txBody>
      </p:sp>
      <p:sp>
        <p:nvSpPr>
          <p:cNvPr id="532" name="Google Shape;532;p29"/>
          <p:cNvSpPr txBox="1"/>
          <p:nvPr/>
        </p:nvSpPr>
        <p:spPr>
          <a:xfrm>
            <a:off x="-2472195" y="6002000"/>
            <a:ext cx="10539207" cy="1216025"/>
          </a:xfrm>
          <a:prstGeom prst="rect">
            <a:avLst/>
          </a:prstGeom>
          <a:noFill/>
          <a:ln>
            <a:noFill/>
          </a:ln>
        </p:spPr>
        <p:txBody>
          <a:bodyPr anchorCtr="0" anchor="t" bIns="0" lIns="0" spcFirstLastPara="1" rIns="0" wrap="square" tIns="0">
            <a:spAutoFit/>
          </a:bodyPr>
          <a:lstStyle/>
          <a:p>
            <a:pPr indent="0" lvl="0" marL="0" marR="0" rtl="0" algn="ctr">
              <a:lnSpc>
                <a:spcPct val="27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None/>
            </a:pPr>
            <a:r>
              <a:rPr b="0" i="0" lang="en-GB" sz="3500" u="none" cap="none" strike="noStrike">
                <a:solidFill>
                  <a:srgbClr val="000000"/>
                </a:solidFill>
                <a:latin typeface="Arial"/>
                <a:ea typeface="Arial"/>
                <a:cs typeface="Arial"/>
                <a:sym typeface="Arial"/>
              </a:rPr>
              <a:t>Scan for Feedback Survey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A97"/>
        </a:solidFill>
      </p:bgPr>
    </p:bg>
    <p:spTree>
      <p:nvGrpSpPr>
        <p:cNvPr id="122" name="Shape 122"/>
        <p:cNvGrpSpPr/>
        <p:nvPr/>
      </p:nvGrpSpPr>
      <p:grpSpPr>
        <a:xfrm>
          <a:off x="0" y="0"/>
          <a:ext cx="0" cy="0"/>
          <a:chOff x="0" y="0"/>
          <a:chExt cx="0" cy="0"/>
        </a:xfrm>
      </p:grpSpPr>
      <p:sp>
        <p:nvSpPr>
          <p:cNvPr id="123" name="Google Shape;123;p3"/>
          <p:cNvSpPr txBox="1"/>
          <p:nvPr/>
        </p:nvSpPr>
        <p:spPr>
          <a:xfrm>
            <a:off x="1329325" y="2075800"/>
            <a:ext cx="15713100" cy="8124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GB" sz="2400" u="none" cap="none" strike="noStrike">
                <a:solidFill>
                  <a:srgbClr val="253943"/>
                </a:solidFill>
                <a:latin typeface="Montserrat"/>
                <a:ea typeface="Montserrat"/>
                <a:cs typeface="Montserrat"/>
                <a:sym typeface="Montserrat"/>
              </a:rPr>
              <a:t>REPARATIVE DESCRIPTION- </a:t>
            </a:r>
            <a:r>
              <a:rPr b="0" i="0" lang="en-GB" sz="2400" u="none" cap="none" strike="noStrike">
                <a:solidFill>
                  <a:srgbClr val="253943"/>
                </a:solidFill>
                <a:latin typeface="Montserrat"/>
                <a:ea typeface="Montserrat"/>
                <a:cs typeface="Montserrat"/>
                <a:sym typeface="Montserrat"/>
              </a:rPr>
              <a:t>FIXING OUT OF DATE TERMS, SUBJECTS, CALL NUMBERS</a:t>
            </a:r>
            <a:endParaRPr/>
          </a:p>
          <a:p>
            <a:pPr indent="0" lvl="0" marL="0" marR="0" rtl="0" algn="l">
              <a:lnSpc>
                <a:spcPct val="139958"/>
              </a:lnSpc>
              <a:spcBef>
                <a:spcPts val="0"/>
              </a:spcBef>
              <a:spcAft>
                <a:spcPts val="0"/>
              </a:spcAft>
              <a:buNone/>
            </a:pPr>
            <a:r>
              <a:t/>
            </a:r>
            <a:endParaRPr b="0" i="0" sz="2400" u="none" cap="none" strike="noStrike">
              <a:solidFill>
                <a:srgbClr val="253943"/>
              </a:solidFill>
              <a:latin typeface="Montserrat"/>
              <a:ea typeface="Montserrat"/>
              <a:cs typeface="Montserrat"/>
              <a:sym typeface="Montserrat"/>
            </a:endParaRPr>
          </a:p>
          <a:p>
            <a:pPr indent="0" lvl="0" marL="0" marR="0" rtl="0" algn="l">
              <a:lnSpc>
                <a:spcPct val="139958"/>
              </a:lnSpc>
              <a:spcBef>
                <a:spcPts val="0"/>
              </a:spcBef>
              <a:spcAft>
                <a:spcPts val="0"/>
              </a:spcAft>
              <a:buNone/>
            </a:pPr>
            <a:r>
              <a:rPr b="1" i="0" lang="en-GB" sz="2400" u="none" cap="none" strike="noStrike">
                <a:solidFill>
                  <a:srgbClr val="253943"/>
                </a:solidFill>
                <a:latin typeface="Montserrat"/>
                <a:ea typeface="Montserrat"/>
                <a:cs typeface="Montserrat"/>
                <a:sym typeface="Montserrat"/>
              </a:rPr>
              <a:t>ENRICHING RECORDS</a:t>
            </a:r>
            <a:r>
              <a:rPr b="0" i="0" lang="en-GB" sz="2400" u="none" cap="none" strike="noStrike">
                <a:solidFill>
                  <a:srgbClr val="253943"/>
                </a:solidFill>
                <a:latin typeface="Montserrat"/>
                <a:ea typeface="Montserrat"/>
                <a:cs typeface="Montserrat"/>
                <a:sym typeface="Montserrat"/>
              </a:rPr>
              <a:t>- ADDING IN MISSING SECTIONS OF A BIB RECORD, PARTICULARLY SUBJECT TERMS AND OTHER ACCESS POINTS, ADDING IN NON-LIBRARY OF CONGRESS VOCABULARIES</a:t>
            </a:r>
            <a:endParaRPr/>
          </a:p>
          <a:p>
            <a:pPr indent="0" lvl="0" marL="0" marR="0" rtl="0" algn="l">
              <a:lnSpc>
                <a:spcPct val="139958"/>
              </a:lnSpc>
              <a:spcBef>
                <a:spcPts val="0"/>
              </a:spcBef>
              <a:spcAft>
                <a:spcPts val="0"/>
              </a:spcAft>
              <a:buNone/>
            </a:pPr>
            <a:r>
              <a:t/>
            </a:r>
            <a:endParaRPr b="0" i="0" sz="2400" u="none" cap="none" strike="noStrike">
              <a:solidFill>
                <a:srgbClr val="253943"/>
              </a:solidFill>
              <a:latin typeface="Montserrat"/>
              <a:ea typeface="Montserrat"/>
              <a:cs typeface="Montserrat"/>
              <a:sym typeface="Montserrat"/>
            </a:endParaRPr>
          </a:p>
          <a:p>
            <a:pPr indent="0" lvl="0" marL="0" marR="0" rtl="0" algn="l">
              <a:lnSpc>
                <a:spcPct val="139958"/>
              </a:lnSpc>
              <a:spcBef>
                <a:spcPts val="0"/>
              </a:spcBef>
              <a:spcAft>
                <a:spcPts val="0"/>
              </a:spcAft>
              <a:buNone/>
            </a:pPr>
            <a:r>
              <a:rPr b="1" i="0" lang="en-GB" sz="2400" u="none" cap="none" strike="noStrike">
                <a:solidFill>
                  <a:srgbClr val="253943"/>
                </a:solidFill>
                <a:latin typeface="Montserrat"/>
                <a:ea typeface="Montserrat"/>
                <a:cs typeface="Montserrat"/>
                <a:sym typeface="Montserrat"/>
              </a:rPr>
              <a:t>CONSCIOUS OR CONSCIENTIOUS CATALOGING- </a:t>
            </a:r>
            <a:r>
              <a:rPr b="0" i="0" lang="en-GB" sz="2400" u="none" cap="none" strike="noStrike">
                <a:solidFill>
                  <a:srgbClr val="253943"/>
                </a:solidFill>
                <a:latin typeface="Montserrat"/>
                <a:ea typeface="Montserrat"/>
                <a:cs typeface="Montserrat"/>
                <a:sym typeface="Montserrat"/>
              </a:rPr>
              <a:t>PAYING ATTENTION TO AND DELIBERATELY FIXING OLD RECORDS AND ENRICHING RECORDS ACCORDING TO CURRENT BEST PRACTICE </a:t>
            </a:r>
            <a:endParaRPr/>
          </a:p>
          <a:p>
            <a:pPr indent="0" lvl="0" marL="0" marR="0" rtl="0" algn="l">
              <a:lnSpc>
                <a:spcPct val="139958"/>
              </a:lnSpc>
              <a:spcBef>
                <a:spcPts val="0"/>
              </a:spcBef>
              <a:spcAft>
                <a:spcPts val="0"/>
              </a:spcAft>
              <a:buNone/>
            </a:pPr>
            <a:r>
              <a:t/>
            </a:r>
            <a:endParaRPr b="0" i="0" sz="2400" u="none" cap="none" strike="noStrike">
              <a:solidFill>
                <a:srgbClr val="253943"/>
              </a:solidFill>
              <a:latin typeface="Montserrat"/>
              <a:ea typeface="Montserrat"/>
              <a:cs typeface="Montserrat"/>
              <a:sym typeface="Montserrat"/>
            </a:endParaRPr>
          </a:p>
          <a:p>
            <a:pPr indent="0" lvl="0" marL="0" marR="0" rtl="0" algn="l">
              <a:lnSpc>
                <a:spcPct val="139958"/>
              </a:lnSpc>
              <a:spcBef>
                <a:spcPts val="0"/>
              </a:spcBef>
              <a:spcAft>
                <a:spcPts val="0"/>
              </a:spcAft>
              <a:buNone/>
            </a:pPr>
            <a:r>
              <a:rPr b="1" i="0" lang="en-GB" sz="2400" u="none" cap="none" strike="noStrike">
                <a:solidFill>
                  <a:srgbClr val="253943"/>
                </a:solidFill>
                <a:latin typeface="Montserrat"/>
                <a:ea typeface="Montserrat"/>
                <a:cs typeface="Montserrat"/>
                <a:sym typeface="Montserrat"/>
              </a:rPr>
              <a:t>DECOLONIZING- </a:t>
            </a:r>
            <a:r>
              <a:rPr b="0" i="0" lang="en-GB" sz="2400" u="none" cap="none" strike="noStrike">
                <a:solidFill>
                  <a:srgbClr val="253943"/>
                </a:solidFill>
                <a:latin typeface="Montserrat"/>
                <a:ea typeface="Montserrat"/>
                <a:cs typeface="Montserrat"/>
                <a:sym typeface="Montserrat"/>
              </a:rPr>
              <a:t>CREATING A NEW SYSTEM/STRUCTURE BASED ON INDIGENOUS WORLDVIEW</a:t>
            </a:r>
            <a:endParaRPr/>
          </a:p>
          <a:p>
            <a:pPr indent="0" lvl="0" marL="0" marR="0" rtl="0" algn="l">
              <a:lnSpc>
                <a:spcPct val="139958"/>
              </a:lnSpc>
              <a:spcBef>
                <a:spcPts val="0"/>
              </a:spcBef>
              <a:spcAft>
                <a:spcPts val="0"/>
              </a:spcAft>
              <a:buNone/>
            </a:pPr>
            <a:r>
              <a:t/>
            </a:r>
            <a:endParaRPr b="0" i="0" sz="2400" u="none" cap="none" strike="noStrike">
              <a:solidFill>
                <a:srgbClr val="253943"/>
              </a:solidFill>
              <a:latin typeface="Montserrat"/>
              <a:ea typeface="Montserrat"/>
              <a:cs typeface="Montserrat"/>
              <a:sym typeface="Montserrat"/>
            </a:endParaRPr>
          </a:p>
          <a:p>
            <a:pPr indent="0" lvl="0" marL="0" marR="0" rtl="0" algn="l">
              <a:lnSpc>
                <a:spcPct val="139958"/>
              </a:lnSpc>
              <a:spcBef>
                <a:spcPts val="0"/>
              </a:spcBef>
              <a:spcAft>
                <a:spcPts val="0"/>
              </a:spcAft>
              <a:buNone/>
            </a:pPr>
            <a:r>
              <a:rPr b="1" i="0" lang="en-GB" sz="2400" u="none" cap="none" strike="noStrike">
                <a:solidFill>
                  <a:srgbClr val="253943"/>
                </a:solidFill>
                <a:latin typeface="Montserrat"/>
                <a:ea typeface="Montserrat"/>
                <a:cs typeface="Montserrat"/>
                <a:sym typeface="Montserrat"/>
              </a:rPr>
              <a:t>HARMFUL LANGUAGE</a:t>
            </a:r>
            <a:r>
              <a:rPr b="0" i="0" lang="en-GB" sz="2400" u="none" cap="none" strike="noStrike">
                <a:solidFill>
                  <a:srgbClr val="253943"/>
                </a:solidFill>
                <a:latin typeface="Montserrat"/>
                <a:ea typeface="Montserrat"/>
                <a:cs typeface="Montserrat"/>
                <a:sym typeface="Montserrat"/>
              </a:rPr>
              <a:t>- WORDS THAT ARE NO LONGER ACCEPTABLE, LIKE DEROGATORY TERMS. CREATE A NOTICE THAT MATERIALS CONTAIN HARMFUL LANGUAGE. </a:t>
            </a:r>
            <a:endParaRPr/>
          </a:p>
          <a:p>
            <a:pPr indent="0" lvl="0" marL="0" marR="0" rtl="0" algn="l">
              <a:lnSpc>
                <a:spcPct val="139958"/>
              </a:lnSpc>
              <a:spcBef>
                <a:spcPts val="0"/>
              </a:spcBef>
              <a:spcAft>
                <a:spcPts val="0"/>
              </a:spcAft>
              <a:buNone/>
            </a:pPr>
            <a:r>
              <a:t/>
            </a:r>
            <a:endParaRPr b="0" i="0" sz="2400" u="none" cap="none" strike="noStrike">
              <a:solidFill>
                <a:srgbClr val="253943"/>
              </a:solidFill>
              <a:latin typeface="Montserrat"/>
              <a:ea typeface="Montserrat"/>
              <a:cs typeface="Montserrat"/>
              <a:sym typeface="Montserrat"/>
            </a:endParaRPr>
          </a:p>
          <a:p>
            <a:pPr indent="0" lvl="0" marL="0" marR="0" rtl="0" algn="l">
              <a:lnSpc>
                <a:spcPct val="139958"/>
              </a:lnSpc>
              <a:spcBef>
                <a:spcPts val="0"/>
              </a:spcBef>
              <a:spcAft>
                <a:spcPts val="0"/>
              </a:spcAft>
              <a:buNone/>
            </a:pPr>
            <a:r>
              <a:rPr b="1" i="0" lang="en-GB" sz="2400" u="none" cap="none" strike="noStrike">
                <a:solidFill>
                  <a:srgbClr val="253943"/>
                </a:solidFill>
                <a:latin typeface="Montserrat"/>
                <a:ea typeface="Montserrat"/>
                <a:cs typeface="Montserrat"/>
                <a:sym typeface="Montserrat"/>
              </a:rPr>
              <a:t>CONTENT WARNING/NOTICE/STATEMENT</a:t>
            </a:r>
            <a:r>
              <a:rPr b="0" i="0" lang="en-GB" sz="2400" u="none" cap="none" strike="noStrike">
                <a:solidFill>
                  <a:srgbClr val="253943"/>
                </a:solidFill>
                <a:latin typeface="Montserrat"/>
                <a:ea typeface="Montserrat"/>
                <a:cs typeface="Montserrat"/>
                <a:sym typeface="Montserrat"/>
              </a:rPr>
              <a:t>- DESCRIPTION OF MATERIALS THAT CONTAIN HARMFUL LANGUAGE AND/OR PICTURES/IMAGES THAT ARE OFFENSIVE, GRAPHIC, VIOLENT OR OTHERWISE DISTURBING TO SOME PATRONS. </a:t>
            </a:r>
            <a:endParaRPr/>
          </a:p>
        </p:txBody>
      </p:sp>
      <p:sp>
        <p:nvSpPr>
          <p:cNvPr id="124" name="Google Shape;124;p3"/>
          <p:cNvSpPr/>
          <p:nvPr/>
        </p:nvSpPr>
        <p:spPr>
          <a:xfrm>
            <a:off x="-2927141" y="-1586694"/>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3">
              <a:alphaModFix/>
            </a:blip>
            <a:stretch>
              <a:fillRect b="0" l="0" r="0" t="0"/>
            </a:stretch>
          </a:blipFill>
          <a:ln>
            <a:noFill/>
          </a:ln>
        </p:spPr>
      </p:sp>
      <p:sp>
        <p:nvSpPr>
          <p:cNvPr id="125" name="Google Shape;125;p3"/>
          <p:cNvSpPr/>
          <p:nvPr/>
        </p:nvSpPr>
        <p:spPr>
          <a:xfrm rot="-10690109">
            <a:off x="15586664" y="7613223"/>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3">
              <a:alphaModFix/>
            </a:blip>
            <a:stretch>
              <a:fillRect b="0" l="0" r="0" t="0"/>
            </a:stretch>
          </a:blipFill>
          <a:ln>
            <a:noFill/>
          </a:ln>
        </p:spPr>
      </p:sp>
      <p:sp>
        <p:nvSpPr>
          <p:cNvPr id="126" name="Google Shape;126;p3"/>
          <p:cNvSpPr txBox="1"/>
          <p:nvPr/>
        </p:nvSpPr>
        <p:spPr>
          <a:xfrm>
            <a:off x="4490440" y="760344"/>
            <a:ext cx="9612809" cy="1413192"/>
          </a:xfrm>
          <a:prstGeom prst="rect">
            <a:avLst/>
          </a:prstGeom>
          <a:noFill/>
          <a:ln>
            <a:noFill/>
          </a:ln>
        </p:spPr>
        <p:txBody>
          <a:bodyPr anchorCtr="0" anchor="t" bIns="0" lIns="0" spcFirstLastPara="1" rIns="0" wrap="square" tIns="0">
            <a:spAutoFit/>
          </a:bodyPr>
          <a:lstStyle/>
          <a:p>
            <a:pPr indent="0" lvl="0" marL="0" marR="0" rtl="0" algn="ctr">
              <a:lnSpc>
                <a:spcPct val="84996"/>
              </a:lnSpc>
              <a:spcBef>
                <a:spcPts val="0"/>
              </a:spcBef>
              <a:spcAft>
                <a:spcPts val="0"/>
              </a:spcAft>
              <a:buNone/>
            </a:pPr>
            <a:r>
              <a:rPr b="0" i="0" lang="en-GB" sz="9298" u="none" cap="none" strike="noStrike">
                <a:solidFill>
                  <a:srgbClr val="253943"/>
                </a:solidFill>
                <a:latin typeface="Arial"/>
                <a:ea typeface="Arial"/>
                <a:cs typeface="Arial"/>
                <a:sym typeface="Arial"/>
              </a:rPr>
              <a:t>TERMINOLOGY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536" name="Shape 536"/>
        <p:cNvGrpSpPr/>
        <p:nvPr/>
      </p:nvGrpSpPr>
      <p:grpSpPr>
        <a:xfrm>
          <a:off x="0" y="0"/>
          <a:ext cx="0" cy="0"/>
          <a:chOff x="0" y="0"/>
          <a:chExt cx="0" cy="0"/>
        </a:xfrm>
      </p:grpSpPr>
      <p:sp>
        <p:nvSpPr>
          <p:cNvPr id="537" name="Google Shape;537;p30"/>
          <p:cNvSpPr txBox="1"/>
          <p:nvPr/>
        </p:nvSpPr>
        <p:spPr>
          <a:xfrm>
            <a:off x="1028700" y="1323975"/>
            <a:ext cx="16516547" cy="1076325"/>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GB" sz="9000" u="none" cap="none" strike="noStrike">
                <a:solidFill>
                  <a:srgbClr val="0F232D"/>
                </a:solidFill>
                <a:latin typeface="Arial"/>
                <a:ea typeface="Arial"/>
                <a:cs typeface="Arial"/>
                <a:sym typeface="Arial"/>
              </a:rPr>
              <a:t>FREE RESOURCE PAGE</a:t>
            </a:r>
            <a:endParaRPr/>
          </a:p>
        </p:txBody>
      </p:sp>
      <p:sp>
        <p:nvSpPr>
          <p:cNvPr id="538" name="Google Shape;538;p30"/>
          <p:cNvSpPr/>
          <p:nvPr/>
        </p:nvSpPr>
        <p:spPr>
          <a:xfrm>
            <a:off x="8618715" y="8612581"/>
            <a:ext cx="4073261" cy="997949"/>
          </a:xfrm>
          <a:custGeom>
            <a:rect b="b" l="l" r="r" t="t"/>
            <a:pathLst>
              <a:path extrusionOk="0" h="997949" w="4073261">
                <a:moveTo>
                  <a:pt x="0" y="0"/>
                </a:moveTo>
                <a:lnTo>
                  <a:pt x="4073261" y="0"/>
                </a:lnTo>
                <a:lnTo>
                  <a:pt x="4073261" y="997949"/>
                </a:lnTo>
                <a:lnTo>
                  <a:pt x="0" y="997949"/>
                </a:lnTo>
                <a:lnTo>
                  <a:pt x="0" y="0"/>
                </a:lnTo>
                <a:close/>
              </a:path>
            </a:pathLst>
          </a:custGeom>
          <a:blipFill rotWithShape="1">
            <a:blip r:embed="rId3">
              <a:alphaModFix/>
            </a:blip>
            <a:stretch>
              <a:fillRect b="0" l="0" r="0" t="0"/>
            </a:stretch>
          </a:blipFill>
          <a:ln>
            <a:noFill/>
          </a:ln>
        </p:spPr>
      </p:sp>
      <p:sp>
        <p:nvSpPr>
          <p:cNvPr id="539" name="Google Shape;539;p30"/>
          <p:cNvSpPr/>
          <p:nvPr/>
        </p:nvSpPr>
        <p:spPr>
          <a:xfrm>
            <a:off x="5436089" y="3065245"/>
            <a:ext cx="3007838" cy="3088923"/>
          </a:xfrm>
          <a:custGeom>
            <a:rect b="b" l="l" r="r" t="t"/>
            <a:pathLst>
              <a:path extrusionOk="0" h="3088923" w="3007838">
                <a:moveTo>
                  <a:pt x="0" y="0"/>
                </a:moveTo>
                <a:lnTo>
                  <a:pt x="3007838" y="0"/>
                </a:lnTo>
                <a:lnTo>
                  <a:pt x="3007838" y="3088923"/>
                </a:lnTo>
                <a:lnTo>
                  <a:pt x="0" y="3088923"/>
                </a:lnTo>
                <a:lnTo>
                  <a:pt x="0" y="0"/>
                </a:lnTo>
                <a:close/>
              </a:path>
            </a:pathLst>
          </a:custGeom>
          <a:blipFill rotWithShape="1">
            <a:blip r:embed="rId4">
              <a:alphaModFix/>
            </a:blip>
            <a:stretch>
              <a:fillRect b="0" l="0" r="0" t="0"/>
            </a:stretch>
          </a:blipFill>
          <a:ln>
            <a:noFill/>
          </a:ln>
        </p:spPr>
      </p:sp>
      <p:sp>
        <p:nvSpPr>
          <p:cNvPr id="540" name="Google Shape;540;p30"/>
          <p:cNvSpPr/>
          <p:nvPr/>
        </p:nvSpPr>
        <p:spPr>
          <a:xfrm>
            <a:off x="13400059" y="3175095"/>
            <a:ext cx="3672607" cy="2869224"/>
          </a:xfrm>
          <a:custGeom>
            <a:rect b="b" l="l" r="r" t="t"/>
            <a:pathLst>
              <a:path extrusionOk="0" h="2869224" w="3672607">
                <a:moveTo>
                  <a:pt x="0" y="0"/>
                </a:moveTo>
                <a:lnTo>
                  <a:pt x="3672607" y="0"/>
                </a:lnTo>
                <a:lnTo>
                  <a:pt x="3672607" y="2869224"/>
                </a:lnTo>
                <a:lnTo>
                  <a:pt x="0" y="2869224"/>
                </a:lnTo>
                <a:lnTo>
                  <a:pt x="0" y="0"/>
                </a:lnTo>
                <a:close/>
              </a:path>
            </a:pathLst>
          </a:custGeom>
          <a:blipFill rotWithShape="1">
            <a:blip r:embed="rId5">
              <a:alphaModFix/>
            </a:blip>
            <a:stretch>
              <a:fillRect b="0" l="0" r="0" t="0"/>
            </a:stretch>
          </a:blipFill>
          <a:ln>
            <a:noFill/>
          </a:ln>
        </p:spPr>
      </p:sp>
      <p:sp>
        <p:nvSpPr>
          <p:cNvPr id="541" name="Google Shape;541;p30"/>
          <p:cNvSpPr/>
          <p:nvPr/>
        </p:nvSpPr>
        <p:spPr>
          <a:xfrm>
            <a:off x="1332410" y="7366914"/>
            <a:ext cx="3792699" cy="1744642"/>
          </a:xfrm>
          <a:custGeom>
            <a:rect b="b" l="l" r="r" t="t"/>
            <a:pathLst>
              <a:path extrusionOk="0" h="1744642" w="3792699">
                <a:moveTo>
                  <a:pt x="0" y="0"/>
                </a:moveTo>
                <a:lnTo>
                  <a:pt x="3792699" y="0"/>
                </a:lnTo>
                <a:lnTo>
                  <a:pt x="3792699" y="1744642"/>
                </a:lnTo>
                <a:lnTo>
                  <a:pt x="0" y="1744642"/>
                </a:lnTo>
                <a:lnTo>
                  <a:pt x="0" y="0"/>
                </a:lnTo>
                <a:close/>
              </a:path>
            </a:pathLst>
          </a:custGeom>
          <a:blipFill rotWithShape="1">
            <a:blip r:embed="rId6">
              <a:alphaModFix/>
            </a:blip>
            <a:stretch>
              <a:fillRect b="0" l="0" r="0" t="0"/>
            </a:stretch>
          </a:blipFill>
          <a:ln>
            <a:noFill/>
          </a:ln>
        </p:spPr>
      </p:sp>
      <p:sp>
        <p:nvSpPr>
          <p:cNvPr id="542" name="Google Shape;542;p30"/>
          <p:cNvSpPr/>
          <p:nvPr/>
        </p:nvSpPr>
        <p:spPr>
          <a:xfrm>
            <a:off x="3666293" y="3065245"/>
            <a:ext cx="1595007" cy="3088923"/>
          </a:xfrm>
          <a:custGeom>
            <a:rect b="b" l="l" r="r" t="t"/>
            <a:pathLst>
              <a:path extrusionOk="0" h="3088923" w="1595007">
                <a:moveTo>
                  <a:pt x="0" y="0"/>
                </a:moveTo>
                <a:lnTo>
                  <a:pt x="1595008" y="0"/>
                </a:lnTo>
                <a:lnTo>
                  <a:pt x="1595008" y="3088923"/>
                </a:lnTo>
                <a:lnTo>
                  <a:pt x="0" y="3088923"/>
                </a:lnTo>
                <a:lnTo>
                  <a:pt x="0" y="0"/>
                </a:lnTo>
                <a:close/>
              </a:path>
            </a:pathLst>
          </a:custGeom>
          <a:blipFill rotWithShape="1">
            <a:blip r:embed="rId7">
              <a:alphaModFix/>
            </a:blip>
            <a:stretch>
              <a:fillRect b="0" l="0" r="0" t="0"/>
            </a:stretch>
          </a:blipFill>
          <a:ln>
            <a:noFill/>
          </a:ln>
        </p:spPr>
      </p:sp>
      <p:sp>
        <p:nvSpPr>
          <p:cNvPr id="543" name="Google Shape;543;p30"/>
          <p:cNvSpPr/>
          <p:nvPr/>
        </p:nvSpPr>
        <p:spPr>
          <a:xfrm>
            <a:off x="13400059" y="7254419"/>
            <a:ext cx="3841479" cy="1969631"/>
          </a:xfrm>
          <a:custGeom>
            <a:rect b="b" l="l" r="r" t="t"/>
            <a:pathLst>
              <a:path extrusionOk="0" h="1969631" w="3841479">
                <a:moveTo>
                  <a:pt x="0" y="0"/>
                </a:moveTo>
                <a:lnTo>
                  <a:pt x="3841479" y="0"/>
                </a:lnTo>
                <a:lnTo>
                  <a:pt x="3841479" y="1969631"/>
                </a:lnTo>
                <a:lnTo>
                  <a:pt x="0" y="1969631"/>
                </a:lnTo>
                <a:lnTo>
                  <a:pt x="0" y="0"/>
                </a:lnTo>
                <a:close/>
              </a:path>
            </a:pathLst>
          </a:custGeom>
          <a:blipFill rotWithShape="1">
            <a:blip r:embed="rId8">
              <a:alphaModFix/>
            </a:blip>
            <a:stretch>
              <a:fillRect b="0" l="0" r="0" t="0"/>
            </a:stretch>
          </a:blipFill>
          <a:ln>
            <a:noFill/>
          </a:ln>
        </p:spPr>
      </p:sp>
      <p:sp>
        <p:nvSpPr>
          <p:cNvPr id="544" name="Google Shape;544;p30"/>
          <p:cNvSpPr/>
          <p:nvPr/>
        </p:nvSpPr>
        <p:spPr>
          <a:xfrm>
            <a:off x="8618715" y="3108126"/>
            <a:ext cx="1272589" cy="3003160"/>
          </a:xfrm>
          <a:custGeom>
            <a:rect b="b" l="l" r="r" t="t"/>
            <a:pathLst>
              <a:path extrusionOk="0" h="3003160" w="1272589">
                <a:moveTo>
                  <a:pt x="0" y="0"/>
                </a:moveTo>
                <a:lnTo>
                  <a:pt x="1272589" y="0"/>
                </a:lnTo>
                <a:lnTo>
                  <a:pt x="1272589" y="3003161"/>
                </a:lnTo>
                <a:lnTo>
                  <a:pt x="0" y="3003161"/>
                </a:lnTo>
                <a:lnTo>
                  <a:pt x="0" y="0"/>
                </a:lnTo>
                <a:close/>
              </a:path>
            </a:pathLst>
          </a:custGeom>
          <a:blipFill rotWithShape="1">
            <a:blip r:embed="rId9">
              <a:alphaModFix/>
            </a:blip>
            <a:stretch>
              <a:fillRect b="0" l="0" r="0" t="0"/>
            </a:stretch>
          </a:blipFill>
          <a:ln>
            <a:noFill/>
          </a:ln>
        </p:spPr>
      </p:sp>
      <p:sp>
        <p:nvSpPr>
          <p:cNvPr id="545" name="Google Shape;545;p30"/>
          <p:cNvSpPr/>
          <p:nvPr/>
        </p:nvSpPr>
        <p:spPr>
          <a:xfrm>
            <a:off x="9255010" y="6678354"/>
            <a:ext cx="2685387" cy="1560881"/>
          </a:xfrm>
          <a:custGeom>
            <a:rect b="b" l="l" r="r" t="t"/>
            <a:pathLst>
              <a:path extrusionOk="0" h="1560881" w="2685387">
                <a:moveTo>
                  <a:pt x="0" y="0"/>
                </a:moveTo>
                <a:lnTo>
                  <a:pt x="2685386" y="0"/>
                </a:lnTo>
                <a:lnTo>
                  <a:pt x="2685386" y="1560881"/>
                </a:lnTo>
                <a:lnTo>
                  <a:pt x="0" y="1560881"/>
                </a:lnTo>
                <a:lnTo>
                  <a:pt x="0" y="0"/>
                </a:lnTo>
                <a:close/>
              </a:path>
            </a:pathLst>
          </a:custGeom>
          <a:blipFill rotWithShape="1">
            <a:blip r:embed="rId10">
              <a:alphaModFix/>
            </a:blip>
            <a:stretch>
              <a:fillRect b="0" l="0" r="0" t="0"/>
            </a:stretch>
          </a:blipFill>
          <a:ln>
            <a:noFill/>
          </a:ln>
        </p:spPr>
      </p:sp>
      <p:sp>
        <p:nvSpPr>
          <p:cNvPr id="546" name="Google Shape;546;p30"/>
          <p:cNvSpPr/>
          <p:nvPr/>
        </p:nvSpPr>
        <p:spPr>
          <a:xfrm>
            <a:off x="5695553" y="7001230"/>
            <a:ext cx="2307034" cy="2750562"/>
          </a:xfrm>
          <a:custGeom>
            <a:rect b="b" l="l" r="r" t="t"/>
            <a:pathLst>
              <a:path extrusionOk="0" h="2750562" w="2307034">
                <a:moveTo>
                  <a:pt x="0" y="0"/>
                </a:moveTo>
                <a:lnTo>
                  <a:pt x="2307034" y="0"/>
                </a:lnTo>
                <a:lnTo>
                  <a:pt x="2307034" y="2750562"/>
                </a:lnTo>
                <a:lnTo>
                  <a:pt x="0" y="2750562"/>
                </a:lnTo>
                <a:lnTo>
                  <a:pt x="0" y="0"/>
                </a:lnTo>
                <a:close/>
              </a:path>
            </a:pathLst>
          </a:custGeom>
          <a:blipFill rotWithShape="1">
            <a:blip r:embed="rId11">
              <a:alphaModFix/>
            </a:blip>
            <a:stretch>
              <a:fillRect b="0" l="0" r="0" t="0"/>
            </a:stretch>
          </a:blipFill>
          <a:ln>
            <a:noFill/>
          </a:ln>
        </p:spPr>
      </p:sp>
      <p:sp>
        <p:nvSpPr>
          <p:cNvPr id="547" name="Google Shape;547;p30"/>
          <p:cNvSpPr/>
          <p:nvPr/>
        </p:nvSpPr>
        <p:spPr>
          <a:xfrm>
            <a:off x="11742460" y="3108126"/>
            <a:ext cx="1482810" cy="3003160"/>
          </a:xfrm>
          <a:custGeom>
            <a:rect b="b" l="l" r="r" t="t"/>
            <a:pathLst>
              <a:path extrusionOk="0" h="3003160" w="1482810">
                <a:moveTo>
                  <a:pt x="0" y="0"/>
                </a:moveTo>
                <a:lnTo>
                  <a:pt x="1482811" y="0"/>
                </a:lnTo>
                <a:lnTo>
                  <a:pt x="1482811" y="3003161"/>
                </a:lnTo>
                <a:lnTo>
                  <a:pt x="0" y="3003161"/>
                </a:lnTo>
                <a:lnTo>
                  <a:pt x="0" y="0"/>
                </a:lnTo>
                <a:close/>
              </a:path>
            </a:pathLst>
          </a:custGeom>
          <a:blipFill rotWithShape="1">
            <a:blip r:embed="rId12">
              <a:alphaModFix/>
            </a:blip>
            <a:stretch>
              <a:fillRect b="0" l="0" r="0" t="0"/>
            </a:stretch>
          </a:blipFill>
          <a:ln>
            <a:noFill/>
          </a:ln>
        </p:spPr>
      </p:sp>
      <p:sp>
        <p:nvSpPr>
          <p:cNvPr id="548" name="Google Shape;548;p30"/>
          <p:cNvSpPr/>
          <p:nvPr/>
        </p:nvSpPr>
        <p:spPr>
          <a:xfrm>
            <a:off x="1824003" y="3036592"/>
            <a:ext cx="1667502" cy="3146230"/>
          </a:xfrm>
          <a:custGeom>
            <a:rect b="b" l="l" r="r" t="t"/>
            <a:pathLst>
              <a:path extrusionOk="0" h="3146230" w="1667502">
                <a:moveTo>
                  <a:pt x="0" y="0"/>
                </a:moveTo>
                <a:lnTo>
                  <a:pt x="1667502" y="0"/>
                </a:lnTo>
                <a:lnTo>
                  <a:pt x="1667502" y="3146230"/>
                </a:lnTo>
                <a:lnTo>
                  <a:pt x="0" y="3146230"/>
                </a:lnTo>
                <a:lnTo>
                  <a:pt x="0" y="0"/>
                </a:lnTo>
                <a:close/>
              </a:path>
            </a:pathLst>
          </a:custGeom>
          <a:blipFill rotWithShape="1">
            <a:blip r:embed="rId13">
              <a:alphaModFix/>
            </a:blip>
            <a:stretch>
              <a:fillRect b="0" l="0" r="0" t="0"/>
            </a:stretch>
          </a:blipFill>
          <a:ln>
            <a:noFill/>
          </a:ln>
        </p:spPr>
      </p:sp>
      <p:sp>
        <p:nvSpPr>
          <p:cNvPr id="549" name="Google Shape;549;p30"/>
          <p:cNvSpPr/>
          <p:nvPr/>
        </p:nvSpPr>
        <p:spPr>
          <a:xfrm>
            <a:off x="10066092" y="3108126"/>
            <a:ext cx="1501580" cy="3003160"/>
          </a:xfrm>
          <a:custGeom>
            <a:rect b="b" l="l" r="r" t="t"/>
            <a:pathLst>
              <a:path extrusionOk="0" h="3003160" w="1501580">
                <a:moveTo>
                  <a:pt x="0" y="0"/>
                </a:moveTo>
                <a:lnTo>
                  <a:pt x="1501580" y="0"/>
                </a:lnTo>
                <a:lnTo>
                  <a:pt x="1501580" y="3003161"/>
                </a:lnTo>
                <a:lnTo>
                  <a:pt x="0" y="3003161"/>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553" name="Shape 553"/>
        <p:cNvGrpSpPr/>
        <p:nvPr/>
      </p:nvGrpSpPr>
      <p:grpSpPr>
        <a:xfrm>
          <a:off x="0" y="0"/>
          <a:ext cx="0" cy="0"/>
          <a:chOff x="0" y="0"/>
          <a:chExt cx="0" cy="0"/>
        </a:xfrm>
      </p:grpSpPr>
      <p:pic>
        <p:nvPicPr>
          <p:cNvPr id="554" name="Google Shape;554;p31"/>
          <p:cNvPicPr preferRelativeResize="0"/>
          <p:nvPr/>
        </p:nvPicPr>
        <p:blipFill rotWithShape="1">
          <a:blip r:embed="rId3">
            <a:alphaModFix/>
          </a:blip>
          <a:srcRect b="0" l="0" r="0" t="0"/>
          <a:stretch/>
        </p:blipFill>
        <p:spPr>
          <a:xfrm>
            <a:off x="2335790" y="5143500"/>
            <a:ext cx="2090935" cy="2101442"/>
          </a:xfrm>
          <a:prstGeom prst="rect">
            <a:avLst/>
          </a:prstGeom>
          <a:noFill/>
          <a:ln>
            <a:noFill/>
          </a:ln>
        </p:spPr>
      </p:pic>
      <p:pic>
        <p:nvPicPr>
          <p:cNvPr id="555" name="Google Shape;555;p31"/>
          <p:cNvPicPr preferRelativeResize="0"/>
          <p:nvPr/>
        </p:nvPicPr>
        <p:blipFill rotWithShape="1">
          <a:blip r:embed="rId4">
            <a:alphaModFix/>
          </a:blip>
          <a:srcRect b="0" l="0" r="0" t="0"/>
          <a:stretch/>
        </p:blipFill>
        <p:spPr>
          <a:xfrm>
            <a:off x="11268942" y="2831880"/>
            <a:ext cx="2224115" cy="1745931"/>
          </a:xfrm>
          <a:prstGeom prst="rect">
            <a:avLst/>
          </a:prstGeom>
          <a:noFill/>
          <a:ln>
            <a:noFill/>
          </a:ln>
        </p:spPr>
      </p:pic>
      <p:sp>
        <p:nvSpPr>
          <p:cNvPr id="556" name="Google Shape;556;p31"/>
          <p:cNvSpPr/>
          <p:nvPr/>
        </p:nvSpPr>
        <p:spPr>
          <a:xfrm>
            <a:off x="4894767" y="5219678"/>
            <a:ext cx="1449412" cy="1949087"/>
          </a:xfrm>
          <a:custGeom>
            <a:rect b="b" l="l" r="r" t="t"/>
            <a:pathLst>
              <a:path extrusionOk="0" h="1949087" w="1449412">
                <a:moveTo>
                  <a:pt x="0" y="0"/>
                </a:moveTo>
                <a:lnTo>
                  <a:pt x="1449412" y="0"/>
                </a:lnTo>
                <a:lnTo>
                  <a:pt x="1449412" y="1949086"/>
                </a:lnTo>
                <a:lnTo>
                  <a:pt x="0" y="1949086"/>
                </a:lnTo>
                <a:lnTo>
                  <a:pt x="0" y="0"/>
                </a:lnTo>
                <a:close/>
              </a:path>
            </a:pathLst>
          </a:custGeom>
          <a:blipFill rotWithShape="1">
            <a:blip r:embed="rId5">
              <a:alphaModFix/>
            </a:blip>
            <a:stretch>
              <a:fillRect b="0" l="0" r="0" t="0"/>
            </a:stretch>
          </a:blipFill>
          <a:ln>
            <a:noFill/>
          </a:ln>
        </p:spPr>
      </p:sp>
      <p:sp>
        <p:nvSpPr>
          <p:cNvPr id="557" name="Google Shape;557;p31"/>
          <p:cNvSpPr/>
          <p:nvPr/>
        </p:nvSpPr>
        <p:spPr>
          <a:xfrm>
            <a:off x="9610692" y="5299063"/>
            <a:ext cx="2263618" cy="1790316"/>
          </a:xfrm>
          <a:custGeom>
            <a:rect b="b" l="l" r="r" t="t"/>
            <a:pathLst>
              <a:path extrusionOk="0" h="1790316" w="2263618">
                <a:moveTo>
                  <a:pt x="0" y="0"/>
                </a:moveTo>
                <a:lnTo>
                  <a:pt x="2263619" y="0"/>
                </a:lnTo>
                <a:lnTo>
                  <a:pt x="2263619" y="1790316"/>
                </a:lnTo>
                <a:lnTo>
                  <a:pt x="0" y="1790316"/>
                </a:lnTo>
                <a:lnTo>
                  <a:pt x="0" y="0"/>
                </a:lnTo>
                <a:close/>
              </a:path>
            </a:pathLst>
          </a:custGeom>
          <a:blipFill rotWithShape="1">
            <a:blip r:embed="rId6">
              <a:alphaModFix/>
            </a:blip>
            <a:stretch>
              <a:fillRect b="0" l="0" r="0" t="0"/>
            </a:stretch>
          </a:blipFill>
          <a:ln>
            <a:noFill/>
          </a:ln>
        </p:spPr>
      </p:sp>
      <p:sp>
        <p:nvSpPr>
          <p:cNvPr id="558" name="Google Shape;558;p31"/>
          <p:cNvSpPr/>
          <p:nvPr/>
        </p:nvSpPr>
        <p:spPr>
          <a:xfrm>
            <a:off x="6812221" y="5219678"/>
            <a:ext cx="2330430" cy="1949087"/>
          </a:xfrm>
          <a:custGeom>
            <a:rect b="b" l="l" r="r" t="t"/>
            <a:pathLst>
              <a:path extrusionOk="0" h="1949087" w="2330430">
                <a:moveTo>
                  <a:pt x="0" y="0"/>
                </a:moveTo>
                <a:lnTo>
                  <a:pt x="2330429" y="0"/>
                </a:lnTo>
                <a:lnTo>
                  <a:pt x="2330429" y="1949086"/>
                </a:lnTo>
                <a:lnTo>
                  <a:pt x="0" y="1949086"/>
                </a:lnTo>
                <a:lnTo>
                  <a:pt x="0" y="0"/>
                </a:lnTo>
                <a:close/>
              </a:path>
            </a:pathLst>
          </a:custGeom>
          <a:blipFill rotWithShape="1">
            <a:blip r:embed="rId7">
              <a:alphaModFix/>
            </a:blip>
            <a:stretch>
              <a:fillRect b="0" l="0" r="0" t="0"/>
            </a:stretch>
          </a:blipFill>
          <a:ln>
            <a:noFill/>
          </a:ln>
        </p:spPr>
      </p:sp>
      <p:sp>
        <p:nvSpPr>
          <p:cNvPr id="559" name="Google Shape;559;p31"/>
          <p:cNvSpPr/>
          <p:nvPr/>
        </p:nvSpPr>
        <p:spPr>
          <a:xfrm>
            <a:off x="12342353" y="5299063"/>
            <a:ext cx="3135904" cy="1790316"/>
          </a:xfrm>
          <a:custGeom>
            <a:rect b="b" l="l" r="r" t="t"/>
            <a:pathLst>
              <a:path extrusionOk="0" h="1790316" w="3135904">
                <a:moveTo>
                  <a:pt x="0" y="0"/>
                </a:moveTo>
                <a:lnTo>
                  <a:pt x="3135904" y="0"/>
                </a:lnTo>
                <a:lnTo>
                  <a:pt x="3135904" y="1790316"/>
                </a:lnTo>
                <a:lnTo>
                  <a:pt x="0" y="1790316"/>
                </a:lnTo>
                <a:lnTo>
                  <a:pt x="0" y="0"/>
                </a:lnTo>
                <a:close/>
              </a:path>
            </a:pathLst>
          </a:custGeom>
          <a:blipFill rotWithShape="1">
            <a:blip r:embed="rId8">
              <a:alphaModFix/>
            </a:blip>
            <a:stretch>
              <a:fillRect b="0" l="0" r="0" t="0"/>
            </a:stretch>
          </a:blipFill>
          <a:ln>
            <a:noFill/>
          </a:ln>
        </p:spPr>
      </p:sp>
      <p:pic>
        <p:nvPicPr>
          <p:cNvPr id="560" name="Google Shape;560;p31"/>
          <p:cNvPicPr preferRelativeResize="0"/>
          <p:nvPr/>
        </p:nvPicPr>
        <p:blipFill rotWithShape="1">
          <a:blip r:embed="rId9">
            <a:alphaModFix/>
          </a:blip>
          <a:srcRect b="0" l="0" r="0" t="0"/>
          <a:stretch/>
        </p:blipFill>
        <p:spPr>
          <a:xfrm>
            <a:off x="13843492" y="2831880"/>
            <a:ext cx="2956134" cy="1745931"/>
          </a:xfrm>
          <a:prstGeom prst="rect">
            <a:avLst/>
          </a:prstGeom>
          <a:noFill/>
          <a:ln>
            <a:noFill/>
          </a:ln>
        </p:spPr>
      </p:pic>
      <p:pic>
        <p:nvPicPr>
          <p:cNvPr id="561" name="Google Shape;561;p31"/>
          <p:cNvPicPr preferRelativeResize="0"/>
          <p:nvPr/>
        </p:nvPicPr>
        <p:blipFill rotWithShape="1">
          <a:blip r:embed="rId10">
            <a:alphaModFix/>
          </a:blip>
          <a:srcRect b="0" l="0" r="0" t="0"/>
          <a:stretch/>
        </p:blipFill>
        <p:spPr>
          <a:xfrm>
            <a:off x="8907023" y="2824821"/>
            <a:ext cx="2011484" cy="1760049"/>
          </a:xfrm>
          <a:prstGeom prst="rect">
            <a:avLst/>
          </a:prstGeom>
          <a:noFill/>
          <a:ln>
            <a:noFill/>
          </a:ln>
        </p:spPr>
      </p:pic>
      <p:pic>
        <p:nvPicPr>
          <p:cNvPr id="562" name="Google Shape;562;p31"/>
          <p:cNvPicPr preferRelativeResize="0"/>
          <p:nvPr/>
        </p:nvPicPr>
        <p:blipFill rotWithShape="1">
          <a:blip r:embed="rId11">
            <a:alphaModFix/>
          </a:blip>
          <a:srcRect b="0" l="0" r="0" t="0"/>
          <a:stretch/>
        </p:blipFill>
        <p:spPr>
          <a:xfrm>
            <a:off x="1488374" y="2831880"/>
            <a:ext cx="2090935" cy="1745931"/>
          </a:xfrm>
          <a:prstGeom prst="rect">
            <a:avLst/>
          </a:prstGeom>
          <a:noFill/>
          <a:ln>
            <a:noFill/>
          </a:ln>
        </p:spPr>
      </p:pic>
      <p:pic>
        <p:nvPicPr>
          <p:cNvPr id="563" name="Google Shape;563;p31"/>
          <p:cNvPicPr preferRelativeResize="0"/>
          <p:nvPr/>
        </p:nvPicPr>
        <p:blipFill rotWithShape="1">
          <a:blip r:embed="rId12">
            <a:alphaModFix/>
          </a:blip>
          <a:srcRect b="0" l="0" r="0" t="0"/>
          <a:stretch/>
        </p:blipFill>
        <p:spPr>
          <a:xfrm>
            <a:off x="6409361" y="2799240"/>
            <a:ext cx="2147227" cy="1811211"/>
          </a:xfrm>
          <a:prstGeom prst="rect">
            <a:avLst/>
          </a:prstGeom>
          <a:noFill/>
          <a:ln>
            <a:noFill/>
          </a:ln>
        </p:spPr>
      </p:pic>
      <p:pic>
        <p:nvPicPr>
          <p:cNvPr id="564" name="Google Shape;564;p31"/>
          <p:cNvPicPr preferRelativeResize="0"/>
          <p:nvPr/>
        </p:nvPicPr>
        <p:blipFill rotWithShape="1">
          <a:blip r:embed="rId13">
            <a:alphaModFix/>
          </a:blip>
          <a:srcRect b="0" l="0" r="0" t="0"/>
          <a:stretch/>
        </p:blipFill>
        <p:spPr>
          <a:xfrm>
            <a:off x="3929743" y="2831880"/>
            <a:ext cx="2129184" cy="1745931"/>
          </a:xfrm>
          <a:prstGeom prst="rect">
            <a:avLst/>
          </a:prstGeom>
          <a:noFill/>
          <a:ln>
            <a:noFill/>
          </a:ln>
        </p:spPr>
      </p:pic>
      <p:sp>
        <p:nvSpPr>
          <p:cNvPr id="565" name="Google Shape;565;p31"/>
          <p:cNvSpPr txBox="1"/>
          <p:nvPr/>
        </p:nvSpPr>
        <p:spPr>
          <a:xfrm>
            <a:off x="1028700" y="1323975"/>
            <a:ext cx="16516547" cy="1076325"/>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GB" sz="9000" u="none" cap="none" strike="noStrike">
                <a:solidFill>
                  <a:srgbClr val="253943"/>
                </a:solidFill>
                <a:latin typeface="Arial"/>
                <a:ea typeface="Arial"/>
                <a:cs typeface="Arial"/>
                <a:sym typeface="Arial"/>
              </a:rPr>
              <a:t>FREE RESOURCE PAGE</a:t>
            </a:r>
            <a:endParaRPr/>
          </a:p>
        </p:txBody>
      </p:sp>
      <p:sp>
        <p:nvSpPr>
          <p:cNvPr id="566" name="Google Shape;566;p31"/>
          <p:cNvSpPr/>
          <p:nvPr/>
        </p:nvSpPr>
        <p:spPr>
          <a:xfrm>
            <a:off x="6144896" y="7758961"/>
            <a:ext cx="3480891" cy="1816392"/>
          </a:xfrm>
          <a:custGeom>
            <a:rect b="b" l="l" r="r" t="t"/>
            <a:pathLst>
              <a:path extrusionOk="0" h="1816392" w="3480891">
                <a:moveTo>
                  <a:pt x="0" y="0"/>
                </a:moveTo>
                <a:lnTo>
                  <a:pt x="3480890" y="0"/>
                </a:lnTo>
                <a:lnTo>
                  <a:pt x="3480890" y="1816392"/>
                </a:lnTo>
                <a:lnTo>
                  <a:pt x="0" y="1816392"/>
                </a:lnTo>
                <a:lnTo>
                  <a:pt x="0" y="0"/>
                </a:lnTo>
                <a:close/>
              </a:path>
            </a:pathLst>
          </a:custGeom>
          <a:blipFill rotWithShape="1">
            <a:blip r:embed="rId14">
              <a:alphaModFix/>
            </a:blip>
            <a:stretch>
              <a:fillRect b="0" l="0" r="0" t="0"/>
            </a:stretch>
          </a:blipFill>
          <a:ln>
            <a:noFill/>
          </a:ln>
        </p:spPr>
      </p:sp>
      <p:sp>
        <p:nvSpPr>
          <p:cNvPr id="567" name="Google Shape;567;p31"/>
          <p:cNvSpPr/>
          <p:nvPr/>
        </p:nvSpPr>
        <p:spPr>
          <a:xfrm>
            <a:off x="2832209" y="7758961"/>
            <a:ext cx="2870734" cy="1816392"/>
          </a:xfrm>
          <a:custGeom>
            <a:rect b="b" l="l" r="r" t="t"/>
            <a:pathLst>
              <a:path extrusionOk="0" h="1816392" w="2870734">
                <a:moveTo>
                  <a:pt x="0" y="0"/>
                </a:moveTo>
                <a:lnTo>
                  <a:pt x="2870735" y="0"/>
                </a:lnTo>
                <a:lnTo>
                  <a:pt x="2870735" y="1816392"/>
                </a:lnTo>
                <a:lnTo>
                  <a:pt x="0" y="1816392"/>
                </a:lnTo>
                <a:lnTo>
                  <a:pt x="0" y="0"/>
                </a:lnTo>
                <a:close/>
              </a:path>
            </a:pathLst>
          </a:custGeom>
          <a:blipFill rotWithShape="1">
            <a:blip r:embed="rId15">
              <a:alphaModFix/>
            </a:blip>
            <a:stretch>
              <a:fillRect b="0" l="0" r="0" t="0"/>
            </a:stretch>
          </a:blipFill>
          <a:ln>
            <a:noFill/>
          </a:ln>
        </p:spPr>
      </p:sp>
      <p:sp>
        <p:nvSpPr>
          <p:cNvPr id="568" name="Google Shape;568;p31"/>
          <p:cNvSpPr/>
          <p:nvPr/>
        </p:nvSpPr>
        <p:spPr>
          <a:xfrm>
            <a:off x="13405388" y="7745361"/>
            <a:ext cx="2336350" cy="1843593"/>
          </a:xfrm>
          <a:custGeom>
            <a:rect b="b" l="l" r="r" t="t"/>
            <a:pathLst>
              <a:path extrusionOk="0" h="1843593" w="2336350">
                <a:moveTo>
                  <a:pt x="0" y="0"/>
                </a:moveTo>
                <a:lnTo>
                  <a:pt x="2336350" y="0"/>
                </a:lnTo>
                <a:lnTo>
                  <a:pt x="2336350" y="1843593"/>
                </a:lnTo>
                <a:lnTo>
                  <a:pt x="0" y="1843593"/>
                </a:lnTo>
                <a:lnTo>
                  <a:pt x="0" y="0"/>
                </a:lnTo>
                <a:close/>
              </a:path>
            </a:pathLst>
          </a:custGeom>
          <a:blipFill rotWithShape="1">
            <a:blip r:embed="rId16">
              <a:alphaModFix/>
            </a:blip>
            <a:stretch>
              <a:fillRect b="0" l="0" r="0" t="0"/>
            </a:stretch>
          </a:blipFill>
          <a:ln>
            <a:noFill/>
          </a:ln>
        </p:spPr>
      </p:sp>
      <p:sp>
        <p:nvSpPr>
          <p:cNvPr id="569" name="Google Shape;569;p31"/>
          <p:cNvSpPr/>
          <p:nvPr/>
        </p:nvSpPr>
        <p:spPr>
          <a:xfrm>
            <a:off x="10067738" y="7758961"/>
            <a:ext cx="2895697" cy="1816392"/>
          </a:xfrm>
          <a:custGeom>
            <a:rect b="b" l="l" r="r" t="t"/>
            <a:pathLst>
              <a:path extrusionOk="0" h="1816392" w="2895697">
                <a:moveTo>
                  <a:pt x="0" y="0"/>
                </a:moveTo>
                <a:lnTo>
                  <a:pt x="2895698" y="0"/>
                </a:lnTo>
                <a:lnTo>
                  <a:pt x="2895698" y="1816392"/>
                </a:lnTo>
                <a:lnTo>
                  <a:pt x="0" y="1816392"/>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D6"/>
        </a:solidFill>
      </p:bgPr>
    </p:bg>
    <p:spTree>
      <p:nvGrpSpPr>
        <p:cNvPr id="134" name="Shape 134"/>
        <p:cNvGrpSpPr/>
        <p:nvPr/>
      </p:nvGrpSpPr>
      <p:grpSpPr>
        <a:xfrm>
          <a:off x="0" y="0"/>
          <a:ext cx="0" cy="0"/>
          <a:chOff x="0" y="0"/>
          <a:chExt cx="0" cy="0"/>
        </a:xfrm>
      </p:grpSpPr>
      <p:sp>
        <p:nvSpPr>
          <p:cNvPr id="135" name="Google Shape;135;p4"/>
          <p:cNvSpPr txBox="1"/>
          <p:nvPr/>
        </p:nvSpPr>
        <p:spPr>
          <a:xfrm>
            <a:off x="272852" y="6975709"/>
            <a:ext cx="17742297" cy="2839637"/>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GB" sz="3178" u="none" cap="none" strike="noStrike">
                <a:solidFill>
                  <a:srgbClr val="253943"/>
                </a:solidFill>
                <a:latin typeface="Montserrat"/>
                <a:ea typeface="Montserrat"/>
                <a:cs typeface="Montserrat"/>
                <a:sym typeface="Montserrat"/>
              </a:rPr>
              <a:t>“IF METADATA AND CATALOGING ARE “THE POWER TO NAME”, THEN IT IS WORTH ASKING: WHO IS DOING THAT NAMING?’”</a:t>
            </a:r>
            <a:endParaRPr/>
          </a:p>
          <a:p>
            <a:pPr indent="0" lvl="0" marL="0" marR="0" rtl="0" algn="l">
              <a:lnSpc>
                <a:spcPct val="139993"/>
              </a:lnSpc>
              <a:spcBef>
                <a:spcPts val="0"/>
              </a:spcBef>
              <a:spcAft>
                <a:spcPts val="0"/>
              </a:spcAft>
              <a:buNone/>
            </a:pPr>
            <a:r>
              <a:t/>
            </a:r>
            <a:endParaRPr b="1" i="0" sz="3178" u="none" cap="none" strike="noStrike">
              <a:solidFill>
                <a:srgbClr val="253943"/>
              </a:solidFill>
              <a:latin typeface="Montserrat"/>
              <a:ea typeface="Montserrat"/>
              <a:cs typeface="Montserrat"/>
              <a:sym typeface="Montserrat"/>
            </a:endParaRPr>
          </a:p>
          <a:p>
            <a:pPr indent="0" lvl="0" marL="0" marR="0" rtl="0" algn="l">
              <a:lnSpc>
                <a:spcPct val="139993"/>
              </a:lnSpc>
              <a:spcBef>
                <a:spcPts val="0"/>
              </a:spcBef>
              <a:spcAft>
                <a:spcPts val="0"/>
              </a:spcAft>
              <a:buNone/>
            </a:pPr>
            <a:r>
              <a:rPr b="1" i="0" lang="en-GB" sz="3178" u="none" cap="none" strike="noStrike">
                <a:solidFill>
                  <a:srgbClr val="253943"/>
                </a:solidFill>
                <a:latin typeface="Montserrat"/>
                <a:ea typeface="Montserrat"/>
                <a:cs typeface="Montserrat"/>
                <a:sym typeface="Montserrat"/>
              </a:rPr>
              <a:t>WATSON, BRIAN M. 2019. “BIAS AND INCLUSIVITY IN METADATA.”</a:t>
            </a:r>
            <a:endParaRPr/>
          </a:p>
          <a:p>
            <a:pPr indent="0" lvl="0" marL="0" marR="0" rtl="0" algn="l">
              <a:lnSpc>
                <a:spcPct val="153209"/>
              </a:lnSpc>
              <a:spcBef>
                <a:spcPts val="0"/>
              </a:spcBef>
              <a:spcAft>
                <a:spcPts val="0"/>
              </a:spcAft>
              <a:buNone/>
            </a:pPr>
            <a:r>
              <a:t/>
            </a:r>
            <a:endParaRPr b="1" i="0" sz="3178" u="none" cap="none" strike="noStrike">
              <a:solidFill>
                <a:srgbClr val="253943"/>
              </a:solidFill>
              <a:latin typeface="Montserrat"/>
              <a:ea typeface="Montserrat"/>
              <a:cs typeface="Montserrat"/>
              <a:sym typeface="Montserrat"/>
            </a:endParaRPr>
          </a:p>
        </p:txBody>
      </p:sp>
      <p:sp>
        <p:nvSpPr>
          <p:cNvPr id="136" name="Google Shape;136;p4"/>
          <p:cNvSpPr/>
          <p:nvPr/>
        </p:nvSpPr>
        <p:spPr>
          <a:xfrm>
            <a:off x="4113677" y="-262088"/>
            <a:ext cx="9429789" cy="4063382"/>
          </a:xfrm>
          <a:custGeom>
            <a:rect b="b" l="l" r="r" t="t"/>
            <a:pathLst>
              <a:path extrusionOk="0" h="4063382" w="9429789">
                <a:moveTo>
                  <a:pt x="0" y="0"/>
                </a:moveTo>
                <a:lnTo>
                  <a:pt x="9429788" y="0"/>
                </a:lnTo>
                <a:lnTo>
                  <a:pt x="9429788" y="4063382"/>
                </a:lnTo>
                <a:lnTo>
                  <a:pt x="0" y="4063382"/>
                </a:lnTo>
                <a:lnTo>
                  <a:pt x="0" y="0"/>
                </a:lnTo>
                <a:close/>
              </a:path>
            </a:pathLst>
          </a:custGeom>
          <a:blipFill rotWithShape="1">
            <a:blip r:embed="rId3">
              <a:alphaModFix/>
            </a:blip>
            <a:stretch>
              <a:fillRect b="0" l="0" r="0" t="0"/>
            </a:stretch>
          </a:blipFill>
          <a:ln>
            <a:noFill/>
          </a:ln>
        </p:spPr>
      </p:sp>
      <p:sp>
        <p:nvSpPr>
          <p:cNvPr id="137" name="Google Shape;137;p4"/>
          <p:cNvSpPr txBox="1"/>
          <p:nvPr/>
        </p:nvSpPr>
        <p:spPr>
          <a:xfrm>
            <a:off x="3416615" y="4050014"/>
            <a:ext cx="11454770" cy="1418590"/>
          </a:xfrm>
          <a:prstGeom prst="rect">
            <a:avLst/>
          </a:prstGeom>
          <a:noFill/>
          <a:ln>
            <a:noFill/>
          </a:ln>
        </p:spPr>
        <p:txBody>
          <a:bodyPr anchorCtr="0" anchor="t" bIns="0" lIns="0" spcFirstLastPara="1" rIns="0" wrap="square" tIns="0">
            <a:spAutoFit/>
          </a:bodyPr>
          <a:lstStyle/>
          <a:p>
            <a:pPr indent="0" lvl="0" marL="0" marR="0" rtl="0" algn="ctr">
              <a:lnSpc>
                <a:spcPct val="84998"/>
              </a:lnSpc>
              <a:spcBef>
                <a:spcPts val="0"/>
              </a:spcBef>
              <a:spcAft>
                <a:spcPts val="0"/>
              </a:spcAft>
              <a:buNone/>
            </a:pPr>
            <a:r>
              <a:rPr b="0" i="0" lang="en-GB" sz="7499" u="none" cap="none" strike="noStrike">
                <a:solidFill>
                  <a:srgbClr val="253943"/>
                </a:solidFill>
                <a:latin typeface="Arial"/>
                <a:ea typeface="Arial"/>
                <a:cs typeface="Arial"/>
                <a:sym typeface="Arial"/>
              </a:rPr>
              <a:t>POWER OF LANGUAGE</a:t>
            </a:r>
            <a:endParaRPr/>
          </a:p>
        </p:txBody>
      </p:sp>
      <p:sp>
        <p:nvSpPr>
          <p:cNvPr id="138" name="Google Shape;138;p4"/>
          <p:cNvSpPr txBox="1"/>
          <p:nvPr/>
        </p:nvSpPr>
        <p:spPr>
          <a:xfrm>
            <a:off x="272852" y="5411454"/>
            <a:ext cx="17742297" cy="1363262"/>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None/>
            </a:pPr>
            <a:r>
              <a:rPr b="1" i="0" lang="en-GB" sz="2578" u="none" cap="none" strike="noStrike">
                <a:solidFill>
                  <a:srgbClr val="253943"/>
                </a:solidFill>
                <a:latin typeface="Montserrat"/>
                <a:ea typeface="Montserrat"/>
                <a:cs typeface="Montserrat"/>
                <a:sym typeface="Montserrat"/>
              </a:rPr>
              <a:t>“CLASSIFICATION, HOWEVER, ALTHOUGH NECESSARY IN SYSTEMS OF LANGUAGE, CONTRIBUTES to hierarchies of power.” Vaughan, C.  (2018, The language of cataloguing: Deconstructing and decolonizing systems of organization in libraries).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B6DE"/>
        </a:solidFill>
      </p:bgPr>
    </p:bg>
    <p:spTree>
      <p:nvGrpSpPr>
        <p:cNvPr id="146" name="Shape 146"/>
        <p:cNvGrpSpPr/>
        <p:nvPr/>
      </p:nvGrpSpPr>
      <p:grpSpPr>
        <a:xfrm>
          <a:off x="0" y="0"/>
          <a:ext cx="0" cy="0"/>
          <a:chOff x="0" y="0"/>
          <a:chExt cx="0" cy="0"/>
        </a:xfrm>
      </p:grpSpPr>
      <p:sp>
        <p:nvSpPr>
          <p:cNvPr id="147" name="Google Shape;147;p5"/>
          <p:cNvSpPr/>
          <p:nvPr/>
        </p:nvSpPr>
        <p:spPr>
          <a:xfrm>
            <a:off x="14368421" y="6842873"/>
            <a:ext cx="7315200" cy="3817204"/>
          </a:xfrm>
          <a:custGeom>
            <a:rect b="b" l="l" r="r" t="t"/>
            <a:pathLst>
              <a:path extrusionOk="0" h="3817204" w="7315200">
                <a:moveTo>
                  <a:pt x="0" y="0"/>
                </a:moveTo>
                <a:lnTo>
                  <a:pt x="7315200" y="0"/>
                </a:lnTo>
                <a:lnTo>
                  <a:pt x="7315200" y="3817204"/>
                </a:lnTo>
                <a:lnTo>
                  <a:pt x="0" y="3817204"/>
                </a:lnTo>
                <a:lnTo>
                  <a:pt x="0" y="0"/>
                </a:lnTo>
                <a:close/>
              </a:path>
            </a:pathLst>
          </a:custGeom>
          <a:blipFill rotWithShape="1">
            <a:blip r:embed="rId3">
              <a:alphaModFix/>
            </a:blip>
            <a:stretch>
              <a:fillRect b="0" l="0" r="0" t="0"/>
            </a:stretch>
          </a:blipFill>
          <a:ln>
            <a:noFill/>
          </a:ln>
        </p:spPr>
      </p:sp>
      <p:sp>
        <p:nvSpPr>
          <p:cNvPr id="148" name="Google Shape;148;p5"/>
          <p:cNvSpPr/>
          <p:nvPr/>
        </p:nvSpPr>
        <p:spPr>
          <a:xfrm>
            <a:off x="-3233916" y="1395224"/>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4">
              <a:alphaModFix/>
            </a:blip>
            <a:stretch>
              <a:fillRect b="0" l="0" r="0" t="0"/>
            </a:stretch>
          </a:blipFill>
          <a:ln>
            <a:noFill/>
          </a:ln>
        </p:spPr>
      </p:sp>
      <p:sp>
        <p:nvSpPr>
          <p:cNvPr id="149" name="Google Shape;149;p5"/>
          <p:cNvSpPr/>
          <p:nvPr/>
        </p:nvSpPr>
        <p:spPr>
          <a:xfrm>
            <a:off x="-1278360" y="6982914"/>
            <a:ext cx="5238292" cy="4133488"/>
          </a:xfrm>
          <a:custGeom>
            <a:rect b="b" l="l" r="r" t="t"/>
            <a:pathLst>
              <a:path extrusionOk="0" h="4133488" w="5238292">
                <a:moveTo>
                  <a:pt x="0" y="0"/>
                </a:moveTo>
                <a:lnTo>
                  <a:pt x="5238291" y="0"/>
                </a:lnTo>
                <a:lnTo>
                  <a:pt x="5238291" y="4133488"/>
                </a:lnTo>
                <a:lnTo>
                  <a:pt x="0" y="4133488"/>
                </a:lnTo>
                <a:lnTo>
                  <a:pt x="0" y="0"/>
                </a:lnTo>
                <a:close/>
              </a:path>
            </a:pathLst>
          </a:custGeom>
          <a:blipFill rotWithShape="1">
            <a:blip r:embed="rId5">
              <a:alphaModFix/>
            </a:blip>
            <a:stretch>
              <a:fillRect b="0" l="0" r="0" t="0"/>
            </a:stretch>
          </a:blipFill>
          <a:ln>
            <a:noFill/>
          </a:ln>
        </p:spPr>
      </p:sp>
      <p:sp>
        <p:nvSpPr>
          <p:cNvPr id="150" name="Google Shape;150;p5"/>
          <p:cNvSpPr/>
          <p:nvPr/>
        </p:nvSpPr>
        <p:spPr>
          <a:xfrm rot="2298120">
            <a:off x="13135842" y="849989"/>
            <a:ext cx="5048465" cy="5370708"/>
          </a:xfrm>
          <a:custGeom>
            <a:rect b="b" l="l" r="r" t="t"/>
            <a:pathLst>
              <a:path extrusionOk="0" h="5369030" w="5046888">
                <a:moveTo>
                  <a:pt x="0" y="0"/>
                </a:moveTo>
                <a:lnTo>
                  <a:pt x="5046889" y="0"/>
                </a:lnTo>
                <a:lnTo>
                  <a:pt x="5046889" y="5369030"/>
                </a:lnTo>
                <a:lnTo>
                  <a:pt x="0" y="5369030"/>
                </a:lnTo>
                <a:lnTo>
                  <a:pt x="0" y="0"/>
                </a:lnTo>
                <a:close/>
              </a:path>
            </a:pathLst>
          </a:custGeom>
          <a:blipFill rotWithShape="1">
            <a:blip r:embed="rId6">
              <a:alphaModFix/>
            </a:blip>
            <a:stretch>
              <a:fillRect b="0" l="0" r="0" t="0"/>
            </a:stretch>
          </a:blipFill>
          <a:ln>
            <a:noFill/>
          </a:ln>
        </p:spPr>
      </p:sp>
      <p:sp>
        <p:nvSpPr>
          <p:cNvPr id="151" name="Google Shape;151;p5"/>
          <p:cNvSpPr txBox="1"/>
          <p:nvPr/>
        </p:nvSpPr>
        <p:spPr>
          <a:xfrm>
            <a:off x="771996" y="467479"/>
            <a:ext cx="16743900" cy="549300"/>
          </a:xfrm>
          <a:prstGeom prst="rect">
            <a:avLst/>
          </a:prstGeom>
          <a:noFill/>
          <a:ln>
            <a:noFill/>
          </a:ln>
        </p:spPr>
        <p:txBody>
          <a:bodyPr anchorCtr="0" anchor="t" bIns="0" lIns="0" spcFirstLastPara="1" rIns="0" wrap="square" tIns="0">
            <a:spAutoFit/>
          </a:bodyPr>
          <a:lstStyle/>
          <a:p>
            <a:pPr indent="0" lvl="0" marL="0" marR="0" rtl="0" algn="ctr">
              <a:lnSpc>
                <a:spcPct val="84976"/>
              </a:lnSpc>
              <a:spcBef>
                <a:spcPts val="0"/>
              </a:spcBef>
              <a:spcAft>
                <a:spcPts val="0"/>
              </a:spcAft>
              <a:buNone/>
            </a:pPr>
            <a:r>
              <a:rPr b="0" i="0" lang="en-GB" sz="4200" u="none" cap="none" strike="noStrike">
                <a:solidFill>
                  <a:srgbClr val="0F232D"/>
                </a:solidFill>
                <a:latin typeface="Arial"/>
                <a:ea typeface="Arial"/>
                <a:cs typeface="Arial"/>
                <a:sym typeface="Arial"/>
              </a:rPr>
              <a:t>REPARATIVE DESCRIPTION IN CATALOGING &amp; ARCHIVES</a:t>
            </a:r>
            <a:endParaRPr/>
          </a:p>
        </p:txBody>
      </p:sp>
      <p:sp>
        <p:nvSpPr>
          <p:cNvPr id="152" name="Google Shape;152;p5"/>
          <p:cNvSpPr txBox="1"/>
          <p:nvPr/>
        </p:nvSpPr>
        <p:spPr>
          <a:xfrm>
            <a:off x="5008833" y="2408969"/>
            <a:ext cx="87945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3200" u="none" cap="none" strike="noStrike">
                <a:solidFill>
                  <a:srgbClr val="000000"/>
                </a:solidFill>
                <a:latin typeface="Montserrat SemiBold"/>
                <a:ea typeface="Montserrat SemiBold"/>
                <a:cs typeface="Montserrat SemiBold"/>
                <a:sym typeface="Montserrat SemiBold"/>
              </a:rPr>
              <a:t>acknowledging women as individuals </a:t>
            </a:r>
            <a:endParaRPr/>
          </a:p>
        </p:txBody>
      </p:sp>
      <p:sp>
        <p:nvSpPr>
          <p:cNvPr id="153" name="Google Shape;153;p5"/>
          <p:cNvSpPr txBox="1"/>
          <p:nvPr/>
        </p:nvSpPr>
        <p:spPr>
          <a:xfrm>
            <a:off x="3482711" y="4941064"/>
            <a:ext cx="11322578" cy="1417741"/>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GB" sz="2683" u="none" cap="none" strike="noStrike">
                <a:solidFill>
                  <a:srgbClr val="000000"/>
                </a:solidFill>
                <a:latin typeface="Montserrat SemiBold"/>
                <a:ea typeface="Montserrat SemiBold"/>
                <a:cs typeface="Montserrat SemiBold"/>
                <a:sym typeface="Montserrat SemiBold"/>
              </a:rPr>
              <a:t>Accurate terminology= Dignity for all people</a:t>
            </a:r>
            <a:endParaRPr/>
          </a:p>
          <a:p>
            <a:pPr indent="0" lvl="0" marL="0" marR="0" rtl="0" algn="ctr">
              <a:lnSpc>
                <a:spcPct val="139992"/>
              </a:lnSpc>
              <a:spcBef>
                <a:spcPts val="0"/>
              </a:spcBef>
              <a:spcAft>
                <a:spcPts val="0"/>
              </a:spcAft>
              <a:buNone/>
            </a:pPr>
            <a:r>
              <a:rPr b="1" i="0" lang="en-GB" sz="2683" u="none" cap="none" strike="sngStrike">
                <a:solidFill>
                  <a:srgbClr val="000000"/>
                </a:solidFill>
                <a:latin typeface="Montserrat SemiBold"/>
                <a:ea typeface="Montserrat SemiBold"/>
                <a:cs typeface="Montserrat SemiBold"/>
                <a:sym typeface="Montserrat SemiBold"/>
              </a:rPr>
              <a:t>Slave</a:t>
            </a:r>
            <a:r>
              <a:rPr b="1" i="0" lang="en-GB" sz="2683" u="none" cap="none" strike="noStrike">
                <a:solidFill>
                  <a:srgbClr val="000000"/>
                </a:solidFill>
                <a:latin typeface="Montserrat SemiBold"/>
                <a:ea typeface="Montserrat SemiBold"/>
                <a:cs typeface="Montserrat SemiBold"/>
                <a:sym typeface="Montserrat SemiBold"/>
              </a:rPr>
              <a:t> =Enslaved Person</a:t>
            </a:r>
            <a:endParaRPr/>
          </a:p>
          <a:p>
            <a:pPr indent="0" lvl="0" marL="0" marR="0" rtl="0" algn="ctr">
              <a:lnSpc>
                <a:spcPct val="139992"/>
              </a:lnSpc>
              <a:spcBef>
                <a:spcPts val="0"/>
              </a:spcBef>
              <a:spcAft>
                <a:spcPts val="0"/>
              </a:spcAft>
              <a:buNone/>
            </a:pPr>
            <a:r>
              <a:rPr b="1" i="0" lang="en-GB" sz="2683" u="none" cap="none" strike="sngStrike">
                <a:solidFill>
                  <a:srgbClr val="000000"/>
                </a:solidFill>
                <a:latin typeface="Montserrat SemiBold"/>
                <a:ea typeface="Montserrat SemiBold"/>
                <a:cs typeface="Montserrat SemiBold"/>
                <a:sym typeface="Montserrat SemiBold"/>
              </a:rPr>
              <a:t>Illegal Immigrant</a:t>
            </a:r>
            <a:r>
              <a:rPr b="1" i="0" lang="en-GB" sz="2683" u="none" cap="none" strike="noStrike">
                <a:solidFill>
                  <a:srgbClr val="000000"/>
                </a:solidFill>
                <a:latin typeface="Montserrat SemiBold"/>
                <a:ea typeface="Montserrat SemiBold"/>
                <a:cs typeface="Montserrat SemiBold"/>
                <a:sym typeface="Montserrat SemiBold"/>
              </a:rPr>
              <a:t>=Undocumented Immigrant/noncitizen</a:t>
            </a:r>
            <a:endParaRPr/>
          </a:p>
        </p:txBody>
      </p:sp>
      <p:sp>
        <p:nvSpPr>
          <p:cNvPr id="154" name="Google Shape;154;p5"/>
          <p:cNvSpPr txBox="1"/>
          <p:nvPr/>
        </p:nvSpPr>
        <p:spPr>
          <a:xfrm>
            <a:off x="4382608" y="7917809"/>
            <a:ext cx="10046878" cy="960835"/>
          </a:xfrm>
          <a:prstGeom prst="rect">
            <a:avLst/>
          </a:prstGeom>
          <a:noFill/>
          <a:ln>
            <a:noFill/>
          </a:ln>
        </p:spPr>
        <p:txBody>
          <a:bodyPr anchorCtr="0" anchor="t" bIns="0" lIns="0" spcFirstLastPara="1" rIns="0" wrap="square" tIns="0">
            <a:spAutoFit/>
          </a:bodyPr>
          <a:lstStyle/>
          <a:p>
            <a:pPr indent="0" lvl="0" marL="0" marR="0" rtl="0" algn="ctr">
              <a:lnSpc>
                <a:spcPct val="139978"/>
              </a:lnSpc>
              <a:spcBef>
                <a:spcPts val="0"/>
              </a:spcBef>
              <a:spcAft>
                <a:spcPts val="0"/>
              </a:spcAft>
              <a:buNone/>
            </a:pPr>
            <a:r>
              <a:rPr b="1" i="0" lang="en-GB" sz="2744" u="none" cap="none" strike="noStrike">
                <a:solidFill>
                  <a:srgbClr val="000000"/>
                </a:solidFill>
                <a:latin typeface="Montserrat"/>
                <a:ea typeface="Montserrat"/>
                <a:cs typeface="Montserrat"/>
                <a:sym typeface="Montserrat"/>
              </a:rPr>
              <a:t>Using Tribe names from the tribe instead of name given by colonizers and other tribes </a:t>
            </a:r>
            <a:endParaRPr/>
          </a:p>
        </p:txBody>
      </p:sp>
      <p:sp>
        <p:nvSpPr>
          <p:cNvPr id="155" name="Google Shape;155;p5"/>
          <p:cNvSpPr txBox="1"/>
          <p:nvPr/>
        </p:nvSpPr>
        <p:spPr>
          <a:xfrm>
            <a:off x="4443665" y="6842863"/>
            <a:ext cx="9924763" cy="545821"/>
          </a:xfrm>
          <a:prstGeom prst="rect">
            <a:avLst/>
          </a:prstGeom>
          <a:noFill/>
          <a:ln>
            <a:noFill/>
          </a:ln>
        </p:spPr>
        <p:txBody>
          <a:bodyPr anchorCtr="0" anchor="t" bIns="0" lIns="0" spcFirstLastPara="1" rIns="0" wrap="square" tIns="0">
            <a:spAutoFit/>
          </a:bodyPr>
          <a:lstStyle/>
          <a:p>
            <a:pPr indent="0" lvl="0" marL="0" marR="0" rtl="0" algn="ctr">
              <a:lnSpc>
                <a:spcPct val="140073"/>
              </a:lnSpc>
              <a:spcBef>
                <a:spcPts val="0"/>
              </a:spcBef>
              <a:spcAft>
                <a:spcPts val="0"/>
              </a:spcAft>
              <a:buNone/>
            </a:pPr>
            <a:r>
              <a:rPr b="1" i="0" lang="en-GB" sz="3260" u="none" cap="none" strike="noStrike">
                <a:solidFill>
                  <a:srgbClr val="000000"/>
                </a:solidFill>
                <a:latin typeface="Montserrat"/>
                <a:ea typeface="Montserrat"/>
                <a:cs typeface="Montserrat"/>
                <a:sym typeface="Montserrat"/>
              </a:rPr>
              <a:t>Updating Call and Cutter Numbers - DDC</a:t>
            </a:r>
            <a:endParaRPr/>
          </a:p>
        </p:txBody>
      </p:sp>
      <p:sp>
        <p:nvSpPr>
          <p:cNvPr id="156" name="Google Shape;156;p5"/>
          <p:cNvSpPr txBox="1"/>
          <p:nvPr/>
        </p:nvSpPr>
        <p:spPr>
          <a:xfrm>
            <a:off x="6230463" y="3290213"/>
            <a:ext cx="5456341" cy="4883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2900" u="none" cap="none" strike="noStrike">
                <a:solidFill>
                  <a:srgbClr val="000000"/>
                </a:solidFill>
                <a:latin typeface="Montserrat"/>
                <a:ea typeface="Montserrat"/>
                <a:cs typeface="Montserrat"/>
                <a:sym typeface="Montserrat"/>
              </a:rPr>
              <a:t>Pre-Colonial Place Names</a:t>
            </a:r>
            <a:endParaRPr/>
          </a:p>
        </p:txBody>
      </p:sp>
      <p:sp>
        <p:nvSpPr>
          <p:cNvPr id="157" name="Google Shape;157;p5"/>
          <p:cNvSpPr txBox="1"/>
          <p:nvPr/>
        </p:nvSpPr>
        <p:spPr>
          <a:xfrm>
            <a:off x="4880327" y="4121914"/>
            <a:ext cx="9924962" cy="545821"/>
          </a:xfrm>
          <a:prstGeom prst="rect">
            <a:avLst/>
          </a:prstGeom>
          <a:noFill/>
          <a:ln>
            <a:noFill/>
          </a:ln>
        </p:spPr>
        <p:txBody>
          <a:bodyPr anchorCtr="0" anchor="t" bIns="0" lIns="0" spcFirstLastPara="1" rIns="0" wrap="square" tIns="0">
            <a:spAutoFit/>
          </a:bodyPr>
          <a:lstStyle/>
          <a:p>
            <a:pPr indent="0" lvl="0" marL="0" marR="0" rtl="0" algn="just">
              <a:lnSpc>
                <a:spcPct val="140073"/>
              </a:lnSpc>
              <a:spcBef>
                <a:spcPts val="0"/>
              </a:spcBef>
              <a:spcAft>
                <a:spcPts val="0"/>
              </a:spcAft>
              <a:buNone/>
            </a:pPr>
            <a:r>
              <a:rPr b="1" i="0" lang="en-GB" sz="3260" u="none" cap="none" strike="noStrike">
                <a:solidFill>
                  <a:srgbClr val="131D44"/>
                </a:solidFill>
                <a:latin typeface="Montserrat"/>
                <a:ea typeface="Montserrat"/>
                <a:cs typeface="Montserrat"/>
                <a:sym typeface="Montserrat"/>
              </a:rPr>
              <a:t>Putting harmful language in context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B7B5"/>
        </a:solidFill>
      </p:bgPr>
    </p:bg>
    <p:spTree>
      <p:nvGrpSpPr>
        <p:cNvPr id="165" name="Shape 165"/>
        <p:cNvGrpSpPr/>
        <p:nvPr/>
      </p:nvGrpSpPr>
      <p:grpSpPr>
        <a:xfrm>
          <a:off x="0" y="0"/>
          <a:ext cx="0" cy="0"/>
          <a:chOff x="0" y="0"/>
          <a:chExt cx="0" cy="0"/>
        </a:xfrm>
      </p:grpSpPr>
      <p:sp>
        <p:nvSpPr>
          <p:cNvPr id="166" name="Google Shape;166;p6"/>
          <p:cNvSpPr/>
          <p:nvPr/>
        </p:nvSpPr>
        <p:spPr>
          <a:xfrm>
            <a:off x="13687059" y="7308809"/>
            <a:ext cx="5238292" cy="4133488"/>
          </a:xfrm>
          <a:custGeom>
            <a:rect b="b" l="l" r="r" t="t"/>
            <a:pathLst>
              <a:path extrusionOk="0" h="4133488" w="5238292">
                <a:moveTo>
                  <a:pt x="0" y="0"/>
                </a:moveTo>
                <a:lnTo>
                  <a:pt x="5238292" y="0"/>
                </a:lnTo>
                <a:lnTo>
                  <a:pt x="5238292" y="4133488"/>
                </a:lnTo>
                <a:lnTo>
                  <a:pt x="0" y="4133488"/>
                </a:lnTo>
                <a:lnTo>
                  <a:pt x="0" y="0"/>
                </a:lnTo>
                <a:close/>
              </a:path>
            </a:pathLst>
          </a:custGeom>
          <a:blipFill rotWithShape="1">
            <a:blip r:embed="rId3">
              <a:alphaModFix/>
            </a:blip>
            <a:stretch>
              <a:fillRect b="0" l="0" r="0" t="0"/>
            </a:stretch>
          </a:blipFill>
          <a:ln>
            <a:noFill/>
          </a:ln>
        </p:spPr>
      </p:sp>
      <p:sp>
        <p:nvSpPr>
          <p:cNvPr id="167" name="Google Shape;167;p6"/>
          <p:cNvSpPr/>
          <p:nvPr/>
        </p:nvSpPr>
        <p:spPr>
          <a:xfrm>
            <a:off x="-1179702" y="-298858"/>
            <a:ext cx="6234682" cy="3944853"/>
          </a:xfrm>
          <a:custGeom>
            <a:rect b="b" l="l" r="r" t="t"/>
            <a:pathLst>
              <a:path extrusionOk="0" h="3944853" w="6234682">
                <a:moveTo>
                  <a:pt x="0" y="0"/>
                </a:moveTo>
                <a:lnTo>
                  <a:pt x="6234682" y="0"/>
                </a:lnTo>
                <a:lnTo>
                  <a:pt x="6234682" y="3944853"/>
                </a:lnTo>
                <a:lnTo>
                  <a:pt x="0" y="3944853"/>
                </a:lnTo>
                <a:lnTo>
                  <a:pt x="0" y="0"/>
                </a:lnTo>
                <a:close/>
              </a:path>
            </a:pathLst>
          </a:custGeom>
          <a:blipFill rotWithShape="1">
            <a:blip r:embed="rId4">
              <a:alphaModFix/>
            </a:blip>
            <a:stretch>
              <a:fillRect b="0" l="0" r="0" t="0"/>
            </a:stretch>
          </a:blipFill>
          <a:ln>
            <a:noFill/>
          </a:ln>
        </p:spPr>
      </p:sp>
      <p:sp>
        <p:nvSpPr>
          <p:cNvPr descr="photograph of Mrs. George H. Gilbert from the Library of Congress from between 1855-1865&#10;" id="168" name="Google Shape;168;p6"/>
          <p:cNvSpPr/>
          <p:nvPr/>
        </p:nvSpPr>
        <p:spPr>
          <a:xfrm>
            <a:off x="1169612" y="2675876"/>
            <a:ext cx="3099035" cy="4599680"/>
          </a:xfrm>
          <a:custGeom>
            <a:rect b="b" l="l" r="r" t="t"/>
            <a:pathLst>
              <a:path extrusionOk="0" h="4599680" w="3099035">
                <a:moveTo>
                  <a:pt x="0" y="0"/>
                </a:moveTo>
                <a:lnTo>
                  <a:pt x="3099034" y="0"/>
                </a:lnTo>
                <a:lnTo>
                  <a:pt x="3099034" y="4599681"/>
                </a:lnTo>
                <a:lnTo>
                  <a:pt x="0" y="4599681"/>
                </a:lnTo>
                <a:lnTo>
                  <a:pt x="0" y="0"/>
                </a:lnTo>
                <a:close/>
              </a:path>
            </a:pathLst>
          </a:custGeom>
          <a:blipFill rotWithShape="1">
            <a:blip r:embed="rId5">
              <a:alphaModFix/>
            </a:blip>
            <a:stretch>
              <a:fillRect b="0" l="0" r="0" t="0"/>
            </a:stretch>
          </a:blipFill>
          <a:ln>
            <a:noFill/>
          </a:ln>
        </p:spPr>
      </p:sp>
      <p:sp>
        <p:nvSpPr>
          <p:cNvPr descr="Photograph labeled Squaw Mountains from between 1900 and 1940. from the library of congress. " id="169" name="Google Shape;169;p6"/>
          <p:cNvSpPr/>
          <p:nvPr/>
        </p:nvSpPr>
        <p:spPr>
          <a:xfrm>
            <a:off x="5661624" y="2901721"/>
            <a:ext cx="6964752" cy="4483559"/>
          </a:xfrm>
          <a:custGeom>
            <a:rect b="b" l="l" r="r" t="t"/>
            <a:pathLst>
              <a:path extrusionOk="0" h="4483559" w="6964752">
                <a:moveTo>
                  <a:pt x="0" y="0"/>
                </a:moveTo>
                <a:lnTo>
                  <a:pt x="6964752" y="0"/>
                </a:lnTo>
                <a:lnTo>
                  <a:pt x="6964752" y="4483558"/>
                </a:lnTo>
                <a:lnTo>
                  <a:pt x="0" y="4483558"/>
                </a:lnTo>
                <a:lnTo>
                  <a:pt x="0" y="0"/>
                </a:lnTo>
                <a:close/>
              </a:path>
            </a:pathLst>
          </a:custGeom>
          <a:blipFill rotWithShape="1">
            <a:blip r:embed="rId6">
              <a:alphaModFix/>
            </a:blip>
            <a:stretch>
              <a:fillRect b="0" l="0" r="0" t="0"/>
            </a:stretch>
          </a:blipFill>
          <a:ln>
            <a:noFill/>
          </a:ln>
        </p:spPr>
      </p:sp>
      <p:sp>
        <p:nvSpPr>
          <p:cNvPr id="170" name="Google Shape;170;p6"/>
          <p:cNvSpPr/>
          <p:nvPr/>
        </p:nvSpPr>
        <p:spPr>
          <a:xfrm>
            <a:off x="12965464" y="0"/>
            <a:ext cx="5700227" cy="4268045"/>
          </a:xfrm>
          <a:custGeom>
            <a:rect b="b" l="l" r="r" t="t"/>
            <a:pathLst>
              <a:path extrusionOk="0" h="4268045" w="5700227">
                <a:moveTo>
                  <a:pt x="0" y="0"/>
                </a:moveTo>
                <a:lnTo>
                  <a:pt x="5700227" y="0"/>
                </a:lnTo>
                <a:lnTo>
                  <a:pt x="5700227" y="4268045"/>
                </a:lnTo>
                <a:lnTo>
                  <a:pt x="0" y="4268045"/>
                </a:lnTo>
                <a:lnTo>
                  <a:pt x="0" y="0"/>
                </a:lnTo>
                <a:close/>
              </a:path>
            </a:pathLst>
          </a:custGeom>
          <a:blipFill rotWithShape="1">
            <a:blip r:embed="rId7">
              <a:alphaModFix amt="76000"/>
            </a:blip>
            <a:stretch>
              <a:fillRect b="0" l="0" r="0" t="0"/>
            </a:stretch>
          </a:blipFill>
          <a:ln>
            <a:noFill/>
          </a:ln>
        </p:spPr>
      </p:sp>
      <p:sp>
        <p:nvSpPr>
          <p:cNvPr id="171" name="Google Shape;171;p6"/>
          <p:cNvSpPr txBox="1"/>
          <p:nvPr/>
        </p:nvSpPr>
        <p:spPr>
          <a:xfrm>
            <a:off x="4600941" y="613161"/>
            <a:ext cx="9086119" cy="1164453"/>
          </a:xfrm>
          <a:prstGeom prst="rect">
            <a:avLst/>
          </a:prstGeom>
          <a:noFill/>
          <a:ln>
            <a:noFill/>
          </a:ln>
        </p:spPr>
        <p:txBody>
          <a:bodyPr anchorCtr="0" anchor="t" bIns="0" lIns="0" spcFirstLastPara="1" rIns="0" wrap="square" tIns="0">
            <a:spAutoFit/>
          </a:bodyPr>
          <a:lstStyle/>
          <a:p>
            <a:pPr indent="0" lvl="0" marL="0" marR="0" rtl="0" algn="ctr">
              <a:lnSpc>
                <a:spcPct val="84997"/>
              </a:lnSpc>
              <a:spcBef>
                <a:spcPts val="0"/>
              </a:spcBef>
              <a:spcAft>
                <a:spcPts val="0"/>
              </a:spcAft>
              <a:buNone/>
            </a:pPr>
            <a:r>
              <a:rPr b="0" i="0" lang="en-GB" sz="9845" u="none" cap="none" strike="noStrike">
                <a:solidFill>
                  <a:srgbClr val="0F232D"/>
                </a:solidFill>
                <a:latin typeface="Arial"/>
                <a:ea typeface="Arial"/>
                <a:cs typeface="Arial"/>
                <a:sym typeface="Arial"/>
              </a:rPr>
              <a:t>EXAMPLES</a:t>
            </a:r>
            <a:endParaRPr/>
          </a:p>
        </p:txBody>
      </p:sp>
      <p:sp>
        <p:nvSpPr>
          <p:cNvPr id="172" name="Google Shape;172;p6"/>
          <p:cNvSpPr txBox="1"/>
          <p:nvPr/>
        </p:nvSpPr>
        <p:spPr>
          <a:xfrm>
            <a:off x="260080" y="7685406"/>
            <a:ext cx="4918099" cy="1764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GB" sz="2900" u="none" cap="none" strike="noStrike">
                <a:solidFill>
                  <a:srgbClr val="131D44"/>
                </a:solidFill>
                <a:latin typeface="Montserrat"/>
                <a:ea typeface="Montserrat"/>
                <a:cs typeface="Montserrat"/>
                <a:sym typeface="Montserrat"/>
              </a:rPr>
              <a:t>Mrs. Geo. H. Gilbert, 1855-1865</a:t>
            </a:r>
            <a:endParaRPr/>
          </a:p>
          <a:p>
            <a:pPr indent="0" lvl="0" marL="0" marR="0" rtl="0" algn="ctr">
              <a:lnSpc>
                <a:spcPct val="140000"/>
              </a:lnSpc>
              <a:spcBef>
                <a:spcPts val="0"/>
              </a:spcBef>
              <a:spcAft>
                <a:spcPts val="0"/>
              </a:spcAft>
              <a:buNone/>
            </a:pPr>
            <a:r>
              <a:rPr b="1" i="0" lang="en-GB" sz="1400" u="none" cap="none" strike="noStrike">
                <a:solidFill>
                  <a:srgbClr val="131D44"/>
                </a:solidFill>
                <a:latin typeface="Montserrat"/>
                <a:ea typeface="Montserrat"/>
                <a:cs typeface="Montserrat"/>
                <a:sym typeface="Montserrat"/>
              </a:rPr>
              <a:t>Mrs. Geo. H. Gilbert. , None. [Between 1855 and 1865] Photograph. https://www.loc.gov/item/2017897285/.</a:t>
            </a:r>
            <a:endParaRPr/>
          </a:p>
        </p:txBody>
      </p:sp>
      <p:sp>
        <p:nvSpPr>
          <p:cNvPr id="173" name="Google Shape;173;p6"/>
          <p:cNvSpPr txBox="1"/>
          <p:nvPr/>
        </p:nvSpPr>
        <p:spPr>
          <a:xfrm>
            <a:off x="6090272" y="7685406"/>
            <a:ext cx="6107456" cy="15728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GB" sz="2900" u="none" cap="none" strike="noStrike">
                <a:solidFill>
                  <a:srgbClr val="131D44"/>
                </a:solidFill>
                <a:latin typeface="Montserrat"/>
                <a:ea typeface="Montserrat"/>
                <a:cs typeface="Montserrat"/>
                <a:sym typeface="Montserrat"/>
              </a:rPr>
              <a:t>Colonial Place Names</a:t>
            </a:r>
            <a:endParaRPr/>
          </a:p>
          <a:p>
            <a:pPr indent="0" lvl="0" marL="0" marR="0" rtl="0" algn="ctr">
              <a:lnSpc>
                <a:spcPct val="140000"/>
              </a:lnSpc>
              <a:spcBef>
                <a:spcPts val="0"/>
              </a:spcBef>
              <a:spcAft>
                <a:spcPts val="0"/>
              </a:spcAft>
              <a:buNone/>
            </a:pPr>
            <a:r>
              <a:rPr b="1" i="0" lang="en-GB" sz="1500" u="none" cap="none" strike="noStrike">
                <a:solidFill>
                  <a:srgbClr val="131D44"/>
                </a:solidFill>
                <a:latin typeface="Montserrat"/>
                <a:ea typeface="Montserrat"/>
                <a:cs typeface="Montserrat"/>
                <a:sym typeface="Montserrat"/>
              </a:rPr>
              <a:t>Squaw Mountain from Blair's Hill, Moosehead Lake, Greenville, Maine. Maine Greenville United States, None. [Between 1900 and 1940] Photograph. https://www.loc.gov/item/2024688292/.</a:t>
            </a:r>
            <a:endParaRPr/>
          </a:p>
        </p:txBody>
      </p:sp>
      <p:sp>
        <p:nvSpPr>
          <p:cNvPr id="174" name="Google Shape;174;p6"/>
          <p:cNvSpPr txBox="1"/>
          <p:nvPr/>
        </p:nvSpPr>
        <p:spPr>
          <a:xfrm>
            <a:off x="12965464" y="4731695"/>
            <a:ext cx="5142900" cy="2376600"/>
          </a:xfrm>
          <a:prstGeom prst="rect">
            <a:avLst/>
          </a:prstGeom>
          <a:noFill/>
          <a:ln>
            <a:noFill/>
          </a:ln>
        </p:spPr>
        <p:txBody>
          <a:bodyPr anchorCtr="0" anchor="t" bIns="0" lIns="0" spcFirstLastPara="1" rIns="0" wrap="square" tIns="0">
            <a:spAutoFit/>
          </a:bodyPr>
          <a:lstStyle/>
          <a:p>
            <a:pPr indent="0" lvl="0" marL="0" marR="0" rtl="0" algn="ctr">
              <a:lnSpc>
                <a:spcPct val="139967"/>
              </a:lnSpc>
              <a:spcBef>
                <a:spcPts val="0"/>
              </a:spcBef>
              <a:spcAft>
                <a:spcPts val="0"/>
              </a:spcAft>
              <a:buNone/>
            </a:pPr>
            <a:r>
              <a:rPr b="1" i="0" lang="en-GB" sz="2442" u="sng" cap="none" strike="noStrike">
                <a:solidFill>
                  <a:srgbClr val="131D44"/>
                </a:solidFill>
                <a:latin typeface="Montserrat"/>
                <a:ea typeface="Montserrat"/>
                <a:cs typeface="Montserrat"/>
                <a:sym typeface="Montserrat"/>
                <a:hlinkClick r:id="rId8">
                  <a:extLst>
                    <a:ext uri="{A12FA001-AC4F-418D-AE19-62706E023703}">
                      <ahyp:hlinkClr val="tx"/>
                    </a:ext>
                  </a:extLst>
                </a:hlinkClick>
              </a:rPr>
              <a:t>Rug money : how a group of Maya women changed their lives through art and innovation</a:t>
            </a:r>
            <a:endParaRPr/>
          </a:p>
          <a:p>
            <a:pPr indent="0" lvl="0" marL="0" marR="0" rtl="0" algn="ctr">
              <a:lnSpc>
                <a:spcPct val="72399"/>
              </a:lnSpc>
              <a:spcBef>
                <a:spcPts val="0"/>
              </a:spcBef>
              <a:spcAft>
                <a:spcPts val="0"/>
              </a:spcAft>
              <a:buNone/>
            </a:pPr>
            <a:r>
              <a:t/>
            </a:r>
            <a:endParaRPr b="1" i="0" sz="2442" u="sng" cap="none" strike="noStrike">
              <a:solidFill>
                <a:srgbClr val="131D44"/>
              </a:solidFill>
              <a:latin typeface="Montserrat"/>
              <a:ea typeface="Montserrat"/>
              <a:cs typeface="Montserrat"/>
              <a:sym typeface="Montserrat"/>
              <a:hlinkClick r:id="rId9">
                <a:extLst>
                  <a:ext uri="{A12FA001-AC4F-418D-AE19-62706E023703}">
                    <ahyp:hlinkClr val="tx"/>
                  </a:ext>
                </a:extLst>
              </a:hlinkCli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943"/>
        </a:solidFill>
      </p:bgPr>
    </p:bg>
    <p:spTree>
      <p:nvGrpSpPr>
        <p:cNvPr id="182" name="Shape 182"/>
        <p:cNvGrpSpPr/>
        <p:nvPr/>
      </p:nvGrpSpPr>
      <p:grpSpPr>
        <a:xfrm>
          <a:off x="0" y="0"/>
          <a:ext cx="0" cy="0"/>
          <a:chOff x="0" y="0"/>
          <a:chExt cx="0" cy="0"/>
        </a:xfrm>
      </p:grpSpPr>
      <p:sp>
        <p:nvSpPr>
          <p:cNvPr id="183" name="Google Shape;183;p7"/>
          <p:cNvSpPr/>
          <p:nvPr/>
        </p:nvSpPr>
        <p:spPr>
          <a:xfrm>
            <a:off x="-10205658" y="6166067"/>
            <a:ext cx="18968198" cy="8725371"/>
          </a:xfrm>
          <a:custGeom>
            <a:rect b="b" l="l" r="r" t="t"/>
            <a:pathLst>
              <a:path extrusionOk="0" h="8725371" w="18968198">
                <a:moveTo>
                  <a:pt x="0" y="0"/>
                </a:moveTo>
                <a:lnTo>
                  <a:pt x="18968197" y="0"/>
                </a:lnTo>
                <a:lnTo>
                  <a:pt x="18968197" y="8725371"/>
                </a:lnTo>
                <a:lnTo>
                  <a:pt x="0" y="8725371"/>
                </a:lnTo>
                <a:lnTo>
                  <a:pt x="0" y="0"/>
                </a:lnTo>
                <a:close/>
              </a:path>
            </a:pathLst>
          </a:custGeom>
          <a:blipFill rotWithShape="1">
            <a:blip r:embed="rId3">
              <a:alphaModFix/>
            </a:blip>
            <a:stretch>
              <a:fillRect b="0" l="0" r="0" t="0"/>
            </a:stretch>
          </a:blipFill>
          <a:ln>
            <a:noFill/>
          </a:ln>
        </p:spPr>
      </p:sp>
      <p:sp>
        <p:nvSpPr>
          <p:cNvPr id="184" name="Google Shape;184;p7"/>
          <p:cNvSpPr/>
          <p:nvPr/>
        </p:nvSpPr>
        <p:spPr>
          <a:xfrm>
            <a:off x="-862486" y="2447027"/>
            <a:ext cx="2348857" cy="4548844"/>
          </a:xfrm>
          <a:custGeom>
            <a:rect b="b" l="l" r="r" t="t"/>
            <a:pathLst>
              <a:path extrusionOk="0" h="4548844" w="2348857">
                <a:moveTo>
                  <a:pt x="0" y="0"/>
                </a:moveTo>
                <a:lnTo>
                  <a:pt x="2348858" y="0"/>
                </a:lnTo>
                <a:lnTo>
                  <a:pt x="2348858" y="4548843"/>
                </a:lnTo>
                <a:lnTo>
                  <a:pt x="0" y="4548843"/>
                </a:lnTo>
                <a:lnTo>
                  <a:pt x="0" y="0"/>
                </a:lnTo>
                <a:close/>
              </a:path>
            </a:pathLst>
          </a:custGeom>
          <a:blipFill rotWithShape="1">
            <a:blip r:embed="rId4">
              <a:alphaModFix/>
            </a:blip>
            <a:stretch>
              <a:fillRect b="0" l="0" r="0" t="0"/>
            </a:stretch>
          </a:blipFill>
          <a:ln>
            <a:noFill/>
          </a:ln>
        </p:spPr>
      </p:sp>
      <p:sp>
        <p:nvSpPr>
          <p:cNvPr id="185" name="Google Shape;185;p7"/>
          <p:cNvSpPr/>
          <p:nvPr/>
        </p:nvSpPr>
        <p:spPr>
          <a:xfrm>
            <a:off x="2243350" y="3721425"/>
            <a:ext cx="5049688" cy="3791994"/>
          </a:xfrm>
          <a:custGeom>
            <a:rect b="b" l="l" r="r" t="t"/>
            <a:pathLst>
              <a:path extrusionOk="0" h="3791994" w="5049688">
                <a:moveTo>
                  <a:pt x="0" y="0"/>
                </a:moveTo>
                <a:lnTo>
                  <a:pt x="5049688" y="0"/>
                </a:lnTo>
                <a:lnTo>
                  <a:pt x="5049688" y="3791994"/>
                </a:lnTo>
                <a:lnTo>
                  <a:pt x="0" y="3791994"/>
                </a:lnTo>
                <a:lnTo>
                  <a:pt x="0" y="0"/>
                </a:lnTo>
                <a:close/>
              </a:path>
            </a:pathLst>
          </a:custGeom>
          <a:blipFill rotWithShape="1">
            <a:blip r:embed="rId5">
              <a:alphaModFix/>
            </a:blip>
            <a:stretch>
              <a:fillRect b="0" l="0" r="0" t="0"/>
            </a:stretch>
          </a:blipFill>
          <a:ln>
            <a:noFill/>
          </a:ln>
        </p:spPr>
      </p:sp>
      <p:sp>
        <p:nvSpPr>
          <p:cNvPr id="186" name="Google Shape;186;p7"/>
          <p:cNvSpPr/>
          <p:nvPr/>
        </p:nvSpPr>
        <p:spPr>
          <a:xfrm>
            <a:off x="3955880" y="698967"/>
            <a:ext cx="10202482" cy="1942696"/>
          </a:xfrm>
          <a:custGeom>
            <a:rect b="b" l="l" r="r" t="t"/>
            <a:pathLst>
              <a:path extrusionOk="0" h="457105" w="2400584">
                <a:moveTo>
                  <a:pt x="0" y="0"/>
                </a:moveTo>
                <a:lnTo>
                  <a:pt x="2400584" y="0"/>
                </a:lnTo>
                <a:lnTo>
                  <a:pt x="2400584" y="457105"/>
                </a:lnTo>
                <a:lnTo>
                  <a:pt x="0" y="457105"/>
                </a:lnTo>
                <a:close/>
              </a:path>
            </a:pathLst>
          </a:custGeom>
          <a:solidFill>
            <a:srgbClr val="FFF5D6"/>
          </a:solidFill>
          <a:ln>
            <a:noFill/>
          </a:ln>
        </p:spPr>
      </p:sp>
      <p:sp>
        <p:nvSpPr>
          <p:cNvPr id="187" name="Google Shape;187;p7"/>
          <p:cNvSpPr/>
          <p:nvPr/>
        </p:nvSpPr>
        <p:spPr>
          <a:xfrm>
            <a:off x="11117807" y="5143500"/>
            <a:ext cx="6141493" cy="4114800"/>
          </a:xfrm>
          <a:custGeom>
            <a:rect b="b" l="l" r="r" t="t"/>
            <a:pathLst>
              <a:path extrusionOk="0" h="4114800" w="6141493">
                <a:moveTo>
                  <a:pt x="0" y="0"/>
                </a:moveTo>
                <a:lnTo>
                  <a:pt x="6141493" y="0"/>
                </a:lnTo>
                <a:lnTo>
                  <a:pt x="6141493" y="4114800"/>
                </a:lnTo>
                <a:lnTo>
                  <a:pt x="0" y="4114800"/>
                </a:lnTo>
                <a:lnTo>
                  <a:pt x="0" y="0"/>
                </a:lnTo>
                <a:close/>
              </a:path>
            </a:pathLst>
          </a:custGeom>
          <a:blipFill rotWithShape="1">
            <a:blip r:embed="rId6">
              <a:alphaModFix/>
            </a:blip>
            <a:stretch>
              <a:fillRect b="0" l="0" r="0" t="0"/>
            </a:stretch>
          </a:blipFill>
          <a:ln>
            <a:noFill/>
          </a:ln>
        </p:spPr>
      </p:sp>
      <p:sp>
        <p:nvSpPr>
          <p:cNvPr id="188" name="Google Shape;188;p7"/>
          <p:cNvSpPr/>
          <p:nvPr/>
        </p:nvSpPr>
        <p:spPr>
          <a:xfrm>
            <a:off x="13435319" y="4628655"/>
            <a:ext cx="3286167" cy="3429586"/>
          </a:xfrm>
          <a:custGeom>
            <a:rect b="b" l="l" r="r" t="t"/>
            <a:pathLst>
              <a:path extrusionOk="0" h="3429586" w="3286167">
                <a:moveTo>
                  <a:pt x="0" y="0"/>
                </a:moveTo>
                <a:lnTo>
                  <a:pt x="3286168" y="0"/>
                </a:lnTo>
                <a:lnTo>
                  <a:pt x="3286168" y="3429587"/>
                </a:lnTo>
                <a:lnTo>
                  <a:pt x="0" y="3429587"/>
                </a:lnTo>
                <a:lnTo>
                  <a:pt x="0" y="0"/>
                </a:lnTo>
                <a:close/>
              </a:path>
            </a:pathLst>
          </a:custGeom>
          <a:blipFill rotWithShape="1">
            <a:blip r:embed="rId7">
              <a:alphaModFix/>
            </a:blip>
            <a:stretch>
              <a:fillRect b="0" l="0" r="0" t="0"/>
            </a:stretch>
          </a:blipFill>
          <a:ln>
            <a:noFill/>
          </a:ln>
        </p:spPr>
      </p:sp>
      <p:sp>
        <p:nvSpPr>
          <p:cNvPr id="189" name="Google Shape;189;p7"/>
          <p:cNvSpPr txBox="1"/>
          <p:nvPr/>
        </p:nvSpPr>
        <p:spPr>
          <a:xfrm>
            <a:off x="2182531" y="893623"/>
            <a:ext cx="13749170" cy="1553404"/>
          </a:xfrm>
          <a:prstGeom prst="rect">
            <a:avLst/>
          </a:prstGeom>
          <a:noFill/>
          <a:ln>
            <a:noFill/>
          </a:ln>
        </p:spPr>
        <p:txBody>
          <a:bodyPr anchorCtr="0" anchor="t" bIns="0" lIns="0" spcFirstLastPara="1" rIns="0" wrap="square" tIns="0">
            <a:spAutoFit/>
          </a:bodyPr>
          <a:lstStyle/>
          <a:p>
            <a:pPr indent="0" lvl="0" marL="0" marR="0" rtl="0" algn="ctr">
              <a:lnSpc>
                <a:spcPct val="85002"/>
              </a:lnSpc>
              <a:spcBef>
                <a:spcPts val="0"/>
              </a:spcBef>
              <a:spcAft>
                <a:spcPts val="0"/>
              </a:spcAft>
              <a:buNone/>
            </a:pPr>
            <a:r>
              <a:rPr b="0" i="0" lang="en-GB" sz="13090" u="none" cap="none" strike="noStrike">
                <a:solidFill>
                  <a:srgbClr val="000000"/>
                </a:solidFill>
                <a:latin typeface="Arial"/>
                <a:ea typeface="Arial"/>
                <a:cs typeface="Arial"/>
                <a:sym typeface="Arial"/>
              </a:rPr>
              <a:t>HISTORY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B7B5"/>
        </a:solidFill>
      </p:bgPr>
    </p:bg>
    <p:spTree>
      <p:nvGrpSpPr>
        <p:cNvPr id="197" name="Shape 197"/>
        <p:cNvGrpSpPr/>
        <p:nvPr/>
      </p:nvGrpSpPr>
      <p:grpSpPr>
        <a:xfrm>
          <a:off x="0" y="0"/>
          <a:ext cx="0" cy="0"/>
          <a:chOff x="0" y="0"/>
          <a:chExt cx="0" cy="0"/>
        </a:xfrm>
      </p:grpSpPr>
      <p:sp>
        <p:nvSpPr>
          <p:cNvPr id="198" name="Google Shape;198;p8"/>
          <p:cNvSpPr/>
          <p:nvPr/>
        </p:nvSpPr>
        <p:spPr>
          <a:xfrm>
            <a:off x="13809244" y="1028700"/>
            <a:ext cx="6570435" cy="3428572"/>
          </a:xfrm>
          <a:custGeom>
            <a:rect b="b" l="l" r="r" t="t"/>
            <a:pathLst>
              <a:path extrusionOk="0" h="3428572" w="6570435">
                <a:moveTo>
                  <a:pt x="0" y="0"/>
                </a:moveTo>
                <a:lnTo>
                  <a:pt x="6570434" y="0"/>
                </a:lnTo>
                <a:lnTo>
                  <a:pt x="6570434" y="3428572"/>
                </a:lnTo>
                <a:lnTo>
                  <a:pt x="0" y="3428572"/>
                </a:lnTo>
                <a:lnTo>
                  <a:pt x="0" y="0"/>
                </a:lnTo>
                <a:close/>
              </a:path>
            </a:pathLst>
          </a:custGeom>
          <a:blipFill rotWithShape="1">
            <a:blip r:embed="rId3">
              <a:alphaModFix/>
            </a:blip>
            <a:stretch>
              <a:fillRect b="0" l="0" r="0" t="0"/>
            </a:stretch>
          </a:blipFill>
          <a:ln>
            <a:noFill/>
          </a:ln>
        </p:spPr>
      </p:sp>
      <p:sp>
        <p:nvSpPr>
          <p:cNvPr id="199" name="Google Shape;199;p8"/>
          <p:cNvSpPr/>
          <p:nvPr/>
        </p:nvSpPr>
        <p:spPr>
          <a:xfrm>
            <a:off x="-1771262" y="1028700"/>
            <a:ext cx="5599925" cy="3543225"/>
          </a:xfrm>
          <a:custGeom>
            <a:rect b="b" l="l" r="r" t="t"/>
            <a:pathLst>
              <a:path extrusionOk="0" h="3543225" w="5599925">
                <a:moveTo>
                  <a:pt x="0" y="0"/>
                </a:moveTo>
                <a:lnTo>
                  <a:pt x="5599924" y="0"/>
                </a:lnTo>
                <a:lnTo>
                  <a:pt x="5599924" y="3543225"/>
                </a:lnTo>
                <a:lnTo>
                  <a:pt x="0" y="3543225"/>
                </a:lnTo>
                <a:lnTo>
                  <a:pt x="0" y="0"/>
                </a:lnTo>
                <a:close/>
              </a:path>
            </a:pathLst>
          </a:custGeom>
          <a:blipFill rotWithShape="1">
            <a:blip r:embed="rId4">
              <a:alphaModFix/>
            </a:blip>
            <a:stretch>
              <a:fillRect b="0" l="0" r="0" t="0"/>
            </a:stretch>
          </a:blipFill>
          <a:ln>
            <a:noFill/>
          </a:ln>
        </p:spPr>
      </p:sp>
      <p:sp>
        <p:nvSpPr>
          <p:cNvPr id="200" name="Google Shape;200;p8"/>
          <p:cNvSpPr/>
          <p:nvPr/>
        </p:nvSpPr>
        <p:spPr>
          <a:xfrm>
            <a:off x="-2288470" y="6455437"/>
            <a:ext cx="4704978" cy="3712655"/>
          </a:xfrm>
          <a:custGeom>
            <a:rect b="b" l="l" r="r" t="t"/>
            <a:pathLst>
              <a:path extrusionOk="0" h="3712655" w="4704978">
                <a:moveTo>
                  <a:pt x="0" y="0"/>
                </a:moveTo>
                <a:lnTo>
                  <a:pt x="4704977" y="0"/>
                </a:lnTo>
                <a:lnTo>
                  <a:pt x="4704977" y="3712656"/>
                </a:lnTo>
                <a:lnTo>
                  <a:pt x="0" y="3712656"/>
                </a:lnTo>
                <a:lnTo>
                  <a:pt x="0" y="0"/>
                </a:lnTo>
                <a:close/>
              </a:path>
            </a:pathLst>
          </a:custGeom>
          <a:blipFill rotWithShape="1">
            <a:blip r:embed="rId5">
              <a:alphaModFix/>
            </a:blip>
            <a:stretch>
              <a:fillRect b="0" l="0" r="0" t="0"/>
            </a:stretch>
          </a:blipFill>
          <a:ln>
            <a:noFill/>
          </a:ln>
        </p:spPr>
      </p:sp>
      <p:sp>
        <p:nvSpPr>
          <p:cNvPr id="201" name="Google Shape;201;p8"/>
          <p:cNvSpPr/>
          <p:nvPr/>
        </p:nvSpPr>
        <p:spPr>
          <a:xfrm>
            <a:off x="14802803" y="6176513"/>
            <a:ext cx="4912993" cy="3081787"/>
          </a:xfrm>
          <a:custGeom>
            <a:rect b="b" l="l" r="r" t="t"/>
            <a:pathLst>
              <a:path extrusionOk="0" h="3081787" w="4912993">
                <a:moveTo>
                  <a:pt x="0" y="0"/>
                </a:moveTo>
                <a:lnTo>
                  <a:pt x="4912994" y="0"/>
                </a:lnTo>
                <a:lnTo>
                  <a:pt x="4912994" y="3081787"/>
                </a:lnTo>
                <a:lnTo>
                  <a:pt x="0" y="3081787"/>
                </a:lnTo>
                <a:lnTo>
                  <a:pt x="0" y="0"/>
                </a:lnTo>
                <a:close/>
              </a:path>
            </a:pathLst>
          </a:custGeom>
          <a:blipFill rotWithShape="1">
            <a:blip r:embed="rId6">
              <a:alphaModFix/>
            </a:blip>
            <a:stretch>
              <a:fillRect b="0" l="0" r="0" t="0"/>
            </a:stretch>
          </a:blipFill>
          <a:ln>
            <a:noFill/>
          </a:ln>
        </p:spPr>
      </p:sp>
      <p:sp>
        <p:nvSpPr>
          <p:cNvPr id="202" name="Google Shape;202;p8"/>
          <p:cNvSpPr txBox="1"/>
          <p:nvPr/>
        </p:nvSpPr>
        <p:spPr>
          <a:xfrm>
            <a:off x="1744169" y="469112"/>
            <a:ext cx="14799663" cy="898436"/>
          </a:xfrm>
          <a:prstGeom prst="rect">
            <a:avLst/>
          </a:prstGeom>
          <a:noFill/>
          <a:ln>
            <a:noFill/>
          </a:ln>
        </p:spPr>
        <p:txBody>
          <a:bodyPr anchorCtr="0" anchor="t" bIns="0" lIns="0" spcFirstLastPara="1" rIns="0" wrap="square" tIns="0">
            <a:spAutoFit/>
          </a:bodyPr>
          <a:lstStyle/>
          <a:p>
            <a:pPr indent="0" lvl="0" marL="0" marR="0" rtl="0" algn="ctr">
              <a:lnSpc>
                <a:spcPct val="85014"/>
              </a:lnSpc>
              <a:spcBef>
                <a:spcPts val="0"/>
              </a:spcBef>
              <a:spcAft>
                <a:spcPts val="0"/>
              </a:spcAft>
              <a:buNone/>
            </a:pPr>
            <a:r>
              <a:rPr b="0" i="0" lang="en-GB" sz="7595" u="none" cap="none" strike="noStrike">
                <a:solidFill>
                  <a:srgbClr val="000000"/>
                </a:solidFill>
                <a:latin typeface="Arial"/>
                <a:ea typeface="Arial"/>
                <a:cs typeface="Arial"/>
                <a:sym typeface="Arial"/>
              </a:rPr>
              <a:t>PIONEER BLACK LIBRARIANS</a:t>
            </a:r>
            <a:endParaRPr/>
          </a:p>
        </p:txBody>
      </p:sp>
      <p:sp>
        <p:nvSpPr>
          <p:cNvPr descr="book cover of Freedom Libraries: the untold story of libraries for African Americans in the South by Mike Selby. " id="203" name="Google Shape;203;p8"/>
          <p:cNvSpPr/>
          <p:nvPr/>
        </p:nvSpPr>
        <p:spPr>
          <a:xfrm>
            <a:off x="2416500" y="1504875"/>
            <a:ext cx="4293441" cy="6444189"/>
          </a:xfrm>
          <a:custGeom>
            <a:rect b="b" l="l" r="r" t="t"/>
            <a:pathLst>
              <a:path extrusionOk="0" h="6626415" w="4414849">
                <a:moveTo>
                  <a:pt x="0" y="0"/>
                </a:moveTo>
                <a:lnTo>
                  <a:pt x="4414850" y="0"/>
                </a:lnTo>
                <a:lnTo>
                  <a:pt x="4414850" y="6626415"/>
                </a:lnTo>
                <a:lnTo>
                  <a:pt x="0" y="6626415"/>
                </a:lnTo>
                <a:lnTo>
                  <a:pt x="0" y="0"/>
                </a:lnTo>
                <a:close/>
              </a:path>
            </a:pathLst>
          </a:custGeom>
          <a:blipFill rotWithShape="1">
            <a:blip r:embed="rId7">
              <a:alphaModFix/>
            </a:blip>
            <a:stretch>
              <a:fillRect b="0" l="0" r="0" t="0"/>
            </a:stretch>
          </a:blipFill>
          <a:ln>
            <a:noFill/>
          </a:ln>
        </p:spPr>
      </p:sp>
      <p:sp>
        <p:nvSpPr>
          <p:cNvPr descr="Photography titled " id="204" name="Google Shape;204;p8"/>
          <p:cNvSpPr/>
          <p:nvPr/>
        </p:nvSpPr>
        <p:spPr>
          <a:xfrm>
            <a:off x="6880889" y="1504885"/>
            <a:ext cx="8244374" cy="6626415"/>
          </a:xfrm>
          <a:custGeom>
            <a:rect b="b" l="l" r="r" t="t"/>
            <a:pathLst>
              <a:path extrusionOk="0" h="6626415" w="8244374">
                <a:moveTo>
                  <a:pt x="0" y="0"/>
                </a:moveTo>
                <a:lnTo>
                  <a:pt x="8244374" y="0"/>
                </a:lnTo>
                <a:lnTo>
                  <a:pt x="8244374" y="6626415"/>
                </a:lnTo>
                <a:lnTo>
                  <a:pt x="0" y="6626415"/>
                </a:lnTo>
                <a:lnTo>
                  <a:pt x="0" y="0"/>
                </a:lnTo>
                <a:close/>
              </a:path>
            </a:pathLst>
          </a:custGeom>
          <a:blipFill rotWithShape="1">
            <a:blip r:embed="rId8">
              <a:alphaModFix/>
            </a:blip>
            <a:stretch>
              <a:fillRect b="0" l="0" r="0" t="0"/>
            </a:stretch>
          </a:blipFill>
          <a:ln>
            <a:noFill/>
          </a:ln>
        </p:spPr>
      </p:sp>
      <p:sp>
        <p:nvSpPr>
          <p:cNvPr id="205" name="Google Shape;205;p8"/>
          <p:cNvSpPr/>
          <p:nvPr/>
        </p:nvSpPr>
        <p:spPr>
          <a:xfrm>
            <a:off x="15643900" y="7205213"/>
            <a:ext cx="2284479" cy="2330475"/>
          </a:xfrm>
          <a:custGeom>
            <a:rect b="b" l="l" r="r" t="t"/>
            <a:pathLst>
              <a:path extrusionOk="0" h="2330475" w="2284479">
                <a:moveTo>
                  <a:pt x="0" y="0"/>
                </a:moveTo>
                <a:lnTo>
                  <a:pt x="2284479" y="0"/>
                </a:lnTo>
                <a:lnTo>
                  <a:pt x="2284479" y="2330476"/>
                </a:lnTo>
                <a:lnTo>
                  <a:pt x="0" y="2330476"/>
                </a:lnTo>
                <a:lnTo>
                  <a:pt x="0" y="0"/>
                </a:lnTo>
                <a:close/>
              </a:path>
            </a:pathLst>
          </a:custGeom>
          <a:blipFill rotWithShape="1">
            <a:blip r:embed="rId9">
              <a:alphaModFix/>
            </a:blip>
            <a:stretch>
              <a:fillRect b="0" l="0" r="0" t="0"/>
            </a:stretch>
          </a:blipFill>
          <a:ln>
            <a:noFill/>
          </a:ln>
        </p:spPr>
      </p:sp>
      <p:sp>
        <p:nvSpPr>
          <p:cNvPr descr="FEMALE LIBRARIANS ASSISTING CHILDREN ON THE BOOKMOBILE, 1966 &#10;CHARLOTTE MECKLENBURG LIBRARY, NORTH CAROLINA&#10;from HTTPS://WWW.CMLIBRARY.ORG/BLOG/PIONEERING-WOMAN-HISTORY-ALLEGRA-WESTBROOKS&#10;" id="206" name="Google Shape;206;p8"/>
          <p:cNvSpPr txBox="1"/>
          <p:nvPr/>
        </p:nvSpPr>
        <p:spPr>
          <a:xfrm>
            <a:off x="7004563" y="6745900"/>
            <a:ext cx="81207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GB" sz="1500" u="none" cap="none" strike="noStrike">
                <a:solidFill>
                  <a:srgbClr val="000000"/>
                </a:solidFill>
                <a:latin typeface="Montserrat"/>
                <a:ea typeface="Montserrat"/>
                <a:cs typeface="Montserrat"/>
                <a:sym typeface="Montserrat"/>
              </a:rPr>
              <a:t>TITLE: FEMALE LIBRARIANS ASSISTING CHILDREN ON THE BOOKMOBILE, 1966 </a:t>
            </a:r>
            <a:endParaRPr sz="1100"/>
          </a:p>
          <a:p>
            <a:pPr indent="0" lvl="0" marL="0" marR="0" rtl="0" algn="ctr">
              <a:lnSpc>
                <a:spcPct val="120000"/>
              </a:lnSpc>
              <a:spcBef>
                <a:spcPts val="0"/>
              </a:spcBef>
              <a:spcAft>
                <a:spcPts val="0"/>
              </a:spcAft>
              <a:buNone/>
            </a:pPr>
            <a:r>
              <a:rPr b="1" i="0" lang="en-GB" sz="1500" u="none" cap="none" strike="noStrike">
                <a:solidFill>
                  <a:srgbClr val="000000"/>
                </a:solidFill>
                <a:latin typeface="Montserrat"/>
                <a:ea typeface="Montserrat"/>
                <a:cs typeface="Montserrat"/>
                <a:sym typeface="Montserrat"/>
              </a:rPr>
              <a:t>CHARLOTTE MECKLENBURG LIBRARY, NORTH CAROLINA</a:t>
            </a:r>
            <a:endParaRPr sz="1100"/>
          </a:p>
          <a:p>
            <a:pPr indent="0" lvl="0" marL="0" marR="0" rtl="0" algn="ctr">
              <a:lnSpc>
                <a:spcPct val="120000"/>
              </a:lnSpc>
              <a:spcBef>
                <a:spcPts val="0"/>
              </a:spcBef>
              <a:spcAft>
                <a:spcPts val="0"/>
              </a:spcAft>
              <a:buNone/>
            </a:pPr>
            <a:r>
              <a:rPr b="1" i="0" lang="en-GB" sz="1500" u="none" cap="none" strike="noStrike">
                <a:solidFill>
                  <a:srgbClr val="000000"/>
                </a:solidFill>
                <a:latin typeface="Montserrat"/>
                <a:ea typeface="Montserrat"/>
                <a:cs typeface="Montserrat"/>
                <a:sym typeface="Montserrat"/>
              </a:rPr>
              <a:t>HTTPS://WWW.CMLIBRARY.ORG/BLOG/PIONEERING-WOMAN-HISTORY-ALLEGRA-WESTBROOKS</a:t>
            </a:r>
            <a:endParaRPr sz="1100"/>
          </a:p>
          <a:p>
            <a:pPr indent="0" lvl="0" marL="0" marR="0" rtl="0" algn="ctr">
              <a:lnSpc>
                <a:spcPct val="213333"/>
              </a:lnSpc>
              <a:spcBef>
                <a:spcPts val="0"/>
              </a:spcBef>
              <a:spcAft>
                <a:spcPts val="0"/>
              </a:spcAft>
              <a:buNone/>
            </a:pPr>
            <a:r>
              <a:t/>
            </a:r>
            <a:endParaRPr b="1" i="0" sz="1800" u="none" cap="none" strike="noStrike">
              <a:solidFill>
                <a:srgbClr val="000000"/>
              </a:solidFill>
              <a:latin typeface="Montserrat"/>
              <a:ea typeface="Montserrat"/>
              <a:cs typeface="Montserrat"/>
              <a:sym typeface="Montserrat"/>
            </a:endParaRPr>
          </a:p>
        </p:txBody>
      </p:sp>
      <p:sp>
        <p:nvSpPr>
          <p:cNvPr id="207" name="Google Shape;207;p8"/>
          <p:cNvSpPr txBox="1"/>
          <p:nvPr/>
        </p:nvSpPr>
        <p:spPr>
          <a:xfrm>
            <a:off x="2254707" y="8395665"/>
            <a:ext cx="13975500" cy="184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GB" sz="1998" u="none" cap="none" strike="noStrike">
                <a:solidFill>
                  <a:srgbClr val="000000"/>
                </a:solidFill>
                <a:latin typeface="Montserrat SemiBold"/>
                <a:ea typeface="Montserrat SemiBold"/>
                <a:cs typeface="Montserrat SemiBold"/>
                <a:sym typeface="Montserrat SemiBold"/>
              </a:rPr>
              <a:t>Rodney Freeman, UNC Charlotte Librarian and Documentary Film Maker </a:t>
            </a:r>
            <a:endParaRPr/>
          </a:p>
          <a:p>
            <a:pPr indent="0" lvl="0" marL="0" marR="0" rtl="0" algn="l">
              <a:lnSpc>
                <a:spcPct val="100000"/>
              </a:lnSpc>
              <a:spcBef>
                <a:spcPts val="0"/>
              </a:spcBef>
              <a:spcAft>
                <a:spcPts val="0"/>
              </a:spcAft>
              <a:buNone/>
            </a:pPr>
            <a:r>
              <a:t/>
            </a:r>
            <a:endParaRPr b="1" i="0" sz="1998"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None/>
            </a:pPr>
            <a:r>
              <a:rPr b="1" i="0" lang="en-GB" sz="1998" u="none" cap="none" strike="noStrike">
                <a:solidFill>
                  <a:srgbClr val="000000"/>
                </a:solidFill>
                <a:latin typeface="Montserrat SemiBold"/>
                <a:ea typeface="Montserrat SemiBold"/>
                <a:cs typeface="Montserrat SemiBold"/>
                <a:sym typeface="Montserrat SemiBold"/>
              </a:rPr>
              <a:t>“Are You a Librarian: The Untold Story of Black Librarians”</a:t>
            </a:r>
            <a:endParaRPr/>
          </a:p>
          <a:p>
            <a:pPr indent="0" lvl="0" marL="0" marR="0" rtl="0" algn="l">
              <a:lnSpc>
                <a:spcPct val="100000"/>
              </a:lnSpc>
              <a:spcBef>
                <a:spcPts val="0"/>
              </a:spcBef>
              <a:spcAft>
                <a:spcPts val="0"/>
              </a:spcAft>
              <a:buNone/>
            </a:pPr>
            <a:r>
              <a:t/>
            </a:r>
            <a:endParaRPr b="1" i="0" sz="1998"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None/>
            </a:pPr>
            <a:r>
              <a:rPr b="1" i="0" lang="en-GB" sz="1998" u="none" cap="none" strike="noStrike">
                <a:solidFill>
                  <a:srgbClr val="000000"/>
                </a:solidFill>
                <a:latin typeface="Montserrat SemiBold"/>
                <a:ea typeface="Montserrat SemiBold"/>
                <a:cs typeface="Montserrat SemiBold"/>
                <a:sym typeface="Montserrat SemiBold"/>
              </a:rPr>
              <a:t>Go FundMe: </a:t>
            </a:r>
            <a:r>
              <a:rPr b="1" i="0" lang="en-GB" sz="1998" u="sng" cap="none" strike="noStrike">
                <a:solidFill>
                  <a:srgbClr val="000000"/>
                </a:solidFill>
                <a:latin typeface="Montserrat SemiBold"/>
                <a:ea typeface="Montserrat SemiBold"/>
                <a:cs typeface="Montserrat SemiBold"/>
                <a:sym typeface="Montserrat SemiBold"/>
                <a:hlinkClick r:id="rId10">
                  <a:extLst>
                    <a:ext uri="{A12FA001-AC4F-418D-AE19-62706E023703}">
                      <ahyp:hlinkClr val="tx"/>
                    </a:ext>
                  </a:extLst>
                </a:hlinkClick>
              </a:rPr>
              <a:t>https://www.gofundme.com/f/help-us-highlight-the-stories-of-black-librarians</a:t>
            </a:r>
            <a:endParaRPr/>
          </a:p>
          <a:p>
            <a:pPr indent="0" lvl="0" marL="0" marR="0" rtl="0" algn="l">
              <a:lnSpc>
                <a:spcPct val="100000"/>
              </a:lnSpc>
              <a:spcBef>
                <a:spcPts val="0"/>
              </a:spcBef>
              <a:spcAft>
                <a:spcPts val="0"/>
              </a:spcAft>
              <a:buNone/>
            </a:pPr>
            <a:r>
              <a:t/>
            </a:r>
            <a:endParaRPr b="1" i="0" sz="1998" u="sng" cap="none" strike="noStrike">
              <a:solidFill>
                <a:srgbClr val="000000"/>
              </a:solidFill>
              <a:latin typeface="Montserrat SemiBold"/>
              <a:ea typeface="Montserrat SemiBold"/>
              <a:cs typeface="Montserrat SemiBold"/>
              <a:sym typeface="Montserrat SemiBold"/>
              <a:hlinkClick r:id="rId11">
                <a:extLst>
                  <a:ext uri="{A12FA001-AC4F-418D-AE19-62706E023703}">
                    <ahyp:hlinkClr val="tx"/>
                  </a:ext>
                </a:extLst>
              </a:hlinkClick>
            </a:endParaRPr>
          </a:p>
        </p:txBody>
      </p:sp>
      <p:sp>
        <p:nvSpPr>
          <p:cNvPr id="208" name="Google Shape;208;p8"/>
          <p:cNvSpPr txBox="1"/>
          <p:nvPr/>
        </p:nvSpPr>
        <p:spPr>
          <a:xfrm>
            <a:off x="15571597" y="9700874"/>
            <a:ext cx="2429086" cy="298834"/>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1" i="0" lang="en-GB" sz="1734" u="none" cap="none" strike="noStrike">
                <a:solidFill>
                  <a:srgbClr val="000000"/>
                </a:solidFill>
                <a:latin typeface="Montserrat SemiBold"/>
                <a:ea typeface="Montserrat SemiBold"/>
                <a:cs typeface="Montserrat SemiBold"/>
                <a:sym typeface="Montserrat SemiBold"/>
              </a:rPr>
              <a:t>Go Fund Me for Doc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943"/>
        </a:solidFill>
      </p:bgPr>
    </p:bg>
    <p:spTree>
      <p:nvGrpSpPr>
        <p:cNvPr id="216" name="Shape 216"/>
        <p:cNvGrpSpPr/>
        <p:nvPr/>
      </p:nvGrpSpPr>
      <p:grpSpPr>
        <a:xfrm>
          <a:off x="0" y="0"/>
          <a:ext cx="0" cy="0"/>
          <a:chOff x="0" y="0"/>
          <a:chExt cx="0" cy="0"/>
        </a:xfrm>
      </p:grpSpPr>
      <p:sp>
        <p:nvSpPr>
          <p:cNvPr id="217" name="Google Shape;217;p9"/>
          <p:cNvSpPr/>
          <p:nvPr/>
        </p:nvSpPr>
        <p:spPr>
          <a:xfrm>
            <a:off x="-876315" y="8223590"/>
            <a:ext cx="4704978" cy="3712655"/>
          </a:xfrm>
          <a:custGeom>
            <a:rect b="b" l="l" r="r" t="t"/>
            <a:pathLst>
              <a:path extrusionOk="0" h="3712655" w="4704978">
                <a:moveTo>
                  <a:pt x="0" y="0"/>
                </a:moveTo>
                <a:lnTo>
                  <a:pt x="4704977" y="0"/>
                </a:lnTo>
                <a:lnTo>
                  <a:pt x="4704977" y="3712655"/>
                </a:lnTo>
                <a:lnTo>
                  <a:pt x="0" y="3712655"/>
                </a:lnTo>
                <a:lnTo>
                  <a:pt x="0" y="0"/>
                </a:lnTo>
                <a:close/>
              </a:path>
            </a:pathLst>
          </a:custGeom>
          <a:blipFill rotWithShape="1">
            <a:blip r:embed="rId3">
              <a:alphaModFix/>
            </a:blip>
            <a:stretch>
              <a:fillRect b="0" l="0" r="0" t="0"/>
            </a:stretch>
          </a:blipFill>
          <a:ln>
            <a:noFill/>
          </a:ln>
        </p:spPr>
      </p:sp>
      <p:sp>
        <p:nvSpPr>
          <p:cNvPr id="218" name="Google Shape;218;p9"/>
          <p:cNvSpPr/>
          <p:nvPr/>
        </p:nvSpPr>
        <p:spPr>
          <a:xfrm>
            <a:off x="14802803" y="6494528"/>
            <a:ext cx="4912993" cy="3081787"/>
          </a:xfrm>
          <a:custGeom>
            <a:rect b="b" l="l" r="r" t="t"/>
            <a:pathLst>
              <a:path extrusionOk="0" h="3081787" w="4912993">
                <a:moveTo>
                  <a:pt x="0" y="0"/>
                </a:moveTo>
                <a:lnTo>
                  <a:pt x="4912994" y="0"/>
                </a:lnTo>
                <a:lnTo>
                  <a:pt x="4912994" y="3081787"/>
                </a:lnTo>
                <a:lnTo>
                  <a:pt x="0" y="3081787"/>
                </a:lnTo>
                <a:lnTo>
                  <a:pt x="0" y="0"/>
                </a:lnTo>
                <a:close/>
              </a:path>
            </a:pathLst>
          </a:custGeom>
          <a:blipFill rotWithShape="1">
            <a:blip r:embed="rId4">
              <a:alphaModFix/>
            </a:blip>
            <a:stretch>
              <a:fillRect b="0" l="0" r="0" t="0"/>
            </a:stretch>
          </a:blipFill>
          <a:ln>
            <a:noFill/>
          </a:ln>
        </p:spPr>
      </p:sp>
      <p:sp>
        <p:nvSpPr>
          <p:cNvPr descr="Screenshot from the School Library Journal's article called Five Trailblazers in Black Librarianship from February of 2023. " id="219" name="Google Shape;219;p9"/>
          <p:cNvSpPr/>
          <p:nvPr/>
        </p:nvSpPr>
        <p:spPr>
          <a:xfrm>
            <a:off x="2177312" y="1606505"/>
            <a:ext cx="13933377" cy="8172461"/>
          </a:xfrm>
          <a:custGeom>
            <a:rect b="b" l="l" r="r" t="t"/>
            <a:pathLst>
              <a:path extrusionOk="0" h="8172461" w="13933377">
                <a:moveTo>
                  <a:pt x="0" y="0"/>
                </a:moveTo>
                <a:lnTo>
                  <a:pt x="13933376" y="0"/>
                </a:lnTo>
                <a:lnTo>
                  <a:pt x="13933376" y="8172462"/>
                </a:lnTo>
                <a:lnTo>
                  <a:pt x="0" y="8172462"/>
                </a:lnTo>
                <a:lnTo>
                  <a:pt x="0" y="0"/>
                </a:lnTo>
                <a:close/>
              </a:path>
            </a:pathLst>
          </a:custGeom>
          <a:blipFill rotWithShape="1">
            <a:blip r:embed="rId5">
              <a:alphaModFix/>
            </a:blip>
            <a:stretch>
              <a:fillRect b="0" l="0" r="0" t="0"/>
            </a:stretch>
          </a:blipFill>
          <a:ln>
            <a:noFill/>
          </a:ln>
        </p:spPr>
      </p:sp>
      <p:sp>
        <p:nvSpPr>
          <p:cNvPr id="220" name="Google Shape;220;p9"/>
          <p:cNvSpPr txBox="1"/>
          <p:nvPr/>
        </p:nvSpPr>
        <p:spPr>
          <a:xfrm>
            <a:off x="2570314" y="8705096"/>
            <a:ext cx="12877759" cy="87121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GB" sz="1700" u="none" cap="none" strike="noStrike">
                <a:solidFill>
                  <a:srgbClr val="131D44"/>
                </a:solidFill>
                <a:latin typeface="Montserrat SemiBold"/>
                <a:ea typeface="Montserrat SemiBold"/>
                <a:cs typeface="Montserrat SemiBold"/>
                <a:sym typeface="Montserrat SemiBold"/>
              </a:rPr>
              <a:t>https://www.slj.com/story/five-trailblazers-in-black-librarianship</a:t>
            </a:r>
            <a:endParaRPr/>
          </a:p>
          <a:p>
            <a:pPr indent="0" lvl="0" marL="0" marR="0" rtl="0" algn="l">
              <a:lnSpc>
                <a:spcPct val="140000"/>
              </a:lnSpc>
              <a:spcBef>
                <a:spcPts val="0"/>
              </a:spcBef>
              <a:spcAft>
                <a:spcPts val="0"/>
              </a:spcAft>
              <a:buNone/>
            </a:pPr>
            <a:r>
              <a:rPr b="1" i="0" lang="en-GB" sz="1700" u="none" cap="none" strike="noStrike">
                <a:solidFill>
                  <a:srgbClr val="131D44"/>
                </a:solidFill>
                <a:latin typeface="Montserrat SemiBold"/>
                <a:ea typeface="Montserrat SemiBold"/>
                <a:cs typeface="Montserrat SemiBold"/>
                <a:sym typeface="Montserrat SemiBold"/>
              </a:rPr>
              <a:t>February 2nd, 2023</a:t>
            </a:r>
            <a:endParaRPr/>
          </a:p>
          <a:p>
            <a:pPr indent="0" lvl="0" marL="0" marR="0" rtl="0" algn="l">
              <a:lnSpc>
                <a:spcPct val="140000"/>
              </a:lnSpc>
              <a:spcBef>
                <a:spcPts val="0"/>
              </a:spcBef>
              <a:spcAft>
                <a:spcPts val="0"/>
              </a:spcAft>
              <a:buNone/>
            </a:pPr>
            <a:r>
              <a:t/>
            </a:r>
            <a:endParaRPr b="1" i="0" sz="1700" u="none" cap="none" strike="noStrike">
              <a:solidFill>
                <a:srgbClr val="131D44"/>
              </a:solidFill>
              <a:latin typeface="Montserrat SemiBold"/>
              <a:ea typeface="Montserrat SemiBold"/>
              <a:cs typeface="Montserrat SemiBold"/>
              <a:sym typeface="Montserrat SemiBold"/>
            </a:endParaRPr>
          </a:p>
        </p:txBody>
      </p:sp>
      <p:sp>
        <p:nvSpPr>
          <p:cNvPr id="221" name="Google Shape;221;p9"/>
          <p:cNvSpPr/>
          <p:nvPr/>
        </p:nvSpPr>
        <p:spPr>
          <a:xfrm>
            <a:off x="3537468" y="143445"/>
            <a:ext cx="11053268" cy="1770510"/>
          </a:xfrm>
          <a:custGeom>
            <a:rect b="b" l="l" r="r" t="t"/>
            <a:pathLst>
              <a:path extrusionOk="0" h="457105" w="2853698">
                <a:moveTo>
                  <a:pt x="0" y="0"/>
                </a:moveTo>
                <a:lnTo>
                  <a:pt x="2853698" y="0"/>
                </a:lnTo>
                <a:lnTo>
                  <a:pt x="2853698" y="457105"/>
                </a:lnTo>
                <a:lnTo>
                  <a:pt x="0" y="457105"/>
                </a:lnTo>
                <a:close/>
              </a:path>
            </a:pathLst>
          </a:custGeom>
          <a:solidFill>
            <a:srgbClr val="FFF5D6"/>
          </a:solidFill>
          <a:ln>
            <a:noFill/>
          </a:ln>
        </p:spPr>
      </p:sp>
      <p:sp>
        <p:nvSpPr>
          <p:cNvPr id="222" name="Google Shape;222;p9"/>
          <p:cNvSpPr txBox="1"/>
          <p:nvPr/>
        </p:nvSpPr>
        <p:spPr>
          <a:xfrm>
            <a:off x="3167620" y="603809"/>
            <a:ext cx="11792963" cy="898436"/>
          </a:xfrm>
          <a:prstGeom prst="rect">
            <a:avLst/>
          </a:prstGeom>
          <a:noFill/>
          <a:ln>
            <a:noFill/>
          </a:ln>
        </p:spPr>
        <p:txBody>
          <a:bodyPr anchorCtr="0" anchor="t" bIns="0" lIns="0" spcFirstLastPara="1" rIns="0" wrap="square" tIns="0">
            <a:spAutoFit/>
          </a:bodyPr>
          <a:lstStyle/>
          <a:p>
            <a:pPr indent="0" lvl="0" marL="0" marR="0" rtl="0" algn="ctr">
              <a:lnSpc>
                <a:spcPct val="85014"/>
              </a:lnSpc>
              <a:spcBef>
                <a:spcPts val="0"/>
              </a:spcBef>
              <a:spcAft>
                <a:spcPts val="0"/>
              </a:spcAft>
              <a:buNone/>
            </a:pPr>
            <a:r>
              <a:rPr b="0" i="0" lang="en-GB" sz="7595" u="none" cap="none" strike="noStrike">
                <a:solidFill>
                  <a:srgbClr val="000000"/>
                </a:solidFill>
                <a:latin typeface="Arial"/>
                <a:ea typeface="Arial"/>
                <a:cs typeface="Arial"/>
                <a:sym typeface="Arial"/>
              </a:rPr>
              <a:t>DOROTHY B. PORTER</a:t>
            </a:r>
            <a:endParaRPr/>
          </a:p>
        </p:txBody>
      </p:sp>
      <p:sp>
        <p:nvSpPr>
          <p:cNvPr id="223" name="Google Shape;223;p9"/>
          <p:cNvSpPr/>
          <p:nvPr/>
        </p:nvSpPr>
        <p:spPr>
          <a:xfrm>
            <a:off x="-2164496" y="-742913"/>
            <a:ext cx="5599925" cy="3543225"/>
          </a:xfrm>
          <a:custGeom>
            <a:rect b="b" l="l" r="r" t="t"/>
            <a:pathLst>
              <a:path extrusionOk="0" h="3543225" w="5599925">
                <a:moveTo>
                  <a:pt x="0" y="0"/>
                </a:moveTo>
                <a:lnTo>
                  <a:pt x="5599924" y="0"/>
                </a:lnTo>
                <a:lnTo>
                  <a:pt x="5599924" y="3543226"/>
                </a:lnTo>
                <a:lnTo>
                  <a:pt x="0" y="3543226"/>
                </a:lnTo>
                <a:lnTo>
                  <a:pt x="0" y="0"/>
                </a:lnTo>
                <a:close/>
              </a:path>
            </a:pathLst>
          </a:custGeom>
          <a:blipFill rotWithShape="1">
            <a:blip r:embed="rId6">
              <a:alphaModFix/>
            </a:blip>
            <a:stretch>
              <a:fillRect b="0" l="0" r="0" t="0"/>
            </a:stretch>
          </a:blipFill>
          <a:ln>
            <a:noFill/>
          </a:ln>
        </p:spPr>
      </p:sp>
      <p:sp>
        <p:nvSpPr>
          <p:cNvPr id="224" name="Google Shape;224;p9"/>
          <p:cNvSpPr/>
          <p:nvPr/>
        </p:nvSpPr>
        <p:spPr>
          <a:xfrm>
            <a:off x="14590736" y="-281548"/>
            <a:ext cx="6570435" cy="3428572"/>
          </a:xfrm>
          <a:custGeom>
            <a:rect b="b" l="l" r="r" t="t"/>
            <a:pathLst>
              <a:path extrusionOk="0" h="3428572" w="6570435">
                <a:moveTo>
                  <a:pt x="0" y="0"/>
                </a:moveTo>
                <a:lnTo>
                  <a:pt x="6570435" y="0"/>
                </a:lnTo>
                <a:lnTo>
                  <a:pt x="6570435" y="3428572"/>
                </a:lnTo>
                <a:lnTo>
                  <a:pt x="0" y="3428572"/>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