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Oswald" panose="00000500000000000000" pitchFamily="2" charset="0"/>
      <p:regular r:id="rId24"/>
      <p:bold r:id="rId25"/>
    </p:embeddedFont>
    <p:embeddedFont>
      <p:font typeface="Oswald Light" panose="00000400000000000000" pitchFamily="2" charset="0"/>
      <p:regular r:id="rId26"/>
      <p:bold r:id="rId27"/>
    </p:embeddedFont>
    <p:embeddedFont>
      <p:font typeface="Oswald Medium" panose="00000600000000000000" pitchFamily="2" charset="0"/>
      <p:regular r:id="rId28"/>
      <p:bold r:id="rId29"/>
    </p:embeddedFont>
    <p:embeddedFont>
      <p:font typeface="Playfair Display" panose="00000500000000000000" pitchFamily="2" charset="0"/>
      <p:regular r:id="rId30"/>
      <p:bold r:id="rId31"/>
      <p:italic r:id="rId32"/>
      <p:boldItalic r:id="rId33"/>
    </p:embeddedFont>
    <p:embeddedFont>
      <p:font typeface="Playfair Display Black" panose="00000A00000000000000" pitchFamily="2" charset="0"/>
      <p:bold r:id="rId34"/>
      <p:boldItalic r:id="rId35"/>
    </p:embeddedFont>
    <p:embeddedFont>
      <p:font typeface="Playfair Display ExtraBold" panose="020B0604020202020204" charset="0"/>
      <p:bold r:id="rId36"/>
      <p:boldItalic r:id="rId37"/>
    </p:embeddedFont>
    <p:embeddedFont>
      <p:font typeface="Playfair Display Medium" panose="020B0604020202020204" charset="0"/>
      <p:regular r:id="rId38"/>
      <p:bold r:id="rId39"/>
      <p:italic r:id="rId40"/>
      <p:boldItalic r:id="rId41"/>
    </p:embeddedFont>
    <p:embeddedFont>
      <p:font typeface="Playfair Display SemiBold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334" autoAdjust="0"/>
  </p:normalViewPr>
  <p:slideViewPr>
    <p:cSldViewPr snapToGrid="0">
      <p:cViewPr varScale="1">
        <p:scale>
          <a:sx n="62" d="100"/>
          <a:sy n="62" d="100"/>
        </p:scale>
        <p:origin x="140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presProps" Target="pres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Marcia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21d42f16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c21d42f16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Marcia -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Availability of content via ILL – is it easy to obtain content?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Limitation on # of seats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Interdisciplinary/Supports large number of users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AI factors – does any AI functionality negatively or positively impact user experience?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" dirty="0"/>
              <a:t>“Customer service friction” factor - issues with support, responsiveness vs. reps are wonderful, helpful, &amp; meet us where we’re at</a:t>
            </a:r>
            <a:endParaRPr lang="en" sz="1100" dirty="0">
              <a:latin typeface="Arial"/>
              <a:cs typeface="Arial"/>
              <a:sym typeface="Arial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DRM restrictions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OA supportive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Transparency of privacy policies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Indexed in knowledgebase (EBSCO Admin’s HLM)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“X” factor - does the vendor operate for greater good?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c21d42f163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c21d42f163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Johanna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Questions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Should we make certain things more negative?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will we archive the rubrics/track scores over time?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cb60532aa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cb60532aa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Marcia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sz="1800" dirty="0">
                <a:solidFill>
                  <a:schemeClr val="dk1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Ran a sample of renewals through rubric to determine “review”/”we’re concerned about this one” threshold</a:t>
            </a:r>
            <a:endParaRPr sz="1800" dirty="0">
              <a:solidFill>
                <a:schemeClr val="dk1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1800" dirty="0">
                <a:solidFill>
                  <a:schemeClr val="dk1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Threshold established : 100 points – correlates to our “core” criteria section totaling 100 points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e904a2c3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de904a2c3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Marcia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Unique resource because it supports not only one of our academic departments, but also our internal Digital Creator Lab – we’ll want to determine how to consider this piece within the rubric scoring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Example of a resource that even with weighted CPU considered is one that we’ll want to flag and review – although, the weighted CPU did remove the 100 point demerit for egregious CPU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Adjusted the rubric to ensure that it was doing what we wanted/aligned with our end goal to flag underused resources.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3aaef32bb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d3aaef32bb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Johanna -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Limited users - department had sunsetted program a few years ago, primary users are two faculty members - do use the resource to inform their teaching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New graduate program coming Fall 2026 - department reports those students will be using the resource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Not necessarily required for accreditation, but the department has expressed if we don’t have this resource, we need to have something comparable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are already moved down to the lowest tier of pricing (100 seats)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Significant customer service friction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12f04b1e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d12f04b1e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Don’t live and die by the rubric - tool for helping us be consistent in how we evaluate resources and communicating collections decisions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may find we need a heavier weight?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Use Q3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If something scores low: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○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Calculate CPU using multiple years’ worth of use and spend data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○"/>
            </a:pPr>
            <a:r>
              <a:rPr lang="en" sz="1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This could accommodate cyclical use - some years have higher use/lower use because of which courses are being taught</a:t>
            </a:r>
            <a:endParaRPr sz="1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○"/>
            </a:pPr>
            <a:r>
              <a:rPr lang="en" sz="1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Open discussion with liaison librarians and departments	</a:t>
            </a:r>
            <a:endParaRPr sz="1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■"/>
            </a:pPr>
            <a:r>
              <a:rPr lang="en" sz="1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This is specifically why we are concerned about this resource</a:t>
            </a:r>
            <a:endParaRPr sz="1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■"/>
            </a:pPr>
            <a:r>
              <a:rPr lang="en" sz="1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Identify options to increase usage or, if the issue is with the resource itself, can we find an alternative?</a:t>
            </a:r>
            <a:endParaRPr sz="1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fair Display"/>
              <a:buChar char="●"/>
            </a:pPr>
            <a:r>
              <a:rPr lang="en" sz="1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Usage is good but no VPAT, resource is frequently not usable, has a bad AI tool that we can’t turn off, and the sales team is difficult to work with</a:t>
            </a:r>
            <a:endParaRPr sz="1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Specialized resources &amp; indexes - use standard adjusted for CPU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Some resources might not have Total_Item_Requests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○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 our best to be consistent.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Journal packages/subscriptions - CPU by title, averaged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d3aaef32bb_0_1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d3aaef32bb_0_1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Marcia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c21d42f1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c21d42f1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3aaef32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3aaef32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3aaef32b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3aaef32b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Marcia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d3aaef32b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d3aaef32b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Marcia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3aaef32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3aaef32b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/>
              <a:t>Marcia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i="0"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i="0" dirty="0"/>
              <a:t>New head of collections – Fall 2024 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i="0" dirty="0"/>
              <a:t>New collections Management Librarian (Johanna) hired in February 2025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i="0" dirty="0"/>
              <a:t>Re-envisioning of collections workflows &amp; philosophies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i="0" dirty="0"/>
              <a:t>Flat budget</a:t>
            </a: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i="0" dirty="0"/>
              <a:t>Need for more in-depth resource reviews (a standardized approach)</a:t>
            </a:r>
            <a:endParaRPr i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56233bd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56233bd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Johanna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Initial idea - compare spending to FTE students - hoping to identify broad categories where we are overspending or underspending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Mapped all our subscriptions and our departments to four broad subject categories - Humanities, Social Sciences, Formal/Natural Sciences, Applied Sciences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Discovered our spending was largely in line with our student population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Scatter plot - dotted line indicates where Journal and Database spending would fall if they were perfectly in proportion with department FTE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Maybe a bit underspent in Applied Sciences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Maybe a bit overspent in Humanities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Formal/Natural Sciences are more supported by Journals rather than Databases\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Good news - no major outliers, </a:t>
            </a:r>
            <a:r>
              <a:rPr lang="en">
                <a:solidFill>
                  <a:schemeClr val="dk1"/>
                </a:solidFill>
              </a:rPr>
              <a:t>Spending seemed to be generally well aligned with our user base - we did not need to make large cuts to any particular area to align spending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Bad news - </a:t>
            </a:r>
            <a:r>
              <a:rPr lang="en">
                <a:solidFill>
                  <a:schemeClr val="dk1"/>
                </a:solidFill>
              </a:rPr>
              <a:t>Four general categories were too large/general to make any useful adjustments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c21d42f1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c21d42f16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Johanna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need more granular breakdown - be able to take into account needs of specific departments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Smaller departments still need the resources they need - but have fewer users - might need a boost to cost per use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does the boost look like?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cb60532a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cb60532a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Johanna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Goal: create a boost for smaller departments so they have a more even playing field against resources used by larger departments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NOT to boost the rubric score so much that it doesn’t matter if the resource is underperforming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Option: create separate CPU thresholds for various sizes of department - seemed like a lot of legwork, what do you do about resources that are used by multiple departments?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Find Median FTE for all departments - measure of center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Divide Median FTE by either the department FTE or the combined FTE for multiple departments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Use weighted CPU for resources whose departments’ FTE are under the median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Track both weighted and raw for all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Weighted CPU helpful for identify resources above median FTE that are underused (based on weighted CPU) to encourage marketing/promotion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●"/>
            </a:pPr>
            <a:r>
              <a:rPr lang="en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And how do we incorporate other metrics that are important to evaluating resources? A rubric!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c21d42f16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c21d42f16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Marcia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What metrics are we going to use?  ; Broke these into levels: Core, Supplementary, Bonus (initially)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Every renewal judged on these metrics: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8E71C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Core Criteria </a:t>
            </a:r>
            <a:r>
              <a:rPr lang="en" i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– applied to every resource/renewal; equates to 100 points</a:t>
            </a:r>
            <a:endParaRPr i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layfair Display"/>
              <a:buChar char="●"/>
            </a:pPr>
            <a:r>
              <a:rPr lang="en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CPU </a:t>
            </a: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layfair Display"/>
              <a:buChar char="●"/>
            </a:pPr>
            <a:r>
              <a:rPr lang="en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Average annual price increase</a:t>
            </a:r>
            <a:endParaRPr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layfair Display"/>
              <a:buChar char="●"/>
            </a:pPr>
            <a:r>
              <a:rPr lang="en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Overlap with other resources</a:t>
            </a:r>
            <a:endParaRPr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layfair Display"/>
              <a:buChar char="●"/>
            </a:pPr>
            <a:r>
              <a:rPr lang="en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Usability - are individual accounts required at resource level?</a:t>
            </a:r>
            <a:endParaRPr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layfair Display"/>
              <a:buChar char="●"/>
            </a:pPr>
            <a:r>
              <a:rPr lang="en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Accessibility</a:t>
            </a:r>
            <a:endParaRPr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layfair Display"/>
              <a:buChar char="○"/>
            </a:pPr>
            <a:r>
              <a:rPr lang="en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Scale - i.e. have VPAT vs. don’t ; meet WCAG standards or don’t</a:t>
            </a:r>
            <a:endParaRPr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layfair Display"/>
              <a:buChar char="●"/>
            </a:pPr>
            <a:r>
              <a:rPr lang="en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Access issues - resource down frequently </a:t>
            </a:r>
            <a:endParaRPr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M-B5RpeU2ISsYOPHpyHFjQtwItMZVuiOCdz1wl2_3m8/edit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spreadsheets/d/1-47-tziVeM8OxrfQ92ARg_Co_TFsI8vIb5I5lxInnHo/edit?usp=shar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pTEKbvghMeBXCJERL3kseb5wqecwaJCX_wWuljt1Vo/edit?usp=drive_lin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G-jyD_jRXQsxn3PMor9bI1Ex6CrvEOWd?usp=drive_lin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wu.edu/subscription-review-scor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ediaspace.clayton.edu/playlist/dedicated/1_89dfo1pg/1_1negehc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VjsuAbmebANTIscA9p7Zjt6UF5ti673aBFJb-lAjQHU/edit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CYnt0FiCt5ycJNTj4NPdx-_WG9G1jLkVHYi1GorzsSw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0" dirty="0"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When Cost-Per-Use Isn't Enough</a:t>
            </a:r>
            <a:endParaRPr sz="3800" b="0" dirty="0"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2116950" y="3550650"/>
            <a:ext cx="4910100" cy="57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rmAutofit fontScale="4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" sz="5091" b="0">
                <a:latin typeface="Oswald"/>
                <a:ea typeface="Oswald"/>
                <a:cs typeface="Oswald"/>
                <a:sym typeface="Oswald"/>
              </a:rPr>
              <a:t>Solving the Small Department Dilemma</a:t>
            </a:r>
            <a:endParaRPr sz="2611" b="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Supplementary Criteria</a:t>
            </a:r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311700" y="1166766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Overlapping content</a:t>
            </a:r>
            <a:endParaRPr sz="2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Content available via ILL</a:t>
            </a:r>
            <a:endParaRPr sz="2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Limitation on # of seats</a:t>
            </a:r>
            <a:endParaRPr sz="2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Interdisciplinary/Supports large number of users</a:t>
            </a:r>
            <a:endParaRPr sz="2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AI factors</a:t>
            </a:r>
            <a:endParaRPr sz="2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Playfair Display Medium"/>
              <a:buChar char="●"/>
            </a:pPr>
            <a:r>
              <a:rPr lang="en" sz="20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“Customer service friction”</a:t>
            </a:r>
            <a:endParaRPr sz="2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4832400" y="1166766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DRM restrictions</a:t>
            </a:r>
            <a:endParaRPr sz="2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OA supportive</a:t>
            </a:r>
            <a:endParaRPr sz="2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Transparency of privacy policies</a:t>
            </a:r>
            <a:endParaRPr sz="2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Indexed in EDS</a:t>
            </a:r>
            <a:endParaRPr sz="2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Playfair Display Medium"/>
              <a:buChar char="●"/>
            </a:pPr>
            <a:r>
              <a:rPr lang="en" sz="2000" dirty="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“X” factor - does the vendor operate for greater good?</a:t>
            </a:r>
            <a:endParaRPr sz="2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125" y="4627650"/>
            <a:ext cx="9144000" cy="516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the Rubric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06895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Font typeface="Playfair Display Medium"/>
              <a:buChar char="●"/>
            </a:pPr>
            <a:r>
              <a:rPr lang="en" sz="23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Testing priorities</a:t>
            </a:r>
            <a:endParaRPr sz="23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We know we want to keep it</a:t>
            </a:r>
            <a:endParaRPr sz="2000"/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We know we want to get rid of it</a:t>
            </a:r>
            <a:endParaRPr sz="200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Playfair Display Medium"/>
              <a:buChar char="●"/>
            </a:pPr>
            <a:r>
              <a:rPr lang="en" sz="23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Rubric was generally doing what we wanted it to.</a:t>
            </a:r>
            <a:endParaRPr sz="23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Playfair Display Medium"/>
              <a:buChar char="●"/>
            </a:pPr>
            <a:r>
              <a:rPr lang="en" sz="23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Feedback</a:t>
            </a:r>
            <a:endParaRPr sz="23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914400" lvl="1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GVSU Head of Collections</a:t>
            </a:r>
            <a:endParaRPr sz="2000"/>
          </a:p>
          <a:p>
            <a:pPr marL="914400" lvl="1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○"/>
            </a:pPr>
            <a:r>
              <a:rPr lang="en" sz="2000"/>
              <a:t>MiALA eResources Interest Group</a:t>
            </a:r>
            <a:endParaRPr sz="2000"/>
          </a:p>
        </p:txBody>
      </p:sp>
      <p:sp>
        <p:nvSpPr>
          <p:cNvPr id="135" name="Google Shape;135;p23"/>
          <p:cNvSpPr/>
          <p:nvPr/>
        </p:nvSpPr>
        <p:spPr>
          <a:xfrm>
            <a:off x="0" y="4544105"/>
            <a:ext cx="9144000" cy="1347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0" y="4836868"/>
            <a:ext cx="9144000" cy="1347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0" y="1678650"/>
            <a:ext cx="4572000" cy="1786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highlight>
                  <a:schemeClr val="accent4"/>
                </a:highlight>
              </a:rPr>
              <a:t>Baselines</a:t>
            </a:r>
            <a:endParaRPr sz="4000">
              <a:solidFill>
                <a:schemeClr val="lt1"/>
              </a:solidFill>
              <a:highlight>
                <a:schemeClr val="accent4"/>
              </a:highlight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2"/>
          </p:nvPr>
        </p:nvSpPr>
        <p:spPr>
          <a:xfrm>
            <a:off x="4939500" y="6069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layfair Display SemiBold"/>
              <a:buChar char="●"/>
            </a:pPr>
            <a:r>
              <a:rPr lang="en" sz="24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Tested rubric on ~25% of renewals</a:t>
            </a:r>
            <a:endParaRPr sz="24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layfair Display SemiBold"/>
              <a:buChar char="●"/>
            </a:pPr>
            <a:r>
              <a:rPr lang="en" sz="24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Established renewal score threshold - 100</a:t>
            </a:r>
            <a:endParaRPr sz="24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layfair Display SemiBold"/>
              <a:buChar char="●"/>
            </a:pPr>
            <a:r>
              <a:rPr lang="en" sz="24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34% of renewals tested below threshold*</a:t>
            </a:r>
            <a:endParaRPr sz="24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4750950" y="4584025"/>
            <a:ext cx="421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2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*tested several renewals “ready for review”</a:t>
            </a:r>
            <a:endParaRPr i="1">
              <a:solidFill>
                <a:schemeClr val="dk2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Department Resource: Gale Digital Scholar Lab</a:t>
            </a:r>
            <a:endParaRPr/>
          </a:p>
        </p:txBody>
      </p:sp>
      <p:pic>
        <p:nvPicPr>
          <p:cNvPr id="157" name="Google Shape;157;p2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75" y="2236972"/>
            <a:ext cx="3467400" cy="1607100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8" name="Google Shape;158;p26"/>
          <p:cNvSpPr txBox="1"/>
          <p:nvPr/>
        </p:nvSpPr>
        <p:spPr>
          <a:xfrm>
            <a:off x="4176000" y="1604025"/>
            <a:ext cx="4656300" cy="28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Medium"/>
              <a:buChar char="●"/>
            </a:pPr>
            <a:r>
              <a:rPr lang="en" sz="2000">
                <a:solidFill>
                  <a:schemeClr val="dk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Weighted CPU eliminated 100 point demerit for “egregious” CPU</a:t>
            </a:r>
            <a:endParaRPr sz="2000">
              <a:solidFill>
                <a:schemeClr val="dk2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layfair Display Medium"/>
              <a:buChar char="●"/>
            </a:pPr>
            <a:r>
              <a:rPr lang="en" sz="2000">
                <a:solidFill>
                  <a:schemeClr val="dk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Nuance to consider in future - supports Digital Creator Lab (no formal FTE to apply)</a:t>
            </a:r>
            <a:endParaRPr sz="2000">
              <a:solidFill>
                <a:schemeClr val="dk2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000"/>
              <a:buFont typeface="Playfair Display Medium"/>
              <a:buChar char="●"/>
            </a:pPr>
            <a:r>
              <a:rPr lang="en" sz="2000">
                <a:solidFill>
                  <a:schemeClr val="dk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Next step - increase marketing efforts &amp; offer training opps</a:t>
            </a:r>
            <a:endParaRPr sz="2000">
              <a:solidFill>
                <a:schemeClr val="dk2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Unique Small Department Resource: Bloomberg Tax</a:t>
            </a:r>
            <a:endParaRPr/>
          </a:p>
        </p:txBody>
      </p:sp>
      <p:pic>
        <p:nvPicPr>
          <p:cNvPr id="164" name="Google Shape;164;p27" descr="chaotic movement icon vector outline illustration (Provided by Getty Images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8950" y="1608912"/>
            <a:ext cx="2585052" cy="258507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>
            <a:spLocks noGrp="1"/>
          </p:cNvSpPr>
          <p:nvPr>
            <p:ph type="body" idx="1"/>
          </p:nvPr>
        </p:nvSpPr>
        <p:spPr>
          <a:xfrm>
            <a:off x="311700" y="1234058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It’s complicated.</a:t>
            </a:r>
            <a:endParaRPr sz="2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457200" lvl="0" indent="-387350" algn="l" rtl="0">
              <a:spcBef>
                <a:spcPts val="12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Limited users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Needed by the department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New graduate program Fall 2026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Pricing tier - already as low as we can go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Significant customer service friction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What you put into the </a:t>
            </a:r>
            <a:r>
              <a:rPr lang="en" sz="2500" u="sng">
                <a:solidFill>
                  <a:schemeClr val="hlink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  <a:hlinkClick r:id="rId4"/>
              </a:rPr>
              <a:t>rubric</a:t>
            </a:r>
            <a:r>
              <a:rPr lang="en" sz="25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 matters.</a:t>
            </a:r>
            <a:endParaRPr sz="25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0" y="1369226"/>
            <a:ext cx="4069500" cy="17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Moving Forward</a:t>
            </a:r>
            <a:endParaRPr sz="4000"/>
          </a:p>
        </p:txBody>
      </p:sp>
      <p:sp>
        <p:nvSpPr>
          <p:cNvPr id="171" name="Google Shape;171;p28"/>
          <p:cNvSpPr/>
          <p:nvPr/>
        </p:nvSpPr>
        <p:spPr>
          <a:xfrm>
            <a:off x="4069675" y="0"/>
            <a:ext cx="50742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2"/>
          </p:nvPr>
        </p:nvSpPr>
        <p:spPr>
          <a:xfrm>
            <a:off x="4340375" y="256650"/>
            <a:ext cx="4644300" cy="46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55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 Medium"/>
              <a:buAutoNum type="arabicPeriod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The rubric is a tool (we don’t live and die by the rubric)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layfair Display Medium"/>
              <a:buAutoNum type="arabicPeriod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Is the median the right metric for creating the weight?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layfair Display Medium"/>
              <a:buAutoNum type="arabicPeriod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The rubric is a starting point - what do we do after scoring?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layfair Display Medium"/>
              <a:buAutoNum type="arabicPeriod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Usage metrics vary based on resource.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Playfair Display Medium"/>
              <a:buAutoNum type="arabicPeriod"/>
            </a:pPr>
            <a:r>
              <a:rPr lang="en" sz="2000" u="sng">
                <a:solidFill>
                  <a:schemeClr val="hlink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  <a:hlinkClick r:id="rId3"/>
              </a:rPr>
              <a:t>Journal packages</a:t>
            </a: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need more digging.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Playfair Display Medium"/>
              <a:buAutoNum type="arabicPeriod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Document process on collections website.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173" name="Google Shape;173;p28" descr="forward (Provided by Getty Images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4755" y="2687686"/>
            <a:ext cx="690801" cy="69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 descr="forward (Provided by Getty Images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3937" y="2687686"/>
            <a:ext cx="690801" cy="69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THANK YOU!</a:t>
            </a:r>
            <a:endParaRPr sz="2700"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609600" cy="3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Questions?</a:t>
            </a:r>
            <a:endParaRPr sz="2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Link </a:t>
            </a:r>
            <a:r>
              <a:rPr lang="en" sz="1800"/>
              <a:t>to rubric template, presentation slides, &amp; example rubrics.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/>
              <a:t>Fill out our evaluation form: </a:t>
            </a:r>
            <a:endParaRPr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6749" y="0"/>
            <a:ext cx="51572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134400" y="1218200"/>
            <a:ext cx="9009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Western Libraries. (n.d.). </a:t>
            </a:r>
            <a:r>
              <a:rPr lang="en" sz="1600" i="1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Subscription evaluation</a:t>
            </a:r>
            <a:r>
              <a:rPr lang="en" sz="16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. Subscription Evaluation | Western </a:t>
            </a:r>
            <a:endParaRPr sz="16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Libraries | Western Washington University. </a:t>
            </a:r>
            <a:r>
              <a:rPr lang="en" sz="1600" u="sng">
                <a:solidFill>
                  <a:schemeClr val="hlink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  <a:hlinkClick r:id="rId3"/>
              </a:rPr>
              <a:t>https://library.wwu.edu/subscription-review-scoring</a:t>
            </a:r>
            <a:endParaRPr sz="16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Forrest, J., (2025). </a:t>
            </a:r>
            <a:r>
              <a:rPr lang="en" sz="1600" i="1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Multiple-Objective Optimization for Library Journal Portfolios - A Machine </a:t>
            </a:r>
            <a:endParaRPr sz="1600" i="1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Learning Approach </a:t>
            </a:r>
            <a:r>
              <a:rPr lang="en" sz="16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[Conference Session]. Southeastern Library Assessment Conference, </a:t>
            </a:r>
            <a:endParaRPr sz="16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virtual. </a:t>
            </a:r>
            <a:r>
              <a:rPr lang="en" sz="1600" u="sng">
                <a:solidFill>
                  <a:schemeClr val="hlink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  <a:hlinkClick r:id="rId4"/>
              </a:rPr>
              <a:t>https://mediaspace.clayton.edu/playlist/dedicated/1_89dfo1pg/1_1negehcm</a:t>
            </a:r>
            <a:r>
              <a:rPr lang="en" sz="16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 </a:t>
            </a:r>
            <a:endParaRPr sz="1850">
              <a:solidFill>
                <a:srgbClr val="666666"/>
              </a:solidFill>
              <a:highlight>
                <a:srgbClr val="FFFFFF"/>
              </a:highlight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7475" y="4404700"/>
            <a:ext cx="9098400" cy="7389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accent5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Nice to meet you!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557275" y="44716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5"/>
                </a:highlight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Grand Valley State University Libraries &amp; Art Museum</a:t>
            </a:r>
            <a:endParaRPr>
              <a:solidFill>
                <a:schemeClr val="lt1"/>
              </a:solidFill>
              <a:highlight>
                <a:schemeClr val="accent5"/>
              </a:highlight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pic>
        <p:nvPicPr>
          <p:cNvPr id="67" name="Google Shape;67;p14" title="211014_MarciaLee_KSMvertical-860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63" y="1564764"/>
            <a:ext cx="1682700" cy="2292900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" name="Google Shape;68;p14"/>
          <p:cNvSpPr txBox="1"/>
          <p:nvPr/>
        </p:nvSpPr>
        <p:spPr>
          <a:xfrm>
            <a:off x="2502138" y="1986988"/>
            <a:ext cx="3680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Marcia Masters</a:t>
            </a:r>
            <a:endParaRPr sz="2000" b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Acquisitions &amp; Collection Data Analysis Librarian</a:t>
            </a:r>
            <a:endParaRPr sz="1600">
              <a:solidFill>
                <a:schemeClr val="dk2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304088" y="2895463"/>
            <a:ext cx="318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Johanna Boyle</a:t>
            </a:r>
            <a:endParaRPr sz="2000" b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Oswald Light"/>
                <a:ea typeface="Oswald Light"/>
                <a:cs typeface="Oswald Light"/>
                <a:sym typeface="Oswald Light"/>
              </a:rPr>
              <a:t>Collections Management Librarian</a:t>
            </a:r>
            <a:endParaRPr sz="1600">
              <a:solidFill>
                <a:schemeClr val="dk2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  <p:pic>
        <p:nvPicPr>
          <p:cNvPr id="70" name="Google Shape;70;p14" title="Boyle Profile Pictur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6538" y="1589363"/>
            <a:ext cx="1682700" cy="2243700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5183726" y="-44850"/>
            <a:ext cx="3127200" cy="52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147069"/>
            <a:ext cx="4951500" cy="3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swald Medium"/>
              <a:buChar char="●"/>
            </a:pPr>
            <a:r>
              <a:rPr lang="en" sz="3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Background context</a:t>
            </a:r>
            <a:endParaRPr sz="3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swald Medium"/>
              <a:buChar char="●"/>
            </a:pPr>
            <a:r>
              <a:rPr lang="en" sz="3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Creation of rubric</a:t>
            </a:r>
            <a:endParaRPr sz="3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swald Medium"/>
              <a:buChar char="●"/>
            </a:pPr>
            <a:r>
              <a:rPr lang="en" sz="3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Rubric testing</a:t>
            </a:r>
            <a:endParaRPr sz="3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swald Medium"/>
              <a:buChar char="●"/>
            </a:pPr>
            <a:r>
              <a:rPr lang="en" sz="30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rPr>
              <a:t>Moving forward</a:t>
            </a:r>
            <a:endParaRPr sz="3000">
              <a:solidFill>
                <a:schemeClr val="lt1"/>
              </a:solidFill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78" name="Google Shape;78;p15" descr="driving directions icon vector outline illustration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726" y="1113450"/>
            <a:ext cx="3127352" cy="3140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0" y="1678650"/>
            <a:ext cx="4572000" cy="17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highlight>
                  <a:schemeClr val="accent3"/>
                </a:highlight>
              </a:rPr>
              <a:t>Who we are + </a:t>
            </a:r>
            <a:endParaRPr sz="4000">
              <a:solidFill>
                <a:schemeClr val="lt1"/>
              </a:solidFill>
              <a:highlight>
                <a:schemeClr val="accent3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highlight>
                  <a:schemeClr val="accent3"/>
                </a:highlight>
              </a:rPr>
              <a:t>our priorities to date</a:t>
            </a:r>
            <a:endParaRPr sz="4000">
              <a:solidFill>
                <a:schemeClr val="lt1"/>
              </a:solidFill>
              <a:highlight>
                <a:schemeClr val="accent3"/>
              </a:highlight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4939500" y="343900"/>
            <a:ext cx="3934500" cy="40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41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en" sz="1820" b="1"/>
              <a:t>Doctoral/professional</a:t>
            </a:r>
            <a:endParaRPr sz="1820" b="1"/>
          </a:p>
          <a:p>
            <a:pPr marL="457200" lvl="0" indent="-3441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en" sz="1820" b="1"/>
              <a:t>~20,000 students</a:t>
            </a:r>
            <a:endParaRPr sz="1820" b="1"/>
          </a:p>
          <a:p>
            <a:pPr marL="457200" lvl="0" indent="-3441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en" sz="1820" b="1"/>
              <a:t>Primarily undergraduate</a:t>
            </a:r>
            <a:endParaRPr sz="1820" b="1"/>
          </a:p>
          <a:p>
            <a:pPr marL="457200" lvl="0" indent="-3441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en" sz="1820" b="1"/>
              <a:t>Expanding grad programs</a:t>
            </a:r>
            <a:endParaRPr sz="1820" b="1"/>
          </a:p>
          <a:p>
            <a:pPr marL="457200" lvl="0" indent="-3441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en" sz="1820" b="1"/>
              <a:t>Breadth over depth </a:t>
            </a:r>
            <a:endParaRPr sz="1820" b="1"/>
          </a:p>
          <a:p>
            <a:pPr marL="457200" lvl="0" indent="-3441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en" sz="1820" b="1"/>
              <a:t>Curriculum driven</a:t>
            </a:r>
            <a:endParaRPr sz="1820" b="1"/>
          </a:p>
          <a:p>
            <a:pPr marL="457200" lvl="0" indent="-3441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0"/>
              <a:buChar char="●"/>
            </a:pPr>
            <a:r>
              <a:rPr lang="en" sz="1820" b="1"/>
              <a:t>Creative cost saving strategies</a:t>
            </a:r>
            <a:endParaRPr sz="182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676350" y="526350"/>
            <a:ext cx="7791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Why this project now?</a:t>
            </a:r>
            <a:endParaRPr dirty="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FY25 Resource Expenditure vs. Departmental FTE share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t="6873"/>
          <a:stretch/>
        </p:blipFill>
        <p:spPr>
          <a:xfrm>
            <a:off x="1510487" y="1070052"/>
            <a:ext cx="6123024" cy="3824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 from the Initial Idea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83138"/>
            <a:ext cx="8520600" cy="12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Needed a more granular breakdown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Some users might be disadvantaged by just using cost-per-use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Smaller FTE departments might need an extra boost</a:t>
            </a:r>
            <a:endParaRPr sz="2000"/>
          </a:p>
        </p:txBody>
      </p:sp>
      <p:pic>
        <p:nvPicPr>
          <p:cNvPr id="102" name="Google Shape;102;p19" descr="Cost divided by Use."/>
          <p:cNvPicPr preferRelativeResize="0"/>
          <p:nvPr/>
        </p:nvPicPr>
        <p:blipFill rotWithShape="1">
          <a:blip r:embed="rId3">
            <a:alphaModFix/>
          </a:blip>
          <a:srcRect t="7912" b="8455"/>
          <a:stretch/>
        </p:blipFill>
        <p:spPr>
          <a:xfrm>
            <a:off x="457036" y="2612443"/>
            <a:ext cx="2512988" cy="2059025"/>
          </a:xfrm>
          <a:prstGeom prst="rect">
            <a:avLst/>
          </a:prstGeom>
          <a:noFill/>
          <a:ln w="28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" name="Google Shape;103;p19" descr="$$$ divided by Total_Item_Request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2507" y="2612443"/>
            <a:ext cx="5104454" cy="2059016"/>
          </a:xfrm>
          <a:prstGeom prst="rect">
            <a:avLst/>
          </a:prstGeom>
          <a:noFill/>
          <a:ln w="28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" name="Google Shape;104;p19"/>
          <p:cNvSpPr/>
          <p:nvPr/>
        </p:nvSpPr>
        <p:spPr>
          <a:xfrm>
            <a:off x="3058427" y="2911979"/>
            <a:ext cx="453600" cy="42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3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700" tIns="89700" rIns="89700" bIns="89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74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3058500" y="3941773"/>
            <a:ext cx="453600" cy="42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3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700" tIns="89700" rIns="89700" bIns="89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74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Raw CPU vs. Weighted CPU</a:t>
            </a:r>
            <a:endParaRPr/>
          </a:p>
        </p:txBody>
      </p:sp>
      <p:pic>
        <p:nvPicPr>
          <p:cNvPr id="111" name="Google Shape;111;p20" descr="Weight = Median FTE divided by Department FTE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7300" y="3198150"/>
            <a:ext cx="5655001" cy="1571675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850" y="1105675"/>
            <a:ext cx="3337681" cy="18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/>
          <p:nvPr/>
        </p:nvSpPr>
        <p:spPr>
          <a:xfrm rot="5400000">
            <a:off x="1951775" y="3148575"/>
            <a:ext cx="1364100" cy="8931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Established </a:t>
            </a:r>
            <a:r>
              <a:rPr lang="en" u="sng">
                <a:solidFill>
                  <a:schemeClr val="hlink"/>
                </a:solidFill>
                <a:hlinkClick r:id="rId3"/>
              </a:rPr>
              <a:t>Rubric</a:t>
            </a:r>
            <a:r>
              <a:rPr lang="en"/>
              <a:t> Criteria - Core criteria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6528900" cy="33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Required by department and/or for accreditation?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CPU/Weighted CPU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Average annual price increase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Overlap with other resources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Usability - are individual accounts required?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Accessibility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 Medium"/>
              <a:buChar char="●"/>
            </a:pPr>
            <a:r>
              <a:rPr lang="en" sz="2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Access issues - is the resource down frequently? </a:t>
            </a:r>
            <a:endParaRPr sz="20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7251725" y="0"/>
            <a:ext cx="1892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1538</Words>
  <Application>Microsoft Office PowerPoint</Application>
  <PresentationFormat>On-screen Show (16:9)</PresentationFormat>
  <Paragraphs>197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Playfair Display</vt:lpstr>
      <vt:lpstr>Oswald</vt:lpstr>
      <vt:lpstr>Playfair Display ExtraBold</vt:lpstr>
      <vt:lpstr>Arial</vt:lpstr>
      <vt:lpstr>Oswald Medium</vt:lpstr>
      <vt:lpstr>Playfair Display SemiBold</vt:lpstr>
      <vt:lpstr>Playfair Display Black</vt:lpstr>
      <vt:lpstr>Oswald Light</vt:lpstr>
      <vt:lpstr>Montserrat</vt:lpstr>
      <vt:lpstr>Playfair Display Medium</vt:lpstr>
      <vt:lpstr>Pop</vt:lpstr>
      <vt:lpstr>When Cost-Per-Use Isn't Enough</vt:lpstr>
      <vt:lpstr>Nice to meet you!</vt:lpstr>
      <vt:lpstr>Agenda</vt:lpstr>
      <vt:lpstr>Who we are +  our priorities to date</vt:lpstr>
      <vt:lpstr>Why this project now?</vt:lpstr>
      <vt:lpstr>FY25 Resource Expenditure vs. Departmental FTE share</vt:lpstr>
      <vt:lpstr>Takeaways from the Initial Idea</vt:lpstr>
      <vt:lpstr>Raw CPU vs. Weighted CPU</vt:lpstr>
      <vt:lpstr>Established Rubric Criteria - Core criteria</vt:lpstr>
      <vt:lpstr>Supplementary Criteria</vt:lpstr>
      <vt:lpstr>Testing the Rubric</vt:lpstr>
      <vt:lpstr>Baselines</vt:lpstr>
      <vt:lpstr>Small Department Resource: Gale Digital Scholar Lab</vt:lpstr>
      <vt:lpstr>Unique Small Department Resource: Bloomberg Tax</vt:lpstr>
      <vt:lpstr>Moving Forward</vt:lpstr>
      <vt:lpstr>THANK YOU!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Marcia Masters</dc:creator>
  <cp:lastModifiedBy>Marcia Masters</cp:lastModifiedBy>
  <cp:revision>4</cp:revision>
  <dcterms:modified xsi:type="dcterms:W3CDTF">2026-05-05T16:38:23Z</dcterms:modified>
</cp:coreProperties>
</file>