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5143500" cx="9144000"/>
  <p:notesSz cx="6858000" cy="9144000"/>
  <p:embeddedFontLst>
    <p:embeddedFont>
      <p:font typeface="Average"/>
      <p:regular r:id="rId17"/>
    </p:embeddedFont>
    <p:embeddedFont>
      <p:font typeface="Oswald"/>
      <p:regular r:id="rId18"/>
      <p:bold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Average-regular.fntdata"/><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Oswald-bold.fntdata"/><Relationship Id="rId6" Type="http://schemas.openxmlformats.org/officeDocument/2006/relationships/slide" Target="slides/slide1.xml"/><Relationship Id="rId18" Type="http://schemas.openxmlformats.org/officeDocument/2006/relationships/font" Target="fonts/Oswald-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3dac46f722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3dac46f722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3d5c0bef46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3d5c0bef46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386e330be94_0_1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386e330be94_0_1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386e330be94_0_1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386e330be94_0_1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3d8217be6e3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3d8217be6e3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3db824b3aa2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3db824b3aa2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3db824b3aa2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3db824b3aa2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3e670b15d7e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3e670b15d7e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3e670b15d7e_1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3e670b15d7e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3e670b15d7e_1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3e670b15d7e_1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grpSp>
        <p:nvGrpSpPr>
          <p:cNvPr id="10" name="Google Shape;10;p2"/>
          <p:cNvGrpSpPr/>
          <p:nvPr/>
        </p:nvGrpSpPr>
        <p:grpSpPr>
          <a:xfrm>
            <a:off x="4350279" y="2855377"/>
            <a:ext cx="443589" cy="105632"/>
            <a:chOff x="4137525" y="2915950"/>
            <a:chExt cx="869100" cy="207000"/>
          </a:xfrm>
        </p:grpSpPr>
        <p:sp>
          <p:nvSpPr>
            <p:cNvPr id="11" name="Google Shape;11;p2"/>
            <p:cNvSpPr/>
            <p:nvPr/>
          </p:nvSpPr>
          <p:spPr>
            <a:xfrm>
              <a:off x="446857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a:off x="47996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41375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671258" y="990800"/>
            <a:ext cx="7801500" cy="1730100"/>
          </a:xfrm>
          <a:prstGeom prst="rect">
            <a:avLst/>
          </a:prstGeom>
        </p:spPr>
        <p:txBody>
          <a:bodyPr anchorCtr="0" anchor="b" bIns="91425" lIns="91425" spcFirstLastPara="1" rIns="91425" wrap="square" tIns="91425">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5" name="Google Shape;15;p2"/>
          <p:cNvSpPr txBox="1"/>
          <p:nvPr>
            <p:ph idx="1" type="subTitle"/>
          </p:nvPr>
        </p:nvSpPr>
        <p:spPr>
          <a:xfrm>
            <a:off x="671250" y="3174876"/>
            <a:ext cx="78015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6" name="Google Shape;16;p2"/>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9" name="Shape 49"/>
        <p:cNvGrpSpPr/>
        <p:nvPr/>
      </p:nvGrpSpPr>
      <p:grpSpPr>
        <a:xfrm>
          <a:off x="0" y="0"/>
          <a:ext cx="0" cy="0"/>
          <a:chOff x="0" y="0"/>
          <a:chExt cx="0" cy="0"/>
        </a:xfrm>
      </p:grpSpPr>
      <p:sp>
        <p:nvSpPr>
          <p:cNvPr id="50" name="Google Shape;50;p11"/>
          <p:cNvSpPr txBox="1"/>
          <p:nvPr>
            <p:ph hasCustomPrompt="1" type="title"/>
          </p:nvPr>
        </p:nvSpPr>
        <p:spPr>
          <a:xfrm>
            <a:off x="311700" y="1255275"/>
            <a:ext cx="8520600" cy="18906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1" name="Google Shape;51;p11"/>
          <p:cNvSpPr txBox="1"/>
          <p:nvPr>
            <p:ph idx="1" type="body"/>
          </p:nvPr>
        </p:nvSpPr>
        <p:spPr>
          <a:xfrm>
            <a:off x="311700" y="32284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2" name="Google Shape;52;p11"/>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3"/>
          <p:cNvSpPr txBox="1"/>
          <p:nvPr>
            <p:ph type="title"/>
          </p:nvPr>
        </p:nvSpPr>
        <p:spPr>
          <a:xfrm>
            <a:off x="671250" y="2141250"/>
            <a:ext cx="7852200" cy="8610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9" name="Google Shape;19;p3"/>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2" name="Google Shape;22;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3" name="Google Shape;23;p4"/>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Google Shape;26;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7" name="Google Shape;27;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8" name="Google Shape;28;p5"/>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1" name="Google Shape;31;p6"/>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4" name="Google Shape;34;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5" name="Google Shape;35;p7"/>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36" name="Shape 36"/>
        <p:cNvGrpSpPr/>
        <p:nvPr/>
      </p:nvGrpSpPr>
      <p:grpSpPr>
        <a:xfrm>
          <a:off x="0" y="0"/>
          <a:ext cx="0" cy="0"/>
          <a:chOff x="0" y="0"/>
          <a:chExt cx="0" cy="0"/>
        </a:xfrm>
      </p:grpSpPr>
      <p:sp>
        <p:nvSpPr>
          <p:cNvPr id="37" name="Google Shape;37;p8"/>
          <p:cNvSpPr txBox="1"/>
          <p:nvPr>
            <p:ph type="title"/>
          </p:nvPr>
        </p:nvSpPr>
        <p:spPr>
          <a:xfrm>
            <a:off x="490250" y="526350"/>
            <a:ext cx="62271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8" name="Google Shape;38;p8"/>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9"/>
          <p:cNvSpPr/>
          <p:nvPr/>
        </p:nvSpPr>
        <p:spPr>
          <a:xfrm>
            <a:off x="457200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1" name="Google Shape;41;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2" name="Google Shape;42;p9"/>
          <p:cNvSpPr txBox="1"/>
          <p:nvPr>
            <p:ph type="title"/>
          </p:nvPr>
        </p:nvSpPr>
        <p:spPr>
          <a:xfrm>
            <a:off x="265500" y="1081400"/>
            <a:ext cx="4045200" cy="1710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3" name="Google Shape;43;p9"/>
          <p:cNvSpPr txBox="1"/>
          <p:nvPr>
            <p:ph idx="1" type="subTitle"/>
          </p:nvPr>
        </p:nvSpPr>
        <p:spPr>
          <a:xfrm>
            <a:off x="265500" y="28452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p:txBody>
      </p:sp>
      <p:sp>
        <p:nvSpPr>
          <p:cNvPr id="44" name="Google Shape;44;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45" name="Google Shape;45;p9"/>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6" name="Shape 46"/>
        <p:cNvGrpSpPr/>
        <p:nvPr/>
      </p:nvGrpSpPr>
      <p:grpSpPr>
        <a:xfrm>
          <a:off x="0" y="0"/>
          <a:ext cx="0" cy="0"/>
          <a:chOff x="0" y="0"/>
          <a:chExt cx="0" cy="0"/>
        </a:xfrm>
      </p:grpSpPr>
      <p:sp>
        <p:nvSpPr>
          <p:cNvPr id="47" name="Google Shape;47;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p:txBody>
      </p:sp>
      <p:sp>
        <p:nvSpPr>
          <p:cNvPr id="48" name="Google Shape;48;p10"/>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lat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1pPr>
            <a:lvl2pPr lvl="1">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2pPr>
            <a:lvl3pPr lvl="2">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3pPr>
            <a:lvl4pPr lvl="3">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4pPr>
            <a:lvl5pPr lvl="4">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5pPr>
            <a:lvl6pPr lvl="5">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6pPr>
            <a:lvl7pPr lvl="6">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7pPr>
            <a:lvl8pPr lvl="7">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8pPr>
            <a:lvl9pPr lvl="8">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accent3"/>
              </a:buClr>
              <a:buSzPts val="1800"/>
              <a:buFont typeface="Average"/>
              <a:buChar char="●"/>
              <a:defRPr sz="1800">
                <a:solidFill>
                  <a:schemeClr val="accent3"/>
                </a:solidFill>
                <a:latin typeface="Average"/>
                <a:ea typeface="Average"/>
                <a:cs typeface="Average"/>
                <a:sym typeface="Average"/>
              </a:defRPr>
            </a:lvl1pPr>
            <a:lvl2pPr indent="-317500" lvl="1" marL="9144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2pPr>
            <a:lvl3pPr indent="-317500" lvl="2" marL="13716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3pPr>
            <a:lvl4pPr indent="-317500" lvl="3" marL="18288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4pPr>
            <a:lvl5pPr indent="-317500" lvl="4" marL="22860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5pPr>
            <a:lvl6pPr indent="-317500" lvl="5" marL="27432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6pPr>
            <a:lvl7pPr indent="-317500" lvl="6" marL="32004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7pPr>
            <a:lvl8pPr indent="-317500" lvl="7" marL="36576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8pPr>
            <a:lvl9pPr indent="-317500" lvl="8" marL="41148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9pPr>
          </a:lstStyle>
          <a:p/>
        </p:txBody>
      </p:sp>
      <p:sp>
        <p:nvSpPr>
          <p:cNvPr id="8" name="Google Shape;8;p1"/>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accent3"/>
                </a:solidFill>
                <a:latin typeface="Average"/>
                <a:ea typeface="Average"/>
                <a:cs typeface="Average"/>
                <a:sym typeface="Average"/>
              </a:defRPr>
            </a:lvl1pPr>
            <a:lvl2pPr lvl="1" algn="r">
              <a:buNone/>
              <a:defRPr sz="1000">
                <a:solidFill>
                  <a:schemeClr val="accent3"/>
                </a:solidFill>
                <a:latin typeface="Average"/>
                <a:ea typeface="Average"/>
                <a:cs typeface="Average"/>
                <a:sym typeface="Average"/>
              </a:defRPr>
            </a:lvl2pPr>
            <a:lvl3pPr lvl="2" algn="r">
              <a:buNone/>
              <a:defRPr sz="1000">
                <a:solidFill>
                  <a:schemeClr val="accent3"/>
                </a:solidFill>
                <a:latin typeface="Average"/>
                <a:ea typeface="Average"/>
                <a:cs typeface="Average"/>
                <a:sym typeface="Average"/>
              </a:defRPr>
            </a:lvl3pPr>
            <a:lvl4pPr lvl="3" algn="r">
              <a:buNone/>
              <a:defRPr sz="1000">
                <a:solidFill>
                  <a:schemeClr val="accent3"/>
                </a:solidFill>
                <a:latin typeface="Average"/>
                <a:ea typeface="Average"/>
                <a:cs typeface="Average"/>
                <a:sym typeface="Average"/>
              </a:defRPr>
            </a:lvl4pPr>
            <a:lvl5pPr lvl="4" algn="r">
              <a:buNone/>
              <a:defRPr sz="1000">
                <a:solidFill>
                  <a:schemeClr val="accent3"/>
                </a:solidFill>
                <a:latin typeface="Average"/>
                <a:ea typeface="Average"/>
                <a:cs typeface="Average"/>
                <a:sym typeface="Average"/>
              </a:defRPr>
            </a:lvl5pPr>
            <a:lvl6pPr lvl="5" algn="r">
              <a:buNone/>
              <a:defRPr sz="1000">
                <a:solidFill>
                  <a:schemeClr val="accent3"/>
                </a:solidFill>
                <a:latin typeface="Average"/>
                <a:ea typeface="Average"/>
                <a:cs typeface="Average"/>
                <a:sym typeface="Average"/>
              </a:defRPr>
            </a:lvl6pPr>
            <a:lvl7pPr lvl="6" algn="r">
              <a:buNone/>
              <a:defRPr sz="1000">
                <a:solidFill>
                  <a:schemeClr val="accent3"/>
                </a:solidFill>
                <a:latin typeface="Average"/>
                <a:ea typeface="Average"/>
                <a:cs typeface="Average"/>
                <a:sym typeface="Average"/>
              </a:defRPr>
            </a:lvl7pPr>
            <a:lvl8pPr lvl="7" algn="r">
              <a:buNone/>
              <a:defRPr sz="1000">
                <a:solidFill>
                  <a:schemeClr val="accent3"/>
                </a:solidFill>
                <a:latin typeface="Average"/>
                <a:ea typeface="Average"/>
                <a:cs typeface="Average"/>
                <a:sym typeface="Average"/>
              </a:defRPr>
            </a:lvl8pPr>
            <a:lvl9pPr lvl="8" algn="r">
              <a:buNone/>
              <a:defRPr sz="1000">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hyperlink" Target="mailto:hronchek@hope.edu" TargetMode="Externa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5.jpg"/><Relationship Id="rId4" Type="http://schemas.openxmlformats.org/officeDocument/2006/relationships/image" Target="../media/image4.jpg"/><Relationship Id="rId5" Type="http://schemas.openxmlformats.org/officeDocument/2006/relationships/image" Target="../media/image7.jpg"/><Relationship Id="rId6"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 Id="rId3" Type="http://schemas.openxmlformats.org/officeDocument/2006/relationships/hyperlink" Target="https://www.michep.org/" TargetMode="External"/><Relationship Id="rId4" Type="http://schemas.openxmlformats.org/officeDocument/2006/relationships/hyperlink" Target="https://www.michep.org/member-institutions" TargetMode="External"/><Relationship Id="rId5" Type="http://schemas.openxmlformats.org/officeDocument/2006/relationships/hyperlink" Target="https://www.michep.org/about-us" TargetMode="External"/><Relationship Id="rId6" Type="http://schemas.openxmlformats.org/officeDocument/2006/relationships/image" Target="../media/image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www.vera.org/publications/the-first-year-of-pell-restoration" TargetMode="External"/><Relationship Id="rId4" Type="http://schemas.openxmlformats.org/officeDocument/2006/relationships/hyperlink" Target="https://www.vera.org/publications/the-first-year-of-pell-restoration"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6.jpg"/><Relationship Id="rId4" Type="http://schemas.openxmlformats.org/officeDocument/2006/relationships/image" Target="../media/image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s://drive.google.com/file/d/16bjB8WijHetpCR3ZnbzbrkU0NC-AVTGS/view?usp=sharing"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3"/>
          <p:cNvSpPr txBox="1"/>
          <p:nvPr>
            <p:ph type="ctrTitle"/>
          </p:nvPr>
        </p:nvSpPr>
        <p:spPr>
          <a:xfrm>
            <a:off x="671258" y="990800"/>
            <a:ext cx="7801500" cy="1730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SzPts val="990"/>
              <a:buNone/>
            </a:pPr>
            <a:r>
              <a:rPr lang="en" sz="3920"/>
              <a:t>Crafting our Collective Compass: Collaborations to Advance Incarcerated Students’ Academic Library Access</a:t>
            </a:r>
            <a:endParaRPr sz="3920"/>
          </a:p>
        </p:txBody>
      </p:sp>
      <p:sp>
        <p:nvSpPr>
          <p:cNvPr id="60" name="Google Shape;60;p13"/>
          <p:cNvSpPr txBox="1"/>
          <p:nvPr>
            <p:ph idx="1" type="subTitle"/>
          </p:nvPr>
        </p:nvSpPr>
        <p:spPr>
          <a:xfrm>
            <a:off x="671250" y="3174874"/>
            <a:ext cx="7801500" cy="1444800"/>
          </a:xfrm>
          <a:prstGeom prst="rect">
            <a:avLst/>
          </a:prstGeom>
        </p:spPr>
        <p:txBody>
          <a:bodyPr anchorCtr="0" anchor="t" bIns="91425" lIns="91425" spcFirstLastPara="1" rIns="91425" wrap="square" tIns="91425">
            <a:normAutofit fontScale="92500" lnSpcReduction="20000"/>
          </a:bodyPr>
          <a:lstStyle/>
          <a:p>
            <a:pPr indent="0" lvl="0" marL="0" rtl="0" algn="ctr">
              <a:spcBef>
                <a:spcPts val="0"/>
              </a:spcBef>
              <a:spcAft>
                <a:spcPts val="0"/>
              </a:spcAft>
              <a:buNone/>
            </a:pPr>
            <a:r>
              <a:rPr lang="en">
                <a:solidFill>
                  <a:srgbClr val="F3F3F3"/>
                </a:solidFill>
              </a:rPr>
              <a:t>Sarah Kolk, Calvin University</a:t>
            </a:r>
            <a:endParaRPr>
              <a:solidFill>
                <a:srgbClr val="F3F3F3"/>
              </a:solidFill>
            </a:endParaRPr>
          </a:p>
          <a:p>
            <a:pPr indent="0" lvl="0" marL="0" rtl="0" algn="ctr">
              <a:spcBef>
                <a:spcPts val="0"/>
              </a:spcBef>
              <a:spcAft>
                <a:spcPts val="0"/>
              </a:spcAft>
              <a:buNone/>
            </a:pPr>
            <a:r>
              <a:rPr lang="en">
                <a:solidFill>
                  <a:srgbClr val="F3F3F3"/>
                </a:solidFill>
              </a:rPr>
              <a:t>Jen Fiero, Jackson Community College</a:t>
            </a:r>
            <a:endParaRPr>
              <a:solidFill>
                <a:srgbClr val="F3F3F3"/>
              </a:solidFill>
            </a:endParaRPr>
          </a:p>
          <a:p>
            <a:pPr indent="0" lvl="0" marL="0" rtl="0" algn="ctr">
              <a:spcBef>
                <a:spcPts val="0"/>
              </a:spcBef>
              <a:spcAft>
                <a:spcPts val="0"/>
              </a:spcAft>
              <a:buNone/>
            </a:pPr>
            <a:r>
              <a:rPr lang="en">
                <a:solidFill>
                  <a:srgbClr val="F3F3F3"/>
                </a:solidFill>
              </a:rPr>
              <a:t>Cara Medvedenko, GVSU</a:t>
            </a:r>
            <a:endParaRPr>
              <a:solidFill>
                <a:srgbClr val="F3F3F3"/>
              </a:solidFill>
            </a:endParaRPr>
          </a:p>
          <a:p>
            <a:pPr indent="0" lvl="0" marL="0" rtl="0" algn="ctr">
              <a:spcBef>
                <a:spcPts val="0"/>
              </a:spcBef>
              <a:spcAft>
                <a:spcPts val="0"/>
              </a:spcAft>
              <a:buNone/>
            </a:pPr>
            <a:r>
              <a:rPr lang="en">
                <a:solidFill>
                  <a:srgbClr val="F3F3F3"/>
                </a:solidFill>
              </a:rPr>
              <a:t>Jessica Hronchek, Hope College</a:t>
            </a:r>
            <a:endParaRPr>
              <a:solidFill>
                <a:srgbClr val="F3F3F3"/>
              </a:solidFill>
            </a:endParaRPr>
          </a:p>
          <a:p>
            <a:pPr indent="0" lvl="0" marL="0" rtl="0" algn="ctr">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22"/>
          <p:cNvSpPr txBox="1"/>
          <p:nvPr>
            <p:ph idx="1" type="body"/>
          </p:nvPr>
        </p:nvSpPr>
        <p:spPr>
          <a:xfrm>
            <a:off x="311700" y="3228425"/>
            <a:ext cx="8520600" cy="13008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lang="en"/>
              <a:t>Please share your own experiences!</a:t>
            </a:r>
            <a:endParaRPr/>
          </a:p>
        </p:txBody>
      </p:sp>
      <p:sp>
        <p:nvSpPr>
          <p:cNvPr id="127" name="Google Shape;127;p22"/>
          <p:cNvSpPr txBox="1"/>
          <p:nvPr>
            <p:ph type="title"/>
          </p:nvPr>
        </p:nvSpPr>
        <p:spPr>
          <a:xfrm>
            <a:off x="311700" y="1255275"/>
            <a:ext cx="8520600" cy="18906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Q&amp;A</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Consider Joining HEIS!				Session Feedback</a:t>
            </a:r>
            <a:endParaRPr/>
          </a:p>
        </p:txBody>
      </p:sp>
      <p:sp>
        <p:nvSpPr>
          <p:cNvPr id="133" name="Google Shape;133;p23"/>
          <p:cNvSpPr txBox="1"/>
          <p:nvPr>
            <p:ph idx="1" type="body"/>
          </p:nvPr>
        </p:nvSpPr>
        <p:spPr>
          <a:xfrm>
            <a:off x="311700" y="1152475"/>
            <a:ext cx="3999900" cy="3416400"/>
          </a:xfrm>
          <a:prstGeom prst="rect">
            <a:avLst/>
          </a:prstGeom>
          <a:ln>
            <a:noFill/>
          </a:ln>
        </p:spPr>
        <p:txBody>
          <a:bodyPr anchorCtr="0" anchor="t" bIns="91425" lIns="91425" spcFirstLastPara="1" rIns="91425" wrap="square" tIns="91425">
            <a:normAutofit/>
          </a:bodyPr>
          <a:lstStyle/>
          <a:p>
            <a:pPr indent="0" lvl="0" marL="0" rtl="0" algn="l">
              <a:spcBef>
                <a:spcPts val="0"/>
              </a:spcBef>
              <a:spcAft>
                <a:spcPts val="0"/>
              </a:spcAft>
              <a:buNone/>
            </a:pPr>
            <a:r>
              <a:rPr lang="en" sz="1600">
                <a:solidFill>
                  <a:schemeClr val="dk1"/>
                </a:solidFill>
              </a:rPr>
              <a:t>Members:</a:t>
            </a:r>
            <a:endParaRPr sz="1600">
              <a:solidFill>
                <a:schemeClr val="dk1"/>
              </a:solidFill>
            </a:endParaRPr>
          </a:p>
          <a:p>
            <a:pPr indent="-330200" lvl="0" marL="457200" rtl="0" algn="l">
              <a:spcBef>
                <a:spcPts val="1200"/>
              </a:spcBef>
              <a:spcAft>
                <a:spcPts val="0"/>
              </a:spcAft>
              <a:buClr>
                <a:schemeClr val="dk1"/>
              </a:buClr>
              <a:buSzPts val="1600"/>
              <a:buChar char="●"/>
            </a:pPr>
            <a:r>
              <a:rPr lang="en" sz="1600">
                <a:solidFill>
                  <a:schemeClr val="dk1"/>
                </a:solidFill>
              </a:rPr>
              <a:t>Log into MiALA website</a:t>
            </a:r>
            <a:endParaRPr sz="1600">
              <a:solidFill>
                <a:schemeClr val="dk1"/>
              </a:solidFill>
            </a:endParaRPr>
          </a:p>
          <a:p>
            <a:pPr indent="-330200" lvl="0" marL="457200" rtl="0" algn="l">
              <a:spcBef>
                <a:spcPts val="0"/>
              </a:spcBef>
              <a:spcAft>
                <a:spcPts val="0"/>
              </a:spcAft>
              <a:buClr>
                <a:schemeClr val="dk1"/>
              </a:buClr>
              <a:buSzPts val="1600"/>
              <a:buChar char="●"/>
            </a:pPr>
            <a:r>
              <a:rPr lang="en" sz="1600">
                <a:solidFill>
                  <a:schemeClr val="dk1"/>
                </a:solidFill>
              </a:rPr>
              <a:t>Engagement tab</a:t>
            </a:r>
            <a:endParaRPr sz="1600">
              <a:solidFill>
                <a:schemeClr val="dk1"/>
              </a:solidFill>
            </a:endParaRPr>
          </a:p>
          <a:p>
            <a:pPr indent="-330200" lvl="0" marL="457200" rtl="0" algn="l">
              <a:spcBef>
                <a:spcPts val="0"/>
              </a:spcBef>
              <a:spcAft>
                <a:spcPts val="0"/>
              </a:spcAft>
              <a:buClr>
                <a:schemeClr val="dk1"/>
              </a:buClr>
              <a:buSzPts val="1600"/>
              <a:buChar char="●"/>
            </a:pPr>
            <a:r>
              <a:rPr lang="en" sz="1600">
                <a:solidFill>
                  <a:schemeClr val="dk1"/>
                </a:solidFill>
              </a:rPr>
              <a:t>Interest Groups/Committees</a:t>
            </a:r>
            <a:endParaRPr sz="1600">
              <a:solidFill>
                <a:schemeClr val="dk1"/>
              </a:solidFill>
            </a:endParaRPr>
          </a:p>
          <a:p>
            <a:pPr indent="-330200" lvl="0" marL="457200" rtl="0" algn="l">
              <a:spcBef>
                <a:spcPts val="0"/>
              </a:spcBef>
              <a:spcAft>
                <a:spcPts val="0"/>
              </a:spcAft>
              <a:buClr>
                <a:schemeClr val="dk1"/>
              </a:buClr>
              <a:buSzPts val="1600"/>
              <a:buChar char="●"/>
            </a:pPr>
            <a:r>
              <a:rPr lang="en" sz="1600">
                <a:solidFill>
                  <a:schemeClr val="dk1"/>
                </a:solidFill>
              </a:rPr>
              <a:t>Scroll to HEIS and click Sign Up!</a:t>
            </a:r>
            <a:r>
              <a:rPr lang="en" sz="1600">
                <a:solidFill>
                  <a:schemeClr val="dk1"/>
                </a:solidFill>
              </a:rPr>
              <a:t> </a:t>
            </a:r>
            <a:endParaRPr sz="1600">
              <a:solidFill>
                <a:schemeClr val="dk1"/>
              </a:solidFill>
            </a:endParaRPr>
          </a:p>
          <a:p>
            <a:pPr indent="0" lvl="0" marL="0" rtl="0" algn="l">
              <a:spcBef>
                <a:spcPts val="1200"/>
              </a:spcBef>
              <a:spcAft>
                <a:spcPts val="0"/>
              </a:spcAft>
              <a:buNone/>
            </a:pPr>
            <a:r>
              <a:rPr lang="en" sz="1600">
                <a:solidFill>
                  <a:schemeClr val="dk1"/>
                </a:solidFill>
              </a:rPr>
              <a:t>Non-Members: email </a:t>
            </a:r>
            <a:r>
              <a:rPr lang="en" sz="1600" u="sng">
                <a:solidFill>
                  <a:schemeClr val="dk1"/>
                </a:solidFill>
                <a:hlinkClick r:id="rId3">
                  <a:extLst>
                    <a:ext uri="{A12FA001-AC4F-418D-AE19-62706E023703}">
                      <ahyp:hlinkClr val="tx"/>
                    </a:ext>
                  </a:extLst>
                </a:hlinkClick>
              </a:rPr>
              <a:t>hronchek@hope.edu</a:t>
            </a:r>
            <a:endParaRPr sz="1600">
              <a:solidFill>
                <a:schemeClr val="dk1"/>
              </a:solidFill>
            </a:endParaRPr>
          </a:p>
          <a:p>
            <a:pPr indent="0" lvl="0" marL="0" rtl="0" algn="l">
              <a:spcBef>
                <a:spcPts val="1200"/>
              </a:spcBef>
              <a:spcAft>
                <a:spcPts val="1200"/>
              </a:spcAft>
              <a:buNone/>
            </a:pPr>
            <a:r>
              <a:rPr lang="en" sz="1600">
                <a:solidFill>
                  <a:schemeClr val="dk1"/>
                </a:solidFill>
              </a:rPr>
              <a:t>Join our table at the Birds of the Feather lunch for more conversation!</a:t>
            </a:r>
            <a:endParaRPr sz="1600">
              <a:solidFill>
                <a:schemeClr val="dk1"/>
              </a:solidFill>
            </a:endParaRPr>
          </a:p>
        </p:txBody>
      </p:sp>
      <p:sp>
        <p:nvSpPr>
          <p:cNvPr id="134" name="Google Shape;134;p23"/>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35" name="Google Shape;135;p23" title="2026 MiALA AC Breakout Session Eval Form QR Code.png"/>
          <p:cNvPicPr preferRelativeResize="0"/>
          <p:nvPr/>
        </p:nvPicPr>
        <p:blipFill>
          <a:blip r:embed="rId4">
            <a:alphaModFix/>
          </a:blip>
          <a:stretch>
            <a:fillRect/>
          </a:stretch>
        </p:blipFill>
        <p:spPr>
          <a:xfrm>
            <a:off x="4832388" y="1152475"/>
            <a:ext cx="3162375" cy="31623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Higher Education for Incarcerated Students Interest Group</a:t>
            </a:r>
            <a:endParaRPr/>
          </a:p>
        </p:txBody>
      </p:sp>
      <p:sp>
        <p:nvSpPr>
          <p:cNvPr id="66" name="Google Shape;66;p14"/>
          <p:cNvSpPr txBox="1"/>
          <p:nvPr>
            <p:ph idx="1" type="body"/>
          </p:nvPr>
        </p:nvSpPr>
        <p:spPr>
          <a:xfrm>
            <a:off x="311700" y="138082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700">
                <a:solidFill>
                  <a:schemeClr val="dk1"/>
                </a:solidFill>
                <a:latin typeface="Oswald"/>
                <a:ea typeface="Oswald"/>
                <a:cs typeface="Oswald"/>
                <a:sym typeface="Oswald"/>
              </a:rPr>
              <a:t>The Higher Education for Incarcerated Students IG will give academic libraries supporting or interested in supporting Prison Education Programs in carceral facilities a forum to share knowledge and experiences in this work. This group will meet and plan programming about meeting the unique research needs of incarcerated students. The group may also serve to advocate for information access for the incarcerated population of Michigan.</a:t>
            </a:r>
            <a:endParaRPr sz="2200">
              <a:solidFill>
                <a:schemeClr val="dk1"/>
              </a:solidFill>
              <a:latin typeface="Oswald"/>
              <a:ea typeface="Oswald"/>
              <a:cs typeface="Oswald"/>
              <a:sym typeface="Oswald"/>
            </a:endParaRPr>
          </a:p>
        </p:txBody>
      </p:sp>
      <p:pic>
        <p:nvPicPr>
          <p:cNvPr id="67" name="Google Shape;67;p14" title="HWPEP1.jpg"/>
          <p:cNvPicPr preferRelativeResize="0"/>
          <p:nvPr/>
        </p:nvPicPr>
        <p:blipFill>
          <a:blip r:embed="rId3">
            <a:alphaModFix/>
          </a:blip>
          <a:stretch>
            <a:fillRect/>
          </a:stretch>
        </p:blipFill>
        <p:spPr>
          <a:xfrm>
            <a:off x="4515125" y="3169300"/>
            <a:ext cx="2356295" cy="1974200"/>
          </a:xfrm>
          <a:prstGeom prst="rect">
            <a:avLst/>
          </a:prstGeom>
          <a:noFill/>
          <a:ln>
            <a:noFill/>
          </a:ln>
        </p:spPr>
      </p:pic>
      <p:pic>
        <p:nvPicPr>
          <p:cNvPr id="68" name="Google Shape;68;p14" title="HWPEP4.jpg"/>
          <p:cNvPicPr preferRelativeResize="0"/>
          <p:nvPr/>
        </p:nvPicPr>
        <p:blipFill rotWithShape="1">
          <a:blip r:embed="rId4">
            <a:alphaModFix/>
          </a:blip>
          <a:srcRect b="0" l="0" r="0" t="7885"/>
          <a:stretch/>
        </p:blipFill>
        <p:spPr>
          <a:xfrm>
            <a:off x="4515125" y="1222349"/>
            <a:ext cx="2356299" cy="2034051"/>
          </a:xfrm>
          <a:prstGeom prst="rect">
            <a:avLst/>
          </a:prstGeom>
          <a:noFill/>
          <a:ln>
            <a:noFill/>
          </a:ln>
        </p:spPr>
      </p:pic>
      <p:pic>
        <p:nvPicPr>
          <p:cNvPr id="69" name="Google Shape;69;p14" title="HWPEP3.jpg"/>
          <p:cNvPicPr preferRelativeResize="0"/>
          <p:nvPr/>
        </p:nvPicPr>
        <p:blipFill>
          <a:blip r:embed="rId5">
            <a:alphaModFix/>
          </a:blip>
          <a:stretch>
            <a:fillRect/>
          </a:stretch>
        </p:blipFill>
        <p:spPr>
          <a:xfrm>
            <a:off x="6871425" y="1222351"/>
            <a:ext cx="2272574" cy="2034050"/>
          </a:xfrm>
          <a:prstGeom prst="rect">
            <a:avLst/>
          </a:prstGeom>
          <a:noFill/>
          <a:ln>
            <a:noFill/>
          </a:ln>
        </p:spPr>
      </p:pic>
      <p:pic>
        <p:nvPicPr>
          <p:cNvPr id="70" name="Google Shape;70;p14" title="HWPEP2.jpg"/>
          <p:cNvPicPr preferRelativeResize="0"/>
          <p:nvPr/>
        </p:nvPicPr>
        <p:blipFill>
          <a:blip r:embed="rId6">
            <a:alphaModFix/>
          </a:blip>
          <a:stretch>
            <a:fillRect/>
          </a:stretch>
        </p:blipFill>
        <p:spPr>
          <a:xfrm>
            <a:off x="6871424" y="3257499"/>
            <a:ext cx="2272574" cy="1886002"/>
          </a:xfrm>
          <a:prstGeom prst="rect">
            <a:avLst/>
          </a:prstGeom>
          <a:noFill/>
          <a:ln>
            <a:noFill/>
          </a:ln>
        </p:spPr>
      </p:pic>
      <p:sp>
        <p:nvSpPr>
          <p:cNvPr id="71" name="Google Shape;71;p14"/>
          <p:cNvSpPr txBox="1"/>
          <p:nvPr/>
        </p:nvSpPr>
        <p:spPr>
          <a:xfrm>
            <a:off x="1170125" y="4670100"/>
            <a:ext cx="3492900" cy="27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Average"/>
                <a:ea typeface="Average"/>
                <a:cs typeface="Average"/>
                <a:sym typeface="Average"/>
              </a:rPr>
              <a:t>HWPEP Students using library resources</a:t>
            </a:r>
            <a:endParaRPr>
              <a:solidFill>
                <a:schemeClr val="dk1"/>
              </a:solidFill>
              <a:latin typeface="Average"/>
              <a:ea typeface="Average"/>
              <a:cs typeface="Average"/>
              <a:sym typeface="Average"/>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5"/>
          <p:cNvSpPr txBox="1"/>
          <p:nvPr>
            <p:ph type="title"/>
          </p:nvPr>
        </p:nvSpPr>
        <p:spPr>
          <a:xfrm>
            <a:off x="311700" y="1424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Panelists and Programs</a:t>
            </a:r>
            <a:endParaRPr/>
          </a:p>
        </p:txBody>
      </p:sp>
      <p:sp>
        <p:nvSpPr>
          <p:cNvPr id="77" name="Google Shape;77;p15"/>
          <p:cNvSpPr txBox="1"/>
          <p:nvPr>
            <p:ph idx="1" type="body"/>
          </p:nvPr>
        </p:nvSpPr>
        <p:spPr>
          <a:xfrm>
            <a:off x="311700" y="863550"/>
            <a:ext cx="4356300" cy="18855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0"/>
              </a:spcAft>
              <a:buNone/>
            </a:pPr>
            <a:r>
              <a:rPr b="1" lang="en" sz="1635">
                <a:solidFill>
                  <a:schemeClr val="dk1"/>
                </a:solidFill>
              </a:rPr>
              <a:t>Jackson College Corrections Education Program (CEP)</a:t>
            </a:r>
            <a:endParaRPr b="1" sz="1635">
              <a:solidFill>
                <a:schemeClr val="dk1"/>
              </a:solidFill>
            </a:endParaRPr>
          </a:p>
          <a:p>
            <a:pPr indent="0" lvl="0" marL="0" rtl="0" algn="l">
              <a:spcBef>
                <a:spcPts val="1200"/>
              </a:spcBef>
              <a:spcAft>
                <a:spcPts val="0"/>
              </a:spcAft>
              <a:buNone/>
            </a:pPr>
            <a:r>
              <a:rPr lang="en">
                <a:solidFill>
                  <a:schemeClr val="dk1"/>
                </a:solidFill>
              </a:rPr>
              <a:t>Partners - 6 MDOC facilities (Jackson, Adrian, St. Louis, Women’s Huron Valley); 1 federal (Milan)</a:t>
            </a:r>
            <a:endParaRPr>
              <a:solidFill>
                <a:schemeClr val="dk1"/>
              </a:solidFill>
            </a:endParaRPr>
          </a:p>
          <a:p>
            <a:pPr indent="0" lvl="0" marL="0" rtl="0" algn="l">
              <a:spcBef>
                <a:spcPts val="1200"/>
              </a:spcBef>
              <a:spcAft>
                <a:spcPts val="0"/>
              </a:spcAft>
              <a:buNone/>
            </a:pPr>
            <a:r>
              <a:rPr lang="en">
                <a:solidFill>
                  <a:schemeClr val="dk1"/>
                </a:solidFill>
              </a:rPr>
              <a:t>Age of Program - 12 years</a:t>
            </a:r>
            <a:endParaRPr>
              <a:solidFill>
                <a:schemeClr val="dk1"/>
              </a:solidFill>
            </a:endParaRPr>
          </a:p>
          <a:p>
            <a:pPr indent="0" lvl="0" marL="0" rtl="0" algn="l">
              <a:spcBef>
                <a:spcPts val="1200"/>
              </a:spcBef>
              <a:spcAft>
                <a:spcPts val="0"/>
              </a:spcAft>
              <a:buNone/>
            </a:pPr>
            <a:r>
              <a:rPr lang="en">
                <a:solidFill>
                  <a:schemeClr val="dk1"/>
                </a:solidFill>
              </a:rPr>
              <a:t>Program Type - Associate degrees &amp; certificates</a:t>
            </a:r>
            <a:endParaRPr>
              <a:solidFill>
                <a:schemeClr val="dk1"/>
              </a:solidFill>
            </a:endParaRPr>
          </a:p>
          <a:p>
            <a:pPr indent="0" lvl="0" marL="0" rtl="0" algn="l">
              <a:spcBef>
                <a:spcPts val="1200"/>
              </a:spcBef>
              <a:spcAft>
                <a:spcPts val="1200"/>
              </a:spcAft>
              <a:buNone/>
            </a:pPr>
            <a:r>
              <a:rPr lang="en">
                <a:solidFill>
                  <a:schemeClr val="dk1"/>
                </a:solidFill>
              </a:rPr>
              <a:t># of Students - 778</a:t>
            </a:r>
            <a:endParaRPr>
              <a:solidFill>
                <a:schemeClr val="dk1"/>
              </a:solidFill>
            </a:endParaRPr>
          </a:p>
        </p:txBody>
      </p:sp>
      <p:sp>
        <p:nvSpPr>
          <p:cNvPr id="78" name="Google Shape;78;p15"/>
          <p:cNvSpPr txBox="1"/>
          <p:nvPr>
            <p:ph idx="2" type="body"/>
          </p:nvPr>
        </p:nvSpPr>
        <p:spPr>
          <a:xfrm>
            <a:off x="4668000" y="863675"/>
            <a:ext cx="4329900" cy="2160900"/>
          </a:xfrm>
          <a:prstGeom prst="rect">
            <a:avLst/>
          </a:prstGeom>
        </p:spPr>
        <p:txBody>
          <a:bodyPr anchorCtr="0" anchor="t" bIns="91425" lIns="91425" spcFirstLastPara="1" rIns="91425" wrap="square" tIns="91425">
            <a:normAutofit fontScale="40000"/>
          </a:bodyPr>
          <a:lstStyle/>
          <a:p>
            <a:pPr indent="0" lvl="0" marL="0" rtl="0" algn="l">
              <a:spcBef>
                <a:spcPts val="0"/>
              </a:spcBef>
              <a:spcAft>
                <a:spcPts val="0"/>
              </a:spcAft>
              <a:buNone/>
            </a:pPr>
            <a:r>
              <a:rPr b="1" lang="en" sz="3250">
                <a:solidFill>
                  <a:schemeClr val="dk1"/>
                </a:solidFill>
              </a:rPr>
              <a:t>Calvin Prison Initiative (CPI)</a:t>
            </a:r>
            <a:endParaRPr b="1" sz="3250">
              <a:solidFill>
                <a:schemeClr val="dk1"/>
              </a:solidFill>
            </a:endParaRPr>
          </a:p>
          <a:p>
            <a:pPr indent="0" lvl="0" marL="0" rtl="0" algn="l">
              <a:spcBef>
                <a:spcPts val="1200"/>
              </a:spcBef>
              <a:spcAft>
                <a:spcPts val="0"/>
              </a:spcAft>
              <a:buNone/>
            </a:pPr>
            <a:r>
              <a:rPr lang="en" sz="3053">
                <a:solidFill>
                  <a:schemeClr val="dk1"/>
                </a:solidFill>
              </a:rPr>
              <a:t>Partner - Richard A. Handlon Correctional Facility (Ionia)</a:t>
            </a:r>
            <a:endParaRPr sz="3053">
              <a:solidFill>
                <a:schemeClr val="dk1"/>
              </a:solidFill>
            </a:endParaRPr>
          </a:p>
          <a:p>
            <a:pPr indent="0" lvl="0" marL="0" rtl="0" algn="l">
              <a:spcBef>
                <a:spcPts val="1200"/>
              </a:spcBef>
              <a:spcAft>
                <a:spcPts val="0"/>
              </a:spcAft>
              <a:buNone/>
            </a:pPr>
            <a:r>
              <a:rPr lang="en" sz="3053">
                <a:solidFill>
                  <a:schemeClr val="dk1"/>
                </a:solidFill>
              </a:rPr>
              <a:t>Age of Program - 11 years </a:t>
            </a:r>
            <a:endParaRPr sz="3053">
              <a:solidFill>
                <a:schemeClr val="dk1"/>
              </a:solidFill>
            </a:endParaRPr>
          </a:p>
          <a:p>
            <a:pPr indent="0" lvl="0" marL="0" rtl="0" algn="l">
              <a:spcBef>
                <a:spcPts val="1200"/>
              </a:spcBef>
              <a:spcAft>
                <a:spcPts val="0"/>
              </a:spcAft>
              <a:buNone/>
            </a:pPr>
            <a:r>
              <a:rPr lang="en" sz="3053">
                <a:solidFill>
                  <a:schemeClr val="dk1"/>
                </a:solidFill>
              </a:rPr>
              <a:t>Program Type - Associate and Bachelor’s degrees (plus two certificates)</a:t>
            </a:r>
            <a:endParaRPr sz="3053">
              <a:solidFill>
                <a:schemeClr val="dk1"/>
              </a:solidFill>
            </a:endParaRPr>
          </a:p>
          <a:p>
            <a:pPr indent="0" lvl="0" marL="0" rtl="0" algn="l">
              <a:spcBef>
                <a:spcPts val="1200"/>
              </a:spcBef>
              <a:spcAft>
                <a:spcPts val="1200"/>
              </a:spcAft>
              <a:buNone/>
            </a:pPr>
            <a:r>
              <a:rPr lang="en" sz="3053">
                <a:solidFill>
                  <a:schemeClr val="dk1"/>
                </a:solidFill>
              </a:rPr>
              <a:t># of Students - 104</a:t>
            </a:r>
            <a:endParaRPr b="1" sz="3053">
              <a:solidFill>
                <a:schemeClr val="dk1"/>
              </a:solidFill>
            </a:endParaRPr>
          </a:p>
        </p:txBody>
      </p:sp>
      <p:sp>
        <p:nvSpPr>
          <p:cNvPr id="79" name="Google Shape;79;p15"/>
          <p:cNvSpPr txBox="1"/>
          <p:nvPr>
            <p:ph idx="1" type="body"/>
          </p:nvPr>
        </p:nvSpPr>
        <p:spPr>
          <a:xfrm>
            <a:off x="311700" y="3024425"/>
            <a:ext cx="3999900" cy="18855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b="1" lang="en">
                <a:solidFill>
                  <a:schemeClr val="dk1"/>
                </a:solidFill>
              </a:rPr>
              <a:t>GVSU Bellamy Creek Program</a:t>
            </a:r>
            <a:endParaRPr b="1">
              <a:solidFill>
                <a:schemeClr val="dk1"/>
              </a:solidFill>
            </a:endParaRPr>
          </a:p>
          <a:p>
            <a:pPr indent="0" lvl="0" marL="0" rtl="0" algn="l">
              <a:spcBef>
                <a:spcPts val="1200"/>
              </a:spcBef>
              <a:spcAft>
                <a:spcPts val="0"/>
              </a:spcAft>
              <a:buNone/>
            </a:pPr>
            <a:r>
              <a:rPr lang="en">
                <a:solidFill>
                  <a:schemeClr val="dk1"/>
                </a:solidFill>
              </a:rPr>
              <a:t>Partner - Bellamy Creek Correctional Facility</a:t>
            </a:r>
            <a:endParaRPr>
              <a:solidFill>
                <a:schemeClr val="dk1"/>
              </a:solidFill>
            </a:endParaRPr>
          </a:p>
          <a:p>
            <a:pPr indent="0" lvl="0" marL="0" rtl="0" algn="l">
              <a:spcBef>
                <a:spcPts val="1200"/>
              </a:spcBef>
              <a:spcAft>
                <a:spcPts val="0"/>
              </a:spcAft>
              <a:buNone/>
            </a:pPr>
            <a:r>
              <a:rPr lang="en">
                <a:solidFill>
                  <a:schemeClr val="dk1"/>
                </a:solidFill>
              </a:rPr>
              <a:t>Age of Program - almost 2 years</a:t>
            </a:r>
            <a:endParaRPr>
              <a:solidFill>
                <a:schemeClr val="dk1"/>
              </a:solidFill>
            </a:endParaRPr>
          </a:p>
          <a:p>
            <a:pPr indent="0" lvl="0" marL="0" rtl="0" algn="l">
              <a:spcBef>
                <a:spcPts val="1200"/>
              </a:spcBef>
              <a:spcAft>
                <a:spcPts val="0"/>
              </a:spcAft>
              <a:buNone/>
            </a:pPr>
            <a:r>
              <a:rPr lang="en">
                <a:solidFill>
                  <a:schemeClr val="dk1"/>
                </a:solidFill>
              </a:rPr>
              <a:t>Program Type - </a:t>
            </a:r>
            <a:r>
              <a:rPr lang="en">
                <a:solidFill>
                  <a:schemeClr val="dk1"/>
                </a:solidFill>
              </a:rPr>
              <a:t>Bachelor's</a:t>
            </a:r>
            <a:r>
              <a:rPr lang="en">
                <a:solidFill>
                  <a:schemeClr val="dk1"/>
                </a:solidFill>
              </a:rPr>
              <a:t> of Science </a:t>
            </a:r>
            <a:endParaRPr>
              <a:solidFill>
                <a:schemeClr val="dk1"/>
              </a:solidFill>
            </a:endParaRPr>
          </a:p>
          <a:p>
            <a:pPr indent="0" lvl="0" marL="0" rtl="0" algn="l">
              <a:spcBef>
                <a:spcPts val="1200"/>
              </a:spcBef>
              <a:spcAft>
                <a:spcPts val="1200"/>
              </a:spcAft>
              <a:buNone/>
            </a:pPr>
            <a:r>
              <a:rPr lang="en">
                <a:solidFill>
                  <a:schemeClr val="dk1"/>
                </a:solidFill>
              </a:rPr>
              <a:t># of Students - 16-person cohort</a:t>
            </a:r>
            <a:endParaRPr>
              <a:solidFill>
                <a:schemeClr val="dk1"/>
              </a:solidFill>
            </a:endParaRPr>
          </a:p>
        </p:txBody>
      </p:sp>
      <p:sp>
        <p:nvSpPr>
          <p:cNvPr id="80" name="Google Shape;80;p15"/>
          <p:cNvSpPr txBox="1"/>
          <p:nvPr>
            <p:ph idx="1" type="body"/>
          </p:nvPr>
        </p:nvSpPr>
        <p:spPr>
          <a:xfrm>
            <a:off x="4668000" y="3024425"/>
            <a:ext cx="4165500" cy="1885500"/>
          </a:xfrm>
          <a:prstGeom prst="rect">
            <a:avLst/>
          </a:prstGeom>
          <a:ln>
            <a:noFill/>
          </a:ln>
        </p:spPr>
        <p:txBody>
          <a:bodyPr anchorCtr="0" anchor="t" bIns="91425" lIns="91425" spcFirstLastPara="1" rIns="91425" wrap="square" tIns="91425">
            <a:normAutofit lnSpcReduction="20000"/>
          </a:bodyPr>
          <a:lstStyle/>
          <a:p>
            <a:pPr indent="0" lvl="0" marL="0" rtl="0" algn="l">
              <a:spcBef>
                <a:spcPts val="0"/>
              </a:spcBef>
              <a:spcAft>
                <a:spcPts val="0"/>
              </a:spcAft>
              <a:buNone/>
            </a:pPr>
            <a:r>
              <a:rPr b="1" lang="en">
                <a:solidFill>
                  <a:schemeClr val="accent6"/>
                </a:solidFill>
              </a:rPr>
              <a:t>Hope Western Prison Education Program (HWPEP)</a:t>
            </a:r>
            <a:endParaRPr b="1">
              <a:solidFill>
                <a:schemeClr val="accent6"/>
              </a:solidFill>
            </a:endParaRPr>
          </a:p>
          <a:p>
            <a:pPr indent="0" lvl="0" marL="0" rtl="0" algn="l">
              <a:spcBef>
                <a:spcPts val="1200"/>
              </a:spcBef>
              <a:spcAft>
                <a:spcPts val="0"/>
              </a:spcAft>
              <a:buNone/>
            </a:pPr>
            <a:r>
              <a:rPr lang="en">
                <a:solidFill>
                  <a:schemeClr val="accent6"/>
                </a:solidFill>
              </a:rPr>
              <a:t>Partner - Muskegon Correctional Facility</a:t>
            </a:r>
            <a:endParaRPr>
              <a:solidFill>
                <a:schemeClr val="accent6"/>
              </a:solidFill>
            </a:endParaRPr>
          </a:p>
          <a:p>
            <a:pPr indent="0" lvl="0" marL="0" rtl="0" algn="l">
              <a:spcBef>
                <a:spcPts val="1200"/>
              </a:spcBef>
              <a:spcAft>
                <a:spcPts val="0"/>
              </a:spcAft>
              <a:buNone/>
            </a:pPr>
            <a:r>
              <a:rPr lang="en">
                <a:solidFill>
                  <a:schemeClr val="accent6"/>
                </a:solidFill>
              </a:rPr>
              <a:t>Age of Program - 5 years</a:t>
            </a:r>
            <a:endParaRPr>
              <a:solidFill>
                <a:schemeClr val="accent6"/>
              </a:solidFill>
            </a:endParaRPr>
          </a:p>
          <a:p>
            <a:pPr indent="0" lvl="0" marL="0" rtl="0" algn="l">
              <a:spcBef>
                <a:spcPts val="1200"/>
              </a:spcBef>
              <a:spcAft>
                <a:spcPts val="0"/>
              </a:spcAft>
              <a:buNone/>
            </a:pPr>
            <a:r>
              <a:rPr lang="en">
                <a:solidFill>
                  <a:schemeClr val="accent6"/>
                </a:solidFill>
              </a:rPr>
              <a:t>Program Type - Bachelor of Arts</a:t>
            </a:r>
            <a:endParaRPr>
              <a:solidFill>
                <a:schemeClr val="accent6"/>
              </a:solidFill>
            </a:endParaRPr>
          </a:p>
          <a:p>
            <a:pPr indent="0" lvl="0" marL="0" rtl="0" algn="l">
              <a:spcBef>
                <a:spcPts val="1200"/>
              </a:spcBef>
              <a:spcAft>
                <a:spcPts val="1200"/>
              </a:spcAft>
              <a:buNone/>
            </a:pPr>
            <a:r>
              <a:rPr lang="en">
                <a:solidFill>
                  <a:schemeClr val="accent6"/>
                </a:solidFill>
              </a:rPr>
              <a:t># of Students - 65-80</a:t>
            </a:r>
            <a:endParaRPr>
              <a:solidFill>
                <a:schemeClr val="accent6"/>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6"/>
          <p:cNvSpPr txBox="1"/>
          <p:nvPr>
            <p:ph idx="1" type="body"/>
          </p:nvPr>
        </p:nvSpPr>
        <p:spPr>
          <a:xfrm>
            <a:off x="99400" y="337050"/>
            <a:ext cx="2632800" cy="1487400"/>
          </a:xfrm>
          <a:prstGeom prst="rect">
            <a:avLst/>
          </a:prstGeom>
        </p:spPr>
        <p:txBody>
          <a:bodyPr anchorCtr="0" anchor="ctr" bIns="91425" lIns="91425" spcFirstLastPara="1" rIns="91425" wrap="square" tIns="91425">
            <a:noAutofit/>
          </a:bodyPr>
          <a:lstStyle/>
          <a:p>
            <a:pPr indent="0" lvl="0" marL="0" rtl="0" algn="l">
              <a:lnSpc>
                <a:spcPct val="115000"/>
              </a:lnSpc>
              <a:spcBef>
                <a:spcPts val="0"/>
              </a:spcBef>
              <a:spcAft>
                <a:spcPts val="1200"/>
              </a:spcAft>
              <a:buNone/>
            </a:pPr>
            <a:r>
              <a:rPr lang="en" sz="2200" u="sng">
                <a:hlinkClick r:id="rId3"/>
              </a:rPr>
              <a:t>Michigan Consortium for Higher Education    in Prison</a:t>
            </a:r>
            <a:endParaRPr sz="2500"/>
          </a:p>
        </p:txBody>
      </p:sp>
      <p:sp>
        <p:nvSpPr>
          <p:cNvPr id="86" name="Google Shape;86;p16"/>
          <p:cNvSpPr txBox="1"/>
          <p:nvPr/>
        </p:nvSpPr>
        <p:spPr>
          <a:xfrm>
            <a:off x="99400" y="1930400"/>
            <a:ext cx="2742000" cy="2961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u="sng">
                <a:solidFill>
                  <a:schemeClr val="dk1"/>
                </a:solidFill>
                <a:latin typeface="Average"/>
                <a:ea typeface="Average"/>
                <a:cs typeface="Average"/>
                <a:sym typeface="Average"/>
                <a:hlinkClick r:id="rId4">
                  <a:extLst>
                    <a:ext uri="{A12FA001-AC4F-418D-AE19-62706E023703}">
                      <ahyp:hlinkClr val="tx"/>
                    </a:ext>
                  </a:extLst>
                </a:hlinkClick>
              </a:rPr>
              <a:t>14 Institutions</a:t>
            </a:r>
            <a:r>
              <a:rPr lang="en" sz="1200">
                <a:solidFill>
                  <a:schemeClr val="dk1"/>
                </a:solidFill>
                <a:latin typeface="Average"/>
                <a:ea typeface="Average"/>
                <a:cs typeface="Average"/>
                <a:sym typeface="Average"/>
              </a:rPr>
              <a:t> offering PELL-funded certificate, associate, and bachelor’s programs in 15 facilities</a:t>
            </a:r>
            <a:endParaRPr sz="1200">
              <a:solidFill>
                <a:schemeClr val="dk1"/>
              </a:solidFill>
              <a:latin typeface="Average"/>
              <a:ea typeface="Average"/>
              <a:cs typeface="Average"/>
              <a:sym typeface="Average"/>
            </a:endParaRPr>
          </a:p>
          <a:p>
            <a:pPr indent="0" lvl="0" marL="0" rtl="0" algn="l">
              <a:lnSpc>
                <a:spcPct val="115000"/>
              </a:lnSpc>
              <a:spcBef>
                <a:spcPts val="1200"/>
              </a:spcBef>
              <a:spcAft>
                <a:spcPts val="0"/>
              </a:spcAft>
              <a:buNone/>
            </a:pPr>
            <a:r>
              <a:t/>
            </a:r>
            <a:endParaRPr sz="1200">
              <a:solidFill>
                <a:schemeClr val="dk1"/>
              </a:solidFill>
              <a:latin typeface="Average"/>
              <a:ea typeface="Average"/>
              <a:cs typeface="Average"/>
              <a:sym typeface="Average"/>
            </a:endParaRPr>
          </a:p>
          <a:p>
            <a:pPr indent="0" lvl="0" marL="0" rtl="0" algn="l">
              <a:lnSpc>
                <a:spcPct val="115000"/>
              </a:lnSpc>
              <a:spcBef>
                <a:spcPts val="1200"/>
              </a:spcBef>
              <a:spcAft>
                <a:spcPts val="0"/>
              </a:spcAft>
              <a:buNone/>
            </a:pPr>
            <a:r>
              <a:t/>
            </a:r>
            <a:endParaRPr sz="1200">
              <a:solidFill>
                <a:schemeClr val="dk1"/>
              </a:solidFill>
              <a:latin typeface="Average"/>
              <a:ea typeface="Average"/>
              <a:cs typeface="Average"/>
              <a:sym typeface="Average"/>
            </a:endParaRPr>
          </a:p>
          <a:p>
            <a:pPr indent="0" lvl="0" marL="0" rtl="0" algn="l">
              <a:lnSpc>
                <a:spcPct val="115000"/>
              </a:lnSpc>
              <a:spcBef>
                <a:spcPts val="1200"/>
              </a:spcBef>
              <a:spcAft>
                <a:spcPts val="0"/>
              </a:spcAft>
              <a:buNone/>
            </a:pPr>
            <a:r>
              <a:t/>
            </a:r>
            <a:endParaRPr sz="1200">
              <a:solidFill>
                <a:schemeClr val="dk1"/>
              </a:solidFill>
              <a:latin typeface="Average"/>
              <a:ea typeface="Average"/>
              <a:cs typeface="Average"/>
              <a:sym typeface="Average"/>
            </a:endParaRPr>
          </a:p>
          <a:p>
            <a:pPr indent="0" lvl="0" marL="0" rtl="0" algn="l">
              <a:lnSpc>
                <a:spcPct val="115000"/>
              </a:lnSpc>
              <a:spcBef>
                <a:spcPts val="1200"/>
              </a:spcBef>
              <a:spcAft>
                <a:spcPts val="0"/>
              </a:spcAft>
              <a:buNone/>
            </a:pPr>
            <a:r>
              <a:t/>
            </a:r>
            <a:endParaRPr sz="1200">
              <a:solidFill>
                <a:schemeClr val="dk1"/>
              </a:solidFill>
              <a:latin typeface="Average"/>
              <a:ea typeface="Average"/>
              <a:cs typeface="Average"/>
              <a:sym typeface="Average"/>
            </a:endParaRPr>
          </a:p>
          <a:p>
            <a:pPr indent="0" lvl="0" marL="0" rtl="0" algn="l">
              <a:lnSpc>
                <a:spcPct val="115000"/>
              </a:lnSpc>
              <a:spcBef>
                <a:spcPts val="1200"/>
              </a:spcBef>
              <a:spcAft>
                <a:spcPts val="0"/>
              </a:spcAft>
              <a:buNone/>
            </a:pPr>
            <a:r>
              <a:t/>
            </a:r>
            <a:endParaRPr sz="1200">
              <a:solidFill>
                <a:schemeClr val="dk1"/>
              </a:solidFill>
              <a:latin typeface="Average"/>
              <a:ea typeface="Average"/>
              <a:cs typeface="Average"/>
              <a:sym typeface="Average"/>
            </a:endParaRPr>
          </a:p>
          <a:p>
            <a:pPr indent="0" lvl="0" marL="0" rtl="0" algn="l">
              <a:lnSpc>
                <a:spcPct val="115000"/>
              </a:lnSpc>
              <a:spcBef>
                <a:spcPts val="1200"/>
              </a:spcBef>
              <a:spcAft>
                <a:spcPts val="0"/>
              </a:spcAft>
              <a:buNone/>
            </a:pPr>
            <a:r>
              <a:rPr lang="en" sz="1200" u="sng">
                <a:solidFill>
                  <a:schemeClr val="dk1"/>
                </a:solidFill>
                <a:latin typeface="Average"/>
                <a:ea typeface="Average"/>
                <a:cs typeface="Average"/>
                <a:sym typeface="Average"/>
                <a:hlinkClick r:id="rId5">
                  <a:extLst>
                    <a:ext uri="{A12FA001-AC4F-418D-AE19-62706E023703}">
                      <ahyp:hlinkClr val="tx"/>
                    </a:ext>
                  </a:extLst>
                </a:hlinkClick>
              </a:rPr>
              <a:t>MiCHEP Timeline Graphic</a:t>
            </a:r>
            <a:endParaRPr sz="1200">
              <a:solidFill>
                <a:schemeClr val="dk1"/>
              </a:solidFill>
              <a:latin typeface="Average"/>
              <a:ea typeface="Average"/>
              <a:cs typeface="Average"/>
              <a:sym typeface="Average"/>
            </a:endParaRPr>
          </a:p>
          <a:p>
            <a:pPr indent="0" lvl="0" marL="0" rtl="0" algn="l">
              <a:lnSpc>
                <a:spcPct val="115000"/>
              </a:lnSpc>
              <a:spcBef>
                <a:spcPts val="1200"/>
              </a:spcBef>
              <a:spcAft>
                <a:spcPts val="0"/>
              </a:spcAft>
              <a:buNone/>
            </a:pPr>
            <a:r>
              <a:t/>
            </a:r>
            <a:endParaRPr sz="1200">
              <a:solidFill>
                <a:schemeClr val="dk1"/>
              </a:solidFill>
              <a:latin typeface="Average"/>
              <a:ea typeface="Average"/>
              <a:cs typeface="Average"/>
              <a:sym typeface="Average"/>
            </a:endParaRPr>
          </a:p>
          <a:p>
            <a:pPr indent="0" lvl="0" marL="0" rtl="0" algn="l">
              <a:lnSpc>
                <a:spcPct val="115000"/>
              </a:lnSpc>
              <a:spcBef>
                <a:spcPts val="1200"/>
              </a:spcBef>
              <a:spcAft>
                <a:spcPts val="0"/>
              </a:spcAft>
              <a:buNone/>
            </a:pPr>
            <a:r>
              <a:t/>
            </a:r>
            <a:endParaRPr sz="1200">
              <a:solidFill>
                <a:schemeClr val="dk1"/>
              </a:solidFill>
              <a:latin typeface="Average"/>
              <a:ea typeface="Average"/>
              <a:cs typeface="Average"/>
              <a:sym typeface="Average"/>
            </a:endParaRPr>
          </a:p>
          <a:p>
            <a:pPr indent="0" lvl="0" marL="0" rtl="0" algn="l">
              <a:lnSpc>
                <a:spcPct val="115000"/>
              </a:lnSpc>
              <a:spcBef>
                <a:spcPts val="1200"/>
              </a:spcBef>
              <a:spcAft>
                <a:spcPts val="0"/>
              </a:spcAft>
              <a:buNone/>
            </a:pPr>
            <a:r>
              <a:t/>
            </a:r>
            <a:endParaRPr sz="1200">
              <a:solidFill>
                <a:schemeClr val="dk1"/>
              </a:solidFill>
              <a:latin typeface="Average"/>
              <a:ea typeface="Average"/>
              <a:cs typeface="Average"/>
              <a:sym typeface="Average"/>
            </a:endParaRPr>
          </a:p>
          <a:p>
            <a:pPr indent="0" lvl="0" marL="0" rtl="0" algn="l">
              <a:lnSpc>
                <a:spcPct val="115000"/>
              </a:lnSpc>
              <a:spcBef>
                <a:spcPts val="1200"/>
              </a:spcBef>
              <a:spcAft>
                <a:spcPts val="1200"/>
              </a:spcAft>
              <a:buNone/>
            </a:pPr>
            <a:r>
              <a:t/>
            </a:r>
            <a:endParaRPr sz="1200">
              <a:solidFill>
                <a:schemeClr val="dk1"/>
              </a:solidFill>
              <a:latin typeface="Average"/>
              <a:ea typeface="Average"/>
              <a:cs typeface="Average"/>
              <a:sym typeface="Average"/>
            </a:endParaRPr>
          </a:p>
        </p:txBody>
      </p:sp>
      <p:pic>
        <p:nvPicPr>
          <p:cNvPr descr="Timeline graphic depicting events in MiCHEPS history, from constitution ratification in May of 2023 to the launch of the Humanities Grant Program in April of 2026." id="87" name="Google Shape;87;p16" title="MICHEPGraphic.jpg"/>
          <p:cNvPicPr preferRelativeResize="0"/>
          <p:nvPr/>
        </p:nvPicPr>
        <p:blipFill>
          <a:blip r:embed="rId6">
            <a:alphaModFix/>
          </a:blip>
          <a:stretch>
            <a:fillRect/>
          </a:stretch>
        </p:blipFill>
        <p:spPr>
          <a:xfrm>
            <a:off x="3267380" y="0"/>
            <a:ext cx="5429837" cy="514349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MiCHEP Library Collaboration	</a:t>
            </a:r>
            <a:endParaRPr/>
          </a:p>
        </p:txBody>
      </p:sp>
      <p:sp>
        <p:nvSpPr>
          <p:cNvPr id="93" name="Google Shape;93;p17"/>
          <p:cNvSpPr txBox="1"/>
          <p:nvPr>
            <p:ph idx="1" type="body"/>
          </p:nvPr>
        </p:nvSpPr>
        <p:spPr>
          <a:xfrm>
            <a:off x="311700" y="1152475"/>
            <a:ext cx="8520600" cy="3767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chemeClr val="dk1"/>
                </a:solidFill>
              </a:rPr>
              <a:t>‘24-’25 - Library Services Working Group</a:t>
            </a:r>
            <a:endParaRPr>
              <a:solidFill>
                <a:schemeClr val="dk1"/>
              </a:solidFill>
            </a:endParaRPr>
          </a:p>
          <a:p>
            <a:pPr indent="-342900" lvl="0" marL="457200" rtl="0" algn="l">
              <a:spcBef>
                <a:spcPts val="1200"/>
              </a:spcBef>
              <a:spcAft>
                <a:spcPts val="0"/>
              </a:spcAft>
              <a:buClr>
                <a:schemeClr val="dk1"/>
              </a:buClr>
              <a:buSzPts val="1800"/>
              <a:buChar char="●"/>
            </a:pPr>
            <a:r>
              <a:rPr lang="en">
                <a:solidFill>
                  <a:schemeClr val="dk1"/>
                </a:solidFill>
              </a:rPr>
              <a:t>Representatives from all libraries at MiCHEP institutions, alongside PEP program staff and MDOC education staff</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In response to the Vera Report:</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Taber, N., Nowak, A., Smith, M., Yang, J., &amp; Strumph, C. (2024). </a:t>
            </a:r>
            <a:r>
              <a:rPr i="1" lang="en">
                <a:solidFill>
                  <a:schemeClr val="dk1"/>
                </a:solidFill>
              </a:rPr>
              <a:t>The First Year of Pell Restoration: A Snapshot of Quality, Equity, and Scale in Prison Education Programs</a:t>
            </a:r>
            <a:r>
              <a:rPr lang="en">
                <a:solidFill>
                  <a:schemeClr val="dk1"/>
                </a:solidFill>
              </a:rPr>
              <a:t>. Vera Institute of Justice.</a:t>
            </a:r>
            <a:r>
              <a:rPr lang="en">
                <a:solidFill>
                  <a:schemeClr val="dk1"/>
                </a:solidFill>
                <a:uFill>
                  <a:noFill/>
                </a:uFill>
                <a:hlinkClick r:id="rId3">
                  <a:extLst>
                    <a:ext uri="{A12FA001-AC4F-418D-AE19-62706E023703}">
                      <ahyp:hlinkClr val="tx"/>
                    </a:ext>
                  </a:extLst>
                </a:hlinkClick>
              </a:rPr>
              <a:t> </a:t>
            </a:r>
            <a:r>
              <a:rPr lang="en" u="sng">
                <a:solidFill>
                  <a:schemeClr val="dk1"/>
                </a:solidFill>
                <a:hlinkClick r:id="rId4">
                  <a:extLst>
                    <a:ext uri="{A12FA001-AC4F-418D-AE19-62706E023703}">
                      <ahyp:hlinkClr val="tx"/>
                    </a:ext>
                  </a:extLst>
                </a:hlinkClick>
              </a:rPr>
              <a:t>https://www.vera.org/publications/the-first-year-of-pell-restoration</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Michigan received a “failing” grade for “Academic Research and library resources” </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Goal: Establish Standards for library access and services in order to increase library resources for PEP students in Michigan</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Model of “good, better, best”</a:t>
            </a:r>
            <a:endParaRPr>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8"/>
          <p:cNvSpPr txBox="1"/>
          <p:nvPr>
            <p:ph type="title"/>
          </p:nvPr>
        </p:nvSpPr>
        <p:spPr>
          <a:xfrm>
            <a:off x="152950" y="39269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Vera </a:t>
            </a:r>
            <a:endParaRPr/>
          </a:p>
          <a:p>
            <a:pPr indent="0" lvl="0" marL="0" rtl="0" algn="l">
              <a:spcBef>
                <a:spcPts val="0"/>
              </a:spcBef>
              <a:spcAft>
                <a:spcPts val="0"/>
              </a:spcAft>
              <a:buNone/>
            </a:pPr>
            <a:r>
              <a:rPr lang="en"/>
              <a:t>Report</a:t>
            </a:r>
            <a:endParaRPr/>
          </a:p>
        </p:txBody>
      </p:sp>
      <p:sp>
        <p:nvSpPr>
          <p:cNvPr id="99" name="Google Shape;99;p18"/>
          <p:cNvSpPr txBox="1"/>
          <p:nvPr>
            <p:ph idx="1" type="body"/>
          </p:nvPr>
        </p:nvSpPr>
        <p:spPr>
          <a:xfrm>
            <a:off x="311700" y="2073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descr="Image Description - Shows the 15 metrics that the Vera Institute used to evaluate Michigan on the progress of its PEP programs. Specifically, “Academic research and library access” is highlighted in red, meaning inadequate" id="100" name="Google Shape;100;p18" title="VereReportEvaluation.jpg"/>
          <p:cNvPicPr preferRelativeResize="0"/>
          <p:nvPr/>
        </p:nvPicPr>
        <p:blipFill>
          <a:blip r:embed="rId3">
            <a:alphaModFix/>
          </a:blip>
          <a:stretch>
            <a:fillRect/>
          </a:stretch>
        </p:blipFill>
        <p:spPr>
          <a:xfrm>
            <a:off x="1965525" y="11100"/>
            <a:ext cx="6448224" cy="3808951"/>
          </a:xfrm>
          <a:prstGeom prst="rect">
            <a:avLst/>
          </a:prstGeom>
          <a:noFill/>
          <a:ln>
            <a:noFill/>
          </a:ln>
        </p:spPr>
      </p:pic>
      <p:pic>
        <p:nvPicPr>
          <p:cNvPr descr="Vera Report Definitions for &quot;Academic research and Library Access&quot;&#10;1. Concept: Students have access to library and research resources.&#10;2. Measurement: The prevalence of colleges that offer substantially similar library access to students in SCP programs and students at other locations of the college, as is required by accreditation.&#10;3. Categorization: Inadequate - One or more colleges in the jurisdiction are unable to provide access to library and research resources.  &#10;Developing - All colleges in the jurisdiction provide access to library and research resources.  &#10;Adequate - All colleges in the jurisdiction provide access to library and research resources, and at least 50% of colleges are able to provide access to a searchable database of articles." id="101" name="Google Shape;101;p18" title="VeraMetrics.jpg"/>
          <p:cNvPicPr preferRelativeResize="0"/>
          <p:nvPr/>
        </p:nvPicPr>
        <p:blipFill>
          <a:blip r:embed="rId4">
            <a:alphaModFix/>
          </a:blip>
          <a:stretch>
            <a:fillRect/>
          </a:stretch>
        </p:blipFill>
        <p:spPr>
          <a:xfrm>
            <a:off x="1965525" y="3926913"/>
            <a:ext cx="6448225" cy="120233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9"/>
          <p:cNvSpPr txBox="1"/>
          <p:nvPr>
            <p:ph idx="1" type="body"/>
          </p:nvPr>
        </p:nvSpPr>
        <p:spPr>
          <a:xfrm>
            <a:off x="311700" y="876050"/>
            <a:ext cx="8655900" cy="40077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0"/>
              </a:spcAft>
              <a:buSzPts val="275"/>
              <a:buNone/>
            </a:pPr>
            <a:r>
              <a:rPr lang="en" sz="1350">
                <a:solidFill>
                  <a:schemeClr val="dk1"/>
                </a:solidFill>
              </a:rPr>
              <a:t>1. </a:t>
            </a:r>
            <a:r>
              <a:rPr b="1" lang="en" sz="1350">
                <a:solidFill>
                  <a:schemeClr val="dk1"/>
                </a:solidFill>
              </a:rPr>
              <a:t>Standard Titles: </a:t>
            </a:r>
            <a:r>
              <a:rPr lang="en" sz="1350">
                <a:solidFill>
                  <a:schemeClr val="dk1"/>
                </a:solidFill>
              </a:rPr>
              <a:t>Physical copies of key reference titles are to be made available across all facilities. Enhanced levels include additional titles for disciplines and potential electronic access.</a:t>
            </a:r>
            <a:endParaRPr sz="1350">
              <a:solidFill>
                <a:schemeClr val="dk1"/>
              </a:solidFill>
            </a:endParaRPr>
          </a:p>
          <a:p>
            <a:pPr indent="0" lvl="0" marL="0" rtl="0" algn="l">
              <a:lnSpc>
                <a:spcPct val="95000"/>
              </a:lnSpc>
              <a:spcBef>
                <a:spcPts val="1200"/>
              </a:spcBef>
              <a:spcAft>
                <a:spcPts val="0"/>
              </a:spcAft>
              <a:buSzPts val="275"/>
              <a:buNone/>
            </a:pPr>
            <a:r>
              <a:rPr lang="en" sz="1350">
                <a:solidFill>
                  <a:schemeClr val="dk1"/>
                </a:solidFill>
              </a:rPr>
              <a:t>2. </a:t>
            </a:r>
            <a:r>
              <a:rPr b="1" lang="en" sz="1350">
                <a:solidFill>
                  <a:schemeClr val="dk1"/>
                </a:solidFill>
              </a:rPr>
              <a:t>Reference Services:</a:t>
            </a:r>
            <a:r>
              <a:rPr lang="en" sz="1350">
                <a:solidFill>
                  <a:schemeClr val="dk1"/>
                </a:solidFill>
              </a:rPr>
              <a:t> All institutions must implement paper-based reference request system. Enhanced levels involve in-person librarian visits or direct database access for prison librarians to assist students in real-time.</a:t>
            </a:r>
            <a:endParaRPr sz="1350">
              <a:solidFill>
                <a:schemeClr val="dk1"/>
              </a:solidFill>
            </a:endParaRPr>
          </a:p>
          <a:p>
            <a:pPr indent="0" lvl="0" marL="0" rtl="0" algn="l">
              <a:lnSpc>
                <a:spcPct val="95000"/>
              </a:lnSpc>
              <a:spcBef>
                <a:spcPts val="1200"/>
              </a:spcBef>
              <a:spcAft>
                <a:spcPts val="0"/>
              </a:spcAft>
              <a:buSzPts val="275"/>
              <a:buNone/>
            </a:pPr>
            <a:r>
              <a:rPr lang="en" sz="1350">
                <a:solidFill>
                  <a:schemeClr val="dk1"/>
                </a:solidFill>
              </a:rPr>
              <a:t>3.</a:t>
            </a:r>
            <a:r>
              <a:rPr b="1" lang="en" sz="1350">
                <a:solidFill>
                  <a:schemeClr val="dk1"/>
                </a:solidFill>
              </a:rPr>
              <a:t> Physical Item Access: </a:t>
            </a:r>
            <a:r>
              <a:rPr lang="en" sz="1350">
                <a:solidFill>
                  <a:schemeClr val="dk1"/>
                </a:solidFill>
              </a:rPr>
              <a:t>Recommendations aim to standardize delivery timelines and borrowing procedures for physical materials. </a:t>
            </a:r>
            <a:endParaRPr sz="1350">
              <a:solidFill>
                <a:schemeClr val="dk1"/>
              </a:solidFill>
            </a:endParaRPr>
          </a:p>
          <a:p>
            <a:pPr indent="0" lvl="0" marL="0" rtl="0" algn="l">
              <a:lnSpc>
                <a:spcPct val="95000"/>
              </a:lnSpc>
              <a:spcBef>
                <a:spcPts val="1200"/>
              </a:spcBef>
              <a:spcAft>
                <a:spcPts val="0"/>
              </a:spcAft>
              <a:buSzPts val="275"/>
              <a:buNone/>
            </a:pPr>
            <a:r>
              <a:rPr lang="en" sz="1350">
                <a:solidFill>
                  <a:schemeClr val="dk1"/>
                </a:solidFill>
              </a:rPr>
              <a:t>4. </a:t>
            </a:r>
            <a:r>
              <a:rPr b="1" lang="en" sz="1350">
                <a:solidFill>
                  <a:schemeClr val="dk1"/>
                </a:solidFill>
              </a:rPr>
              <a:t>Information Literacy Instruction: </a:t>
            </a:r>
            <a:r>
              <a:rPr lang="en" sz="1350">
                <a:solidFill>
                  <a:schemeClr val="dk1"/>
                </a:solidFill>
              </a:rPr>
              <a:t>Good practices include faculty-librarian collaboration and use of a shared lesson plan repository; the best practice includes direct in-person librarian-led instruction.</a:t>
            </a:r>
            <a:endParaRPr sz="1350">
              <a:solidFill>
                <a:schemeClr val="dk1"/>
              </a:solidFill>
            </a:endParaRPr>
          </a:p>
          <a:p>
            <a:pPr indent="0" lvl="0" marL="0" rtl="0" algn="l">
              <a:lnSpc>
                <a:spcPct val="95000"/>
              </a:lnSpc>
              <a:spcBef>
                <a:spcPts val="1200"/>
              </a:spcBef>
              <a:spcAft>
                <a:spcPts val="0"/>
              </a:spcAft>
              <a:buSzPts val="275"/>
              <a:buNone/>
            </a:pPr>
            <a:r>
              <a:rPr lang="en" sz="1350">
                <a:solidFill>
                  <a:schemeClr val="dk1"/>
                </a:solidFill>
              </a:rPr>
              <a:t>5. </a:t>
            </a:r>
            <a:r>
              <a:rPr b="1" lang="en" sz="1350">
                <a:solidFill>
                  <a:schemeClr val="dk1"/>
                </a:solidFill>
              </a:rPr>
              <a:t>Research Database Access: </a:t>
            </a:r>
            <a:r>
              <a:rPr lang="en" sz="1350">
                <a:solidFill>
                  <a:schemeClr val="dk1"/>
                </a:solidFill>
              </a:rPr>
              <a:t>Institutions must at minimum provide offline access to JSTOR’s Access in Prison database. Better and best include individual laptops preloaded with research databases or live, whitelisted online access to full-text scholarly content.</a:t>
            </a:r>
            <a:endParaRPr sz="1350">
              <a:solidFill>
                <a:schemeClr val="dk1"/>
              </a:solidFill>
            </a:endParaRPr>
          </a:p>
          <a:p>
            <a:pPr indent="0" lvl="0" marL="0" rtl="0" algn="l">
              <a:lnSpc>
                <a:spcPct val="95000"/>
              </a:lnSpc>
              <a:spcBef>
                <a:spcPts val="1200"/>
              </a:spcBef>
              <a:spcAft>
                <a:spcPts val="0"/>
              </a:spcAft>
              <a:buSzPts val="275"/>
              <a:buNone/>
            </a:pPr>
            <a:r>
              <a:rPr lang="en" sz="1350">
                <a:solidFill>
                  <a:schemeClr val="dk1"/>
                </a:solidFill>
              </a:rPr>
              <a:t>6. </a:t>
            </a:r>
            <a:r>
              <a:rPr b="1" lang="en" sz="1350">
                <a:solidFill>
                  <a:schemeClr val="dk1"/>
                </a:solidFill>
              </a:rPr>
              <a:t>Library Catalog: </a:t>
            </a:r>
            <a:r>
              <a:rPr lang="en" sz="1350">
                <a:solidFill>
                  <a:schemeClr val="dk1"/>
                </a:solidFill>
              </a:rPr>
              <a:t>All programs should provide at least offline access to institutional library catalogs. The best models grant whitelisted online access to full library discovery systems, emulating traditional student research experiences.</a:t>
            </a:r>
            <a:endParaRPr sz="1350">
              <a:solidFill>
                <a:schemeClr val="dk1"/>
              </a:solidFill>
            </a:endParaRPr>
          </a:p>
          <a:p>
            <a:pPr indent="0" lvl="0" marL="0" rtl="0" algn="l">
              <a:lnSpc>
                <a:spcPct val="95000"/>
              </a:lnSpc>
              <a:spcBef>
                <a:spcPts val="1200"/>
              </a:spcBef>
              <a:spcAft>
                <a:spcPts val="0"/>
              </a:spcAft>
              <a:buSzPts val="275"/>
              <a:buNone/>
            </a:pPr>
            <a:r>
              <a:t/>
            </a:r>
            <a:endParaRPr sz="100">
              <a:solidFill>
                <a:schemeClr val="dk1"/>
              </a:solidFill>
            </a:endParaRPr>
          </a:p>
          <a:p>
            <a:pPr indent="0" lvl="0" marL="0" rtl="0" algn="l">
              <a:lnSpc>
                <a:spcPct val="95000"/>
              </a:lnSpc>
              <a:spcBef>
                <a:spcPts val="1200"/>
              </a:spcBef>
              <a:spcAft>
                <a:spcPts val="0"/>
              </a:spcAft>
              <a:buSzPts val="275"/>
              <a:buNone/>
            </a:pPr>
            <a:r>
              <a:rPr lang="en" sz="1350" u="sng">
                <a:solidFill>
                  <a:schemeClr val="dk1"/>
                </a:solidFill>
                <a:hlinkClick r:id="rId3">
                  <a:extLst>
                    <a:ext uri="{A12FA001-AC4F-418D-AE19-62706E023703}">
                      <ahyp:hlinkClr val="tx"/>
                    </a:ext>
                  </a:extLst>
                </a:hlinkClick>
              </a:rPr>
              <a:t>Link to Full Whitepaper (2025 version)</a:t>
            </a:r>
            <a:endParaRPr sz="1350">
              <a:solidFill>
                <a:schemeClr val="dk1"/>
              </a:solidFill>
            </a:endParaRPr>
          </a:p>
          <a:p>
            <a:pPr indent="0" lvl="0" marL="0" rtl="0" algn="l">
              <a:lnSpc>
                <a:spcPct val="95000"/>
              </a:lnSpc>
              <a:spcBef>
                <a:spcPts val="1200"/>
              </a:spcBef>
              <a:spcAft>
                <a:spcPts val="0"/>
              </a:spcAft>
              <a:buSzPts val="275"/>
              <a:buNone/>
            </a:pPr>
            <a:r>
              <a:t/>
            </a:r>
            <a:endParaRPr sz="1350">
              <a:solidFill>
                <a:schemeClr val="dk1"/>
              </a:solidFill>
            </a:endParaRPr>
          </a:p>
          <a:p>
            <a:pPr indent="0" lvl="0" marL="0" rtl="0" algn="l">
              <a:lnSpc>
                <a:spcPct val="95000"/>
              </a:lnSpc>
              <a:spcBef>
                <a:spcPts val="1200"/>
              </a:spcBef>
              <a:spcAft>
                <a:spcPts val="1200"/>
              </a:spcAft>
              <a:buSzPts val="275"/>
              <a:buNone/>
            </a:pPr>
            <a:r>
              <a:t/>
            </a:r>
            <a:endParaRPr sz="1250"/>
          </a:p>
        </p:txBody>
      </p:sp>
      <p:sp>
        <p:nvSpPr>
          <p:cNvPr id="107" name="Google Shape;107;p19"/>
          <p:cNvSpPr txBox="1"/>
          <p:nvPr>
            <p:ph type="title"/>
          </p:nvPr>
        </p:nvSpPr>
        <p:spPr>
          <a:xfrm>
            <a:off x="311700" y="2407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Areas Covered by Whitepaper</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20"/>
          <p:cNvSpPr txBox="1"/>
          <p:nvPr>
            <p:ph idx="1" type="body"/>
          </p:nvPr>
        </p:nvSpPr>
        <p:spPr>
          <a:xfrm>
            <a:off x="311700" y="1152475"/>
            <a:ext cx="6048000" cy="3416400"/>
          </a:xfrm>
          <a:prstGeom prst="rect">
            <a:avLst/>
          </a:prstGeom>
        </p:spPr>
        <p:txBody>
          <a:bodyPr anchorCtr="0" anchor="t" bIns="91425" lIns="91425" spcFirstLastPara="1" rIns="91425" wrap="square" tIns="91425">
            <a:normAutofit fontScale="70000" lnSpcReduction="20000"/>
          </a:bodyPr>
          <a:lstStyle/>
          <a:p>
            <a:pPr indent="0" lvl="0" marL="0" rtl="0" algn="l">
              <a:spcBef>
                <a:spcPts val="0"/>
              </a:spcBef>
              <a:spcAft>
                <a:spcPts val="0"/>
              </a:spcAft>
              <a:buNone/>
            </a:pPr>
            <a:r>
              <a:rPr b="1" lang="en" sz="2092">
                <a:solidFill>
                  <a:schemeClr val="dk1"/>
                </a:solidFill>
              </a:rPr>
              <a:t>Good: </a:t>
            </a:r>
            <a:r>
              <a:rPr lang="en" sz="2092">
                <a:solidFill>
                  <a:schemeClr val="dk1"/>
                </a:solidFill>
              </a:rPr>
              <a:t>Each PEP provides, at a minimum, access to the offline version of JSTOR or similar index of scholarly articles, enabling students to search/browse scholarly articles, and then request full-text articles from their academic library. This would be facilitated through a fixed workstation. </a:t>
            </a:r>
            <a:endParaRPr sz="2092">
              <a:solidFill>
                <a:schemeClr val="dk1"/>
              </a:solidFill>
            </a:endParaRPr>
          </a:p>
          <a:p>
            <a:pPr indent="0" lvl="0" marL="0" rtl="0" algn="l">
              <a:spcBef>
                <a:spcPts val="1200"/>
              </a:spcBef>
              <a:spcAft>
                <a:spcPts val="0"/>
              </a:spcAft>
              <a:buNone/>
            </a:pPr>
            <a:r>
              <a:rPr b="1" lang="en" sz="2092">
                <a:solidFill>
                  <a:schemeClr val="dk1"/>
                </a:solidFill>
              </a:rPr>
              <a:t>Better:</a:t>
            </a:r>
            <a:r>
              <a:rPr lang="en" sz="2092">
                <a:solidFill>
                  <a:schemeClr val="dk1"/>
                </a:solidFill>
              </a:rPr>
              <a:t> Each prison education program provides offline access to JSTOR or similar indices of scholarly articles on individual student laptops</a:t>
            </a:r>
            <a:endParaRPr sz="2092">
              <a:solidFill>
                <a:schemeClr val="dk1"/>
              </a:solidFill>
            </a:endParaRPr>
          </a:p>
          <a:p>
            <a:pPr indent="0" lvl="0" marL="0" rtl="0" algn="l">
              <a:spcBef>
                <a:spcPts val="1200"/>
              </a:spcBef>
              <a:spcAft>
                <a:spcPts val="1200"/>
              </a:spcAft>
              <a:buNone/>
            </a:pPr>
            <a:r>
              <a:rPr b="1" lang="en" sz="2092">
                <a:solidFill>
                  <a:schemeClr val="dk1"/>
                </a:solidFill>
              </a:rPr>
              <a:t>Best: </a:t>
            </a:r>
            <a:r>
              <a:rPr lang="en" sz="2092">
                <a:solidFill>
                  <a:schemeClr val="dk1"/>
                </a:solidFill>
              </a:rPr>
              <a:t>Each prison education program provides live whitelisted access to JSTOR and similar indices of scholarly articles (e.g. EBSCO Correctional Ed) on individual student laptops that would help students formulate search strategies and to engage the materials that have been retrieved. The student laptops would be able to receive copies of articles and ebooks through a network or USB connection.</a:t>
            </a:r>
            <a:endParaRPr>
              <a:solidFill>
                <a:schemeClr val="dk1"/>
              </a:solidFill>
            </a:endParaRPr>
          </a:p>
        </p:txBody>
      </p:sp>
      <p:sp>
        <p:nvSpPr>
          <p:cNvPr id="113" name="Google Shape;113;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Example Good, Better, Best: Database Access</a:t>
            </a:r>
            <a:endParaRPr/>
          </a:p>
        </p:txBody>
      </p:sp>
      <p:sp>
        <p:nvSpPr>
          <p:cNvPr id="114" name="Google Shape;114;p20"/>
          <p:cNvSpPr txBox="1"/>
          <p:nvPr>
            <p:ph idx="2" type="body"/>
          </p:nvPr>
        </p:nvSpPr>
        <p:spPr>
          <a:xfrm>
            <a:off x="6467825" y="4305975"/>
            <a:ext cx="2676300" cy="2628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SzPts val="358"/>
              <a:buNone/>
            </a:pPr>
            <a:r>
              <a:rPr lang="en" sz="1055">
                <a:solidFill>
                  <a:schemeClr val="dk1"/>
                </a:solidFill>
              </a:rPr>
              <a:t>MCI Students Searching Library Laptop</a:t>
            </a:r>
            <a:endParaRPr sz="1055">
              <a:solidFill>
                <a:schemeClr val="dk1"/>
              </a:solidFill>
            </a:endParaRPr>
          </a:p>
        </p:txBody>
      </p:sp>
      <p:pic>
        <p:nvPicPr>
          <p:cNvPr id="115" name="Google Shape;115;p20" title="HWPEP4.jpg"/>
          <p:cNvPicPr preferRelativeResize="0"/>
          <p:nvPr/>
        </p:nvPicPr>
        <p:blipFill rotWithShape="1">
          <a:blip r:embed="rId3">
            <a:alphaModFix/>
          </a:blip>
          <a:srcRect b="0" l="11476" r="6550" t="7885"/>
          <a:stretch/>
        </p:blipFill>
        <p:spPr>
          <a:xfrm>
            <a:off x="6359700" y="1306125"/>
            <a:ext cx="2784301" cy="293186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1"/>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sz="2400"/>
              <a:t>Initial Successes (and Continued Challenges)</a:t>
            </a:r>
            <a:endParaRPr sz="2400"/>
          </a:p>
        </p:txBody>
      </p:sp>
      <p:sp>
        <p:nvSpPr>
          <p:cNvPr id="121" name="Google Shape;121;p21"/>
          <p:cNvSpPr txBox="1"/>
          <p:nvPr/>
        </p:nvSpPr>
        <p:spPr>
          <a:xfrm>
            <a:off x="499225" y="393325"/>
            <a:ext cx="8093400" cy="3706500"/>
          </a:xfrm>
          <a:prstGeom prst="rect">
            <a:avLst/>
          </a:prstGeom>
          <a:noFill/>
          <a:ln>
            <a:noFill/>
          </a:ln>
        </p:spPr>
        <p:txBody>
          <a:bodyPr anchorCtr="0" anchor="t" bIns="91425" lIns="91425" spcFirstLastPara="1" rIns="91425" wrap="square" tIns="91425">
            <a:noAutofit/>
          </a:bodyPr>
          <a:lstStyle/>
          <a:p>
            <a:pPr indent="-355600" lvl="0" marL="457200" rtl="0" algn="l">
              <a:lnSpc>
                <a:spcPct val="115000"/>
              </a:lnSpc>
              <a:spcBef>
                <a:spcPts val="0"/>
              </a:spcBef>
              <a:spcAft>
                <a:spcPts val="0"/>
              </a:spcAft>
              <a:buClr>
                <a:schemeClr val="dk1"/>
              </a:buClr>
              <a:buSzPts val="2000"/>
              <a:buFont typeface="Average"/>
              <a:buChar char="●"/>
            </a:pPr>
            <a:r>
              <a:rPr lang="en" sz="2000">
                <a:solidFill>
                  <a:schemeClr val="dk1"/>
                </a:solidFill>
                <a:latin typeface="Average"/>
                <a:ea typeface="Average"/>
                <a:cs typeface="Average"/>
                <a:sym typeface="Average"/>
              </a:rPr>
              <a:t>MDOC funded core reference titles in all facilities </a:t>
            </a:r>
            <a:endParaRPr sz="2000">
              <a:solidFill>
                <a:schemeClr val="dk1"/>
              </a:solidFill>
              <a:latin typeface="Average"/>
              <a:ea typeface="Average"/>
              <a:cs typeface="Average"/>
              <a:sym typeface="Average"/>
            </a:endParaRPr>
          </a:p>
          <a:p>
            <a:pPr indent="-342900" lvl="1" marL="914400" rtl="0" algn="l">
              <a:lnSpc>
                <a:spcPct val="115000"/>
              </a:lnSpc>
              <a:spcBef>
                <a:spcPts val="0"/>
              </a:spcBef>
              <a:spcAft>
                <a:spcPts val="0"/>
              </a:spcAft>
              <a:buClr>
                <a:schemeClr val="dk1"/>
              </a:buClr>
              <a:buSzPts val="1800"/>
              <a:buFont typeface="Average"/>
              <a:buChar char="○"/>
            </a:pPr>
            <a:r>
              <a:rPr lang="en" sz="1800">
                <a:solidFill>
                  <a:schemeClr val="dk1"/>
                </a:solidFill>
                <a:latin typeface="Average"/>
                <a:ea typeface="Average"/>
                <a:cs typeface="Average"/>
                <a:sym typeface="Average"/>
              </a:rPr>
              <a:t>Are they all here? Do all programs have space? Communication gaps</a:t>
            </a:r>
            <a:endParaRPr sz="1800">
              <a:solidFill>
                <a:schemeClr val="dk1"/>
              </a:solidFill>
              <a:latin typeface="Average"/>
              <a:ea typeface="Average"/>
              <a:cs typeface="Average"/>
              <a:sym typeface="Average"/>
            </a:endParaRPr>
          </a:p>
          <a:p>
            <a:pPr indent="-355600" lvl="0" marL="457200" rtl="0" algn="l">
              <a:lnSpc>
                <a:spcPct val="115000"/>
              </a:lnSpc>
              <a:spcBef>
                <a:spcPts val="0"/>
              </a:spcBef>
              <a:spcAft>
                <a:spcPts val="0"/>
              </a:spcAft>
              <a:buClr>
                <a:schemeClr val="dk1"/>
              </a:buClr>
              <a:buSzPts val="2000"/>
              <a:buFont typeface="Average"/>
              <a:buChar char="●"/>
            </a:pPr>
            <a:r>
              <a:rPr lang="en" sz="2000">
                <a:solidFill>
                  <a:schemeClr val="dk1"/>
                </a:solidFill>
                <a:latin typeface="Average"/>
                <a:ea typeface="Average"/>
                <a:cs typeface="Average"/>
                <a:sym typeface="Average"/>
              </a:rPr>
              <a:t>JSTOR Offline + 1,500 articles on all student laptops </a:t>
            </a:r>
            <a:endParaRPr sz="2000">
              <a:solidFill>
                <a:schemeClr val="dk1"/>
              </a:solidFill>
              <a:latin typeface="Average"/>
              <a:ea typeface="Average"/>
              <a:cs typeface="Average"/>
              <a:sym typeface="Average"/>
            </a:endParaRPr>
          </a:p>
          <a:p>
            <a:pPr indent="-342900" lvl="1" marL="914400" rtl="0" algn="l">
              <a:lnSpc>
                <a:spcPct val="115000"/>
              </a:lnSpc>
              <a:spcBef>
                <a:spcPts val="0"/>
              </a:spcBef>
              <a:spcAft>
                <a:spcPts val="0"/>
              </a:spcAft>
              <a:buClr>
                <a:schemeClr val="dk1"/>
              </a:buClr>
              <a:buSzPts val="1800"/>
              <a:buFont typeface="Average"/>
              <a:buChar char="○"/>
            </a:pPr>
            <a:r>
              <a:rPr lang="en" sz="1800">
                <a:solidFill>
                  <a:schemeClr val="dk1"/>
                </a:solidFill>
                <a:latin typeface="Average"/>
                <a:ea typeface="Average"/>
                <a:cs typeface="Average"/>
                <a:sym typeface="Average"/>
              </a:rPr>
              <a:t>Not working consistently, particularly </a:t>
            </a:r>
            <a:r>
              <a:rPr lang="en" sz="1800">
                <a:solidFill>
                  <a:schemeClr val="dk1"/>
                </a:solidFill>
                <a:latin typeface="Average"/>
                <a:ea typeface="Average"/>
                <a:cs typeface="Average"/>
                <a:sym typeface="Average"/>
              </a:rPr>
              <a:t>full text</a:t>
            </a:r>
            <a:endParaRPr sz="1800">
              <a:solidFill>
                <a:schemeClr val="dk1"/>
              </a:solidFill>
              <a:latin typeface="Average"/>
              <a:ea typeface="Average"/>
              <a:cs typeface="Average"/>
              <a:sym typeface="Average"/>
            </a:endParaRPr>
          </a:p>
          <a:p>
            <a:pPr indent="-355600" lvl="0" marL="457200" rtl="0" algn="l">
              <a:lnSpc>
                <a:spcPct val="115000"/>
              </a:lnSpc>
              <a:spcBef>
                <a:spcPts val="0"/>
              </a:spcBef>
              <a:spcAft>
                <a:spcPts val="0"/>
              </a:spcAft>
              <a:buClr>
                <a:schemeClr val="dk1"/>
              </a:buClr>
              <a:buSzPts val="2000"/>
              <a:buFont typeface="Average"/>
              <a:buChar char="●"/>
            </a:pPr>
            <a:r>
              <a:rPr lang="en" sz="2000">
                <a:solidFill>
                  <a:schemeClr val="dk1"/>
                </a:solidFill>
                <a:latin typeface="Average"/>
                <a:ea typeface="Average"/>
                <a:cs typeface="Average"/>
                <a:sym typeface="Average"/>
              </a:rPr>
              <a:t>Centralized place to work out resources that could be rolled out statewide</a:t>
            </a:r>
            <a:endParaRPr sz="2000">
              <a:solidFill>
                <a:schemeClr val="dk1"/>
              </a:solidFill>
              <a:latin typeface="Average"/>
              <a:ea typeface="Average"/>
              <a:cs typeface="Average"/>
              <a:sym typeface="Average"/>
            </a:endParaRPr>
          </a:p>
          <a:p>
            <a:pPr indent="-342900" lvl="1" marL="914400" rtl="0" algn="l">
              <a:lnSpc>
                <a:spcPct val="115000"/>
              </a:lnSpc>
              <a:spcBef>
                <a:spcPts val="0"/>
              </a:spcBef>
              <a:spcAft>
                <a:spcPts val="0"/>
              </a:spcAft>
              <a:buClr>
                <a:schemeClr val="dk1"/>
              </a:buClr>
              <a:buSzPts val="1800"/>
              <a:buFont typeface="Average"/>
              <a:buChar char="○"/>
            </a:pPr>
            <a:r>
              <a:rPr lang="en" sz="1800">
                <a:solidFill>
                  <a:schemeClr val="dk1"/>
                </a:solidFill>
                <a:latin typeface="Average"/>
                <a:ea typeface="Average"/>
                <a:cs typeface="Average"/>
                <a:sym typeface="Average"/>
              </a:rPr>
              <a:t>Example offline dictionary database</a:t>
            </a:r>
            <a:endParaRPr sz="1800">
              <a:solidFill>
                <a:schemeClr val="dk1"/>
              </a:solidFill>
              <a:latin typeface="Average"/>
              <a:ea typeface="Average"/>
              <a:cs typeface="Average"/>
              <a:sym typeface="Average"/>
            </a:endParaRPr>
          </a:p>
          <a:p>
            <a:pPr indent="-355600" lvl="0" marL="457200" rtl="0" algn="l">
              <a:lnSpc>
                <a:spcPct val="115000"/>
              </a:lnSpc>
              <a:spcBef>
                <a:spcPts val="0"/>
              </a:spcBef>
              <a:spcAft>
                <a:spcPts val="0"/>
              </a:spcAft>
              <a:buClr>
                <a:schemeClr val="dk1"/>
              </a:buClr>
              <a:buSzPts val="2000"/>
              <a:buFont typeface="Average"/>
              <a:buChar char="●"/>
            </a:pPr>
            <a:r>
              <a:rPr lang="en" sz="2000">
                <a:solidFill>
                  <a:schemeClr val="dk1"/>
                </a:solidFill>
                <a:latin typeface="Average"/>
                <a:ea typeface="Average"/>
                <a:cs typeface="Average"/>
                <a:sym typeface="Average"/>
              </a:rPr>
              <a:t>Better method to assess programs</a:t>
            </a:r>
            <a:endParaRPr sz="2000">
              <a:solidFill>
                <a:schemeClr val="dk1"/>
              </a:solidFill>
              <a:latin typeface="Average"/>
              <a:ea typeface="Average"/>
              <a:cs typeface="Average"/>
              <a:sym typeface="Average"/>
            </a:endParaRPr>
          </a:p>
          <a:p>
            <a:pPr indent="-342900" lvl="1" marL="914400" rtl="0" algn="l">
              <a:lnSpc>
                <a:spcPct val="115000"/>
              </a:lnSpc>
              <a:spcBef>
                <a:spcPts val="0"/>
              </a:spcBef>
              <a:spcAft>
                <a:spcPts val="0"/>
              </a:spcAft>
              <a:buClr>
                <a:schemeClr val="dk1"/>
              </a:buClr>
              <a:buSzPts val="1800"/>
              <a:buFont typeface="Average"/>
              <a:buChar char="○"/>
            </a:pPr>
            <a:r>
              <a:rPr lang="en" sz="1800">
                <a:solidFill>
                  <a:schemeClr val="dk1"/>
                </a:solidFill>
                <a:latin typeface="Average"/>
                <a:ea typeface="Average"/>
                <a:cs typeface="Average"/>
                <a:sym typeface="Average"/>
              </a:rPr>
              <a:t>Still challenging to ascertain “good, better, best” because of the diversity of experiences</a:t>
            </a:r>
            <a:endParaRPr sz="1800">
              <a:solidFill>
                <a:schemeClr val="dk1"/>
              </a:solidFill>
              <a:latin typeface="Average"/>
              <a:ea typeface="Average"/>
              <a:cs typeface="Average"/>
              <a:sym typeface="Average"/>
            </a:endParaRPr>
          </a:p>
          <a:p>
            <a:pPr indent="0" lvl="0" marL="0" rtl="0" algn="l">
              <a:spcBef>
                <a:spcPts val="1000"/>
              </a:spcBef>
              <a:spcAft>
                <a:spcPts val="0"/>
              </a:spcAft>
              <a:buNone/>
            </a:pPr>
            <a:r>
              <a:t/>
            </a:r>
            <a:endParaRPr sz="1800">
              <a:solidFill>
                <a:schemeClr val="accent3"/>
              </a:solidFill>
              <a:latin typeface="Average"/>
              <a:ea typeface="Average"/>
              <a:cs typeface="Average"/>
              <a:sym typeface="Average"/>
            </a:endParaRPr>
          </a:p>
        </p:txBody>
      </p:sp>
    </p:spTree>
  </p:cSld>
  <p:clrMapOvr>
    <a:masterClrMapping/>
  </p:clrMapOvr>
</p:sld>
</file>

<file path=ppt/theme/theme1.xml><?xml version="1.0" encoding="utf-8"?>
<a:theme xmlns:a="http://schemas.openxmlformats.org/drawingml/2006/main" xmlns:r="http://schemas.openxmlformats.org/officeDocument/2006/relationships"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