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7" r:id="rId3"/>
    <p:sldId id="258" r:id="rId4"/>
    <p:sldId id="269" r:id="rId5"/>
    <p:sldId id="270" r:id="rId6"/>
    <p:sldId id="260" r:id="rId7"/>
    <p:sldId id="266" r:id="rId8"/>
    <p:sldId id="271" r:id="rId9"/>
    <p:sldId id="272" r:id="rId10"/>
    <p:sldId id="276" r:id="rId11"/>
    <p:sldId id="273" r:id="rId12"/>
    <p:sldId id="279" r:id="rId13"/>
    <p:sldId id="275" r:id="rId14"/>
    <p:sldId id="261" r:id="rId15"/>
    <p:sldId id="262" r:id="rId16"/>
    <p:sldId id="263"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E0208-8985-C895-BE99-B22C8C271ECA}" v="1" dt="2026-05-04T12:26:41.039"/>
    <p1510:client id="{76A8FF42-B354-2154-47F8-3E6F0DFF606E}" v="103" dt="2026-05-05T17:30:01.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ughn Haynes" userId="S::hx0826@wayne.edu::b37acf12-bae4-4ec8-b676-924f4c9117a4" providerId="AD" clId="Web-{04CE0208-8985-C895-BE99-B22C8C271ECA}"/>
    <pc:docChg chg="modSld">
      <pc:chgData name="Vaughn Haynes" userId="S::hx0826@wayne.edu::b37acf12-bae4-4ec8-b676-924f4c9117a4" providerId="AD" clId="Web-{04CE0208-8985-C895-BE99-B22C8C271ECA}" dt="2026-05-04T12:41:58.976" v="17"/>
      <pc:docMkLst>
        <pc:docMk/>
      </pc:docMkLst>
      <pc:sldChg chg="modSp">
        <pc:chgData name="Vaughn Haynes" userId="S::hx0826@wayne.edu::b37acf12-bae4-4ec8-b676-924f4c9117a4" providerId="AD" clId="Web-{04CE0208-8985-C895-BE99-B22C8C271ECA}" dt="2026-05-04T12:26:41.039" v="0" actId="20577"/>
        <pc:sldMkLst>
          <pc:docMk/>
          <pc:sldMk cId="109857222" sldId="256"/>
        </pc:sldMkLst>
        <pc:spChg chg="mod">
          <ac:chgData name="Vaughn Haynes" userId="S::hx0826@wayne.edu::b37acf12-bae4-4ec8-b676-924f4c9117a4" providerId="AD" clId="Web-{04CE0208-8985-C895-BE99-B22C8C271ECA}" dt="2026-05-04T12:26:41.039" v="0" actId="20577"/>
          <ac:spMkLst>
            <pc:docMk/>
            <pc:sldMk cId="109857222" sldId="256"/>
            <ac:spMk id="3" creationId="{00000000-0000-0000-0000-000000000000}"/>
          </ac:spMkLst>
        </pc:spChg>
      </pc:sldChg>
      <pc:sldChg chg="modNotes">
        <pc:chgData name="Vaughn Haynes" userId="S::hx0826@wayne.edu::b37acf12-bae4-4ec8-b676-924f4c9117a4" providerId="AD" clId="Web-{04CE0208-8985-C895-BE99-B22C8C271ECA}" dt="2026-05-04T12:41:58.976" v="17"/>
        <pc:sldMkLst>
          <pc:docMk/>
          <pc:sldMk cId="2004320962" sldId="260"/>
        </pc:sldMkLst>
      </pc:sldChg>
      <pc:sldChg chg="modNotes">
        <pc:chgData name="Vaughn Haynes" userId="S::hx0826@wayne.edu::b37acf12-bae4-4ec8-b676-924f4c9117a4" providerId="AD" clId="Web-{04CE0208-8985-C895-BE99-B22C8C271ECA}" dt="2026-05-04T12:41:42.632" v="13"/>
        <pc:sldMkLst>
          <pc:docMk/>
          <pc:sldMk cId="445851228" sldId="269"/>
        </pc:sldMkLst>
      </pc:sldChg>
      <pc:sldChg chg="modNotes">
        <pc:chgData name="Vaughn Haynes" userId="S::hx0826@wayne.edu::b37acf12-bae4-4ec8-b676-924f4c9117a4" providerId="AD" clId="Web-{04CE0208-8985-C895-BE99-B22C8C271ECA}" dt="2026-05-04T12:41:52.757" v="15"/>
        <pc:sldMkLst>
          <pc:docMk/>
          <pc:sldMk cId="3796309545" sldId="270"/>
        </pc:sldMkLst>
      </pc:sldChg>
    </pc:docChg>
  </pc:docChgLst>
  <pc:docChgLst>
    <pc:chgData name="Vaughn Haynes" userId="S::hx0826@wayne.edu::b37acf12-bae4-4ec8-b676-924f4c9117a4" providerId="AD" clId="Web-{AA5DBA8C-B356-215A-39B6-229B5D246768}"/>
    <pc:docChg chg="delSld modSld sldOrd">
      <pc:chgData name="Vaughn Haynes" userId="S::hx0826@wayne.edu::b37acf12-bae4-4ec8-b676-924f4c9117a4" providerId="AD" clId="Web-{AA5DBA8C-B356-215A-39B6-229B5D246768}" dt="2026-04-22T18:15:53.742" v="802"/>
      <pc:docMkLst>
        <pc:docMk/>
      </pc:docMkLst>
      <pc:sldChg chg="modNotes">
        <pc:chgData name="Vaughn Haynes" userId="S::hx0826@wayne.edu::b37acf12-bae4-4ec8-b676-924f4c9117a4" providerId="AD" clId="Web-{AA5DBA8C-B356-215A-39B6-229B5D246768}" dt="2026-04-22T18:05:59.376" v="782"/>
        <pc:sldMkLst>
          <pc:docMk/>
          <pc:sldMk cId="109857222" sldId="256"/>
        </pc:sldMkLst>
      </pc:sldChg>
      <pc:sldChg chg="modNotes">
        <pc:chgData name="Vaughn Haynes" userId="S::hx0826@wayne.edu::b37acf12-bae4-4ec8-b676-924f4c9117a4" providerId="AD" clId="Web-{AA5DBA8C-B356-215A-39B6-229B5D246768}" dt="2026-04-22T17:22:30.592" v="2"/>
        <pc:sldMkLst>
          <pc:docMk/>
          <pc:sldMk cId="1756480924" sldId="266"/>
        </pc:sldMkLst>
      </pc:sldChg>
      <pc:sldChg chg="modNotes">
        <pc:chgData name="Vaughn Haynes" userId="S::hx0826@wayne.edu::b37acf12-bae4-4ec8-b676-924f4c9117a4" providerId="AD" clId="Web-{AA5DBA8C-B356-215A-39B6-229B5D246768}" dt="2026-04-22T17:25:17.244" v="70"/>
        <pc:sldMkLst>
          <pc:docMk/>
          <pc:sldMk cId="4166177568" sldId="271"/>
        </pc:sldMkLst>
      </pc:sldChg>
      <pc:sldChg chg="addSp delSp modSp addAnim delAnim">
        <pc:chgData name="Vaughn Haynes" userId="S::hx0826@wayne.edu::b37acf12-bae4-4ec8-b676-924f4c9117a4" providerId="AD" clId="Web-{AA5DBA8C-B356-215A-39B6-229B5D246768}" dt="2026-04-22T17:55:38.909" v="584" actId="20577"/>
        <pc:sldMkLst>
          <pc:docMk/>
          <pc:sldMk cId="1149832341" sldId="272"/>
        </pc:sldMkLst>
      </pc:sldChg>
      <pc:sldChg chg="modNotes">
        <pc:chgData name="Vaughn Haynes" userId="S::hx0826@wayne.edu::b37acf12-bae4-4ec8-b676-924f4c9117a4" providerId="AD" clId="Web-{AA5DBA8C-B356-215A-39B6-229B5D246768}" dt="2026-04-22T17:51:58.951" v="494"/>
        <pc:sldMkLst>
          <pc:docMk/>
          <pc:sldMk cId="3990692637" sldId="273"/>
        </pc:sldMkLst>
      </pc:sldChg>
      <pc:sldChg chg="modSp modNotes">
        <pc:chgData name="Vaughn Haynes" userId="S::hx0826@wayne.edu::b37acf12-bae4-4ec8-b676-924f4c9117a4" providerId="AD" clId="Web-{AA5DBA8C-B356-215A-39B6-229B5D246768}" dt="2026-04-22T17:54:51.110" v="555"/>
        <pc:sldMkLst>
          <pc:docMk/>
          <pc:sldMk cId="726637370" sldId="275"/>
        </pc:sldMkLst>
        <pc:spChg chg="mod">
          <ac:chgData name="Vaughn Haynes" userId="S::hx0826@wayne.edu::b37acf12-bae4-4ec8-b676-924f4c9117a4" providerId="AD" clId="Web-{AA5DBA8C-B356-215A-39B6-229B5D246768}" dt="2026-04-22T17:53:46.546" v="518" actId="20577"/>
          <ac:spMkLst>
            <pc:docMk/>
            <pc:sldMk cId="726637370" sldId="275"/>
            <ac:spMk id="3" creationId="{A9EB30CF-ABE6-2B9D-8A83-A181C314DC30}"/>
          </ac:spMkLst>
        </pc:spChg>
        <pc:spChg chg="mod">
          <ac:chgData name="Vaughn Haynes" userId="S::hx0826@wayne.edu::b37acf12-bae4-4ec8-b676-924f4c9117a4" providerId="AD" clId="Web-{AA5DBA8C-B356-215A-39B6-229B5D246768}" dt="2026-04-22T17:53:50.546" v="519" actId="20577"/>
          <ac:spMkLst>
            <pc:docMk/>
            <pc:sldMk cId="726637370" sldId="275"/>
            <ac:spMk id="4" creationId="{5D80B53A-FDD7-1F8D-2B30-FF33F39B917C}"/>
          </ac:spMkLst>
        </pc:spChg>
      </pc:sldChg>
      <pc:sldChg chg="ord modNotes">
        <pc:chgData name="Vaughn Haynes" userId="S::hx0826@wayne.edu::b37acf12-bae4-4ec8-b676-924f4c9117a4" providerId="AD" clId="Web-{AA5DBA8C-B356-215A-39B6-229B5D246768}" dt="2026-04-22T17:37:40.495" v="305"/>
        <pc:sldMkLst>
          <pc:docMk/>
          <pc:sldMk cId="23713084" sldId="276"/>
        </pc:sldMkLst>
      </pc:sldChg>
      <pc:sldChg chg="modNotes">
        <pc:chgData name="Vaughn Haynes" userId="S::hx0826@wayne.edu::b37acf12-bae4-4ec8-b676-924f4c9117a4" providerId="AD" clId="Web-{AA5DBA8C-B356-215A-39B6-229B5D246768}" dt="2026-04-22T18:15:53.742" v="802"/>
        <pc:sldMkLst>
          <pc:docMk/>
          <pc:sldMk cId="2287415250" sldId="278"/>
        </pc:sldMkLst>
      </pc:sldChg>
    </pc:docChg>
  </pc:docChgLst>
  <pc:docChgLst>
    <pc:chgData name="Vaughn Haynes" userId="S::hx0826@wayne.edu::b37acf12-bae4-4ec8-b676-924f4c9117a4" providerId="AD" clId="Web-{B4CB1BC2-C147-DA75-345B-720E250198C5}"/>
    <pc:docChg chg="addSld modSld">
      <pc:chgData name="Vaughn Haynes" userId="S::hx0826@wayne.edu::b37acf12-bae4-4ec8-b676-924f4c9117a4" providerId="AD" clId="Web-{B4CB1BC2-C147-DA75-345B-720E250198C5}" dt="2026-04-13T15:58:42.956" v="9" actId="20577"/>
      <pc:docMkLst>
        <pc:docMk/>
      </pc:docMkLst>
      <pc:sldChg chg="addSp delSp modSp new">
        <pc:chgData name="Vaughn Haynes" userId="S::hx0826@wayne.edu::b37acf12-bae4-4ec8-b676-924f4c9117a4" providerId="AD" clId="Web-{B4CB1BC2-C147-DA75-345B-720E250198C5}" dt="2026-04-13T15:58:42.956" v="9" actId="20577"/>
        <pc:sldMkLst>
          <pc:docMk/>
          <pc:sldMk cId="2287415250" sldId="278"/>
        </pc:sldMkLst>
        <pc:spChg chg="mod">
          <ac:chgData name="Vaughn Haynes" userId="S::hx0826@wayne.edu::b37acf12-bae4-4ec8-b676-924f4c9117a4" providerId="AD" clId="Web-{B4CB1BC2-C147-DA75-345B-720E250198C5}" dt="2026-04-13T15:58:42.956" v="9" actId="20577"/>
          <ac:spMkLst>
            <pc:docMk/>
            <pc:sldMk cId="2287415250" sldId="278"/>
            <ac:spMk id="2" creationId="{A8FB5BB0-9412-1781-701D-CC56D7DAE734}"/>
          </ac:spMkLst>
        </pc:spChg>
        <pc:picChg chg="add del mod">
          <ac:chgData name="Vaughn Haynes" userId="S::hx0826@wayne.edu::b37acf12-bae4-4ec8-b676-924f4c9117a4" providerId="AD" clId="Web-{B4CB1BC2-C147-DA75-345B-720E250198C5}" dt="2026-04-13T15:58:38.877" v="7" actId="1076"/>
          <ac:picMkLst>
            <pc:docMk/>
            <pc:sldMk cId="2287415250" sldId="278"/>
            <ac:picMk id="4" creationId="{EEBE4C35-E374-03B4-13D6-1CF72AF5A9E8}"/>
          </ac:picMkLst>
        </pc:picChg>
      </pc:sldChg>
    </pc:docChg>
  </pc:docChgLst>
  <pc:docChgLst>
    <pc:chgData name="Vaughn Haynes" userId="S::hx0826@wayne.edu::b37acf12-bae4-4ec8-b676-924f4c9117a4" providerId="AD" clId="Web-{BEE600E5-1881-DE62-BFEA-51B6E97AFECE}"/>
    <pc:docChg chg="modSld">
      <pc:chgData name="Vaughn Haynes" userId="S::hx0826@wayne.edu::b37acf12-bae4-4ec8-b676-924f4c9117a4" providerId="AD" clId="Web-{BEE600E5-1881-DE62-BFEA-51B6E97AFECE}" dt="2026-04-15T18:49:11.579" v="631"/>
      <pc:docMkLst>
        <pc:docMk/>
      </pc:docMkLst>
      <pc:sldChg chg="modNotes">
        <pc:chgData name="Vaughn Haynes" userId="S::hx0826@wayne.edu::b37acf12-bae4-4ec8-b676-924f4c9117a4" providerId="AD" clId="Web-{BEE600E5-1881-DE62-BFEA-51B6E97AFECE}" dt="2026-04-15T18:42:46.953" v="387"/>
        <pc:sldMkLst>
          <pc:docMk/>
          <pc:sldMk cId="4166177568" sldId="271"/>
        </pc:sldMkLst>
      </pc:sldChg>
      <pc:sldChg chg="addSp modSp addAnim modNotes">
        <pc:chgData name="Vaughn Haynes" userId="S::hx0826@wayne.edu::b37acf12-bae4-4ec8-b676-924f4c9117a4" providerId="AD" clId="Web-{BEE600E5-1881-DE62-BFEA-51B6E97AFECE}" dt="2026-04-15T18:49:11.579" v="631"/>
        <pc:sldMkLst>
          <pc:docMk/>
          <pc:sldMk cId="23713084" sldId="276"/>
        </pc:sldMkLst>
        <pc:spChg chg="add mod">
          <ac:chgData name="Vaughn Haynes" userId="S::hx0826@wayne.edu::b37acf12-bae4-4ec8-b676-924f4c9117a4" providerId="AD" clId="Web-{BEE600E5-1881-DE62-BFEA-51B6E97AFECE}" dt="2026-04-15T18:46:26.969" v="532" actId="20577"/>
          <ac:spMkLst>
            <pc:docMk/>
            <pc:sldMk cId="23713084" sldId="276"/>
            <ac:spMk id="4" creationId="{1B31655C-194C-4782-A7BD-584504CB57E0}"/>
          </ac:spMkLst>
        </pc:spChg>
        <pc:spChg chg="add mod">
          <ac:chgData name="Vaughn Haynes" userId="S::hx0826@wayne.edu::b37acf12-bae4-4ec8-b676-924f4c9117a4" providerId="AD" clId="Web-{BEE600E5-1881-DE62-BFEA-51B6E97AFECE}" dt="2026-04-15T18:48:49.188" v="628" actId="20577"/>
          <ac:spMkLst>
            <pc:docMk/>
            <pc:sldMk cId="23713084" sldId="276"/>
            <ac:spMk id="6" creationId="{C40B3AB9-BA38-776E-E9A5-7F05C2B9C963}"/>
          </ac:spMkLst>
        </pc:spChg>
        <pc:picChg chg="mod">
          <ac:chgData name="Vaughn Haynes" userId="S::hx0826@wayne.edu::b37acf12-bae4-4ec8-b676-924f4c9117a4" providerId="AD" clId="Web-{BEE600E5-1881-DE62-BFEA-51B6E97AFECE}" dt="2026-04-15T18:43:03.281" v="391" actId="1076"/>
          <ac:picMkLst>
            <pc:docMk/>
            <pc:sldMk cId="23713084" sldId="276"/>
            <ac:picMk id="2" creationId="{A2D524BF-CF85-AA27-EAF7-03AEE4CABFAD}"/>
          </ac:picMkLst>
        </pc:picChg>
      </pc:sldChg>
    </pc:docChg>
  </pc:docChgLst>
  <pc:docChgLst>
    <pc:chgData name="Vaughn Haynes" userId="S::hx0826@wayne.edu::b37acf12-bae4-4ec8-b676-924f4c9117a4" providerId="AD" clId="Web-{35C542F4-D71C-1C75-497E-2B92D9ECF7EB}"/>
    <pc:docChg chg="modSld">
      <pc:chgData name="Vaughn Haynes" userId="S::hx0826@wayne.edu::b37acf12-bae4-4ec8-b676-924f4c9117a4" providerId="AD" clId="Web-{35C542F4-D71C-1C75-497E-2B92D9ECF7EB}" dt="2026-04-20T14:22:10.247" v="24"/>
      <pc:docMkLst>
        <pc:docMk/>
      </pc:docMkLst>
      <pc:sldChg chg="modNotes">
        <pc:chgData name="Vaughn Haynes" userId="S::hx0826@wayne.edu::b37acf12-bae4-4ec8-b676-924f4c9117a4" providerId="AD" clId="Web-{35C542F4-D71C-1C75-497E-2B92D9ECF7EB}" dt="2026-04-20T14:22:10.247" v="24"/>
        <pc:sldMkLst>
          <pc:docMk/>
          <pc:sldMk cId="109857222" sldId="256"/>
        </pc:sldMkLst>
      </pc:sldChg>
    </pc:docChg>
  </pc:docChgLst>
  <pc:docChgLst>
    <pc:chgData name="Vaughn Haynes" userId="S::hx0826@wayne.edu::b37acf12-bae4-4ec8-b676-924f4c9117a4" providerId="AD" clId="Web-{76A8FF42-B354-2154-47F8-3E6F0DFF606E}"/>
    <pc:docChg chg="modSld">
      <pc:chgData name="Vaughn Haynes" userId="S::hx0826@wayne.edu::b37acf12-bae4-4ec8-b676-924f4c9117a4" providerId="AD" clId="Web-{76A8FF42-B354-2154-47F8-3E6F0DFF606E}" dt="2026-05-05T17:30:01.866" v="142" actId="1076"/>
      <pc:docMkLst>
        <pc:docMk/>
      </pc:docMkLst>
      <pc:sldChg chg="modNotes">
        <pc:chgData name="Vaughn Haynes" userId="S::hx0826@wayne.edu::b37acf12-bae4-4ec8-b676-924f4c9117a4" providerId="AD" clId="Web-{76A8FF42-B354-2154-47F8-3E6F0DFF606E}" dt="2026-05-05T17:07:01.500" v="39"/>
        <pc:sldMkLst>
          <pc:docMk/>
          <pc:sldMk cId="109857222" sldId="256"/>
        </pc:sldMkLst>
      </pc:sldChg>
      <pc:sldChg chg="modNotes">
        <pc:chgData name="Vaughn Haynes" userId="S::hx0826@wayne.edu::b37acf12-bae4-4ec8-b676-924f4c9117a4" providerId="AD" clId="Web-{76A8FF42-B354-2154-47F8-3E6F0DFF606E}" dt="2026-05-05T17:01:50.077" v="2"/>
        <pc:sldMkLst>
          <pc:docMk/>
          <pc:sldMk cId="1756480924" sldId="266"/>
        </pc:sldMkLst>
      </pc:sldChg>
      <pc:sldChg chg="addSp delSp modSp">
        <pc:chgData name="Vaughn Haynes" userId="S::hx0826@wayne.edu::b37acf12-bae4-4ec8-b676-924f4c9117a4" providerId="AD" clId="Web-{76A8FF42-B354-2154-47F8-3E6F0DFF606E}" dt="2026-05-05T17:30:01.866" v="142" actId="1076"/>
        <pc:sldMkLst>
          <pc:docMk/>
          <pc:sldMk cId="2287415250" sldId="278"/>
        </pc:sldMkLst>
        <pc:spChg chg="mod">
          <ac:chgData name="Vaughn Haynes" userId="S::hx0826@wayne.edu::b37acf12-bae4-4ec8-b676-924f4c9117a4" providerId="AD" clId="Web-{76A8FF42-B354-2154-47F8-3E6F0DFF606E}" dt="2026-05-05T17:27:53.599" v="93" actId="20577"/>
          <ac:spMkLst>
            <pc:docMk/>
            <pc:sldMk cId="2287415250" sldId="278"/>
            <ac:spMk id="2" creationId="{A8FB5BB0-9412-1781-701D-CC56D7DAE734}"/>
          </ac:spMkLst>
        </pc:spChg>
        <pc:spChg chg="add del mod">
          <ac:chgData name="Vaughn Haynes" userId="S::hx0826@wayne.edu::b37acf12-bae4-4ec8-b676-924f4c9117a4" providerId="AD" clId="Web-{76A8FF42-B354-2154-47F8-3E6F0DFF606E}" dt="2026-05-05T17:27:28.521" v="74"/>
          <ac:spMkLst>
            <pc:docMk/>
            <pc:sldMk cId="2287415250" sldId="278"/>
            <ac:spMk id="5" creationId="{BA916D99-F0ED-1365-6E3F-24C85930A6E4}"/>
          </ac:spMkLst>
        </pc:spChg>
        <pc:spChg chg="add del">
          <ac:chgData name="Vaughn Haynes" userId="S::hx0826@wayne.edu::b37acf12-bae4-4ec8-b676-924f4c9117a4" providerId="AD" clId="Web-{76A8FF42-B354-2154-47F8-3E6F0DFF606E}" dt="2026-05-05T17:27:26.911" v="73"/>
          <ac:spMkLst>
            <pc:docMk/>
            <pc:sldMk cId="2287415250" sldId="278"/>
            <ac:spMk id="7" creationId="{BCE2B467-8735-49ED-8794-65A5A88D263B}"/>
          </ac:spMkLst>
        </pc:spChg>
        <pc:spChg chg="add mod">
          <ac:chgData name="Vaughn Haynes" userId="S::hx0826@wayne.edu::b37acf12-bae4-4ec8-b676-924f4c9117a4" providerId="AD" clId="Web-{76A8FF42-B354-2154-47F8-3E6F0DFF606E}" dt="2026-05-05T17:28:46.600" v="121" actId="20577"/>
          <ac:spMkLst>
            <pc:docMk/>
            <pc:sldMk cId="2287415250" sldId="278"/>
            <ac:spMk id="13" creationId="{2133E941-DA2F-186C-389B-D4135C6AD7B1}"/>
          </ac:spMkLst>
        </pc:spChg>
        <pc:picChg chg="mod">
          <ac:chgData name="Vaughn Haynes" userId="S::hx0826@wayne.edu::b37acf12-bae4-4ec8-b676-924f4c9117a4" providerId="AD" clId="Web-{76A8FF42-B354-2154-47F8-3E6F0DFF606E}" dt="2026-05-05T17:29:56.257" v="141" actId="1076"/>
          <ac:picMkLst>
            <pc:docMk/>
            <pc:sldMk cId="2287415250" sldId="278"/>
            <ac:picMk id="4" creationId="{EEBE4C35-E374-03B4-13D6-1CF72AF5A9E8}"/>
          </ac:picMkLst>
        </pc:picChg>
        <pc:picChg chg="add mod">
          <ac:chgData name="Vaughn Haynes" userId="S::hx0826@wayne.edu::b37acf12-bae4-4ec8-b676-924f4c9117a4" providerId="AD" clId="Web-{76A8FF42-B354-2154-47F8-3E6F0DFF606E}" dt="2026-05-05T17:29:51.241" v="140" actId="1076"/>
          <ac:picMkLst>
            <pc:docMk/>
            <pc:sldMk cId="2287415250" sldId="278"/>
            <ac:picMk id="9" creationId="{EF1ABE2D-0739-20EB-894E-FF7ED81ECAC1}"/>
          </ac:picMkLst>
        </pc:picChg>
        <pc:picChg chg="add mod">
          <ac:chgData name="Vaughn Haynes" userId="S::hx0826@wayne.edu::b37acf12-bae4-4ec8-b676-924f4c9117a4" providerId="AD" clId="Web-{76A8FF42-B354-2154-47F8-3E6F0DFF606E}" dt="2026-05-05T17:30:01.866" v="142" actId="1076"/>
          <ac:picMkLst>
            <pc:docMk/>
            <pc:sldMk cId="2287415250" sldId="278"/>
            <ac:picMk id="11" creationId="{601DD049-E835-D8D8-9628-50E308B9674E}"/>
          </ac:picMkLst>
        </pc:picChg>
      </pc:sldChg>
    </pc:docChg>
  </pc:docChgLst>
  <pc:docChgLst>
    <pc:chgData name="Vaughn Haynes" userId="S::hx0826@wayne.edu::b37acf12-bae4-4ec8-b676-924f4c9117a4" providerId="AD" clId="Web-{F6F742A5-AB36-5D7E-F6C7-FFF5C81F33A4}"/>
    <pc:docChg chg="modSld">
      <pc:chgData name="Vaughn Haynes" userId="S::hx0826@wayne.edu::b37acf12-bae4-4ec8-b676-924f4c9117a4" providerId="AD" clId="Web-{F6F742A5-AB36-5D7E-F6C7-FFF5C81F33A4}" dt="2026-04-23T16:32:53.322" v="30"/>
      <pc:docMkLst>
        <pc:docMk/>
      </pc:docMkLst>
      <pc:sldChg chg="modNotes">
        <pc:chgData name="Vaughn Haynes" userId="S::hx0826@wayne.edu::b37acf12-bae4-4ec8-b676-924f4c9117a4" providerId="AD" clId="Web-{F6F742A5-AB36-5D7E-F6C7-FFF5C81F33A4}" dt="2026-04-23T16:31:29.727" v="9"/>
        <pc:sldMkLst>
          <pc:docMk/>
          <pc:sldMk cId="1756480924" sldId="266"/>
        </pc:sldMkLst>
      </pc:sldChg>
      <pc:sldChg chg="modNotes">
        <pc:chgData name="Vaughn Haynes" userId="S::hx0826@wayne.edu::b37acf12-bae4-4ec8-b676-924f4c9117a4" providerId="AD" clId="Web-{F6F742A5-AB36-5D7E-F6C7-FFF5C81F33A4}" dt="2026-04-23T16:32:53.322" v="30"/>
        <pc:sldMkLst>
          <pc:docMk/>
          <pc:sldMk cId="445851228" sldId="269"/>
        </pc:sldMkLst>
      </pc:sldChg>
      <pc:sldChg chg="modNotes">
        <pc:chgData name="Vaughn Haynes" userId="S::hx0826@wayne.edu::b37acf12-bae4-4ec8-b676-924f4c9117a4" providerId="AD" clId="Web-{F6F742A5-AB36-5D7E-F6C7-FFF5C81F33A4}" dt="2026-04-23T16:31:51.774" v="21"/>
        <pc:sldMkLst>
          <pc:docMk/>
          <pc:sldMk cId="4166177568" sldId="271"/>
        </pc:sldMkLst>
      </pc:sldChg>
    </pc:docChg>
  </pc:docChgLst>
  <pc:docChgLst>
    <pc:chgData name="Vaughn Haynes" userId="S::hx0826@wayne.edu::b37acf12-bae4-4ec8-b676-924f4c9117a4" providerId="AD" clId="Web-{60498BAA-90D2-EC15-7899-6B1AC8CE3D57}"/>
    <pc:docChg chg="modSld">
      <pc:chgData name="Vaughn Haynes" userId="S::hx0826@wayne.edu::b37acf12-bae4-4ec8-b676-924f4c9117a4" providerId="AD" clId="Web-{60498BAA-90D2-EC15-7899-6B1AC8CE3D57}" dt="2026-04-09T17:10:04.275" v="20"/>
      <pc:docMkLst>
        <pc:docMk/>
      </pc:docMkLst>
      <pc:sldChg chg="addSp modSp">
        <pc:chgData name="Vaughn Haynes" userId="S::hx0826@wayne.edu::b37acf12-bae4-4ec8-b676-924f4c9117a4" providerId="AD" clId="Web-{60498BAA-90D2-EC15-7899-6B1AC8CE3D57}" dt="2026-04-09T17:10:04.275" v="20"/>
        <pc:sldMkLst>
          <pc:docMk/>
          <pc:sldMk cId="3990692637" sldId="273"/>
        </pc:sldMkLst>
        <pc:picChg chg="mod">
          <ac:chgData name="Vaughn Haynes" userId="S::hx0826@wayne.edu::b37acf12-bae4-4ec8-b676-924f4c9117a4" providerId="AD" clId="Web-{60498BAA-90D2-EC15-7899-6B1AC8CE3D57}" dt="2026-04-09T17:07:20.853" v="4" actId="1076"/>
          <ac:picMkLst>
            <pc:docMk/>
            <pc:sldMk cId="3990692637" sldId="273"/>
            <ac:picMk id="4" creationId="{3D1F29E0-A5F0-BC48-115E-79A31D9302A2}"/>
          </ac:picMkLst>
        </pc:picChg>
        <pc:picChg chg="add mod modCrop">
          <ac:chgData name="Vaughn Haynes" userId="S::hx0826@wayne.edu::b37acf12-bae4-4ec8-b676-924f4c9117a4" providerId="AD" clId="Web-{60498BAA-90D2-EC15-7899-6B1AC8CE3D57}" dt="2026-04-09T17:10:04.275" v="20"/>
          <ac:picMkLst>
            <pc:docMk/>
            <pc:sldMk cId="3990692637" sldId="273"/>
            <ac:picMk id="5" creationId="{6A0D67A5-A323-EDA0-EA4B-3925E1135C98}"/>
          </ac:picMkLst>
        </pc:picChg>
      </pc:sldChg>
    </pc:docChg>
  </pc:docChgLst>
  <pc:docChgLst>
    <pc:chgData name="Vaughn Haynes" userId="S::hx0826@wayne.edu::b37acf12-bae4-4ec8-b676-924f4c9117a4" providerId="AD" clId="Web-{6A13BA04-519A-BB54-0885-289235FA95BB}"/>
    <pc:docChg chg="modSld">
      <pc:chgData name="Vaughn Haynes" userId="S::hx0826@wayne.edu::b37acf12-bae4-4ec8-b676-924f4c9117a4" providerId="AD" clId="Web-{6A13BA04-519A-BB54-0885-289235FA95BB}" dt="2026-04-23T16:22:44.597" v="20" actId="1076"/>
      <pc:docMkLst>
        <pc:docMk/>
      </pc:docMkLst>
      <pc:sldChg chg="modNotes">
        <pc:chgData name="Vaughn Haynes" userId="S::hx0826@wayne.edu::b37acf12-bae4-4ec8-b676-924f4c9117a4" providerId="AD" clId="Web-{6A13BA04-519A-BB54-0885-289235FA95BB}" dt="2026-04-23T14:28:06.671" v="1"/>
        <pc:sldMkLst>
          <pc:docMk/>
          <pc:sldMk cId="109857222" sldId="256"/>
        </pc:sldMkLst>
      </pc:sldChg>
      <pc:sldChg chg="addSp delSp modSp addAnim delAnim">
        <pc:chgData name="Vaughn Haynes" userId="S::hx0826@wayne.edu::b37acf12-bae4-4ec8-b676-924f4c9117a4" providerId="AD" clId="Web-{6A13BA04-519A-BB54-0885-289235FA95BB}" dt="2026-04-23T16:22:44.597" v="20" actId="1076"/>
        <pc:sldMkLst>
          <pc:docMk/>
          <pc:sldMk cId="1149832341" sldId="272"/>
        </pc:sldMkLst>
      </pc:sldChg>
      <pc:sldChg chg="modNotes">
        <pc:chgData name="Vaughn Haynes" userId="S::hx0826@wayne.edu::b37acf12-bae4-4ec8-b676-924f4c9117a4" providerId="AD" clId="Web-{6A13BA04-519A-BB54-0885-289235FA95BB}" dt="2026-04-23T14:29:29.874" v="8"/>
        <pc:sldMkLst>
          <pc:docMk/>
          <pc:sldMk cId="726637370" sldId="275"/>
        </pc:sldMkLst>
      </pc:sldChg>
      <pc:sldChg chg="modNotes">
        <pc:chgData name="Vaughn Haynes" userId="S::hx0826@wayne.edu::b37acf12-bae4-4ec8-b676-924f4c9117a4" providerId="AD" clId="Web-{6A13BA04-519A-BB54-0885-289235FA95BB}" dt="2026-04-23T14:29:50.655" v="15"/>
        <pc:sldMkLst>
          <pc:docMk/>
          <pc:sldMk cId="23713084" sldId="276"/>
        </pc:sldMkLst>
      </pc:sldChg>
    </pc:docChg>
  </pc:docChgLst>
  <pc:docChgLst>
    <pc:chgData name="Vaughn Haynes" userId="S::hx0826@wayne.edu::b37acf12-bae4-4ec8-b676-924f4c9117a4" providerId="AD" clId="Web-{3C994107-59DA-6FCE-A598-7EB878848C58}"/>
    <pc:docChg chg="modSld">
      <pc:chgData name="Vaughn Haynes" userId="S::hx0826@wayne.edu::b37acf12-bae4-4ec8-b676-924f4c9117a4" providerId="AD" clId="Web-{3C994107-59DA-6FCE-A598-7EB878848C58}" dt="2026-04-20T12:55:38.079" v="2"/>
      <pc:docMkLst>
        <pc:docMk/>
      </pc:docMkLst>
      <pc:sldChg chg="modNotes">
        <pc:chgData name="Vaughn Haynes" userId="S::hx0826@wayne.edu::b37acf12-bae4-4ec8-b676-924f4c9117a4" providerId="AD" clId="Web-{3C994107-59DA-6FCE-A598-7EB878848C58}" dt="2026-04-20T12:55:38.079" v="2"/>
        <pc:sldMkLst>
          <pc:docMk/>
          <pc:sldMk cId="4166177568" sldId="271"/>
        </pc:sldMkLst>
      </pc:sldChg>
    </pc:docChg>
  </pc:docChgLst>
  <pc:docChgLst>
    <pc:chgData name="Vaughn Haynes" userId="S::hx0826@wayne.edu::b37acf12-bae4-4ec8-b676-924f4c9117a4" providerId="AD" clId="Web-{88A620DD-F3FB-5EAE-5A97-DA8E749BEC36}"/>
    <pc:docChg chg="addSld modSld">
      <pc:chgData name="Vaughn Haynes" userId="S::hx0826@wayne.edu::b37acf12-bae4-4ec8-b676-924f4c9117a4" providerId="AD" clId="Web-{88A620DD-F3FB-5EAE-5A97-DA8E749BEC36}" dt="2026-04-10T19:52:04.652" v="813"/>
      <pc:docMkLst>
        <pc:docMk/>
      </pc:docMkLst>
      <pc:sldChg chg="modNotes">
        <pc:chgData name="Vaughn Haynes" userId="S::hx0826@wayne.edu::b37acf12-bae4-4ec8-b676-924f4c9117a4" providerId="AD" clId="Web-{88A620DD-F3FB-5EAE-5A97-DA8E749BEC36}" dt="2026-04-10T19:18:57.870" v="9"/>
        <pc:sldMkLst>
          <pc:docMk/>
          <pc:sldMk cId="2004320962" sldId="260"/>
        </pc:sldMkLst>
      </pc:sldChg>
      <pc:sldChg chg="modNotes">
        <pc:chgData name="Vaughn Haynes" userId="S::hx0826@wayne.edu::b37acf12-bae4-4ec8-b676-924f4c9117a4" providerId="AD" clId="Web-{88A620DD-F3FB-5EAE-5A97-DA8E749BEC36}" dt="2026-04-10T19:35:59.301" v="452"/>
        <pc:sldMkLst>
          <pc:docMk/>
          <pc:sldMk cId="1756480924" sldId="266"/>
        </pc:sldMkLst>
      </pc:sldChg>
      <pc:sldChg chg="modNotes">
        <pc:chgData name="Vaughn Haynes" userId="S::hx0826@wayne.edu::b37acf12-bae4-4ec8-b676-924f4c9117a4" providerId="AD" clId="Web-{88A620DD-F3FB-5EAE-5A97-DA8E749BEC36}" dt="2026-04-10T19:18:50.448" v="1"/>
        <pc:sldMkLst>
          <pc:docMk/>
          <pc:sldMk cId="3796309545" sldId="270"/>
        </pc:sldMkLst>
      </pc:sldChg>
      <pc:sldChg chg="modNotes">
        <pc:chgData name="Vaughn Haynes" userId="S::hx0826@wayne.edu::b37acf12-bae4-4ec8-b676-924f4c9117a4" providerId="AD" clId="Web-{88A620DD-F3FB-5EAE-5A97-DA8E749BEC36}" dt="2026-04-10T19:52:04.652" v="813"/>
        <pc:sldMkLst>
          <pc:docMk/>
          <pc:sldMk cId="4166177568" sldId="271"/>
        </pc:sldMkLst>
      </pc:sldChg>
    </pc:docChg>
  </pc:docChgLst>
  <pc:docChgLst>
    <pc:chgData name="Theresa Hovey" userId="S::gq1124@wayne.edu::7a0883bf-233d-46e3-b98f-c1781423813b" providerId="AD" clId="Web-{220295B5-C402-B1F0-8B31-38ED433077EC}"/>
    <pc:docChg chg="modSld">
      <pc:chgData name="Theresa Hovey" userId="S::gq1124@wayne.edu::7a0883bf-233d-46e3-b98f-c1781423813b" providerId="AD" clId="Web-{220295B5-C402-B1F0-8B31-38ED433077EC}" dt="2026-04-23T15:44:29.800" v="101" actId="20577"/>
      <pc:docMkLst>
        <pc:docMk/>
      </pc:docMkLst>
      <pc:sldChg chg="modSp">
        <pc:chgData name="Theresa Hovey" userId="S::gq1124@wayne.edu::7a0883bf-233d-46e3-b98f-c1781423813b" providerId="AD" clId="Web-{220295B5-C402-B1F0-8B31-38ED433077EC}" dt="2026-04-23T15:44:29.800" v="101" actId="20577"/>
        <pc:sldMkLst>
          <pc:docMk/>
          <pc:sldMk cId="1920379812" sldId="261"/>
        </pc:sldMkLst>
        <pc:spChg chg="mod">
          <ac:chgData name="Theresa Hovey" userId="S::gq1124@wayne.edu::7a0883bf-233d-46e3-b98f-c1781423813b" providerId="AD" clId="Web-{220295B5-C402-B1F0-8B31-38ED433077EC}" dt="2026-04-23T15:44:29.800" v="101" actId="20577"/>
          <ac:spMkLst>
            <pc:docMk/>
            <pc:sldMk cId="1920379812" sldId="261"/>
            <ac:spMk id="3" creationId="{350C3C62-8D80-C9E6-96E7-B41901FD23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259D3-A68C-4D89-9981-51DE123F4A63}" type="datetimeFigureOut">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321AE-1F6E-4D5A-B367-D8B83D64110F}" type="slidenum">
              <a:t>‹#›</a:t>
            </a:fld>
            <a:endParaRPr lang="en-US"/>
          </a:p>
        </p:txBody>
      </p:sp>
    </p:spTree>
    <p:extLst>
      <p:ext uri="{BB962C8B-B14F-4D97-AF65-F5344CB8AC3E}">
        <p14:creationId xmlns:p14="http://schemas.microsoft.com/office/powerpoint/2010/main" val="25029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Hello, thank you for coming to our presentation on the </a:t>
            </a:r>
            <a:r>
              <a:rPr lang="en-US" dirty="0" err="1">
                <a:ea typeface="Calibri"/>
                <a:cs typeface="Calibri"/>
              </a:rPr>
              <a:t>MeL</a:t>
            </a:r>
            <a:r>
              <a:rPr lang="en-US" dirty="0">
                <a:ea typeface="Calibri"/>
                <a:cs typeface="Calibri"/>
              </a:rPr>
              <a:t> Map. We’ve got a short one for you today, this is a project about using data, visualization, and design, with a purpose. We're going to talk about a project we undertook last Summer where we took Wayne State University's </a:t>
            </a:r>
            <a:r>
              <a:rPr lang="en-US" dirty="0" err="1">
                <a:ea typeface="Calibri"/>
                <a:cs typeface="Calibri"/>
              </a:rPr>
              <a:t>MeL</a:t>
            </a:r>
            <a:r>
              <a:rPr lang="en-US" dirty="0">
                <a:ea typeface="Calibri"/>
                <a:cs typeface="Calibri"/>
              </a:rPr>
              <a:t> transactions with other Michigan libraries, and used that data to tell a story about a 20 year long relationship.</a:t>
            </a:r>
          </a:p>
        </p:txBody>
      </p:sp>
      <p:sp>
        <p:nvSpPr>
          <p:cNvPr id="4" name="Slide Number Placeholder 3"/>
          <p:cNvSpPr>
            <a:spLocks noGrp="1"/>
          </p:cNvSpPr>
          <p:nvPr>
            <p:ph type="sldNum" sz="quarter" idx="5"/>
          </p:nvPr>
        </p:nvSpPr>
        <p:spPr/>
        <p:txBody>
          <a:bodyPr/>
          <a:lstStyle/>
          <a:p>
            <a:fld id="{226321AE-1F6E-4D5A-B367-D8B83D64110F}" type="slidenum">
              <a:rPr lang="en-US"/>
              <a:t>1</a:t>
            </a:fld>
            <a:endParaRPr lang="en-US"/>
          </a:p>
        </p:txBody>
      </p:sp>
    </p:spTree>
    <p:extLst>
      <p:ext uri="{BB962C8B-B14F-4D97-AF65-F5344CB8AC3E}">
        <p14:creationId xmlns:p14="http://schemas.microsoft.com/office/powerpoint/2010/main" val="3376156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"Mobile-first" is a design philosophy where you design for the smaller screens before you design for the bigger screens. Obviously, we didn't do this, but, the average person isn't looking at a computer all the time, so we knew we needed mobile support. These were the principles we followed when adapting the Mel Map to the small screen:</a:t>
            </a:r>
          </a:p>
          <a:p>
            <a:r>
              <a:rPr lang="en-US">
                <a:ea typeface="Calibri"/>
                <a:cs typeface="Calibri"/>
              </a:rPr>
              <a:t>-condense </a:t>
            </a:r>
            <a:r>
              <a:rPr lang="en-US" err="1">
                <a:ea typeface="Calibri"/>
                <a:cs typeface="Calibri"/>
              </a:rPr>
              <a:t>condense</a:t>
            </a:r>
            <a:r>
              <a:rPr lang="en-US">
                <a:ea typeface="Calibri"/>
                <a:cs typeface="Calibri"/>
              </a:rPr>
              <a:t> </a:t>
            </a:r>
            <a:r>
              <a:rPr lang="en-US" err="1">
                <a:ea typeface="Calibri"/>
                <a:cs typeface="Calibri"/>
              </a:rPr>
              <a:t>condense</a:t>
            </a:r>
            <a:r>
              <a:rPr lang="en-US">
                <a:ea typeface="Calibri"/>
                <a:cs typeface="Calibri"/>
              </a:rPr>
              <a:t>. As proud of the blurb as we were, it was covering up the whole screen. Bye </a:t>
            </a:r>
            <a:r>
              <a:rPr lang="en-US" err="1">
                <a:ea typeface="Calibri"/>
                <a:cs typeface="Calibri"/>
              </a:rPr>
              <a:t>bye</a:t>
            </a:r>
            <a:r>
              <a:rPr lang="en-US">
                <a:ea typeface="Calibri"/>
                <a:cs typeface="Calibri"/>
              </a:rPr>
              <a:t> </a:t>
            </a:r>
            <a:r>
              <a:rPr lang="en-US" err="1">
                <a:ea typeface="Calibri"/>
                <a:cs typeface="Calibri"/>
              </a:rPr>
              <a:t>blurbie</a:t>
            </a:r>
            <a:r>
              <a:rPr lang="en-US">
                <a:ea typeface="Calibri"/>
                <a:cs typeface="Calibri"/>
              </a:rPr>
              <a:t>.</a:t>
            </a:r>
          </a:p>
          <a:p>
            <a:r>
              <a:rPr lang="en-US">
                <a:ea typeface="Calibri"/>
                <a:cs typeface="Calibri"/>
              </a:rPr>
              <a:t>-Following that – consider what's </a:t>
            </a:r>
            <a:r>
              <a:rPr lang="en-US" i="1">
                <a:ea typeface="Calibri"/>
                <a:cs typeface="Calibri"/>
              </a:rPr>
              <a:t>really important</a:t>
            </a:r>
            <a:r>
              <a:rPr lang="en-US">
                <a:ea typeface="Calibri"/>
                <a:cs typeface="Calibri"/>
              </a:rPr>
              <a:t>. The extra bells and whistles were more than just extra bells and whistles - they were the reason we made it our own in the first place. We made the boxes with the toggles expandable, so if you wanted to filter and refine the data, you still could without clogging up your screen.</a:t>
            </a:r>
          </a:p>
          <a:p>
            <a:r>
              <a:rPr lang="en-US">
                <a:ea typeface="Calibri"/>
                <a:cs typeface="Calibri"/>
              </a:rPr>
              <a:t>-And one great thing about making the site smaller is that it loads much faster!</a:t>
            </a:r>
          </a:p>
        </p:txBody>
      </p:sp>
      <p:sp>
        <p:nvSpPr>
          <p:cNvPr id="4" name="Slide Number Placeholder 3"/>
          <p:cNvSpPr>
            <a:spLocks noGrp="1"/>
          </p:cNvSpPr>
          <p:nvPr>
            <p:ph type="sldNum" sz="quarter" idx="5"/>
          </p:nvPr>
        </p:nvSpPr>
        <p:spPr/>
        <p:txBody>
          <a:bodyPr/>
          <a:lstStyle/>
          <a:p>
            <a:fld id="{226321AE-1F6E-4D5A-B367-D8B83D64110F}" type="slidenum">
              <a:rPr lang="en-US"/>
              <a:t>10</a:t>
            </a:fld>
            <a:endParaRPr lang="en-US"/>
          </a:p>
        </p:txBody>
      </p:sp>
    </p:spTree>
    <p:extLst>
      <p:ext uri="{BB962C8B-B14F-4D97-AF65-F5344CB8AC3E}">
        <p14:creationId xmlns:p14="http://schemas.microsoft.com/office/powerpoint/2010/main" val="347255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way of showing off this exhibit, we put together a topical guide which features the map and a few other statistical treats. As of a few days ago, this guide has had 1,450 views since its initial publication in August</a:t>
            </a:r>
          </a:p>
        </p:txBody>
      </p:sp>
      <p:sp>
        <p:nvSpPr>
          <p:cNvPr id="4" name="Slide Number Placeholder 3"/>
          <p:cNvSpPr>
            <a:spLocks noGrp="1"/>
          </p:cNvSpPr>
          <p:nvPr>
            <p:ph type="sldNum" sz="quarter" idx="5"/>
          </p:nvPr>
        </p:nvSpPr>
        <p:spPr/>
        <p:txBody>
          <a:bodyPr/>
          <a:lstStyle/>
          <a:p>
            <a:fld id="{226321AE-1F6E-4D5A-B367-D8B83D64110F}" type="slidenum">
              <a:rPr lang="en-US"/>
              <a:t>11</a:t>
            </a:fld>
            <a:endParaRPr lang="en-US"/>
          </a:p>
        </p:txBody>
      </p:sp>
    </p:spTree>
    <p:extLst>
      <p:ext uri="{BB962C8B-B14F-4D97-AF65-F5344CB8AC3E}">
        <p14:creationId xmlns:p14="http://schemas.microsoft.com/office/powerpoint/2010/main" val="280266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12</a:t>
            </a:fld>
            <a:endParaRPr lang="en-US"/>
          </a:p>
        </p:txBody>
      </p:sp>
    </p:spTree>
    <p:extLst>
      <p:ext uri="{BB962C8B-B14F-4D97-AF65-F5344CB8AC3E}">
        <p14:creationId xmlns:p14="http://schemas.microsoft.com/office/powerpoint/2010/main" val="225704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And here are the links if you want to check them out! You can scan the code, follow the URL, and if you want to come back to this later, they're also included in the slide deck on sched.</a:t>
            </a:r>
          </a:p>
        </p:txBody>
      </p:sp>
      <p:sp>
        <p:nvSpPr>
          <p:cNvPr id="4" name="Slide Number Placeholder 3"/>
          <p:cNvSpPr>
            <a:spLocks noGrp="1"/>
          </p:cNvSpPr>
          <p:nvPr>
            <p:ph type="sldNum" sz="quarter" idx="5"/>
          </p:nvPr>
        </p:nvSpPr>
        <p:spPr/>
        <p:txBody>
          <a:bodyPr/>
          <a:lstStyle/>
          <a:p>
            <a:fld id="{226321AE-1F6E-4D5A-B367-D8B83D64110F}" type="slidenum">
              <a:rPr lang="en-US"/>
              <a:t>13</a:t>
            </a:fld>
            <a:endParaRPr lang="en-US"/>
          </a:p>
        </p:txBody>
      </p:sp>
    </p:spTree>
    <p:extLst>
      <p:ext uri="{BB962C8B-B14F-4D97-AF65-F5344CB8AC3E}">
        <p14:creationId xmlns:p14="http://schemas.microsoft.com/office/powerpoint/2010/main" val="234480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14</a:t>
            </a:fld>
            <a:endParaRPr lang="en-US"/>
          </a:p>
        </p:txBody>
      </p:sp>
    </p:spTree>
    <p:extLst>
      <p:ext uri="{BB962C8B-B14F-4D97-AF65-F5344CB8AC3E}">
        <p14:creationId xmlns:p14="http://schemas.microsoft.com/office/powerpoint/2010/main" val="229063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15</a:t>
            </a:fld>
            <a:endParaRPr lang="en-US"/>
          </a:p>
        </p:txBody>
      </p:sp>
    </p:spTree>
    <p:extLst>
      <p:ext uri="{BB962C8B-B14F-4D97-AF65-F5344CB8AC3E}">
        <p14:creationId xmlns:p14="http://schemas.microsoft.com/office/powerpoint/2010/main" val="6028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16</a:t>
            </a:fld>
            <a:endParaRPr lang="en-US"/>
          </a:p>
        </p:txBody>
      </p:sp>
    </p:spTree>
    <p:extLst>
      <p:ext uri="{BB962C8B-B14F-4D97-AF65-F5344CB8AC3E}">
        <p14:creationId xmlns:p14="http://schemas.microsoft.com/office/powerpoint/2010/main" val="173880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Here's a link to the MiALA feedback survey, please scan it and let us know what you think!</a:t>
            </a:r>
          </a:p>
        </p:txBody>
      </p:sp>
      <p:sp>
        <p:nvSpPr>
          <p:cNvPr id="4" name="Slide Number Placeholder 3"/>
          <p:cNvSpPr>
            <a:spLocks noGrp="1"/>
          </p:cNvSpPr>
          <p:nvPr>
            <p:ph type="sldNum" sz="quarter" idx="5"/>
          </p:nvPr>
        </p:nvSpPr>
        <p:spPr/>
        <p:txBody>
          <a:bodyPr/>
          <a:lstStyle/>
          <a:p>
            <a:fld id="{226321AE-1F6E-4D5A-B367-D8B83D64110F}" type="slidenum">
              <a:rPr lang="en-US"/>
              <a:t>17</a:t>
            </a:fld>
            <a:endParaRPr lang="en-US"/>
          </a:p>
        </p:txBody>
      </p:sp>
    </p:spTree>
    <p:extLst>
      <p:ext uri="{BB962C8B-B14F-4D97-AF65-F5344CB8AC3E}">
        <p14:creationId xmlns:p14="http://schemas.microsoft.com/office/powerpoint/2010/main" val="58278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2</a:t>
            </a:fld>
            <a:endParaRPr lang="en-US"/>
          </a:p>
        </p:txBody>
      </p:sp>
    </p:spTree>
    <p:extLst>
      <p:ext uri="{BB962C8B-B14F-4D97-AF65-F5344CB8AC3E}">
        <p14:creationId xmlns:p14="http://schemas.microsoft.com/office/powerpoint/2010/main" val="16410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3</a:t>
            </a:fld>
            <a:endParaRPr lang="en-US"/>
          </a:p>
        </p:txBody>
      </p:sp>
    </p:spTree>
    <p:extLst>
      <p:ext uri="{BB962C8B-B14F-4D97-AF65-F5344CB8AC3E}">
        <p14:creationId xmlns:p14="http://schemas.microsoft.com/office/powerpoint/2010/main" val="116301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ea typeface="Calibri"/>
                <a:cs typeface="Calibri"/>
              </a:rPr>
              <a:t>We were looking for something more than a chart. We wanted to visualize not just the data but also the scope and impact of the data.</a:t>
            </a:r>
          </a:p>
          <a:p>
            <a:pPr marL="228600" indent="-228600">
              <a:buAutoNum type="arabicParenR"/>
            </a:pPr>
            <a:r>
              <a:rPr lang="en-US" dirty="0">
                <a:ea typeface="Calibri"/>
                <a:cs typeface="Calibri"/>
              </a:rPr>
              <a:t>We wanted something we can maintain. We wanted something people can regularly reference, </a:t>
            </a:r>
            <a:r>
              <a:rPr lang="en-US" dirty="0"/>
              <a:t>just want a one-off exhibit</a:t>
            </a:r>
            <a:r>
              <a:rPr lang="en-US" dirty="0">
                <a:ea typeface="Calibri"/>
                <a:cs typeface="Calibri"/>
              </a:rPr>
              <a:t>.</a:t>
            </a:r>
          </a:p>
          <a:p>
            <a:pPr marL="228600" indent="-228600">
              <a:buAutoNum type="arabicParenR"/>
            </a:pPr>
            <a:r>
              <a:rPr lang="en-US" dirty="0">
                <a:ea typeface="Calibri"/>
                <a:cs typeface="Calibri"/>
              </a:rPr>
              <a:t>We wanted something interactive. We wanted patrons to stick around, play around and get a tactile feeling of the data, and maybe move on to our library website.</a:t>
            </a:r>
          </a:p>
          <a:p>
            <a:pPr marL="228600" indent="-228600">
              <a:buAutoNum type="arabicParenR"/>
            </a:pPr>
            <a:r>
              <a:rPr lang="en-US">
                <a:ea typeface="Calibri"/>
                <a:cs typeface="Calibri"/>
              </a:rPr>
              <a:t>And so, while looking for ideas I came across a map type called a flow map. Flow maps track movement between locations using arrows or lines, using thickness to </a:t>
            </a:r>
            <a:r>
              <a:rPr lang="en-US" dirty="0">
                <a:ea typeface="Calibri"/>
                <a:cs typeface="Calibri"/>
              </a:rPr>
              <a:t>represent the amount.</a:t>
            </a:r>
          </a:p>
        </p:txBody>
      </p:sp>
      <p:sp>
        <p:nvSpPr>
          <p:cNvPr id="4" name="Slide Number Placeholder 3"/>
          <p:cNvSpPr>
            <a:spLocks noGrp="1"/>
          </p:cNvSpPr>
          <p:nvPr>
            <p:ph type="sldNum" sz="quarter" idx="5"/>
          </p:nvPr>
        </p:nvSpPr>
        <p:spPr/>
        <p:txBody>
          <a:bodyPr/>
          <a:lstStyle/>
          <a:p>
            <a:fld id="{226321AE-1F6E-4D5A-B367-D8B83D64110F}" type="slidenum">
              <a:t>4</a:t>
            </a:fld>
            <a:endParaRPr lang="en-US"/>
          </a:p>
        </p:txBody>
      </p:sp>
    </p:spTree>
    <p:extLst>
      <p:ext uri="{BB962C8B-B14F-4D97-AF65-F5344CB8AC3E}">
        <p14:creationId xmlns:p14="http://schemas.microsoft.com/office/powerpoint/2010/main" val="78093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ea typeface="Calibri"/>
                <a:cs typeface="Calibri"/>
              </a:rPr>
              <a:t>My first thought was to use something like Canva or another graphic design platform. This would be great visually, but we wanted something interactive.</a:t>
            </a:r>
          </a:p>
          <a:p>
            <a:pPr marL="228600" indent="-228600">
              <a:buAutoNum type="arabicParenR"/>
            </a:pPr>
            <a:r>
              <a:rPr lang="en-US" dirty="0">
                <a:ea typeface="Calibri"/>
                <a:cs typeface="Calibri"/>
              </a:rPr>
              <a:t>We considered using Microsoft </a:t>
            </a:r>
            <a:r>
              <a:rPr lang="en-US" dirty="0" err="1">
                <a:ea typeface="Calibri"/>
                <a:cs typeface="Calibri"/>
              </a:rPr>
              <a:t>PowerBI</a:t>
            </a:r>
            <a:r>
              <a:rPr lang="en-US" dirty="0">
                <a:ea typeface="Calibri"/>
                <a:cs typeface="Calibri"/>
              </a:rPr>
              <a:t>, which is a dedicated platform explicitly for visualizing data. However, all the plugins to create </a:t>
            </a:r>
            <a:r>
              <a:rPr lang="en-US" dirty="0" err="1">
                <a:ea typeface="Calibri"/>
                <a:cs typeface="Calibri"/>
              </a:rPr>
              <a:t>flowmaps</a:t>
            </a:r>
            <a:r>
              <a:rPr lang="en-US" dirty="0">
                <a:ea typeface="Calibri"/>
                <a:cs typeface="Calibri"/>
              </a:rPr>
              <a:t> were last updated years ago, and were no longer compatible.</a:t>
            </a:r>
          </a:p>
          <a:p>
            <a:pPr marL="228600" indent="-228600">
              <a:buAutoNum type="arabicParenR"/>
            </a:pPr>
            <a:r>
              <a:rPr lang="en-US" dirty="0">
                <a:ea typeface="Calibri"/>
                <a:cs typeface="Calibri"/>
              </a:rPr>
              <a:t>For anyone who's made a </a:t>
            </a:r>
            <a:r>
              <a:rPr lang="en-US" dirty="0" err="1">
                <a:ea typeface="Calibri"/>
                <a:cs typeface="Calibri"/>
              </a:rPr>
              <a:t>flowmap</a:t>
            </a:r>
            <a:r>
              <a:rPr lang="en-US" dirty="0">
                <a:ea typeface="Calibri"/>
                <a:cs typeface="Calibri"/>
              </a:rPr>
              <a:t> before, you've probably heard of </a:t>
            </a:r>
            <a:r>
              <a:rPr lang="en-US" dirty="0" err="1">
                <a:ea typeface="Calibri"/>
                <a:cs typeface="Calibri"/>
              </a:rPr>
              <a:t>FlowMap</a:t>
            </a:r>
            <a:r>
              <a:rPr lang="en-US" dirty="0">
                <a:ea typeface="Calibri"/>
                <a:cs typeface="Calibri"/>
              </a:rPr>
              <a:t> Blue. This is a great software, however, it's a very one-size-fits-all tool, that lacked the specificity we were looking for.</a:t>
            </a:r>
          </a:p>
          <a:p>
            <a:pPr marL="228600" indent="-228600">
              <a:buAutoNum type="arabicParenR"/>
            </a:pPr>
            <a:r>
              <a:rPr lang="en-US" dirty="0">
                <a:ea typeface="Calibri"/>
                <a:cs typeface="Calibri"/>
              </a:rPr>
              <a:t>With all the tools, it seemed like you had to pick your limitations. </a:t>
            </a:r>
            <a:r>
              <a:rPr lang="en-US" dirty="0"/>
              <a:t>Some tools looked great visually, but had limited customization. </a:t>
            </a:r>
            <a:r>
              <a:rPr lang="en-US" dirty="0">
                <a:ea typeface="Calibri"/>
                <a:cs typeface="Calibri"/>
              </a:rPr>
              <a:t>Others </a:t>
            </a:r>
            <a:r>
              <a:rPr lang="en-US" dirty="0"/>
              <a:t>let you control your own data,</a:t>
            </a:r>
            <a:r>
              <a:rPr lang="en-US" dirty="0">
                <a:ea typeface="Calibri"/>
                <a:cs typeface="Calibri"/>
              </a:rPr>
              <a:t> but required you to host it on nefarious platforms like Google.</a:t>
            </a:r>
          </a:p>
          <a:p>
            <a:pPr marL="228600" indent="-228600">
              <a:buAutoNum type="arabicParenR"/>
            </a:pPr>
            <a:r>
              <a:rPr lang="en-US" dirty="0">
                <a:ea typeface="Calibri"/>
                <a:cs typeface="Calibri"/>
              </a:rPr>
              <a:t>There were lots of AI options. I'm of the opinion that AI generated slop is not yours, therefore, I decided to not use any of those.</a:t>
            </a:r>
            <a:endParaRPr lang="en-US" dirty="0"/>
          </a:p>
          <a:p>
            <a:pPr marL="228600" indent="-228600">
              <a:buAutoNum type="arabicParenR"/>
            </a:pPr>
            <a:r>
              <a:rPr lang="en-US">
                <a:ea typeface="Calibri"/>
                <a:cs typeface="Calibri"/>
              </a:rPr>
              <a:t>It felt like we were running out of options until...</a:t>
            </a:r>
          </a:p>
        </p:txBody>
      </p:sp>
      <p:sp>
        <p:nvSpPr>
          <p:cNvPr id="4" name="Slide Number Placeholder 3"/>
          <p:cNvSpPr>
            <a:spLocks noGrp="1"/>
          </p:cNvSpPr>
          <p:nvPr>
            <p:ph type="sldNum" sz="quarter" idx="5"/>
          </p:nvPr>
        </p:nvSpPr>
        <p:spPr/>
        <p:txBody>
          <a:bodyPr/>
          <a:lstStyle/>
          <a:p>
            <a:fld id="{226321AE-1F6E-4D5A-B367-D8B83D64110F}" type="slidenum">
              <a:rPr lang="en-US"/>
              <a:t>5</a:t>
            </a:fld>
            <a:endParaRPr lang="en-US"/>
          </a:p>
        </p:txBody>
      </p:sp>
    </p:spTree>
    <p:extLst>
      <p:ext uri="{BB962C8B-B14F-4D97-AF65-F5344CB8AC3E}">
        <p14:creationId xmlns:p14="http://schemas.microsoft.com/office/powerpoint/2010/main" val="261299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Why don't</a:t>
            </a:r>
            <a:r>
              <a:rPr lang="en-US">
                <a:ea typeface="Calibri"/>
                <a:cs typeface="Calibri"/>
              </a:rPr>
              <a:t> we just make our own tool?</a:t>
            </a:r>
          </a:p>
        </p:txBody>
      </p:sp>
      <p:sp>
        <p:nvSpPr>
          <p:cNvPr id="4" name="Slide Number Placeholder 3"/>
          <p:cNvSpPr>
            <a:spLocks noGrp="1"/>
          </p:cNvSpPr>
          <p:nvPr>
            <p:ph type="sldNum" sz="quarter" idx="5"/>
          </p:nvPr>
        </p:nvSpPr>
        <p:spPr/>
        <p:txBody>
          <a:bodyPr/>
          <a:lstStyle/>
          <a:p>
            <a:fld id="{226321AE-1F6E-4D5A-B367-D8B83D64110F}" type="slidenum">
              <a:rPr lang="en-US"/>
              <a:t>6</a:t>
            </a:fld>
            <a:endParaRPr lang="en-US"/>
          </a:p>
        </p:txBody>
      </p:sp>
    </p:spTree>
    <p:extLst>
      <p:ext uri="{BB962C8B-B14F-4D97-AF65-F5344CB8AC3E}">
        <p14:creationId xmlns:p14="http://schemas.microsoft.com/office/powerpoint/2010/main" val="3579732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Some principles we wanted to follow:</a:t>
            </a:r>
            <a:endParaRPr lang="en-US"/>
          </a:p>
          <a:p>
            <a:pPr marL="228600" indent="-228600">
              <a:buAutoNum type="arabicPeriod"/>
            </a:pPr>
            <a:r>
              <a:rPr lang="en-US">
                <a:ea typeface="Calibri"/>
                <a:cs typeface="Calibri"/>
              </a:rPr>
              <a:t>Accessibility – we wanted as many users as possible to be able to interact with our data</a:t>
            </a:r>
          </a:p>
          <a:p>
            <a:pPr marL="228600" indent="-228600">
              <a:buAutoNum type="arabicPeriod"/>
            </a:pPr>
            <a:r>
              <a:rPr lang="en-US" dirty="0">
                <a:ea typeface="Calibri"/>
                <a:cs typeface="Calibri"/>
              </a:rPr>
              <a:t>Simple, sleek, specific, and sortable. All those s-words. We wanted something that looks modern, and we wanted something that was tailor-made to our data.</a:t>
            </a:r>
            <a:r>
              <a:rPr lang="en-US" dirty="0"/>
              <a:t> The average user doesn't know how to do an SQL query, and they shouldn't have to in order to mess around with our data</a:t>
            </a:r>
            <a:endParaRPr lang="en-US" dirty="0">
              <a:ea typeface="Calibri"/>
              <a:cs typeface="Calibri"/>
            </a:endParaRPr>
          </a:p>
          <a:p>
            <a:pPr marL="228600" indent="-228600">
              <a:buAutoNum type="arabicPeriod"/>
            </a:pPr>
            <a:r>
              <a:rPr lang="en-US" dirty="0">
                <a:ea typeface="Calibri"/>
                <a:cs typeface="Calibri"/>
              </a:rPr>
              <a:t>What bloat can we trim, and what can we beef up? Some of those other platforms took a </a:t>
            </a:r>
            <a:r>
              <a:rPr lang="en-US" dirty="0" err="1">
                <a:ea typeface="Calibri"/>
                <a:cs typeface="Calibri"/>
              </a:rPr>
              <a:t>looooong</a:t>
            </a:r>
            <a:r>
              <a:rPr lang="en-US" dirty="0">
                <a:ea typeface="Calibri"/>
                <a:cs typeface="Calibri"/>
              </a:rPr>
              <a:t> time to load while they loaded a bunch of data we didn't need. Simultaneously, we had data that wasn't being utilized by these other platforms.</a:t>
            </a:r>
          </a:p>
          <a:p>
            <a:pPr marL="228600" indent="-228600">
              <a:buAutoNum type="arabicPeriod"/>
            </a:pPr>
            <a:r>
              <a:rPr lang="en-US" dirty="0">
                <a:ea typeface="Calibri"/>
                <a:cs typeface="Calibri"/>
              </a:rPr>
              <a:t>How can we best serve the story we're trying to tell? The takeaway is that </a:t>
            </a:r>
            <a:r>
              <a:rPr lang="en-US" dirty="0" err="1">
                <a:ea typeface="Calibri"/>
                <a:cs typeface="Calibri"/>
              </a:rPr>
              <a:t>MeLCat</a:t>
            </a:r>
            <a:r>
              <a:rPr lang="en-US" dirty="0">
                <a:ea typeface="Calibri"/>
                <a:cs typeface="Calibri"/>
              </a:rPr>
              <a:t> is a valuable resource that connects libraries all over Michigan – how can we make that idea as clear and impactful as possible?</a:t>
            </a:r>
          </a:p>
        </p:txBody>
      </p:sp>
      <p:sp>
        <p:nvSpPr>
          <p:cNvPr id="4" name="Slide Number Placeholder 3"/>
          <p:cNvSpPr>
            <a:spLocks noGrp="1"/>
          </p:cNvSpPr>
          <p:nvPr>
            <p:ph type="sldNum" sz="quarter" idx="5"/>
          </p:nvPr>
        </p:nvSpPr>
        <p:spPr/>
        <p:txBody>
          <a:bodyPr/>
          <a:lstStyle/>
          <a:p>
            <a:fld id="{226321AE-1F6E-4D5A-B367-D8B83D64110F}" type="slidenum">
              <a:rPr lang="en-US"/>
              <a:t>7</a:t>
            </a:fld>
            <a:endParaRPr lang="en-US"/>
          </a:p>
        </p:txBody>
      </p:sp>
    </p:spTree>
    <p:extLst>
      <p:ext uri="{BB962C8B-B14F-4D97-AF65-F5344CB8AC3E}">
        <p14:creationId xmlns:p14="http://schemas.microsoft.com/office/powerpoint/2010/main" val="266317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Here's a rough outline, the basic idea was already there from our work with the other tools like </a:t>
            </a:r>
            <a:r>
              <a:rPr lang="en-US" err="1">
                <a:ea typeface="Calibri"/>
                <a:cs typeface="Calibri"/>
              </a:rPr>
              <a:t>FlowMap</a:t>
            </a:r>
            <a:r>
              <a:rPr lang="en-US">
                <a:ea typeface="Calibri"/>
                <a:cs typeface="Calibri"/>
              </a:rPr>
              <a:t> Blue.</a:t>
            </a:r>
          </a:p>
          <a:p>
            <a:r>
              <a:rPr lang="en-US">
                <a:ea typeface="Calibri"/>
                <a:cs typeface="Calibri"/>
              </a:rPr>
              <a:t>The most obvious and important element is the Michigan map. There are a bunch of open source map tools you've might have heard of like Open Street Maps, so we knew that wouldn't be an issue. The great thing about having a fixed, central piece is that it becomes a matter of designing around an element, giving you parameters to work within instead of having to take a wild guess and see what works.</a:t>
            </a:r>
          </a:p>
          <a:p>
            <a:r>
              <a:rPr lang="en-US">
                <a:ea typeface="Calibri"/>
                <a:cs typeface="Calibri"/>
              </a:rPr>
              <a:t>The question became what knobs and dials do we want the users to play around with? To answer that we had to go back to our central idea, which is that </a:t>
            </a:r>
            <a:r>
              <a:rPr lang="en-US" err="1">
                <a:ea typeface="Calibri"/>
                <a:cs typeface="Calibri"/>
              </a:rPr>
              <a:t>MeLCat</a:t>
            </a:r>
            <a:r>
              <a:rPr lang="en-US">
                <a:ea typeface="Calibri"/>
                <a:cs typeface="Calibri"/>
              </a:rPr>
              <a:t> connects libraries all over Michigan. So we obviously needed a search box, which was present in the other tools, but what wasn't present in the other tools was the ability to group data sets. There's consortiums al over Michigan like the </a:t>
            </a:r>
            <a:r>
              <a:rPr lang="en-US" err="1">
                <a:ea typeface="Calibri"/>
                <a:cs typeface="Calibri"/>
              </a:rPr>
              <a:t>Librar</a:t>
            </a:r>
            <a:r>
              <a:rPr lang="en-US">
                <a:ea typeface="Calibri"/>
                <a:cs typeface="Calibri"/>
              </a:rPr>
              <a:t>y Network or </a:t>
            </a:r>
            <a:r>
              <a:rPr lang="en-US"/>
              <a:t>the Southwest Michigan Library Cooperative. And there's also groups that WSU specifically liaisons with, like Michigan's community colleges or the Michigan Association of State Universities. Also, you'll notice some lines are green, and some are yellow – we wanted a way to quickly visually distinguish between academic and public libraries.</a:t>
            </a:r>
            <a:endParaRPr lang="en-US">
              <a:ea typeface="Calibri"/>
              <a:cs typeface="Calibri"/>
            </a:endParaRPr>
          </a:p>
          <a:p>
            <a:r>
              <a:rPr lang="en-US">
                <a:ea typeface="Calibri"/>
                <a:cs typeface="Calibri"/>
              </a:rPr>
              <a:t>Mel also publishes its statistics monthly as far back as 2020. So, that's how we decided to group the data – yearly and monthly. We also wanted a toggle between received items, or loaned (or both). And then finally a quick little blurb about the whole point of the entire operation.</a:t>
            </a:r>
          </a:p>
        </p:txBody>
      </p:sp>
      <p:sp>
        <p:nvSpPr>
          <p:cNvPr id="4" name="Slide Number Placeholder 3"/>
          <p:cNvSpPr>
            <a:spLocks noGrp="1"/>
          </p:cNvSpPr>
          <p:nvPr>
            <p:ph type="sldNum" sz="quarter" idx="5"/>
          </p:nvPr>
        </p:nvSpPr>
        <p:spPr/>
        <p:txBody>
          <a:bodyPr/>
          <a:lstStyle/>
          <a:p>
            <a:fld id="{226321AE-1F6E-4D5A-B367-D8B83D64110F}" type="slidenum">
              <a:rPr lang="en-US"/>
              <a:t>8</a:t>
            </a:fld>
            <a:endParaRPr lang="en-US"/>
          </a:p>
        </p:txBody>
      </p:sp>
    </p:spTree>
    <p:extLst>
      <p:ext uri="{BB962C8B-B14F-4D97-AF65-F5344CB8AC3E}">
        <p14:creationId xmlns:p14="http://schemas.microsoft.com/office/powerpoint/2010/main" val="2192725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321AE-1F6E-4D5A-B367-D8B83D64110F}" type="slidenum">
              <a:rPr lang="en-US"/>
              <a:t>9</a:t>
            </a:fld>
            <a:endParaRPr lang="en-US"/>
          </a:p>
        </p:txBody>
      </p:sp>
    </p:spTree>
    <p:extLst>
      <p:ext uri="{BB962C8B-B14F-4D97-AF65-F5344CB8AC3E}">
        <p14:creationId xmlns:p14="http://schemas.microsoft.com/office/powerpoint/2010/main" val="309670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189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941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5905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9404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288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322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5919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673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664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804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62676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C764DE79-268F-4C1A-8933-263129D2AF90}" type="datetimeFigureOut">
              <a:rPr lang="en-US" dirty="0"/>
              <a:t>5/5/2026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087434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mel-map.github.io/"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guides.lib.wayne.edu/melmap"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pRecording">
            <a:hlinkClick r:id="" action="ppaction://media"/>
            <a:extLst>
              <a:ext uri="{FF2B5EF4-FFF2-40B4-BE49-F238E27FC236}">
                <a16:creationId xmlns:a16="http://schemas.microsoft.com/office/drawing/2014/main" id="{C76A4FC9-9E51-F95D-1B08-6A2348D8AA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p:cNvSpPr>
            <a:spLocks noGrp="1"/>
          </p:cNvSpPr>
          <p:nvPr>
            <p:ph type="ctrTitle"/>
          </p:nvPr>
        </p:nvSpPr>
        <p:spPr>
          <a:effectLst>
            <a:outerShdw dist="50800" dir="5400000">
              <a:srgbClr val="000000"/>
            </a:outerShdw>
          </a:effectLst>
        </p:spPr>
        <p:txBody>
          <a:bodyPr>
            <a:normAutofit fontScale="90000"/>
          </a:bodyPr>
          <a:lstStyle/>
          <a:p>
            <a:r>
              <a:rPr lang="en-US" b="1" err="1">
                <a:latin typeface="Aptos Display"/>
                <a:ea typeface="Calibri"/>
                <a:cs typeface="Calibri"/>
              </a:rPr>
              <a:t>MeL</a:t>
            </a:r>
            <a:r>
              <a:rPr lang="en-US" b="1">
                <a:latin typeface="Aptos Display"/>
                <a:ea typeface="Calibri"/>
                <a:cs typeface="Calibri"/>
              </a:rPr>
              <a:t> Map: 20 Years of Connections Between Wayne State and Michigan Libraries</a:t>
            </a:r>
          </a:p>
        </p:txBody>
      </p:sp>
      <p:sp>
        <p:nvSpPr>
          <p:cNvPr id="3" name="Subtitle 2"/>
          <p:cNvSpPr>
            <a:spLocks noGrp="1"/>
          </p:cNvSpPr>
          <p:nvPr>
            <p:ph type="subTitle" idx="1"/>
          </p:nvPr>
        </p:nvSpPr>
        <p:spPr>
          <a:xfrm>
            <a:off x="1524000" y="4384915"/>
            <a:ext cx="9144000" cy="1655762"/>
          </a:xfrm>
          <a:effectLst>
            <a:outerShdw blurRad="63500" dist="38100" dir="5400000">
              <a:srgbClr val="000000"/>
            </a:outerShdw>
          </a:effectLst>
        </p:spPr>
        <p:txBody>
          <a:bodyPr vert="horz" lIns="91440" tIns="45720" rIns="91440" bIns="45720" rtlCol="0" anchor="t">
            <a:normAutofit/>
          </a:bodyPr>
          <a:lstStyle/>
          <a:p>
            <a:r>
              <a:rPr lang="en-US"/>
              <a:t>Vaughn Haynes – Graduate Student Assistant</a:t>
            </a:r>
          </a:p>
          <a:p>
            <a:r>
              <a:rPr lang="en-US"/>
              <a:t>Theresa Hovey – Library Associate Senior</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Recording_04-09-2026 10-53-53_1">
            <a:hlinkClick r:id="" action="ppaction://media"/>
            <a:extLst>
              <a:ext uri="{FF2B5EF4-FFF2-40B4-BE49-F238E27FC236}">
                <a16:creationId xmlns:a16="http://schemas.microsoft.com/office/drawing/2014/main" id="{A2D524BF-CF85-AA27-EAF7-03AEE4CABF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2963" y="0"/>
            <a:ext cx="3722687" cy="6858000"/>
          </a:xfrm>
          <a:prstGeom prst="rect">
            <a:avLst/>
          </a:prstGeom>
        </p:spPr>
      </p:pic>
      <p:sp>
        <p:nvSpPr>
          <p:cNvPr id="4" name="Title 1">
            <a:extLst>
              <a:ext uri="{FF2B5EF4-FFF2-40B4-BE49-F238E27FC236}">
                <a16:creationId xmlns:a16="http://schemas.microsoft.com/office/drawing/2014/main" id="{1B31655C-194C-4782-A7BD-584504CB57E0}"/>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Mobile design</a:t>
            </a:r>
          </a:p>
        </p:txBody>
      </p:sp>
      <p:sp>
        <p:nvSpPr>
          <p:cNvPr id="6" name="Content Placeholder 2">
            <a:extLst>
              <a:ext uri="{FF2B5EF4-FFF2-40B4-BE49-F238E27FC236}">
                <a16:creationId xmlns:a16="http://schemas.microsoft.com/office/drawing/2014/main" id="{C40B3AB9-BA38-776E-E9A5-7F05C2B9C963}"/>
              </a:ext>
            </a:extLst>
          </p:cNvPr>
          <p:cNvSpPr txBox="1">
            <a:spLocks/>
          </p:cNvSpPr>
          <p:nvPr/>
        </p:nvSpPr>
        <p:spPr>
          <a:xfrm>
            <a:off x="838200" y="1825625"/>
            <a:ext cx="48641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Condense </a:t>
            </a:r>
            <a:r>
              <a:rPr lang="en-US" err="1"/>
              <a:t>condense</a:t>
            </a:r>
            <a:r>
              <a:rPr lang="en-US"/>
              <a:t> </a:t>
            </a:r>
            <a:r>
              <a:rPr lang="en-US" err="1"/>
              <a:t>condense</a:t>
            </a:r>
            <a:endParaRPr lang="en-US"/>
          </a:p>
          <a:p>
            <a:r>
              <a:rPr lang="en-US"/>
              <a:t>Consider what's </a:t>
            </a:r>
            <a:r>
              <a:rPr lang="en-US" i="1"/>
              <a:t>really </a:t>
            </a:r>
            <a:r>
              <a:rPr lang="en-US"/>
              <a:t>important</a:t>
            </a:r>
          </a:p>
          <a:p>
            <a:r>
              <a:rPr lang="en-US"/>
              <a:t>Reduced weight = reduced wait</a:t>
            </a:r>
          </a:p>
        </p:txBody>
      </p:sp>
    </p:spTree>
    <p:extLst>
      <p:ext uri="{BB962C8B-B14F-4D97-AF65-F5344CB8AC3E}">
        <p14:creationId xmlns:p14="http://schemas.microsoft.com/office/powerpoint/2010/main" val="237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AA62-FB03-9F19-A1D5-F882801B98E1}"/>
              </a:ext>
            </a:extLst>
          </p:cNvPr>
          <p:cNvSpPr>
            <a:spLocks noGrp="1"/>
          </p:cNvSpPr>
          <p:nvPr>
            <p:ph type="title"/>
          </p:nvPr>
        </p:nvSpPr>
        <p:spPr/>
        <p:txBody>
          <a:bodyPr/>
          <a:lstStyle/>
          <a:p>
            <a:r>
              <a:rPr lang="en-US"/>
              <a:t>Bonus! Statistical </a:t>
            </a:r>
            <a:r>
              <a:rPr lang="en-US" err="1"/>
              <a:t>LibGuide</a:t>
            </a:r>
          </a:p>
        </p:txBody>
      </p:sp>
      <p:sp>
        <p:nvSpPr>
          <p:cNvPr id="3" name="Content Placeholder 2">
            <a:extLst>
              <a:ext uri="{FF2B5EF4-FFF2-40B4-BE49-F238E27FC236}">
                <a16:creationId xmlns:a16="http://schemas.microsoft.com/office/drawing/2014/main" id="{8427B6A3-0431-A5C5-548D-5A7F114CB319}"/>
              </a:ext>
            </a:extLst>
          </p:cNvPr>
          <p:cNvSpPr>
            <a:spLocks noGrp="1"/>
          </p:cNvSpPr>
          <p:nvPr>
            <p:ph idx="1"/>
          </p:nvPr>
        </p:nvSpPr>
        <p:spPr/>
        <p:txBody>
          <a:bodyPr vert="horz" lIns="91440" tIns="45720" rIns="91440" bIns="45720" rtlCol="0" anchor="t">
            <a:normAutofit/>
          </a:bodyPr>
          <a:lstStyle/>
          <a:p>
            <a:r>
              <a:rPr lang="en-US"/>
              <a:t>Built a guide featuring the map and other Map statistics using chart.js</a:t>
            </a:r>
          </a:p>
        </p:txBody>
      </p:sp>
      <p:pic>
        <p:nvPicPr>
          <p:cNvPr id="4" name="Picture 3" descr="A screenshot of a map&#10;&#10;AI-generated content may be incorrect.">
            <a:extLst>
              <a:ext uri="{FF2B5EF4-FFF2-40B4-BE49-F238E27FC236}">
                <a16:creationId xmlns:a16="http://schemas.microsoft.com/office/drawing/2014/main" id="{3D1F29E0-A5F0-BC48-115E-79A31D9302A2}"/>
              </a:ext>
            </a:extLst>
          </p:cNvPr>
          <p:cNvPicPr>
            <a:picLocks noChangeAspect="1"/>
          </p:cNvPicPr>
          <p:nvPr/>
        </p:nvPicPr>
        <p:blipFill>
          <a:blip r:embed="rId3"/>
          <a:stretch>
            <a:fillRect/>
          </a:stretch>
        </p:blipFill>
        <p:spPr>
          <a:xfrm>
            <a:off x="835414" y="2817618"/>
            <a:ext cx="5258154" cy="3360369"/>
          </a:xfrm>
          <a:prstGeom prst="rect">
            <a:avLst/>
          </a:prstGeom>
        </p:spPr>
      </p:pic>
      <p:pic>
        <p:nvPicPr>
          <p:cNvPr id="5" name="Picture 4" descr="A screenshot of a chart&#10;&#10;AI-generated content may be incorrect.">
            <a:extLst>
              <a:ext uri="{FF2B5EF4-FFF2-40B4-BE49-F238E27FC236}">
                <a16:creationId xmlns:a16="http://schemas.microsoft.com/office/drawing/2014/main" id="{6A0D67A5-A323-EDA0-EA4B-3925E1135C98}"/>
              </a:ext>
            </a:extLst>
          </p:cNvPr>
          <p:cNvPicPr>
            <a:picLocks noChangeAspect="1"/>
          </p:cNvPicPr>
          <p:nvPr/>
        </p:nvPicPr>
        <p:blipFill>
          <a:blip r:embed="rId4"/>
          <a:srcRect l="7506" t="-313" r="7886" b="-313"/>
          <a:stretch>
            <a:fillRect/>
          </a:stretch>
        </p:blipFill>
        <p:spPr>
          <a:xfrm>
            <a:off x="6096346" y="2817618"/>
            <a:ext cx="5263190" cy="3362136"/>
          </a:xfrm>
          <a:prstGeom prst="rect">
            <a:avLst/>
          </a:prstGeom>
        </p:spPr>
      </p:pic>
    </p:spTree>
    <p:extLst>
      <p:ext uri="{BB962C8B-B14F-4D97-AF65-F5344CB8AC3E}">
        <p14:creationId xmlns:p14="http://schemas.microsoft.com/office/powerpoint/2010/main" val="399069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6-04-30_15-32-23">
            <a:hlinkClick r:id="" action="ppaction://media"/>
            <a:extLst>
              <a:ext uri="{FF2B5EF4-FFF2-40B4-BE49-F238E27FC236}">
                <a16:creationId xmlns:a16="http://schemas.microsoft.com/office/drawing/2014/main" id="{19032AFE-B247-CB4B-34C8-075B673E47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42950"/>
            <a:ext cx="12192000" cy="5372100"/>
          </a:xfrm>
          <a:prstGeom prst="rect">
            <a:avLst/>
          </a:prstGeom>
        </p:spPr>
      </p:pic>
    </p:spTree>
    <p:extLst>
      <p:ext uri="{BB962C8B-B14F-4D97-AF65-F5344CB8AC3E}">
        <p14:creationId xmlns:p14="http://schemas.microsoft.com/office/powerpoint/2010/main" val="10134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FE46-1DD1-F95F-A375-2D8026D77509}"/>
              </a:ext>
            </a:extLst>
          </p:cNvPr>
          <p:cNvSpPr>
            <a:spLocks noGrp="1"/>
          </p:cNvSpPr>
          <p:nvPr>
            <p:ph type="title"/>
          </p:nvPr>
        </p:nvSpPr>
        <p:spPr/>
        <p:txBody>
          <a:bodyPr/>
          <a:lstStyle/>
          <a:p>
            <a:r>
              <a:rPr lang="en-US"/>
              <a:t>Check it out for yourself</a:t>
            </a:r>
          </a:p>
        </p:txBody>
      </p:sp>
      <p:sp>
        <p:nvSpPr>
          <p:cNvPr id="3" name="Content Placeholder 2">
            <a:extLst>
              <a:ext uri="{FF2B5EF4-FFF2-40B4-BE49-F238E27FC236}">
                <a16:creationId xmlns:a16="http://schemas.microsoft.com/office/drawing/2014/main" id="{A9EB30CF-ABE6-2B9D-8A83-A181C314DC30}"/>
              </a:ext>
            </a:extLst>
          </p:cNvPr>
          <p:cNvSpPr>
            <a:spLocks noGrp="1"/>
          </p:cNvSpPr>
          <p:nvPr>
            <p:ph sz="half" idx="1"/>
          </p:nvPr>
        </p:nvSpPr>
        <p:spPr/>
        <p:txBody>
          <a:bodyPr vert="horz" lIns="91440" tIns="45720" rIns="91440" bIns="45720" rtlCol="0" anchor="t">
            <a:normAutofit/>
          </a:bodyPr>
          <a:lstStyle/>
          <a:p>
            <a:pPr marL="0" indent="0" algn="ctr">
              <a:buNone/>
            </a:pPr>
            <a:r>
              <a:rPr lang="en-US" sz="3600" b="1"/>
              <a:t>Map</a:t>
            </a:r>
          </a:p>
          <a:p>
            <a:pPr marL="0" indent="0" algn="ctr">
              <a:buNone/>
            </a:pPr>
            <a:r>
              <a:rPr lang="en-US">
                <a:ea typeface="+mn-lt"/>
                <a:cs typeface="+mn-lt"/>
                <a:hlinkClick r:id="rId3">
                  <a:extLst>
                    <a:ext uri="{A12FA001-AC4F-418D-AE19-62706E023703}">
                      <ahyp:hlinkClr xmlns:ahyp="http://schemas.microsoft.com/office/drawing/2018/hyperlinkcolor" val="tx"/>
                    </a:ext>
                  </a:extLst>
                </a:hlinkClick>
              </a:rPr>
              <a:t>mel-map.github.io</a:t>
            </a:r>
          </a:p>
          <a:p>
            <a:pPr marL="0" indent="0">
              <a:buNone/>
            </a:pPr>
            <a:endParaRPr lang="en-US"/>
          </a:p>
        </p:txBody>
      </p:sp>
      <p:sp>
        <p:nvSpPr>
          <p:cNvPr id="4" name="Content Placeholder 3">
            <a:extLst>
              <a:ext uri="{FF2B5EF4-FFF2-40B4-BE49-F238E27FC236}">
                <a16:creationId xmlns:a16="http://schemas.microsoft.com/office/drawing/2014/main" id="{5D80B53A-FDD7-1F8D-2B30-FF33F39B917C}"/>
              </a:ext>
            </a:extLst>
          </p:cNvPr>
          <p:cNvSpPr>
            <a:spLocks noGrp="1"/>
          </p:cNvSpPr>
          <p:nvPr>
            <p:ph sz="half" idx="2"/>
          </p:nvPr>
        </p:nvSpPr>
        <p:spPr/>
        <p:txBody>
          <a:bodyPr vert="horz" lIns="91440" tIns="45720" rIns="91440" bIns="45720" rtlCol="0" anchor="t">
            <a:normAutofit/>
          </a:bodyPr>
          <a:lstStyle/>
          <a:p>
            <a:pPr marL="0" indent="0" algn="ctr">
              <a:buNone/>
            </a:pPr>
            <a:r>
              <a:rPr lang="en-US" sz="3600" b="1"/>
              <a:t>Guide</a:t>
            </a:r>
          </a:p>
          <a:p>
            <a:pPr marL="0" indent="0" algn="ctr">
              <a:buNone/>
            </a:pPr>
            <a:r>
              <a:rPr lang="en-US">
                <a:ea typeface="+mn-lt"/>
                <a:cs typeface="+mn-lt"/>
                <a:hlinkClick r:id="rId4">
                  <a:extLst>
                    <a:ext uri="{A12FA001-AC4F-418D-AE19-62706E023703}">
                      <ahyp:hlinkClr xmlns:ahyp="http://schemas.microsoft.com/office/drawing/2018/hyperlinkcolor" val="tx"/>
                    </a:ext>
                  </a:extLst>
                </a:hlinkClick>
              </a:rPr>
              <a:t>guides.lib.wayne.edu/</a:t>
            </a:r>
            <a:r>
              <a:rPr lang="en-US" err="1">
                <a:ea typeface="+mn-lt"/>
                <a:cs typeface="+mn-lt"/>
                <a:hlinkClick r:id="rId4">
                  <a:extLst>
                    <a:ext uri="{A12FA001-AC4F-418D-AE19-62706E023703}">
                      <ahyp:hlinkClr xmlns:ahyp="http://schemas.microsoft.com/office/drawing/2018/hyperlinkcolor" val="tx"/>
                    </a:ext>
                  </a:extLst>
                </a:hlinkClick>
              </a:rPr>
              <a:t>melmap</a:t>
            </a:r>
            <a:endParaRPr lang="en-US">
              <a:hlinkClick r:id="rId4">
                <a:extLst>
                  <a:ext uri="{A12FA001-AC4F-418D-AE19-62706E023703}">
                    <ahyp:hlinkClr xmlns:ahyp="http://schemas.microsoft.com/office/drawing/2018/hyperlinkcolor" val="tx"/>
                  </a:ext>
                </a:extLst>
              </a:hlinkClick>
            </a:endParaRPr>
          </a:p>
        </p:txBody>
      </p:sp>
      <p:pic>
        <p:nvPicPr>
          <p:cNvPr id="6" name="Picture 5" descr="A qr code with a logo&#10;&#10;AI-generated content may be incorrect.">
            <a:extLst>
              <a:ext uri="{FF2B5EF4-FFF2-40B4-BE49-F238E27FC236}">
                <a16:creationId xmlns:a16="http://schemas.microsoft.com/office/drawing/2014/main" id="{B7653571-6D22-E40F-84D6-C0243AC83034}"/>
              </a:ext>
            </a:extLst>
          </p:cNvPr>
          <p:cNvPicPr>
            <a:picLocks noChangeAspect="1"/>
          </p:cNvPicPr>
          <p:nvPr/>
        </p:nvPicPr>
        <p:blipFill>
          <a:blip r:embed="rId5"/>
          <a:stretch>
            <a:fillRect/>
          </a:stretch>
        </p:blipFill>
        <p:spPr>
          <a:xfrm>
            <a:off x="2051538" y="3429000"/>
            <a:ext cx="2740855" cy="2803770"/>
          </a:xfrm>
          <a:prstGeom prst="rect">
            <a:avLst/>
          </a:prstGeom>
        </p:spPr>
      </p:pic>
      <p:pic>
        <p:nvPicPr>
          <p:cNvPr id="7" name="Picture 6" descr="A qr code with a logo&#10;&#10;AI-generated content may be incorrect.">
            <a:extLst>
              <a:ext uri="{FF2B5EF4-FFF2-40B4-BE49-F238E27FC236}">
                <a16:creationId xmlns:a16="http://schemas.microsoft.com/office/drawing/2014/main" id="{452D6AB3-06CE-C445-3C9F-529B183A902B}"/>
              </a:ext>
            </a:extLst>
          </p:cNvPr>
          <p:cNvPicPr>
            <a:picLocks noChangeAspect="1"/>
          </p:cNvPicPr>
          <p:nvPr/>
        </p:nvPicPr>
        <p:blipFill>
          <a:blip r:embed="rId6"/>
          <a:stretch>
            <a:fillRect/>
          </a:stretch>
        </p:blipFill>
        <p:spPr>
          <a:xfrm>
            <a:off x="7385538" y="3429000"/>
            <a:ext cx="2743200" cy="2745154"/>
          </a:xfrm>
          <a:prstGeom prst="rect">
            <a:avLst/>
          </a:prstGeom>
        </p:spPr>
      </p:pic>
    </p:spTree>
    <p:extLst>
      <p:ext uri="{BB962C8B-B14F-4D97-AF65-F5344CB8AC3E}">
        <p14:creationId xmlns:p14="http://schemas.microsoft.com/office/powerpoint/2010/main" val="72663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240D-87FA-76E3-12D7-CFB235C36F3B}"/>
              </a:ext>
            </a:extLst>
          </p:cNvPr>
          <p:cNvSpPr>
            <a:spLocks noGrp="1"/>
          </p:cNvSpPr>
          <p:nvPr>
            <p:ph type="title"/>
          </p:nvPr>
        </p:nvSpPr>
        <p:spPr>
          <a:xfrm>
            <a:off x="831850" y="373477"/>
            <a:ext cx="10515600" cy="1163085"/>
          </a:xfrm>
        </p:spPr>
        <p:txBody>
          <a:bodyPr/>
          <a:lstStyle/>
          <a:p>
            <a:r>
              <a:rPr lang="en-US"/>
              <a:t>Future</a:t>
            </a:r>
          </a:p>
        </p:txBody>
      </p:sp>
      <p:sp>
        <p:nvSpPr>
          <p:cNvPr id="3" name="Text Placeholder 2">
            <a:extLst>
              <a:ext uri="{FF2B5EF4-FFF2-40B4-BE49-F238E27FC236}">
                <a16:creationId xmlns:a16="http://schemas.microsoft.com/office/drawing/2014/main" id="{350C3C62-8D80-C9E6-96E7-B41901FD2318}"/>
              </a:ext>
            </a:extLst>
          </p:cNvPr>
          <p:cNvSpPr>
            <a:spLocks noGrp="1"/>
          </p:cNvSpPr>
          <p:nvPr>
            <p:ph type="body" idx="1"/>
          </p:nvPr>
        </p:nvSpPr>
        <p:spPr>
          <a:xfrm>
            <a:off x="831850" y="2235944"/>
            <a:ext cx="10515600" cy="3853706"/>
          </a:xfrm>
        </p:spPr>
        <p:txBody>
          <a:bodyPr vert="horz" lIns="91440" tIns="45720" rIns="91440" bIns="45720" rtlCol="0" anchor="t">
            <a:normAutofit/>
          </a:bodyPr>
          <a:lstStyle/>
          <a:p>
            <a:pPr marL="342900" indent="-342900">
              <a:buFont typeface="Calibri" panose="020B0604020202020204" pitchFamily="34" charset="0"/>
              <a:buChar char="-"/>
            </a:pPr>
            <a:r>
              <a:rPr lang="en-US"/>
              <a:t>Not just a one-off project—updated each month</a:t>
            </a:r>
          </a:p>
          <a:p>
            <a:pPr marL="342900" indent="-342900">
              <a:buFont typeface="Calibri" panose="020B0604020202020204" pitchFamily="34" charset="0"/>
              <a:buChar char="-"/>
            </a:pPr>
            <a:r>
              <a:rPr lang="en-US"/>
              <a:t>Going forward, maintaining the project is a responsibility of our </a:t>
            </a:r>
            <a:r>
              <a:rPr lang="en-US" err="1"/>
              <a:t>MeLCat</a:t>
            </a:r>
            <a:r>
              <a:rPr lang="en-US"/>
              <a:t> contact staff member. </a:t>
            </a:r>
          </a:p>
          <a:p>
            <a:pPr marL="342900" indent="-342900">
              <a:buFont typeface="Calibri" panose="020B0604020202020204" pitchFamily="34" charset="0"/>
              <a:buChar char="-"/>
            </a:pPr>
            <a:r>
              <a:rPr lang="en-US"/>
              <a:t>Manageable project, fits well into existing workflow</a:t>
            </a:r>
          </a:p>
          <a:p>
            <a:pPr marL="800100" lvl="1" indent="-342900">
              <a:buFont typeface="Courier New" panose="020B0604020202020204" pitchFamily="34" charset="0"/>
              <a:buChar char="o"/>
            </a:pPr>
            <a:r>
              <a:rPr lang="en-US"/>
              <a:t>Already do monthly searches </a:t>
            </a:r>
          </a:p>
          <a:p>
            <a:pPr marL="342900" indent="-342900">
              <a:buFont typeface="Calibri" panose="020B0604020202020204" pitchFamily="34" charset="0"/>
              <a:buChar char="-"/>
            </a:pPr>
            <a:r>
              <a:rPr lang="en-US" err="1"/>
              <a:t>MeLCat</a:t>
            </a:r>
            <a:r>
              <a:rPr lang="en-US"/>
              <a:t> already provides monthly fulfillments on wiki</a:t>
            </a:r>
          </a:p>
        </p:txBody>
      </p:sp>
    </p:spTree>
    <p:extLst>
      <p:ext uri="{BB962C8B-B14F-4D97-AF65-F5344CB8AC3E}">
        <p14:creationId xmlns:p14="http://schemas.microsoft.com/office/powerpoint/2010/main" val="192037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9F58-B608-59B0-1492-27F63F49E13E}"/>
              </a:ext>
            </a:extLst>
          </p:cNvPr>
          <p:cNvSpPr>
            <a:spLocks noGrp="1"/>
          </p:cNvSpPr>
          <p:nvPr>
            <p:ph type="title"/>
          </p:nvPr>
        </p:nvSpPr>
        <p:spPr>
          <a:xfrm>
            <a:off x="841496" y="262902"/>
            <a:ext cx="10515600" cy="1068307"/>
          </a:xfrm>
        </p:spPr>
        <p:txBody>
          <a:bodyPr/>
          <a:lstStyle/>
          <a:p>
            <a:r>
              <a:rPr lang="en-US"/>
              <a:t>Why?</a:t>
            </a:r>
          </a:p>
        </p:txBody>
      </p:sp>
      <p:sp>
        <p:nvSpPr>
          <p:cNvPr id="3" name="Text Placeholder 2">
            <a:extLst>
              <a:ext uri="{FF2B5EF4-FFF2-40B4-BE49-F238E27FC236}">
                <a16:creationId xmlns:a16="http://schemas.microsoft.com/office/drawing/2014/main" id="{CE26C5B7-D1AE-B474-BEB5-9D7D4727C164}"/>
              </a:ext>
            </a:extLst>
          </p:cNvPr>
          <p:cNvSpPr>
            <a:spLocks noGrp="1"/>
          </p:cNvSpPr>
          <p:nvPr>
            <p:ph type="body" idx="1"/>
          </p:nvPr>
        </p:nvSpPr>
        <p:spPr>
          <a:xfrm>
            <a:off x="831850" y="1975514"/>
            <a:ext cx="10515600" cy="4114136"/>
          </a:xfrm>
        </p:spPr>
        <p:txBody>
          <a:bodyPr vert="horz" lIns="91440" tIns="45720" rIns="91440" bIns="45720" rtlCol="0" anchor="t">
            <a:normAutofit fontScale="92500" lnSpcReduction="10000"/>
          </a:bodyPr>
          <a:lstStyle/>
          <a:p>
            <a:pPr lvl="1"/>
            <a:r>
              <a:rPr lang="en-US" sz="2800" b="1"/>
              <a:t>Visualizing Information</a:t>
            </a:r>
            <a:endParaRPr lang="en-US"/>
          </a:p>
          <a:p>
            <a:pPr marL="914400" lvl="1" indent="-457200">
              <a:buFont typeface="Calibri" panose="020B0604020202020204" pitchFamily="34" charset="0"/>
              <a:buChar char="-"/>
            </a:pPr>
            <a:r>
              <a:rPr lang="en-US" sz="2800"/>
              <a:t>Turns an imposing set of data into something that's easily searchable and easy to read</a:t>
            </a:r>
          </a:p>
          <a:p>
            <a:pPr marL="914400" lvl="1" indent="-457200">
              <a:buFont typeface="Calibri" panose="020B0604020202020204" pitchFamily="34" charset="0"/>
              <a:buChar char="-"/>
            </a:pPr>
            <a:r>
              <a:rPr lang="en-US" sz="2800"/>
              <a:t>Accessible to all: Students, patrons, faculty, and library staff, not just our </a:t>
            </a:r>
            <a:r>
              <a:rPr lang="en-US" sz="2800" err="1"/>
              <a:t>MeL</a:t>
            </a:r>
            <a:r>
              <a:rPr lang="en-US" sz="2800"/>
              <a:t> librarian</a:t>
            </a:r>
          </a:p>
          <a:p>
            <a:pPr lvl="1"/>
            <a:r>
              <a:rPr lang="en-US" sz="2800" b="1"/>
              <a:t>Evaluation</a:t>
            </a:r>
            <a:endParaRPr lang="en-US"/>
          </a:p>
          <a:p>
            <a:pPr marL="914400" lvl="1" indent="-457200">
              <a:buFont typeface="Calibri" panose="020B0604020202020204" pitchFamily="34" charset="0"/>
              <a:buChar char="-"/>
            </a:pPr>
            <a:r>
              <a:rPr lang="en-US" sz="2800"/>
              <a:t>Acts as a valuable tool to show exactly how useful the </a:t>
            </a:r>
            <a:r>
              <a:rPr lang="en-US" sz="2800" err="1"/>
              <a:t>MeLCat</a:t>
            </a:r>
            <a:r>
              <a:rPr lang="en-US" sz="2800"/>
              <a:t> program is</a:t>
            </a:r>
          </a:p>
          <a:p>
            <a:pPr lvl="1"/>
            <a:r>
              <a:rPr lang="en-US" sz="2800" b="1"/>
              <a:t>Data Tell a Story</a:t>
            </a:r>
          </a:p>
          <a:p>
            <a:pPr marL="914400" lvl="1" indent="-457200">
              <a:buFont typeface="Calibri" panose="020B0604020202020204" pitchFamily="34" charset="0"/>
              <a:buChar char="-"/>
            </a:pPr>
            <a:r>
              <a:rPr lang="en-US" sz="2800"/>
              <a:t>Each line on the map</a:t>
            </a:r>
            <a:r>
              <a:rPr lang="en-US" sz="2800" b="1"/>
              <a:t> </a:t>
            </a:r>
            <a:r>
              <a:rPr lang="en-US" sz="2800"/>
              <a:t>is a relationship between institutions and between people</a:t>
            </a:r>
          </a:p>
          <a:p>
            <a:pPr marL="742950" lvl="1" indent="-285750">
              <a:buFont typeface="Calibri"/>
              <a:buChar char="-"/>
            </a:pPr>
            <a:endParaRPr lang="en-US" sz="2800"/>
          </a:p>
          <a:p>
            <a:endParaRPr lang="en-US"/>
          </a:p>
        </p:txBody>
      </p:sp>
    </p:spTree>
    <p:extLst>
      <p:ext uri="{BB962C8B-B14F-4D97-AF65-F5344CB8AC3E}">
        <p14:creationId xmlns:p14="http://schemas.microsoft.com/office/powerpoint/2010/main" val="4168884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B053-9A1C-4F6F-630C-D291B6FE7841}"/>
              </a:ext>
            </a:extLst>
          </p:cNvPr>
          <p:cNvSpPr>
            <a:spLocks noGrp="1"/>
          </p:cNvSpPr>
          <p:nvPr>
            <p:ph type="ctrTitle"/>
          </p:nvPr>
        </p:nvSpPr>
        <p:spPr/>
        <p:txBody>
          <a:bodyPr/>
          <a:lstStyle/>
          <a:p>
            <a:r>
              <a:rPr lang="en-US"/>
              <a:t>Questions?</a:t>
            </a:r>
          </a:p>
        </p:txBody>
      </p:sp>
      <p:sp>
        <p:nvSpPr>
          <p:cNvPr id="3" name="Subtitle 2">
            <a:extLst>
              <a:ext uri="{FF2B5EF4-FFF2-40B4-BE49-F238E27FC236}">
                <a16:creationId xmlns:a16="http://schemas.microsoft.com/office/drawing/2014/main" id="{8C085917-5458-C42C-D01C-85CCBCCA6220}"/>
              </a:ext>
            </a:extLst>
          </p:cNvPr>
          <p:cNvSpPr>
            <a:spLocks noGrp="1"/>
          </p:cNvSpPr>
          <p:nvPr>
            <p:ph type="subTitle" idx="1"/>
          </p:nvPr>
        </p:nvSpPr>
        <p:spPr>
          <a:xfrm>
            <a:off x="3810000" y="4074671"/>
            <a:ext cx="4572001" cy="1655762"/>
          </a:xfrm>
        </p:spPr>
        <p:txBody>
          <a:bodyPr vert="horz" lIns="91440" tIns="45720" rIns="91440" bIns="45720" rtlCol="0" anchor="t">
            <a:normAutofit/>
          </a:bodyPr>
          <a:lstStyle/>
          <a:p>
            <a:pPr algn="l"/>
            <a:r>
              <a:rPr lang="en-US"/>
              <a:t>Vaughn – vxh@wayne.edu</a:t>
            </a:r>
          </a:p>
          <a:p>
            <a:pPr algn="l"/>
            <a:r>
              <a:rPr lang="en-US"/>
              <a:t>Theresa - </a:t>
            </a:r>
            <a:r>
              <a:rPr lang="en-US">
                <a:ea typeface="+mn-lt"/>
                <a:cs typeface="+mn-lt"/>
              </a:rPr>
              <a:t>gq1124@wayne.edu</a:t>
            </a:r>
          </a:p>
        </p:txBody>
      </p:sp>
    </p:spTree>
    <p:extLst>
      <p:ext uri="{BB962C8B-B14F-4D97-AF65-F5344CB8AC3E}">
        <p14:creationId xmlns:p14="http://schemas.microsoft.com/office/powerpoint/2010/main" val="348477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5BB0-9412-1781-701D-CC56D7DAE734}"/>
              </a:ext>
            </a:extLst>
          </p:cNvPr>
          <p:cNvSpPr>
            <a:spLocks noGrp="1"/>
          </p:cNvSpPr>
          <p:nvPr>
            <p:ph type="title"/>
          </p:nvPr>
        </p:nvSpPr>
        <p:spPr/>
        <p:txBody>
          <a:bodyPr>
            <a:normAutofit/>
          </a:bodyPr>
          <a:lstStyle/>
          <a:p>
            <a:r>
              <a:rPr lang="en-US"/>
              <a:t>Thank you!</a:t>
            </a:r>
          </a:p>
        </p:txBody>
      </p:sp>
      <p:pic>
        <p:nvPicPr>
          <p:cNvPr id="4" name="Picture 3" descr="A qr code with a white background&#10;&#10;AI-generated content may be incorrect.">
            <a:extLst>
              <a:ext uri="{FF2B5EF4-FFF2-40B4-BE49-F238E27FC236}">
                <a16:creationId xmlns:a16="http://schemas.microsoft.com/office/drawing/2014/main" id="{EEBE4C35-E374-03B4-13D6-1CF72AF5A9E8}"/>
              </a:ext>
            </a:extLst>
          </p:cNvPr>
          <p:cNvPicPr>
            <a:picLocks noChangeAspect="1"/>
          </p:cNvPicPr>
          <p:nvPr/>
        </p:nvPicPr>
        <p:blipFill>
          <a:blip r:embed="rId3"/>
          <a:stretch>
            <a:fillRect/>
          </a:stretch>
        </p:blipFill>
        <p:spPr>
          <a:xfrm>
            <a:off x="819150" y="2797419"/>
            <a:ext cx="2819400" cy="2743200"/>
          </a:xfrm>
          <a:prstGeom prst="rect">
            <a:avLst/>
          </a:prstGeom>
        </p:spPr>
      </p:pic>
      <p:pic>
        <p:nvPicPr>
          <p:cNvPr id="9" name="Picture 8" descr="A qr code with a logo&#10;&#10;AI-generated content may be incorrect.">
            <a:extLst>
              <a:ext uri="{FF2B5EF4-FFF2-40B4-BE49-F238E27FC236}">
                <a16:creationId xmlns:a16="http://schemas.microsoft.com/office/drawing/2014/main" id="{EF1ABE2D-0739-20EB-894E-FF7ED81ECAC1}"/>
              </a:ext>
            </a:extLst>
          </p:cNvPr>
          <p:cNvPicPr>
            <a:picLocks noChangeAspect="1"/>
          </p:cNvPicPr>
          <p:nvPr/>
        </p:nvPicPr>
        <p:blipFill>
          <a:blip r:embed="rId4"/>
          <a:stretch>
            <a:fillRect/>
          </a:stretch>
        </p:blipFill>
        <p:spPr>
          <a:xfrm>
            <a:off x="4769338" y="2794000"/>
            <a:ext cx="2664655" cy="2740270"/>
          </a:xfrm>
          <a:prstGeom prst="rect">
            <a:avLst/>
          </a:prstGeom>
        </p:spPr>
      </p:pic>
      <p:pic>
        <p:nvPicPr>
          <p:cNvPr id="11" name="Picture 10" descr="A qr code with a logo&#10;&#10;AI-generated content may be incorrect.">
            <a:extLst>
              <a:ext uri="{FF2B5EF4-FFF2-40B4-BE49-F238E27FC236}">
                <a16:creationId xmlns:a16="http://schemas.microsoft.com/office/drawing/2014/main" id="{601DD049-E835-D8D8-9628-50E308B9674E}"/>
              </a:ext>
            </a:extLst>
          </p:cNvPr>
          <p:cNvPicPr>
            <a:picLocks noChangeAspect="1"/>
          </p:cNvPicPr>
          <p:nvPr/>
        </p:nvPicPr>
        <p:blipFill>
          <a:blip r:embed="rId5"/>
          <a:stretch>
            <a:fillRect/>
          </a:stretch>
        </p:blipFill>
        <p:spPr>
          <a:xfrm>
            <a:off x="8642838" y="2794000"/>
            <a:ext cx="2705100" cy="2745154"/>
          </a:xfrm>
          <a:prstGeom prst="rect">
            <a:avLst/>
          </a:prstGeom>
        </p:spPr>
      </p:pic>
      <p:sp>
        <p:nvSpPr>
          <p:cNvPr id="13" name="Content Placeholder 12">
            <a:extLst>
              <a:ext uri="{FF2B5EF4-FFF2-40B4-BE49-F238E27FC236}">
                <a16:creationId xmlns:a16="http://schemas.microsoft.com/office/drawing/2014/main" id="{2133E941-DA2F-186C-389B-D4135C6AD7B1}"/>
              </a:ext>
            </a:extLst>
          </p:cNvPr>
          <p:cNvSpPr>
            <a:spLocks noGrp="1"/>
          </p:cNvSpPr>
          <p:nvPr>
            <p:ph idx="1"/>
          </p:nvPr>
        </p:nvSpPr>
        <p:spPr/>
        <p:txBody>
          <a:bodyPr vert="horz" lIns="91440" tIns="45720" rIns="91440" bIns="45720" rtlCol="0" anchor="t">
            <a:normAutofit/>
          </a:bodyPr>
          <a:lstStyle/>
          <a:p>
            <a:pPr marL="0" indent="0" algn="ctr">
              <a:buNone/>
            </a:pPr>
            <a:r>
              <a:rPr lang="en-US" sz="5400" dirty="0"/>
              <a:t>Survey  </a:t>
            </a:r>
            <a:r>
              <a:rPr lang="en-US" sz="5400"/>
              <a:t> Map  </a:t>
            </a:r>
            <a:r>
              <a:rPr lang="en-US" sz="5400" dirty="0"/>
              <a:t> Guide</a:t>
            </a:r>
            <a:endParaRPr lang="en-US"/>
          </a:p>
        </p:txBody>
      </p:sp>
    </p:spTree>
    <p:extLst>
      <p:ext uri="{BB962C8B-B14F-4D97-AF65-F5344CB8AC3E}">
        <p14:creationId xmlns:p14="http://schemas.microsoft.com/office/powerpoint/2010/main" val="228741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und blue and white logo with white text&#10;&#10;AI-generated content may be incorrect.">
            <a:extLst>
              <a:ext uri="{FF2B5EF4-FFF2-40B4-BE49-F238E27FC236}">
                <a16:creationId xmlns:a16="http://schemas.microsoft.com/office/drawing/2014/main" id="{C8AF6C30-57F4-9899-03E4-B5FD7BEB801B}"/>
              </a:ext>
            </a:extLst>
          </p:cNvPr>
          <p:cNvPicPr>
            <a:picLocks noChangeAspect="1"/>
          </p:cNvPicPr>
          <p:nvPr/>
        </p:nvPicPr>
        <p:blipFill>
          <a:blip r:embed="rId3"/>
          <a:stretch>
            <a:fillRect/>
          </a:stretch>
        </p:blipFill>
        <p:spPr>
          <a:xfrm>
            <a:off x="215464" y="1250237"/>
            <a:ext cx="4161047" cy="4170693"/>
          </a:xfrm>
          <a:prstGeom prst="rect">
            <a:avLst/>
          </a:prstGeom>
        </p:spPr>
      </p:pic>
      <p:sp>
        <p:nvSpPr>
          <p:cNvPr id="2" name="Title 1">
            <a:extLst>
              <a:ext uri="{FF2B5EF4-FFF2-40B4-BE49-F238E27FC236}">
                <a16:creationId xmlns:a16="http://schemas.microsoft.com/office/drawing/2014/main" id="{FCB6307D-8DFD-D8B6-AF0E-4D349C07C9F0}"/>
              </a:ext>
            </a:extLst>
          </p:cNvPr>
          <p:cNvSpPr>
            <a:spLocks noGrp="1"/>
          </p:cNvSpPr>
          <p:nvPr>
            <p:ph type="title"/>
          </p:nvPr>
        </p:nvSpPr>
        <p:spPr>
          <a:xfrm>
            <a:off x="4821231" y="429678"/>
            <a:ext cx="6467508" cy="820455"/>
          </a:xfrm>
        </p:spPr>
        <p:txBody>
          <a:bodyPr vert="horz" lIns="91440" tIns="45720" rIns="91440" bIns="45720" rtlCol="0" anchor="b">
            <a:normAutofit/>
          </a:bodyPr>
          <a:lstStyle/>
          <a:p>
            <a:pPr algn="ctr"/>
            <a:r>
              <a:rPr lang="en-US" sz="4500"/>
              <a:t>Background</a:t>
            </a:r>
          </a:p>
        </p:txBody>
      </p:sp>
      <p:sp>
        <p:nvSpPr>
          <p:cNvPr id="3" name="Text Placeholder 2">
            <a:extLst>
              <a:ext uri="{FF2B5EF4-FFF2-40B4-BE49-F238E27FC236}">
                <a16:creationId xmlns:a16="http://schemas.microsoft.com/office/drawing/2014/main" id="{EC7A7671-F6AD-1A54-25FA-C08036C4DF94}"/>
              </a:ext>
            </a:extLst>
          </p:cNvPr>
          <p:cNvSpPr>
            <a:spLocks noGrp="1"/>
          </p:cNvSpPr>
          <p:nvPr>
            <p:ph type="body" idx="1"/>
          </p:nvPr>
        </p:nvSpPr>
        <p:spPr>
          <a:xfrm>
            <a:off x="4821230" y="1716644"/>
            <a:ext cx="6467391" cy="3463377"/>
          </a:xfrm>
        </p:spPr>
        <p:txBody>
          <a:bodyPr vert="horz" lIns="91440" tIns="45720" rIns="91440" bIns="45720" rtlCol="0" anchor="t">
            <a:noAutofit/>
          </a:bodyPr>
          <a:lstStyle/>
          <a:p>
            <a:pPr marL="342900" indent="-342900">
              <a:buFont typeface="Calibri" panose="020B0604020202020204" pitchFamily="34" charset="0"/>
              <a:buChar char="-"/>
            </a:pPr>
            <a:r>
              <a:rPr lang="en-US" sz="2800">
                <a:solidFill>
                  <a:schemeClr val="tx1"/>
                </a:solidFill>
              </a:rPr>
              <a:t>In 2025, MelCat turned 20 years old</a:t>
            </a:r>
          </a:p>
          <a:p>
            <a:pPr marL="342900" indent="-342900">
              <a:buFont typeface="Calibri" panose="020B0604020202020204" pitchFamily="34" charset="0"/>
              <a:buChar char="-"/>
            </a:pPr>
            <a:r>
              <a:rPr lang="en-US" sz="2800">
                <a:solidFill>
                  <a:schemeClr val="tx1"/>
                </a:solidFill>
              </a:rPr>
              <a:t>March 2025: Executive order threatening IMLS funds</a:t>
            </a:r>
          </a:p>
          <a:p>
            <a:pPr marL="342900" indent="-342900">
              <a:buFont typeface="Calibri" panose="020B0604020202020204" pitchFamily="34" charset="0"/>
              <a:buChar char="-"/>
            </a:pPr>
            <a:r>
              <a:rPr lang="en-US" sz="2800">
                <a:solidFill>
                  <a:schemeClr val="tx1"/>
                </a:solidFill>
              </a:rPr>
              <a:t>December 2025: IMLS funds reinstated</a:t>
            </a:r>
          </a:p>
          <a:p>
            <a:pPr marL="342900" indent="-342900">
              <a:buFont typeface="Calibri" panose="020B0604020202020204" pitchFamily="34" charset="0"/>
              <a:buChar char="-"/>
            </a:pPr>
            <a:endParaRPr lang="en-US" sz="2800">
              <a:solidFill>
                <a:schemeClr val="tx1"/>
              </a:solidFill>
            </a:endParaRPr>
          </a:p>
          <a:p>
            <a:r>
              <a:rPr lang="en-US" sz="2800">
                <a:solidFill>
                  <a:schemeClr val="tx1"/>
                </a:solidFill>
              </a:rPr>
              <a:t>WSU Libraries wanted to show how useful this funding was, so we started working on the </a:t>
            </a:r>
            <a:r>
              <a:rPr lang="en-US" sz="2800" err="1">
                <a:solidFill>
                  <a:schemeClr val="tx1"/>
                </a:solidFill>
              </a:rPr>
              <a:t>MeL</a:t>
            </a:r>
            <a:r>
              <a:rPr lang="en-US" sz="2800">
                <a:solidFill>
                  <a:schemeClr val="tx1"/>
                </a:solidFill>
              </a:rPr>
              <a:t> Mapping Project </a:t>
            </a:r>
          </a:p>
          <a:p>
            <a:endParaRPr lang="en-US" sz="2000">
              <a:solidFill>
                <a:schemeClr val="tx1"/>
              </a:solidFill>
            </a:endParaRPr>
          </a:p>
          <a:p>
            <a:pPr marL="342900" indent="-342900">
              <a:buFont typeface="Calibri" panose="020B0604020202020204" pitchFamily="34" charset="0"/>
              <a:buChar char="-"/>
            </a:pPr>
            <a:endParaRPr lang="en-US">
              <a:solidFill>
                <a:schemeClr val="tx1"/>
              </a:solidFill>
            </a:endParaRPr>
          </a:p>
        </p:txBody>
      </p:sp>
    </p:spTree>
    <p:extLst>
      <p:ext uri="{BB962C8B-B14F-4D97-AF65-F5344CB8AC3E}">
        <p14:creationId xmlns:p14="http://schemas.microsoft.com/office/powerpoint/2010/main" val="22117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0859-2164-D5DC-8790-8B035FA019A4}"/>
              </a:ext>
            </a:extLst>
          </p:cNvPr>
          <p:cNvSpPr>
            <a:spLocks noGrp="1"/>
          </p:cNvSpPr>
          <p:nvPr>
            <p:ph type="title"/>
          </p:nvPr>
        </p:nvSpPr>
        <p:spPr/>
        <p:txBody>
          <a:bodyPr/>
          <a:lstStyle/>
          <a:p>
            <a:r>
              <a:rPr lang="en-US"/>
              <a:t>Brainstorming</a:t>
            </a:r>
          </a:p>
        </p:txBody>
      </p:sp>
    </p:spTree>
    <p:extLst>
      <p:ext uri="{BB962C8B-B14F-4D97-AF65-F5344CB8AC3E}">
        <p14:creationId xmlns:p14="http://schemas.microsoft.com/office/powerpoint/2010/main" val="3004870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394C-17E0-E827-BC16-9F24F6C42F56}"/>
              </a:ext>
            </a:extLst>
          </p:cNvPr>
          <p:cNvSpPr>
            <a:spLocks noGrp="1"/>
          </p:cNvSpPr>
          <p:nvPr>
            <p:ph type="title"/>
          </p:nvPr>
        </p:nvSpPr>
        <p:spPr/>
        <p:txBody>
          <a:bodyPr/>
          <a:lstStyle/>
          <a:p>
            <a:r>
              <a:rPr lang="en-US">
                <a:ea typeface="+mj-lt"/>
                <a:cs typeface="+mj-lt"/>
              </a:rPr>
              <a:t>Visualization ideas</a:t>
            </a:r>
            <a:endParaRPr lang="en-US"/>
          </a:p>
        </p:txBody>
      </p:sp>
      <p:sp>
        <p:nvSpPr>
          <p:cNvPr id="3" name="Content Placeholder 2">
            <a:extLst>
              <a:ext uri="{FF2B5EF4-FFF2-40B4-BE49-F238E27FC236}">
                <a16:creationId xmlns:a16="http://schemas.microsoft.com/office/drawing/2014/main" id="{F8543F08-6FCF-8E9A-A619-881A32A18A7B}"/>
              </a:ext>
            </a:extLst>
          </p:cNvPr>
          <p:cNvSpPr>
            <a:spLocks noGrp="1"/>
          </p:cNvSpPr>
          <p:nvPr>
            <p:ph idx="1"/>
          </p:nvPr>
        </p:nvSpPr>
        <p:spPr>
          <a:xfrm>
            <a:off x="838200" y="1825625"/>
            <a:ext cx="5072742" cy="4337731"/>
          </a:xfrm>
        </p:spPr>
        <p:txBody>
          <a:bodyPr vert="horz" lIns="91440" tIns="45720" rIns="91440" bIns="45720" rtlCol="0" anchor="t">
            <a:normAutofit/>
          </a:bodyPr>
          <a:lstStyle/>
          <a:p>
            <a:r>
              <a:rPr lang="en-US"/>
              <a:t>More than a chart</a:t>
            </a:r>
          </a:p>
          <a:p>
            <a:r>
              <a:rPr lang="en-US"/>
              <a:t>Something we can maintain</a:t>
            </a:r>
          </a:p>
          <a:p>
            <a:r>
              <a:rPr lang="en-US"/>
              <a:t>Something interactive</a:t>
            </a:r>
          </a:p>
          <a:p>
            <a:r>
              <a:rPr lang="en-US"/>
              <a:t>Flow map:</a:t>
            </a:r>
          </a:p>
          <a:p>
            <a:pPr lvl="1">
              <a:buFont typeface="Courier New" panose="020B0604020202020204" pitchFamily="34" charset="0"/>
              <a:buChar char="o"/>
            </a:pPr>
            <a:r>
              <a:rPr lang="en-US"/>
              <a:t>Movement between locations</a:t>
            </a:r>
          </a:p>
        </p:txBody>
      </p:sp>
      <p:pic>
        <p:nvPicPr>
          <p:cNvPr id="12" name="Picture 11" descr="undefined">
            <a:extLst>
              <a:ext uri="{FF2B5EF4-FFF2-40B4-BE49-F238E27FC236}">
                <a16:creationId xmlns:a16="http://schemas.microsoft.com/office/drawing/2014/main" id="{FFA7BF89-6618-1F29-76C0-D2A413884894}"/>
              </a:ext>
            </a:extLst>
          </p:cNvPr>
          <p:cNvPicPr>
            <a:picLocks noChangeAspect="1"/>
          </p:cNvPicPr>
          <p:nvPr/>
        </p:nvPicPr>
        <p:blipFill>
          <a:blip r:embed="rId3"/>
          <a:stretch>
            <a:fillRect/>
          </a:stretch>
        </p:blipFill>
        <p:spPr>
          <a:xfrm>
            <a:off x="5900515" y="0"/>
            <a:ext cx="5454582" cy="6858000"/>
          </a:xfrm>
          <a:prstGeom prst="rect">
            <a:avLst/>
          </a:prstGeom>
        </p:spPr>
      </p:pic>
    </p:spTree>
    <p:extLst>
      <p:ext uri="{BB962C8B-B14F-4D97-AF65-F5344CB8AC3E}">
        <p14:creationId xmlns:p14="http://schemas.microsoft.com/office/powerpoint/2010/main" val="44585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EE1C-2569-5194-C6FD-20E8D069342D}"/>
              </a:ext>
            </a:extLst>
          </p:cNvPr>
          <p:cNvSpPr>
            <a:spLocks noGrp="1"/>
          </p:cNvSpPr>
          <p:nvPr>
            <p:ph type="title"/>
          </p:nvPr>
        </p:nvSpPr>
        <p:spPr/>
        <p:txBody>
          <a:bodyPr/>
          <a:lstStyle/>
          <a:p>
            <a:r>
              <a:rPr lang="en-US" err="1"/>
              <a:t>FlowMap</a:t>
            </a:r>
            <a:r>
              <a:rPr lang="en-US"/>
              <a:t> Templates?</a:t>
            </a:r>
          </a:p>
        </p:txBody>
      </p:sp>
      <p:sp>
        <p:nvSpPr>
          <p:cNvPr id="3" name="Content Placeholder 2">
            <a:extLst>
              <a:ext uri="{FF2B5EF4-FFF2-40B4-BE49-F238E27FC236}">
                <a16:creationId xmlns:a16="http://schemas.microsoft.com/office/drawing/2014/main" id="{AED27DB3-3DA4-9D88-803E-F0818A2AC83B}"/>
              </a:ext>
            </a:extLst>
          </p:cNvPr>
          <p:cNvSpPr>
            <a:spLocks noGrp="1"/>
          </p:cNvSpPr>
          <p:nvPr>
            <p:ph idx="1"/>
          </p:nvPr>
        </p:nvSpPr>
        <p:spPr/>
        <p:txBody>
          <a:bodyPr vert="horz" lIns="91440" tIns="45720" rIns="91440" bIns="45720" rtlCol="0" anchor="t">
            <a:normAutofit/>
          </a:bodyPr>
          <a:lstStyle/>
          <a:p>
            <a:r>
              <a:rPr lang="en-US"/>
              <a:t>Canva</a:t>
            </a:r>
          </a:p>
          <a:p>
            <a:pPr lvl="1">
              <a:buFont typeface="Courier New" panose="020B0604020202020204" pitchFamily="34" charset="0"/>
              <a:buChar char="o"/>
            </a:pPr>
            <a:r>
              <a:rPr lang="en-US"/>
              <a:t>Wanted something interactive</a:t>
            </a:r>
          </a:p>
          <a:p>
            <a:r>
              <a:rPr lang="en-US" err="1"/>
              <a:t>PowerBI</a:t>
            </a:r>
            <a:endParaRPr lang="en-US"/>
          </a:p>
          <a:p>
            <a:pPr lvl="1">
              <a:buFont typeface="Courier New" panose="020B0604020202020204" pitchFamily="34" charset="0"/>
              <a:buChar char="o"/>
            </a:pPr>
            <a:r>
              <a:rPr lang="en-US"/>
              <a:t>Plugins were out-of-date</a:t>
            </a:r>
          </a:p>
          <a:p>
            <a:r>
              <a:rPr lang="en-US" err="1"/>
              <a:t>FlowMap</a:t>
            </a:r>
            <a:r>
              <a:rPr lang="en-US"/>
              <a:t> Blue</a:t>
            </a:r>
          </a:p>
          <a:p>
            <a:pPr lvl="1">
              <a:buFont typeface="Courier New" panose="020B0604020202020204" pitchFamily="34" charset="0"/>
              <a:buChar char="o"/>
            </a:pPr>
            <a:r>
              <a:rPr lang="en-US"/>
              <a:t>Not tailored to our needs</a:t>
            </a:r>
          </a:p>
          <a:p>
            <a:r>
              <a:rPr lang="en-US"/>
              <a:t>Limited features</a:t>
            </a:r>
          </a:p>
          <a:p>
            <a:r>
              <a:rPr lang="en-US"/>
              <a:t>And lots, and lots, and </a:t>
            </a:r>
            <a:r>
              <a:rPr lang="en-US" i="1"/>
              <a:t> lots</a:t>
            </a:r>
            <a:r>
              <a:rPr lang="en-US"/>
              <a:t> of AI </a:t>
            </a:r>
            <a:r>
              <a:rPr lang="en-US" b="1"/>
              <a:t>GARBAGE</a:t>
            </a:r>
          </a:p>
          <a:p>
            <a:r>
              <a:rPr lang="en-US"/>
              <a:t>Felt like a dead end, until...</a:t>
            </a:r>
          </a:p>
        </p:txBody>
      </p:sp>
    </p:spTree>
    <p:extLst>
      <p:ext uri="{BB962C8B-B14F-4D97-AF65-F5344CB8AC3E}">
        <p14:creationId xmlns:p14="http://schemas.microsoft.com/office/powerpoint/2010/main" val="37963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6AF2-B381-41A0-8E2F-9A42CA003960}"/>
              </a:ext>
            </a:extLst>
          </p:cNvPr>
          <p:cNvSpPr>
            <a:spLocks noGrp="1"/>
          </p:cNvSpPr>
          <p:nvPr>
            <p:ph type="title"/>
          </p:nvPr>
        </p:nvSpPr>
        <p:spPr/>
        <p:txBody>
          <a:bodyPr/>
          <a:lstStyle/>
          <a:p>
            <a:r>
              <a:rPr lang="en-US"/>
              <a:t>Why don't we just make our own?</a:t>
            </a:r>
          </a:p>
        </p:txBody>
      </p:sp>
    </p:spTree>
    <p:extLst>
      <p:ext uri="{BB962C8B-B14F-4D97-AF65-F5344CB8AC3E}">
        <p14:creationId xmlns:p14="http://schemas.microsoft.com/office/powerpoint/2010/main" val="200432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2A9F-9EAE-C7C2-C9B0-B9B0AD22D8E2}"/>
              </a:ext>
            </a:extLst>
          </p:cNvPr>
          <p:cNvSpPr>
            <a:spLocks noGrp="1"/>
          </p:cNvSpPr>
          <p:nvPr>
            <p:ph type="title"/>
          </p:nvPr>
        </p:nvSpPr>
        <p:spPr/>
        <p:txBody>
          <a:bodyPr/>
          <a:lstStyle/>
          <a:p>
            <a:r>
              <a:rPr lang="en-US"/>
              <a:t>Principles</a:t>
            </a:r>
          </a:p>
        </p:txBody>
      </p:sp>
      <p:sp>
        <p:nvSpPr>
          <p:cNvPr id="3" name="Content Placeholder 2">
            <a:extLst>
              <a:ext uri="{FF2B5EF4-FFF2-40B4-BE49-F238E27FC236}">
                <a16:creationId xmlns:a16="http://schemas.microsoft.com/office/drawing/2014/main" id="{7C023ACA-E020-B94E-3F63-D2F5005F8799}"/>
              </a:ext>
            </a:extLst>
          </p:cNvPr>
          <p:cNvSpPr>
            <a:spLocks noGrp="1"/>
          </p:cNvSpPr>
          <p:nvPr>
            <p:ph idx="1"/>
          </p:nvPr>
        </p:nvSpPr>
        <p:spPr/>
        <p:txBody>
          <a:bodyPr vert="horz" lIns="91440" tIns="45720" rIns="91440" bIns="45720" rtlCol="0" anchor="t">
            <a:normAutofit/>
          </a:bodyPr>
          <a:lstStyle/>
          <a:p>
            <a:r>
              <a:rPr lang="en-US"/>
              <a:t>Accessibility</a:t>
            </a:r>
          </a:p>
          <a:p>
            <a:r>
              <a:rPr lang="en-US"/>
              <a:t>Simple, sleek, specific, and sortable</a:t>
            </a:r>
          </a:p>
          <a:p>
            <a:r>
              <a:rPr lang="en-US"/>
              <a:t>What bloat can we trim, and what can we beef up?</a:t>
            </a:r>
          </a:p>
          <a:p>
            <a:r>
              <a:rPr lang="en-US"/>
              <a:t>How can we best serve the story we're trying to tell?</a:t>
            </a:r>
          </a:p>
        </p:txBody>
      </p:sp>
    </p:spTree>
    <p:extLst>
      <p:ext uri="{BB962C8B-B14F-4D97-AF65-F5344CB8AC3E}">
        <p14:creationId xmlns:p14="http://schemas.microsoft.com/office/powerpoint/2010/main" val="175648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DE16D2-6A50-C55B-0CC4-A56981FF2AF3}"/>
              </a:ext>
            </a:extLst>
          </p:cNvPr>
          <p:cNvPicPr>
            <a:picLocks noChangeAspect="1"/>
          </p:cNvPicPr>
          <p:nvPr/>
        </p:nvPicPr>
        <p:blipFill>
          <a:blip r:embed="rId3"/>
          <a:stretch>
            <a:fillRect/>
          </a:stretch>
        </p:blipFill>
        <p:spPr>
          <a:xfrm>
            <a:off x="730100" y="0"/>
            <a:ext cx="10731800" cy="6858000"/>
          </a:xfrm>
          <a:prstGeom prst="rect">
            <a:avLst/>
          </a:prstGeom>
        </p:spPr>
      </p:pic>
    </p:spTree>
    <p:extLst>
      <p:ext uri="{BB962C8B-B14F-4D97-AF65-F5344CB8AC3E}">
        <p14:creationId xmlns:p14="http://schemas.microsoft.com/office/powerpoint/2010/main" val="4166177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C564-65A3-BF68-65E8-830ED8602918}"/>
            </a:ext>
          </a:extLst>
        </p:cNvPr>
        <p:cNvGrpSpPr/>
        <p:nvPr/>
      </p:nvGrpSpPr>
      <p:grpSpPr>
        <a:xfrm>
          <a:off x="0" y="0"/>
          <a:ext cx="0" cy="0"/>
          <a:chOff x="0" y="0"/>
          <a:chExt cx="0" cy="0"/>
        </a:xfrm>
      </p:grpSpPr>
      <p:pic>
        <p:nvPicPr>
          <p:cNvPr id="3" name="map demo">
            <a:hlinkClick r:id="" action="ppaction://media"/>
            <a:extLst>
              <a:ext uri="{FF2B5EF4-FFF2-40B4-BE49-F238E27FC236}">
                <a16:creationId xmlns:a16="http://schemas.microsoft.com/office/drawing/2014/main" id="{FE24A42F-88B2-EF55-083E-06957533CF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81" y="510032"/>
            <a:ext cx="12183519" cy="5837936"/>
          </a:xfrm>
          <a:prstGeom prst="rect">
            <a:avLst/>
          </a:prstGeom>
        </p:spPr>
      </p:pic>
    </p:spTree>
    <p:extLst>
      <p:ext uri="{BB962C8B-B14F-4D97-AF65-F5344CB8AC3E}">
        <p14:creationId xmlns:p14="http://schemas.microsoft.com/office/powerpoint/2010/main" val="11498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1522</Words>
  <Application>Microsoft Office PowerPoint</Application>
  <PresentationFormat>Widescreen</PresentationFormat>
  <Paragraphs>107</Paragraphs>
  <Slides>17</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Courier New</vt:lpstr>
      <vt:lpstr>Office Theme</vt:lpstr>
      <vt:lpstr>MeL Map: 20 Years of Connections Between Wayne State and Michigan Libraries</vt:lpstr>
      <vt:lpstr>Background</vt:lpstr>
      <vt:lpstr>Brainstorming</vt:lpstr>
      <vt:lpstr>Visualization ideas</vt:lpstr>
      <vt:lpstr>FlowMap Templates?</vt:lpstr>
      <vt:lpstr>Why don't we just make our own?</vt:lpstr>
      <vt:lpstr>Principles</vt:lpstr>
      <vt:lpstr>PowerPoint Presentation</vt:lpstr>
      <vt:lpstr>PowerPoint Presentation</vt:lpstr>
      <vt:lpstr>PowerPoint Presentation</vt:lpstr>
      <vt:lpstr>Bonus! Statistical LibGuide</vt:lpstr>
      <vt:lpstr>PowerPoint Presentation</vt:lpstr>
      <vt:lpstr>Check it out for yourself</vt:lpstr>
      <vt:lpstr>Future</vt:lpstr>
      <vt:lpstr>Why?</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Haynes, Vaughn</cp:lastModifiedBy>
  <cp:revision>56</cp:revision>
  <dcterms:created xsi:type="dcterms:W3CDTF">2026-02-23T19:18:27Z</dcterms:created>
  <dcterms:modified xsi:type="dcterms:W3CDTF">2026-05-06T03:52:28Z</dcterms:modified>
</cp:coreProperties>
</file>