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145_C279D9E8.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modernComment_156_7CD038A8.xml" ContentType="application/vnd.ms-powerpoint.comments+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8"/>
  </p:notesMasterIdLst>
  <p:handoutMasterIdLst>
    <p:handoutMasterId r:id="rId29"/>
  </p:handoutMasterIdLst>
  <p:sldIdLst>
    <p:sldId id="325" r:id="rId5"/>
    <p:sldId id="326" r:id="rId6"/>
    <p:sldId id="327" r:id="rId7"/>
    <p:sldId id="332" r:id="rId8"/>
    <p:sldId id="328" r:id="rId9"/>
    <p:sldId id="331" r:id="rId10"/>
    <p:sldId id="329" r:id="rId11"/>
    <p:sldId id="336" r:id="rId12"/>
    <p:sldId id="338" r:id="rId13"/>
    <p:sldId id="337" r:id="rId14"/>
    <p:sldId id="339" r:id="rId15"/>
    <p:sldId id="349" r:id="rId16"/>
    <p:sldId id="348" r:id="rId17"/>
    <p:sldId id="340" r:id="rId18"/>
    <p:sldId id="346" r:id="rId19"/>
    <p:sldId id="351" r:id="rId20"/>
    <p:sldId id="347" r:id="rId21"/>
    <p:sldId id="341" r:id="rId22"/>
    <p:sldId id="350" r:id="rId23"/>
    <p:sldId id="342" r:id="rId24"/>
    <p:sldId id="353" r:id="rId25"/>
    <p:sldId id="345" r:id="rId26"/>
    <p:sldId id="35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41885200-970A-DCED-B60B-CB75E7D4E93A}" name="Tiler Jewell" initials="TJ" userId="S::tbjewel1@svsu.edu::cfcca3b3-e9b3-4bf7-83ff-3e7871e4df6d" providerId="AD"/>
  <p188:author id="{34AA2C05-B92A-0E7E-74BB-0C6CBE2B1B6F}" name="hauseral@msu.edu" initials="ha" userId="S::urn:spo:guest#hauseral@msu.edu::"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85135"/>
    <a:srgbClr val="BDA07D"/>
    <a:srgbClr val="F5F9F9"/>
    <a:srgbClr val="627272"/>
    <a:srgbClr val="93A5A8"/>
    <a:srgbClr val="3E709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8B739A-804C-66A6-1D52-3314A7A66D5C}" v="3" dt="2026-05-05T18:01:20.196"/>
    <p1510:client id="{5404B294-9610-DF88-B73E-F445CDAF882B}" v="114" dt="2026-05-04T19:33:20.689"/>
    <p1510:client id="{964CF256-CA0A-E997-2D0F-6CEBF349B042}" v="28" dt="2026-05-05T18:08:26.599"/>
    <p1510:client id="{FBC24A48-493B-0E85-C9A7-9CE1F1B0224A}" v="1009" dt="2026-05-05T17:53:19.562"/>
  </p1510:revLst>
</p1510:revInfo>
</file>

<file path=ppt/tableStyles.xml><?xml version="1.0" encoding="utf-8"?>
<a:tblStyleLst xmlns:a="http://schemas.openxmlformats.org/drawingml/2006/main" def="{17292A2E-F333-43FB-9621-5CBBE7FDCDCB}">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4.xml"/></Relationships>
</file>

<file path=ppt/comments/modernComment_145_C279D9E8.xml><?xml version="1.0" encoding="utf-8"?>
<p188:cmLst xmlns:a="http://schemas.openxmlformats.org/drawingml/2006/main" xmlns:r="http://schemas.openxmlformats.org/officeDocument/2006/relationships" xmlns:p188="http://schemas.microsoft.com/office/powerpoint/2018/8/main">
  <p188:cm id="{93E43A3D-D71E-4C3D-8AE8-DF6875EE3AEA}" authorId="{34AA2C05-B92A-0E7E-74BB-0C6CBE2B1B6F}" status="resolved" created="2026-05-05T13:10:36.116" complete="100000">
    <ac:txMkLst xmlns:ac="http://schemas.microsoft.com/office/drawing/2013/main/command">
      <pc:docMk xmlns:pc="http://schemas.microsoft.com/office/powerpoint/2013/main/command"/>
      <pc:sldMk xmlns:pc="http://schemas.microsoft.com/office/powerpoint/2013/main/command" cId="3262765544" sldId="325"/>
      <ac:spMk id="2" creationId="{37979680-7C22-BFF1-165D-52AB411C0F66}"/>
      <ac:txMk cp="0" len="10">
        <ac:context len="71" hash="3420692970"/>
      </ac:txMk>
    </ac:txMkLst>
    <p188:pos x="3831771" y="391885"/>
    <p188:replyLst>
      <p188:reply id="{858DDBB1-6E16-4D24-94C8-0EC6E644B6BF}" authorId="{34AA2C05-B92A-0E7E-74BB-0C6CBE2B1B6F}" created="2026-05-05T15:56:43.261">
        <p188:txBody>
          <a:bodyPr/>
          <a:lstStyle/>
          <a:p>
            <a:r>
              <a:rPr lang="en-US"/>
              <a:t>I made all the font a smidge darker, I think it will standout better when we present</a:t>
            </a:r>
          </a:p>
        </p188:txBody>
      </p188:reply>
      <p188:reply id="{5BC68DEE-2040-46FD-9EF3-E82540E1B76F}" authorId="{41885200-970A-DCED-B60B-CB75E7D4E93A}" created="2026-05-05T17:47:17.003">
        <p188:txBody>
          <a:bodyPr/>
          <a:lstStyle/>
          <a:p>
            <a:r>
              <a:rPr lang="en-US"/>
              <a:t>Sounds good!</a:t>
            </a:r>
          </a:p>
        </p188:txBody>
      </p188:reply>
    </p188:replyLst>
    <p188:txBody>
      <a:bodyPr/>
      <a:lstStyle/>
      <a:p>
        <a:r>
          <a:rPr lang="en-US"/>
          <a:t>Thoughts on making the font in the entire presentation darker? I know the PPT accessibility tracker isn't flagging it but I think making it darker would be better</a:t>
        </a:r>
      </a:p>
    </p188:txBody>
  </p188:cm>
</p188:cmLst>
</file>

<file path=ppt/comments/modernComment_156_7CD038A8.xml><?xml version="1.0" encoding="utf-8"?>
<p188:cmLst xmlns:a="http://schemas.openxmlformats.org/drawingml/2006/main" xmlns:r="http://schemas.openxmlformats.org/officeDocument/2006/relationships" xmlns:p188="http://schemas.microsoft.com/office/powerpoint/2018/8/main">
  <p188:cm id="{AA89E1E3-39E5-4CE0-83BB-114FB766E39C}" authorId="{34AA2C05-B92A-0E7E-74BB-0C6CBE2B1B6F}" status="resolved" created="2026-05-05T15:59:54.481" complete="100000">
    <ac:txMkLst xmlns:ac="http://schemas.microsoft.com/office/drawing/2013/main/command">
      <pc:docMk xmlns:pc="http://schemas.microsoft.com/office/powerpoint/2013/main/command"/>
      <pc:sldMk xmlns:pc="http://schemas.microsoft.com/office/powerpoint/2013/main/command" cId="2094020776" sldId="342"/>
      <ac:spMk id="2" creationId="{E2D6F8EF-7A49-D9F7-B8B0-5D77A5C3E95C}"/>
      <ac:txMk cp="0" len="8">
        <ac:context len="45" hash="56422902"/>
      </ac:txMk>
    </ac:txMkLst>
    <p188:pos x="2362200" y="566057"/>
    <p188:replyLst>
      <p188:reply id="{40DE7945-507B-4CAB-A534-3BE651F1EDD1}" authorId="{41885200-970A-DCED-B60B-CB75E7D4E93A}" created="2026-05-05T17:49:25.050">
        <p188:txBody>
          <a:bodyPr/>
          <a:lstStyle/>
          <a:p>
            <a:r>
              <a:rPr lang="en-US"/>
              <a:t>Yeah, that's what I was thinking too!</a:t>
            </a:r>
          </a:p>
        </p188:txBody>
      </p188:reply>
    </p188:replyLst>
    <p188:txBody>
      <a:bodyPr/>
      <a:lstStyle/>
      <a:p>
        <a:r>
          <a:rPr lang="en-US"/>
          <a:t>Who is going to be the main talker for these collaborative slides? Maybe I take this one and you do the next?</a:t>
        </a:r>
      </a:p>
    </p188:txBody>
  </p188:cm>
</p188:cmLst>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0B39F5-4F8A-4EA7-980D-AC1E886EF8E4}" type="doc">
      <dgm:prSet loTypeId="urn:microsoft.com/office/officeart/2005/8/layout/arrow5" loCatId="relationship" qsTypeId="urn:microsoft.com/office/officeart/2005/8/quickstyle/simple4" qsCatId="simple" csTypeId="urn:microsoft.com/office/officeart/2005/8/colors/colorful4" csCatId="colorful" phldr="1"/>
      <dgm:spPr/>
      <dgm:t>
        <a:bodyPr/>
        <a:lstStyle/>
        <a:p>
          <a:endParaRPr lang="en-US"/>
        </a:p>
      </dgm:t>
    </dgm:pt>
    <dgm:pt modelId="{67D2F03D-3363-469A-B9FC-35F9E73E093A}">
      <dgm:prSet phldrT="[Text]" custT="1"/>
      <dgm:spPr/>
      <dgm:t>
        <a:bodyPr/>
        <a:lstStyle/>
        <a:p>
          <a:r>
            <a:rPr lang="en-US" sz="1800" b="1">
              <a:solidFill>
                <a:schemeClr val="tx1"/>
              </a:solidFill>
            </a:rPr>
            <a:t>Time is limited</a:t>
          </a:r>
        </a:p>
      </dgm:t>
    </dgm:pt>
    <dgm:pt modelId="{3D520386-76D1-4865-BB86-C254C159566E}" type="parTrans" cxnId="{9E48DCB3-2418-41D4-9E74-12E89900D711}">
      <dgm:prSet/>
      <dgm:spPr/>
      <dgm:t>
        <a:bodyPr/>
        <a:lstStyle/>
        <a:p>
          <a:endParaRPr lang="en-US"/>
        </a:p>
      </dgm:t>
    </dgm:pt>
    <dgm:pt modelId="{CE438A05-9217-45FC-9646-BD2A7B9853E3}" type="sibTrans" cxnId="{9E48DCB3-2418-41D4-9E74-12E89900D711}">
      <dgm:prSet/>
      <dgm:spPr/>
      <dgm:t>
        <a:bodyPr/>
        <a:lstStyle/>
        <a:p>
          <a:endParaRPr lang="en-US"/>
        </a:p>
      </dgm:t>
    </dgm:pt>
    <dgm:pt modelId="{F4A60611-57B3-43FD-B80E-1A770CB2B1DF}">
      <dgm:prSet phldrT="[Text]" phldr="0"/>
      <dgm:spPr/>
      <dgm:t>
        <a:bodyPr/>
        <a:lstStyle/>
        <a:p>
          <a:r>
            <a:rPr lang="en-US" b="1">
              <a:solidFill>
                <a:schemeClr val="tx1"/>
              </a:solidFill>
            </a:rPr>
            <a:t>Limited faculty input</a:t>
          </a:r>
        </a:p>
      </dgm:t>
    </dgm:pt>
    <dgm:pt modelId="{5042CB97-F3CC-4F96-97E6-4D4D024820B7}" type="parTrans" cxnId="{B8B45B8B-9D03-45A0-B7E8-0DC87F4B7553}">
      <dgm:prSet/>
      <dgm:spPr/>
      <dgm:t>
        <a:bodyPr/>
        <a:lstStyle/>
        <a:p>
          <a:endParaRPr lang="en-US"/>
        </a:p>
      </dgm:t>
    </dgm:pt>
    <dgm:pt modelId="{062489AA-4544-44C8-8C0D-B96D073CC07C}" type="sibTrans" cxnId="{B8B45B8B-9D03-45A0-B7E8-0DC87F4B7553}">
      <dgm:prSet/>
      <dgm:spPr/>
      <dgm:t>
        <a:bodyPr/>
        <a:lstStyle/>
        <a:p>
          <a:endParaRPr lang="en-US"/>
        </a:p>
      </dgm:t>
    </dgm:pt>
    <dgm:pt modelId="{28C83736-DB41-4CC1-86B8-F738C7FA6A8E}">
      <dgm:prSet phldrT="[Text]" phldr="0"/>
      <dgm:spPr/>
      <dgm:t>
        <a:bodyPr/>
        <a:lstStyle/>
        <a:p>
          <a:r>
            <a:rPr lang="en-US" b="1">
              <a:solidFill>
                <a:schemeClr val="tx1"/>
              </a:solidFill>
            </a:rPr>
            <a:t>Liaisons were not consistently in the loop </a:t>
          </a:r>
        </a:p>
      </dgm:t>
    </dgm:pt>
    <dgm:pt modelId="{7F53613E-B90C-4E1C-A225-097FA0A1644C}" type="parTrans" cxnId="{2DB1B7F7-A2CE-43BE-8D01-1528A0CD7BFD}">
      <dgm:prSet/>
      <dgm:spPr/>
      <dgm:t>
        <a:bodyPr/>
        <a:lstStyle/>
        <a:p>
          <a:endParaRPr lang="en-US"/>
        </a:p>
      </dgm:t>
    </dgm:pt>
    <dgm:pt modelId="{89875664-8D22-4536-B9BD-C15E392BD390}" type="sibTrans" cxnId="{2DB1B7F7-A2CE-43BE-8D01-1528A0CD7BFD}">
      <dgm:prSet/>
      <dgm:spPr/>
      <dgm:t>
        <a:bodyPr/>
        <a:lstStyle/>
        <a:p>
          <a:endParaRPr lang="en-US"/>
        </a:p>
      </dgm:t>
    </dgm:pt>
    <dgm:pt modelId="{CB012B91-3805-48B6-8A83-DC1FA0096228}">
      <dgm:prSet phldrT="[Text]" phldr="0"/>
      <dgm:spPr/>
      <dgm:t>
        <a:bodyPr/>
        <a:lstStyle/>
        <a:p>
          <a:r>
            <a:rPr lang="en-US" b="1">
              <a:solidFill>
                <a:schemeClr val="tx1"/>
              </a:solidFill>
            </a:rPr>
            <a:t>Room for breakdown of trust</a:t>
          </a:r>
        </a:p>
      </dgm:t>
    </dgm:pt>
    <dgm:pt modelId="{CD5690BE-9E80-4B18-81E0-0E8F5B0A4652}" type="parTrans" cxnId="{D6D41D5F-5650-40B1-ABC7-2E0FEEB864CC}">
      <dgm:prSet/>
      <dgm:spPr/>
      <dgm:t>
        <a:bodyPr/>
        <a:lstStyle/>
        <a:p>
          <a:endParaRPr lang="en-US"/>
        </a:p>
      </dgm:t>
    </dgm:pt>
    <dgm:pt modelId="{7685D20A-1A10-4CD2-B359-4550B78D3B3C}" type="sibTrans" cxnId="{D6D41D5F-5650-40B1-ABC7-2E0FEEB864CC}">
      <dgm:prSet/>
      <dgm:spPr/>
      <dgm:t>
        <a:bodyPr/>
        <a:lstStyle/>
        <a:p>
          <a:endParaRPr lang="en-US"/>
        </a:p>
      </dgm:t>
    </dgm:pt>
    <dgm:pt modelId="{4C7003E2-3A27-4E97-8C18-165B56B81870}" type="pres">
      <dgm:prSet presAssocID="{8D0B39F5-4F8A-4EA7-980D-AC1E886EF8E4}" presName="diagram" presStyleCnt="0">
        <dgm:presLayoutVars>
          <dgm:dir/>
          <dgm:resizeHandles val="exact"/>
        </dgm:presLayoutVars>
      </dgm:prSet>
      <dgm:spPr/>
    </dgm:pt>
    <dgm:pt modelId="{214853C6-B83D-4B1C-ADF3-E6F9E4605D50}" type="pres">
      <dgm:prSet presAssocID="{67D2F03D-3363-469A-B9FC-35F9E73E093A}" presName="arrow" presStyleLbl="node1" presStyleIdx="0" presStyleCnt="4">
        <dgm:presLayoutVars>
          <dgm:bulletEnabled val="1"/>
        </dgm:presLayoutVars>
      </dgm:prSet>
      <dgm:spPr/>
    </dgm:pt>
    <dgm:pt modelId="{916824CC-4411-4553-B58F-1A3C724F9966}" type="pres">
      <dgm:prSet presAssocID="{F4A60611-57B3-43FD-B80E-1A770CB2B1DF}" presName="arrow" presStyleLbl="node1" presStyleIdx="1" presStyleCnt="4">
        <dgm:presLayoutVars>
          <dgm:bulletEnabled val="1"/>
        </dgm:presLayoutVars>
      </dgm:prSet>
      <dgm:spPr/>
    </dgm:pt>
    <dgm:pt modelId="{734228BE-8FEC-4330-850A-D10E7064CD75}" type="pres">
      <dgm:prSet presAssocID="{28C83736-DB41-4CC1-86B8-F738C7FA6A8E}" presName="arrow" presStyleLbl="node1" presStyleIdx="2" presStyleCnt="4">
        <dgm:presLayoutVars>
          <dgm:bulletEnabled val="1"/>
        </dgm:presLayoutVars>
      </dgm:prSet>
      <dgm:spPr/>
    </dgm:pt>
    <dgm:pt modelId="{B079A344-1BFC-408A-AFA4-25FB620B4424}" type="pres">
      <dgm:prSet presAssocID="{CB012B91-3805-48B6-8A83-DC1FA0096228}" presName="arrow" presStyleLbl="node1" presStyleIdx="3" presStyleCnt="4">
        <dgm:presLayoutVars>
          <dgm:bulletEnabled val="1"/>
        </dgm:presLayoutVars>
      </dgm:prSet>
      <dgm:spPr/>
    </dgm:pt>
  </dgm:ptLst>
  <dgm:cxnLst>
    <dgm:cxn modelId="{1D3C8E0E-28FA-4F11-82FF-A8937269B23B}" type="presOf" srcId="{67D2F03D-3363-469A-B9FC-35F9E73E093A}" destId="{214853C6-B83D-4B1C-ADF3-E6F9E4605D50}" srcOrd="0" destOrd="0" presId="urn:microsoft.com/office/officeart/2005/8/layout/arrow5"/>
    <dgm:cxn modelId="{D6D41D5F-5650-40B1-ABC7-2E0FEEB864CC}" srcId="{8D0B39F5-4F8A-4EA7-980D-AC1E886EF8E4}" destId="{CB012B91-3805-48B6-8A83-DC1FA0096228}" srcOrd="3" destOrd="0" parTransId="{CD5690BE-9E80-4B18-81E0-0E8F5B0A4652}" sibTransId="{7685D20A-1A10-4CD2-B359-4550B78D3B3C}"/>
    <dgm:cxn modelId="{B8B45B8B-9D03-45A0-B7E8-0DC87F4B7553}" srcId="{8D0B39F5-4F8A-4EA7-980D-AC1E886EF8E4}" destId="{F4A60611-57B3-43FD-B80E-1A770CB2B1DF}" srcOrd="1" destOrd="0" parTransId="{5042CB97-F3CC-4F96-97E6-4D4D024820B7}" sibTransId="{062489AA-4544-44C8-8C0D-B96D073CC07C}"/>
    <dgm:cxn modelId="{D3AC6AB1-2C96-416C-ADE0-C953C9A44F4B}" type="presOf" srcId="{F4A60611-57B3-43FD-B80E-1A770CB2B1DF}" destId="{916824CC-4411-4553-B58F-1A3C724F9966}" srcOrd="0" destOrd="0" presId="urn:microsoft.com/office/officeart/2005/8/layout/arrow5"/>
    <dgm:cxn modelId="{8DE13FB3-E05F-4479-9811-BDF1D36B37A6}" type="presOf" srcId="{CB012B91-3805-48B6-8A83-DC1FA0096228}" destId="{B079A344-1BFC-408A-AFA4-25FB620B4424}" srcOrd="0" destOrd="0" presId="urn:microsoft.com/office/officeart/2005/8/layout/arrow5"/>
    <dgm:cxn modelId="{9E48DCB3-2418-41D4-9E74-12E89900D711}" srcId="{8D0B39F5-4F8A-4EA7-980D-AC1E886EF8E4}" destId="{67D2F03D-3363-469A-B9FC-35F9E73E093A}" srcOrd="0" destOrd="0" parTransId="{3D520386-76D1-4865-BB86-C254C159566E}" sibTransId="{CE438A05-9217-45FC-9646-BD2A7B9853E3}"/>
    <dgm:cxn modelId="{76C0AEB4-5D1C-4CB9-AF9F-9AE098B0E95F}" type="presOf" srcId="{8D0B39F5-4F8A-4EA7-980D-AC1E886EF8E4}" destId="{4C7003E2-3A27-4E97-8C18-165B56B81870}" srcOrd="0" destOrd="0" presId="urn:microsoft.com/office/officeart/2005/8/layout/arrow5"/>
    <dgm:cxn modelId="{7884D5D2-48C1-4F80-BFE0-2D7F9E4C80FF}" type="presOf" srcId="{28C83736-DB41-4CC1-86B8-F738C7FA6A8E}" destId="{734228BE-8FEC-4330-850A-D10E7064CD75}" srcOrd="0" destOrd="0" presId="urn:microsoft.com/office/officeart/2005/8/layout/arrow5"/>
    <dgm:cxn modelId="{2DB1B7F7-A2CE-43BE-8D01-1528A0CD7BFD}" srcId="{8D0B39F5-4F8A-4EA7-980D-AC1E886EF8E4}" destId="{28C83736-DB41-4CC1-86B8-F738C7FA6A8E}" srcOrd="2" destOrd="0" parTransId="{7F53613E-B90C-4E1C-A225-097FA0A1644C}" sibTransId="{89875664-8D22-4536-B9BD-C15E392BD390}"/>
    <dgm:cxn modelId="{8D8E69F9-C1CC-4206-BDE0-15098B556ACB}" type="presParOf" srcId="{4C7003E2-3A27-4E97-8C18-165B56B81870}" destId="{214853C6-B83D-4B1C-ADF3-E6F9E4605D50}" srcOrd="0" destOrd="0" presId="urn:microsoft.com/office/officeart/2005/8/layout/arrow5"/>
    <dgm:cxn modelId="{E0BB4EAD-3CCC-487B-85B7-7F591C572E7F}" type="presParOf" srcId="{4C7003E2-3A27-4E97-8C18-165B56B81870}" destId="{916824CC-4411-4553-B58F-1A3C724F9966}" srcOrd="1" destOrd="0" presId="urn:microsoft.com/office/officeart/2005/8/layout/arrow5"/>
    <dgm:cxn modelId="{040A8729-57E6-49BE-B4FD-560D0F6961E7}" type="presParOf" srcId="{4C7003E2-3A27-4E97-8C18-165B56B81870}" destId="{734228BE-8FEC-4330-850A-D10E7064CD75}" srcOrd="2" destOrd="0" presId="urn:microsoft.com/office/officeart/2005/8/layout/arrow5"/>
    <dgm:cxn modelId="{9A9AF415-A835-4369-9C53-7DD3BA33876C}" type="presParOf" srcId="{4C7003E2-3A27-4E97-8C18-165B56B81870}" destId="{B079A344-1BFC-408A-AFA4-25FB620B4424}" srcOrd="3"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EFC590-E9FA-4894-92BC-F4A8A38BD9B7}" type="doc">
      <dgm:prSet loTypeId="urn:microsoft.com/office/officeart/2005/8/layout/orgChart1" loCatId="hierarchy" qsTypeId="urn:microsoft.com/office/officeart/2005/8/quickstyle/simple1" qsCatId="simple" csTypeId="urn:microsoft.com/office/officeart/2005/8/colors/colorful4" csCatId="colorful" phldr="1"/>
      <dgm:spPr/>
      <dgm:t>
        <a:bodyPr/>
        <a:lstStyle/>
        <a:p>
          <a:endParaRPr lang="en-US"/>
        </a:p>
      </dgm:t>
    </dgm:pt>
    <dgm:pt modelId="{74FBA12B-B6F5-4EB1-A253-35318578C2CF}">
      <dgm:prSet phldrT="[Text]" phldr="0" custT="1"/>
      <dgm:spPr/>
      <dgm:t>
        <a:bodyPr/>
        <a:lstStyle/>
        <a:p>
          <a:pPr rtl="0"/>
          <a:r>
            <a:rPr lang="en-US" sz="1600" b="1">
              <a:solidFill>
                <a:schemeClr val="tx1"/>
              </a:solidFill>
              <a:latin typeface="Segoe UI Light"/>
            </a:rPr>
            <a:t>Collections Decisions</a:t>
          </a:r>
          <a:endParaRPr lang="en-US" sz="1600" b="1">
            <a:solidFill>
              <a:schemeClr val="tx1"/>
            </a:solidFill>
          </a:endParaRPr>
        </a:p>
      </dgm:t>
    </dgm:pt>
    <dgm:pt modelId="{96B274D4-0196-4D1D-99C6-CDE0ED3A7318}" type="parTrans" cxnId="{CB51EB1D-5D19-48D8-9B2E-B782C5893F06}">
      <dgm:prSet/>
      <dgm:spPr/>
      <dgm:t>
        <a:bodyPr/>
        <a:lstStyle/>
        <a:p>
          <a:endParaRPr lang="en-US"/>
        </a:p>
      </dgm:t>
    </dgm:pt>
    <dgm:pt modelId="{A8299C76-EA65-4088-BE84-4FC725389722}" type="sibTrans" cxnId="{CB51EB1D-5D19-48D8-9B2E-B782C5893F06}">
      <dgm:prSet/>
      <dgm:spPr/>
      <dgm:t>
        <a:bodyPr/>
        <a:lstStyle/>
        <a:p>
          <a:endParaRPr lang="en-US"/>
        </a:p>
      </dgm:t>
    </dgm:pt>
    <dgm:pt modelId="{9AAD1A3F-8E84-4A08-B0F4-A906CDF81535}">
      <dgm:prSet phldrT="[Text]" phldr="0"/>
      <dgm:spPr/>
      <dgm:t>
        <a:bodyPr/>
        <a:lstStyle/>
        <a:p>
          <a:pPr rtl="0"/>
          <a:r>
            <a:rPr lang="en-US" sz="1600" b="1">
              <a:solidFill>
                <a:schemeClr val="tx1"/>
              </a:solidFill>
              <a:latin typeface="Segoe UI Light"/>
            </a:rPr>
            <a:t>Business Collections Librarian</a:t>
          </a:r>
          <a:endParaRPr lang="en-US" sz="1600" b="1">
            <a:solidFill>
              <a:schemeClr val="tx1"/>
            </a:solidFill>
          </a:endParaRPr>
        </a:p>
      </dgm:t>
    </dgm:pt>
    <dgm:pt modelId="{AAB20F67-4424-4B1F-BD58-638997C1DFB6}" type="parTrans" cxnId="{B7C17E9C-43FD-441E-A648-A49718FC317D}">
      <dgm:prSet/>
      <dgm:spPr/>
      <dgm:t>
        <a:bodyPr/>
        <a:lstStyle/>
        <a:p>
          <a:endParaRPr lang="en-US"/>
        </a:p>
      </dgm:t>
    </dgm:pt>
    <dgm:pt modelId="{F6415B34-F518-42F6-897F-9AC6BCFA522C}" type="sibTrans" cxnId="{B7C17E9C-43FD-441E-A648-A49718FC317D}">
      <dgm:prSet/>
      <dgm:spPr/>
      <dgm:t>
        <a:bodyPr/>
        <a:lstStyle/>
        <a:p>
          <a:endParaRPr lang="en-US"/>
        </a:p>
      </dgm:t>
    </dgm:pt>
    <dgm:pt modelId="{D54BD714-F994-48A6-BA09-9A45F2635D03}">
      <dgm:prSet phldrT="[Text]" phldr="0"/>
      <dgm:spPr/>
      <dgm:t>
        <a:bodyPr/>
        <a:lstStyle/>
        <a:p>
          <a:pPr rtl="0"/>
          <a:r>
            <a:rPr lang="en-US" sz="1600" b="1">
              <a:solidFill>
                <a:schemeClr val="tx1"/>
              </a:solidFill>
              <a:latin typeface="Segoe UI Light"/>
            </a:rPr>
            <a:t>Collections Strategist</a:t>
          </a:r>
          <a:endParaRPr lang="en-US" sz="1600" b="1">
            <a:solidFill>
              <a:schemeClr val="tx1"/>
            </a:solidFill>
          </a:endParaRPr>
        </a:p>
      </dgm:t>
    </dgm:pt>
    <dgm:pt modelId="{D684105F-CC41-4AE0-A74C-611E78F3C2D6}" type="parTrans" cxnId="{9AA067D3-EC32-43F3-834F-7CEBA169F37F}">
      <dgm:prSet/>
      <dgm:spPr/>
      <dgm:t>
        <a:bodyPr/>
        <a:lstStyle/>
        <a:p>
          <a:endParaRPr lang="en-US"/>
        </a:p>
      </dgm:t>
    </dgm:pt>
    <dgm:pt modelId="{C8B64BC7-731C-4C3E-A9BE-759F0496015E}" type="sibTrans" cxnId="{9AA067D3-EC32-43F3-834F-7CEBA169F37F}">
      <dgm:prSet/>
      <dgm:spPr/>
      <dgm:t>
        <a:bodyPr/>
        <a:lstStyle/>
        <a:p>
          <a:endParaRPr lang="en-US"/>
        </a:p>
      </dgm:t>
    </dgm:pt>
    <dgm:pt modelId="{6F191C3E-7363-4A30-A1EF-43166AC70522}">
      <dgm:prSet phldr="0"/>
      <dgm:spPr/>
      <dgm:t>
        <a:bodyPr/>
        <a:lstStyle/>
        <a:p>
          <a:pPr rtl="0"/>
          <a:r>
            <a:rPr lang="en-US" sz="1800" b="1">
              <a:solidFill>
                <a:schemeClr val="tx1"/>
              </a:solidFill>
              <a:latin typeface="Segoe UI Light"/>
            </a:rPr>
            <a:t>Business Librarian</a:t>
          </a:r>
        </a:p>
      </dgm:t>
    </dgm:pt>
    <dgm:pt modelId="{C6BE116A-B122-43F7-BBDA-E7FF99D0954F}" type="parTrans" cxnId="{E047DC0C-A763-4F59-8DAE-D75849A24A48}">
      <dgm:prSet/>
      <dgm:spPr/>
    </dgm:pt>
    <dgm:pt modelId="{779DFD5F-419A-4529-AFA7-DF88A8A41557}" type="sibTrans" cxnId="{E047DC0C-A763-4F59-8DAE-D75849A24A48}">
      <dgm:prSet/>
      <dgm:spPr/>
    </dgm:pt>
    <dgm:pt modelId="{07AC3849-D975-4D1F-897B-0F8EDB3BAC41}">
      <dgm:prSet phldr="0" custT="1"/>
      <dgm:spPr/>
      <dgm:t>
        <a:bodyPr/>
        <a:lstStyle/>
        <a:p>
          <a:pPr rtl="0"/>
          <a:r>
            <a:rPr lang="en-US" sz="1600" b="1">
              <a:solidFill>
                <a:schemeClr val="tx1"/>
              </a:solidFill>
              <a:latin typeface="Segoe UI Light"/>
            </a:rPr>
            <a:t>Director of Business Library</a:t>
          </a:r>
        </a:p>
      </dgm:t>
    </dgm:pt>
    <dgm:pt modelId="{904358EA-8F17-4457-A6FC-8143CE89D08C}" type="parTrans" cxnId="{6E7D22C8-BF54-47D8-BAD9-75188C207A56}">
      <dgm:prSet/>
      <dgm:spPr/>
    </dgm:pt>
    <dgm:pt modelId="{80C2F7B6-7199-4ECF-B6FB-2E9B47601DCB}" type="sibTrans" cxnId="{6E7D22C8-BF54-47D8-BAD9-75188C207A56}">
      <dgm:prSet/>
      <dgm:spPr/>
    </dgm:pt>
    <dgm:pt modelId="{C2B01AB0-08BD-421C-BF30-D5F98D191A7B}" type="pres">
      <dgm:prSet presAssocID="{33EFC590-E9FA-4894-92BC-F4A8A38BD9B7}" presName="hierChild1" presStyleCnt="0">
        <dgm:presLayoutVars>
          <dgm:orgChart val="1"/>
          <dgm:chPref val="1"/>
          <dgm:dir/>
          <dgm:animOne val="branch"/>
          <dgm:animLvl val="lvl"/>
          <dgm:resizeHandles/>
        </dgm:presLayoutVars>
      </dgm:prSet>
      <dgm:spPr/>
    </dgm:pt>
    <dgm:pt modelId="{5207741F-F155-431B-B153-FA3AB5B4B7AC}" type="pres">
      <dgm:prSet presAssocID="{74FBA12B-B6F5-4EB1-A253-35318578C2CF}" presName="hierRoot1" presStyleCnt="0">
        <dgm:presLayoutVars>
          <dgm:hierBranch val="init"/>
        </dgm:presLayoutVars>
      </dgm:prSet>
      <dgm:spPr/>
    </dgm:pt>
    <dgm:pt modelId="{B1AD7277-C2BA-499D-B3DE-E6727C29A2CF}" type="pres">
      <dgm:prSet presAssocID="{74FBA12B-B6F5-4EB1-A253-35318578C2CF}" presName="rootComposite1" presStyleCnt="0"/>
      <dgm:spPr/>
    </dgm:pt>
    <dgm:pt modelId="{D9710754-60FB-4B09-A841-D12749648B7A}" type="pres">
      <dgm:prSet presAssocID="{74FBA12B-B6F5-4EB1-A253-35318578C2CF}" presName="rootText1" presStyleLbl="node0" presStyleIdx="0" presStyleCnt="1">
        <dgm:presLayoutVars>
          <dgm:chPref val="3"/>
        </dgm:presLayoutVars>
      </dgm:prSet>
      <dgm:spPr/>
    </dgm:pt>
    <dgm:pt modelId="{6E2C6B45-03B1-4FA6-AAEB-87C5F6B14B34}" type="pres">
      <dgm:prSet presAssocID="{74FBA12B-B6F5-4EB1-A253-35318578C2CF}" presName="rootConnector1" presStyleLbl="node1" presStyleIdx="0" presStyleCnt="0"/>
      <dgm:spPr/>
    </dgm:pt>
    <dgm:pt modelId="{34840084-E6A6-47C8-87D6-FCFDD63CF132}" type="pres">
      <dgm:prSet presAssocID="{74FBA12B-B6F5-4EB1-A253-35318578C2CF}" presName="hierChild2" presStyleCnt="0"/>
      <dgm:spPr/>
    </dgm:pt>
    <dgm:pt modelId="{08554ABA-EA89-47C8-BA06-8674FB8DEE4A}" type="pres">
      <dgm:prSet presAssocID="{904358EA-8F17-4457-A6FC-8143CE89D08C}" presName="Name37" presStyleLbl="parChTrans1D2" presStyleIdx="0" presStyleCnt="2"/>
      <dgm:spPr/>
    </dgm:pt>
    <dgm:pt modelId="{74F30D9A-5D9D-4D47-96C3-497CA72FBBDC}" type="pres">
      <dgm:prSet presAssocID="{07AC3849-D975-4D1F-897B-0F8EDB3BAC41}" presName="hierRoot2" presStyleCnt="0">
        <dgm:presLayoutVars>
          <dgm:hierBranch val="init"/>
        </dgm:presLayoutVars>
      </dgm:prSet>
      <dgm:spPr/>
    </dgm:pt>
    <dgm:pt modelId="{0963FF8B-C070-4FF0-A553-FC1E8E24A8A6}" type="pres">
      <dgm:prSet presAssocID="{07AC3849-D975-4D1F-897B-0F8EDB3BAC41}" presName="rootComposite" presStyleCnt="0"/>
      <dgm:spPr/>
    </dgm:pt>
    <dgm:pt modelId="{E8991F94-6DE9-4C7E-8CDB-DEE990C1EE98}" type="pres">
      <dgm:prSet presAssocID="{07AC3849-D975-4D1F-897B-0F8EDB3BAC41}" presName="rootText" presStyleLbl="node2" presStyleIdx="0" presStyleCnt="2">
        <dgm:presLayoutVars>
          <dgm:chPref val="3"/>
        </dgm:presLayoutVars>
      </dgm:prSet>
      <dgm:spPr/>
    </dgm:pt>
    <dgm:pt modelId="{2D6F2BC1-B3FF-49E6-AF53-69C1543E2845}" type="pres">
      <dgm:prSet presAssocID="{07AC3849-D975-4D1F-897B-0F8EDB3BAC41}" presName="rootConnector" presStyleLbl="node2" presStyleIdx="0" presStyleCnt="2"/>
      <dgm:spPr/>
    </dgm:pt>
    <dgm:pt modelId="{F43E5F2D-43D5-4EE4-B1DC-E4213C02DC57}" type="pres">
      <dgm:prSet presAssocID="{07AC3849-D975-4D1F-897B-0F8EDB3BAC41}" presName="hierChild4" presStyleCnt="0"/>
      <dgm:spPr/>
    </dgm:pt>
    <dgm:pt modelId="{91683A21-AA65-4C7C-8F54-DC4E94A05B54}" type="pres">
      <dgm:prSet presAssocID="{AAB20F67-4424-4B1F-BD58-638997C1DFB6}" presName="Name37" presStyleLbl="parChTrans1D3" presStyleIdx="0" presStyleCnt="2"/>
      <dgm:spPr/>
    </dgm:pt>
    <dgm:pt modelId="{0CE74C71-C856-4365-9E9A-D02702DDA9C8}" type="pres">
      <dgm:prSet presAssocID="{9AAD1A3F-8E84-4A08-B0F4-A906CDF81535}" presName="hierRoot2" presStyleCnt="0">
        <dgm:presLayoutVars>
          <dgm:hierBranch val="init"/>
        </dgm:presLayoutVars>
      </dgm:prSet>
      <dgm:spPr/>
    </dgm:pt>
    <dgm:pt modelId="{F5D5F5C7-E419-478F-B2C5-F96C9CF9B329}" type="pres">
      <dgm:prSet presAssocID="{9AAD1A3F-8E84-4A08-B0F4-A906CDF81535}" presName="rootComposite" presStyleCnt="0"/>
      <dgm:spPr/>
    </dgm:pt>
    <dgm:pt modelId="{88A78A5A-15A7-4CDC-B9F4-0307FB97E9C7}" type="pres">
      <dgm:prSet presAssocID="{9AAD1A3F-8E84-4A08-B0F4-A906CDF81535}" presName="rootText" presStyleLbl="node3" presStyleIdx="0" presStyleCnt="2">
        <dgm:presLayoutVars>
          <dgm:chPref val="3"/>
        </dgm:presLayoutVars>
      </dgm:prSet>
      <dgm:spPr/>
    </dgm:pt>
    <dgm:pt modelId="{1C72300A-26F8-45E5-8F89-BFBBAE52F43B}" type="pres">
      <dgm:prSet presAssocID="{9AAD1A3F-8E84-4A08-B0F4-A906CDF81535}" presName="rootConnector" presStyleLbl="node3" presStyleIdx="0" presStyleCnt="2"/>
      <dgm:spPr/>
    </dgm:pt>
    <dgm:pt modelId="{64FA762E-7E74-4AEE-8F62-5C7BC11959E1}" type="pres">
      <dgm:prSet presAssocID="{9AAD1A3F-8E84-4A08-B0F4-A906CDF81535}" presName="hierChild4" presStyleCnt="0"/>
      <dgm:spPr/>
    </dgm:pt>
    <dgm:pt modelId="{C4E6323E-B4E5-46AE-B8C4-362D54F8CFDA}" type="pres">
      <dgm:prSet presAssocID="{9AAD1A3F-8E84-4A08-B0F4-A906CDF81535}" presName="hierChild5" presStyleCnt="0"/>
      <dgm:spPr/>
    </dgm:pt>
    <dgm:pt modelId="{92A4BE07-709A-4F9E-BFD3-B817CD32ED30}" type="pres">
      <dgm:prSet presAssocID="{C6BE116A-B122-43F7-BBDA-E7FF99D0954F}" presName="Name37" presStyleLbl="parChTrans1D3" presStyleIdx="1" presStyleCnt="2"/>
      <dgm:spPr/>
    </dgm:pt>
    <dgm:pt modelId="{884CE1E2-7430-4C89-8C9B-1462ABA31DA3}" type="pres">
      <dgm:prSet presAssocID="{6F191C3E-7363-4A30-A1EF-43166AC70522}" presName="hierRoot2" presStyleCnt="0">
        <dgm:presLayoutVars>
          <dgm:hierBranch val="init"/>
        </dgm:presLayoutVars>
      </dgm:prSet>
      <dgm:spPr/>
    </dgm:pt>
    <dgm:pt modelId="{D95098B7-9936-47E2-A0D4-3382CFA62821}" type="pres">
      <dgm:prSet presAssocID="{6F191C3E-7363-4A30-A1EF-43166AC70522}" presName="rootComposite" presStyleCnt="0"/>
      <dgm:spPr/>
    </dgm:pt>
    <dgm:pt modelId="{4E4D832E-429A-4B82-AA2B-0C71B869EC0C}" type="pres">
      <dgm:prSet presAssocID="{6F191C3E-7363-4A30-A1EF-43166AC70522}" presName="rootText" presStyleLbl="node3" presStyleIdx="1" presStyleCnt="2">
        <dgm:presLayoutVars>
          <dgm:chPref val="3"/>
        </dgm:presLayoutVars>
      </dgm:prSet>
      <dgm:spPr/>
    </dgm:pt>
    <dgm:pt modelId="{62CFD7C9-7236-455B-A91A-D963C9E544EE}" type="pres">
      <dgm:prSet presAssocID="{6F191C3E-7363-4A30-A1EF-43166AC70522}" presName="rootConnector" presStyleLbl="node3" presStyleIdx="1" presStyleCnt="2"/>
      <dgm:spPr/>
    </dgm:pt>
    <dgm:pt modelId="{36A31B8D-729D-4EE6-BCC1-FB1515A68390}" type="pres">
      <dgm:prSet presAssocID="{6F191C3E-7363-4A30-A1EF-43166AC70522}" presName="hierChild4" presStyleCnt="0"/>
      <dgm:spPr/>
    </dgm:pt>
    <dgm:pt modelId="{FCB3689D-7CF7-4A3A-8DF2-9CFD71430E9E}" type="pres">
      <dgm:prSet presAssocID="{6F191C3E-7363-4A30-A1EF-43166AC70522}" presName="hierChild5" presStyleCnt="0"/>
      <dgm:spPr/>
    </dgm:pt>
    <dgm:pt modelId="{8FC6A0D0-4B48-422A-8817-87552DC042D0}" type="pres">
      <dgm:prSet presAssocID="{07AC3849-D975-4D1F-897B-0F8EDB3BAC41}" presName="hierChild5" presStyleCnt="0"/>
      <dgm:spPr/>
    </dgm:pt>
    <dgm:pt modelId="{2528FFCF-82B9-49F4-B98F-F8137887F128}" type="pres">
      <dgm:prSet presAssocID="{D684105F-CC41-4AE0-A74C-611E78F3C2D6}" presName="Name37" presStyleLbl="parChTrans1D2" presStyleIdx="1" presStyleCnt="2"/>
      <dgm:spPr/>
    </dgm:pt>
    <dgm:pt modelId="{CE0D0F20-43DF-4177-84D5-A5924C2F4230}" type="pres">
      <dgm:prSet presAssocID="{D54BD714-F994-48A6-BA09-9A45F2635D03}" presName="hierRoot2" presStyleCnt="0">
        <dgm:presLayoutVars>
          <dgm:hierBranch val="init"/>
        </dgm:presLayoutVars>
      </dgm:prSet>
      <dgm:spPr/>
    </dgm:pt>
    <dgm:pt modelId="{1D5C10B6-4FF0-4C5C-B73E-C4EB12B978D4}" type="pres">
      <dgm:prSet presAssocID="{D54BD714-F994-48A6-BA09-9A45F2635D03}" presName="rootComposite" presStyleCnt="0"/>
      <dgm:spPr/>
    </dgm:pt>
    <dgm:pt modelId="{741EE8AE-BCA1-4B9C-A1D6-ECE65E7DEEFB}" type="pres">
      <dgm:prSet presAssocID="{D54BD714-F994-48A6-BA09-9A45F2635D03}" presName="rootText" presStyleLbl="node2" presStyleIdx="1" presStyleCnt="2">
        <dgm:presLayoutVars>
          <dgm:chPref val="3"/>
        </dgm:presLayoutVars>
      </dgm:prSet>
      <dgm:spPr/>
    </dgm:pt>
    <dgm:pt modelId="{11DE625C-4004-4D13-A08A-F4F35F6E1E58}" type="pres">
      <dgm:prSet presAssocID="{D54BD714-F994-48A6-BA09-9A45F2635D03}" presName="rootConnector" presStyleLbl="node2" presStyleIdx="1" presStyleCnt="2"/>
      <dgm:spPr/>
    </dgm:pt>
    <dgm:pt modelId="{A4D50255-0106-499A-8B4D-E8FE3DF68B4D}" type="pres">
      <dgm:prSet presAssocID="{D54BD714-F994-48A6-BA09-9A45F2635D03}" presName="hierChild4" presStyleCnt="0"/>
      <dgm:spPr/>
    </dgm:pt>
    <dgm:pt modelId="{7FAAA207-C105-478F-B80D-E9BC885C2A12}" type="pres">
      <dgm:prSet presAssocID="{D54BD714-F994-48A6-BA09-9A45F2635D03}" presName="hierChild5" presStyleCnt="0"/>
      <dgm:spPr/>
    </dgm:pt>
    <dgm:pt modelId="{CAF2522E-DA21-4899-839F-1717486C61EB}" type="pres">
      <dgm:prSet presAssocID="{74FBA12B-B6F5-4EB1-A253-35318578C2CF}" presName="hierChild3" presStyleCnt="0"/>
      <dgm:spPr/>
    </dgm:pt>
  </dgm:ptLst>
  <dgm:cxnLst>
    <dgm:cxn modelId="{E047DC0C-A763-4F59-8DAE-D75849A24A48}" srcId="{07AC3849-D975-4D1F-897B-0F8EDB3BAC41}" destId="{6F191C3E-7363-4A30-A1EF-43166AC70522}" srcOrd="1" destOrd="0" parTransId="{C6BE116A-B122-43F7-BBDA-E7FF99D0954F}" sibTransId="{779DFD5F-419A-4529-AFA7-DF88A8A41557}"/>
    <dgm:cxn modelId="{DA1A321B-E121-4EF4-A6C3-963A395FC01F}" type="presOf" srcId="{D684105F-CC41-4AE0-A74C-611E78F3C2D6}" destId="{2528FFCF-82B9-49F4-B98F-F8137887F128}" srcOrd="0" destOrd="0" presId="urn:microsoft.com/office/officeart/2005/8/layout/orgChart1"/>
    <dgm:cxn modelId="{CB51EB1D-5D19-48D8-9B2E-B782C5893F06}" srcId="{33EFC590-E9FA-4894-92BC-F4A8A38BD9B7}" destId="{74FBA12B-B6F5-4EB1-A253-35318578C2CF}" srcOrd="0" destOrd="0" parTransId="{96B274D4-0196-4D1D-99C6-CDE0ED3A7318}" sibTransId="{A8299C76-EA65-4088-BE84-4FC725389722}"/>
    <dgm:cxn modelId="{BE26E73D-F201-45C3-B10D-E339464AD4EE}" type="presOf" srcId="{904358EA-8F17-4457-A6FC-8143CE89D08C}" destId="{08554ABA-EA89-47C8-BA06-8674FB8DEE4A}" srcOrd="0" destOrd="0" presId="urn:microsoft.com/office/officeart/2005/8/layout/orgChart1"/>
    <dgm:cxn modelId="{1758986A-CE3A-489F-9A47-4BA44B30661F}" type="presOf" srcId="{74FBA12B-B6F5-4EB1-A253-35318578C2CF}" destId="{D9710754-60FB-4B09-A841-D12749648B7A}" srcOrd="0" destOrd="0" presId="urn:microsoft.com/office/officeart/2005/8/layout/orgChart1"/>
    <dgm:cxn modelId="{B339A077-A117-4624-8630-F9739340B4A4}" type="presOf" srcId="{6F191C3E-7363-4A30-A1EF-43166AC70522}" destId="{62CFD7C9-7236-455B-A91A-D963C9E544EE}" srcOrd="1" destOrd="0" presId="urn:microsoft.com/office/officeart/2005/8/layout/orgChart1"/>
    <dgm:cxn modelId="{DE1A297F-AF4C-4952-A421-6A531AD44D32}" type="presOf" srcId="{AAB20F67-4424-4B1F-BD58-638997C1DFB6}" destId="{91683A21-AA65-4C7C-8F54-DC4E94A05B54}" srcOrd="0" destOrd="0" presId="urn:microsoft.com/office/officeart/2005/8/layout/orgChart1"/>
    <dgm:cxn modelId="{C54B7182-F619-4233-B0DF-DA419D267324}" type="presOf" srcId="{9AAD1A3F-8E84-4A08-B0F4-A906CDF81535}" destId="{1C72300A-26F8-45E5-8F89-BFBBAE52F43B}" srcOrd="1" destOrd="0" presId="urn:microsoft.com/office/officeart/2005/8/layout/orgChart1"/>
    <dgm:cxn modelId="{16089686-9CB7-4CF2-8DC6-97D755225443}" type="presOf" srcId="{07AC3849-D975-4D1F-897B-0F8EDB3BAC41}" destId="{E8991F94-6DE9-4C7E-8CDB-DEE990C1EE98}" srcOrd="0" destOrd="0" presId="urn:microsoft.com/office/officeart/2005/8/layout/orgChart1"/>
    <dgm:cxn modelId="{3CAF749B-C428-4F8C-A081-A82F55FC1FCA}" type="presOf" srcId="{9AAD1A3F-8E84-4A08-B0F4-A906CDF81535}" destId="{88A78A5A-15A7-4CDC-B9F4-0307FB97E9C7}" srcOrd="0" destOrd="0" presId="urn:microsoft.com/office/officeart/2005/8/layout/orgChart1"/>
    <dgm:cxn modelId="{B7C17E9C-43FD-441E-A648-A49718FC317D}" srcId="{07AC3849-D975-4D1F-897B-0F8EDB3BAC41}" destId="{9AAD1A3F-8E84-4A08-B0F4-A906CDF81535}" srcOrd="0" destOrd="0" parTransId="{AAB20F67-4424-4B1F-BD58-638997C1DFB6}" sibTransId="{F6415B34-F518-42F6-897F-9AC6BCFA522C}"/>
    <dgm:cxn modelId="{8330B1AE-FDE6-4084-A6FA-56C743517677}" type="presOf" srcId="{33EFC590-E9FA-4894-92BC-F4A8A38BD9B7}" destId="{C2B01AB0-08BD-421C-BF30-D5F98D191A7B}" srcOrd="0" destOrd="0" presId="urn:microsoft.com/office/officeart/2005/8/layout/orgChart1"/>
    <dgm:cxn modelId="{07F542BE-BF9A-47D0-8C44-68401CA6C772}" type="presOf" srcId="{D54BD714-F994-48A6-BA09-9A45F2635D03}" destId="{11DE625C-4004-4D13-A08A-F4F35F6E1E58}" srcOrd="1" destOrd="0" presId="urn:microsoft.com/office/officeart/2005/8/layout/orgChart1"/>
    <dgm:cxn modelId="{C23543BE-62B4-4AFE-A65B-F0A3B8732556}" type="presOf" srcId="{D54BD714-F994-48A6-BA09-9A45F2635D03}" destId="{741EE8AE-BCA1-4B9C-A1D6-ECE65E7DEEFB}" srcOrd="0" destOrd="0" presId="urn:microsoft.com/office/officeart/2005/8/layout/orgChart1"/>
    <dgm:cxn modelId="{6E7D22C8-BF54-47D8-BAD9-75188C207A56}" srcId="{74FBA12B-B6F5-4EB1-A253-35318578C2CF}" destId="{07AC3849-D975-4D1F-897B-0F8EDB3BAC41}" srcOrd="0" destOrd="0" parTransId="{904358EA-8F17-4457-A6FC-8143CE89D08C}" sibTransId="{80C2F7B6-7199-4ECF-B6FB-2E9B47601DCB}"/>
    <dgm:cxn modelId="{F9B90AD2-86DC-4FF3-9CC6-75FD8A130018}" type="presOf" srcId="{07AC3849-D975-4D1F-897B-0F8EDB3BAC41}" destId="{2D6F2BC1-B3FF-49E6-AF53-69C1543E2845}" srcOrd="1" destOrd="0" presId="urn:microsoft.com/office/officeart/2005/8/layout/orgChart1"/>
    <dgm:cxn modelId="{9AA067D3-EC32-43F3-834F-7CEBA169F37F}" srcId="{74FBA12B-B6F5-4EB1-A253-35318578C2CF}" destId="{D54BD714-F994-48A6-BA09-9A45F2635D03}" srcOrd="1" destOrd="0" parTransId="{D684105F-CC41-4AE0-A74C-611E78F3C2D6}" sibTransId="{C8B64BC7-731C-4C3E-A9BE-759F0496015E}"/>
    <dgm:cxn modelId="{5672C0FA-C28D-4C75-B369-1A8E2F4C5449}" type="presOf" srcId="{6F191C3E-7363-4A30-A1EF-43166AC70522}" destId="{4E4D832E-429A-4B82-AA2B-0C71B869EC0C}" srcOrd="0" destOrd="0" presId="urn:microsoft.com/office/officeart/2005/8/layout/orgChart1"/>
    <dgm:cxn modelId="{065B87FC-ACCD-4C23-AF21-FE9F48E83C5D}" type="presOf" srcId="{C6BE116A-B122-43F7-BBDA-E7FF99D0954F}" destId="{92A4BE07-709A-4F9E-BFD3-B817CD32ED30}" srcOrd="0" destOrd="0" presId="urn:microsoft.com/office/officeart/2005/8/layout/orgChart1"/>
    <dgm:cxn modelId="{95479CFD-90A6-4C36-BB7B-2FA5BB192EA3}" type="presOf" srcId="{74FBA12B-B6F5-4EB1-A253-35318578C2CF}" destId="{6E2C6B45-03B1-4FA6-AAEB-87C5F6B14B34}" srcOrd="1" destOrd="0" presId="urn:microsoft.com/office/officeart/2005/8/layout/orgChart1"/>
    <dgm:cxn modelId="{C6E6BF9E-4E16-4BD9-9F43-532229C316CB}" type="presParOf" srcId="{C2B01AB0-08BD-421C-BF30-D5F98D191A7B}" destId="{5207741F-F155-431B-B153-FA3AB5B4B7AC}" srcOrd="0" destOrd="0" presId="urn:microsoft.com/office/officeart/2005/8/layout/orgChart1"/>
    <dgm:cxn modelId="{A352299A-FFC2-4E67-B9C6-91F7B00D8C32}" type="presParOf" srcId="{5207741F-F155-431B-B153-FA3AB5B4B7AC}" destId="{B1AD7277-C2BA-499D-B3DE-E6727C29A2CF}" srcOrd="0" destOrd="0" presId="urn:microsoft.com/office/officeart/2005/8/layout/orgChart1"/>
    <dgm:cxn modelId="{0ABD9866-E038-40E5-B73E-449E1CE87479}" type="presParOf" srcId="{B1AD7277-C2BA-499D-B3DE-E6727C29A2CF}" destId="{D9710754-60FB-4B09-A841-D12749648B7A}" srcOrd="0" destOrd="0" presId="urn:microsoft.com/office/officeart/2005/8/layout/orgChart1"/>
    <dgm:cxn modelId="{282D6C6D-059E-4A20-BE9D-B18BFFAA6CD0}" type="presParOf" srcId="{B1AD7277-C2BA-499D-B3DE-E6727C29A2CF}" destId="{6E2C6B45-03B1-4FA6-AAEB-87C5F6B14B34}" srcOrd="1" destOrd="0" presId="urn:microsoft.com/office/officeart/2005/8/layout/orgChart1"/>
    <dgm:cxn modelId="{DBE4E5FF-545B-499D-BAC3-E1F5C225D334}" type="presParOf" srcId="{5207741F-F155-431B-B153-FA3AB5B4B7AC}" destId="{34840084-E6A6-47C8-87D6-FCFDD63CF132}" srcOrd="1" destOrd="0" presId="urn:microsoft.com/office/officeart/2005/8/layout/orgChart1"/>
    <dgm:cxn modelId="{45136DAB-FD9B-4CC1-A5ED-1F42BE66C97E}" type="presParOf" srcId="{34840084-E6A6-47C8-87D6-FCFDD63CF132}" destId="{08554ABA-EA89-47C8-BA06-8674FB8DEE4A}" srcOrd="0" destOrd="0" presId="urn:microsoft.com/office/officeart/2005/8/layout/orgChart1"/>
    <dgm:cxn modelId="{DD3E926F-FD17-4D83-9995-7E0AE8365590}" type="presParOf" srcId="{34840084-E6A6-47C8-87D6-FCFDD63CF132}" destId="{74F30D9A-5D9D-4D47-96C3-497CA72FBBDC}" srcOrd="1" destOrd="0" presId="urn:microsoft.com/office/officeart/2005/8/layout/orgChart1"/>
    <dgm:cxn modelId="{31E76200-D7F1-4CF6-8DF4-537A8E098C21}" type="presParOf" srcId="{74F30D9A-5D9D-4D47-96C3-497CA72FBBDC}" destId="{0963FF8B-C070-4FF0-A553-FC1E8E24A8A6}" srcOrd="0" destOrd="0" presId="urn:microsoft.com/office/officeart/2005/8/layout/orgChart1"/>
    <dgm:cxn modelId="{798CD6E8-CC1A-467D-A032-0E9979FBFA48}" type="presParOf" srcId="{0963FF8B-C070-4FF0-A553-FC1E8E24A8A6}" destId="{E8991F94-6DE9-4C7E-8CDB-DEE990C1EE98}" srcOrd="0" destOrd="0" presId="urn:microsoft.com/office/officeart/2005/8/layout/orgChart1"/>
    <dgm:cxn modelId="{87069138-1CB5-40D1-BA14-F6E01266A242}" type="presParOf" srcId="{0963FF8B-C070-4FF0-A553-FC1E8E24A8A6}" destId="{2D6F2BC1-B3FF-49E6-AF53-69C1543E2845}" srcOrd="1" destOrd="0" presId="urn:microsoft.com/office/officeart/2005/8/layout/orgChart1"/>
    <dgm:cxn modelId="{8EE7BF99-C03A-452F-8601-889ADEE07A71}" type="presParOf" srcId="{74F30D9A-5D9D-4D47-96C3-497CA72FBBDC}" destId="{F43E5F2D-43D5-4EE4-B1DC-E4213C02DC57}" srcOrd="1" destOrd="0" presId="urn:microsoft.com/office/officeart/2005/8/layout/orgChart1"/>
    <dgm:cxn modelId="{0C1F3FF8-0492-49B6-83DC-F7B0BC189DFC}" type="presParOf" srcId="{F43E5F2D-43D5-4EE4-B1DC-E4213C02DC57}" destId="{91683A21-AA65-4C7C-8F54-DC4E94A05B54}" srcOrd="0" destOrd="0" presId="urn:microsoft.com/office/officeart/2005/8/layout/orgChart1"/>
    <dgm:cxn modelId="{AAE30FEB-E949-4D01-A1AD-CF95E29B35F4}" type="presParOf" srcId="{F43E5F2D-43D5-4EE4-B1DC-E4213C02DC57}" destId="{0CE74C71-C856-4365-9E9A-D02702DDA9C8}" srcOrd="1" destOrd="0" presId="urn:microsoft.com/office/officeart/2005/8/layout/orgChart1"/>
    <dgm:cxn modelId="{3A1CE647-6455-46A1-9DD3-10CFE7D57F09}" type="presParOf" srcId="{0CE74C71-C856-4365-9E9A-D02702DDA9C8}" destId="{F5D5F5C7-E419-478F-B2C5-F96C9CF9B329}" srcOrd="0" destOrd="0" presId="urn:microsoft.com/office/officeart/2005/8/layout/orgChart1"/>
    <dgm:cxn modelId="{9D472982-F50B-4704-8C20-50A978EE993B}" type="presParOf" srcId="{F5D5F5C7-E419-478F-B2C5-F96C9CF9B329}" destId="{88A78A5A-15A7-4CDC-B9F4-0307FB97E9C7}" srcOrd="0" destOrd="0" presId="urn:microsoft.com/office/officeart/2005/8/layout/orgChart1"/>
    <dgm:cxn modelId="{C490933D-DFF5-40EA-ACCB-E3E684AD9021}" type="presParOf" srcId="{F5D5F5C7-E419-478F-B2C5-F96C9CF9B329}" destId="{1C72300A-26F8-45E5-8F89-BFBBAE52F43B}" srcOrd="1" destOrd="0" presId="urn:microsoft.com/office/officeart/2005/8/layout/orgChart1"/>
    <dgm:cxn modelId="{84F1584B-D53A-4B0F-BE7A-A3ABD703661F}" type="presParOf" srcId="{0CE74C71-C856-4365-9E9A-D02702DDA9C8}" destId="{64FA762E-7E74-4AEE-8F62-5C7BC11959E1}" srcOrd="1" destOrd="0" presId="urn:microsoft.com/office/officeart/2005/8/layout/orgChart1"/>
    <dgm:cxn modelId="{724CD5CA-6AFA-48CB-8720-DF5E8F488BAC}" type="presParOf" srcId="{0CE74C71-C856-4365-9E9A-D02702DDA9C8}" destId="{C4E6323E-B4E5-46AE-B8C4-362D54F8CFDA}" srcOrd="2" destOrd="0" presId="urn:microsoft.com/office/officeart/2005/8/layout/orgChart1"/>
    <dgm:cxn modelId="{AE356BB2-52B0-4672-BD31-A441FFDB4CA8}" type="presParOf" srcId="{F43E5F2D-43D5-4EE4-B1DC-E4213C02DC57}" destId="{92A4BE07-709A-4F9E-BFD3-B817CD32ED30}" srcOrd="2" destOrd="0" presId="urn:microsoft.com/office/officeart/2005/8/layout/orgChart1"/>
    <dgm:cxn modelId="{7DAA9E2C-BF16-43C7-812C-1CB518DFAF3B}" type="presParOf" srcId="{F43E5F2D-43D5-4EE4-B1DC-E4213C02DC57}" destId="{884CE1E2-7430-4C89-8C9B-1462ABA31DA3}" srcOrd="3" destOrd="0" presId="urn:microsoft.com/office/officeart/2005/8/layout/orgChart1"/>
    <dgm:cxn modelId="{2BAE0027-31E0-4689-9330-3EFAA9B6B554}" type="presParOf" srcId="{884CE1E2-7430-4C89-8C9B-1462ABA31DA3}" destId="{D95098B7-9936-47E2-A0D4-3382CFA62821}" srcOrd="0" destOrd="0" presId="urn:microsoft.com/office/officeart/2005/8/layout/orgChart1"/>
    <dgm:cxn modelId="{D5D6A46A-9A5B-4F14-950F-E274C190EA06}" type="presParOf" srcId="{D95098B7-9936-47E2-A0D4-3382CFA62821}" destId="{4E4D832E-429A-4B82-AA2B-0C71B869EC0C}" srcOrd="0" destOrd="0" presId="urn:microsoft.com/office/officeart/2005/8/layout/orgChart1"/>
    <dgm:cxn modelId="{FEE4A0A0-5DC3-4A67-8318-11D017E1A00D}" type="presParOf" srcId="{D95098B7-9936-47E2-A0D4-3382CFA62821}" destId="{62CFD7C9-7236-455B-A91A-D963C9E544EE}" srcOrd="1" destOrd="0" presId="urn:microsoft.com/office/officeart/2005/8/layout/orgChart1"/>
    <dgm:cxn modelId="{775B02C3-41AD-47A6-A9ED-45F991A2BCCD}" type="presParOf" srcId="{884CE1E2-7430-4C89-8C9B-1462ABA31DA3}" destId="{36A31B8D-729D-4EE6-BCC1-FB1515A68390}" srcOrd="1" destOrd="0" presId="urn:microsoft.com/office/officeart/2005/8/layout/orgChart1"/>
    <dgm:cxn modelId="{01A0CDC9-116A-4DF4-B700-442C0F950DAA}" type="presParOf" srcId="{884CE1E2-7430-4C89-8C9B-1462ABA31DA3}" destId="{FCB3689D-7CF7-4A3A-8DF2-9CFD71430E9E}" srcOrd="2" destOrd="0" presId="urn:microsoft.com/office/officeart/2005/8/layout/orgChart1"/>
    <dgm:cxn modelId="{1DA7925C-1663-4298-9256-E7FAFC1E96AB}" type="presParOf" srcId="{74F30D9A-5D9D-4D47-96C3-497CA72FBBDC}" destId="{8FC6A0D0-4B48-422A-8817-87552DC042D0}" srcOrd="2" destOrd="0" presId="urn:microsoft.com/office/officeart/2005/8/layout/orgChart1"/>
    <dgm:cxn modelId="{33F3BB81-1344-4351-A090-CE99C4BA5BCF}" type="presParOf" srcId="{34840084-E6A6-47C8-87D6-FCFDD63CF132}" destId="{2528FFCF-82B9-49F4-B98F-F8137887F128}" srcOrd="2" destOrd="0" presId="urn:microsoft.com/office/officeart/2005/8/layout/orgChart1"/>
    <dgm:cxn modelId="{27B31D67-4122-4A66-8B49-F2B0DBB6F756}" type="presParOf" srcId="{34840084-E6A6-47C8-87D6-FCFDD63CF132}" destId="{CE0D0F20-43DF-4177-84D5-A5924C2F4230}" srcOrd="3" destOrd="0" presId="urn:microsoft.com/office/officeart/2005/8/layout/orgChart1"/>
    <dgm:cxn modelId="{A2EA1395-AC9C-46E4-A482-B71E63A3F7A7}" type="presParOf" srcId="{CE0D0F20-43DF-4177-84D5-A5924C2F4230}" destId="{1D5C10B6-4FF0-4C5C-B73E-C4EB12B978D4}" srcOrd="0" destOrd="0" presId="urn:microsoft.com/office/officeart/2005/8/layout/orgChart1"/>
    <dgm:cxn modelId="{6D76ADA7-5D9A-4583-BE4F-9AF78B7563FD}" type="presParOf" srcId="{1D5C10B6-4FF0-4C5C-B73E-C4EB12B978D4}" destId="{741EE8AE-BCA1-4B9C-A1D6-ECE65E7DEEFB}" srcOrd="0" destOrd="0" presId="urn:microsoft.com/office/officeart/2005/8/layout/orgChart1"/>
    <dgm:cxn modelId="{B4EC3C1C-E69F-4D44-9F42-E0E0A06F16AA}" type="presParOf" srcId="{1D5C10B6-4FF0-4C5C-B73E-C4EB12B978D4}" destId="{11DE625C-4004-4D13-A08A-F4F35F6E1E58}" srcOrd="1" destOrd="0" presId="urn:microsoft.com/office/officeart/2005/8/layout/orgChart1"/>
    <dgm:cxn modelId="{ADCB3729-8809-465C-8077-E278A0BB0A7A}" type="presParOf" srcId="{CE0D0F20-43DF-4177-84D5-A5924C2F4230}" destId="{A4D50255-0106-499A-8B4D-E8FE3DF68B4D}" srcOrd="1" destOrd="0" presId="urn:microsoft.com/office/officeart/2005/8/layout/orgChart1"/>
    <dgm:cxn modelId="{E2A57973-102E-4119-AF8E-FFD5E1713F39}" type="presParOf" srcId="{CE0D0F20-43DF-4177-84D5-A5924C2F4230}" destId="{7FAAA207-C105-478F-B80D-E9BC885C2A12}" srcOrd="2" destOrd="0" presId="urn:microsoft.com/office/officeart/2005/8/layout/orgChart1"/>
    <dgm:cxn modelId="{26F67244-672E-4579-82D4-A24D99C367B1}" type="presParOf" srcId="{5207741F-F155-431B-B153-FA3AB5B4B7AC}" destId="{CAF2522E-DA21-4899-839F-1717486C61EB}"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4853C6-B83D-4B1C-ADF3-E6F9E4605D50}">
      <dsp:nvSpPr>
        <dsp:cNvPr id="0" name=""/>
        <dsp:cNvSpPr/>
      </dsp:nvSpPr>
      <dsp:spPr>
        <a:xfrm>
          <a:off x="3102127" y="543"/>
          <a:ext cx="1951274" cy="1951274"/>
        </a:xfrm>
        <a:prstGeom prst="downArrow">
          <a:avLst>
            <a:gd name="adj1" fmla="val 50000"/>
            <a:gd name="adj2" fmla="val 35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rPr>
            <a:t>Time is limited</a:t>
          </a:r>
        </a:p>
      </dsp:txBody>
      <dsp:txXfrm>
        <a:off x="3589946" y="543"/>
        <a:ext cx="975637" cy="1609801"/>
      </dsp:txXfrm>
    </dsp:sp>
    <dsp:sp modelId="{916824CC-4411-4553-B58F-1A3C724F9966}">
      <dsp:nvSpPr>
        <dsp:cNvPr id="0" name=""/>
        <dsp:cNvSpPr/>
      </dsp:nvSpPr>
      <dsp:spPr>
        <a:xfrm rot="5400000">
          <a:off x="4570897" y="1469314"/>
          <a:ext cx="1951274" cy="1951274"/>
        </a:xfrm>
        <a:prstGeom prst="downArrow">
          <a:avLst>
            <a:gd name="adj1" fmla="val 50000"/>
            <a:gd name="adj2" fmla="val 35000"/>
          </a:avLst>
        </a:prstGeom>
        <a:gradFill rotWithShape="0">
          <a:gsLst>
            <a:gs pos="0">
              <a:schemeClr val="accent4">
                <a:hueOff val="-2943761"/>
                <a:satOff val="8369"/>
                <a:lumOff val="6667"/>
                <a:alphaOff val="0"/>
                <a:satMod val="103000"/>
                <a:lumMod val="102000"/>
                <a:tint val="94000"/>
              </a:schemeClr>
            </a:gs>
            <a:gs pos="50000">
              <a:schemeClr val="accent4">
                <a:hueOff val="-2943761"/>
                <a:satOff val="8369"/>
                <a:lumOff val="6667"/>
                <a:alphaOff val="0"/>
                <a:satMod val="110000"/>
                <a:lumMod val="100000"/>
                <a:shade val="100000"/>
              </a:schemeClr>
            </a:gs>
            <a:gs pos="100000">
              <a:schemeClr val="accent4">
                <a:hueOff val="-2943761"/>
                <a:satOff val="8369"/>
                <a:lumOff val="666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tx1"/>
              </a:solidFill>
            </a:rPr>
            <a:t>Limited faculty input</a:t>
          </a:r>
        </a:p>
      </dsp:txBody>
      <dsp:txXfrm rot="-5400000">
        <a:off x="4912370" y="1957133"/>
        <a:ext cx="1609801" cy="975637"/>
      </dsp:txXfrm>
    </dsp:sp>
    <dsp:sp modelId="{734228BE-8FEC-4330-850A-D10E7064CD75}">
      <dsp:nvSpPr>
        <dsp:cNvPr id="0" name=""/>
        <dsp:cNvSpPr/>
      </dsp:nvSpPr>
      <dsp:spPr>
        <a:xfrm rot="10800000">
          <a:off x="3102127" y="2938084"/>
          <a:ext cx="1951274" cy="1951274"/>
        </a:xfrm>
        <a:prstGeom prst="downArrow">
          <a:avLst>
            <a:gd name="adj1" fmla="val 50000"/>
            <a:gd name="adj2" fmla="val 35000"/>
          </a:avLst>
        </a:prstGeom>
        <a:gradFill rotWithShape="0">
          <a:gsLst>
            <a:gs pos="0">
              <a:schemeClr val="accent4">
                <a:hueOff val="-5887522"/>
                <a:satOff val="16737"/>
                <a:lumOff val="13333"/>
                <a:alphaOff val="0"/>
                <a:satMod val="103000"/>
                <a:lumMod val="102000"/>
                <a:tint val="94000"/>
              </a:schemeClr>
            </a:gs>
            <a:gs pos="50000">
              <a:schemeClr val="accent4">
                <a:hueOff val="-5887522"/>
                <a:satOff val="16737"/>
                <a:lumOff val="13333"/>
                <a:alphaOff val="0"/>
                <a:satMod val="110000"/>
                <a:lumMod val="100000"/>
                <a:shade val="100000"/>
              </a:schemeClr>
            </a:gs>
            <a:gs pos="100000">
              <a:schemeClr val="accent4">
                <a:hueOff val="-5887522"/>
                <a:satOff val="16737"/>
                <a:lumOff val="1333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tx1"/>
              </a:solidFill>
            </a:rPr>
            <a:t>Liaisons were not consistently in the loop </a:t>
          </a:r>
        </a:p>
      </dsp:txBody>
      <dsp:txXfrm rot="10800000">
        <a:off x="3589945" y="3279557"/>
        <a:ext cx="975637" cy="1609801"/>
      </dsp:txXfrm>
    </dsp:sp>
    <dsp:sp modelId="{B079A344-1BFC-408A-AFA4-25FB620B4424}">
      <dsp:nvSpPr>
        <dsp:cNvPr id="0" name=""/>
        <dsp:cNvSpPr/>
      </dsp:nvSpPr>
      <dsp:spPr>
        <a:xfrm rot="16200000">
          <a:off x="1633356" y="1469314"/>
          <a:ext cx="1951274" cy="1951274"/>
        </a:xfrm>
        <a:prstGeom prst="downArrow">
          <a:avLst>
            <a:gd name="adj1" fmla="val 50000"/>
            <a:gd name="adj2" fmla="val 35000"/>
          </a:avLst>
        </a:prstGeom>
        <a:gradFill rotWithShape="0">
          <a:gsLst>
            <a:gs pos="0">
              <a:schemeClr val="accent4">
                <a:hueOff val="-8831283"/>
                <a:satOff val="25106"/>
                <a:lumOff val="20000"/>
                <a:alphaOff val="0"/>
                <a:satMod val="103000"/>
                <a:lumMod val="102000"/>
                <a:tint val="94000"/>
              </a:schemeClr>
            </a:gs>
            <a:gs pos="50000">
              <a:schemeClr val="accent4">
                <a:hueOff val="-8831283"/>
                <a:satOff val="25106"/>
                <a:lumOff val="20000"/>
                <a:alphaOff val="0"/>
                <a:satMod val="110000"/>
                <a:lumMod val="100000"/>
                <a:shade val="100000"/>
              </a:schemeClr>
            </a:gs>
            <a:gs pos="100000">
              <a:schemeClr val="accent4">
                <a:hueOff val="-8831283"/>
                <a:satOff val="25106"/>
                <a:lumOff val="2000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tx1"/>
              </a:solidFill>
            </a:rPr>
            <a:t>Room for breakdown of trust</a:t>
          </a:r>
        </a:p>
      </dsp:txBody>
      <dsp:txXfrm rot="5400000">
        <a:off x="1633356" y="1957132"/>
        <a:ext cx="1609801" cy="9756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28FFCF-82B9-49F4-B98F-F8137887F128}">
      <dsp:nvSpPr>
        <dsp:cNvPr id="0" name=""/>
        <dsp:cNvSpPr/>
      </dsp:nvSpPr>
      <dsp:spPr>
        <a:xfrm>
          <a:off x="2833479" y="733357"/>
          <a:ext cx="886214" cy="307611"/>
        </a:xfrm>
        <a:custGeom>
          <a:avLst/>
          <a:gdLst/>
          <a:ahLst/>
          <a:cxnLst/>
          <a:rect l="0" t="0" r="0" b="0"/>
          <a:pathLst>
            <a:path>
              <a:moveTo>
                <a:pt x="0" y="0"/>
              </a:moveTo>
              <a:lnTo>
                <a:pt x="0" y="153805"/>
              </a:lnTo>
              <a:lnTo>
                <a:pt x="886214" y="153805"/>
              </a:lnTo>
              <a:lnTo>
                <a:pt x="886214" y="30761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A4BE07-709A-4F9E-BFD3-B817CD32ED30}">
      <dsp:nvSpPr>
        <dsp:cNvPr id="0" name=""/>
        <dsp:cNvSpPr/>
      </dsp:nvSpPr>
      <dsp:spPr>
        <a:xfrm>
          <a:off x="1361337" y="1773377"/>
          <a:ext cx="219722" cy="1713836"/>
        </a:xfrm>
        <a:custGeom>
          <a:avLst/>
          <a:gdLst/>
          <a:ahLst/>
          <a:cxnLst/>
          <a:rect l="0" t="0" r="0" b="0"/>
          <a:pathLst>
            <a:path>
              <a:moveTo>
                <a:pt x="0" y="0"/>
              </a:moveTo>
              <a:lnTo>
                <a:pt x="0" y="1713836"/>
              </a:lnTo>
              <a:lnTo>
                <a:pt x="219722" y="171383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683A21-AA65-4C7C-8F54-DC4E94A05B54}">
      <dsp:nvSpPr>
        <dsp:cNvPr id="0" name=""/>
        <dsp:cNvSpPr/>
      </dsp:nvSpPr>
      <dsp:spPr>
        <a:xfrm>
          <a:off x="1361337" y="1773377"/>
          <a:ext cx="219722" cy="673815"/>
        </a:xfrm>
        <a:custGeom>
          <a:avLst/>
          <a:gdLst/>
          <a:ahLst/>
          <a:cxnLst/>
          <a:rect l="0" t="0" r="0" b="0"/>
          <a:pathLst>
            <a:path>
              <a:moveTo>
                <a:pt x="0" y="0"/>
              </a:moveTo>
              <a:lnTo>
                <a:pt x="0" y="673815"/>
              </a:lnTo>
              <a:lnTo>
                <a:pt x="219722" y="67381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554ABA-EA89-47C8-BA06-8674FB8DEE4A}">
      <dsp:nvSpPr>
        <dsp:cNvPr id="0" name=""/>
        <dsp:cNvSpPr/>
      </dsp:nvSpPr>
      <dsp:spPr>
        <a:xfrm>
          <a:off x="1947264" y="733357"/>
          <a:ext cx="886214" cy="307611"/>
        </a:xfrm>
        <a:custGeom>
          <a:avLst/>
          <a:gdLst/>
          <a:ahLst/>
          <a:cxnLst/>
          <a:rect l="0" t="0" r="0" b="0"/>
          <a:pathLst>
            <a:path>
              <a:moveTo>
                <a:pt x="886214" y="0"/>
              </a:moveTo>
              <a:lnTo>
                <a:pt x="886214" y="153805"/>
              </a:lnTo>
              <a:lnTo>
                <a:pt x="0" y="153805"/>
              </a:lnTo>
              <a:lnTo>
                <a:pt x="0" y="30761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710754-60FB-4B09-A841-D12749648B7A}">
      <dsp:nvSpPr>
        <dsp:cNvPr id="0" name=""/>
        <dsp:cNvSpPr/>
      </dsp:nvSpPr>
      <dsp:spPr>
        <a:xfrm>
          <a:off x="2101070" y="948"/>
          <a:ext cx="1464817" cy="73240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n-US" sz="1600" b="1" kern="1200">
              <a:solidFill>
                <a:schemeClr val="tx1"/>
              </a:solidFill>
              <a:latin typeface="Segoe UI Light"/>
            </a:rPr>
            <a:t>Collections Decisions</a:t>
          </a:r>
          <a:endParaRPr lang="en-US" sz="1600" b="1" kern="1200">
            <a:solidFill>
              <a:schemeClr val="tx1"/>
            </a:solidFill>
          </a:endParaRPr>
        </a:p>
      </dsp:txBody>
      <dsp:txXfrm>
        <a:off x="2101070" y="948"/>
        <a:ext cx="1464817" cy="732408"/>
      </dsp:txXfrm>
    </dsp:sp>
    <dsp:sp modelId="{E8991F94-6DE9-4C7E-8CDB-DEE990C1EE98}">
      <dsp:nvSpPr>
        <dsp:cNvPr id="0" name=""/>
        <dsp:cNvSpPr/>
      </dsp:nvSpPr>
      <dsp:spPr>
        <a:xfrm>
          <a:off x="1214855" y="1040969"/>
          <a:ext cx="1464817" cy="73240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n-US" sz="1600" b="1" kern="1200">
              <a:solidFill>
                <a:schemeClr val="tx1"/>
              </a:solidFill>
              <a:latin typeface="Segoe UI Light"/>
            </a:rPr>
            <a:t>Director of Business Library</a:t>
          </a:r>
        </a:p>
      </dsp:txBody>
      <dsp:txXfrm>
        <a:off x="1214855" y="1040969"/>
        <a:ext cx="1464817" cy="732408"/>
      </dsp:txXfrm>
    </dsp:sp>
    <dsp:sp modelId="{88A78A5A-15A7-4CDC-B9F4-0307FB97E9C7}">
      <dsp:nvSpPr>
        <dsp:cNvPr id="0" name=""/>
        <dsp:cNvSpPr/>
      </dsp:nvSpPr>
      <dsp:spPr>
        <a:xfrm>
          <a:off x="1581060" y="2080989"/>
          <a:ext cx="1464817" cy="73240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en-US" sz="1500" b="1" kern="1200">
              <a:solidFill>
                <a:schemeClr val="tx1"/>
              </a:solidFill>
              <a:latin typeface="Segoe UI Light"/>
            </a:rPr>
            <a:t>Business Collections Librarian</a:t>
          </a:r>
          <a:endParaRPr lang="en-US" sz="1500" b="1" kern="1200">
            <a:solidFill>
              <a:schemeClr val="tx1"/>
            </a:solidFill>
          </a:endParaRPr>
        </a:p>
      </dsp:txBody>
      <dsp:txXfrm>
        <a:off x="1581060" y="2080989"/>
        <a:ext cx="1464817" cy="732408"/>
      </dsp:txXfrm>
    </dsp:sp>
    <dsp:sp modelId="{4E4D832E-429A-4B82-AA2B-0C71B869EC0C}">
      <dsp:nvSpPr>
        <dsp:cNvPr id="0" name=""/>
        <dsp:cNvSpPr/>
      </dsp:nvSpPr>
      <dsp:spPr>
        <a:xfrm>
          <a:off x="1581060" y="3121009"/>
          <a:ext cx="1464817" cy="73240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en-US" sz="1500" b="1" kern="1200">
              <a:solidFill>
                <a:schemeClr val="tx1"/>
              </a:solidFill>
              <a:latin typeface="Segoe UI Light"/>
            </a:rPr>
            <a:t>Business Librarian</a:t>
          </a:r>
        </a:p>
      </dsp:txBody>
      <dsp:txXfrm>
        <a:off x="1581060" y="3121009"/>
        <a:ext cx="1464817" cy="732408"/>
      </dsp:txXfrm>
    </dsp:sp>
    <dsp:sp modelId="{741EE8AE-BCA1-4B9C-A1D6-ECE65E7DEEFB}">
      <dsp:nvSpPr>
        <dsp:cNvPr id="0" name=""/>
        <dsp:cNvSpPr/>
      </dsp:nvSpPr>
      <dsp:spPr>
        <a:xfrm>
          <a:off x="2987284" y="1040969"/>
          <a:ext cx="1464817" cy="73240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en-US" sz="1500" b="1" kern="1200">
              <a:solidFill>
                <a:schemeClr val="tx1"/>
              </a:solidFill>
              <a:latin typeface="Segoe UI Light"/>
            </a:rPr>
            <a:t>Collections Strategist</a:t>
          </a:r>
          <a:endParaRPr lang="en-US" sz="1500" b="1" kern="1200">
            <a:solidFill>
              <a:schemeClr val="tx1"/>
            </a:solidFill>
          </a:endParaRPr>
        </a:p>
      </dsp:txBody>
      <dsp:txXfrm>
        <a:off x="2987284" y="1040969"/>
        <a:ext cx="1464817" cy="732408"/>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AF03AE-1CC2-475F-B909-50970E9699A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B63C45E-73BA-4C86-A24F-A5006B4E7BA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37A4CE-17BB-4BB2-AC7B-97495293E2AC}" type="datetimeFigureOut">
              <a:rPr lang="en-US" smtClean="0"/>
              <a:t>5/5/2026</a:t>
            </a:fld>
            <a:endParaRPr lang="en-US"/>
          </a:p>
        </p:txBody>
      </p:sp>
      <p:sp>
        <p:nvSpPr>
          <p:cNvPr id="4" name="Footer Placeholder 3">
            <a:extLst>
              <a:ext uri="{FF2B5EF4-FFF2-40B4-BE49-F238E27FC236}">
                <a16:creationId xmlns:a16="http://schemas.microsoft.com/office/drawing/2014/main" id="{D71DB874-DF6A-4AFA-8055-4AD7EE4CE3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677078F-04CB-4625-B536-5BCAA2EC6CA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0EF92D-82DD-4142-BCE8-036B91487D2E}" type="slidenum">
              <a:rPr lang="en-US" smtClean="0"/>
              <a:t>‹#›</a:t>
            </a:fld>
            <a:endParaRPr lang="en-US"/>
          </a:p>
        </p:txBody>
      </p:sp>
    </p:spTree>
    <p:extLst>
      <p:ext uri="{BB962C8B-B14F-4D97-AF65-F5344CB8AC3E}">
        <p14:creationId xmlns:p14="http://schemas.microsoft.com/office/powerpoint/2010/main" val="7570708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86C8F5-2FDA-4718-81AA-24F4816BBD56}" type="datetimeFigureOut">
              <a:rPr lang="en-US" smtClean="0"/>
              <a:t>5/5/2026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8EC616-C518-4358-9496-6C33B2F5FA56}" type="slidenum">
              <a:rPr lang="en-US" smtClean="0"/>
              <a:t>‹#›</a:t>
            </a:fld>
            <a:endParaRPr lang="en-US"/>
          </a:p>
        </p:txBody>
      </p:sp>
    </p:spTree>
    <p:extLst>
      <p:ext uri="{BB962C8B-B14F-4D97-AF65-F5344CB8AC3E}">
        <p14:creationId xmlns:p14="http://schemas.microsoft.com/office/powerpoint/2010/main" val="1732322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1" indent="-285750">
              <a:buFont typeface="Courier New"/>
              <a:buChar char="○"/>
            </a:pPr>
            <a:r>
              <a:rPr lang="en-US">
                <a:highlight>
                  <a:srgbClr val="FFFFFF"/>
                </a:highlight>
              </a:rPr>
              <a:t>Database costs are rising and usage is going down</a:t>
            </a:r>
            <a:endParaRPr lang="en-US">
              <a:highlight>
                <a:srgbClr val="C6C6C6"/>
              </a:highlight>
            </a:endParaRPr>
          </a:p>
          <a:p>
            <a:pPr marL="285750" lvl="2" indent="-285750">
              <a:buFont typeface="Wingdings"/>
              <a:buChar char="▪"/>
            </a:pPr>
            <a:r>
              <a:rPr lang="en-US">
                <a:highlight>
                  <a:srgbClr val="FFFFFF"/>
                </a:highlight>
              </a:rPr>
              <a:t>We’ve noticed an extreme downtick of usage in our resources, especially since AI came into the picture. </a:t>
            </a:r>
            <a:endParaRPr lang="en-US">
              <a:highlight>
                <a:srgbClr val="C6C6C6"/>
              </a:highlight>
            </a:endParaRPr>
          </a:p>
          <a:p>
            <a:pPr marL="285750" lvl="2" indent="-285750">
              <a:buFont typeface="Wingdings"/>
              <a:buChar char="▪"/>
            </a:pPr>
            <a:r>
              <a:rPr lang="en-US">
                <a:highlight>
                  <a:srgbClr val="FFFFFF"/>
                </a:highlight>
              </a:rPr>
              <a:t>SVSU has not experienced a cut but we can see the iceberg ahead</a:t>
            </a:r>
            <a:endParaRPr lang="en-US">
              <a:highlight>
                <a:srgbClr val="C6C6C6"/>
              </a:highlight>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C58EC616-C518-4358-9496-6C33B2F5FA56}" type="slidenum">
              <a:rPr lang="en-US" smtClean="0"/>
              <a:t>3</a:t>
            </a:fld>
            <a:endParaRPr lang="en-US"/>
          </a:p>
        </p:txBody>
      </p:sp>
    </p:spTree>
    <p:extLst>
      <p:ext uri="{BB962C8B-B14F-4D97-AF65-F5344CB8AC3E}">
        <p14:creationId xmlns:p14="http://schemas.microsoft.com/office/powerpoint/2010/main" val="1929998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1" indent="-285750">
              <a:buFont typeface="Courier New"/>
              <a:buChar char="○"/>
            </a:pPr>
            <a:r>
              <a:rPr lang="en-US">
                <a:highlight>
                  <a:srgbClr val="FFFFFF"/>
                </a:highlight>
              </a:rPr>
              <a:t>While reviewing databases do happen regularly, we have historically waited until close or when the invoice had already arrived. </a:t>
            </a:r>
            <a:endParaRPr lang="en-US">
              <a:highlight>
                <a:srgbClr val="C6C6C6"/>
              </a:highlight>
            </a:endParaRPr>
          </a:p>
          <a:p>
            <a:pPr marL="285750" lvl="2" indent="-285750">
              <a:buFont typeface="Wingdings"/>
              <a:buChar char="▪"/>
            </a:pPr>
            <a:r>
              <a:rPr lang="en-US">
                <a:highlight>
                  <a:srgbClr val="FFFFFF"/>
                </a:highlight>
              </a:rPr>
              <a:t>This limits our time</a:t>
            </a:r>
            <a:endParaRPr lang="en-US">
              <a:highlight>
                <a:srgbClr val="C6C6C6"/>
              </a:highlight>
            </a:endParaRPr>
          </a:p>
          <a:p>
            <a:pPr marL="285750" lvl="2" indent="-285750">
              <a:buFont typeface="Wingdings"/>
              <a:buChar char="▪"/>
            </a:pPr>
            <a:r>
              <a:rPr lang="en-US">
                <a:highlight>
                  <a:srgbClr val="FFFFFF"/>
                </a:highlight>
              </a:rPr>
              <a:t>Limits room for faculty input</a:t>
            </a:r>
            <a:endParaRPr lang="en-US">
              <a:highlight>
                <a:srgbClr val="C6C6C6"/>
              </a:highlight>
            </a:endParaRPr>
          </a:p>
          <a:p>
            <a:pPr marL="285750" lvl="2" indent="-285750">
              <a:buFont typeface="Wingdings"/>
              <a:buChar char="▪"/>
            </a:pPr>
            <a:r>
              <a:rPr lang="en-US">
                <a:highlight>
                  <a:srgbClr val="FFFFFF"/>
                </a:highlight>
              </a:rPr>
              <a:t>Liaisons are not consistently in the loop</a:t>
            </a:r>
            <a:endParaRPr lang="en-US">
              <a:highlight>
                <a:srgbClr val="C6C6C6"/>
              </a:highlight>
            </a:endParaRPr>
          </a:p>
          <a:p>
            <a:pPr marL="285750" lvl="2" indent="-285750">
              <a:buFont typeface="Wingdings"/>
              <a:buChar char="▪"/>
            </a:pPr>
            <a:r>
              <a:rPr lang="en-US">
                <a:highlight>
                  <a:srgbClr val="FFFFFF"/>
                </a:highlight>
              </a:rPr>
              <a:t>Break down trust </a:t>
            </a:r>
            <a:endParaRPr lang="en-US">
              <a:highlight>
                <a:srgbClr val="C6C6C6"/>
              </a:highlight>
            </a:endParaRPr>
          </a:p>
          <a:p>
            <a:pPr marL="285750" lvl="1" indent="-285750">
              <a:buFont typeface="Courier New"/>
              <a:buChar char="○"/>
            </a:pPr>
            <a:r>
              <a:rPr lang="en-US">
                <a:highlight>
                  <a:srgbClr val="FFFFFF"/>
                </a:highlight>
              </a:rPr>
              <a:t>Reactive instead of being proactive</a:t>
            </a:r>
            <a:endParaRPr lang="en-US">
              <a:highlight>
                <a:srgbClr val="C6C6C6"/>
              </a:highlight>
            </a:endParaRPr>
          </a:p>
          <a:p>
            <a:pPr marL="285750" lvl="1" indent="-285750">
              <a:buFont typeface="Courier New"/>
              <a:buChar char="○"/>
            </a:pPr>
            <a:r>
              <a:rPr lang="en-US">
                <a:highlight>
                  <a:srgbClr val="FFFFFF"/>
                </a:highlight>
              </a:rPr>
              <a:t>Keep in mind that</a:t>
            </a:r>
            <a:endParaRPr lang="en-US">
              <a:highlight>
                <a:srgbClr val="C6C6C6"/>
              </a:highlight>
            </a:endParaRPr>
          </a:p>
          <a:p>
            <a:pPr marL="285750" lvl="2" indent="-285750">
              <a:buFont typeface="Wingdings"/>
              <a:buChar char="▪"/>
            </a:pPr>
            <a:r>
              <a:rPr lang="en-US">
                <a:highlight>
                  <a:srgbClr val="FFFFFF"/>
                </a:highlight>
              </a:rPr>
              <a:t>Faculty are changing their teaching methods, AI, ADA, OA are all apart of these conversations AND library staffing is limited—at </a:t>
            </a:r>
            <a:r>
              <a:rPr lang="en-US" err="1">
                <a:highlight>
                  <a:srgbClr val="FFFFFF"/>
                </a:highlight>
              </a:rPr>
              <a:t>svsu</a:t>
            </a:r>
            <a:r>
              <a:rPr lang="en-US">
                <a:highlight>
                  <a:srgbClr val="FFFFFF"/>
                </a:highlight>
              </a:rPr>
              <a:t> and I’m sure many other schools, we don’t have subject librarians but rather we each have role in addition to the liaison functions so while I’m a liaison to a few subjects, I’m also the collection development librarian but we have some librarians that have several subjects.</a:t>
            </a:r>
            <a:endParaRPr lang="en-US">
              <a:highlight>
                <a:srgbClr val="C6C6C6"/>
              </a:highlight>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C58EC616-C518-4358-9496-6C33B2F5FA56}" type="slidenum">
              <a:rPr lang="en-US" smtClean="0"/>
              <a:t>4</a:t>
            </a:fld>
            <a:endParaRPr lang="en-US"/>
          </a:p>
        </p:txBody>
      </p:sp>
    </p:spTree>
    <p:extLst>
      <p:ext uri="{BB962C8B-B14F-4D97-AF65-F5344CB8AC3E}">
        <p14:creationId xmlns:p14="http://schemas.microsoft.com/office/powerpoint/2010/main" val="2930367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1" indent="-285750">
              <a:buFont typeface="Courier New"/>
              <a:buChar char="○"/>
            </a:pPr>
            <a:r>
              <a:rPr lang="en-US">
                <a:highlight>
                  <a:srgbClr val="FFFFFF"/>
                </a:highlight>
              </a:rPr>
              <a:t>We have started a new workflow to help increase communication between faculty and the library because if we do need to make cuts, we need to be strategic about what gets cut. We support a lot of different departments who all have varying needs, and we aren’t that big of an institution. There are a lot of things out of our control right now, but one thing we can do is look at the data and utilize our relationships with faculty. </a:t>
            </a:r>
            <a:endParaRPr lang="en-US">
              <a:highlight>
                <a:srgbClr val="C6C6C6"/>
              </a:highlight>
            </a:endParaRPr>
          </a:p>
          <a:p>
            <a:pPr marL="285750" lvl="1" indent="-285750">
              <a:buFont typeface="Courier New"/>
              <a:buChar char="○"/>
            </a:pPr>
            <a:r>
              <a:rPr lang="en-US">
                <a:highlight>
                  <a:srgbClr val="FFFFFF"/>
                </a:highlight>
              </a:rPr>
              <a:t>A few months before the renewals normally hit, I reach out to </a:t>
            </a:r>
            <a:r>
              <a:rPr lang="en-US" err="1">
                <a:highlight>
                  <a:srgbClr val="FFFFFF"/>
                </a:highlight>
              </a:rPr>
              <a:t>liasions</a:t>
            </a:r>
            <a:r>
              <a:rPr lang="en-US">
                <a:highlight>
                  <a:srgbClr val="FFFFFF"/>
                </a:highlight>
              </a:rPr>
              <a:t> with all of this data</a:t>
            </a:r>
            <a:endParaRPr lang="en-US">
              <a:highlight>
                <a:srgbClr val="C6C6C6"/>
              </a:highlight>
            </a:endParaRPr>
          </a:p>
          <a:p>
            <a:pPr marL="285750" lvl="2" indent="-285750">
              <a:buFont typeface="Wingdings"/>
              <a:buChar char="▪"/>
            </a:pPr>
            <a:r>
              <a:rPr lang="en-US">
                <a:highlight>
                  <a:srgbClr val="FFFFFF"/>
                </a:highlight>
              </a:rPr>
              <a:t>Compiled usage and cost data</a:t>
            </a:r>
            <a:endParaRPr lang="en-US">
              <a:highlight>
                <a:srgbClr val="C6C6C6"/>
              </a:highlight>
            </a:endParaRPr>
          </a:p>
          <a:p>
            <a:pPr marL="285750" lvl="2" indent="-285750">
              <a:buFont typeface="Wingdings"/>
              <a:buChar char="▪"/>
            </a:pPr>
            <a:r>
              <a:rPr lang="en-US">
                <a:highlight>
                  <a:srgbClr val="FFFFFF"/>
                </a:highlight>
              </a:rPr>
              <a:t>I add any context that should be considered including important inflationary info, usage changes between the last 3 years. As well as some additional things to think about like any historical information on this database. Did a particular prof want it for some specific reason and we just kept it? Would it be equitable to cut and is there any alternatives? Because some of our lower usage products may be lower use because they have a small program but that a really important database or product. Any other reasons out of our control (besides the obvious enrollment) like we have classes that are only offer certain semesters. </a:t>
            </a:r>
            <a:endParaRPr lang="en-US">
              <a:highlight>
                <a:srgbClr val="FFFFFF"/>
              </a:highlight>
              <a:ea typeface="Calibri"/>
              <a:cs typeface="Calibri"/>
            </a:endParaRPr>
          </a:p>
          <a:p>
            <a:pPr marL="285750" lvl="2" indent="-285750">
              <a:buFont typeface="Wingdings"/>
              <a:buChar char="▪"/>
            </a:pPr>
            <a:r>
              <a:rPr lang="en-US">
                <a:highlight>
                  <a:srgbClr val="FFFFFF"/>
                </a:highlight>
              </a:rPr>
              <a:t>Liaisons can share this information on how they see fit. While I would love it if everyone could attend department meetings, that just doesn’t happen often and honestly, I am in the opinion that most of my colleagues know how to communicate with their faculty based on their experience. (I’m trying to learn still how to support newer librarians on liaison work because I’ve only </a:t>
            </a:r>
            <a:r>
              <a:rPr lang="en-US" err="1">
                <a:highlight>
                  <a:srgbClr val="FFFFFF"/>
                </a:highlight>
              </a:rPr>
              <a:t>liased</a:t>
            </a:r>
            <a:r>
              <a:rPr lang="en-US">
                <a:highlight>
                  <a:srgbClr val="FFFFFF"/>
                </a:highlight>
              </a:rPr>
              <a:t> for 2 years.)</a:t>
            </a:r>
            <a:endParaRPr lang="en-US">
              <a:highlight>
                <a:srgbClr val="C6C6C6"/>
              </a:highlight>
            </a:endParaRPr>
          </a:p>
          <a:p>
            <a:pPr marL="285750" lvl="2" indent="-285750">
              <a:buFont typeface="Wingdings"/>
              <a:buChar char="▪"/>
            </a:pPr>
            <a:r>
              <a:rPr lang="en-US">
                <a:highlight>
                  <a:srgbClr val="FFFFFF"/>
                </a:highlight>
              </a:rPr>
              <a:t>Once input is given is then sent to me so I can record it and keep track of it. </a:t>
            </a:r>
            <a:endParaRPr lang="en-US">
              <a:highlight>
                <a:srgbClr val="C6C6C6"/>
              </a:highlight>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C58EC616-C518-4358-9496-6C33B2F5FA56}" type="slidenum">
              <a:rPr lang="en-US" smtClean="0"/>
              <a:t>5</a:t>
            </a:fld>
            <a:endParaRPr lang="en-US"/>
          </a:p>
        </p:txBody>
      </p:sp>
    </p:spTree>
    <p:extLst>
      <p:ext uri="{BB962C8B-B14F-4D97-AF65-F5344CB8AC3E}">
        <p14:creationId xmlns:p14="http://schemas.microsoft.com/office/powerpoint/2010/main" val="1773703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Courier New"/>
              <a:buChar char="○"/>
            </a:pPr>
            <a:r>
              <a:rPr lang="en-US">
                <a:highlight>
                  <a:srgbClr val="FFFFFF"/>
                </a:highlight>
              </a:rPr>
              <a:t>Faculty who have responded, understand or want to understand why we may be removing things. This has led to suggestions and questions about our products and processes. </a:t>
            </a:r>
            <a:endParaRPr lang="en-US">
              <a:highlight>
                <a:srgbClr val="C6C6C6"/>
              </a:highlight>
            </a:endParaRPr>
          </a:p>
          <a:p>
            <a:pPr lvl="1">
              <a:buFont typeface="Courier New"/>
              <a:buChar char="○"/>
            </a:pPr>
            <a:r>
              <a:rPr lang="en-US">
                <a:highlight>
                  <a:srgbClr val="FFFFFF"/>
                </a:highlight>
              </a:rPr>
              <a:t>Some conversations have led to faculty revealing they don’t use that but ended up asking about another product that we already had but they didn’t know. For instance, our philosophy department is very small but we had one database that looked like it was costing us 77 dollars a use. Turns out they didn’t care about it at all and the professor of Healthcare and ethics asked about </a:t>
            </a:r>
            <a:r>
              <a:rPr lang="en-US" err="1">
                <a:highlight>
                  <a:srgbClr val="FFFFFF"/>
                </a:highlight>
              </a:rPr>
              <a:t>UptoDate</a:t>
            </a:r>
            <a:r>
              <a:rPr lang="en-US">
                <a:highlight>
                  <a:srgbClr val="FFFFFF"/>
                </a:highlight>
              </a:rPr>
              <a:t>…which we have already!  That philosophy product is very small compared to our big deal packages and other products, but if we’re looking to cut, that’s just one low hanging fruit right?</a:t>
            </a:r>
            <a:endParaRPr lang="en-US">
              <a:highlight>
                <a:srgbClr val="C6C6C6"/>
              </a:highlight>
            </a:endParaRPr>
          </a:p>
          <a:p>
            <a:pPr lvl="1">
              <a:buFont typeface="Courier New"/>
              <a:buChar char="○"/>
            </a:pPr>
            <a:r>
              <a:rPr lang="en-US">
                <a:highlight>
                  <a:srgbClr val="FFFFFF"/>
                </a:highlight>
              </a:rPr>
              <a:t>Other conversations on the other end gave more insight into what faculty do care about in terms of what journals or products we provide. </a:t>
            </a:r>
            <a:endParaRPr lang="en-US">
              <a:highlight>
                <a:srgbClr val="C6C6C6"/>
              </a:highlight>
            </a:endParaRPr>
          </a:p>
          <a:p>
            <a:pPr marL="0"/>
            <a:endParaRPr lang="en-US">
              <a:ea typeface="Calibri"/>
              <a:cs typeface="Calibri"/>
            </a:endParaRPr>
          </a:p>
        </p:txBody>
      </p:sp>
      <p:sp>
        <p:nvSpPr>
          <p:cNvPr id="4" name="Slide Number Placeholder 3"/>
          <p:cNvSpPr>
            <a:spLocks noGrp="1"/>
          </p:cNvSpPr>
          <p:nvPr>
            <p:ph type="sldNum" sz="quarter" idx="5"/>
          </p:nvPr>
        </p:nvSpPr>
        <p:spPr/>
        <p:txBody>
          <a:bodyPr/>
          <a:lstStyle/>
          <a:p>
            <a:fld id="{C58EC616-C518-4358-9496-6C33B2F5FA56}" type="slidenum">
              <a:rPr lang="en-US" smtClean="0"/>
              <a:t>6</a:t>
            </a:fld>
            <a:endParaRPr lang="en-US"/>
          </a:p>
        </p:txBody>
      </p:sp>
    </p:spTree>
    <p:extLst>
      <p:ext uri="{BB962C8B-B14F-4D97-AF65-F5344CB8AC3E}">
        <p14:creationId xmlns:p14="http://schemas.microsoft.com/office/powerpoint/2010/main" val="3388155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1" indent="-285750">
              <a:buFont typeface="Courier New"/>
              <a:buChar char="○"/>
            </a:pPr>
            <a:r>
              <a:rPr lang="en-US">
                <a:highlight>
                  <a:srgbClr val="FFFFFF"/>
                </a:highlight>
              </a:rPr>
              <a:t>Communication is hard. I think we all can agree that it can be difficult to get ahold of people, especially faculty. They’re pulled into a ton of directions and emails do go unanswered. On the other side of that, even between my coworkers and I, I have had to follow up with them because I went unanswered</a:t>
            </a:r>
            <a:endParaRPr lang="en-US">
              <a:highlight>
                <a:srgbClr val="C6C6C6"/>
              </a:highlight>
            </a:endParaRPr>
          </a:p>
          <a:p>
            <a:pPr marL="285750" lvl="1" indent="-285750">
              <a:buFont typeface="Courier New"/>
              <a:buChar char="○"/>
            </a:pPr>
            <a:r>
              <a:rPr lang="en-US">
                <a:highlight>
                  <a:srgbClr val="FFFFFF"/>
                </a:highlight>
              </a:rPr>
              <a:t>A lot of that is of course is that our </a:t>
            </a:r>
            <a:r>
              <a:rPr lang="en-US" err="1">
                <a:highlight>
                  <a:srgbClr val="FFFFFF"/>
                </a:highlight>
              </a:rPr>
              <a:t>liasions</a:t>
            </a:r>
            <a:r>
              <a:rPr lang="en-US">
                <a:highlight>
                  <a:srgbClr val="FFFFFF"/>
                </a:highlight>
              </a:rPr>
              <a:t> are stretched thin—we all have projects to do and our own lives on top of the essential duties of our jobs. Sometimes the time for some people isn’t there. </a:t>
            </a:r>
            <a:endParaRPr lang="en-US">
              <a:highlight>
                <a:srgbClr val="C6C6C6"/>
              </a:highlight>
            </a:endParaRPr>
          </a:p>
          <a:p>
            <a:pPr marL="285750" lvl="1" indent="-285750">
              <a:buFont typeface="Courier New"/>
              <a:buChar char="○"/>
            </a:pPr>
            <a:r>
              <a:rPr lang="en-US">
                <a:highlight>
                  <a:srgbClr val="FFFFFF"/>
                </a:highlight>
              </a:rPr>
              <a:t>Data doesn’t always reflect the value it provides. Different products serve different purposes, and the impact isn’t measurable (I don’t think) So context becomes key.</a:t>
            </a:r>
            <a:endParaRPr lang="en-US">
              <a:highlight>
                <a:srgbClr val="C6C6C6"/>
              </a:highlight>
            </a:endParaRPr>
          </a:p>
          <a:p>
            <a:pPr marL="285750" lvl="1" indent="-285750">
              <a:buFont typeface="Courier New"/>
              <a:buChar char="○"/>
            </a:pPr>
            <a:r>
              <a:rPr lang="en-US">
                <a:highlight>
                  <a:srgbClr val="FFFFFF"/>
                </a:highlight>
              </a:rPr>
              <a:t>No real visualizations—I have left it up to the </a:t>
            </a:r>
            <a:r>
              <a:rPr lang="en-US" err="1">
                <a:highlight>
                  <a:srgbClr val="FFFFFF"/>
                </a:highlight>
              </a:rPr>
              <a:t>liasions</a:t>
            </a:r>
            <a:r>
              <a:rPr lang="en-US">
                <a:highlight>
                  <a:srgbClr val="FFFFFF"/>
                </a:highlight>
              </a:rPr>
              <a:t> to make any </a:t>
            </a:r>
            <a:r>
              <a:rPr lang="en-US" err="1">
                <a:highlight>
                  <a:srgbClr val="FFFFFF"/>
                </a:highlight>
              </a:rPr>
              <a:t>garphics</a:t>
            </a:r>
            <a:r>
              <a:rPr lang="en-US">
                <a:highlight>
                  <a:srgbClr val="FFFFFF"/>
                </a:highlight>
              </a:rPr>
              <a:t> they want and have just been sending them information via excel. Which can be disengaging and it’s not always easy to understand fully. </a:t>
            </a:r>
            <a:endParaRPr lang="en-US">
              <a:highlight>
                <a:srgbClr val="C6C6C6"/>
              </a:highlight>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C58EC616-C518-4358-9496-6C33B2F5FA56}" type="slidenum">
              <a:rPr lang="en-US" smtClean="0"/>
              <a:t>7</a:t>
            </a:fld>
            <a:endParaRPr lang="en-US"/>
          </a:p>
        </p:txBody>
      </p:sp>
    </p:spTree>
    <p:extLst>
      <p:ext uri="{BB962C8B-B14F-4D97-AF65-F5344CB8AC3E}">
        <p14:creationId xmlns:p14="http://schemas.microsoft.com/office/powerpoint/2010/main" val="139087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1" indent="-285750">
              <a:buFont typeface="Courier New"/>
              <a:buChar char="○"/>
            </a:pPr>
            <a:r>
              <a:rPr lang="en-US">
                <a:highlight>
                  <a:srgbClr val="FFFFFF"/>
                </a:highlight>
              </a:rPr>
              <a:t>Visualization—After going to the ERL conference and learning more about visualization tools, I plan on learning a bit more about </a:t>
            </a:r>
            <a:r>
              <a:rPr lang="en-US" err="1">
                <a:highlight>
                  <a:srgbClr val="FFFFFF"/>
                </a:highlight>
              </a:rPr>
              <a:t>PowerBI</a:t>
            </a:r>
            <a:r>
              <a:rPr lang="en-US">
                <a:highlight>
                  <a:srgbClr val="FFFFFF"/>
                </a:highlight>
              </a:rPr>
              <a:t> and creating dashboards, I think it would make it more accessible and easier to talk about if faculty and liaisons were able to visualization the data. </a:t>
            </a:r>
            <a:endParaRPr lang="en-US">
              <a:highlight>
                <a:srgbClr val="C6C6C6"/>
              </a:highlight>
            </a:endParaRPr>
          </a:p>
          <a:p>
            <a:pPr marL="285750" lvl="1" indent="-285750">
              <a:buFont typeface="Courier New"/>
              <a:buChar char="○"/>
            </a:pPr>
            <a:r>
              <a:rPr lang="en-US">
                <a:highlight>
                  <a:srgbClr val="FFFFFF"/>
                </a:highlight>
              </a:rPr>
              <a:t>Providing suggested questions so we can have more dialogue, this includes asking liaisons directly for their opinion. </a:t>
            </a:r>
            <a:endParaRPr lang="en-US">
              <a:highlight>
                <a:srgbClr val="C6C6C6"/>
              </a:highlight>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C58EC616-C518-4358-9496-6C33B2F5FA56}" type="slidenum">
              <a:rPr lang="en-US" smtClean="0"/>
              <a:t>8</a:t>
            </a:fld>
            <a:endParaRPr lang="en-US"/>
          </a:p>
        </p:txBody>
      </p:sp>
    </p:spTree>
    <p:extLst>
      <p:ext uri="{BB962C8B-B14F-4D97-AF65-F5344CB8AC3E}">
        <p14:creationId xmlns:p14="http://schemas.microsoft.com/office/powerpoint/2010/main" val="2038000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solidFill>
                  <a:schemeClr val="tx1">
                    <a:lumMod val="95000"/>
                    <a:lumOff val="5000"/>
                  </a:schemeClr>
                </a:solidFill>
              </a:rPr>
              <a:t>Communicate in advance with librarian partners</a:t>
            </a:r>
            <a:endParaRPr lang="en-US"/>
          </a:p>
          <a:p>
            <a:pPr lvl="1">
              <a:lnSpc>
                <a:spcPct val="90000"/>
              </a:lnSpc>
              <a:spcBef>
                <a:spcPts val="500"/>
              </a:spcBef>
              <a:buFont typeface="Courier New,monospace"/>
              <a:buChar char="•"/>
            </a:pPr>
            <a:r>
              <a:rPr lang="en-US">
                <a:solidFill>
                  <a:schemeClr val="tx1">
                    <a:lumMod val="95000"/>
                    <a:lumOff val="5000"/>
                  </a:schemeClr>
                </a:solidFill>
              </a:rPr>
              <a:t>Be clear about your expectations</a:t>
            </a:r>
            <a:endParaRPr lang="en-US"/>
          </a:p>
          <a:p>
            <a:pPr marL="285750" indent="-285750">
              <a:lnSpc>
                <a:spcPct val="90000"/>
              </a:lnSpc>
              <a:spcBef>
                <a:spcPts val="1000"/>
              </a:spcBef>
              <a:buFont typeface="Courier New,monospace"/>
              <a:buChar char="o"/>
            </a:pPr>
            <a:r>
              <a:rPr lang="en-US">
                <a:solidFill>
                  <a:schemeClr val="tx1">
                    <a:lumMod val="95000"/>
                    <a:lumOff val="5000"/>
                  </a:schemeClr>
                </a:solidFill>
              </a:rPr>
              <a:t>Be open to different workflows for getting the work done</a:t>
            </a:r>
            <a:endParaRPr lang="en-US"/>
          </a:p>
          <a:p>
            <a:pPr marL="285750" indent="-285750">
              <a:lnSpc>
                <a:spcPct val="90000"/>
              </a:lnSpc>
              <a:spcBef>
                <a:spcPts val="1000"/>
              </a:spcBef>
              <a:buFont typeface="Courier New,monospace"/>
              <a:buChar char="o"/>
            </a:pPr>
            <a:r>
              <a:rPr lang="en-US">
                <a:solidFill>
                  <a:schemeClr val="tx1">
                    <a:lumMod val="95000"/>
                    <a:lumOff val="5000"/>
                  </a:schemeClr>
                </a:solidFill>
              </a:rPr>
              <a:t>Be flexible with deadlines but also set deadlines</a:t>
            </a:r>
            <a:endParaRPr lang="en-US"/>
          </a:p>
          <a:p>
            <a:pPr marL="285750" indent="-285750">
              <a:lnSpc>
                <a:spcPct val="90000"/>
              </a:lnSpc>
              <a:spcBef>
                <a:spcPts val="1000"/>
              </a:spcBef>
              <a:spcAft>
                <a:spcPts val="1800"/>
              </a:spcAft>
              <a:buFont typeface="Courier New,monospace"/>
              <a:buChar char="o"/>
            </a:pPr>
            <a:r>
              <a:rPr lang="en-US">
                <a:solidFill>
                  <a:schemeClr val="tx1">
                    <a:lumMod val="95000"/>
                    <a:lumOff val="5000"/>
                  </a:schemeClr>
                </a:solidFill>
              </a:rPr>
              <a:t>Trust the insights that liaison/subject librarians have</a:t>
            </a:r>
            <a:endParaRPr lang="en-US"/>
          </a:p>
        </p:txBody>
      </p:sp>
      <p:sp>
        <p:nvSpPr>
          <p:cNvPr id="4" name="Slide Number Placeholder 3"/>
          <p:cNvSpPr>
            <a:spLocks noGrp="1"/>
          </p:cNvSpPr>
          <p:nvPr>
            <p:ph type="sldNum" sz="quarter" idx="5"/>
          </p:nvPr>
        </p:nvSpPr>
        <p:spPr/>
        <p:txBody>
          <a:bodyPr/>
          <a:lstStyle/>
          <a:p>
            <a:fld id="{C58EC616-C518-4358-9496-6C33B2F5FA56}" type="slidenum">
              <a:rPr lang="en-US" smtClean="0"/>
              <a:t>21</a:t>
            </a:fld>
            <a:endParaRPr lang="en-US"/>
          </a:p>
        </p:txBody>
      </p:sp>
    </p:spTree>
    <p:extLst>
      <p:ext uri="{BB962C8B-B14F-4D97-AF65-F5344CB8AC3E}">
        <p14:creationId xmlns:p14="http://schemas.microsoft.com/office/powerpoint/2010/main" val="37648743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9.sv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1A476F7-D5C8-1CEC-9F4A-86A24C0BF39F}"/>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25455" t="5126"/>
          <a:stretch/>
        </p:blipFill>
        <p:spPr>
          <a:xfrm>
            <a:off x="0" y="0"/>
            <a:ext cx="5423337" cy="5356522"/>
          </a:xfrm>
          <a:prstGeom prst="rect">
            <a:avLst/>
          </a:prstGeom>
        </p:spPr>
      </p:pic>
      <p:pic>
        <p:nvPicPr>
          <p:cNvPr id="3" name="Graphic 2">
            <a:extLst>
              <a:ext uri="{FF2B5EF4-FFF2-40B4-BE49-F238E27FC236}">
                <a16:creationId xmlns:a16="http://schemas.microsoft.com/office/drawing/2014/main" id="{D0CBB0B7-F53E-97B4-C0F5-2D1842F1D23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214735" y="726953"/>
            <a:ext cx="3069021" cy="2381688"/>
          </a:xfrm>
          <a:prstGeom prst="rect">
            <a:avLst/>
          </a:prstGeom>
        </p:spPr>
      </p:pic>
      <p:sp>
        <p:nvSpPr>
          <p:cNvPr id="4" name="Rectangle 3">
            <a:extLst>
              <a:ext uri="{FF2B5EF4-FFF2-40B4-BE49-F238E27FC236}">
                <a16:creationId xmlns:a16="http://schemas.microsoft.com/office/drawing/2014/main" id="{EABE1252-9BC4-8186-499A-2A7107C2945E}"/>
              </a:ext>
              <a:ext uri="{C183D7F6-B498-43B3-948B-1728B52AA6E4}">
                <adec:decorative xmlns:adec="http://schemas.microsoft.com/office/drawing/2017/decorative" val="1"/>
              </a:ext>
            </a:extLst>
          </p:cNvPr>
          <p:cNvSpPr/>
          <p:nvPr userDrawn="1"/>
        </p:nvSpPr>
        <p:spPr>
          <a:xfrm>
            <a:off x="7315203" y="0"/>
            <a:ext cx="2045247"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544ACCFF-64A9-40AA-93F9-86E3CE016187}"/>
              </a:ext>
            </a:extLst>
          </p:cNvPr>
          <p:cNvSpPr>
            <a:spLocks noGrp="1"/>
          </p:cNvSpPr>
          <p:nvPr>
            <p:ph type="title" hasCustomPrompt="1"/>
          </p:nvPr>
        </p:nvSpPr>
        <p:spPr>
          <a:xfrm>
            <a:off x="768096" y="667512"/>
            <a:ext cx="5916168" cy="4873752"/>
          </a:xfrm>
          <a:prstGeom prst="rect">
            <a:avLst/>
          </a:prstGeom>
        </p:spPr>
        <p:txBody>
          <a:bodyPr anchor="b"/>
          <a:lstStyle>
            <a:lvl1pPr>
              <a:lnSpc>
                <a:spcPct val="100000"/>
              </a:lnSpc>
              <a:defRPr sz="5000" cap="all" spc="200" baseline="0"/>
            </a:lvl1pPr>
          </a:lstStyle>
          <a:p>
            <a:r>
              <a:rPr lang="en-US"/>
              <a:t>Click to add title</a:t>
            </a:r>
          </a:p>
        </p:txBody>
      </p:sp>
      <p:sp>
        <p:nvSpPr>
          <p:cNvPr id="9" name="Text Placeholder 8">
            <a:extLst>
              <a:ext uri="{FF2B5EF4-FFF2-40B4-BE49-F238E27FC236}">
                <a16:creationId xmlns:a16="http://schemas.microsoft.com/office/drawing/2014/main" id="{AD785D0F-160C-4A31-93B3-F251B0730757}"/>
              </a:ext>
            </a:extLst>
          </p:cNvPr>
          <p:cNvSpPr>
            <a:spLocks noGrp="1"/>
          </p:cNvSpPr>
          <p:nvPr>
            <p:ph type="body" sz="quarter" idx="10" hasCustomPrompt="1"/>
          </p:nvPr>
        </p:nvSpPr>
        <p:spPr>
          <a:xfrm>
            <a:off x="768096" y="5568696"/>
            <a:ext cx="5276088" cy="859536"/>
          </a:xfrm>
          <a:prstGeom prst="rect">
            <a:avLst/>
          </a:prstGeom>
        </p:spPr>
        <p:txBody>
          <a:bodyPr anchor="t"/>
          <a:lstStyle>
            <a:lvl1pPr marL="0" indent="0">
              <a:buNone/>
              <a:defRPr sz="2000" b="0" i="0" spc="200" baseline="0">
                <a:solidFill>
                  <a:schemeClr val="accent4"/>
                </a:solidFill>
              </a:defRPr>
            </a:lvl1pPr>
          </a:lstStyle>
          <a:p>
            <a:pPr lvl="0"/>
            <a:r>
              <a:rPr lang="en-US"/>
              <a:t>Click to add name</a:t>
            </a:r>
          </a:p>
        </p:txBody>
      </p:sp>
      <p:sp>
        <p:nvSpPr>
          <p:cNvPr id="11" name="Picture Placeholder 10">
            <a:extLst>
              <a:ext uri="{FF2B5EF4-FFF2-40B4-BE49-F238E27FC236}">
                <a16:creationId xmlns:a16="http://schemas.microsoft.com/office/drawing/2014/main" id="{31CCC134-2698-41E9-A225-76300EF59E5D}"/>
              </a:ext>
            </a:extLst>
          </p:cNvPr>
          <p:cNvSpPr>
            <a:spLocks noGrp="1"/>
          </p:cNvSpPr>
          <p:nvPr>
            <p:ph type="pic" sz="quarter" idx="11" hasCustomPrompt="1"/>
          </p:nvPr>
        </p:nvSpPr>
        <p:spPr>
          <a:xfrm>
            <a:off x="7754112" y="947737"/>
            <a:ext cx="4048124" cy="4962525"/>
          </a:xfrm>
          <a:prstGeom prst="rect">
            <a:avLst/>
          </a:prstGeom>
        </p:spPr>
        <p:txBody>
          <a:bodyPr/>
          <a:lstStyle>
            <a:lvl1pPr marL="0" indent="0" algn="ctr">
              <a:buNone/>
              <a:defRPr spc="400" baseline="0"/>
            </a:lvl1pPr>
          </a:lstStyle>
          <a:p>
            <a:r>
              <a:rPr lang="en-US"/>
              <a:t>Click to add photo</a:t>
            </a:r>
          </a:p>
        </p:txBody>
      </p:sp>
    </p:spTree>
    <p:extLst>
      <p:ext uri="{BB962C8B-B14F-4D97-AF65-F5344CB8AC3E}">
        <p14:creationId xmlns:p14="http://schemas.microsoft.com/office/powerpoint/2010/main" val="277970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3F9824-10E6-81A0-0A31-9658CC0091BE}"/>
              </a:ext>
              <a:ext uri="{C183D7F6-B498-43B3-948B-1728B52AA6E4}">
                <adec:decorative xmlns:adec="http://schemas.microsoft.com/office/drawing/2017/decorative" val="1"/>
              </a:ext>
            </a:extLst>
          </p:cNvPr>
          <p:cNvSpPr/>
          <p:nvPr userDrawn="1"/>
        </p:nvSpPr>
        <p:spPr>
          <a:xfrm>
            <a:off x="0" y="4383"/>
            <a:ext cx="12192000" cy="1524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C3002FB0-0A62-2FA3-FB8D-3275F1072D07}"/>
              </a:ext>
            </a:extLst>
          </p:cNvPr>
          <p:cNvSpPr>
            <a:spLocks noGrp="1"/>
          </p:cNvSpPr>
          <p:nvPr>
            <p:ph type="title"/>
          </p:nvPr>
        </p:nvSpPr>
        <p:spPr>
          <a:xfrm>
            <a:off x="777240" y="365760"/>
            <a:ext cx="10890504" cy="1545336"/>
          </a:xfrm>
          <a:solidFill>
            <a:schemeClr val="bg1">
              <a:lumMod val="95000"/>
            </a:schemeClr>
          </a:solidFill>
        </p:spPr>
        <p:txBody>
          <a:bodyPr/>
          <a:lstStyle>
            <a:lvl1pPr>
              <a:defRPr baseline="0"/>
            </a:lvl1pPr>
          </a:lstStyle>
          <a:p>
            <a:r>
              <a:rPr lang="en-US"/>
              <a:t>Click to edit Master title style</a:t>
            </a:r>
          </a:p>
        </p:txBody>
      </p:sp>
      <p:sp>
        <p:nvSpPr>
          <p:cNvPr id="9" name="Content Placeholder 2">
            <a:extLst>
              <a:ext uri="{FF2B5EF4-FFF2-40B4-BE49-F238E27FC236}">
                <a16:creationId xmlns:a16="http://schemas.microsoft.com/office/drawing/2014/main" id="{4B5BF220-87F8-C1D3-102B-15C9BF2EE478}"/>
              </a:ext>
            </a:extLst>
          </p:cNvPr>
          <p:cNvSpPr>
            <a:spLocks noGrp="1"/>
          </p:cNvSpPr>
          <p:nvPr>
            <p:ph idx="13"/>
          </p:nvPr>
        </p:nvSpPr>
        <p:spPr>
          <a:xfrm>
            <a:off x="804672" y="2093976"/>
            <a:ext cx="10469880" cy="4014216"/>
          </a:xfrm>
          <a:noFill/>
        </p:spPr>
        <p:txBody>
          <a:bodyPr anchor="t" anchorCtr="0">
            <a:normAutofit/>
          </a:bodyPr>
          <a:lstStyle>
            <a:lvl1pPr>
              <a:spcAft>
                <a:spcPts val="1800"/>
              </a:spcAft>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910471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E4764D-8226-78DF-9303-299C95FA31F7}"/>
              </a:ext>
              <a:ext uri="{C183D7F6-B498-43B3-948B-1728B52AA6E4}">
                <adec:decorative xmlns:adec="http://schemas.microsoft.com/office/drawing/2017/decorative" val="1"/>
              </a:ext>
            </a:extLst>
          </p:cNvPr>
          <p:cNvSpPr/>
          <p:nvPr userDrawn="1"/>
        </p:nvSpPr>
        <p:spPr>
          <a:xfrm>
            <a:off x="3598984" y="0"/>
            <a:ext cx="1336431"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77C27D79-5B49-F06F-29C2-BF642952740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353477" y="5154421"/>
            <a:ext cx="3279227" cy="1229710"/>
          </a:xfrm>
          <a:prstGeom prst="rect">
            <a:avLst/>
          </a:prstGeom>
        </p:spPr>
      </p:pic>
      <p:pic>
        <p:nvPicPr>
          <p:cNvPr id="11" name="Graphic 10">
            <a:extLst>
              <a:ext uri="{FF2B5EF4-FFF2-40B4-BE49-F238E27FC236}">
                <a16:creationId xmlns:a16="http://schemas.microsoft.com/office/drawing/2014/main" id="{1545B34A-525D-FD4C-2384-D583B495C037}"/>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25455" t="5126"/>
          <a:stretch/>
        </p:blipFill>
        <p:spPr>
          <a:xfrm flipH="1">
            <a:off x="6768663" y="1729776"/>
            <a:ext cx="5423337" cy="5356522"/>
          </a:xfrm>
          <a:prstGeom prst="rect">
            <a:avLst/>
          </a:prstGeom>
        </p:spPr>
      </p:pic>
      <p:sp>
        <p:nvSpPr>
          <p:cNvPr id="7" name="Title 6">
            <a:extLst>
              <a:ext uri="{FF2B5EF4-FFF2-40B4-BE49-F238E27FC236}">
                <a16:creationId xmlns:a16="http://schemas.microsoft.com/office/drawing/2014/main" id="{1B59FA15-E93F-D07D-D82B-86E08C540E92}"/>
              </a:ext>
            </a:extLst>
          </p:cNvPr>
          <p:cNvSpPr>
            <a:spLocks noGrp="1"/>
          </p:cNvSpPr>
          <p:nvPr>
            <p:ph type="title" hasCustomPrompt="1"/>
          </p:nvPr>
        </p:nvSpPr>
        <p:spPr>
          <a:xfrm>
            <a:off x="5632704" y="795528"/>
            <a:ext cx="6099048" cy="5120640"/>
          </a:xfrm>
          <a:prstGeom prst="rect">
            <a:avLst/>
          </a:prstGeom>
          <a:solidFill>
            <a:schemeClr val="tx1">
              <a:alpha val="5000"/>
            </a:schemeClr>
          </a:solidFill>
        </p:spPr>
        <p:txBody>
          <a:bodyPr anchor="ctr"/>
          <a:lstStyle>
            <a:lvl1pPr>
              <a:lnSpc>
                <a:spcPct val="90000"/>
              </a:lnSpc>
              <a:defRPr sz="4800" cap="all" spc="0" baseline="0"/>
            </a:lvl1pPr>
          </a:lstStyle>
          <a:p>
            <a:r>
              <a:rPr lang="en-US"/>
              <a:t>Click to add title</a:t>
            </a:r>
          </a:p>
        </p:txBody>
      </p:sp>
      <p:sp>
        <p:nvSpPr>
          <p:cNvPr id="8" name="Picture Placeholder 10">
            <a:extLst>
              <a:ext uri="{FF2B5EF4-FFF2-40B4-BE49-F238E27FC236}">
                <a16:creationId xmlns:a16="http://schemas.microsoft.com/office/drawing/2014/main" id="{4F1B2B40-3852-2BC5-AA67-3AC0C94B5350}"/>
              </a:ext>
            </a:extLst>
          </p:cNvPr>
          <p:cNvSpPr>
            <a:spLocks noGrp="1"/>
          </p:cNvSpPr>
          <p:nvPr>
            <p:ph type="pic" sz="quarter" idx="13" hasCustomPrompt="1"/>
          </p:nvPr>
        </p:nvSpPr>
        <p:spPr>
          <a:xfrm>
            <a:off x="576072" y="950976"/>
            <a:ext cx="4050792" cy="4965192"/>
          </a:xfrm>
          <a:prstGeom prst="rect">
            <a:avLst/>
          </a:prstGeom>
        </p:spPr>
        <p:txBody>
          <a:bodyPr/>
          <a:lstStyle>
            <a:lvl1pPr marL="0" indent="0" algn="ctr">
              <a:buNone/>
              <a:defRPr spc="400" baseline="0"/>
            </a:lvl1pPr>
          </a:lstStyle>
          <a:p>
            <a:r>
              <a:rPr lang="en-US"/>
              <a:t>Click to add photo</a:t>
            </a:r>
          </a:p>
        </p:txBody>
      </p:sp>
    </p:spTree>
    <p:extLst>
      <p:ext uri="{BB962C8B-B14F-4D97-AF65-F5344CB8AC3E}">
        <p14:creationId xmlns:p14="http://schemas.microsoft.com/office/powerpoint/2010/main" val="4185421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4">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6177962F-BF83-8BF0-521C-AC2FE18512C0}"/>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1" r="27085" b="-104"/>
          <a:stretch/>
        </p:blipFill>
        <p:spPr>
          <a:xfrm rot="5400000">
            <a:off x="7746274" y="2898378"/>
            <a:ext cx="3089740" cy="4876799"/>
          </a:xfrm>
          <a:prstGeom prst="rect">
            <a:avLst/>
          </a:prstGeom>
        </p:spPr>
      </p:pic>
      <p:sp>
        <p:nvSpPr>
          <p:cNvPr id="7" name="Rectangle 6">
            <a:extLst>
              <a:ext uri="{FF2B5EF4-FFF2-40B4-BE49-F238E27FC236}">
                <a16:creationId xmlns:a16="http://schemas.microsoft.com/office/drawing/2014/main" id="{5D003ACC-3116-807F-81D2-E8057D4C2C0F}"/>
              </a:ext>
              <a:ext uri="{C183D7F6-B498-43B3-948B-1728B52AA6E4}">
                <adec:decorative xmlns:adec="http://schemas.microsoft.com/office/drawing/2017/decorative" val="1"/>
              </a:ext>
            </a:extLst>
          </p:cNvPr>
          <p:cNvSpPr/>
          <p:nvPr userDrawn="1"/>
        </p:nvSpPr>
        <p:spPr>
          <a:xfrm>
            <a:off x="0" y="4383"/>
            <a:ext cx="12192000" cy="1524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B43485B2-AA3A-87CC-3B1B-A193C6EB5985}"/>
              </a:ext>
            </a:extLst>
          </p:cNvPr>
          <p:cNvSpPr>
            <a:spLocks noGrp="1"/>
          </p:cNvSpPr>
          <p:nvPr>
            <p:ph type="title"/>
          </p:nvPr>
        </p:nvSpPr>
        <p:spPr>
          <a:xfrm>
            <a:off x="777240" y="365760"/>
            <a:ext cx="10890504" cy="1545336"/>
          </a:xfrm>
          <a:solidFill>
            <a:schemeClr val="bg1">
              <a:lumMod val="95000"/>
            </a:schemeClr>
          </a:solidFill>
        </p:spPr>
        <p:txBody>
          <a:bodyPr/>
          <a:lstStyle>
            <a:lvl1pPr>
              <a:defRPr baseline="0"/>
            </a:lvl1pPr>
          </a:lstStyle>
          <a:p>
            <a:r>
              <a:rPr lang="en-US"/>
              <a:t>Click to edit Master title style</a:t>
            </a:r>
          </a:p>
        </p:txBody>
      </p:sp>
      <p:sp>
        <p:nvSpPr>
          <p:cNvPr id="9" name="Content Placeholder 2">
            <a:extLst>
              <a:ext uri="{FF2B5EF4-FFF2-40B4-BE49-F238E27FC236}">
                <a16:creationId xmlns:a16="http://schemas.microsoft.com/office/drawing/2014/main" id="{16EF9689-52F4-4A6F-BEAC-E0B840C117B5}"/>
              </a:ext>
            </a:extLst>
          </p:cNvPr>
          <p:cNvSpPr>
            <a:spLocks noGrp="1"/>
          </p:cNvSpPr>
          <p:nvPr>
            <p:ph idx="1"/>
          </p:nvPr>
        </p:nvSpPr>
        <p:spPr>
          <a:xfrm>
            <a:off x="777240" y="2093976"/>
            <a:ext cx="5833872" cy="3776472"/>
          </a:xfrm>
          <a:solidFill>
            <a:schemeClr val="bg1">
              <a:lumMod val="95000"/>
            </a:schemeClr>
          </a:solidFill>
        </p:spPr>
        <p:txBody>
          <a:bodyPr rIns="91440" anchor="t" anchorCtr="0">
            <a:normAutofit/>
          </a:bodyPr>
          <a:lstStyle>
            <a:lvl1pPr marL="457200" indent="-457200">
              <a:spcAft>
                <a:spcPts val="1800"/>
              </a:spcAft>
              <a:buFont typeface="+mj-lt"/>
              <a:buAutoNum type="arabicPeriod"/>
              <a:defRPr sz="2000"/>
            </a:lvl1pPr>
            <a:lvl2pPr marL="914400" indent="-457200">
              <a:buFont typeface="+mj-lt"/>
              <a:buAutoNum type="alphaLcPeriod"/>
              <a:defRPr sz="1800"/>
            </a:lvl2pPr>
            <a:lvl3pPr marL="1371600" indent="-457200">
              <a:buFont typeface="+mj-lt"/>
              <a:buAutoNum type="arabicParenR"/>
              <a:defRPr sz="1600"/>
            </a:lvl3pPr>
            <a:lvl4pPr marL="1828800" indent="-457200">
              <a:buFont typeface="+mj-lt"/>
              <a:buAutoNum type="alphaLcParenR"/>
              <a:defRPr sz="1400"/>
            </a:lvl4pPr>
            <a:lvl5pPr marL="2286000" indent="-457200">
              <a:buFont typeface="+mj-lt"/>
              <a:buAutoNum type="romanLcPeriod"/>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B532826-83B5-DC67-7DDB-45FD78E830A1}"/>
              </a:ext>
            </a:extLst>
          </p:cNvPr>
          <p:cNvSpPr>
            <a:spLocks noGrp="1"/>
          </p:cNvSpPr>
          <p:nvPr>
            <p:ph idx="13"/>
          </p:nvPr>
        </p:nvSpPr>
        <p:spPr>
          <a:xfrm>
            <a:off x="7306056" y="2093976"/>
            <a:ext cx="3172968" cy="3776472"/>
          </a:xfrm>
          <a:noFill/>
        </p:spPr>
        <p:txBody>
          <a:bodyPr anchor="t" anchorCtr="0">
            <a:normAutofit/>
          </a:bodyPr>
          <a:lstStyle>
            <a:lvl1pPr>
              <a:spcAft>
                <a:spcPts val="1800"/>
              </a:spcAft>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4219043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47051E-220B-9586-3E85-05AF9DC9B680}"/>
              </a:ext>
              <a:ext uri="{C183D7F6-B498-43B3-948B-1728B52AA6E4}">
                <adec:decorative xmlns:adec="http://schemas.microsoft.com/office/drawing/2017/decorative" val="1"/>
              </a:ext>
            </a:extLst>
          </p:cNvPr>
          <p:cNvSpPr/>
          <p:nvPr userDrawn="1"/>
        </p:nvSpPr>
        <p:spPr>
          <a:xfrm>
            <a:off x="7315203" y="0"/>
            <a:ext cx="2045247"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68FA6629-B230-F528-AAE3-D182D963F05E}"/>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1" r="27085" b="-104"/>
          <a:stretch/>
        </p:blipFill>
        <p:spPr>
          <a:xfrm rot="10800000">
            <a:off x="0" y="671161"/>
            <a:ext cx="3089740" cy="4876799"/>
          </a:xfrm>
          <a:prstGeom prst="rect">
            <a:avLst/>
          </a:prstGeom>
        </p:spPr>
      </p:pic>
      <p:pic>
        <p:nvPicPr>
          <p:cNvPr id="8" name="Graphic 7">
            <a:extLst>
              <a:ext uri="{FF2B5EF4-FFF2-40B4-BE49-F238E27FC236}">
                <a16:creationId xmlns:a16="http://schemas.microsoft.com/office/drawing/2014/main" id="{7FA0390C-256A-CE3C-1348-C39DBAE01D8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237644" y="655677"/>
            <a:ext cx="2438400" cy="2070100"/>
          </a:xfrm>
          <a:prstGeom prst="rect">
            <a:avLst/>
          </a:prstGeom>
        </p:spPr>
      </p:pic>
      <p:sp>
        <p:nvSpPr>
          <p:cNvPr id="7" name="Title 6">
            <a:extLst>
              <a:ext uri="{FF2B5EF4-FFF2-40B4-BE49-F238E27FC236}">
                <a16:creationId xmlns:a16="http://schemas.microsoft.com/office/drawing/2014/main" id="{544ACCFF-64A9-40AA-93F9-86E3CE016187}"/>
              </a:ext>
            </a:extLst>
          </p:cNvPr>
          <p:cNvSpPr>
            <a:spLocks noGrp="1"/>
          </p:cNvSpPr>
          <p:nvPr>
            <p:ph type="title" hasCustomPrompt="1"/>
          </p:nvPr>
        </p:nvSpPr>
        <p:spPr>
          <a:xfrm>
            <a:off x="768096" y="667512"/>
            <a:ext cx="5916168" cy="3666744"/>
          </a:xfrm>
          <a:prstGeom prst="rect">
            <a:avLst/>
          </a:prstGeom>
        </p:spPr>
        <p:txBody>
          <a:bodyPr anchor="b">
            <a:normAutofit/>
          </a:bodyPr>
          <a:lstStyle>
            <a:lvl1pPr>
              <a:lnSpc>
                <a:spcPct val="100000"/>
              </a:lnSpc>
              <a:defRPr sz="4800" cap="all" spc="200" baseline="0"/>
            </a:lvl1pPr>
          </a:lstStyle>
          <a:p>
            <a:r>
              <a:rPr lang="en-US"/>
              <a:t>Click to add title</a:t>
            </a:r>
          </a:p>
        </p:txBody>
      </p:sp>
      <p:sp>
        <p:nvSpPr>
          <p:cNvPr id="9" name="Text Placeholder 8">
            <a:extLst>
              <a:ext uri="{FF2B5EF4-FFF2-40B4-BE49-F238E27FC236}">
                <a16:creationId xmlns:a16="http://schemas.microsoft.com/office/drawing/2014/main" id="{AD785D0F-160C-4A31-93B3-F251B0730757}"/>
              </a:ext>
            </a:extLst>
          </p:cNvPr>
          <p:cNvSpPr>
            <a:spLocks noGrp="1"/>
          </p:cNvSpPr>
          <p:nvPr>
            <p:ph type="body" sz="quarter" idx="10" hasCustomPrompt="1"/>
          </p:nvPr>
        </p:nvSpPr>
        <p:spPr>
          <a:xfrm>
            <a:off x="768096" y="4636008"/>
            <a:ext cx="5276088" cy="1554480"/>
          </a:xfrm>
          <a:prstGeom prst="rect">
            <a:avLst/>
          </a:prstGeom>
        </p:spPr>
        <p:txBody>
          <a:bodyPr anchor="t"/>
          <a:lstStyle>
            <a:lvl1pPr marL="0" indent="0">
              <a:spcAft>
                <a:spcPts val="600"/>
              </a:spcAft>
              <a:buNone/>
              <a:defRPr sz="2000" b="0" i="0" spc="200" baseline="0">
                <a:solidFill>
                  <a:schemeClr val="accent4"/>
                </a:solidFill>
              </a:defRPr>
            </a:lvl1pPr>
          </a:lstStyle>
          <a:p>
            <a:pPr lvl="0"/>
            <a:r>
              <a:rPr lang="en-US"/>
              <a:t>Click to add name</a:t>
            </a:r>
          </a:p>
        </p:txBody>
      </p:sp>
      <p:sp>
        <p:nvSpPr>
          <p:cNvPr id="11" name="Picture Placeholder 10">
            <a:extLst>
              <a:ext uri="{FF2B5EF4-FFF2-40B4-BE49-F238E27FC236}">
                <a16:creationId xmlns:a16="http://schemas.microsoft.com/office/drawing/2014/main" id="{31CCC134-2698-41E9-A225-76300EF59E5D}"/>
              </a:ext>
            </a:extLst>
          </p:cNvPr>
          <p:cNvSpPr>
            <a:spLocks noGrp="1"/>
          </p:cNvSpPr>
          <p:nvPr>
            <p:ph type="pic" sz="quarter" idx="11" hasCustomPrompt="1"/>
          </p:nvPr>
        </p:nvSpPr>
        <p:spPr>
          <a:xfrm>
            <a:off x="7754112" y="947737"/>
            <a:ext cx="4023360" cy="4962525"/>
          </a:xfrm>
          <a:prstGeom prst="rect">
            <a:avLst/>
          </a:prstGeom>
        </p:spPr>
        <p:txBody>
          <a:bodyPr/>
          <a:lstStyle>
            <a:lvl1pPr marL="0" indent="0" algn="ctr">
              <a:buNone/>
              <a:defRPr spc="400" baseline="0"/>
            </a:lvl1pPr>
          </a:lstStyle>
          <a:p>
            <a:r>
              <a:rPr lang="en-US"/>
              <a:t>Click to add photo</a:t>
            </a:r>
          </a:p>
        </p:txBody>
      </p:sp>
    </p:spTree>
    <p:extLst>
      <p:ext uri="{BB962C8B-B14F-4D97-AF65-F5344CB8AC3E}">
        <p14:creationId xmlns:p14="http://schemas.microsoft.com/office/powerpoint/2010/main" val="553565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ED2A3BD-B73E-1BD7-6B8B-22C9FB124839}"/>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1" r="27085" b="-104"/>
          <a:stretch/>
        </p:blipFill>
        <p:spPr>
          <a:xfrm rot="10800000">
            <a:off x="0" y="671161"/>
            <a:ext cx="3089740" cy="4876799"/>
          </a:xfrm>
          <a:prstGeom prst="rect">
            <a:avLst/>
          </a:prstGeom>
        </p:spPr>
      </p:pic>
      <p:sp>
        <p:nvSpPr>
          <p:cNvPr id="8" name="Rectangle 7">
            <a:extLst>
              <a:ext uri="{FF2B5EF4-FFF2-40B4-BE49-F238E27FC236}">
                <a16:creationId xmlns:a16="http://schemas.microsoft.com/office/drawing/2014/main" id="{0B3FCFB4-857F-ED0B-D469-F2A392F06BE2}"/>
              </a:ext>
              <a:ext uri="{C183D7F6-B498-43B3-948B-1728B52AA6E4}">
                <adec:decorative xmlns:adec="http://schemas.microsoft.com/office/drawing/2017/decorative" val="1"/>
              </a:ext>
            </a:extLst>
          </p:cNvPr>
          <p:cNvSpPr/>
          <p:nvPr userDrawn="1"/>
        </p:nvSpPr>
        <p:spPr>
          <a:xfrm>
            <a:off x="10142482" y="0"/>
            <a:ext cx="2049517"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E0604BC-34A9-95A0-8560-88E7547176F4}"/>
              </a:ext>
              <a:ext uri="{C183D7F6-B498-43B3-948B-1728B52AA6E4}">
                <adec:decorative xmlns:adec="http://schemas.microsoft.com/office/drawing/2017/decorative" val="1"/>
              </a:ext>
            </a:extLst>
          </p:cNvPr>
          <p:cNvSpPr/>
          <p:nvPr userDrawn="1"/>
        </p:nvSpPr>
        <p:spPr>
          <a:xfrm flipH="1">
            <a:off x="9911255" y="0"/>
            <a:ext cx="45719" cy="6858000"/>
          </a:xfrm>
          <a:prstGeom prst="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FF2F08ED-0715-2E8A-476E-A005A7D75B5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rot="5400000">
            <a:off x="9013145" y="4934929"/>
            <a:ext cx="1841938" cy="968936"/>
          </a:xfrm>
          <a:prstGeom prst="rect">
            <a:avLst/>
          </a:prstGeom>
        </p:spPr>
      </p:pic>
      <p:sp>
        <p:nvSpPr>
          <p:cNvPr id="2" name="Title 1">
            <a:extLst>
              <a:ext uri="{FF2B5EF4-FFF2-40B4-BE49-F238E27FC236}">
                <a16:creationId xmlns:a16="http://schemas.microsoft.com/office/drawing/2014/main" id="{F657BD59-35CC-9BB3-8621-6FA3356F81AA}"/>
              </a:ext>
            </a:extLst>
          </p:cNvPr>
          <p:cNvSpPr>
            <a:spLocks noGrp="1"/>
          </p:cNvSpPr>
          <p:nvPr>
            <p:ph type="title"/>
          </p:nvPr>
        </p:nvSpPr>
        <p:spPr>
          <a:xfrm>
            <a:off x="768096" y="667512"/>
            <a:ext cx="3291840" cy="5513832"/>
          </a:xfrm>
          <a:solidFill>
            <a:schemeClr val="bg1">
              <a:lumMod val="95000"/>
            </a:schemeClr>
          </a:solidFill>
        </p:spPr>
        <p:txBody>
          <a:bodyPr/>
          <a:lstStyle/>
          <a:p>
            <a:r>
              <a:rPr lang="en-US"/>
              <a:t>Click to edit Master title style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p:nvPr>
        </p:nvSpPr>
        <p:spPr>
          <a:xfrm>
            <a:off x="5239512" y="667512"/>
            <a:ext cx="4105656" cy="5568696"/>
          </a:xfrm>
          <a:solidFill>
            <a:schemeClr val="bg1">
              <a:lumMod val="95000"/>
            </a:schemeClr>
          </a:solidFill>
        </p:spPr>
        <p:txBody>
          <a:bodyPr anchor="ctr" anchorCtr="0"/>
          <a:lstStyle>
            <a:lvl1pPr>
              <a:lnSpc>
                <a:spcPct val="150000"/>
              </a:lnSpc>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361931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and imag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48277F-DB00-5149-6533-E8AEF0BAD4D5}"/>
              </a:ext>
              <a:ext uri="{C183D7F6-B498-43B3-948B-1728B52AA6E4}">
                <adec:decorative xmlns:adec="http://schemas.microsoft.com/office/drawing/2017/decorative" val="1"/>
              </a:ext>
            </a:extLst>
          </p:cNvPr>
          <p:cNvSpPr/>
          <p:nvPr userDrawn="1"/>
        </p:nvSpPr>
        <p:spPr>
          <a:xfrm>
            <a:off x="3573518" y="0"/>
            <a:ext cx="1334321"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8067A69A-84EE-0E71-D053-F462EBCC8E9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063520" y="655677"/>
            <a:ext cx="2438400" cy="2070100"/>
          </a:xfrm>
          <a:prstGeom prst="rect">
            <a:avLst/>
          </a:prstGeom>
        </p:spPr>
      </p:pic>
      <p:sp>
        <p:nvSpPr>
          <p:cNvPr id="7" name="Title 6">
            <a:extLst>
              <a:ext uri="{FF2B5EF4-FFF2-40B4-BE49-F238E27FC236}">
                <a16:creationId xmlns:a16="http://schemas.microsoft.com/office/drawing/2014/main" id="{544ACCFF-64A9-40AA-93F9-86E3CE016187}"/>
              </a:ext>
            </a:extLst>
          </p:cNvPr>
          <p:cNvSpPr>
            <a:spLocks noGrp="1"/>
          </p:cNvSpPr>
          <p:nvPr>
            <p:ph type="title" hasCustomPrompt="1"/>
          </p:nvPr>
        </p:nvSpPr>
        <p:spPr>
          <a:xfrm>
            <a:off x="6099048" y="658368"/>
            <a:ext cx="5486400" cy="3621024"/>
          </a:xfrm>
          <a:prstGeom prst="rect">
            <a:avLst/>
          </a:prstGeom>
          <a:solidFill>
            <a:schemeClr val="bg1">
              <a:lumMod val="95000"/>
            </a:schemeClr>
          </a:solidFill>
        </p:spPr>
        <p:txBody>
          <a:bodyPr anchor="b"/>
          <a:lstStyle>
            <a:lvl1pPr>
              <a:lnSpc>
                <a:spcPct val="90000"/>
              </a:lnSpc>
              <a:defRPr sz="4800" cap="all" spc="0" baseline="0"/>
            </a:lvl1pPr>
          </a:lstStyle>
          <a:p>
            <a:r>
              <a:rPr lang="en-US"/>
              <a:t>Click to add title</a:t>
            </a:r>
          </a:p>
        </p:txBody>
      </p:sp>
      <p:sp>
        <p:nvSpPr>
          <p:cNvPr id="11" name="Picture Placeholder 10">
            <a:extLst>
              <a:ext uri="{FF2B5EF4-FFF2-40B4-BE49-F238E27FC236}">
                <a16:creationId xmlns:a16="http://schemas.microsoft.com/office/drawing/2014/main" id="{31CCC134-2698-41E9-A225-76300EF59E5D}"/>
              </a:ext>
            </a:extLst>
          </p:cNvPr>
          <p:cNvSpPr>
            <a:spLocks noGrp="1"/>
          </p:cNvSpPr>
          <p:nvPr>
            <p:ph type="pic" sz="quarter" idx="11" hasCustomPrompt="1"/>
          </p:nvPr>
        </p:nvSpPr>
        <p:spPr>
          <a:xfrm>
            <a:off x="630936" y="576072"/>
            <a:ext cx="4023360" cy="5495544"/>
          </a:xfrm>
          <a:prstGeom prst="rect">
            <a:avLst/>
          </a:prstGeom>
        </p:spPr>
        <p:txBody>
          <a:bodyPr/>
          <a:lstStyle>
            <a:lvl1pPr marL="0" indent="0" algn="ctr">
              <a:buNone/>
              <a:defRPr spc="400" baseline="0"/>
            </a:lvl1pPr>
          </a:lstStyle>
          <a:p>
            <a:r>
              <a:rPr lang="en-US"/>
              <a:t>Click to add photo</a:t>
            </a:r>
          </a:p>
        </p:txBody>
      </p:sp>
      <p:sp>
        <p:nvSpPr>
          <p:cNvPr id="9" name="Text Placeholder 8">
            <a:extLst>
              <a:ext uri="{FF2B5EF4-FFF2-40B4-BE49-F238E27FC236}">
                <a16:creationId xmlns:a16="http://schemas.microsoft.com/office/drawing/2014/main" id="{AD785D0F-160C-4A31-93B3-F251B0730757}"/>
              </a:ext>
            </a:extLst>
          </p:cNvPr>
          <p:cNvSpPr>
            <a:spLocks noGrp="1"/>
          </p:cNvSpPr>
          <p:nvPr>
            <p:ph type="body" sz="quarter" idx="10" hasCustomPrompt="1"/>
          </p:nvPr>
        </p:nvSpPr>
        <p:spPr>
          <a:xfrm>
            <a:off x="6099048" y="4553712"/>
            <a:ext cx="5486400" cy="1005840"/>
          </a:xfrm>
          <a:prstGeom prst="rect">
            <a:avLst/>
          </a:prstGeom>
          <a:solidFill>
            <a:schemeClr val="bg1">
              <a:lumMod val="95000"/>
            </a:schemeClr>
          </a:solidFill>
        </p:spPr>
        <p:txBody>
          <a:bodyPr anchor="t">
            <a:normAutofit/>
          </a:bodyPr>
          <a:lstStyle>
            <a:lvl1pPr marL="0" indent="0">
              <a:buNone/>
              <a:defRPr sz="2400" b="0" i="0" spc="0" baseline="0">
                <a:solidFill>
                  <a:schemeClr val="accent4"/>
                </a:solidFill>
              </a:defRPr>
            </a:lvl1pPr>
          </a:lstStyle>
          <a:p>
            <a:pPr lvl="0"/>
            <a:r>
              <a:rPr lang="en-US"/>
              <a:t>Click to add name</a:t>
            </a:r>
          </a:p>
        </p:txBody>
      </p:sp>
    </p:spTree>
    <p:extLst>
      <p:ext uri="{BB962C8B-B14F-4D97-AF65-F5344CB8AC3E}">
        <p14:creationId xmlns:p14="http://schemas.microsoft.com/office/powerpoint/2010/main" val="3451331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17B23C3-2F98-4465-21EA-A49296DA1F66}"/>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1" r="27085" b="-104"/>
          <a:stretch/>
        </p:blipFill>
        <p:spPr>
          <a:xfrm rot="5400000">
            <a:off x="7746274" y="2898378"/>
            <a:ext cx="3089740" cy="4876799"/>
          </a:xfrm>
          <a:prstGeom prst="rect">
            <a:avLst/>
          </a:prstGeom>
        </p:spPr>
      </p:pic>
      <p:sp>
        <p:nvSpPr>
          <p:cNvPr id="8" name="Rectangle 7">
            <a:extLst>
              <a:ext uri="{FF2B5EF4-FFF2-40B4-BE49-F238E27FC236}">
                <a16:creationId xmlns:a16="http://schemas.microsoft.com/office/drawing/2014/main" id="{3397A4D6-9D7A-63FE-63C9-A585FFE05579}"/>
              </a:ext>
              <a:ext uri="{C183D7F6-B498-43B3-948B-1728B52AA6E4}">
                <adec:decorative xmlns:adec="http://schemas.microsoft.com/office/drawing/2017/decorative" val="1"/>
              </a:ext>
            </a:extLst>
          </p:cNvPr>
          <p:cNvSpPr/>
          <p:nvPr userDrawn="1"/>
        </p:nvSpPr>
        <p:spPr>
          <a:xfrm>
            <a:off x="0" y="4383"/>
            <a:ext cx="12192000" cy="1524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57BD59-35CC-9BB3-8621-6FA3356F81AA}"/>
              </a:ext>
            </a:extLst>
          </p:cNvPr>
          <p:cNvSpPr>
            <a:spLocks noGrp="1"/>
          </p:cNvSpPr>
          <p:nvPr>
            <p:ph type="title"/>
          </p:nvPr>
        </p:nvSpPr>
        <p:spPr>
          <a:xfrm>
            <a:off x="777240" y="365760"/>
            <a:ext cx="10149840" cy="1545336"/>
          </a:xfrm>
          <a:solidFill>
            <a:schemeClr val="bg1">
              <a:lumMod val="95000"/>
            </a:schemeClr>
          </a:solidFill>
        </p:spPr>
        <p:txBody>
          <a:bodyPr/>
          <a:lstStyle>
            <a:lvl1pPr>
              <a:defRPr baseline="0"/>
            </a:lvl1pPr>
          </a:lstStyle>
          <a:p>
            <a:r>
              <a:rPr lang="en-US"/>
              <a:t>Click to edit Master title style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p:nvPr>
        </p:nvSpPr>
        <p:spPr>
          <a:xfrm>
            <a:off x="777240" y="2093976"/>
            <a:ext cx="4370832" cy="3776472"/>
          </a:xfrm>
          <a:solidFill>
            <a:schemeClr val="bg1">
              <a:lumMod val="95000"/>
            </a:schemeClr>
          </a:solidFill>
        </p:spPr>
        <p:txBody>
          <a:bodyPr rIns="45720" anchor="t" anchorCtr="0">
            <a:normAutofit/>
          </a:bodyPr>
          <a:lstStyle>
            <a:lvl1pPr>
              <a:spcAft>
                <a:spcPts val="1800"/>
              </a:spcAft>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3A182AF-83EB-0BA6-3ADD-B49BDD9E37ED}"/>
              </a:ext>
            </a:extLst>
          </p:cNvPr>
          <p:cNvSpPr>
            <a:spLocks noGrp="1"/>
          </p:cNvSpPr>
          <p:nvPr>
            <p:ph idx="13"/>
          </p:nvPr>
        </p:nvSpPr>
        <p:spPr>
          <a:xfrm>
            <a:off x="6099048" y="2112264"/>
            <a:ext cx="4370832" cy="3776472"/>
          </a:xfrm>
          <a:noFill/>
        </p:spPr>
        <p:txBody>
          <a:bodyPr anchor="t" anchorCtr="0">
            <a:normAutofit/>
          </a:bodyPr>
          <a:lstStyle>
            <a:lvl1pPr>
              <a:spcAft>
                <a:spcPts val="1800"/>
              </a:spcAft>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3063786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ntent, and image r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7C8AFE-E640-9C6A-F20C-CDE1D4EF5745}"/>
              </a:ext>
              <a:ext uri="{C183D7F6-B498-43B3-948B-1728B52AA6E4}">
                <adec:decorative xmlns:adec="http://schemas.microsoft.com/office/drawing/2017/decorative" val="1"/>
              </a:ext>
            </a:extLst>
          </p:cNvPr>
          <p:cNvSpPr/>
          <p:nvPr userDrawn="1"/>
        </p:nvSpPr>
        <p:spPr>
          <a:xfrm>
            <a:off x="9627476" y="0"/>
            <a:ext cx="1334321"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31CF2607-B5C7-9992-C51D-DD5E7FC5FB3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279827" y="3157140"/>
            <a:ext cx="2438400" cy="2070100"/>
          </a:xfrm>
          <a:prstGeom prst="rect">
            <a:avLst/>
          </a:prstGeom>
        </p:spPr>
      </p:pic>
      <p:pic>
        <p:nvPicPr>
          <p:cNvPr id="4" name="Graphic 3">
            <a:extLst>
              <a:ext uri="{FF2B5EF4-FFF2-40B4-BE49-F238E27FC236}">
                <a16:creationId xmlns:a16="http://schemas.microsoft.com/office/drawing/2014/main" id="{6D2F83CD-8345-462A-4412-5A54CB1FDDE3}"/>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28916"/>
          <a:stretch/>
        </p:blipFill>
        <p:spPr>
          <a:xfrm>
            <a:off x="0" y="3950466"/>
            <a:ext cx="3005804" cy="2224362"/>
          </a:xfrm>
          <a:prstGeom prst="rect">
            <a:avLst/>
          </a:prstGeom>
        </p:spPr>
      </p:pic>
      <p:sp>
        <p:nvSpPr>
          <p:cNvPr id="7" name="Title 6">
            <a:extLst>
              <a:ext uri="{FF2B5EF4-FFF2-40B4-BE49-F238E27FC236}">
                <a16:creationId xmlns:a16="http://schemas.microsoft.com/office/drawing/2014/main" id="{544ACCFF-64A9-40AA-93F9-86E3CE016187}"/>
              </a:ext>
            </a:extLst>
          </p:cNvPr>
          <p:cNvSpPr>
            <a:spLocks noGrp="1"/>
          </p:cNvSpPr>
          <p:nvPr>
            <p:ph type="title" hasCustomPrompt="1"/>
          </p:nvPr>
        </p:nvSpPr>
        <p:spPr>
          <a:xfrm>
            <a:off x="768096" y="685800"/>
            <a:ext cx="5486400" cy="3383280"/>
          </a:xfrm>
          <a:prstGeom prst="rect">
            <a:avLst/>
          </a:prstGeom>
          <a:solidFill>
            <a:schemeClr val="bg1">
              <a:lumMod val="95000"/>
            </a:schemeClr>
          </a:solidFill>
        </p:spPr>
        <p:txBody>
          <a:bodyPr anchor="b"/>
          <a:lstStyle>
            <a:lvl1pPr>
              <a:lnSpc>
                <a:spcPct val="90000"/>
              </a:lnSpc>
              <a:defRPr sz="4800" cap="all" spc="0" baseline="0"/>
            </a:lvl1pPr>
          </a:lstStyle>
          <a:p>
            <a:r>
              <a:rPr lang="en-US"/>
              <a:t>Click to add title</a:t>
            </a:r>
          </a:p>
        </p:txBody>
      </p:sp>
      <p:sp>
        <p:nvSpPr>
          <p:cNvPr id="9" name="Text Placeholder 8">
            <a:extLst>
              <a:ext uri="{FF2B5EF4-FFF2-40B4-BE49-F238E27FC236}">
                <a16:creationId xmlns:a16="http://schemas.microsoft.com/office/drawing/2014/main" id="{AD785D0F-160C-4A31-93B3-F251B0730757}"/>
              </a:ext>
            </a:extLst>
          </p:cNvPr>
          <p:cNvSpPr>
            <a:spLocks noGrp="1"/>
          </p:cNvSpPr>
          <p:nvPr>
            <p:ph type="body" sz="quarter" idx="10" hasCustomPrompt="1"/>
          </p:nvPr>
        </p:nvSpPr>
        <p:spPr>
          <a:xfrm>
            <a:off x="768096" y="4343400"/>
            <a:ext cx="5486400" cy="1005840"/>
          </a:xfrm>
          <a:prstGeom prst="rect">
            <a:avLst/>
          </a:prstGeom>
          <a:solidFill>
            <a:schemeClr val="tx1">
              <a:alpha val="5000"/>
            </a:schemeClr>
          </a:solidFill>
        </p:spPr>
        <p:txBody>
          <a:bodyPr anchor="t">
            <a:normAutofit/>
          </a:bodyPr>
          <a:lstStyle>
            <a:lvl1pPr marL="0" indent="0">
              <a:buNone/>
              <a:defRPr sz="2400" b="0" i="0" spc="0" baseline="0">
                <a:solidFill>
                  <a:schemeClr val="accent4"/>
                </a:solidFill>
              </a:defRPr>
            </a:lvl1pPr>
          </a:lstStyle>
          <a:p>
            <a:pPr lvl="0"/>
            <a:r>
              <a:rPr lang="en-US"/>
              <a:t>Click to add name</a:t>
            </a:r>
          </a:p>
        </p:txBody>
      </p:sp>
      <p:sp>
        <p:nvSpPr>
          <p:cNvPr id="11" name="Picture Placeholder 10">
            <a:extLst>
              <a:ext uri="{FF2B5EF4-FFF2-40B4-BE49-F238E27FC236}">
                <a16:creationId xmlns:a16="http://schemas.microsoft.com/office/drawing/2014/main" id="{31CCC134-2698-41E9-A225-76300EF59E5D}"/>
              </a:ext>
            </a:extLst>
          </p:cNvPr>
          <p:cNvSpPr>
            <a:spLocks noGrp="1"/>
          </p:cNvSpPr>
          <p:nvPr>
            <p:ph type="pic" sz="quarter" idx="11" hasCustomPrompt="1"/>
          </p:nvPr>
        </p:nvSpPr>
        <p:spPr>
          <a:xfrm>
            <a:off x="6684264" y="576072"/>
            <a:ext cx="4023360" cy="5495544"/>
          </a:xfrm>
          <a:prstGeom prst="rect">
            <a:avLst/>
          </a:prstGeom>
        </p:spPr>
        <p:txBody>
          <a:bodyPr/>
          <a:lstStyle>
            <a:lvl1pPr marL="0" indent="0" algn="ctr">
              <a:buNone/>
              <a:defRPr spc="400" baseline="0"/>
            </a:lvl1pPr>
          </a:lstStyle>
          <a:p>
            <a:r>
              <a:rPr lang="en-US"/>
              <a:t>Click to add photo</a:t>
            </a:r>
          </a:p>
        </p:txBody>
      </p:sp>
    </p:spTree>
    <p:extLst>
      <p:ext uri="{BB962C8B-B14F-4D97-AF65-F5344CB8AC3E}">
        <p14:creationId xmlns:p14="http://schemas.microsoft.com/office/powerpoint/2010/main" val="1306737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97A4D6-9D7A-63FE-63C9-A585FFE05579}"/>
              </a:ext>
              <a:ext uri="{C183D7F6-B498-43B3-948B-1728B52AA6E4}">
                <adec:decorative xmlns:adec="http://schemas.microsoft.com/office/drawing/2017/decorative" val="1"/>
              </a:ext>
            </a:extLst>
          </p:cNvPr>
          <p:cNvSpPr/>
          <p:nvPr userDrawn="1"/>
        </p:nvSpPr>
        <p:spPr>
          <a:xfrm>
            <a:off x="0" y="4383"/>
            <a:ext cx="12192000" cy="1524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57BD59-35CC-9BB3-8621-6FA3356F81AA}"/>
              </a:ext>
            </a:extLst>
          </p:cNvPr>
          <p:cNvSpPr>
            <a:spLocks noGrp="1"/>
          </p:cNvSpPr>
          <p:nvPr>
            <p:ph type="title"/>
          </p:nvPr>
        </p:nvSpPr>
        <p:spPr>
          <a:xfrm>
            <a:off x="777240" y="365760"/>
            <a:ext cx="10890504" cy="1545336"/>
          </a:xfrm>
          <a:solidFill>
            <a:schemeClr val="bg1">
              <a:lumMod val="95000"/>
            </a:schemeClr>
          </a:solidFill>
        </p:spPr>
        <p:txBody>
          <a:bodyPr/>
          <a:lstStyle>
            <a:lvl1pPr>
              <a:defRPr baseline="0"/>
            </a:lvl1pPr>
          </a:lstStyle>
          <a:p>
            <a:r>
              <a:rPr lang="en-US"/>
              <a:t>Click to edit Master title style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p:nvPr>
        </p:nvSpPr>
        <p:spPr>
          <a:xfrm>
            <a:off x="777240" y="2093976"/>
            <a:ext cx="3419856" cy="3776472"/>
          </a:xfrm>
          <a:solidFill>
            <a:schemeClr val="tx1">
              <a:alpha val="5000"/>
            </a:schemeClr>
          </a:solidFill>
        </p:spPr>
        <p:txBody>
          <a:bodyPr rIns="45720" anchor="t" anchorCtr="0">
            <a:normAutofit/>
          </a:bodyPr>
          <a:lstStyle>
            <a:lvl1pPr>
              <a:spcAft>
                <a:spcPts val="1800"/>
              </a:spcAft>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3A182AF-83EB-0BA6-3ADD-B49BDD9E37ED}"/>
              </a:ext>
            </a:extLst>
          </p:cNvPr>
          <p:cNvSpPr>
            <a:spLocks noGrp="1"/>
          </p:cNvSpPr>
          <p:nvPr>
            <p:ph idx="13"/>
          </p:nvPr>
        </p:nvSpPr>
        <p:spPr>
          <a:xfrm>
            <a:off x="4864608" y="2093976"/>
            <a:ext cx="6382512" cy="3749040"/>
          </a:xfrm>
          <a:noFill/>
        </p:spPr>
        <p:txBody>
          <a:bodyPr anchor="t" anchorCtr="0">
            <a:normAutofit/>
          </a:bodyPr>
          <a:lstStyle>
            <a:lvl1pPr>
              <a:spcAft>
                <a:spcPts val="1800"/>
              </a:spcAft>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pic>
        <p:nvPicPr>
          <p:cNvPr id="10" name="Graphic 9">
            <a:extLst>
              <a:ext uri="{FF2B5EF4-FFF2-40B4-BE49-F238E27FC236}">
                <a16:creationId xmlns:a16="http://schemas.microsoft.com/office/drawing/2014/main" id="{CB897DD0-4462-B31B-50A9-D399FD0F589C}"/>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23529"/>
          <a:stretch/>
        </p:blipFill>
        <p:spPr>
          <a:xfrm>
            <a:off x="3815" y="4389845"/>
            <a:ext cx="5024198" cy="2463772"/>
          </a:xfrm>
          <a:prstGeom prst="rect">
            <a:avLst/>
          </a:prstGeom>
        </p:spPr>
      </p:pic>
    </p:spTree>
    <p:extLst>
      <p:ext uri="{BB962C8B-B14F-4D97-AF65-F5344CB8AC3E}">
        <p14:creationId xmlns:p14="http://schemas.microsoft.com/office/powerpoint/2010/main" val="3645425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with image r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5EA319-BD06-493B-D1CD-EC2AF739443B}"/>
              </a:ext>
              <a:ext uri="{C183D7F6-B498-43B3-948B-1728B52AA6E4}">
                <adec:decorative xmlns:adec="http://schemas.microsoft.com/office/drawing/2017/decorative" val="1"/>
              </a:ext>
            </a:extLst>
          </p:cNvPr>
          <p:cNvSpPr/>
          <p:nvPr userDrawn="1"/>
        </p:nvSpPr>
        <p:spPr>
          <a:xfrm>
            <a:off x="7547991" y="0"/>
            <a:ext cx="1703832"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8560446E-E817-5E2A-D76A-43A4168EF19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rot="16200000">
            <a:off x="7246669" y="4842646"/>
            <a:ext cx="1611949" cy="1853259"/>
          </a:xfrm>
          <a:prstGeom prst="rect">
            <a:avLst/>
          </a:prstGeom>
        </p:spPr>
      </p:pic>
      <p:sp>
        <p:nvSpPr>
          <p:cNvPr id="10" name="Title 1">
            <a:extLst>
              <a:ext uri="{FF2B5EF4-FFF2-40B4-BE49-F238E27FC236}">
                <a16:creationId xmlns:a16="http://schemas.microsoft.com/office/drawing/2014/main" id="{17DC846D-C40C-085A-6A57-EBD733E9C244}"/>
              </a:ext>
            </a:extLst>
          </p:cNvPr>
          <p:cNvSpPr>
            <a:spLocks noGrp="1"/>
          </p:cNvSpPr>
          <p:nvPr>
            <p:ph type="title"/>
          </p:nvPr>
        </p:nvSpPr>
        <p:spPr>
          <a:xfrm>
            <a:off x="777240" y="365760"/>
            <a:ext cx="6291072" cy="2670048"/>
          </a:xfrm>
          <a:solidFill>
            <a:schemeClr val="bg1">
              <a:lumMod val="95000"/>
            </a:schemeClr>
          </a:solidFill>
        </p:spPr>
        <p:txBody>
          <a:bodyPr/>
          <a:lstStyle>
            <a:lvl1pPr>
              <a:defRPr baseline="0"/>
            </a:lvl1pPr>
          </a:lstStyle>
          <a:p>
            <a:r>
              <a:rPr lang="en-US"/>
              <a:t>Click to edit Master title style</a:t>
            </a:r>
          </a:p>
        </p:txBody>
      </p:sp>
      <p:sp>
        <p:nvSpPr>
          <p:cNvPr id="11" name="Content Placeholder 2">
            <a:extLst>
              <a:ext uri="{FF2B5EF4-FFF2-40B4-BE49-F238E27FC236}">
                <a16:creationId xmlns:a16="http://schemas.microsoft.com/office/drawing/2014/main" id="{0F5F674E-A7FF-FC97-AC6B-9E98247F633F}"/>
              </a:ext>
            </a:extLst>
          </p:cNvPr>
          <p:cNvSpPr>
            <a:spLocks noGrp="1"/>
          </p:cNvSpPr>
          <p:nvPr>
            <p:ph idx="1"/>
          </p:nvPr>
        </p:nvSpPr>
        <p:spPr>
          <a:xfrm>
            <a:off x="777240" y="3346704"/>
            <a:ext cx="6016752" cy="2670048"/>
          </a:xfrm>
          <a:solidFill>
            <a:schemeClr val="bg1">
              <a:lumMod val="95000"/>
            </a:schemeClr>
          </a:solidFill>
        </p:spPr>
        <p:txBody>
          <a:bodyPr rIns="45720" anchor="t" anchorCtr="0">
            <a:normAutofit/>
          </a:bodyPr>
          <a:lstStyle>
            <a:lvl1pPr>
              <a:spcAft>
                <a:spcPts val="1800"/>
              </a:spcAft>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10">
            <a:extLst>
              <a:ext uri="{FF2B5EF4-FFF2-40B4-BE49-F238E27FC236}">
                <a16:creationId xmlns:a16="http://schemas.microsoft.com/office/drawing/2014/main" id="{F3752326-0FB4-41C5-2D91-5CBFDC2DAD85}"/>
              </a:ext>
            </a:extLst>
          </p:cNvPr>
          <p:cNvSpPr>
            <a:spLocks noGrp="1"/>
          </p:cNvSpPr>
          <p:nvPr>
            <p:ph type="pic" sz="quarter" idx="13" hasCustomPrompt="1"/>
          </p:nvPr>
        </p:nvSpPr>
        <p:spPr>
          <a:xfrm>
            <a:off x="7818120" y="950976"/>
            <a:ext cx="4050792" cy="4965192"/>
          </a:xfrm>
          <a:prstGeom prst="rect">
            <a:avLst/>
          </a:prstGeom>
        </p:spPr>
        <p:txBody>
          <a:bodyPr/>
          <a:lstStyle>
            <a:lvl1pPr marL="0" indent="0" algn="ctr">
              <a:buNone/>
              <a:defRPr spc="400" baseline="0"/>
            </a:lvl1pPr>
          </a:lstStyle>
          <a:p>
            <a:r>
              <a:rPr lang="en-US"/>
              <a:t>Click to add photo</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4271592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14BC85D4-4139-2AAA-166E-6FBA095A8B10}"/>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25455" t="5126"/>
          <a:stretch/>
        </p:blipFill>
        <p:spPr>
          <a:xfrm>
            <a:off x="0" y="1729776"/>
            <a:ext cx="5423337" cy="5356522"/>
          </a:xfrm>
          <a:prstGeom prst="rect">
            <a:avLst/>
          </a:prstGeom>
        </p:spPr>
      </p:pic>
      <p:sp>
        <p:nvSpPr>
          <p:cNvPr id="13" name="Rectangle 12">
            <a:extLst>
              <a:ext uri="{FF2B5EF4-FFF2-40B4-BE49-F238E27FC236}">
                <a16:creationId xmlns:a16="http://schemas.microsoft.com/office/drawing/2014/main" id="{A931BC73-A262-809F-6027-25B33F16B5F3}"/>
              </a:ext>
              <a:ext uri="{C183D7F6-B498-43B3-948B-1728B52AA6E4}">
                <adec:decorative xmlns:adec="http://schemas.microsoft.com/office/drawing/2017/decorative" val="1"/>
              </a:ext>
            </a:extLst>
          </p:cNvPr>
          <p:cNvSpPr/>
          <p:nvPr userDrawn="1"/>
        </p:nvSpPr>
        <p:spPr>
          <a:xfrm>
            <a:off x="10941270" y="0"/>
            <a:ext cx="1250729"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FAEA2C9-0142-1847-0FE5-307C101C610D}"/>
              </a:ext>
              <a:ext uri="{C183D7F6-B498-43B3-948B-1728B52AA6E4}">
                <adec:decorative xmlns:adec="http://schemas.microsoft.com/office/drawing/2017/decorative" val="1"/>
              </a:ext>
            </a:extLst>
          </p:cNvPr>
          <p:cNvSpPr/>
          <p:nvPr userDrawn="1"/>
        </p:nvSpPr>
        <p:spPr>
          <a:xfrm flipH="1">
            <a:off x="10683241" y="0"/>
            <a:ext cx="45719" cy="6858000"/>
          </a:xfrm>
          <a:prstGeom prst="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6007DF4F-A4F8-98C7-5975-55CBED0DB375}"/>
              </a:ext>
            </a:extLst>
          </p:cNvPr>
          <p:cNvSpPr>
            <a:spLocks noGrp="1"/>
          </p:cNvSpPr>
          <p:nvPr>
            <p:ph type="title"/>
          </p:nvPr>
        </p:nvSpPr>
        <p:spPr>
          <a:xfrm>
            <a:off x="777240" y="667512"/>
            <a:ext cx="3621024" cy="5513832"/>
          </a:xfrm>
          <a:solidFill>
            <a:schemeClr val="bg1">
              <a:lumMod val="95000"/>
            </a:schemeClr>
          </a:solidFill>
        </p:spPr>
        <p:txBody>
          <a:bodyPr/>
          <a:lstStyle/>
          <a:p>
            <a:r>
              <a:rPr lang="en-US"/>
              <a:t>Click to edit Master title style</a:t>
            </a:r>
          </a:p>
        </p:txBody>
      </p:sp>
      <p:sp>
        <p:nvSpPr>
          <p:cNvPr id="16" name="Content Placeholder 2">
            <a:extLst>
              <a:ext uri="{FF2B5EF4-FFF2-40B4-BE49-F238E27FC236}">
                <a16:creationId xmlns:a16="http://schemas.microsoft.com/office/drawing/2014/main" id="{659D4968-2C08-763C-19C6-59134968556A}"/>
              </a:ext>
            </a:extLst>
          </p:cNvPr>
          <p:cNvSpPr>
            <a:spLocks noGrp="1"/>
          </p:cNvSpPr>
          <p:nvPr>
            <p:ph idx="1"/>
          </p:nvPr>
        </p:nvSpPr>
        <p:spPr>
          <a:xfrm>
            <a:off x="4846320" y="1161288"/>
            <a:ext cx="5276088" cy="4535424"/>
          </a:xfrm>
          <a:solidFill>
            <a:schemeClr val="bg1">
              <a:lumMod val="95000"/>
            </a:schemeClr>
          </a:solidFill>
        </p:spPr>
        <p:txBody>
          <a:bodyPr anchor="t" anchorCtr="0">
            <a:normAutofit/>
          </a:bodyPr>
          <a:lstStyle>
            <a:lvl1pPr marL="457200" indent="-457200">
              <a:lnSpc>
                <a:spcPct val="80000"/>
              </a:lnSpc>
              <a:spcAft>
                <a:spcPts val="1800"/>
              </a:spcAft>
              <a:buFont typeface="+mj-lt"/>
              <a:buAutoNum type="arabicPeriod"/>
              <a:defRPr sz="2000"/>
            </a:lvl1pPr>
            <a:lvl2pPr marL="914400" indent="-457200">
              <a:buFont typeface="+mj-lt"/>
              <a:buAutoNum type="alphaLcPeriod"/>
              <a:defRPr sz="1800"/>
            </a:lvl2pPr>
            <a:lvl3pPr marL="1371600" indent="-457200">
              <a:buFont typeface="+mj-lt"/>
              <a:buAutoNum type="arabicParenR"/>
              <a:defRPr sz="1600"/>
            </a:lvl3pPr>
            <a:lvl4pPr marL="1714500" indent="-342900">
              <a:buFont typeface="+mj-lt"/>
              <a:buAutoNum type="alphaLcParenR"/>
              <a:defRPr sz="1400"/>
            </a:lvl4pPr>
            <a:lvl5pPr marL="2228850" indent="-400050">
              <a:buFont typeface="+mj-lt"/>
              <a:buAutoNum type="romanLcPeriod"/>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141534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F0B854-EF27-FB51-FED5-D9C462D789D0}"/>
              </a:ext>
              <a:ext uri="{C183D7F6-B498-43B3-948B-1728B52AA6E4}">
                <adec:decorative xmlns:adec="http://schemas.microsoft.com/office/drawing/2017/decorative" val="1"/>
              </a:ext>
            </a:extLst>
          </p:cNvPr>
          <p:cNvSpPr/>
          <p:nvPr userDrawn="1"/>
        </p:nvSpPr>
        <p:spPr>
          <a:xfrm>
            <a:off x="0" y="4383"/>
            <a:ext cx="12192000" cy="1524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AAF96D3-D3E2-FEAC-EE69-279502A579CE}"/>
              </a:ext>
            </a:extLst>
          </p:cNvPr>
          <p:cNvSpPr>
            <a:spLocks noGrp="1"/>
          </p:cNvSpPr>
          <p:nvPr>
            <p:ph type="title"/>
          </p:nvPr>
        </p:nvSpPr>
        <p:spPr>
          <a:xfrm>
            <a:off x="777240" y="365760"/>
            <a:ext cx="10890504" cy="1545336"/>
          </a:xfrm>
          <a:solidFill>
            <a:schemeClr val="bg1">
              <a:lumMod val="95000"/>
            </a:schemeClr>
          </a:solidFill>
        </p:spPr>
        <p:txBody>
          <a:bodyPr/>
          <a:lstStyle>
            <a:lvl1pPr>
              <a:defRPr baseline="0"/>
            </a:lvl1pPr>
          </a:lstStyle>
          <a:p>
            <a:r>
              <a:rPr lang="en-US"/>
              <a:t>Click to edit Master title style</a:t>
            </a:r>
          </a:p>
        </p:txBody>
      </p:sp>
      <p:sp>
        <p:nvSpPr>
          <p:cNvPr id="9" name="Content Placeholder 2">
            <a:extLst>
              <a:ext uri="{FF2B5EF4-FFF2-40B4-BE49-F238E27FC236}">
                <a16:creationId xmlns:a16="http://schemas.microsoft.com/office/drawing/2014/main" id="{FFA9ADD0-45A7-DB71-D010-70B5B174CC7B}"/>
              </a:ext>
            </a:extLst>
          </p:cNvPr>
          <p:cNvSpPr>
            <a:spLocks noGrp="1"/>
          </p:cNvSpPr>
          <p:nvPr>
            <p:ph idx="1"/>
          </p:nvPr>
        </p:nvSpPr>
        <p:spPr>
          <a:xfrm>
            <a:off x="777240" y="2093976"/>
            <a:ext cx="2880360" cy="3776472"/>
          </a:xfrm>
          <a:solidFill>
            <a:schemeClr val="tx1">
              <a:alpha val="5000"/>
            </a:schemeClr>
          </a:solidFill>
        </p:spPr>
        <p:txBody>
          <a:bodyPr rIns="45720" anchor="t" anchorCtr="0">
            <a:normAutofit/>
          </a:bodyPr>
          <a:lstStyle>
            <a:lvl1pPr>
              <a:spcAft>
                <a:spcPts val="1800"/>
              </a:spcAft>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4ECD368-DD7D-CC8B-3678-D0BFE829181C}"/>
              </a:ext>
            </a:extLst>
          </p:cNvPr>
          <p:cNvSpPr>
            <a:spLocks noGrp="1"/>
          </p:cNvSpPr>
          <p:nvPr>
            <p:ph idx="13"/>
          </p:nvPr>
        </p:nvSpPr>
        <p:spPr>
          <a:xfrm>
            <a:off x="4261104" y="2093976"/>
            <a:ext cx="6967728" cy="4014216"/>
          </a:xfrm>
          <a:noFill/>
        </p:spPr>
        <p:txBody>
          <a:bodyPr anchor="t" anchorCtr="0">
            <a:normAutofit/>
          </a:bodyPr>
          <a:lstStyle>
            <a:lvl1pPr>
              <a:spcAft>
                <a:spcPts val="1800"/>
              </a:spcAft>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335964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3FB4E19-B10C-43FA-AB4B-5D0396BD64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cap="all" spc="150" baseline="0">
                <a:solidFill>
                  <a:schemeClr val="accent4">
                    <a:lumMod val="75000"/>
                  </a:schemeClr>
                </a:solidFill>
              </a:defRPr>
            </a:lvl1pPr>
          </a:lstStyle>
          <a:p>
            <a:r>
              <a:rPr lang="en-US"/>
              <a:t>20XX</a:t>
            </a:r>
          </a:p>
        </p:txBody>
      </p:sp>
      <p:sp>
        <p:nvSpPr>
          <p:cNvPr id="5" name="Footer Placeholder 4">
            <a:extLst>
              <a:ext uri="{FF2B5EF4-FFF2-40B4-BE49-F238E27FC236}">
                <a16:creationId xmlns:a16="http://schemas.microsoft.com/office/drawing/2014/main" id="{3E5C552B-0CAD-4920-B258-233A9F86DF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cap="all" spc="150" baseline="0">
                <a:solidFill>
                  <a:schemeClr val="accent4">
                    <a:lumMod val="75000"/>
                  </a:schemeClr>
                </a:solidFill>
              </a:defRPr>
            </a:lvl1pPr>
          </a:lstStyle>
          <a:p>
            <a:endParaRPr lang="en-US"/>
          </a:p>
        </p:txBody>
      </p:sp>
      <p:sp>
        <p:nvSpPr>
          <p:cNvPr id="6" name="Slide Number Placeholder 5">
            <a:extLst>
              <a:ext uri="{FF2B5EF4-FFF2-40B4-BE49-F238E27FC236}">
                <a16:creationId xmlns:a16="http://schemas.microsoft.com/office/drawing/2014/main" id="{CE983FFB-15A3-4B11-A130-4565577A3F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cap="all" spc="150" baseline="0">
                <a:solidFill>
                  <a:schemeClr val="accent4">
                    <a:lumMod val="75000"/>
                  </a:schemeClr>
                </a:solidFill>
              </a:defRPr>
            </a:lvl1pPr>
          </a:lstStyle>
          <a:p>
            <a:fld id="{F91729D4-A164-47A3-830D-E792BCE699E4}" type="slidenum">
              <a:rPr lang="en-US" smtClean="0"/>
              <a:pPr/>
              <a:t>‹#›</a:t>
            </a:fld>
            <a:endParaRPr lang="en-US"/>
          </a:p>
        </p:txBody>
      </p:sp>
      <p:sp>
        <p:nvSpPr>
          <p:cNvPr id="2" name="Title Placeholder 1">
            <a:extLst>
              <a:ext uri="{FF2B5EF4-FFF2-40B4-BE49-F238E27FC236}">
                <a16:creationId xmlns:a16="http://schemas.microsoft.com/office/drawing/2014/main" id="{7575F976-A881-DB46-9D98-9D55727C19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9C7589-D4CD-50AB-9AA4-198FD4932D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71090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5" r:id="rId4"/>
    <p:sldLayoutId id="2147483683" r:id="rId5"/>
    <p:sldLayoutId id="2147483684" r:id="rId6"/>
    <p:sldLayoutId id="2147483677" r:id="rId7"/>
    <p:sldLayoutId id="2147483678" r:id="rId8"/>
    <p:sldLayoutId id="2147483679" r:id="rId9"/>
    <p:sldLayoutId id="2147483680" r:id="rId10"/>
    <p:sldLayoutId id="2147483681" r:id="rId11"/>
    <p:sldLayoutId id="2147483682" r:id="rId12"/>
    <p:sldLayoutId id="2147483685" r:id="rId13"/>
  </p:sldLayoutIdLst>
  <p:hf hdr="0" ftr="0" dt="0"/>
  <p:txStyles>
    <p:titleStyle>
      <a:lvl1pPr algn="l" defTabSz="914400" rtl="0" eaLnBrk="1" latinLnBrk="0" hangingPunct="1">
        <a:lnSpc>
          <a:spcPct val="90000"/>
        </a:lnSpc>
        <a:spcBef>
          <a:spcPct val="0"/>
        </a:spcBef>
        <a:buNone/>
        <a:defRPr sz="4400" kern="1200">
          <a:solidFill>
            <a:schemeClr val="accent4">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microsoft.com/office/2018/10/relationships/comments" Target="../comments/modernComment_145_C279D9E8.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unsplash.com/@anniespratt?utm_source=unsplash&amp;utm_medium=referral&amp;utm_content=creditCopyText" TargetMode="External"/><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hyperlink" Target="https://unsplash.com/photos/child-looking-at-map-kZO9xqmO_TA?utm_source=unsplash&amp;utm_medium=referral&amp;utm_content=creditCopyText"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menti.com/al73v8ufunjr" TargetMode="Externa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microsoft.com/office/2018/10/relationships/comments" Target="../comments/modernComment_156_7CD038A8.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79680-7C22-BFF1-165D-52AB411C0F66}"/>
              </a:ext>
            </a:extLst>
          </p:cNvPr>
          <p:cNvSpPr>
            <a:spLocks noGrp="1"/>
          </p:cNvSpPr>
          <p:nvPr>
            <p:ph type="title"/>
          </p:nvPr>
        </p:nvSpPr>
        <p:spPr>
          <a:xfrm>
            <a:off x="768096" y="667512"/>
            <a:ext cx="5916168" cy="4873752"/>
          </a:xfrm>
        </p:spPr>
        <p:txBody>
          <a:bodyPr/>
          <a:lstStyle/>
          <a:p>
            <a:r>
              <a:rPr lang="en-US">
                <a:solidFill>
                  <a:schemeClr val="tx1">
                    <a:lumMod val="95000"/>
                    <a:lumOff val="5000"/>
                  </a:schemeClr>
                </a:solidFill>
              </a:rPr>
              <a:t>Navigating Rough Terrains:</a:t>
            </a:r>
            <a:br>
              <a:rPr lang="en-US">
                <a:solidFill>
                  <a:schemeClr val="tx1">
                    <a:lumMod val="95000"/>
                    <a:lumOff val="5000"/>
                  </a:schemeClr>
                </a:solidFill>
              </a:rPr>
            </a:br>
            <a:r>
              <a:rPr lang="en-US">
                <a:solidFill>
                  <a:schemeClr val="tx1">
                    <a:lumMod val="95000"/>
                    <a:lumOff val="5000"/>
                  </a:schemeClr>
                </a:solidFill>
              </a:rPr>
              <a:t>Empowering Liaisons in Collection Decisions</a:t>
            </a:r>
          </a:p>
        </p:txBody>
      </p:sp>
      <p:sp>
        <p:nvSpPr>
          <p:cNvPr id="3" name="Text Placeholder 2">
            <a:extLst>
              <a:ext uri="{FF2B5EF4-FFF2-40B4-BE49-F238E27FC236}">
                <a16:creationId xmlns:a16="http://schemas.microsoft.com/office/drawing/2014/main" id="{302F459B-002E-E89C-3A0E-589730DD7197}"/>
              </a:ext>
            </a:extLst>
          </p:cNvPr>
          <p:cNvSpPr>
            <a:spLocks noGrp="1"/>
          </p:cNvSpPr>
          <p:nvPr>
            <p:ph type="body" sz="quarter" idx="10"/>
          </p:nvPr>
        </p:nvSpPr>
        <p:spPr>
          <a:xfrm>
            <a:off x="359283" y="5673471"/>
            <a:ext cx="7394829" cy="859536"/>
          </a:xfrm>
        </p:spPr>
        <p:txBody>
          <a:bodyPr/>
          <a:lstStyle/>
          <a:p>
            <a:r>
              <a:rPr lang="en-US">
                <a:solidFill>
                  <a:schemeClr val="tx1">
                    <a:lumMod val="95000"/>
                    <a:lumOff val="5000"/>
                  </a:schemeClr>
                </a:solidFill>
              </a:rPr>
              <a:t>Tiler Jewell, Collection Development Librarian, SVSU</a:t>
            </a:r>
            <a:endParaRPr lang="en-US">
              <a:solidFill>
                <a:schemeClr val="tx1">
                  <a:lumMod val="95000"/>
                  <a:lumOff val="5000"/>
                </a:schemeClr>
              </a:solidFill>
              <a:cs typeface="Segoe UI Light"/>
            </a:endParaRPr>
          </a:p>
          <a:p>
            <a:r>
              <a:rPr lang="en-US">
                <a:solidFill>
                  <a:schemeClr val="tx1">
                    <a:lumMod val="95000"/>
                    <a:lumOff val="5000"/>
                  </a:schemeClr>
                </a:solidFill>
              </a:rPr>
              <a:t>Alex Hauser, Business Librarian, MSU</a:t>
            </a:r>
            <a:endParaRPr lang="en-US">
              <a:solidFill>
                <a:schemeClr val="tx1">
                  <a:lumMod val="95000"/>
                  <a:lumOff val="5000"/>
                </a:schemeClr>
              </a:solidFill>
              <a:cs typeface="Segoe UI Light"/>
            </a:endParaRPr>
          </a:p>
          <a:p>
            <a:endParaRPr lang="en-US"/>
          </a:p>
        </p:txBody>
      </p:sp>
      <p:pic>
        <p:nvPicPr>
          <p:cNvPr id="5" name="Picture Placeholder 4" descr="Vintage compass and blurred forest trail">
            <a:extLst>
              <a:ext uri="{FF2B5EF4-FFF2-40B4-BE49-F238E27FC236}">
                <a16:creationId xmlns:a16="http://schemas.microsoft.com/office/drawing/2014/main" id="{0672830B-5F52-9AD6-1CF1-D12BDF673ACE}"/>
              </a:ext>
            </a:extLst>
          </p:cNvPr>
          <p:cNvPicPr>
            <a:picLocks noGrp="1" noChangeAspect="1"/>
          </p:cNvPicPr>
          <p:nvPr>
            <p:ph type="pic" sz="quarter" idx="11"/>
          </p:nvPr>
        </p:nvPicPr>
        <p:blipFill>
          <a:blip r:embed="rId3"/>
          <a:srcRect l="22809" r="22809"/>
          <a:stretch/>
        </p:blipFill>
        <p:spPr>
          <a:xfrm>
            <a:off x="7754112" y="947737"/>
            <a:ext cx="4048124" cy="4962525"/>
          </a:xfrm>
        </p:spPr>
      </p:pic>
    </p:spTree>
    <p:extLst>
      <p:ext uri="{BB962C8B-B14F-4D97-AF65-F5344CB8AC3E}">
        <p14:creationId xmlns:p14="http://schemas.microsoft.com/office/powerpoint/2010/main" val="3262765544"/>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0F8093A-8F59-407F-70DB-5F918BB0F796}"/>
              </a:ext>
            </a:extLst>
          </p:cNvPr>
          <p:cNvSpPr>
            <a:spLocks noGrp="1"/>
          </p:cNvSpPr>
          <p:nvPr>
            <p:ph type="sldNum" sz="quarter" idx="12"/>
          </p:nvPr>
        </p:nvSpPr>
        <p:spPr/>
        <p:txBody>
          <a:bodyPr/>
          <a:lstStyle/>
          <a:p>
            <a:fld id="{CBD12358-51D2-46B3-9BDE-DF29528B9454}" type="slidenum">
              <a:rPr lang="en-US" smtClean="0"/>
              <a:t>10</a:t>
            </a:fld>
            <a:endParaRPr lang="en-US"/>
          </a:p>
        </p:txBody>
      </p:sp>
      <p:grpSp>
        <p:nvGrpSpPr>
          <p:cNvPr id="66" name="Group 65">
            <a:extLst>
              <a:ext uri="{FF2B5EF4-FFF2-40B4-BE49-F238E27FC236}">
                <a16:creationId xmlns:a16="http://schemas.microsoft.com/office/drawing/2014/main" id="{BCABA3F3-1DFA-3ADE-755B-52B5C50E759C}"/>
              </a:ext>
            </a:extLst>
          </p:cNvPr>
          <p:cNvGrpSpPr/>
          <p:nvPr/>
        </p:nvGrpSpPr>
        <p:grpSpPr>
          <a:xfrm>
            <a:off x="-200347" y="2334544"/>
            <a:ext cx="5666958" cy="3854367"/>
            <a:chOff x="-200347" y="2334544"/>
            <a:chExt cx="5666958" cy="3854367"/>
          </a:xfrm>
        </p:grpSpPr>
        <p:graphicFrame>
          <p:nvGraphicFramePr>
            <p:cNvPr id="6" name="Content Placeholder 4" descr="An organizational hierarchy chart to show how collections decisions at MSU Libraries are made. The chart says collections decisions at the top underneath there are two branches of the hierarchy tree, one says director of business library the other says collections strategist. Under the Director of Business Library hierarchy branch, there are two boxes showing that the Business Collections Librarian and Business Librarian report to the Director of Business Library. There is a dotted line connecting the Collections Strategist to the Business collections librarian to show a connection for the decisions made but not a supervisory relationship">
              <a:extLst>
                <a:ext uri="{FF2B5EF4-FFF2-40B4-BE49-F238E27FC236}">
                  <a16:creationId xmlns:a16="http://schemas.microsoft.com/office/drawing/2014/main" id="{BF88DF0D-64DC-160F-92EF-2DB92598E7CB}"/>
                </a:ext>
              </a:extLst>
            </p:cNvPr>
            <p:cNvGraphicFramePr>
              <a:graphicFrameLocks noGrp="1"/>
            </p:cNvGraphicFramePr>
            <p:nvPr>
              <p:extLst>
                <p:ext uri="{D42A27DB-BD31-4B8C-83A1-F6EECF244321}">
                  <p14:modId xmlns:p14="http://schemas.microsoft.com/office/powerpoint/2010/main" val="1647648001"/>
                </p:ext>
              </p:extLst>
            </p:nvPr>
          </p:nvGraphicFramePr>
          <p:xfrm>
            <a:off x="-200347" y="2334544"/>
            <a:ext cx="5666958" cy="38543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7" name="TextBox 709">
              <a:extLst>
                <a:ext uri="{FF2B5EF4-FFF2-40B4-BE49-F238E27FC236}">
                  <a16:creationId xmlns:a16="http://schemas.microsoft.com/office/drawing/2014/main" id="{26EA0D9D-338F-AB7F-5D13-EA53D45FD878}"/>
                </a:ext>
              </a:extLst>
            </p:cNvPr>
            <p:cNvSpPr txBox="1"/>
            <p:nvPr/>
          </p:nvSpPr>
          <p:spPr>
            <a:xfrm rot="19380000">
              <a:off x="2261865" y="4031084"/>
              <a:ext cx="138821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1">
                  <a:cs typeface="Segoe UI Light"/>
                </a:rPr>
                <a:t>----------</a:t>
              </a:r>
              <a:endParaRPr lang="en-US" b="1"/>
            </a:p>
          </p:txBody>
        </p:sp>
      </p:grpSp>
      <p:sp>
        <p:nvSpPr>
          <p:cNvPr id="4" name="Content Placeholder 3">
            <a:extLst>
              <a:ext uri="{FF2B5EF4-FFF2-40B4-BE49-F238E27FC236}">
                <a16:creationId xmlns:a16="http://schemas.microsoft.com/office/drawing/2014/main" id="{C0B1214A-8A14-2ED8-3F65-4C7F40B728F1}"/>
              </a:ext>
            </a:extLst>
          </p:cNvPr>
          <p:cNvSpPr>
            <a:spLocks noGrp="1"/>
          </p:cNvSpPr>
          <p:nvPr>
            <p:ph idx="13"/>
          </p:nvPr>
        </p:nvSpPr>
        <p:spPr>
          <a:xfrm>
            <a:off x="5345871" y="2334608"/>
            <a:ext cx="6482775" cy="3759066"/>
          </a:xfrm>
        </p:spPr>
        <p:txBody>
          <a:bodyPr/>
          <a:lstStyle/>
          <a:p>
            <a:pPr>
              <a:lnSpc>
                <a:spcPct val="100000"/>
              </a:lnSpc>
            </a:pPr>
            <a:r>
              <a:rPr lang="en-US" sz="1800">
                <a:solidFill>
                  <a:schemeClr val="tx1">
                    <a:lumMod val="95000"/>
                    <a:lumOff val="5000"/>
                  </a:schemeClr>
                </a:solidFill>
                <a:cs typeface="Segoe UI Light"/>
              </a:rPr>
              <a:t>Michigan State University's Gast Business Library</a:t>
            </a:r>
            <a:endParaRPr lang="en-US">
              <a:solidFill>
                <a:schemeClr val="tx1">
                  <a:lumMod val="95000"/>
                  <a:lumOff val="5000"/>
                </a:schemeClr>
              </a:solidFill>
              <a:cs typeface="Segoe UI Light"/>
            </a:endParaRPr>
          </a:p>
          <a:p>
            <a:pPr lvl="1">
              <a:lnSpc>
                <a:spcPct val="100000"/>
              </a:lnSpc>
              <a:spcAft>
                <a:spcPts val="500"/>
              </a:spcAft>
              <a:buFont typeface="Courier New,monospace" panose="020B0604020202020204" pitchFamily="34" charset="0"/>
              <a:buChar char="o"/>
            </a:pPr>
            <a:r>
              <a:rPr lang="en-US" sz="1600">
                <a:solidFill>
                  <a:schemeClr val="tx1">
                    <a:lumMod val="95000"/>
                    <a:lumOff val="5000"/>
                  </a:schemeClr>
                </a:solidFill>
                <a:cs typeface="Segoe UI Light"/>
              </a:rPr>
              <a:t>Branch location of the MSU Main Library</a:t>
            </a:r>
          </a:p>
          <a:p>
            <a:pPr lvl="1">
              <a:lnSpc>
                <a:spcPct val="100000"/>
              </a:lnSpc>
              <a:spcAft>
                <a:spcPts val="500"/>
              </a:spcAft>
              <a:buFont typeface="Courier New,monospace" panose="020B0604020202020204" pitchFamily="34" charset="0"/>
              <a:buChar char="o"/>
            </a:pPr>
            <a:r>
              <a:rPr lang="en-US" sz="1600">
                <a:solidFill>
                  <a:schemeClr val="tx1">
                    <a:lumMod val="95000"/>
                    <a:lumOff val="5000"/>
                  </a:schemeClr>
                </a:solidFill>
                <a:cs typeface="Segoe UI Light"/>
              </a:rPr>
              <a:t>Four librarians including a Director and Business Collections Librarian</a:t>
            </a:r>
          </a:p>
          <a:p>
            <a:pPr lvl="2">
              <a:lnSpc>
                <a:spcPct val="100000"/>
              </a:lnSpc>
              <a:spcAft>
                <a:spcPts val="500"/>
              </a:spcAft>
              <a:buFont typeface="Wingdings,Sans-Serif" panose="020B0604020202020204" pitchFamily="34" charset="0"/>
              <a:buChar char="§"/>
            </a:pPr>
            <a:r>
              <a:rPr lang="en-US" sz="1400">
                <a:solidFill>
                  <a:schemeClr val="tx1">
                    <a:lumMod val="95000"/>
                    <a:lumOff val="5000"/>
                  </a:schemeClr>
                </a:solidFill>
                <a:cs typeface="Segoe UI Light"/>
              </a:rPr>
              <a:t>We are all "Business Librarians"</a:t>
            </a:r>
          </a:p>
          <a:p>
            <a:pPr>
              <a:spcAft>
                <a:spcPts val="0"/>
              </a:spcAft>
              <a:buFont typeface="Wingdings,Sans-Serif" panose="020B0604020202020204" pitchFamily="34" charset="0"/>
              <a:buChar char="§"/>
            </a:pPr>
            <a:r>
              <a:rPr lang="en-US" sz="1800">
                <a:solidFill>
                  <a:schemeClr val="tx1">
                    <a:lumMod val="95000"/>
                    <a:lumOff val="5000"/>
                  </a:schemeClr>
                </a:solidFill>
                <a:cs typeface="Segoe UI Light"/>
              </a:rPr>
              <a:t>Collections decisions primarily responsibility of Business Collections Librarian</a:t>
            </a:r>
          </a:p>
          <a:p>
            <a:pPr lvl="1">
              <a:spcAft>
                <a:spcPts val="500"/>
              </a:spcAft>
              <a:buFont typeface="Courier New,monospace" panose="020B0604020202020204" pitchFamily="34" charset="0"/>
              <a:buChar char="o"/>
            </a:pPr>
            <a:r>
              <a:rPr lang="en-US" sz="1600" err="1">
                <a:solidFill>
                  <a:schemeClr val="tx1">
                    <a:lumMod val="95000"/>
                    <a:lumOff val="5000"/>
                  </a:schemeClr>
                </a:solidFill>
                <a:cs typeface="Segoe UI Light"/>
              </a:rPr>
              <a:t>eResources</a:t>
            </a:r>
            <a:r>
              <a:rPr lang="en-US" sz="1600">
                <a:solidFill>
                  <a:schemeClr val="tx1">
                    <a:lumMod val="95000"/>
                    <a:lumOff val="5000"/>
                  </a:schemeClr>
                </a:solidFill>
                <a:cs typeface="Segoe UI Light"/>
              </a:rPr>
              <a:t>, approval plans</a:t>
            </a:r>
            <a:endParaRPr lang="en-US">
              <a:solidFill>
                <a:schemeClr val="tx1">
                  <a:lumMod val="95000"/>
                  <a:lumOff val="5000"/>
                </a:schemeClr>
              </a:solidFill>
              <a:cs typeface="Segoe UI Light"/>
            </a:endParaRPr>
          </a:p>
          <a:p>
            <a:pPr lvl="1">
              <a:spcAft>
                <a:spcPts val="500"/>
              </a:spcAft>
              <a:buFont typeface="Courier New,monospace" panose="020B0604020202020204" pitchFamily="34" charset="0"/>
              <a:buChar char="o"/>
            </a:pPr>
            <a:r>
              <a:rPr lang="en-US" sz="1600">
                <a:solidFill>
                  <a:schemeClr val="tx1">
                    <a:lumMod val="95000"/>
                    <a:lumOff val="5000"/>
                  </a:schemeClr>
                </a:solidFill>
                <a:cs typeface="Segoe UI Light"/>
              </a:rPr>
              <a:t>Business librarians can make purchases, but they all flow through Business Collections Librarian</a:t>
            </a:r>
            <a:endParaRPr lang="en-US">
              <a:solidFill>
                <a:schemeClr val="tx1">
                  <a:lumMod val="95000"/>
                  <a:lumOff val="5000"/>
                </a:schemeClr>
              </a:solidFill>
              <a:cs typeface="Segoe UI Light"/>
            </a:endParaRPr>
          </a:p>
        </p:txBody>
      </p:sp>
      <p:sp>
        <p:nvSpPr>
          <p:cNvPr id="2" name="Title 1">
            <a:extLst>
              <a:ext uri="{FF2B5EF4-FFF2-40B4-BE49-F238E27FC236}">
                <a16:creationId xmlns:a16="http://schemas.microsoft.com/office/drawing/2014/main" id="{AACBE554-7CA9-9992-FF50-F821A3AA0991}"/>
              </a:ext>
            </a:extLst>
          </p:cNvPr>
          <p:cNvSpPr>
            <a:spLocks noGrp="1"/>
          </p:cNvSpPr>
          <p:nvPr>
            <p:ph type="title"/>
          </p:nvPr>
        </p:nvSpPr>
        <p:spPr/>
        <p:txBody>
          <a:bodyPr/>
          <a:lstStyle/>
          <a:p>
            <a:r>
              <a:rPr lang="en-US">
                <a:solidFill>
                  <a:schemeClr val="tx1">
                    <a:lumMod val="95000"/>
                    <a:lumOff val="5000"/>
                  </a:schemeClr>
                </a:solidFill>
                <a:cs typeface="Segoe UI Light"/>
              </a:rPr>
              <a:t>Collections Work at Michigan State Gast Business Library </a:t>
            </a:r>
            <a:endParaRPr lang="en-US">
              <a:solidFill>
                <a:schemeClr val="tx1">
                  <a:lumMod val="95000"/>
                  <a:lumOff val="5000"/>
                </a:schemeClr>
              </a:solidFill>
            </a:endParaRPr>
          </a:p>
        </p:txBody>
      </p:sp>
    </p:spTree>
    <p:extLst>
      <p:ext uri="{BB962C8B-B14F-4D97-AF65-F5344CB8AC3E}">
        <p14:creationId xmlns:p14="http://schemas.microsoft.com/office/powerpoint/2010/main" val="2184979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500"/>
                                        <p:tgtEl>
                                          <p:spTgt spid="4">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6"/>
                                        </p:tgtEl>
                                        <p:attrNameLst>
                                          <p:attrName>style.visibility</p:attrName>
                                        </p:attrNameLst>
                                      </p:cBhvr>
                                      <p:to>
                                        <p:strVal val="visible"/>
                                      </p:to>
                                    </p:set>
                                    <p:animEffect transition="in" filter="fade">
                                      <p:cBhvr>
                                        <p:cTn id="3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BE0F-F26E-95D0-4B66-9D9FE4C61235}"/>
              </a:ext>
            </a:extLst>
          </p:cNvPr>
          <p:cNvSpPr>
            <a:spLocks noGrp="1"/>
          </p:cNvSpPr>
          <p:nvPr>
            <p:ph type="title"/>
          </p:nvPr>
        </p:nvSpPr>
        <p:spPr/>
        <p:txBody>
          <a:bodyPr/>
          <a:lstStyle/>
          <a:p>
            <a:r>
              <a:rPr lang="en-US">
                <a:solidFill>
                  <a:schemeClr val="tx1">
                    <a:lumMod val="95000"/>
                    <a:lumOff val="5000"/>
                  </a:schemeClr>
                </a:solidFill>
                <a:cs typeface="Segoe UI Light"/>
              </a:rPr>
              <a:t>Liaison librarianship at the Gast Business Library</a:t>
            </a:r>
          </a:p>
        </p:txBody>
      </p:sp>
      <p:sp>
        <p:nvSpPr>
          <p:cNvPr id="3" name="Content Placeholder 2">
            <a:extLst>
              <a:ext uri="{FF2B5EF4-FFF2-40B4-BE49-F238E27FC236}">
                <a16:creationId xmlns:a16="http://schemas.microsoft.com/office/drawing/2014/main" id="{3768832D-3A58-3E7E-05B3-082CE8A9285C}"/>
              </a:ext>
            </a:extLst>
          </p:cNvPr>
          <p:cNvSpPr>
            <a:spLocks noGrp="1"/>
          </p:cNvSpPr>
          <p:nvPr>
            <p:ph idx="1"/>
          </p:nvPr>
        </p:nvSpPr>
        <p:spPr/>
        <p:txBody>
          <a:bodyPr>
            <a:normAutofit/>
          </a:bodyPr>
          <a:lstStyle/>
          <a:p>
            <a:pPr>
              <a:lnSpc>
                <a:spcPct val="110000"/>
              </a:lnSpc>
              <a:spcBef>
                <a:spcPts val="500"/>
              </a:spcBef>
              <a:spcAft>
                <a:spcPts val="500"/>
              </a:spcAft>
            </a:pPr>
            <a:r>
              <a:rPr lang="en-US">
                <a:solidFill>
                  <a:schemeClr val="tx1">
                    <a:lumMod val="95000"/>
                    <a:lumOff val="5000"/>
                  </a:schemeClr>
                </a:solidFill>
                <a:cs typeface="Segoe UI Light"/>
              </a:rPr>
              <a:t>My primary liaison areas:</a:t>
            </a:r>
          </a:p>
          <a:p>
            <a:pPr lvl="1">
              <a:lnSpc>
                <a:spcPct val="110000"/>
              </a:lnSpc>
              <a:spcAft>
                <a:spcPts val="500"/>
              </a:spcAft>
              <a:buFont typeface="Courier New" panose="020B0604020202020204" pitchFamily="34" charset="0"/>
              <a:buChar char="o"/>
            </a:pPr>
            <a:r>
              <a:rPr lang="en-US">
                <a:solidFill>
                  <a:schemeClr val="tx1">
                    <a:lumMod val="95000"/>
                    <a:lumOff val="5000"/>
                  </a:schemeClr>
                </a:solidFill>
                <a:cs typeface="Segoe UI Light"/>
              </a:rPr>
              <a:t>Advertising &amp; Public Relations in the College of Communication Arts &amp; Sciences</a:t>
            </a:r>
          </a:p>
          <a:p>
            <a:pPr lvl="1">
              <a:lnSpc>
                <a:spcPct val="110000"/>
              </a:lnSpc>
              <a:spcAft>
                <a:spcPts val="500"/>
              </a:spcAft>
              <a:buFont typeface="Courier New" panose="020B0604020202020204" pitchFamily="34" charset="0"/>
              <a:buChar char="o"/>
            </a:pPr>
            <a:r>
              <a:rPr lang="en-US">
                <a:solidFill>
                  <a:schemeClr val="tx1">
                    <a:lumMod val="95000"/>
                    <a:lumOff val="5000"/>
                  </a:schemeClr>
                </a:solidFill>
                <a:cs typeface="Segoe UI Light"/>
              </a:rPr>
              <a:t>Marketing in the College of Business</a:t>
            </a:r>
          </a:p>
          <a:p>
            <a:pPr lvl="1">
              <a:lnSpc>
                <a:spcPct val="110000"/>
              </a:lnSpc>
              <a:spcBef>
                <a:spcPts val="500"/>
              </a:spcBef>
              <a:spcAft>
                <a:spcPts val="500"/>
              </a:spcAft>
              <a:buFont typeface="Courier New" panose="020B0604020202020204" pitchFamily="34" charset="0"/>
              <a:buChar char="o"/>
            </a:pPr>
            <a:r>
              <a:rPr lang="en-US">
                <a:solidFill>
                  <a:schemeClr val="tx1">
                    <a:lumMod val="95000"/>
                    <a:lumOff val="5000"/>
                  </a:schemeClr>
                </a:solidFill>
                <a:cs typeface="Segoe UI Light"/>
              </a:rPr>
              <a:t>General business questions as needed</a:t>
            </a:r>
          </a:p>
          <a:p>
            <a:pPr>
              <a:lnSpc>
                <a:spcPct val="110000"/>
              </a:lnSpc>
              <a:spcBef>
                <a:spcPts val="500"/>
              </a:spcBef>
              <a:spcAft>
                <a:spcPts val="500"/>
              </a:spcAft>
            </a:pPr>
            <a:endParaRPr lang="en-US">
              <a:solidFill>
                <a:schemeClr val="tx1">
                  <a:lumMod val="95000"/>
                  <a:lumOff val="5000"/>
                </a:schemeClr>
              </a:solidFill>
              <a:cs typeface="Segoe UI Light"/>
            </a:endParaRPr>
          </a:p>
          <a:p>
            <a:endParaRPr lang="en-US">
              <a:cs typeface="Segoe UI Light"/>
            </a:endParaRPr>
          </a:p>
        </p:txBody>
      </p:sp>
      <p:pic>
        <p:nvPicPr>
          <p:cNvPr id="6" name="Picture Placeholder 5" descr="Picture of the outside of the MSU Law Building which houses the MSU Gast Business Library">
            <a:extLst>
              <a:ext uri="{FF2B5EF4-FFF2-40B4-BE49-F238E27FC236}">
                <a16:creationId xmlns:a16="http://schemas.microsoft.com/office/drawing/2014/main" id="{A6E310A3-D136-8774-7DE6-B79B542F0819}"/>
              </a:ext>
            </a:extLst>
          </p:cNvPr>
          <p:cNvPicPr>
            <a:picLocks noGrp="1" noChangeAspect="1"/>
          </p:cNvPicPr>
          <p:nvPr>
            <p:ph type="pic" sz="quarter" idx="13"/>
          </p:nvPr>
        </p:nvPicPr>
        <p:blipFill>
          <a:blip r:embed="rId2"/>
          <a:srcRect t="3324" b="3324"/>
          <a:stretch/>
        </p:blipFill>
        <p:spPr>
          <a:prstGeom prst="rect">
            <a:avLst/>
          </a:prstGeom>
        </p:spPr>
      </p:pic>
      <p:sp>
        <p:nvSpPr>
          <p:cNvPr id="4" name="Slide Number Placeholder 3">
            <a:extLst>
              <a:ext uri="{FF2B5EF4-FFF2-40B4-BE49-F238E27FC236}">
                <a16:creationId xmlns:a16="http://schemas.microsoft.com/office/drawing/2014/main" id="{8B02D4AE-A05B-2541-A29B-C9B65E68844A}"/>
              </a:ext>
            </a:extLst>
          </p:cNvPr>
          <p:cNvSpPr>
            <a:spLocks noGrp="1"/>
          </p:cNvSpPr>
          <p:nvPr>
            <p:ph type="sldNum" sz="quarter" idx="12"/>
          </p:nvPr>
        </p:nvSpPr>
        <p:spPr/>
        <p:txBody>
          <a:bodyPr/>
          <a:lstStyle/>
          <a:p>
            <a:fld id="{CBD12358-51D2-46B3-9BDE-DF29528B9454}" type="slidenum">
              <a:rPr lang="en-US" smtClean="0"/>
              <a:t>11</a:t>
            </a:fld>
            <a:endParaRPr lang="en-US"/>
          </a:p>
        </p:txBody>
      </p:sp>
    </p:spTree>
    <p:extLst>
      <p:ext uri="{BB962C8B-B14F-4D97-AF65-F5344CB8AC3E}">
        <p14:creationId xmlns:p14="http://schemas.microsoft.com/office/powerpoint/2010/main" val="763653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E78DC-D838-7F75-7705-69C5E5D7BA7F}"/>
              </a:ext>
            </a:extLst>
          </p:cNvPr>
          <p:cNvSpPr>
            <a:spLocks noGrp="1"/>
          </p:cNvSpPr>
          <p:nvPr>
            <p:ph type="title"/>
          </p:nvPr>
        </p:nvSpPr>
        <p:spPr>
          <a:xfrm>
            <a:off x="102325" y="191588"/>
            <a:ext cx="7346985" cy="2256391"/>
          </a:xfrm>
        </p:spPr>
        <p:txBody>
          <a:bodyPr/>
          <a:lstStyle/>
          <a:p>
            <a:r>
              <a:rPr lang="en-US">
                <a:solidFill>
                  <a:schemeClr val="tx1">
                    <a:lumMod val="95000"/>
                    <a:lumOff val="5000"/>
                  </a:schemeClr>
                </a:solidFill>
                <a:cs typeface="Segoe UI Light"/>
              </a:rPr>
              <a:t>My road map for librarianship</a:t>
            </a:r>
            <a:endParaRPr lang="en-US">
              <a:solidFill>
                <a:schemeClr val="tx1">
                  <a:lumMod val="95000"/>
                  <a:lumOff val="5000"/>
                </a:schemeClr>
              </a:solidFill>
            </a:endParaRPr>
          </a:p>
        </p:txBody>
      </p:sp>
      <p:sp>
        <p:nvSpPr>
          <p:cNvPr id="3" name="Content Placeholder 2">
            <a:extLst>
              <a:ext uri="{FF2B5EF4-FFF2-40B4-BE49-F238E27FC236}">
                <a16:creationId xmlns:a16="http://schemas.microsoft.com/office/drawing/2014/main" id="{EBD38AF8-8F46-32C8-DB28-FE5F164647ED}"/>
              </a:ext>
            </a:extLst>
          </p:cNvPr>
          <p:cNvSpPr>
            <a:spLocks noGrp="1"/>
          </p:cNvSpPr>
          <p:nvPr>
            <p:ph idx="1"/>
          </p:nvPr>
        </p:nvSpPr>
        <p:spPr>
          <a:xfrm>
            <a:off x="418012" y="2584705"/>
            <a:ext cx="6375980" cy="3432047"/>
          </a:xfrm>
        </p:spPr>
        <p:txBody>
          <a:bodyPr>
            <a:normAutofit/>
          </a:bodyPr>
          <a:lstStyle/>
          <a:p>
            <a:pPr>
              <a:lnSpc>
                <a:spcPct val="110000"/>
              </a:lnSpc>
              <a:spcBef>
                <a:spcPts val="500"/>
              </a:spcBef>
              <a:spcAft>
                <a:spcPts val="500"/>
              </a:spcAft>
            </a:pPr>
            <a:r>
              <a:rPr lang="en-US">
                <a:solidFill>
                  <a:schemeClr val="tx1">
                    <a:lumMod val="95000"/>
                    <a:lumOff val="5000"/>
                  </a:schemeClr>
                </a:solidFill>
                <a:cs typeface="Segoe UI Light"/>
              </a:rPr>
              <a:t>Connecting with these departments drives my work</a:t>
            </a:r>
          </a:p>
          <a:p>
            <a:pPr lvl="1">
              <a:lnSpc>
                <a:spcPct val="110000"/>
              </a:lnSpc>
              <a:spcAft>
                <a:spcPts val="500"/>
              </a:spcAft>
              <a:buFont typeface="Courier New,monospace" panose="020B0604020202020204" pitchFamily="34" charset="0"/>
              <a:buChar char="o"/>
            </a:pPr>
            <a:r>
              <a:rPr lang="en-US">
                <a:solidFill>
                  <a:schemeClr val="tx1">
                    <a:lumMod val="95000"/>
                    <a:lumOff val="5000"/>
                  </a:schemeClr>
                </a:solidFill>
                <a:cs typeface="Segoe UI Light"/>
              </a:rPr>
              <a:t>In-class library instruction, reference questions, purchase requests, faculty research questions all stem from my relationships with departments</a:t>
            </a:r>
          </a:p>
          <a:p>
            <a:pPr lvl="1">
              <a:lnSpc>
                <a:spcPct val="110000"/>
              </a:lnSpc>
              <a:spcAft>
                <a:spcPts val="500"/>
              </a:spcAft>
              <a:buFont typeface="Courier New,monospace" panose="020B0604020202020204" pitchFamily="34" charset="0"/>
              <a:buChar char="o"/>
            </a:pPr>
            <a:r>
              <a:rPr lang="en-US">
                <a:solidFill>
                  <a:schemeClr val="tx1">
                    <a:lumMod val="95000"/>
                    <a:lumOff val="5000"/>
                  </a:schemeClr>
                </a:solidFill>
                <a:cs typeface="Segoe UI Light"/>
              </a:rPr>
              <a:t>I attend at least one faculty meeting each academic year</a:t>
            </a:r>
          </a:p>
          <a:p>
            <a:pPr lvl="1">
              <a:lnSpc>
                <a:spcPct val="110000"/>
              </a:lnSpc>
              <a:spcAft>
                <a:spcPts val="500"/>
              </a:spcAft>
              <a:buFont typeface="Courier New,monospace" panose="020B0604020202020204" pitchFamily="34" charset="0"/>
              <a:buChar char="o"/>
            </a:pPr>
            <a:r>
              <a:rPr lang="en-US">
                <a:solidFill>
                  <a:schemeClr val="tx1">
                    <a:lumMod val="95000"/>
                    <a:lumOff val="5000"/>
                  </a:schemeClr>
                </a:solidFill>
                <a:cs typeface="Segoe UI Light"/>
              </a:rPr>
              <a:t>I am busy, nearly 30 instruction sessions in an academic year plus reference and other outreach</a:t>
            </a:r>
            <a:endParaRPr lang="en-US">
              <a:solidFill>
                <a:schemeClr val="tx1">
                  <a:lumMod val="95000"/>
                  <a:lumOff val="5000"/>
                </a:schemeClr>
              </a:solidFill>
            </a:endParaRPr>
          </a:p>
        </p:txBody>
      </p:sp>
      <p:sp>
        <p:nvSpPr>
          <p:cNvPr id="5" name="Slide Number Placeholder 4">
            <a:extLst>
              <a:ext uri="{FF2B5EF4-FFF2-40B4-BE49-F238E27FC236}">
                <a16:creationId xmlns:a16="http://schemas.microsoft.com/office/drawing/2014/main" id="{A85F22AE-1B8E-C526-8533-D2646757AC19}"/>
              </a:ext>
            </a:extLst>
          </p:cNvPr>
          <p:cNvSpPr>
            <a:spLocks noGrp="1"/>
          </p:cNvSpPr>
          <p:nvPr>
            <p:ph type="sldNum" sz="quarter" idx="12"/>
          </p:nvPr>
        </p:nvSpPr>
        <p:spPr/>
        <p:txBody>
          <a:bodyPr/>
          <a:lstStyle/>
          <a:p>
            <a:fld id="{CBD12358-51D2-46B3-9BDE-DF29528B9454}" type="slidenum">
              <a:rPr lang="en-US" smtClean="0"/>
              <a:t>12</a:t>
            </a:fld>
            <a:endParaRPr lang="en-US"/>
          </a:p>
        </p:txBody>
      </p:sp>
      <p:grpSp>
        <p:nvGrpSpPr>
          <p:cNvPr id="4" name="Group 3">
            <a:extLst>
              <a:ext uri="{FF2B5EF4-FFF2-40B4-BE49-F238E27FC236}">
                <a16:creationId xmlns:a16="http://schemas.microsoft.com/office/drawing/2014/main" id="{5946A509-CE18-7439-F354-B83EE9EF5B80}"/>
              </a:ext>
            </a:extLst>
          </p:cNvPr>
          <p:cNvGrpSpPr/>
          <p:nvPr/>
        </p:nvGrpSpPr>
        <p:grpSpPr>
          <a:xfrm>
            <a:off x="7074586" y="1698171"/>
            <a:ext cx="5041213" cy="3477398"/>
            <a:chOff x="7074586" y="1698171"/>
            <a:chExt cx="5041213" cy="3477398"/>
          </a:xfrm>
        </p:grpSpPr>
        <p:pic>
          <p:nvPicPr>
            <p:cNvPr id="12" name="Picture 11" descr="A map of a lake superior route&#10;&#10;AI-generated content may be incorrect.">
              <a:extLst>
                <a:ext uri="{FF2B5EF4-FFF2-40B4-BE49-F238E27FC236}">
                  <a16:creationId xmlns:a16="http://schemas.microsoft.com/office/drawing/2014/main" id="{0F72EFDE-47FC-1A5D-CC91-424C9C1E4469}"/>
                </a:ext>
              </a:extLst>
            </p:cNvPr>
            <p:cNvPicPr>
              <a:picLocks noChangeAspect="1"/>
            </p:cNvPicPr>
            <p:nvPr/>
          </p:nvPicPr>
          <p:blipFill>
            <a:blip r:embed="rId2"/>
            <a:stretch>
              <a:fillRect/>
            </a:stretch>
          </p:blipFill>
          <p:spPr>
            <a:xfrm>
              <a:off x="7074586" y="1698171"/>
              <a:ext cx="5031457" cy="3200401"/>
            </a:xfrm>
            <a:prstGeom prst="rect">
              <a:avLst/>
            </a:prstGeom>
          </p:spPr>
        </p:pic>
        <p:sp>
          <p:nvSpPr>
            <p:cNvPr id="13" name="TextBox 12">
              <a:extLst>
                <a:ext uri="{FF2B5EF4-FFF2-40B4-BE49-F238E27FC236}">
                  <a16:creationId xmlns:a16="http://schemas.microsoft.com/office/drawing/2014/main" id="{A0639600-F9AD-EB06-C5EE-F72AC48DC7E5}"/>
                </a:ext>
              </a:extLst>
            </p:cNvPr>
            <p:cNvSpPr txBox="1"/>
            <p:nvPr/>
          </p:nvSpPr>
          <p:spPr>
            <a:xfrm>
              <a:off x="10591800" y="4898570"/>
              <a:ext cx="15239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95000"/>
                      <a:lumOff val="5000"/>
                    </a:schemeClr>
                  </a:solidFill>
                  <a:cs typeface="Segoe UI Light"/>
                </a:rPr>
                <a:t>Don Harrison, Flickr</a:t>
              </a:r>
            </a:p>
          </p:txBody>
        </p:sp>
      </p:grpSp>
    </p:spTree>
    <p:extLst>
      <p:ext uri="{BB962C8B-B14F-4D97-AF65-F5344CB8AC3E}">
        <p14:creationId xmlns:p14="http://schemas.microsoft.com/office/powerpoint/2010/main" val="423674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BE8F1-3717-39E0-78B5-55AD343DAB72}"/>
              </a:ext>
            </a:extLst>
          </p:cNvPr>
          <p:cNvSpPr>
            <a:spLocks noGrp="1"/>
          </p:cNvSpPr>
          <p:nvPr>
            <p:ph type="title"/>
          </p:nvPr>
        </p:nvSpPr>
        <p:spPr/>
        <p:txBody>
          <a:bodyPr/>
          <a:lstStyle/>
          <a:p>
            <a:r>
              <a:rPr lang="en-US">
                <a:solidFill>
                  <a:schemeClr val="tx1">
                    <a:lumMod val="95000"/>
                    <a:lumOff val="5000"/>
                  </a:schemeClr>
                </a:solidFill>
                <a:cs typeface="Segoe UI Light"/>
              </a:rPr>
              <a:t>No Longer on the Horizon: Budget Cuts Are Here</a:t>
            </a:r>
            <a:endParaRPr lang="en-US">
              <a:solidFill>
                <a:schemeClr val="tx1">
                  <a:lumMod val="95000"/>
                  <a:lumOff val="5000"/>
                </a:schemeClr>
              </a:solidFill>
            </a:endParaRPr>
          </a:p>
        </p:txBody>
      </p:sp>
      <p:pic>
        <p:nvPicPr>
          <p:cNvPr id="6" name="Content Placeholder 5" descr="A field of grass and clouds&#10;&#10;AI-generated content may be incorrect.">
            <a:extLst>
              <a:ext uri="{FF2B5EF4-FFF2-40B4-BE49-F238E27FC236}">
                <a16:creationId xmlns:a16="http://schemas.microsoft.com/office/drawing/2014/main" id="{C38962D9-4169-E91B-FAFC-09E8FD042797}"/>
              </a:ext>
            </a:extLst>
          </p:cNvPr>
          <p:cNvPicPr>
            <a:picLocks noGrp="1" noChangeAspect="1"/>
          </p:cNvPicPr>
          <p:nvPr>
            <p:ph idx="1"/>
          </p:nvPr>
        </p:nvPicPr>
        <p:blipFill>
          <a:blip r:embed="rId2"/>
          <a:stretch>
            <a:fillRect/>
          </a:stretch>
        </p:blipFill>
        <p:spPr>
          <a:xfrm>
            <a:off x="603069" y="2318439"/>
            <a:ext cx="5078403" cy="3360202"/>
          </a:xfrm>
          <a:prstGeom prst="rect">
            <a:avLst/>
          </a:prstGeom>
          <a:solidFill>
            <a:prstClr val="white">
              <a:lumMod val="95000"/>
            </a:prstClr>
          </a:solidFill>
        </p:spPr>
      </p:pic>
      <p:sp>
        <p:nvSpPr>
          <p:cNvPr id="5" name="Content Placeholder 4">
            <a:extLst>
              <a:ext uri="{FF2B5EF4-FFF2-40B4-BE49-F238E27FC236}">
                <a16:creationId xmlns:a16="http://schemas.microsoft.com/office/drawing/2014/main" id="{9F9AF043-209A-37E1-0096-20E3B3B3C180}"/>
              </a:ext>
            </a:extLst>
          </p:cNvPr>
          <p:cNvSpPr>
            <a:spLocks noGrp="1"/>
          </p:cNvSpPr>
          <p:nvPr>
            <p:ph idx="13"/>
          </p:nvPr>
        </p:nvSpPr>
        <p:spPr/>
        <p:txBody>
          <a:bodyPr>
            <a:normAutofit fontScale="92500" lnSpcReduction="20000"/>
          </a:bodyPr>
          <a:lstStyle/>
          <a:p>
            <a:r>
              <a:rPr lang="en-US">
                <a:solidFill>
                  <a:schemeClr val="tx1">
                    <a:lumMod val="95000"/>
                    <a:lumOff val="5000"/>
                  </a:schemeClr>
                </a:solidFill>
                <a:cs typeface="Segoe UI Light"/>
              </a:rPr>
              <a:t>June 2025: MSU asked all departments/units on campus to cut 9% over the next two years.</a:t>
            </a:r>
          </a:p>
          <a:p>
            <a:r>
              <a:rPr lang="en-US">
                <a:solidFill>
                  <a:schemeClr val="tx1">
                    <a:lumMod val="95000"/>
                    <a:lumOff val="5000"/>
                  </a:schemeClr>
                </a:solidFill>
                <a:cs typeface="Segoe UI Light"/>
              </a:rPr>
              <a:t>For the Libraries this meant cutting approximately $1.3 million for FY26, with approx. $1 million coming from the collections budget.</a:t>
            </a:r>
          </a:p>
          <a:p>
            <a:pPr lvl="1">
              <a:spcAft>
                <a:spcPts val="1800"/>
              </a:spcAft>
              <a:buFont typeface="Courier New" panose="020B0604020202020204" pitchFamily="34" charset="0"/>
              <a:buChar char="o"/>
            </a:pPr>
            <a:r>
              <a:rPr lang="en-US">
                <a:solidFill>
                  <a:schemeClr val="tx1">
                    <a:lumMod val="95000"/>
                    <a:lumOff val="5000"/>
                  </a:schemeClr>
                </a:solidFill>
                <a:cs typeface="Segoe UI Light"/>
              </a:rPr>
              <a:t>Across all collections, </a:t>
            </a:r>
            <a:r>
              <a:rPr lang="en-US" err="1">
                <a:solidFill>
                  <a:schemeClr val="tx1">
                    <a:lumMod val="95000"/>
                    <a:lumOff val="5000"/>
                  </a:schemeClr>
                </a:solidFill>
                <a:cs typeface="Segoe UI Light"/>
              </a:rPr>
              <a:t>BizLib</a:t>
            </a:r>
            <a:r>
              <a:rPr lang="en-US">
                <a:solidFill>
                  <a:schemeClr val="tx1">
                    <a:lumMod val="95000"/>
                    <a:lumOff val="5000"/>
                  </a:schemeClr>
                </a:solidFill>
                <a:cs typeface="Segoe UI Light"/>
              </a:rPr>
              <a:t> just a portion</a:t>
            </a:r>
          </a:p>
          <a:p>
            <a:r>
              <a:rPr lang="en-US">
                <a:solidFill>
                  <a:schemeClr val="tx1">
                    <a:lumMod val="95000"/>
                    <a:lumOff val="5000"/>
                  </a:schemeClr>
                </a:solidFill>
                <a:cs typeface="Segoe UI Light"/>
              </a:rPr>
              <a:t>Further cuts will be made for FY27, the amount is still being determined.</a:t>
            </a:r>
          </a:p>
          <a:p>
            <a:endParaRPr lang="en-US">
              <a:cs typeface="Segoe UI Light"/>
            </a:endParaRPr>
          </a:p>
          <a:p>
            <a:endParaRPr lang="en-US">
              <a:cs typeface="Segoe UI Light"/>
            </a:endParaRPr>
          </a:p>
        </p:txBody>
      </p:sp>
      <p:sp>
        <p:nvSpPr>
          <p:cNvPr id="4" name="Slide Number Placeholder 3">
            <a:extLst>
              <a:ext uri="{FF2B5EF4-FFF2-40B4-BE49-F238E27FC236}">
                <a16:creationId xmlns:a16="http://schemas.microsoft.com/office/drawing/2014/main" id="{9D7EA7E8-8610-0F18-F625-1963F329D0C7}"/>
              </a:ext>
            </a:extLst>
          </p:cNvPr>
          <p:cNvSpPr>
            <a:spLocks noGrp="1"/>
          </p:cNvSpPr>
          <p:nvPr>
            <p:ph type="sldNum" sz="quarter" idx="12"/>
          </p:nvPr>
        </p:nvSpPr>
        <p:spPr/>
        <p:txBody>
          <a:bodyPr/>
          <a:lstStyle/>
          <a:p>
            <a:fld id="{CBD12358-51D2-46B3-9BDE-DF29528B9454}" type="slidenum">
              <a:rPr lang="en-US" smtClean="0"/>
              <a:t>13</a:t>
            </a:fld>
            <a:endParaRPr lang="en-US"/>
          </a:p>
        </p:txBody>
      </p:sp>
    </p:spTree>
    <p:extLst>
      <p:ext uri="{BB962C8B-B14F-4D97-AF65-F5344CB8AC3E}">
        <p14:creationId xmlns:p14="http://schemas.microsoft.com/office/powerpoint/2010/main" val="415448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4C950-8B75-85A2-739C-4291E703708E}"/>
              </a:ext>
            </a:extLst>
          </p:cNvPr>
          <p:cNvSpPr>
            <a:spLocks noGrp="1"/>
          </p:cNvSpPr>
          <p:nvPr>
            <p:ph type="title"/>
          </p:nvPr>
        </p:nvSpPr>
        <p:spPr/>
        <p:txBody>
          <a:bodyPr/>
          <a:lstStyle/>
          <a:p>
            <a:r>
              <a:rPr lang="en-US">
                <a:solidFill>
                  <a:schemeClr val="tx1">
                    <a:lumMod val="95000"/>
                    <a:lumOff val="5000"/>
                  </a:schemeClr>
                </a:solidFill>
                <a:cs typeface="Segoe UI Light"/>
              </a:rPr>
              <a:t>Approaching the Budget Cuts Head-On</a:t>
            </a:r>
            <a:endParaRPr lang="en-US">
              <a:solidFill>
                <a:schemeClr val="tx1">
                  <a:lumMod val="95000"/>
                  <a:lumOff val="5000"/>
                </a:schemeClr>
              </a:solidFill>
            </a:endParaRPr>
          </a:p>
        </p:txBody>
      </p:sp>
      <p:sp>
        <p:nvSpPr>
          <p:cNvPr id="5" name="Content Placeholder 4">
            <a:extLst>
              <a:ext uri="{FF2B5EF4-FFF2-40B4-BE49-F238E27FC236}">
                <a16:creationId xmlns:a16="http://schemas.microsoft.com/office/drawing/2014/main" id="{8D9F9035-F51E-03CD-20FF-EA12B491CA2E}"/>
              </a:ext>
            </a:extLst>
          </p:cNvPr>
          <p:cNvSpPr>
            <a:spLocks noGrp="1"/>
          </p:cNvSpPr>
          <p:nvPr>
            <p:ph idx="13"/>
          </p:nvPr>
        </p:nvSpPr>
        <p:spPr>
          <a:xfrm>
            <a:off x="4864608" y="2093976"/>
            <a:ext cx="6578454" cy="3966754"/>
          </a:xfrm>
        </p:spPr>
        <p:txBody>
          <a:bodyPr>
            <a:normAutofit/>
          </a:bodyPr>
          <a:lstStyle/>
          <a:p>
            <a:pPr marL="0" indent="0">
              <a:buNone/>
            </a:pPr>
            <a:r>
              <a:rPr lang="en-US" b="1">
                <a:solidFill>
                  <a:schemeClr val="tx1">
                    <a:lumMod val="95000"/>
                    <a:lumOff val="5000"/>
                  </a:schemeClr>
                </a:solidFill>
                <a:cs typeface="Segoe UI Light"/>
              </a:rPr>
              <a:t>How it Worked in Practice </a:t>
            </a:r>
          </a:p>
          <a:p>
            <a:pPr>
              <a:lnSpc>
                <a:spcPct val="100000"/>
              </a:lnSpc>
              <a:spcBef>
                <a:spcPts val="500"/>
              </a:spcBef>
              <a:spcAft>
                <a:spcPts val="500"/>
              </a:spcAft>
            </a:pPr>
            <a:r>
              <a:rPr lang="en-US" sz="1800">
                <a:solidFill>
                  <a:schemeClr val="tx1">
                    <a:lumMod val="95000"/>
                    <a:lumOff val="5000"/>
                  </a:schemeClr>
                </a:solidFill>
                <a:cs typeface="Segoe UI Light"/>
              </a:rPr>
              <a:t>Business Collections Librarian led our team's approach following discussion with Collections Strategist.</a:t>
            </a:r>
            <a:endParaRPr lang="en-US" sz="1700">
              <a:solidFill>
                <a:schemeClr val="tx1">
                  <a:lumMod val="95000"/>
                  <a:lumOff val="5000"/>
                </a:schemeClr>
              </a:solidFill>
              <a:cs typeface="Segoe UI Light"/>
            </a:endParaRPr>
          </a:p>
          <a:p>
            <a:pPr>
              <a:lnSpc>
                <a:spcPct val="100000"/>
              </a:lnSpc>
              <a:spcBef>
                <a:spcPts val="500"/>
              </a:spcBef>
              <a:spcAft>
                <a:spcPts val="500"/>
              </a:spcAft>
            </a:pPr>
            <a:r>
              <a:rPr lang="en-US" sz="1700">
                <a:solidFill>
                  <a:schemeClr val="tx1">
                    <a:lumMod val="95000"/>
                    <a:lumOff val="5000"/>
                  </a:schemeClr>
                </a:solidFill>
                <a:cs typeface="Segoe UI Light"/>
              </a:rPr>
              <a:t>Business Collections Librarian created a spreadsheet of all Business Library subscriptions for us to rank each resource:</a:t>
            </a:r>
            <a:endParaRPr lang="en-US" b="1">
              <a:solidFill>
                <a:schemeClr val="tx1">
                  <a:lumMod val="95000"/>
                  <a:lumOff val="5000"/>
                </a:schemeClr>
              </a:solidFill>
              <a:cs typeface="Segoe UI Light"/>
            </a:endParaRPr>
          </a:p>
          <a:p>
            <a:pPr lvl="1">
              <a:lnSpc>
                <a:spcPct val="100000"/>
              </a:lnSpc>
              <a:spcAft>
                <a:spcPts val="500"/>
              </a:spcAft>
              <a:buFont typeface="Courier New" panose="020B0604020202020204" pitchFamily="34" charset="0"/>
              <a:buChar char="o"/>
            </a:pPr>
            <a:r>
              <a:rPr lang="en-US" sz="1500">
                <a:solidFill>
                  <a:schemeClr val="tx1">
                    <a:lumMod val="95000"/>
                    <a:lumOff val="5000"/>
                  </a:schemeClr>
                </a:solidFill>
                <a:cs typeface="Segoe UI Light"/>
              </a:rPr>
              <a:t>Can Stop</a:t>
            </a:r>
            <a:endParaRPr lang="en-US" b="1">
              <a:solidFill>
                <a:schemeClr val="tx1">
                  <a:lumMod val="95000"/>
                  <a:lumOff val="5000"/>
                </a:schemeClr>
              </a:solidFill>
              <a:cs typeface="Segoe UI Light"/>
            </a:endParaRPr>
          </a:p>
          <a:p>
            <a:pPr lvl="1">
              <a:lnSpc>
                <a:spcPct val="100000"/>
              </a:lnSpc>
              <a:spcAft>
                <a:spcPts val="500"/>
              </a:spcAft>
              <a:buFont typeface="Courier New" panose="020B0604020202020204" pitchFamily="34" charset="0"/>
              <a:buChar char="o"/>
            </a:pPr>
            <a:r>
              <a:rPr lang="en-US" sz="1500">
                <a:solidFill>
                  <a:schemeClr val="tx1">
                    <a:lumMod val="95000"/>
                    <a:lumOff val="5000"/>
                  </a:schemeClr>
                </a:solidFill>
                <a:cs typeface="Segoe UI Light"/>
              </a:rPr>
              <a:t>Use Caution</a:t>
            </a:r>
            <a:endParaRPr lang="en-US" b="1">
              <a:solidFill>
                <a:schemeClr val="tx1">
                  <a:lumMod val="95000"/>
                  <a:lumOff val="5000"/>
                </a:schemeClr>
              </a:solidFill>
              <a:cs typeface="Segoe UI Light"/>
            </a:endParaRPr>
          </a:p>
          <a:p>
            <a:pPr lvl="1">
              <a:lnSpc>
                <a:spcPct val="100000"/>
              </a:lnSpc>
              <a:spcAft>
                <a:spcPts val="500"/>
              </a:spcAft>
              <a:buFont typeface="Courier New" panose="020B0604020202020204" pitchFamily="34" charset="0"/>
              <a:buChar char="o"/>
            </a:pPr>
            <a:r>
              <a:rPr lang="en-US" sz="1500">
                <a:solidFill>
                  <a:schemeClr val="tx1">
                    <a:lumMod val="95000"/>
                    <a:lumOff val="5000"/>
                  </a:schemeClr>
                </a:solidFill>
                <a:cs typeface="Segoe UI Light"/>
              </a:rPr>
              <a:t>Essential to Keep</a:t>
            </a:r>
            <a:endParaRPr lang="en-US" b="1">
              <a:solidFill>
                <a:schemeClr val="tx1">
                  <a:lumMod val="95000"/>
                  <a:lumOff val="5000"/>
                </a:schemeClr>
              </a:solidFill>
              <a:cs typeface="Segoe UI Light"/>
            </a:endParaRPr>
          </a:p>
          <a:p>
            <a:pPr lvl="1">
              <a:lnSpc>
                <a:spcPct val="100000"/>
              </a:lnSpc>
              <a:spcAft>
                <a:spcPts val="500"/>
              </a:spcAft>
              <a:buFont typeface="Courier New" panose="020B0604020202020204" pitchFamily="34" charset="0"/>
              <a:buChar char="o"/>
            </a:pPr>
            <a:r>
              <a:rPr lang="en-US" sz="1500">
                <a:solidFill>
                  <a:schemeClr val="tx1">
                    <a:lumMod val="95000"/>
                    <a:lumOff val="5000"/>
                  </a:schemeClr>
                </a:solidFill>
                <a:cs typeface="Segoe UI Light"/>
              </a:rPr>
              <a:t>Unknown/Not my area</a:t>
            </a:r>
            <a:endParaRPr lang="en-US" b="1">
              <a:solidFill>
                <a:schemeClr val="tx1">
                  <a:lumMod val="95000"/>
                  <a:lumOff val="5000"/>
                </a:schemeClr>
              </a:solidFill>
              <a:cs typeface="Segoe UI Light"/>
            </a:endParaRPr>
          </a:p>
          <a:p>
            <a:pPr lvl="1">
              <a:lnSpc>
                <a:spcPct val="100000"/>
              </a:lnSpc>
              <a:spcAft>
                <a:spcPts val="500"/>
              </a:spcAft>
              <a:buFont typeface="Courier New" panose="020B0604020202020204" pitchFamily="34" charset="0"/>
              <a:buChar char="o"/>
            </a:pPr>
            <a:r>
              <a:rPr lang="en-US" sz="1500">
                <a:solidFill>
                  <a:schemeClr val="tx1">
                    <a:lumMod val="95000"/>
                    <a:lumOff val="5000"/>
                  </a:schemeClr>
                </a:solidFill>
                <a:cs typeface="Segoe UI Light"/>
              </a:rPr>
              <a:t> A notes field for comments, questions, and justification for your ranking</a:t>
            </a:r>
            <a:endParaRPr lang="en-US" b="1">
              <a:solidFill>
                <a:schemeClr val="tx1">
                  <a:lumMod val="95000"/>
                  <a:lumOff val="5000"/>
                </a:schemeClr>
              </a:solidFill>
              <a:cs typeface="Segoe UI Light"/>
            </a:endParaRPr>
          </a:p>
          <a:p>
            <a:endParaRPr lang="en-US" sz="1700">
              <a:solidFill>
                <a:srgbClr val="4A5656"/>
              </a:solidFill>
              <a:cs typeface="Segoe UI Light"/>
            </a:endParaRPr>
          </a:p>
          <a:p>
            <a:endParaRPr lang="en-US" b="1">
              <a:cs typeface="Segoe UI Light"/>
            </a:endParaRPr>
          </a:p>
        </p:txBody>
      </p:sp>
      <p:sp>
        <p:nvSpPr>
          <p:cNvPr id="4" name="Slide Number Placeholder 3">
            <a:extLst>
              <a:ext uri="{FF2B5EF4-FFF2-40B4-BE49-F238E27FC236}">
                <a16:creationId xmlns:a16="http://schemas.microsoft.com/office/drawing/2014/main" id="{C8AAB49D-9CFE-CFFF-0EB2-66B1AA7EE0F9}"/>
              </a:ext>
            </a:extLst>
          </p:cNvPr>
          <p:cNvSpPr>
            <a:spLocks noGrp="1"/>
          </p:cNvSpPr>
          <p:nvPr>
            <p:ph type="sldNum" sz="quarter" idx="12"/>
          </p:nvPr>
        </p:nvSpPr>
        <p:spPr/>
        <p:txBody>
          <a:bodyPr/>
          <a:lstStyle/>
          <a:p>
            <a:fld id="{CBD12358-51D2-46B3-9BDE-DF29528B9454}" type="slidenum">
              <a:rPr lang="en-US" smtClean="0"/>
              <a:t>14</a:t>
            </a:fld>
            <a:endParaRPr lang="en-US"/>
          </a:p>
        </p:txBody>
      </p:sp>
      <p:pic>
        <p:nvPicPr>
          <p:cNvPr id="6" name="Picture 5" descr="A child holding a map&#10;&#10;AI-generated content may be incorrect.">
            <a:extLst>
              <a:ext uri="{FF2B5EF4-FFF2-40B4-BE49-F238E27FC236}">
                <a16:creationId xmlns:a16="http://schemas.microsoft.com/office/drawing/2014/main" id="{70A358B6-D054-0B2B-A1E5-A7286DB920D7}"/>
              </a:ext>
            </a:extLst>
          </p:cNvPr>
          <p:cNvPicPr>
            <a:picLocks noChangeAspect="1"/>
          </p:cNvPicPr>
          <p:nvPr/>
        </p:nvPicPr>
        <p:blipFill>
          <a:blip r:embed="rId2"/>
          <a:stretch>
            <a:fillRect/>
          </a:stretch>
        </p:blipFill>
        <p:spPr>
          <a:xfrm>
            <a:off x="462718" y="2396289"/>
            <a:ext cx="4097746" cy="2667001"/>
          </a:xfrm>
          <a:prstGeom prst="rect">
            <a:avLst/>
          </a:prstGeom>
        </p:spPr>
      </p:pic>
      <p:sp>
        <p:nvSpPr>
          <p:cNvPr id="9" name="TextBox 8">
            <a:extLst>
              <a:ext uri="{FF2B5EF4-FFF2-40B4-BE49-F238E27FC236}">
                <a16:creationId xmlns:a16="http://schemas.microsoft.com/office/drawing/2014/main" id="{B330B870-B3D6-62AF-9FA8-AE2579E42579}"/>
              </a:ext>
            </a:extLst>
          </p:cNvPr>
          <p:cNvSpPr txBox="1"/>
          <p:nvPr/>
        </p:nvSpPr>
        <p:spPr>
          <a:xfrm>
            <a:off x="458346" y="5066153"/>
            <a:ext cx="266614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tx1">
                    <a:lumMod val="95000"/>
                    <a:lumOff val="5000"/>
                  </a:schemeClr>
                </a:solidFill>
                <a:ea typeface="+mn-lt"/>
                <a:cs typeface="+mn-lt"/>
              </a:rPr>
              <a:t>Photo by </a:t>
            </a:r>
            <a:r>
              <a:rPr lang="en-US" sz="1100">
                <a:solidFill>
                  <a:schemeClr val="tx1">
                    <a:lumMod val="95000"/>
                    <a:lumOff val="5000"/>
                  </a:schemeClr>
                </a:solidFill>
                <a:ea typeface="+mn-lt"/>
                <a:cs typeface="+mn-lt"/>
                <a:hlinkClick r:id="rId3">
                  <a:extLst>
                    <a:ext uri="{A12FA001-AC4F-418D-AE19-62706E023703}">
                      <ahyp:hlinkClr xmlns:ahyp="http://schemas.microsoft.com/office/drawing/2018/hyperlinkcolor" val="tx"/>
                    </a:ext>
                  </a:extLst>
                </a:hlinkClick>
              </a:rPr>
              <a:t>Annie Spratt</a:t>
            </a:r>
            <a:r>
              <a:rPr lang="en-US" sz="1100">
                <a:solidFill>
                  <a:schemeClr val="tx1">
                    <a:lumMod val="95000"/>
                    <a:lumOff val="5000"/>
                  </a:schemeClr>
                </a:solidFill>
                <a:ea typeface="+mn-lt"/>
                <a:cs typeface="+mn-lt"/>
              </a:rPr>
              <a:t> on </a:t>
            </a:r>
            <a:r>
              <a:rPr lang="en-US" sz="1100" err="1">
                <a:solidFill>
                  <a:schemeClr val="tx1">
                    <a:lumMod val="95000"/>
                    <a:lumOff val="5000"/>
                  </a:schemeClr>
                </a:solidFill>
                <a:ea typeface="+mn-lt"/>
                <a:cs typeface="+mn-lt"/>
                <a:hlinkClick r:id="rId4">
                  <a:extLst>
                    <a:ext uri="{A12FA001-AC4F-418D-AE19-62706E023703}">
                      <ahyp:hlinkClr xmlns:ahyp="http://schemas.microsoft.com/office/drawing/2018/hyperlinkcolor" val="tx"/>
                    </a:ext>
                  </a:extLst>
                </a:hlinkClick>
              </a:rPr>
              <a:t>Unsplash</a:t>
            </a:r>
            <a:r>
              <a:rPr lang="en-US" sz="1100">
                <a:solidFill>
                  <a:schemeClr val="tx1">
                    <a:lumMod val="95000"/>
                    <a:lumOff val="5000"/>
                  </a:schemeClr>
                </a:solidFill>
                <a:ea typeface="+mn-lt"/>
                <a:cs typeface="+mn-lt"/>
              </a:rPr>
              <a:t> </a:t>
            </a:r>
            <a:endParaRPr lang="en-US" sz="1100">
              <a:solidFill>
                <a:schemeClr val="tx1">
                  <a:lumMod val="95000"/>
                  <a:lumOff val="5000"/>
                </a:schemeClr>
              </a:solidFill>
              <a:cs typeface="Segoe UI Light"/>
            </a:endParaRPr>
          </a:p>
        </p:txBody>
      </p:sp>
    </p:spTree>
    <p:extLst>
      <p:ext uri="{BB962C8B-B14F-4D97-AF65-F5344CB8AC3E}">
        <p14:creationId xmlns:p14="http://schemas.microsoft.com/office/powerpoint/2010/main" val="150365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500"/>
                                        <p:tgtEl>
                                          <p:spTgt spid="5">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Effect transition="in" filter="fade">
                                      <p:cBhvr>
                                        <p:cTn id="29" dur="500"/>
                                        <p:tgtEl>
                                          <p:spTgt spid="5">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fade">
                                      <p:cBhvr>
                                        <p:cTn id="3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B6C76-E553-1916-D8C7-33716E8DA0A3}"/>
              </a:ext>
            </a:extLst>
          </p:cNvPr>
          <p:cNvSpPr>
            <a:spLocks noGrp="1"/>
          </p:cNvSpPr>
          <p:nvPr>
            <p:ph type="title"/>
          </p:nvPr>
        </p:nvSpPr>
        <p:spPr/>
        <p:txBody>
          <a:bodyPr/>
          <a:lstStyle/>
          <a:p>
            <a:r>
              <a:rPr lang="en-US">
                <a:solidFill>
                  <a:schemeClr val="tx1">
                    <a:lumMod val="95000"/>
                    <a:lumOff val="5000"/>
                  </a:schemeClr>
                </a:solidFill>
                <a:cs typeface="Segoe UI Light"/>
              </a:rPr>
              <a:t>Collaborative Work is Essential</a:t>
            </a:r>
            <a:endParaRPr lang="en-US">
              <a:solidFill>
                <a:schemeClr val="tx1">
                  <a:lumMod val="95000"/>
                  <a:lumOff val="5000"/>
                </a:schemeClr>
              </a:solidFill>
            </a:endParaRPr>
          </a:p>
        </p:txBody>
      </p:sp>
      <p:pic>
        <p:nvPicPr>
          <p:cNvPr id="6" name="Content Placeholder 5" descr="a screenshot of an Excel spreadsheet with research databases being ranked as part of a collections review project. databases are ranked into sections of can stop, use caution, essential to keep, or unknown">
            <a:extLst>
              <a:ext uri="{FF2B5EF4-FFF2-40B4-BE49-F238E27FC236}">
                <a16:creationId xmlns:a16="http://schemas.microsoft.com/office/drawing/2014/main" id="{8BD945EA-4DAF-0FC2-E0E5-44E687AD3F5B}"/>
              </a:ext>
            </a:extLst>
          </p:cNvPr>
          <p:cNvPicPr>
            <a:picLocks noGrp="1" noChangeAspect="1"/>
          </p:cNvPicPr>
          <p:nvPr>
            <p:ph idx="13"/>
          </p:nvPr>
        </p:nvPicPr>
        <p:blipFill>
          <a:blip r:embed="rId2"/>
          <a:stretch>
            <a:fillRect/>
          </a:stretch>
        </p:blipFill>
        <p:spPr>
          <a:xfrm>
            <a:off x="1074661" y="2513477"/>
            <a:ext cx="10282748" cy="3281011"/>
          </a:xfrm>
          <a:prstGeom prst="rect">
            <a:avLst/>
          </a:prstGeom>
          <a:noFill/>
        </p:spPr>
      </p:pic>
      <p:sp>
        <p:nvSpPr>
          <p:cNvPr id="5" name="Slide Number Placeholder 4">
            <a:extLst>
              <a:ext uri="{FF2B5EF4-FFF2-40B4-BE49-F238E27FC236}">
                <a16:creationId xmlns:a16="http://schemas.microsoft.com/office/drawing/2014/main" id="{F9BC4851-61FC-7FEB-2AC7-77A88F699AD2}"/>
              </a:ext>
            </a:extLst>
          </p:cNvPr>
          <p:cNvSpPr>
            <a:spLocks noGrp="1"/>
          </p:cNvSpPr>
          <p:nvPr>
            <p:ph type="sldNum" sz="quarter" idx="12"/>
          </p:nvPr>
        </p:nvSpPr>
        <p:spPr/>
        <p:txBody>
          <a:bodyPr/>
          <a:lstStyle/>
          <a:p>
            <a:fld id="{CBD12358-51D2-46B3-9BDE-DF29528B9454}" type="slidenum">
              <a:rPr lang="en-US" smtClean="0"/>
              <a:t>15</a:t>
            </a:fld>
            <a:endParaRPr lang="en-US"/>
          </a:p>
        </p:txBody>
      </p:sp>
    </p:spTree>
    <p:extLst>
      <p:ext uri="{BB962C8B-B14F-4D97-AF65-F5344CB8AC3E}">
        <p14:creationId xmlns:p14="http://schemas.microsoft.com/office/powerpoint/2010/main" val="23352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7A15C-23AD-A8E4-2874-E2A590976688}"/>
              </a:ext>
            </a:extLst>
          </p:cNvPr>
          <p:cNvSpPr>
            <a:spLocks noGrp="1"/>
          </p:cNvSpPr>
          <p:nvPr>
            <p:ph type="title"/>
          </p:nvPr>
        </p:nvSpPr>
        <p:spPr/>
        <p:txBody>
          <a:bodyPr/>
          <a:lstStyle/>
          <a:p>
            <a:r>
              <a:rPr lang="en-US">
                <a:solidFill>
                  <a:schemeClr val="tx1">
                    <a:lumMod val="95000"/>
                    <a:lumOff val="5000"/>
                  </a:schemeClr>
                </a:solidFill>
                <a:cs typeface="Segoe UI Light"/>
              </a:rPr>
              <a:t>Teamwork Makes the Dreamwork</a:t>
            </a:r>
            <a:endParaRPr lang="en-US">
              <a:solidFill>
                <a:schemeClr val="tx1">
                  <a:lumMod val="95000"/>
                  <a:lumOff val="5000"/>
                </a:schemeClr>
              </a:solidFill>
            </a:endParaRPr>
          </a:p>
        </p:txBody>
      </p:sp>
      <p:sp>
        <p:nvSpPr>
          <p:cNvPr id="3" name="Content Placeholder 2">
            <a:extLst>
              <a:ext uri="{FF2B5EF4-FFF2-40B4-BE49-F238E27FC236}">
                <a16:creationId xmlns:a16="http://schemas.microsoft.com/office/drawing/2014/main" id="{E437F4BC-FC7A-66E9-D7D9-6E19154C50B7}"/>
              </a:ext>
            </a:extLst>
          </p:cNvPr>
          <p:cNvSpPr>
            <a:spLocks noGrp="1"/>
          </p:cNvSpPr>
          <p:nvPr>
            <p:ph idx="1"/>
          </p:nvPr>
        </p:nvSpPr>
        <p:spPr/>
        <p:txBody>
          <a:bodyPr/>
          <a:lstStyle/>
          <a:p>
            <a:pPr>
              <a:lnSpc>
                <a:spcPct val="100000"/>
              </a:lnSpc>
              <a:spcBef>
                <a:spcPts val="500"/>
              </a:spcBef>
              <a:spcAft>
                <a:spcPts val="500"/>
              </a:spcAft>
            </a:pPr>
            <a:r>
              <a:rPr lang="en-US" b="1">
                <a:solidFill>
                  <a:schemeClr val="tx1">
                    <a:lumMod val="95000"/>
                    <a:lumOff val="5000"/>
                  </a:schemeClr>
                </a:solidFill>
                <a:cs typeface="Segoe UI Light"/>
              </a:rPr>
              <a:t>Business Collections Librarian</a:t>
            </a:r>
          </a:p>
          <a:p>
            <a:pPr lvl="1">
              <a:lnSpc>
                <a:spcPct val="100000"/>
              </a:lnSpc>
              <a:spcBef>
                <a:spcPts val="500"/>
              </a:spcBef>
              <a:spcAft>
                <a:spcPts val="500"/>
              </a:spcAft>
              <a:buFont typeface="Courier New" panose="020B0604020202020204" pitchFamily="34" charset="0"/>
              <a:buChar char="o"/>
            </a:pPr>
            <a:r>
              <a:rPr lang="en-US">
                <a:solidFill>
                  <a:schemeClr val="tx1">
                    <a:lumMod val="95000"/>
                    <a:lumOff val="5000"/>
                  </a:schemeClr>
                </a:solidFill>
                <a:cs typeface="Segoe UI Light"/>
              </a:rPr>
              <a:t>Procured usage stats</a:t>
            </a:r>
          </a:p>
          <a:p>
            <a:pPr lvl="1">
              <a:lnSpc>
                <a:spcPct val="100000"/>
              </a:lnSpc>
              <a:spcBef>
                <a:spcPts val="500"/>
              </a:spcBef>
              <a:spcAft>
                <a:spcPts val="500"/>
              </a:spcAft>
              <a:buFont typeface="Courier New" panose="020B0604020202020204" pitchFamily="34" charset="0"/>
              <a:buChar char="o"/>
            </a:pPr>
            <a:r>
              <a:rPr lang="en-US">
                <a:solidFill>
                  <a:schemeClr val="tx1">
                    <a:lumMod val="95000"/>
                    <a:lumOff val="5000"/>
                  </a:schemeClr>
                </a:solidFill>
                <a:cs typeface="Segoe UI Light"/>
              </a:rPr>
              <a:t>Set a deadline for our initial ranking/analysis</a:t>
            </a:r>
          </a:p>
          <a:p>
            <a:pPr lvl="2">
              <a:lnSpc>
                <a:spcPct val="100000"/>
              </a:lnSpc>
              <a:spcAft>
                <a:spcPts val="500"/>
              </a:spcAft>
              <a:buFont typeface="Wingdings" panose="020B0604020202020204" pitchFamily="34" charset="0"/>
              <a:buChar char="§"/>
            </a:pPr>
            <a:r>
              <a:rPr lang="en-US">
                <a:solidFill>
                  <a:schemeClr val="tx1">
                    <a:lumMod val="95000"/>
                    <a:lumOff val="5000"/>
                  </a:schemeClr>
                </a:solidFill>
                <a:cs typeface="Segoe UI Light"/>
              </a:rPr>
              <a:t>So important!</a:t>
            </a:r>
          </a:p>
          <a:p>
            <a:pPr>
              <a:lnSpc>
                <a:spcPct val="100000"/>
              </a:lnSpc>
              <a:spcBef>
                <a:spcPts val="500"/>
              </a:spcBef>
              <a:spcAft>
                <a:spcPts val="500"/>
              </a:spcAft>
            </a:pPr>
            <a:endParaRPr lang="en-US">
              <a:solidFill>
                <a:schemeClr val="tx1">
                  <a:lumMod val="95000"/>
                  <a:lumOff val="5000"/>
                </a:schemeClr>
              </a:solidFill>
              <a:cs typeface="Segoe UI Light"/>
            </a:endParaRPr>
          </a:p>
        </p:txBody>
      </p:sp>
      <p:sp>
        <p:nvSpPr>
          <p:cNvPr id="6" name="Content Placeholder 5">
            <a:extLst>
              <a:ext uri="{FF2B5EF4-FFF2-40B4-BE49-F238E27FC236}">
                <a16:creationId xmlns:a16="http://schemas.microsoft.com/office/drawing/2014/main" id="{C0411EED-60D5-4FBD-D1AA-8341F80DF1E9}"/>
              </a:ext>
            </a:extLst>
          </p:cNvPr>
          <p:cNvSpPr>
            <a:spLocks noGrp="1"/>
          </p:cNvSpPr>
          <p:nvPr>
            <p:ph idx="13"/>
          </p:nvPr>
        </p:nvSpPr>
        <p:spPr/>
        <p:txBody>
          <a:bodyPr vert="horz" lIns="91440" tIns="45720" rIns="91440" bIns="45720" rtlCol="0" anchor="t">
            <a:normAutofit/>
          </a:bodyPr>
          <a:lstStyle/>
          <a:p>
            <a:pPr>
              <a:lnSpc>
                <a:spcPct val="100000"/>
              </a:lnSpc>
              <a:spcAft>
                <a:spcPts val="500"/>
              </a:spcAft>
            </a:pPr>
            <a:r>
              <a:rPr lang="en-US" b="1">
                <a:solidFill>
                  <a:schemeClr val="tx1">
                    <a:lumMod val="95000"/>
                    <a:lumOff val="5000"/>
                  </a:schemeClr>
                </a:solidFill>
                <a:cs typeface="Segoe UI Light"/>
              </a:rPr>
              <a:t>Together</a:t>
            </a:r>
            <a:endParaRPr lang="en-US" b="1">
              <a:solidFill>
                <a:schemeClr val="tx1">
                  <a:lumMod val="95000"/>
                  <a:lumOff val="5000"/>
                </a:schemeClr>
              </a:solidFill>
            </a:endParaRPr>
          </a:p>
          <a:p>
            <a:pPr lvl="1">
              <a:lnSpc>
                <a:spcPct val="100000"/>
              </a:lnSpc>
              <a:spcAft>
                <a:spcPts val="500"/>
              </a:spcAft>
              <a:buFont typeface="Courier New" panose="020B0604020202020204" pitchFamily="34" charset="0"/>
              <a:buChar char="o"/>
            </a:pPr>
            <a:r>
              <a:rPr lang="en-US">
                <a:solidFill>
                  <a:schemeClr val="tx1">
                    <a:lumMod val="95000"/>
                    <a:lumOff val="5000"/>
                  </a:schemeClr>
                </a:solidFill>
                <a:cs typeface="Segoe UI Light"/>
              </a:rPr>
              <a:t>Asked &amp; answered questions as they came up</a:t>
            </a:r>
          </a:p>
          <a:p>
            <a:pPr>
              <a:lnSpc>
                <a:spcPct val="100000"/>
              </a:lnSpc>
              <a:spcBef>
                <a:spcPts val="500"/>
              </a:spcBef>
              <a:spcAft>
                <a:spcPts val="500"/>
              </a:spcAft>
            </a:pPr>
            <a:r>
              <a:rPr lang="en-US" sz="1800">
                <a:solidFill>
                  <a:schemeClr val="tx1">
                    <a:lumMod val="95000"/>
                    <a:lumOff val="5000"/>
                  </a:schemeClr>
                </a:solidFill>
                <a:cs typeface="Segoe UI Light"/>
              </a:rPr>
              <a:t>Met for review and discussion after the individual rankings</a:t>
            </a:r>
          </a:p>
          <a:p>
            <a:pPr lvl="1">
              <a:lnSpc>
                <a:spcPct val="100000"/>
              </a:lnSpc>
              <a:spcAft>
                <a:spcPts val="500"/>
              </a:spcAft>
              <a:buFont typeface="Courier New,monospace" panose="020B0604020202020204" pitchFamily="34" charset="0"/>
              <a:buChar char="o"/>
            </a:pPr>
            <a:r>
              <a:rPr lang="en-US">
                <a:solidFill>
                  <a:schemeClr val="tx1">
                    <a:lumMod val="95000"/>
                    <a:lumOff val="5000"/>
                  </a:schemeClr>
                </a:solidFill>
                <a:cs typeface="Segoe UI Light"/>
              </a:rPr>
              <a:t>Talk through our choices, ask clarifying questions, firm up decisions</a:t>
            </a:r>
            <a:endParaRPr lang="en-US">
              <a:solidFill>
                <a:schemeClr val="tx1">
                  <a:lumMod val="95000"/>
                  <a:lumOff val="5000"/>
                </a:schemeClr>
              </a:solidFill>
            </a:endParaRPr>
          </a:p>
          <a:p>
            <a:pPr lvl="1">
              <a:buFont typeface="Courier New" panose="020B0604020202020204" pitchFamily="34" charset="0"/>
              <a:buChar char="o"/>
            </a:pPr>
            <a:endParaRPr lang="en-US">
              <a:cs typeface="Segoe UI Light"/>
            </a:endParaRPr>
          </a:p>
          <a:p>
            <a:endParaRPr lang="en-US">
              <a:cs typeface="Segoe UI Light"/>
            </a:endParaRPr>
          </a:p>
        </p:txBody>
      </p:sp>
      <p:sp>
        <p:nvSpPr>
          <p:cNvPr id="5" name="Slide Number Placeholder 4">
            <a:extLst>
              <a:ext uri="{FF2B5EF4-FFF2-40B4-BE49-F238E27FC236}">
                <a16:creationId xmlns:a16="http://schemas.microsoft.com/office/drawing/2014/main" id="{51C265DE-338D-3B3D-2D90-DA7BA03D94F7}"/>
              </a:ext>
            </a:extLst>
          </p:cNvPr>
          <p:cNvSpPr>
            <a:spLocks noGrp="1"/>
          </p:cNvSpPr>
          <p:nvPr>
            <p:ph type="sldNum" sz="quarter" idx="12"/>
          </p:nvPr>
        </p:nvSpPr>
        <p:spPr/>
        <p:txBody>
          <a:bodyPr/>
          <a:lstStyle/>
          <a:p>
            <a:fld id="{CBD12358-51D2-46B3-9BDE-DF29528B9454}" type="slidenum">
              <a:rPr lang="en-US" smtClean="0"/>
              <a:t>16</a:t>
            </a:fld>
            <a:endParaRPr lang="en-US"/>
          </a:p>
        </p:txBody>
      </p:sp>
    </p:spTree>
    <p:extLst>
      <p:ext uri="{BB962C8B-B14F-4D97-AF65-F5344CB8AC3E}">
        <p14:creationId xmlns:p14="http://schemas.microsoft.com/office/powerpoint/2010/main" val="138151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500"/>
                                        <p:tgtEl>
                                          <p:spTgt spid="6">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fade">
                                      <p:cBhvr>
                                        <p:cTn id="29" dur="500"/>
                                        <p:tgtEl>
                                          <p:spTgt spid="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fade">
                                      <p:cBhvr>
                                        <p:cTn id="34" dur="500"/>
                                        <p:tgtEl>
                                          <p:spTgt spid="6">
                                            <p:txEl>
                                              <p:pRg st="2" end="2"/>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fade">
                                      <p:cBhvr>
                                        <p:cTn id="3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4031F-86A2-EE6D-5256-3FE792B2D4A7}"/>
              </a:ext>
            </a:extLst>
          </p:cNvPr>
          <p:cNvSpPr>
            <a:spLocks noGrp="1"/>
          </p:cNvSpPr>
          <p:nvPr>
            <p:ph type="title"/>
          </p:nvPr>
        </p:nvSpPr>
        <p:spPr/>
        <p:txBody>
          <a:bodyPr/>
          <a:lstStyle/>
          <a:p>
            <a:r>
              <a:rPr lang="en-US">
                <a:solidFill>
                  <a:schemeClr val="tx1">
                    <a:lumMod val="95000"/>
                    <a:lumOff val="5000"/>
                  </a:schemeClr>
                </a:solidFill>
                <a:cs typeface="Segoe UI Light"/>
              </a:rPr>
              <a:t>Observations as a Not-Super-Collections Focused Liaison</a:t>
            </a:r>
            <a:endParaRPr lang="en-US">
              <a:solidFill>
                <a:schemeClr val="tx1">
                  <a:lumMod val="95000"/>
                  <a:lumOff val="5000"/>
                </a:schemeClr>
              </a:solidFill>
            </a:endParaRPr>
          </a:p>
        </p:txBody>
      </p:sp>
      <p:sp>
        <p:nvSpPr>
          <p:cNvPr id="3" name="Content Placeholder 2">
            <a:extLst>
              <a:ext uri="{FF2B5EF4-FFF2-40B4-BE49-F238E27FC236}">
                <a16:creationId xmlns:a16="http://schemas.microsoft.com/office/drawing/2014/main" id="{3BB8AE94-52C7-018E-9562-A5D223F0D901}"/>
              </a:ext>
            </a:extLst>
          </p:cNvPr>
          <p:cNvSpPr>
            <a:spLocks noGrp="1"/>
          </p:cNvSpPr>
          <p:nvPr>
            <p:ph idx="1"/>
          </p:nvPr>
        </p:nvSpPr>
        <p:spPr/>
        <p:txBody>
          <a:bodyPr/>
          <a:lstStyle/>
          <a:p>
            <a:pPr marL="0" indent="0">
              <a:buNone/>
            </a:pPr>
            <a:r>
              <a:rPr lang="en-US" b="1">
                <a:solidFill>
                  <a:schemeClr val="tx1">
                    <a:lumMod val="95000"/>
                    <a:lumOff val="5000"/>
                  </a:schemeClr>
                </a:solidFill>
                <a:cs typeface="Segoe UI Light"/>
              </a:rPr>
              <a:t>The Bad</a:t>
            </a:r>
          </a:p>
          <a:p>
            <a:r>
              <a:rPr lang="en-US">
                <a:solidFill>
                  <a:schemeClr val="tx1">
                    <a:lumMod val="95000"/>
                    <a:lumOff val="5000"/>
                  </a:schemeClr>
                </a:solidFill>
                <a:cs typeface="Segoe UI Light"/>
              </a:rPr>
              <a:t>Uncomfortable</a:t>
            </a:r>
          </a:p>
          <a:p>
            <a:pPr lvl="1">
              <a:spcAft>
                <a:spcPts val="1800"/>
              </a:spcAft>
              <a:buFont typeface="Courier New" panose="020B0604020202020204" pitchFamily="34" charset="0"/>
              <a:buChar char="o"/>
            </a:pPr>
            <a:r>
              <a:rPr lang="en-US">
                <a:solidFill>
                  <a:schemeClr val="tx1">
                    <a:lumMod val="95000"/>
                    <a:lumOff val="5000"/>
                  </a:schemeClr>
                </a:solidFill>
                <a:cs typeface="Segoe UI Light"/>
              </a:rPr>
              <a:t>Questioned my own expertise as subject librarian</a:t>
            </a:r>
          </a:p>
          <a:p>
            <a:r>
              <a:rPr lang="en-US">
                <a:solidFill>
                  <a:schemeClr val="tx1">
                    <a:lumMod val="95000"/>
                    <a:lumOff val="5000"/>
                  </a:schemeClr>
                </a:solidFill>
                <a:cs typeface="Segoe UI Light"/>
              </a:rPr>
              <a:t>Afraid of making the "wrong" choice</a:t>
            </a:r>
          </a:p>
          <a:p>
            <a:endParaRPr lang="en-US">
              <a:cs typeface="Segoe UI Light"/>
            </a:endParaRPr>
          </a:p>
          <a:p>
            <a:endParaRPr lang="en-US">
              <a:cs typeface="Segoe UI Light"/>
            </a:endParaRPr>
          </a:p>
        </p:txBody>
      </p:sp>
      <p:sp>
        <p:nvSpPr>
          <p:cNvPr id="4" name="Content Placeholder 3">
            <a:extLst>
              <a:ext uri="{FF2B5EF4-FFF2-40B4-BE49-F238E27FC236}">
                <a16:creationId xmlns:a16="http://schemas.microsoft.com/office/drawing/2014/main" id="{998C1795-76CC-1551-020F-0E3CF091B737}"/>
              </a:ext>
            </a:extLst>
          </p:cNvPr>
          <p:cNvSpPr>
            <a:spLocks noGrp="1"/>
          </p:cNvSpPr>
          <p:nvPr>
            <p:ph idx="13"/>
          </p:nvPr>
        </p:nvSpPr>
        <p:spPr/>
        <p:txBody>
          <a:bodyPr/>
          <a:lstStyle/>
          <a:p>
            <a:pPr marL="0" indent="0">
              <a:buNone/>
            </a:pPr>
            <a:r>
              <a:rPr lang="en-US" b="1">
                <a:solidFill>
                  <a:schemeClr val="tx1">
                    <a:lumMod val="95000"/>
                    <a:lumOff val="5000"/>
                  </a:schemeClr>
                </a:solidFill>
                <a:cs typeface="Segoe UI Light"/>
              </a:rPr>
              <a:t>The Good</a:t>
            </a:r>
          </a:p>
          <a:p>
            <a:r>
              <a:rPr lang="en-US">
                <a:solidFill>
                  <a:schemeClr val="tx1">
                    <a:lumMod val="95000"/>
                    <a:lumOff val="5000"/>
                  </a:schemeClr>
                </a:solidFill>
                <a:cs typeface="Segoe UI Light"/>
              </a:rPr>
              <a:t>Collaboration</a:t>
            </a:r>
          </a:p>
          <a:p>
            <a:r>
              <a:rPr lang="en-US">
                <a:solidFill>
                  <a:schemeClr val="tx1">
                    <a:lumMod val="95000"/>
                    <a:lumOff val="5000"/>
                  </a:schemeClr>
                </a:solidFill>
                <a:cs typeface="Segoe UI Light"/>
              </a:rPr>
              <a:t>Close examination of the </a:t>
            </a:r>
            <a:r>
              <a:rPr lang="en-US" err="1">
                <a:solidFill>
                  <a:schemeClr val="tx1">
                    <a:lumMod val="95000"/>
                    <a:lumOff val="5000"/>
                  </a:schemeClr>
                </a:solidFill>
                <a:cs typeface="Segoe UI Light"/>
              </a:rPr>
              <a:t>eResources</a:t>
            </a:r>
            <a:endParaRPr lang="en-US">
              <a:solidFill>
                <a:schemeClr val="tx1">
                  <a:lumMod val="95000"/>
                  <a:lumOff val="5000"/>
                </a:schemeClr>
              </a:solidFill>
              <a:cs typeface="Segoe UI Light"/>
            </a:endParaRPr>
          </a:p>
          <a:p>
            <a:r>
              <a:rPr lang="en-US">
                <a:solidFill>
                  <a:schemeClr val="tx1">
                    <a:lumMod val="95000"/>
                    <a:lumOff val="5000"/>
                  </a:schemeClr>
                </a:solidFill>
                <a:cs typeface="Segoe UI Light"/>
              </a:rPr>
              <a:t>Timing</a:t>
            </a:r>
          </a:p>
          <a:p>
            <a:pPr lvl="1">
              <a:spcAft>
                <a:spcPts val="1800"/>
              </a:spcAft>
              <a:buFont typeface="Courier New" panose="020B0604020202020204" pitchFamily="34" charset="0"/>
              <a:buChar char="o"/>
            </a:pPr>
            <a:r>
              <a:rPr lang="en-US">
                <a:solidFill>
                  <a:schemeClr val="tx1">
                    <a:lumMod val="95000"/>
                    <a:lumOff val="5000"/>
                  </a:schemeClr>
                </a:solidFill>
                <a:cs typeface="Segoe UI Light"/>
              </a:rPr>
              <a:t>Summer project </a:t>
            </a:r>
          </a:p>
          <a:p>
            <a:pPr lvl="1">
              <a:spcAft>
                <a:spcPts val="1800"/>
              </a:spcAft>
              <a:buFont typeface="Courier New" panose="020B0604020202020204" pitchFamily="34" charset="0"/>
              <a:buChar char="o"/>
            </a:pPr>
            <a:r>
              <a:rPr lang="en-US">
                <a:solidFill>
                  <a:schemeClr val="tx1">
                    <a:lumMod val="95000"/>
                    <a:lumOff val="5000"/>
                  </a:schemeClr>
                </a:solidFill>
                <a:cs typeface="Segoe UI Light"/>
              </a:rPr>
              <a:t>Deadlines</a:t>
            </a:r>
          </a:p>
        </p:txBody>
      </p:sp>
      <p:sp>
        <p:nvSpPr>
          <p:cNvPr id="5" name="Slide Number Placeholder 4">
            <a:extLst>
              <a:ext uri="{FF2B5EF4-FFF2-40B4-BE49-F238E27FC236}">
                <a16:creationId xmlns:a16="http://schemas.microsoft.com/office/drawing/2014/main" id="{748643E6-2828-D1A4-B3DA-82BE552485EF}"/>
              </a:ext>
            </a:extLst>
          </p:cNvPr>
          <p:cNvSpPr>
            <a:spLocks noGrp="1"/>
          </p:cNvSpPr>
          <p:nvPr>
            <p:ph type="sldNum" sz="quarter" idx="12"/>
          </p:nvPr>
        </p:nvSpPr>
        <p:spPr/>
        <p:txBody>
          <a:bodyPr/>
          <a:lstStyle/>
          <a:p>
            <a:fld id="{CBD12358-51D2-46B3-9BDE-DF29528B9454}" type="slidenum">
              <a:rPr lang="en-US" smtClean="0"/>
              <a:t>17</a:t>
            </a:fld>
            <a:endParaRPr lang="en-US"/>
          </a:p>
        </p:txBody>
      </p:sp>
    </p:spTree>
    <p:extLst>
      <p:ext uri="{BB962C8B-B14F-4D97-AF65-F5344CB8AC3E}">
        <p14:creationId xmlns:p14="http://schemas.microsoft.com/office/powerpoint/2010/main" val="44469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fade">
                                      <p:cBhvr>
                                        <p:cTn id="30" dur="500"/>
                                        <p:tgtEl>
                                          <p:spTgt spid="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fade">
                                      <p:cBhvr>
                                        <p:cTn id="35" dur="500"/>
                                        <p:tgtEl>
                                          <p:spTgt spid="4">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
                                            <p:txEl>
                                              <p:pRg st="2" end="2"/>
                                            </p:txEl>
                                          </p:spTgt>
                                        </p:tgtEl>
                                        <p:attrNameLst>
                                          <p:attrName>style.visibility</p:attrName>
                                        </p:attrNameLst>
                                      </p:cBhvr>
                                      <p:to>
                                        <p:strVal val="visible"/>
                                      </p:to>
                                    </p:set>
                                    <p:animEffect transition="in" filter="fade">
                                      <p:cBhvr>
                                        <p:cTn id="40" dur="500"/>
                                        <p:tgtEl>
                                          <p:spTgt spid="4">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animEffect transition="in" filter="fade">
                                      <p:cBhvr>
                                        <p:cTn id="45" dur="500"/>
                                        <p:tgtEl>
                                          <p:spTgt spid="4">
                                            <p:txEl>
                                              <p:pRg st="3" end="3"/>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
                                            <p:txEl>
                                              <p:pRg st="4" end="4"/>
                                            </p:txEl>
                                          </p:spTgt>
                                        </p:tgtEl>
                                        <p:attrNameLst>
                                          <p:attrName>style.visibility</p:attrName>
                                        </p:attrNameLst>
                                      </p:cBhvr>
                                      <p:to>
                                        <p:strVal val="visible"/>
                                      </p:to>
                                    </p:set>
                                    <p:animEffect transition="in" filter="fade">
                                      <p:cBhvr>
                                        <p:cTn id="48" dur="500"/>
                                        <p:tgtEl>
                                          <p:spTgt spid="4">
                                            <p:txEl>
                                              <p:pRg st="4" end="4"/>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
                                            <p:txEl>
                                              <p:pRg st="5" end="5"/>
                                            </p:txEl>
                                          </p:spTgt>
                                        </p:tgtEl>
                                        <p:attrNameLst>
                                          <p:attrName>style.visibility</p:attrName>
                                        </p:attrNameLst>
                                      </p:cBhvr>
                                      <p:to>
                                        <p:strVal val="visible"/>
                                      </p:to>
                                    </p:set>
                                    <p:animEffect transition="in" filter="fade">
                                      <p:cBhvr>
                                        <p:cTn id="51"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B90B7-2DE2-8D33-37DC-C07831E27524}"/>
              </a:ext>
            </a:extLst>
          </p:cNvPr>
          <p:cNvSpPr>
            <a:spLocks noGrp="1"/>
          </p:cNvSpPr>
          <p:nvPr>
            <p:ph type="title"/>
          </p:nvPr>
        </p:nvSpPr>
        <p:spPr/>
        <p:txBody>
          <a:bodyPr/>
          <a:lstStyle/>
          <a:p>
            <a:r>
              <a:rPr lang="en-US">
                <a:solidFill>
                  <a:schemeClr val="tx1">
                    <a:lumMod val="95000"/>
                    <a:lumOff val="5000"/>
                  </a:schemeClr>
                </a:solidFill>
                <a:cs typeface="Segoe UI Light"/>
              </a:rPr>
              <a:t>Librarian (Magic) Hard Work!</a:t>
            </a:r>
            <a:endParaRPr lang="en-US">
              <a:solidFill>
                <a:schemeClr val="tx1">
                  <a:lumMod val="95000"/>
                  <a:lumOff val="5000"/>
                </a:schemeClr>
              </a:solidFill>
            </a:endParaRPr>
          </a:p>
        </p:txBody>
      </p:sp>
      <p:sp>
        <p:nvSpPr>
          <p:cNvPr id="3" name="Content Placeholder 2">
            <a:extLst>
              <a:ext uri="{FF2B5EF4-FFF2-40B4-BE49-F238E27FC236}">
                <a16:creationId xmlns:a16="http://schemas.microsoft.com/office/drawing/2014/main" id="{B0DE466B-4C41-A99B-CAE9-3B7BB3D1BB3C}"/>
              </a:ext>
            </a:extLst>
          </p:cNvPr>
          <p:cNvSpPr>
            <a:spLocks noGrp="1"/>
          </p:cNvSpPr>
          <p:nvPr>
            <p:ph idx="13"/>
          </p:nvPr>
        </p:nvSpPr>
        <p:spPr/>
        <p:txBody>
          <a:bodyPr>
            <a:normAutofit/>
          </a:bodyPr>
          <a:lstStyle/>
          <a:p>
            <a:r>
              <a:rPr lang="en-US">
                <a:solidFill>
                  <a:schemeClr val="tx1">
                    <a:lumMod val="95000"/>
                    <a:lumOff val="5000"/>
                  </a:schemeClr>
                </a:solidFill>
                <a:cs typeface="Segoe UI Light"/>
              </a:rPr>
              <a:t>Making collections cuts is challenging work</a:t>
            </a:r>
          </a:p>
          <a:p>
            <a:pPr lvl="1">
              <a:spcAft>
                <a:spcPts val="1800"/>
              </a:spcAft>
              <a:buFont typeface="Courier New" panose="020B0604020202020204" pitchFamily="34" charset="0"/>
              <a:buChar char="o"/>
            </a:pPr>
            <a:r>
              <a:rPr lang="en-US">
                <a:solidFill>
                  <a:schemeClr val="tx1">
                    <a:lumMod val="95000"/>
                    <a:lumOff val="5000"/>
                  </a:schemeClr>
                </a:solidFill>
                <a:cs typeface="Segoe UI Light"/>
              </a:rPr>
              <a:t>Especially if this is not your usual role</a:t>
            </a:r>
          </a:p>
          <a:p>
            <a:pPr lvl="1">
              <a:spcAft>
                <a:spcPts val="1800"/>
              </a:spcAft>
              <a:buFont typeface="Courier New" panose="020B0604020202020204" pitchFamily="34" charset="0"/>
              <a:buChar char="o"/>
            </a:pPr>
            <a:r>
              <a:rPr lang="en-US">
                <a:solidFill>
                  <a:schemeClr val="tx1">
                    <a:lumMod val="95000"/>
                    <a:lumOff val="5000"/>
                  </a:schemeClr>
                </a:solidFill>
                <a:cs typeface="Segoe UI Light"/>
              </a:rPr>
              <a:t>It is behind the scenes but also not</a:t>
            </a:r>
          </a:p>
          <a:p>
            <a:pPr lvl="2">
              <a:spcAft>
                <a:spcPts val="1800"/>
              </a:spcAft>
              <a:buFont typeface="Wingdings" panose="020B0604020202020204" pitchFamily="34" charset="0"/>
              <a:buChar char="§"/>
            </a:pPr>
            <a:r>
              <a:rPr lang="en-US">
                <a:solidFill>
                  <a:schemeClr val="tx1">
                    <a:lumMod val="95000"/>
                    <a:lumOff val="5000"/>
                  </a:schemeClr>
                </a:solidFill>
                <a:cs typeface="Segoe UI Light"/>
              </a:rPr>
              <a:t>It is hidden until someone realizes you've made a choice that negatively impacts them then it is highly visible</a:t>
            </a:r>
          </a:p>
          <a:p>
            <a:pPr lvl="1">
              <a:spcAft>
                <a:spcPts val="1800"/>
              </a:spcAft>
              <a:buFont typeface="Courier New" panose="020B0604020202020204" pitchFamily="34" charset="0"/>
              <a:buChar char="o"/>
            </a:pPr>
            <a:r>
              <a:rPr lang="en-US">
                <a:solidFill>
                  <a:schemeClr val="tx1">
                    <a:lumMod val="95000"/>
                    <a:lumOff val="5000"/>
                  </a:schemeClr>
                </a:solidFill>
                <a:cs typeface="Segoe UI Light"/>
              </a:rPr>
              <a:t>Emotional labor</a:t>
            </a:r>
            <a:endParaRPr lang="en-US" sz="1600">
              <a:solidFill>
                <a:schemeClr val="tx1">
                  <a:lumMod val="95000"/>
                  <a:lumOff val="5000"/>
                </a:schemeClr>
              </a:solidFill>
              <a:cs typeface="Segoe UI Light"/>
            </a:endParaRPr>
          </a:p>
          <a:p>
            <a:pPr lvl="2">
              <a:spcAft>
                <a:spcPts val="1800"/>
              </a:spcAft>
              <a:buFont typeface="Wingdings" panose="020B0604020202020204" pitchFamily="34" charset="0"/>
              <a:buChar char="§"/>
            </a:pPr>
            <a:r>
              <a:rPr lang="en-US">
                <a:solidFill>
                  <a:schemeClr val="tx1">
                    <a:lumMod val="95000"/>
                    <a:lumOff val="5000"/>
                  </a:schemeClr>
                </a:solidFill>
                <a:cs typeface="Segoe UI Light"/>
              </a:rPr>
              <a:t>Someone is (probably) going to be unhappy with your choice(s)</a:t>
            </a:r>
          </a:p>
          <a:p>
            <a:pPr lvl="2">
              <a:buFont typeface="Wingdings" panose="020B0604020202020204" pitchFamily="34" charset="0"/>
              <a:buChar char="§"/>
            </a:pPr>
            <a:r>
              <a:rPr lang="en-US">
                <a:solidFill>
                  <a:schemeClr val="tx1">
                    <a:lumMod val="95000"/>
                    <a:lumOff val="5000"/>
                  </a:schemeClr>
                </a:solidFill>
                <a:cs typeface="Segoe UI Light"/>
              </a:rPr>
              <a:t>And you will have to deal with that</a:t>
            </a:r>
          </a:p>
          <a:p>
            <a:endParaRPr lang="en-US">
              <a:solidFill>
                <a:schemeClr val="tx1">
                  <a:lumMod val="95000"/>
                  <a:lumOff val="5000"/>
                </a:schemeClr>
              </a:solidFill>
              <a:cs typeface="Segoe UI Light"/>
            </a:endParaRPr>
          </a:p>
        </p:txBody>
      </p:sp>
      <p:sp>
        <p:nvSpPr>
          <p:cNvPr id="4" name="Slide Number Placeholder 3">
            <a:extLst>
              <a:ext uri="{FF2B5EF4-FFF2-40B4-BE49-F238E27FC236}">
                <a16:creationId xmlns:a16="http://schemas.microsoft.com/office/drawing/2014/main" id="{444F35D6-32AD-B89C-E94B-7DE3FA49A197}"/>
              </a:ext>
            </a:extLst>
          </p:cNvPr>
          <p:cNvSpPr>
            <a:spLocks noGrp="1"/>
          </p:cNvSpPr>
          <p:nvPr>
            <p:ph type="sldNum" sz="quarter" idx="12"/>
          </p:nvPr>
        </p:nvSpPr>
        <p:spPr/>
        <p:txBody>
          <a:bodyPr/>
          <a:lstStyle/>
          <a:p>
            <a:fld id="{CBD12358-51D2-46B3-9BDE-DF29528B9454}" type="slidenum">
              <a:rPr lang="en-US" smtClean="0"/>
              <a:t>18</a:t>
            </a:fld>
            <a:endParaRPr lang="en-US"/>
          </a:p>
        </p:txBody>
      </p:sp>
    </p:spTree>
    <p:extLst>
      <p:ext uri="{BB962C8B-B14F-4D97-AF65-F5344CB8AC3E}">
        <p14:creationId xmlns:p14="http://schemas.microsoft.com/office/powerpoint/2010/main" val="152545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4FF96-0239-36E7-F309-93FA149AF521}"/>
              </a:ext>
            </a:extLst>
          </p:cNvPr>
          <p:cNvSpPr>
            <a:spLocks noGrp="1"/>
          </p:cNvSpPr>
          <p:nvPr>
            <p:ph type="title"/>
          </p:nvPr>
        </p:nvSpPr>
        <p:spPr/>
        <p:txBody>
          <a:bodyPr/>
          <a:lstStyle/>
          <a:p>
            <a:r>
              <a:rPr lang="en-US">
                <a:solidFill>
                  <a:schemeClr val="tx1">
                    <a:lumMod val="95000"/>
                    <a:lumOff val="5000"/>
                  </a:schemeClr>
                </a:solidFill>
                <a:cs typeface="Segoe UI Light"/>
              </a:rPr>
              <a:t>Believe In Your Contributions</a:t>
            </a:r>
            <a:endParaRPr lang="en-US">
              <a:solidFill>
                <a:schemeClr val="tx1">
                  <a:lumMod val="95000"/>
                  <a:lumOff val="5000"/>
                </a:schemeClr>
              </a:solidFill>
            </a:endParaRPr>
          </a:p>
        </p:txBody>
      </p:sp>
      <p:sp>
        <p:nvSpPr>
          <p:cNvPr id="3" name="Content Placeholder 2">
            <a:extLst>
              <a:ext uri="{FF2B5EF4-FFF2-40B4-BE49-F238E27FC236}">
                <a16:creationId xmlns:a16="http://schemas.microsoft.com/office/drawing/2014/main" id="{7271E7C4-ECD3-23EC-F3CA-D9C469D8FD64}"/>
              </a:ext>
            </a:extLst>
          </p:cNvPr>
          <p:cNvSpPr>
            <a:spLocks noGrp="1"/>
          </p:cNvSpPr>
          <p:nvPr>
            <p:ph idx="1"/>
          </p:nvPr>
        </p:nvSpPr>
        <p:spPr/>
        <p:txBody>
          <a:bodyPr/>
          <a:lstStyle/>
          <a:p>
            <a:r>
              <a:rPr lang="en-US">
                <a:solidFill>
                  <a:schemeClr val="tx1">
                    <a:lumMod val="95000"/>
                    <a:lumOff val="5000"/>
                  </a:schemeClr>
                </a:solidFill>
                <a:cs typeface="Segoe UI Light"/>
              </a:rPr>
              <a:t>Remember your expertise</a:t>
            </a:r>
          </a:p>
          <a:p>
            <a:pPr lvl="1">
              <a:buFont typeface="Courier New,monospace" panose="020B0604020202020204" pitchFamily="34" charset="0"/>
              <a:buChar char="o"/>
            </a:pPr>
            <a:r>
              <a:rPr lang="en-US">
                <a:solidFill>
                  <a:schemeClr val="tx1">
                    <a:lumMod val="95000"/>
                    <a:lumOff val="5000"/>
                  </a:schemeClr>
                </a:solidFill>
                <a:cs typeface="Segoe UI Light"/>
              </a:rPr>
              <a:t>As subject librarian/liaison you know what is being used and what is not</a:t>
            </a:r>
          </a:p>
          <a:p>
            <a:pPr lvl="2">
              <a:buFont typeface="Wingdings,Sans-Serif" panose="020B0604020202020204" pitchFamily="34" charset="0"/>
              <a:buChar char="§"/>
            </a:pPr>
            <a:r>
              <a:rPr lang="en-US" sz="1800">
                <a:solidFill>
                  <a:schemeClr val="tx1">
                    <a:lumMod val="95000"/>
                    <a:lumOff val="5000"/>
                  </a:schemeClr>
                </a:solidFill>
                <a:cs typeface="Segoe UI Light"/>
              </a:rPr>
              <a:t>Even if you think you don't know, you do!</a:t>
            </a:r>
          </a:p>
          <a:p>
            <a:pPr lvl="2">
              <a:buFont typeface="Wingdings,Sans-Serif" panose="020B0604020202020204" pitchFamily="34" charset="0"/>
              <a:buChar char="§"/>
            </a:pPr>
            <a:r>
              <a:rPr lang="en-US" sz="1800">
                <a:solidFill>
                  <a:schemeClr val="tx1">
                    <a:lumMod val="95000"/>
                    <a:lumOff val="5000"/>
                  </a:schemeClr>
                </a:solidFill>
                <a:cs typeface="Segoe UI Light"/>
              </a:rPr>
              <a:t>Your interactions with faculty and students in your subject areas give so much knowledge</a:t>
            </a:r>
            <a:endParaRPr lang="en-US">
              <a:solidFill>
                <a:schemeClr val="tx1">
                  <a:lumMod val="95000"/>
                  <a:lumOff val="5000"/>
                </a:schemeClr>
              </a:solidFill>
              <a:cs typeface="Segoe UI Light"/>
            </a:endParaRPr>
          </a:p>
        </p:txBody>
      </p:sp>
      <p:sp>
        <p:nvSpPr>
          <p:cNvPr id="4" name="Slide Number Placeholder 3">
            <a:extLst>
              <a:ext uri="{FF2B5EF4-FFF2-40B4-BE49-F238E27FC236}">
                <a16:creationId xmlns:a16="http://schemas.microsoft.com/office/drawing/2014/main" id="{C71E65E1-88AF-0017-A80A-3CA19000034F}"/>
              </a:ext>
            </a:extLst>
          </p:cNvPr>
          <p:cNvSpPr>
            <a:spLocks noGrp="1"/>
          </p:cNvSpPr>
          <p:nvPr>
            <p:ph type="sldNum" sz="quarter" idx="12"/>
          </p:nvPr>
        </p:nvSpPr>
        <p:spPr/>
        <p:txBody>
          <a:bodyPr/>
          <a:lstStyle/>
          <a:p>
            <a:fld id="{CBD12358-51D2-46B3-9BDE-DF29528B9454}" type="slidenum">
              <a:rPr lang="en-US" smtClean="0"/>
              <a:t>19</a:t>
            </a:fld>
            <a:endParaRPr lang="en-US"/>
          </a:p>
        </p:txBody>
      </p:sp>
      <p:pic>
        <p:nvPicPr>
          <p:cNvPr id="9" name="Picture 8" descr="A person standing on a beach looking at the sunset with their arms raised the text believe is in the sky">
            <a:extLst>
              <a:ext uri="{FF2B5EF4-FFF2-40B4-BE49-F238E27FC236}">
                <a16:creationId xmlns:a16="http://schemas.microsoft.com/office/drawing/2014/main" id="{A1110491-9F4F-C9F1-1FC8-FF0E55BB1553}"/>
              </a:ext>
            </a:extLst>
          </p:cNvPr>
          <p:cNvPicPr>
            <a:picLocks noChangeAspect="1"/>
          </p:cNvPicPr>
          <p:nvPr/>
        </p:nvPicPr>
        <p:blipFill>
          <a:blip r:embed="rId2"/>
          <a:stretch>
            <a:fillRect/>
          </a:stretch>
        </p:blipFill>
        <p:spPr>
          <a:xfrm>
            <a:off x="7453992" y="1321256"/>
            <a:ext cx="4435928" cy="3725634"/>
          </a:xfrm>
          <a:prstGeom prst="rect">
            <a:avLst/>
          </a:prstGeom>
        </p:spPr>
      </p:pic>
    </p:spTree>
    <p:extLst>
      <p:ext uri="{BB962C8B-B14F-4D97-AF65-F5344CB8AC3E}">
        <p14:creationId xmlns:p14="http://schemas.microsoft.com/office/powerpoint/2010/main" val="321774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AF76D-A0D2-8179-168C-8025D377329E}"/>
              </a:ext>
            </a:extLst>
          </p:cNvPr>
          <p:cNvSpPr>
            <a:spLocks noGrp="1"/>
          </p:cNvSpPr>
          <p:nvPr>
            <p:ph type="title"/>
          </p:nvPr>
        </p:nvSpPr>
        <p:spPr>
          <a:xfrm>
            <a:off x="777240" y="365760"/>
            <a:ext cx="10890504" cy="1545336"/>
          </a:xfrm>
        </p:spPr>
        <p:txBody>
          <a:bodyPr anchor="ctr">
            <a:normAutofit/>
          </a:bodyPr>
          <a:lstStyle/>
          <a:p>
            <a:r>
              <a:rPr lang="en-US">
                <a:solidFill>
                  <a:schemeClr val="tx1">
                    <a:lumMod val="95000"/>
                    <a:lumOff val="5000"/>
                  </a:schemeClr>
                </a:solidFill>
              </a:rPr>
              <a:t>Agenda</a:t>
            </a:r>
          </a:p>
        </p:txBody>
      </p:sp>
      <p:sp>
        <p:nvSpPr>
          <p:cNvPr id="3" name="Content Placeholder 2">
            <a:extLst>
              <a:ext uri="{FF2B5EF4-FFF2-40B4-BE49-F238E27FC236}">
                <a16:creationId xmlns:a16="http://schemas.microsoft.com/office/drawing/2014/main" id="{B16F5ACA-5B20-DED2-F6EA-E50B5B17F3AE}"/>
              </a:ext>
            </a:extLst>
          </p:cNvPr>
          <p:cNvSpPr>
            <a:spLocks noGrp="1"/>
          </p:cNvSpPr>
          <p:nvPr>
            <p:ph idx="1"/>
          </p:nvPr>
        </p:nvSpPr>
        <p:spPr>
          <a:xfrm>
            <a:off x="777240" y="2093976"/>
            <a:ext cx="5833872" cy="3776472"/>
          </a:xfrm>
        </p:spPr>
        <p:txBody>
          <a:bodyPr anchor="t">
            <a:normAutofit/>
          </a:bodyPr>
          <a:lstStyle/>
          <a:p>
            <a:r>
              <a:rPr lang="en-US">
                <a:hlinkClick r:id="rId2"/>
              </a:rPr>
              <a:t>Poll</a:t>
            </a:r>
            <a:endParaRPr lang="en-US">
              <a:ea typeface="+mn-lt"/>
              <a:cs typeface="+mn-lt"/>
            </a:endParaRPr>
          </a:p>
          <a:p>
            <a:r>
              <a:rPr lang="en-US">
                <a:solidFill>
                  <a:schemeClr val="tx1">
                    <a:lumMod val="95000"/>
                    <a:lumOff val="5000"/>
                  </a:schemeClr>
                </a:solidFill>
              </a:rPr>
              <a:t>Collection Development Perspective</a:t>
            </a:r>
            <a:endParaRPr lang="en-US">
              <a:solidFill>
                <a:schemeClr val="tx1">
                  <a:lumMod val="95000"/>
                  <a:lumOff val="5000"/>
                </a:schemeClr>
              </a:solidFill>
              <a:cs typeface="Segoe UI Light"/>
            </a:endParaRPr>
          </a:p>
          <a:p>
            <a:r>
              <a:rPr lang="en-US">
                <a:solidFill>
                  <a:schemeClr val="tx1">
                    <a:lumMod val="95000"/>
                    <a:lumOff val="5000"/>
                  </a:schemeClr>
                </a:solidFill>
              </a:rPr>
              <a:t>Liaison Perspective</a:t>
            </a:r>
            <a:endParaRPr lang="en-US">
              <a:solidFill>
                <a:schemeClr val="tx1">
                  <a:lumMod val="95000"/>
                  <a:lumOff val="5000"/>
                </a:schemeClr>
              </a:solidFill>
              <a:cs typeface="Segoe UI Light"/>
            </a:endParaRPr>
          </a:p>
          <a:p>
            <a:r>
              <a:rPr lang="en-US">
                <a:solidFill>
                  <a:schemeClr val="tx1">
                    <a:lumMod val="95000"/>
                    <a:lumOff val="5000"/>
                  </a:schemeClr>
                </a:solidFill>
              </a:rPr>
              <a:t>Group Discussion</a:t>
            </a:r>
            <a:endParaRPr lang="en-US">
              <a:solidFill>
                <a:schemeClr val="tx1">
                  <a:lumMod val="95000"/>
                  <a:lumOff val="5000"/>
                </a:schemeClr>
              </a:solidFill>
              <a:cs typeface="Segoe UI Light"/>
            </a:endParaRPr>
          </a:p>
        </p:txBody>
      </p:sp>
      <p:pic>
        <p:nvPicPr>
          <p:cNvPr id="4" name="Picture 3" descr="A qr code with a black and white background linking to Poll on mentimeter">
            <a:extLst>
              <a:ext uri="{FF2B5EF4-FFF2-40B4-BE49-F238E27FC236}">
                <a16:creationId xmlns:a16="http://schemas.microsoft.com/office/drawing/2014/main" id="{92F2DCAE-1B55-A8F7-6C39-4C739E423699}"/>
              </a:ext>
            </a:extLst>
          </p:cNvPr>
          <p:cNvPicPr>
            <a:picLocks noChangeAspect="1"/>
          </p:cNvPicPr>
          <p:nvPr/>
        </p:nvPicPr>
        <p:blipFill>
          <a:blip r:embed="rId3"/>
          <a:stretch>
            <a:fillRect/>
          </a:stretch>
        </p:blipFill>
        <p:spPr>
          <a:xfrm>
            <a:off x="7306056" y="2395728"/>
            <a:ext cx="3172968" cy="3172968"/>
          </a:xfrm>
          <a:prstGeom prst="rect">
            <a:avLst/>
          </a:prstGeom>
          <a:noFill/>
        </p:spPr>
      </p:pic>
      <p:sp>
        <p:nvSpPr>
          <p:cNvPr id="5" name="Slide Number Placeholder 4">
            <a:extLst>
              <a:ext uri="{FF2B5EF4-FFF2-40B4-BE49-F238E27FC236}">
                <a16:creationId xmlns:a16="http://schemas.microsoft.com/office/drawing/2014/main" id="{269330A5-9701-4D21-4CCC-742D1F9B425E}"/>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CBD12358-51D2-46B3-9BDE-DF29528B9454}" type="slidenum">
              <a:rPr lang="en-US" smtClean="0"/>
              <a:pPr>
                <a:spcAft>
                  <a:spcPts val="600"/>
                </a:spcAft>
              </a:pPr>
              <a:t>2</a:t>
            </a:fld>
            <a:endParaRPr lang="en-US"/>
          </a:p>
        </p:txBody>
      </p:sp>
    </p:spTree>
    <p:extLst>
      <p:ext uri="{BB962C8B-B14F-4D97-AF65-F5344CB8AC3E}">
        <p14:creationId xmlns:p14="http://schemas.microsoft.com/office/powerpoint/2010/main" val="852209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6F8EF-7A49-D9F7-B8B0-5D77A5C3E95C}"/>
              </a:ext>
            </a:extLst>
          </p:cNvPr>
          <p:cNvSpPr>
            <a:spLocks noGrp="1"/>
          </p:cNvSpPr>
          <p:nvPr>
            <p:ph type="title"/>
          </p:nvPr>
        </p:nvSpPr>
        <p:spPr/>
        <p:txBody>
          <a:bodyPr/>
          <a:lstStyle/>
          <a:p>
            <a:r>
              <a:rPr lang="en-US">
                <a:solidFill>
                  <a:schemeClr val="tx1">
                    <a:lumMod val="95000"/>
                    <a:lumOff val="5000"/>
                  </a:schemeClr>
                </a:solidFill>
                <a:cs typeface="Segoe UI Light"/>
              </a:rPr>
              <a:t>Thoughts for all librarians doing this work </a:t>
            </a:r>
          </a:p>
        </p:txBody>
      </p:sp>
      <p:sp>
        <p:nvSpPr>
          <p:cNvPr id="3" name="Content Placeholder 2">
            <a:extLst>
              <a:ext uri="{FF2B5EF4-FFF2-40B4-BE49-F238E27FC236}">
                <a16:creationId xmlns:a16="http://schemas.microsoft.com/office/drawing/2014/main" id="{BD6ABD40-50CC-CF9B-7E14-8B4BBEA57325}"/>
              </a:ext>
            </a:extLst>
          </p:cNvPr>
          <p:cNvSpPr>
            <a:spLocks noGrp="1"/>
          </p:cNvSpPr>
          <p:nvPr>
            <p:ph idx="13"/>
          </p:nvPr>
        </p:nvSpPr>
        <p:spPr/>
        <p:txBody>
          <a:bodyPr>
            <a:normAutofit lnSpcReduction="10000"/>
          </a:bodyPr>
          <a:lstStyle/>
          <a:p>
            <a:r>
              <a:rPr lang="en-US">
                <a:solidFill>
                  <a:schemeClr val="tx1">
                    <a:lumMod val="95000"/>
                    <a:lumOff val="5000"/>
                  </a:schemeClr>
                </a:solidFill>
                <a:cs typeface="Segoe UI Light"/>
              </a:rPr>
              <a:t>Get comfortable with being uncomfortable</a:t>
            </a:r>
          </a:p>
          <a:p>
            <a:pPr lvl="1">
              <a:spcAft>
                <a:spcPts val="1800"/>
              </a:spcAft>
              <a:buFont typeface="Courier New" panose="020B0604020202020204" pitchFamily="34" charset="0"/>
              <a:buChar char="o"/>
            </a:pPr>
            <a:r>
              <a:rPr lang="en-US">
                <a:solidFill>
                  <a:schemeClr val="tx1">
                    <a:lumMod val="95000"/>
                    <a:lumOff val="5000"/>
                  </a:schemeClr>
                </a:solidFill>
                <a:cs typeface="Segoe UI Light"/>
              </a:rPr>
              <a:t>Still working on this ourselves</a:t>
            </a:r>
          </a:p>
          <a:p>
            <a:r>
              <a:rPr lang="en-US">
                <a:solidFill>
                  <a:schemeClr val="tx1">
                    <a:lumMod val="95000"/>
                    <a:lumOff val="5000"/>
                  </a:schemeClr>
                </a:solidFill>
                <a:cs typeface="Segoe UI Light"/>
              </a:rPr>
              <a:t>Communication!</a:t>
            </a:r>
          </a:p>
          <a:p>
            <a:pPr lvl="1">
              <a:spcAft>
                <a:spcPts val="1800"/>
              </a:spcAft>
              <a:buFont typeface="Courier New" panose="020B0604020202020204" pitchFamily="34" charset="0"/>
              <a:buChar char="o"/>
            </a:pPr>
            <a:r>
              <a:rPr lang="en-US">
                <a:solidFill>
                  <a:schemeClr val="tx1">
                    <a:lumMod val="95000"/>
                    <a:lumOff val="5000"/>
                  </a:schemeClr>
                </a:solidFill>
                <a:cs typeface="Segoe UI Light"/>
              </a:rPr>
              <a:t>You as a liaison are doing different work than a collections librarian &amp; your calendar is different</a:t>
            </a:r>
          </a:p>
          <a:p>
            <a:pPr lvl="2">
              <a:spcAft>
                <a:spcPts val="1800"/>
              </a:spcAft>
              <a:buFont typeface="Wingdings" panose="020B0604020202020204" pitchFamily="34" charset="0"/>
              <a:buChar char="§"/>
            </a:pPr>
            <a:r>
              <a:rPr lang="en-US">
                <a:solidFill>
                  <a:schemeClr val="tx1">
                    <a:lumMod val="95000"/>
                    <a:lumOff val="5000"/>
                  </a:schemeClr>
                </a:solidFill>
                <a:cs typeface="Segoe UI Light"/>
              </a:rPr>
              <a:t>Your role may be more public-facing</a:t>
            </a:r>
          </a:p>
          <a:p>
            <a:pPr lvl="3">
              <a:spcAft>
                <a:spcPts val="1800"/>
              </a:spcAft>
            </a:pPr>
            <a:r>
              <a:rPr lang="en-US">
                <a:solidFill>
                  <a:schemeClr val="tx1">
                    <a:lumMod val="95000"/>
                    <a:lumOff val="5000"/>
                  </a:schemeClr>
                </a:solidFill>
                <a:cs typeface="Segoe UI Light"/>
              </a:rPr>
              <a:t>Different schedules, heavy workload periods</a:t>
            </a:r>
          </a:p>
          <a:p>
            <a:pPr>
              <a:spcAft>
                <a:spcPts val="0"/>
              </a:spcAft>
            </a:pPr>
            <a:r>
              <a:rPr lang="en-US" sz="2200">
                <a:solidFill>
                  <a:schemeClr val="tx1">
                    <a:lumMod val="95000"/>
                    <a:lumOff val="5000"/>
                  </a:schemeClr>
                </a:solidFill>
                <a:cs typeface="Segoe UI Light"/>
              </a:rPr>
              <a:t>Communicate with your liaison departments about impactful decisions</a:t>
            </a:r>
          </a:p>
          <a:p>
            <a:pPr lvl="1">
              <a:buFont typeface="Courier New,monospace" panose="020B0604020202020204" pitchFamily="34" charset="0"/>
              <a:buChar char="o"/>
            </a:pPr>
            <a:r>
              <a:rPr lang="en-US">
                <a:solidFill>
                  <a:schemeClr val="tx1">
                    <a:lumMod val="95000"/>
                    <a:lumOff val="5000"/>
                  </a:schemeClr>
                </a:solidFill>
                <a:cs typeface="Segoe UI Light"/>
              </a:rPr>
              <a:t>No library jargon!</a:t>
            </a:r>
            <a:endParaRPr lang="en-US"/>
          </a:p>
          <a:p>
            <a:pPr lvl="1">
              <a:spcAft>
                <a:spcPts val="1800"/>
              </a:spcAft>
              <a:buFont typeface="Courier New" panose="020B0604020202020204" pitchFamily="34" charset="0"/>
              <a:buChar char="o"/>
            </a:pPr>
            <a:endParaRPr lang="en-US">
              <a:solidFill>
                <a:srgbClr val="4A5656"/>
              </a:solidFill>
              <a:cs typeface="Segoe UI Light"/>
            </a:endParaRPr>
          </a:p>
        </p:txBody>
      </p:sp>
      <p:sp>
        <p:nvSpPr>
          <p:cNvPr id="4" name="Slide Number Placeholder 3">
            <a:extLst>
              <a:ext uri="{FF2B5EF4-FFF2-40B4-BE49-F238E27FC236}">
                <a16:creationId xmlns:a16="http://schemas.microsoft.com/office/drawing/2014/main" id="{DD2EFF23-291C-EB2C-E052-29E8D55DA949}"/>
              </a:ext>
            </a:extLst>
          </p:cNvPr>
          <p:cNvSpPr>
            <a:spLocks noGrp="1"/>
          </p:cNvSpPr>
          <p:nvPr>
            <p:ph type="sldNum" sz="quarter" idx="12"/>
          </p:nvPr>
        </p:nvSpPr>
        <p:spPr/>
        <p:txBody>
          <a:bodyPr/>
          <a:lstStyle/>
          <a:p>
            <a:fld id="{CBD12358-51D2-46B3-9BDE-DF29528B9454}" type="slidenum">
              <a:rPr lang="en-US" smtClean="0"/>
              <a:t>20</a:t>
            </a:fld>
            <a:endParaRPr lang="en-US"/>
          </a:p>
        </p:txBody>
      </p:sp>
    </p:spTree>
    <p:extLst>
      <p:ext uri="{BB962C8B-B14F-4D97-AF65-F5344CB8AC3E}">
        <p14:creationId xmlns:p14="http://schemas.microsoft.com/office/powerpoint/2010/main" val="209402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extLst>
    <p:ext uri="{6950BFC3-D8DA-4A85-94F7-54DA5524770B}">
      <p188:commentRel xmlns:p188="http://schemas.microsoft.com/office/powerpoint/2018/8/main" r:id="rId2"/>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219A-1B12-1D37-CCE9-DBF2F88E34A6}"/>
              </a:ext>
            </a:extLst>
          </p:cNvPr>
          <p:cNvSpPr>
            <a:spLocks noGrp="1"/>
          </p:cNvSpPr>
          <p:nvPr>
            <p:ph type="title"/>
          </p:nvPr>
        </p:nvSpPr>
        <p:spPr/>
        <p:txBody>
          <a:bodyPr/>
          <a:lstStyle/>
          <a:p>
            <a:r>
              <a:rPr lang="en-US">
                <a:solidFill>
                  <a:schemeClr val="tx1">
                    <a:lumMod val="95000"/>
                    <a:lumOff val="5000"/>
                  </a:schemeClr>
                </a:solidFill>
                <a:cs typeface="Segoe UI Light"/>
              </a:rPr>
              <a:t>Communication is Key</a:t>
            </a:r>
            <a:endParaRPr lang="en-US">
              <a:solidFill>
                <a:schemeClr val="tx1">
                  <a:lumMod val="95000"/>
                  <a:lumOff val="5000"/>
                </a:schemeClr>
              </a:solidFill>
            </a:endParaRPr>
          </a:p>
        </p:txBody>
      </p:sp>
      <p:sp>
        <p:nvSpPr>
          <p:cNvPr id="3" name="Content Placeholder 2">
            <a:extLst>
              <a:ext uri="{FF2B5EF4-FFF2-40B4-BE49-F238E27FC236}">
                <a16:creationId xmlns:a16="http://schemas.microsoft.com/office/drawing/2014/main" id="{6FD4E2AE-84B1-CEF4-ADD6-330896851D44}"/>
              </a:ext>
            </a:extLst>
          </p:cNvPr>
          <p:cNvSpPr>
            <a:spLocks noGrp="1"/>
          </p:cNvSpPr>
          <p:nvPr>
            <p:ph idx="13"/>
          </p:nvPr>
        </p:nvSpPr>
        <p:spPr/>
        <p:txBody>
          <a:bodyPr/>
          <a:lstStyle/>
          <a:p>
            <a:pPr marL="0" indent="0">
              <a:spcAft>
                <a:spcPts val="0"/>
              </a:spcAft>
              <a:buNone/>
            </a:pPr>
            <a:r>
              <a:rPr lang="en-US" sz="2200" b="1">
                <a:solidFill>
                  <a:schemeClr val="tx1">
                    <a:lumMod val="95000"/>
                    <a:lumOff val="5000"/>
                  </a:schemeClr>
                </a:solidFill>
                <a:cs typeface="Segoe UI Light"/>
              </a:rPr>
              <a:t>Collections librarians</a:t>
            </a:r>
            <a:endParaRPr lang="en-US" b="1">
              <a:solidFill>
                <a:schemeClr val="tx1">
                  <a:lumMod val="95000"/>
                  <a:lumOff val="5000"/>
                </a:schemeClr>
              </a:solidFill>
              <a:cs typeface="Segoe UI Light"/>
            </a:endParaRPr>
          </a:p>
          <a:p>
            <a:pPr>
              <a:spcAft>
                <a:spcPts val="0"/>
              </a:spcAft>
            </a:pPr>
            <a:r>
              <a:rPr lang="en-US">
                <a:solidFill>
                  <a:schemeClr val="tx1">
                    <a:lumMod val="95000"/>
                    <a:lumOff val="5000"/>
                  </a:schemeClr>
                </a:solidFill>
                <a:cs typeface="Segoe UI Light"/>
              </a:rPr>
              <a:t>Communicate in advance with librarian partners</a:t>
            </a:r>
          </a:p>
          <a:p>
            <a:pPr lvl="1">
              <a:buFont typeface="Courier New" panose="020B0604020202020204" pitchFamily="34" charset="0"/>
              <a:buChar char="o"/>
            </a:pPr>
            <a:r>
              <a:rPr lang="en-US">
                <a:solidFill>
                  <a:schemeClr val="tx1">
                    <a:lumMod val="95000"/>
                    <a:lumOff val="5000"/>
                  </a:schemeClr>
                </a:solidFill>
                <a:cs typeface="Segoe UI Light"/>
              </a:rPr>
              <a:t>Be clear about your expectations</a:t>
            </a:r>
          </a:p>
          <a:p>
            <a:pPr>
              <a:spcAft>
                <a:spcPts val="0"/>
              </a:spcAft>
            </a:pPr>
            <a:r>
              <a:rPr lang="en-US">
                <a:solidFill>
                  <a:schemeClr val="tx1">
                    <a:lumMod val="95000"/>
                    <a:lumOff val="5000"/>
                  </a:schemeClr>
                </a:solidFill>
                <a:cs typeface="Segoe UI Light"/>
              </a:rPr>
              <a:t>Be open and flexible.-</a:t>
            </a:r>
            <a:endParaRPr lang="en-US" sz="1800">
              <a:solidFill>
                <a:schemeClr val="tx1">
                  <a:lumMod val="95000"/>
                  <a:lumOff val="5000"/>
                </a:schemeClr>
              </a:solidFill>
              <a:cs typeface="Segoe UI Light"/>
            </a:endParaRPr>
          </a:p>
          <a:p>
            <a:pPr lvl="1">
              <a:buFont typeface="Courier New" panose="020B0604020202020204" pitchFamily="34" charset="0"/>
              <a:buChar char="o"/>
            </a:pPr>
            <a:r>
              <a:rPr lang="en-US">
                <a:solidFill>
                  <a:schemeClr val="tx1">
                    <a:lumMod val="95000"/>
                    <a:lumOff val="5000"/>
                  </a:schemeClr>
                </a:solidFill>
                <a:cs typeface="Segoe UI Light"/>
              </a:rPr>
              <a:t>Deadlines may have to change </a:t>
            </a:r>
          </a:p>
          <a:p>
            <a:pPr lvl="1">
              <a:buFont typeface="Courier New" panose="020B0604020202020204" pitchFamily="34" charset="0"/>
              <a:buChar char="o"/>
            </a:pPr>
            <a:r>
              <a:rPr lang="en-US">
                <a:solidFill>
                  <a:schemeClr val="tx1">
                    <a:lumMod val="95000"/>
                    <a:lumOff val="5000"/>
                  </a:schemeClr>
                </a:solidFill>
                <a:cs typeface="Segoe UI Light"/>
              </a:rPr>
              <a:t>Workflows can be revised</a:t>
            </a:r>
          </a:p>
          <a:p>
            <a:r>
              <a:rPr lang="en-US">
                <a:solidFill>
                  <a:schemeClr val="tx1">
                    <a:lumMod val="95000"/>
                    <a:lumOff val="5000"/>
                  </a:schemeClr>
                </a:solidFill>
                <a:cs typeface="Segoe UI Light"/>
              </a:rPr>
              <a:t>Trust the insights that liaison/subject librarians have</a:t>
            </a:r>
          </a:p>
          <a:p>
            <a:endParaRPr lang="en-US" sz="2400">
              <a:solidFill>
                <a:schemeClr val="tx1">
                  <a:lumMod val="95000"/>
                  <a:lumOff val="5000"/>
                </a:schemeClr>
              </a:solidFill>
              <a:cs typeface="Segoe UI Light"/>
            </a:endParaRPr>
          </a:p>
          <a:p>
            <a:pPr marL="0" indent="0">
              <a:buNone/>
            </a:pPr>
            <a:endParaRPr lang="en-US" sz="2400" b="1">
              <a:solidFill>
                <a:schemeClr val="tx1">
                  <a:lumMod val="95000"/>
                  <a:lumOff val="5000"/>
                </a:schemeClr>
              </a:solidFill>
              <a:cs typeface="Segoe UI Light"/>
            </a:endParaRPr>
          </a:p>
        </p:txBody>
      </p:sp>
      <p:sp>
        <p:nvSpPr>
          <p:cNvPr id="4" name="Slide Number Placeholder 3">
            <a:extLst>
              <a:ext uri="{FF2B5EF4-FFF2-40B4-BE49-F238E27FC236}">
                <a16:creationId xmlns:a16="http://schemas.microsoft.com/office/drawing/2014/main" id="{B2E53670-8CC3-407C-DB63-EEA0F865984A}"/>
              </a:ext>
            </a:extLst>
          </p:cNvPr>
          <p:cNvSpPr>
            <a:spLocks noGrp="1"/>
          </p:cNvSpPr>
          <p:nvPr>
            <p:ph type="sldNum" sz="quarter" idx="12"/>
          </p:nvPr>
        </p:nvSpPr>
        <p:spPr/>
        <p:txBody>
          <a:bodyPr/>
          <a:lstStyle/>
          <a:p>
            <a:fld id="{CBD12358-51D2-46B3-9BDE-DF29528B9454}" type="slidenum">
              <a:rPr lang="en-US" smtClean="0"/>
              <a:t>21</a:t>
            </a:fld>
            <a:endParaRPr lang="en-US"/>
          </a:p>
        </p:txBody>
      </p:sp>
      <p:sp>
        <p:nvSpPr>
          <p:cNvPr id="5" name="TextBox 4">
            <a:extLst>
              <a:ext uri="{FF2B5EF4-FFF2-40B4-BE49-F238E27FC236}">
                <a16:creationId xmlns:a16="http://schemas.microsoft.com/office/drawing/2014/main" id="{93142A4F-C0FB-3873-AC44-E7A0B9BBD3E6}"/>
              </a:ext>
            </a:extLst>
          </p:cNvPr>
          <p:cNvSpPr txBox="1"/>
          <p:nvPr/>
        </p:nvSpPr>
        <p:spPr>
          <a:xfrm>
            <a:off x="5813323" y="5370871"/>
            <a:ext cx="60960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i="1" u="none" strike="noStrike" baseline="0">
                <a:solidFill>
                  <a:srgbClr val="0D0D0D"/>
                </a:solidFill>
                <a:latin typeface="Segoe UI Light"/>
              </a:rPr>
              <a:t>"Clear is Kind. Unclear is </a:t>
            </a:r>
            <a:r>
              <a:rPr lang="en-US" sz="2400" b="1" i="1">
                <a:solidFill>
                  <a:srgbClr val="0D0D0D"/>
                </a:solidFill>
                <a:latin typeface="Segoe UI Light"/>
              </a:rPr>
              <a:t>unkind</a:t>
            </a:r>
            <a:r>
              <a:rPr lang="en-US" sz="2400" b="1" i="1" u="none" strike="noStrike" baseline="0">
                <a:solidFill>
                  <a:srgbClr val="0D0D0D"/>
                </a:solidFill>
                <a:latin typeface="Segoe UI Light"/>
              </a:rPr>
              <a:t>" -Brene Brown</a:t>
            </a:r>
            <a:endParaRPr lang="en-US" i="1">
              <a:cs typeface="Segoe UI Light"/>
            </a:endParaRPr>
          </a:p>
          <a:p>
            <a:pPr algn="ctr"/>
            <a:endParaRPr lang="en-US"/>
          </a:p>
        </p:txBody>
      </p:sp>
    </p:spTree>
    <p:extLst>
      <p:ext uri="{BB962C8B-B14F-4D97-AF65-F5344CB8AC3E}">
        <p14:creationId xmlns:p14="http://schemas.microsoft.com/office/powerpoint/2010/main" val="269061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B472-516A-E17D-8057-0C9ED4722D68}"/>
              </a:ext>
            </a:extLst>
          </p:cNvPr>
          <p:cNvSpPr>
            <a:spLocks noGrp="1"/>
          </p:cNvSpPr>
          <p:nvPr>
            <p:ph type="title"/>
          </p:nvPr>
        </p:nvSpPr>
        <p:spPr/>
        <p:txBody>
          <a:bodyPr/>
          <a:lstStyle/>
          <a:p>
            <a:r>
              <a:rPr lang="en-US">
                <a:solidFill>
                  <a:schemeClr val="tx1">
                    <a:lumMod val="95000"/>
                    <a:lumOff val="5000"/>
                  </a:schemeClr>
                </a:solidFill>
                <a:cs typeface="Segoe UI Light"/>
              </a:rPr>
              <a:t>Discussion Questions</a:t>
            </a:r>
            <a:endParaRPr lang="en-US">
              <a:solidFill>
                <a:schemeClr val="tx1">
                  <a:lumMod val="95000"/>
                  <a:lumOff val="5000"/>
                </a:schemeClr>
              </a:solidFill>
            </a:endParaRPr>
          </a:p>
        </p:txBody>
      </p:sp>
      <p:sp>
        <p:nvSpPr>
          <p:cNvPr id="3" name="Content Placeholder 2">
            <a:extLst>
              <a:ext uri="{FF2B5EF4-FFF2-40B4-BE49-F238E27FC236}">
                <a16:creationId xmlns:a16="http://schemas.microsoft.com/office/drawing/2014/main" id="{B4FE6F57-BFCB-BE03-2085-52AF0A5C9748}"/>
              </a:ext>
            </a:extLst>
          </p:cNvPr>
          <p:cNvSpPr>
            <a:spLocks noGrp="1"/>
          </p:cNvSpPr>
          <p:nvPr>
            <p:ph idx="13"/>
          </p:nvPr>
        </p:nvSpPr>
        <p:spPr/>
        <p:txBody>
          <a:bodyPr/>
          <a:lstStyle/>
          <a:p>
            <a:r>
              <a:rPr lang="en-US">
                <a:solidFill>
                  <a:schemeClr val="tx1">
                    <a:lumMod val="95000"/>
                    <a:lumOff val="5000"/>
                  </a:schemeClr>
                </a:solidFill>
                <a:cs typeface="Segoe UI Light"/>
              </a:rPr>
              <a:t>Subject librarians in the room, when are your busiest times of the semester or academic year?</a:t>
            </a:r>
          </a:p>
          <a:p>
            <a:r>
              <a:rPr lang="en-US">
                <a:solidFill>
                  <a:schemeClr val="tx1">
                    <a:lumMod val="95000"/>
                    <a:lumOff val="5000"/>
                  </a:schemeClr>
                </a:solidFill>
                <a:cs typeface="Segoe UI Light"/>
              </a:rPr>
              <a:t>Collections librarians in the room, when are your busiest times of the semester or academic year?</a:t>
            </a:r>
          </a:p>
          <a:p>
            <a:r>
              <a:rPr lang="en-US">
                <a:solidFill>
                  <a:schemeClr val="tx1">
                    <a:lumMod val="95000"/>
                    <a:lumOff val="5000"/>
                  </a:schemeClr>
                </a:solidFill>
                <a:cs typeface="Segoe UI Light"/>
              </a:rPr>
              <a:t>Thinking about your busiest times, when do you want to be contacted with collections data/decisions/projects?</a:t>
            </a:r>
          </a:p>
          <a:p>
            <a:pPr lvl="1">
              <a:spcAft>
                <a:spcPts val="1800"/>
              </a:spcAft>
              <a:buFont typeface="Courier New" panose="020B0604020202020204" pitchFamily="34" charset="0"/>
              <a:buChar char="o"/>
            </a:pPr>
            <a:r>
              <a:rPr lang="en-US">
                <a:solidFill>
                  <a:schemeClr val="tx1">
                    <a:lumMod val="95000"/>
                    <a:lumOff val="5000"/>
                  </a:schemeClr>
                </a:solidFill>
                <a:cs typeface="Segoe UI Light"/>
              </a:rPr>
              <a:t>How much lead time do you need to work on collections projects? How far out should the deadline be?</a:t>
            </a:r>
          </a:p>
        </p:txBody>
      </p:sp>
      <p:sp>
        <p:nvSpPr>
          <p:cNvPr id="4" name="Slide Number Placeholder 3">
            <a:extLst>
              <a:ext uri="{FF2B5EF4-FFF2-40B4-BE49-F238E27FC236}">
                <a16:creationId xmlns:a16="http://schemas.microsoft.com/office/drawing/2014/main" id="{6E13800E-4293-3119-92BC-FA2A5E100125}"/>
              </a:ext>
            </a:extLst>
          </p:cNvPr>
          <p:cNvSpPr>
            <a:spLocks noGrp="1"/>
          </p:cNvSpPr>
          <p:nvPr>
            <p:ph type="sldNum" sz="quarter" idx="12"/>
          </p:nvPr>
        </p:nvSpPr>
        <p:spPr/>
        <p:txBody>
          <a:bodyPr/>
          <a:lstStyle/>
          <a:p>
            <a:fld id="{CBD12358-51D2-46B3-9BDE-DF29528B9454}" type="slidenum">
              <a:rPr lang="en-US" smtClean="0"/>
              <a:t>22</a:t>
            </a:fld>
            <a:endParaRPr lang="en-US"/>
          </a:p>
        </p:txBody>
      </p:sp>
    </p:spTree>
    <p:extLst>
      <p:ext uri="{BB962C8B-B14F-4D97-AF65-F5344CB8AC3E}">
        <p14:creationId xmlns:p14="http://schemas.microsoft.com/office/powerpoint/2010/main" val="31230991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B3A75-A127-2661-868E-C73C3CB42045}"/>
              </a:ext>
            </a:extLst>
          </p:cNvPr>
          <p:cNvSpPr>
            <a:spLocks noGrp="1"/>
          </p:cNvSpPr>
          <p:nvPr>
            <p:ph type="title"/>
          </p:nvPr>
        </p:nvSpPr>
        <p:spPr/>
        <p:txBody>
          <a:bodyPr/>
          <a:lstStyle/>
          <a:p>
            <a:r>
              <a:rPr lang="en-US">
                <a:solidFill>
                  <a:schemeClr val="tx1">
                    <a:lumMod val="95000"/>
                    <a:lumOff val="5000"/>
                  </a:schemeClr>
                </a:solidFill>
                <a:cs typeface="Segoe UI Light"/>
              </a:rPr>
              <a:t>Audience Questions</a:t>
            </a:r>
          </a:p>
        </p:txBody>
      </p:sp>
      <p:sp>
        <p:nvSpPr>
          <p:cNvPr id="3" name="Content Placeholder 2">
            <a:extLst>
              <a:ext uri="{FF2B5EF4-FFF2-40B4-BE49-F238E27FC236}">
                <a16:creationId xmlns:a16="http://schemas.microsoft.com/office/drawing/2014/main" id="{DF97AD0D-BC24-5412-4F55-7658BA230798}"/>
              </a:ext>
            </a:extLst>
          </p:cNvPr>
          <p:cNvSpPr>
            <a:spLocks noGrp="1"/>
          </p:cNvSpPr>
          <p:nvPr>
            <p:ph idx="13"/>
          </p:nvPr>
        </p:nvSpPr>
        <p:spPr/>
        <p:txBody>
          <a:bodyPr>
            <a:normAutofit/>
          </a:bodyPr>
          <a:lstStyle/>
          <a:p>
            <a:pPr marL="0" indent="0" algn="ctr">
              <a:buNone/>
            </a:pPr>
            <a:r>
              <a:rPr lang="en-US" sz="4000">
                <a:solidFill>
                  <a:schemeClr val="tx1">
                    <a:lumMod val="95000"/>
                    <a:lumOff val="5000"/>
                  </a:schemeClr>
                </a:solidFill>
                <a:cs typeface="Segoe UI Light"/>
              </a:rPr>
              <a:t>Thank you!!!</a:t>
            </a:r>
            <a:endParaRPr lang="en-US">
              <a:cs typeface="Segoe UI Light"/>
            </a:endParaRPr>
          </a:p>
        </p:txBody>
      </p:sp>
      <p:sp>
        <p:nvSpPr>
          <p:cNvPr id="4" name="Slide Number Placeholder 3">
            <a:extLst>
              <a:ext uri="{FF2B5EF4-FFF2-40B4-BE49-F238E27FC236}">
                <a16:creationId xmlns:a16="http://schemas.microsoft.com/office/drawing/2014/main" id="{ADB31531-A888-0339-66BF-C52C7E39CF01}"/>
              </a:ext>
            </a:extLst>
          </p:cNvPr>
          <p:cNvSpPr>
            <a:spLocks noGrp="1"/>
          </p:cNvSpPr>
          <p:nvPr>
            <p:ph type="sldNum" sz="quarter" idx="12"/>
          </p:nvPr>
        </p:nvSpPr>
        <p:spPr/>
        <p:txBody>
          <a:bodyPr/>
          <a:lstStyle/>
          <a:p>
            <a:fld id="{CBD12358-51D2-46B3-9BDE-DF29528B9454}" type="slidenum">
              <a:rPr lang="en-US" smtClean="0"/>
              <a:t>23</a:t>
            </a:fld>
            <a:endParaRPr lang="en-US"/>
          </a:p>
        </p:txBody>
      </p:sp>
    </p:spTree>
    <p:extLst>
      <p:ext uri="{BB962C8B-B14F-4D97-AF65-F5344CB8AC3E}">
        <p14:creationId xmlns:p14="http://schemas.microsoft.com/office/powerpoint/2010/main" val="4231804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B81E6-1867-27A1-6531-F327A72D5C84}"/>
              </a:ext>
            </a:extLst>
          </p:cNvPr>
          <p:cNvSpPr>
            <a:spLocks noGrp="1"/>
          </p:cNvSpPr>
          <p:nvPr>
            <p:ph type="title"/>
          </p:nvPr>
        </p:nvSpPr>
        <p:spPr>
          <a:xfrm>
            <a:off x="6099048" y="658368"/>
            <a:ext cx="5486400" cy="3621024"/>
          </a:xfrm>
        </p:spPr>
        <p:txBody>
          <a:bodyPr/>
          <a:lstStyle/>
          <a:p>
            <a:r>
              <a:rPr lang="en-US">
                <a:solidFill>
                  <a:schemeClr val="tx1">
                    <a:lumMod val="95000"/>
                    <a:lumOff val="5000"/>
                  </a:schemeClr>
                </a:solidFill>
              </a:rPr>
              <a:t>Re- routing as Budgets tighten</a:t>
            </a:r>
          </a:p>
        </p:txBody>
      </p:sp>
      <p:pic>
        <p:nvPicPr>
          <p:cNvPr id="5" name="Picture Placeholder 4" descr="Snowy mountain road">
            <a:extLst>
              <a:ext uri="{FF2B5EF4-FFF2-40B4-BE49-F238E27FC236}">
                <a16:creationId xmlns:a16="http://schemas.microsoft.com/office/drawing/2014/main" id="{C9711FA8-82E0-BC2D-81D0-FE7DE3A5C723}"/>
              </a:ext>
            </a:extLst>
          </p:cNvPr>
          <p:cNvPicPr>
            <a:picLocks noGrp="1" noChangeAspect="1"/>
          </p:cNvPicPr>
          <p:nvPr>
            <p:ph type="pic" sz="quarter" idx="11"/>
          </p:nvPr>
        </p:nvPicPr>
        <p:blipFill>
          <a:blip r:embed="rId3"/>
          <a:srcRect l="25608" r="25608"/>
          <a:stretch/>
        </p:blipFill>
        <p:spPr>
          <a:xfrm>
            <a:off x="630936" y="576072"/>
            <a:ext cx="4023360" cy="5495544"/>
          </a:xfrm>
        </p:spPr>
      </p:pic>
      <p:sp>
        <p:nvSpPr>
          <p:cNvPr id="3" name="Text Placeholder 2">
            <a:extLst>
              <a:ext uri="{FF2B5EF4-FFF2-40B4-BE49-F238E27FC236}">
                <a16:creationId xmlns:a16="http://schemas.microsoft.com/office/drawing/2014/main" id="{5C27B755-8483-1C3D-23B2-7AFF295A449E}"/>
              </a:ext>
            </a:extLst>
          </p:cNvPr>
          <p:cNvSpPr>
            <a:spLocks noGrp="1"/>
          </p:cNvSpPr>
          <p:nvPr>
            <p:ph type="body" sz="quarter" idx="10"/>
          </p:nvPr>
        </p:nvSpPr>
        <p:spPr>
          <a:xfrm>
            <a:off x="6099048" y="4553711"/>
            <a:ext cx="5486400" cy="1723264"/>
          </a:xfrm>
        </p:spPr>
        <p:txBody>
          <a:bodyPr>
            <a:normAutofit fontScale="92500" lnSpcReduction="10000"/>
          </a:bodyPr>
          <a:lstStyle/>
          <a:p>
            <a:pPr lvl="1"/>
            <a:r>
              <a:rPr lang="en-US">
                <a:solidFill>
                  <a:schemeClr val="tx1">
                    <a:lumMod val="95000"/>
                    <a:lumOff val="5000"/>
                  </a:schemeClr>
                </a:solidFill>
              </a:rPr>
              <a:t>Database costs are rising AND usage is taking a dive</a:t>
            </a:r>
            <a:endParaRPr lang="en-US">
              <a:solidFill>
                <a:schemeClr val="tx1">
                  <a:lumMod val="95000"/>
                  <a:lumOff val="5000"/>
                </a:schemeClr>
              </a:solidFill>
              <a:cs typeface="Segoe UI Light"/>
            </a:endParaRPr>
          </a:p>
          <a:p>
            <a:pPr marL="457200" lvl="1" indent="0">
              <a:buNone/>
            </a:pPr>
            <a:endParaRPr lang="en-US">
              <a:solidFill>
                <a:schemeClr val="tx1">
                  <a:lumMod val="95000"/>
                  <a:lumOff val="5000"/>
                </a:schemeClr>
              </a:solidFill>
              <a:cs typeface="Segoe UI Light"/>
            </a:endParaRPr>
          </a:p>
          <a:p>
            <a:pPr lvl="1"/>
            <a:r>
              <a:rPr lang="en-US">
                <a:solidFill>
                  <a:schemeClr val="tx1">
                    <a:lumMod val="95000"/>
                    <a:lumOff val="5000"/>
                  </a:schemeClr>
                </a:solidFill>
              </a:rPr>
              <a:t>SVSU has not experienced a budget cut, but we want to be prepared</a:t>
            </a:r>
            <a:endParaRPr lang="en-US">
              <a:solidFill>
                <a:schemeClr val="tx1">
                  <a:lumMod val="95000"/>
                  <a:lumOff val="5000"/>
                </a:schemeClr>
              </a:solidFill>
              <a:cs typeface="Segoe UI Light"/>
            </a:endParaRPr>
          </a:p>
        </p:txBody>
      </p:sp>
    </p:spTree>
    <p:extLst>
      <p:ext uri="{BB962C8B-B14F-4D97-AF65-F5344CB8AC3E}">
        <p14:creationId xmlns:p14="http://schemas.microsoft.com/office/powerpoint/2010/main" val="2348906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24C7587-DB63-4AB0-CEFD-FA701A9E8F26}"/>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CBD12358-51D2-46B3-9BDE-DF29528B9454}" type="slidenum">
              <a:rPr lang="en-US" smtClean="0"/>
              <a:pPr>
                <a:spcAft>
                  <a:spcPts val="600"/>
                </a:spcAft>
              </a:pPr>
              <a:t>4</a:t>
            </a:fld>
            <a:endParaRPr lang="en-US"/>
          </a:p>
        </p:txBody>
      </p:sp>
      <p:graphicFrame>
        <p:nvGraphicFramePr>
          <p:cNvPr id="2" name="Diagram 1" descr="4 arrows pointing to the center. From the arrow on the top, going clockwise, the arrows say:&#10;-Time is limited&#10;-Limited Faculty Input&#10;-Liaisons were not consistently in the loop&#10;-Room for breakdown of trust">
            <a:extLst>
              <a:ext uri="{FF2B5EF4-FFF2-40B4-BE49-F238E27FC236}">
                <a16:creationId xmlns:a16="http://schemas.microsoft.com/office/drawing/2014/main" id="{13CA41A5-EBB8-7809-1FFF-30CDF8BB10A4}"/>
              </a:ext>
            </a:extLst>
          </p:cNvPr>
          <p:cNvGraphicFramePr/>
          <p:nvPr>
            <p:extLst>
              <p:ext uri="{D42A27DB-BD31-4B8C-83A1-F6EECF244321}">
                <p14:modId xmlns:p14="http://schemas.microsoft.com/office/powerpoint/2010/main" val="449209618"/>
              </p:ext>
            </p:extLst>
          </p:nvPr>
        </p:nvGraphicFramePr>
        <p:xfrm>
          <a:off x="-684219" y="1917939"/>
          <a:ext cx="8155529" cy="48899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4">
            <a:extLst>
              <a:ext uri="{FF2B5EF4-FFF2-40B4-BE49-F238E27FC236}">
                <a16:creationId xmlns:a16="http://schemas.microsoft.com/office/drawing/2014/main" id="{26C3EB53-F5A8-F2BE-C684-067C8F8AA61A}"/>
              </a:ext>
            </a:extLst>
          </p:cNvPr>
          <p:cNvSpPr>
            <a:spLocks noGrp="1"/>
          </p:cNvSpPr>
          <p:nvPr>
            <p:ph idx="13"/>
          </p:nvPr>
        </p:nvSpPr>
        <p:spPr>
          <a:xfrm>
            <a:off x="7306056" y="2093975"/>
            <a:ext cx="3172968" cy="3668649"/>
          </a:xfrm>
        </p:spPr>
        <p:txBody>
          <a:bodyPr anchor="t">
            <a:normAutofit/>
          </a:bodyPr>
          <a:lstStyle/>
          <a:p>
            <a:r>
              <a:rPr lang="en-US">
                <a:solidFill>
                  <a:schemeClr val="tx1">
                    <a:lumMod val="95000"/>
                    <a:lumOff val="5000"/>
                  </a:schemeClr>
                </a:solidFill>
              </a:rPr>
              <a:t>Reviewing Databases historically happens when invoices come.</a:t>
            </a:r>
            <a:endParaRPr lang="en-US">
              <a:solidFill>
                <a:schemeClr val="tx1">
                  <a:lumMod val="95000"/>
                  <a:lumOff val="5000"/>
                </a:schemeClr>
              </a:solidFill>
              <a:cs typeface="Segoe UI Light"/>
            </a:endParaRPr>
          </a:p>
          <a:p>
            <a:r>
              <a:rPr lang="en-US">
                <a:solidFill>
                  <a:schemeClr val="tx1">
                    <a:lumMod val="95000"/>
                    <a:lumOff val="5000"/>
                  </a:schemeClr>
                </a:solidFill>
              </a:rPr>
              <a:t>Keeping in mind:</a:t>
            </a:r>
            <a:endParaRPr lang="en-US">
              <a:solidFill>
                <a:schemeClr val="tx1">
                  <a:lumMod val="95000"/>
                  <a:lumOff val="5000"/>
                </a:schemeClr>
              </a:solidFill>
              <a:cs typeface="Segoe UI Light"/>
            </a:endParaRPr>
          </a:p>
          <a:p>
            <a:pPr lvl="1"/>
            <a:r>
              <a:rPr lang="en-US">
                <a:solidFill>
                  <a:schemeClr val="tx1">
                    <a:lumMod val="95000"/>
                    <a:lumOff val="5000"/>
                  </a:schemeClr>
                </a:solidFill>
              </a:rPr>
              <a:t>Faculty are changing the way they teach</a:t>
            </a:r>
            <a:endParaRPr lang="en-US">
              <a:solidFill>
                <a:schemeClr val="tx1">
                  <a:lumMod val="95000"/>
                  <a:lumOff val="5000"/>
                </a:schemeClr>
              </a:solidFill>
              <a:cs typeface="Segoe UI Light"/>
            </a:endParaRPr>
          </a:p>
          <a:p>
            <a:pPr lvl="1"/>
            <a:r>
              <a:rPr lang="en-US">
                <a:solidFill>
                  <a:schemeClr val="tx1">
                    <a:lumMod val="95000"/>
                    <a:lumOff val="5000"/>
                  </a:schemeClr>
                </a:solidFill>
              </a:rPr>
              <a:t>AI, ADA and OER/OA </a:t>
            </a:r>
            <a:endParaRPr lang="en-US">
              <a:solidFill>
                <a:schemeClr val="tx1">
                  <a:lumMod val="95000"/>
                  <a:lumOff val="5000"/>
                </a:schemeClr>
              </a:solidFill>
              <a:cs typeface="Segoe UI Light"/>
            </a:endParaRPr>
          </a:p>
          <a:p>
            <a:pPr lvl="1"/>
            <a:r>
              <a:rPr lang="en-US">
                <a:solidFill>
                  <a:schemeClr val="tx1">
                    <a:lumMod val="95000"/>
                    <a:lumOff val="5000"/>
                  </a:schemeClr>
                </a:solidFill>
              </a:rPr>
              <a:t>Library staffing is limited</a:t>
            </a:r>
            <a:endParaRPr lang="en-US">
              <a:solidFill>
                <a:schemeClr val="tx1">
                  <a:lumMod val="95000"/>
                  <a:lumOff val="5000"/>
                </a:schemeClr>
              </a:solidFill>
              <a:cs typeface="Segoe UI Light"/>
            </a:endParaRPr>
          </a:p>
          <a:p>
            <a:pPr marL="0" indent="0">
              <a:buNone/>
            </a:pPr>
            <a:endParaRPr lang="en-US"/>
          </a:p>
          <a:p>
            <a:pPr marL="0" indent="0">
              <a:buNone/>
            </a:pPr>
            <a:endParaRPr lang="en-US"/>
          </a:p>
        </p:txBody>
      </p:sp>
      <p:sp>
        <p:nvSpPr>
          <p:cNvPr id="4" name="Title 3">
            <a:extLst>
              <a:ext uri="{FF2B5EF4-FFF2-40B4-BE49-F238E27FC236}">
                <a16:creationId xmlns:a16="http://schemas.microsoft.com/office/drawing/2014/main" id="{10CFC0B0-8375-0EFB-5560-78FD88F24B62}"/>
              </a:ext>
            </a:extLst>
          </p:cNvPr>
          <p:cNvSpPr>
            <a:spLocks noGrp="1"/>
          </p:cNvSpPr>
          <p:nvPr>
            <p:ph type="title"/>
          </p:nvPr>
        </p:nvSpPr>
        <p:spPr>
          <a:xfrm>
            <a:off x="777240" y="365760"/>
            <a:ext cx="10890504" cy="1545336"/>
          </a:xfrm>
        </p:spPr>
        <p:txBody>
          <a:bodyPr anchor="ctr">
            <a:normAutofit/>
          </a:bodyPr>
          <a:lstStyle/>
          <a:p>
            <a:r>
              <a:rPr lang="en-US"/>
              <a:t> </a:t>
            </a:r>
            <a:r>
              <a:rPr lang="en-US">
                <a:solidFill>
                  <a:schemeClr val="tx1">
                    <a:lumMod val="95000"/>
                    <a:lumOff val="5000"/>
                  </a:schemeClr>
                </a:solidFill>
              </a:rPr>
              <a:t>Ground in Context</a:t>
            </a:r>
          </a:p>
        </p:txBody>
      </p:sp>
    </p:spTree>
    <p:extLst>
      <p:ext uri="{BB962C8B-B14F-4D97-AF65-F5344CB8AC3E}">
        <p14:creationId xmlns:p14="http://schemas.microsoft.com/office/powerpoint/2010/main" val="675328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99B05-C604-092A-7393-1520DFBF0872}"/>
              </a:ext>
            </a:extLst>
          </p:cNvPr>
          <p:cNvSpPr>
            <a:spLocks noGrp="1"/>
          </p:cNvSpPr>
          <p:nvPr>
            <p:ph type="title"/>
          </p:nvPr>
        </p:nvSpPr>
        <p:spPr>
          <a:xfrm>
            <a:off x="777240" y="365760"/>
            <a:ext cx="10149840" cy="1545336"/>
          </a:xfrm>
        </p:spPr>
        <p:txBody>
          <a:bodyPr/>
          <a:lstStyle/>
          <a:p>
            <a:r>
              <a:rPr lang="en-US">
                <a:solidFill>
                  <a:schemeClr val="tx1">
                    <a:lumMod val="95000"/>
                    <a:lumOff val="5000"/>
                  </a:schemeClr>
                </a:solidFill>
              </a:rPr>
              <a:t>Charting the Course: Database Review</a:t>
            </a:r>
          </a:p>
        </p:txBody>
      </p:sp>
      <p:sp>
        <p:nvSpPr>
          <p:cNvPr id="3" name="Content Placeholder 2">
            <a:extLst>
              <a:ext uri="{FF2B5EF4-FFF2-40B4-BE49-F238E27FC236}">
                <a16:creationId xmlns:a16="http://schemas.microsoft.com/office/drawing/2014/main" id="{20229CA5-F65D-C44D-D811-E9647AD65584}"/>
              </a:ext>
            </a:extLst>
          </p:cNvPr>
          <p:cNvSpPr>
            <a:spLocks noGrp="1"/>
          </p:cNvSpPr>
          <p:nvPr>
            <p:ph idx="1"/>
          </p:nvPr>
        </p:nvSpPr>
        <p:spPr>
          <a:xfrm>
            <a:off x="777240" y="2093976"/>
            <a:ext cx="4370832" cy="3776472"/>
          </a:xfrm>
        </p:spPr>
        <p:txBody>
          <a:bodyPr>
            <a:normAutofit fontScale="92500"/>
          </a:bodyPr>
          <a:lstStyle/>
          <a:p>
            <a:r>
              <a:rPr lang="en-US">
                <a:solidFill>
                  <a:schemeClr val="tx1">
                    <a:lumMod val="95000"/>
                    <a:lumOff val="5000"/>
                  </a:schemeClr>
                </a:solidFill>
              </a:rPr>
              <a:t>Step 1: Compile the data (shout out to our e-Resources team)</a:t>
            </a:r>
            <a:endParaRPr lang="en-US">
              <a:solidFill>
                <a:schemeClr val="tx1">
                  <a:lumMod val="95000"/>
                  <a:lumOff val="5000"/>
                </a:schemeClr>
              </a:solidFill>
              <a:cs typeface="Segoe UI Light"/>
            </a:endParaRPr>
          </a:p>
          <a:p>
            <a:r>
              <a:rPr lang="en-US">
                <a:solidFill>
                  <a:schemeClr val="tx1">
                    <a:lumMod val="95000"/>
                    <a:lumOff val="5000"/>
                  </a:schemeClr>
                </a:solidFill>
                <a:cs typeface="Segoe UI Light"/>
              </a:rPr>
              <a:t>Step 2: Share information for each subject with respective liaison</a:t>
            </a:r>
          </a:p>
          <a:p>
            <a:r>
              <a:rPr lang="en-US">
                <a:solidFill>
                  <a:schemeClr val="tx1">
                    <a:lumMod val="95000"/>
                    <a:lumOff val="5000"/>
                  </a:schemeClr>
                </a:solidFill>
              </a:rPr>
              <a:t>Step 2a: Include context!</a:t>
            </a:r>
            <a:endParaRPr lang="en-US">
              <a:solidFill>
                <a:schemeClr val="tx1">
                  <a:lumMod val="95000"/>
                  <a:lumOff val="5000"/>
                </a:schemeClr>
              </a:solidFill>
              <a:cs typeface="Segoe UI Light"/>
            </a:endParaRPr>
          </a:p>
          <a:p>
            <a:pPr lvl="1"/>
            <a:r>
              <a:rPr lang="en-US">
                <a:solidFill>
                  <a:schemeClr val="tx1">
                    <a:lumMod val="95000"/>
                    <a:lumOff val="5000"/>
                  </a:schemeClr>
                </a:solidFill>
              </a:rPr>
              <a:t>historical</a:t>
            </a:r>
            <a:endParaRPr lang="en-US">
              <a:solidFill>
                <a:schemeClr val="tx1">
                  <a:lumMod val="95000"/>
                  <a:lumOff val="5000"/>
                </a:schemeClr>
              </a:solidFill>
              <a:cs typeface="Segoe UI Light"/>
            </a:endParaRPr>
          </a:p>
          <a:p>
            <a:pPr lvl="1"/>
            <a:r>
              <a:rPr lang="en-US">
                <a:solidFill>
                  <a:schemeClr val="tx1">
                    <a:lumMod val="95000"/>
                    <a:lumOff val="5000"/>
                  </a:schemeClr>
                </a:solidFill>
              </a:rPr>
              <a:t>Would these even be an equitable cut?</a:t>
            </a:r>
            <a:endParaRPr lang="en-US">
              <a:solidFill>
                <a:schemeClr val="tx1">
                  <a:lumMod val="95000"/>
                  <a:lumOff val="5000"/>
                </a:schemeClr>
              </a:solidFill>
              <a:cs typeface="Segoe UI Light"/>
            </a:endParaRPr>
          </a:p>
          <a:p>
            <a:pPr lvl="1"/>
            <a:r>
              <a:rPr lang="en-US">
                <a:solidFill>
                  <a:schemeClr val="tx1">
                    <a:lumMod val="95000"/>
                    <a:lumOff val="5000"/>
                  </a:schemeClr>
                </a:solidFill>
              </a:rPr>
              <a:t>Any reasons beyond our control to contribute to low usage?</a:t>
            </a:r>
            <a:endParaRPr lang="en-US">
              <a:solidFill>
                <a:schemeClr val="tx1">
                  <a:lumMod val="95000"/>
                  <a:lumOff val="5000"/>
                </a:schemeClr>
              </a:solidFill>
              <a:cs typeface="Segoe UI Light"/>
            </a:endParaRPr>
          </a:p>
          <a:p>
            <a:pPr lvl="2"/>
            <a:r>
              <a:rPr lang="en-US">
                <a:solidFill>
                  <a:schemeClr val="tx1">
                    <a:lumMod val="95000"/>
                    <a:lumOff val="5000"/>
                  </a:schemeClr>
                </a:solidFill>
              </a:rPr>
              <a:t>Class scheduling, </a:t>
            </a:r>
            <a:r>
              <a:rPr lang="en-US" err="1">
                <a:solidFill>
                  <a:schemeClr val="tx1">
                    <a:lumMod val="95000"/>
                    <a:lumOff val="5000"/>
                  </a:schemeClr>
                </a:solidFill>
              </a:rPr>
              <a:t>etc</a:t>
            </a:r>
            <a:endParaRPr lang="en-US">
              <a:solidFill>
                <a:schemeClr val="tx1">
                  <a:lumMod val="95000"/>
                  <a:lumOff val="5000"/>
                </a:schemeClr>
              </a:solidFill>
            </a:endParaRPr>
          </a:p>
          <a:p>
            <a:endParaRPr lang="en-US">
              <a:cs typeface="Segoe UI Light"/>
            </a:endParaRPr>
          </a:p>
        </p:txBody>
      </p:sp>
      <p:sp>
        <p:nvSpPr>
          <p:cNvPr id="6" name="Content Placeholder 5">
            <a:extLst>
              <a:ext uri="{FF2B5EF4-FFF2-40B4-BE49-F238E27FC236}">
                <a16:creationId xmlns:a16="http://schemas.microsoft.com/office/drawing/2014/main" id="{3C6CC8E5-7AE6-8398-DD50-E5FE543E3C97}"/>
              </a:ext>
            </a:extLst>
          </p:cNvPr>
          <p:cNvSpPr>
            <a:spLocks noGrp="1"/>
          </p:cNvSpPr>
          <p:nvPr>
            <p:ph idx="13"/>
          </p:nvPr>
        </p:nvSpPr>
        <p:spPr>
          <a:xfrm>
            <a:off x="6099048" y="2112264"/>
            <a:ext cx="4370832" cy="3776472"/>
          </a:xfrm>
        </p:spPr>
        <p:txBody>
          <a:bodyPr>
            <a:normAutofit/>
          </a:bodyPr>
          <a:lstStyle/>
          <a:p>
            <a:r>
              <a:rPr lang="en-US">
                <a:solidFill>
                  <a:schemeClr val="tx1">
                    <a:lumMod val="95000"/>
                    <a:lumOff val="5000"/>
                  </a:schemeClr>
                </a:solidFill>
              </a:rPr>
              <a:t>Step 3: Liaisons will share this information with faculty with discussion questions for specific feedback</a:t>
            </a:r>
          </a:p>
          <a:p>
            <a:pPr marL="0" indent="0">
              <a:buNone/>
            </a:pPr>
            <a:endParaRPr lang="en-US"/>
          </a:p>
          <a:p>
            <a:pPr marL="0" indent="0">
              <a:buNone/>
            </a:pPr>
            <a:r>
              <a:rPr lang="en-US" i="1">
                <a:solidFill>
                  <a:schemeClr val="tx1">
                    <a:lumMod val="95000"/>
                    <a:lumOff val="5000"/>
                  </a:schemeClr>
                </a:solidFill>
              </a:rPr>
              <a:t>Can this be done before the invoices/renewals hit us? That’s the goal!</a:t>
            </a:r>
            <a:endParaRPr lang="en-US" i="1">
              <a:solidFill>
                <a:schemeClr val="tx1">
                  <a:lumMod val="95000"/>
                  <a:lumOff val="5000"/>
                </a:schemeClr>
              </a:solidFill>
              <a:cs typeface="Segoe UI Light"/>
            </a:endParaRPr>
          </a:p>
          <a:p>
            <a:pPr marL="0" indent="0">
              <a:buNone/>
            </a:pPr>
            <a:endParaRPr lang="en-US"/>
          </a:p>
          <a:p>
            <a:pPr marL="0" indent="0">
              <a:buNone/>
            </a:pPr>
            <a:endParaRPr lang="en-US"/>
          </a:p>
          <a:p>
            <a:endParaRPr lang="en-US"/>
          </a:p>
        </p:txBody>
      </p:sp>
      <p:sp>
        <p:nvSpPr>
          <p:cNvPr id="5" name="Slide Number Placeholder 4">
            <a:extLst>
              <a:ext uri="{FF2B5EF4-FFF2-40B4-BE49-F238E27FC236}">
                <a16:creationId xmlns:a16="http://schemas.microsoft.com/office/drawing/2014/main" id="{8CBF3930-7226-63E0-7754-B4FBBDA56AE5}"/>
              </a:ext>
            </a:extLst>
          </p:cNvPr>
          <p:cNvSpPr>
            <a:spLocks noGrp="1"/>
          </p:cNvSpPr>
          <p:nvPr>
            <p:ph type="sldNum" sz="quarter" idx="12"/>
          </p:nvPr>
        </p:nvSpPr>
        <p:spPr>
          <a:xfrm>
            <a:off x="8610600" y="6356350"/>
            <a:ext cx="2743200" cy="365125"/>
          </a:xfrm>
        </p:spPr>
        <p:txBody>
          <a:bodyPr/>
          <a:lstStyle/>
          <a:p>
            <a:fld id="{CBD12358-51D2-46B3-9BDE-DF29528B9454}" type="slidenum">
              <a:rPr lang="en-US" smtClean="0"/>
              <a:pPr/>
              <a:t>5</a:t>
            </a:fld>
            <a:endParaRPr lang="en-US"/>
          </a:p>
        </p:txBody>
      </p:sp>
    </p:spTree>
    <p:extLst>
      <p:ext uri="{BB962C8B-B14F-4D97-AF65-F5344CB8AC3E}">
        <p14:creationId xmlns:p14="http://schemas.microsoft.com/office/powerpoint/2010/main" val="685724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77C6F9-B646-5C7D-C75E-C0A52DC72116}"/>
              </a:ext>
            </a:extLst>
          </p:cNvPr>
          <p:cNvSpPr>
            <a:spLocks noGrp="1"/>
          </p:cNvSpPr>
          <p:nvPr>
            <p:ph type="title"/>
          </p:nvPr>
        </p:nvSpPr>
        <p:spPr>
          <a:xfrm>
            <a:off x="777240" y="365760"/>
            <a:ext cx="6291072" cy="2670048"/>
          </a:xfrm>
        </p:spPr>
        <p:txBody>
          <a:bodyPr/>
          <a:lstStyle/>
          <a:p>
            <a:r>
              <a:rPr lang="en-US">
                <a:solidFill>
                  <a:schemeClr val="tx1">
                    <a:lumMod val="95000"/>
                    <a:lumOff val="5000"/>
                  </a:schemeClr>
                </a:solidFill>
                <a:cs typeface="Segoe UI Light"/>
              </a:rPr>
              <a:t>Look for the Big Dipper,</a:t>
            </a:r>
            <a:br>
              <a:rPr lang="en-US">
                <a:solidFill>
                  <a:schemeClr val="tx1">
                    <a:lumMod val="95000"/>
                    <a:lumOff val="5000"/>
                  </a:schemeClr>
                </a:solidFill>
                <a:cs typeface="Segoe UI Light"/>
              </a:rPr>
            </a:br>
            <a:r>
              <a:rPr lang="en-US">
                <a:solidFill>
                  <a:schemeClr val="tx1">
                    <a:lumMod val="95000"/>
                    <a:lumOff val="5000"/>
                  </a:schemeClr>
                </a:solidFill>
                <a:cs typeface="Segoe UI Light"/>
              </a:rPr>
              <a:t>Find the North Star </a:t>
            </a:r>
          </a:p>
        </p:txBody>
      </p:sp>
      <p:sp>
        <p:nvSpPr>
          <p:cNvPr id="6" name="Content Placeholder 5">
            <a:extLst>
              <a:ext uri="{FF2B5EF4-FFF2-40B4-BE49-F238E27FC236}">
                <a16:creationId xmlns:a16="http://schemas.microsoft.com/office/drawing/2014/main" id="{0560E33F-C072-D53E-4C22-9772E6996B38}"/>
              </a:ext>
            </a:extLst>
          </p:cNvPr>
          <p:cNvSpPr>
            <a:spLocks noGrp="1"/>
          </p:cNvSpPr>
          <p:nvPr>
            <p:ph idx="1"/>
          </p:nvPr>
        </p:nvSpPr>
        <p:spPr>
          <a:xfrm>
            <a:off x="777240" y="3346703"/>
            <a:ext cx="6061710" cy="2911222"/>
          </a:xfrm>
        </p:spPr>
        <p:txBody>
          <a:bodyPr>
            <a:normAutofit lnSpcReduction="10000"/>
          </a:bodyPr>
          <a:lstStyle/>
          <a:p>
            <a:r>
              <a:rPr lang="en-US">
                <a:solidFill>
                  <a:schemeClr val="tx1">
                    <a:lumMod val="95000"/>
                    <a:lumOff val="5000"/>
                  </a:schemeClr>
                </a:solidFill>
              </a:rPr>
              <a:t>Faculty who have responded, understand or want to understand</a:t>
            </a:r>
            <a:endParaRPr lang="en-US">
              <a:solidFill>
                <a:schemeClr val="tx1">
                  <a:lumMod val="95000"/>
                  <a:lumOff val="5000"/>
                </a:schemeClr>
              </a:solidFill>
              <a:cs typeface="Segoe UI Light"/>
            </a:endParaRPr>
          </a:p>
          <a:p>
            <a:r>
              <a:rPr lang="en-US">
                <a:solidFill>
                  <a:schemeClr val="tx1">
                    <a:lumMod val="95000"/>
                    <a:lumOff val="5000"/>
                  </a:schemeClr>
                </a:solidFill>
              </a:rPr>
              <a:t>Revealed what products faculty don’t care or don’t know about</a:t>
            </a:r>
            <a:endParaRPr lang="en-US">
              <a:solidFill>
                <a:schemeClr val="tx1">
                  <a:lumMod val="95000"/>
                  <a:lumOff val="5000"/>
                </a:schemeClr>
              </a:solidFill>
              <a:cs typeface="Segoe UI Light"/>
            </a:endParaRPr>
          </a:p>
          <a:p>
            <a:r>
              <a:rPr lang="en-US">
                <a:solidFill>
                  <a:schemeClr val="tx1">
                    <a:lumMod val="95000"/>
                    <a:lumOff val="5000"/>
                  </a:schemeClr>
                </a:solidFill>
              </a:rPr>
              <a:t>Led to faculty sharing products/databases/journals they do deeply care about</a:t>
            </a:r>
            <a:endParaRPr lang="en-US">
              <a:solidFill>
                <a:schemeClr val="tx1">
                  <a:lumMod val="95000"/>
                  <a:lumOff val="5000"/>
                </a:schemeClr>
              </a:solidFill>
              <a:cs typeface="Segoe UI Light"/>
            </a:endParaRPr>
          </a:p>
          <a:p>
            <a:pPr lvl="1"/>
            <a:r>
              <a:rPr lang="en-US">
                <a:solidFill>
                  <a:schemeClr val="tx1">
                    <a:lumMod val="95000"/>
                    <a:lumOff val="5000"/>
                  </a:schemeClr>
                </a:solidFill>
              </a:rPr>
              <a:t>They know what’s endangered</a:t>
            </a:r>
            <a:endParaRPr lang="en-US">
              <a:solidFill>
                <a:schemeClr val="tx1">
                  <a:lumMod val="95000"/>
                  <a:lumOff val="5000"/>
                </a:schemeClr>
              </a:solidFill>
              <a:cs typeface="Segoe UI Light"/>
            </a:endParaRPr>
          </a:p>
        </p:txBody>
      </p:sp>
      <p:pic>
        <p:nvPicPr>
          <p:cNvPr id="7" name="Picture Placeholder 6" descr="Starry night sky">
            <a:extLst>
              <a:ext uri="{FF2B5EF4-FFF2-40B4-BE49-F238E27FC236}">
                <a16:creationId xmlns:a16="http://schemas.microsoft.com/office/drawing/2014/main" id="{445EDA40-7B1B-CCF2-633A-B6D50868BCB3}"/>
              </a:ext>
            </a:extLst>
          </p:cNvPr>
          <p:cNvPicPr>
            <a:picLocks noGrp="1" noChangeAspect="1"/>
          </p:cNvPicPr>
          <p:nvPr>
            <p:ph type="pic" sz="quarter" idx="13"/>
          </p:nvPr>
        </p:nvPicPr>
        <p:blipFill>
          <a:blip r:embed="rId3"/>
          <a:srcRect l="22805" r="22805"/>
          <a:stretch/>
        </p:blipFill>
        <p:spPr>
          <a:xfrm>
            <a:off x="7192890" y="950976"/>
            <a:ext cx="4676022" cy="4965192"/>
          </a:xfrm>
        </p:spPr>
      </p:pic>
      <p:sp>
        <p:nvSpPr>
          <p:cNvPr id="3" name="Slide Number Placeholder 2">
            <a:extLst>
              <a:ext uri="{FF2B5EF4-FFF2-40B4-BE49-F238E27FC236}">
                <a16:creationId xmlns:a16="http://schemas.microsoft.com/office/drawing/2014/main" id="{CBFCE61F-A4B1-C1BD-8937-C2A157D029EE}"/>
              </a:ext>
            </a:extLst>
          </p:cNvPr>
          <p:cNvSpPr>
            <a:spLocks noGrp="1"/>
          </p:cNvSpPr>
          <p:nvPr>
            <p:ph type="sldNum" sz="quarter" idx="12"/>
          </p:nvPr>
        </p:nvSpPr>
        <p:spPr>
          <a:xfrm>
            <a:off x="8610600" y="6356350"/>
            <a:ext cx="2743200" cy="365125"/>
          </a:xfrm>
        </p:spPr>
        <p:txBody>
          <a:bodyPr/>
          <a:lstStyle/>
          <a:p>
            <a:fld id="{CBD12358-51D2-46B3-9BDE-DF29528B9454}" type="slidenum">
              <a:rPr lang="en-US" smtClean="0"/>
              <a:pPr/>
              <a:t>6</a:t>
            </a:fld>
            <a:endParaRPr lang="en-US"/>
          </a:p>
        </p:txBody>
      </p:sp>
    </p:spTree>
    <p:extLst>
      <p:ext uri="{BB962C8B-B14F-4D97-AF65-F5344CB8AC3E}">
        <p14:creationId xmlns:p14="http://schemas.microsoft.com/office/powerpoint/2010/main" val="2346848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D5C0C-AC08-411A-5743-AAEE17931EFD}"/>
              </a:ext>
            </a:extLst>
          </p:cNvPr>
          <p:cNvSpPr>
            <a:spLocks noGrp="1"/>
          </p:cNvSpPr>
          <p:nvPr>
            <p:ph type="title"/>
          </p:nvPr>
        </p:nvSpPr>
        <p:spPr>
          <a:xfrm>
            <a:off x="768096" y="685800"/>
            <a:ext cx="5486400" cy="3383280"/>
          </a:xfrm>
        </p:spPr>
        <p:txBody>
          <a:bodyPr/>
          <a:lstStyle/>
          <a:p>
            <a:r>
              <a:rPr lang="en-US">
                <a:solidFill>
                  <a:schemeClr val="tx1">
                    <a:lumMod val="95000"/>
                    <a:lumOff val="5000"/>
                  </a:schemeClr>
                </a:solidFill>
              </a:rPr>
              <a:t>Altitude Adjustments </a:t>
            </a:r>
            <a:r>
              <a:rPr lang="en-US" sz="2000">
                <a:solidFill>
                  <a:schemeClr val="tx1">
                    <a:lumMod val="95000"/>
                    <a:lumOff val="5000"/>
                  </a:schemeClr>
                </a:solidFill>
              </a:rPr>
              <a:t>(challenges)</a:t>
            </a:r>
            <a:endParaRPr lang="en-US" sz="2000">
              <a:solidFill>
                <a:schemeClr val="tx1">
                  <a:lumMod val="95000"/>
                  <a:lumOff val="5000"/>
                </a:schemeClr>
              </a:solidFill>
              <a:cs typeface="Segoe UI Light"/>
            </a:endParaRPr>
          </a:p>
        </p:txBody>
      </p:sp>
      <p:sp>
        <p:nvSpPr>
          <p:cNvPr id="3" name="Text Placeholder 2">
            <a:extLst>
              <a:ext uri="{FF2B5EF4-FFF2-40B4-BE49-F238E27FC236}">
                <a16:creationId xmlns:a16="http://schemas.microsoft.com/office/drawing/2014/main" id="{B37360DF-3FD1-505F-FB7F-3AD167868E9D}"/>
              </a:ext>
            </a:extLst>
          </p:cNvPr>
          <p:cNvSpPr>
            <a:spLocks noGrp="1"/>
          </p:cNvSpPr>
          <p:nvPr>
            <p:ph type="body" sz="quarter" idx="10"/>
          </p:nvPr>
        </p:nvSpPr>
        <p:spPr>
          <a:xfrm>
            <a:off x="768096" y="4343400"/>
            <a:ext cx="5486400" cy="1657350"/>
          </a:xfrm>
        </p:spPr>
        <p:txBody>
          <a:bodyPr>
            <a:normAutofit fontScale="92500" lnSpcReduction="10000"/>
          </a:bodyPr>
          <a:lstStyle/>
          <a:p>
            <a:pPr marL="342900" indent="-342900">
              <a:buFont typeface="Arial" panose="020B0604020202020204" pitchFamily="34" charset="0"/>
              <a:buChar char="•"/>
            </a:pPr>
            <a:r>
              <a:rPr lang="en-US">
                <a:solidFill>
                  <a:schemeClr val="tx1">
                    <a:lumMod val="95000"/>
                    <a:lumOff val="5000"/>
                  </a:schemeClr>
                </a:solidFill>
              </a:rPr>
              <a:t>Communication is hard</a:t>
            </a:r>
            <a:endParaRPr lang="en-US">
              <a:solidFill>
                <a:schemeClr val="tx1">
                  <a:lumMod val="95000"/>
                  <a:lumOff val="5000"/>
                </a:schemeClr>
              </a:solidFill>
              <a:cs typeface="Segoe UI Light"/>
            </a:endParaRPr>
          </a:p>
          <a:p>
            <a:pPr marL="342900" indent="-342900">
              <a:buFont typeface="Arial" panose="020B0604020202020204" pitchFamily="34" charset="0"/>
              <a:buChar char="•"/>
            </a:pPr>
            <a:r>
              <a:rPr lang="en-US">
                <a:solidFill>
                  <a:schemeClr val="tx1">
                    <a:lumMod val="95000"/>
                    <a:lumOff val="5000"/>
                  </a:schemeClr>
                </a:solidFill>
              </a:rPr>
              <a:t>Liaisons are stretched thin</a:t>
            </a:r>
            <a:endParaRPr lang="en-US">
              <a:solidFill>
                <a:schemeClr val="tx1">
                  <a:lumMod val="95000"/>
                  <a:lumOff val="5000"/>
                </a:schemeClr>
              </a:solidFill>
              <a:cs typeface="Segoe UI Light"/>
            </a:endParaRPr>
          </a:p>
          <a:p>
            <a:pPr marL="342900" indent="-342900">
              <a:buFont typeface="Arial" panose="020B0604020202020204" pitchFamily="34" charset="0"/>
              <a:buChar char="•"/>
            </a:pPr>
            <a:r>
              <a:rPr lang="en-US">
                <a:solidFill>
                  <a:schemeClr val="tx1">
                    <a:lumMod val="95000"/>
                    <a:lumOff val="5000"/>
                  </a:schemeClr>
                </a:solidFill>
              </a:rPr>
              <a:t>Data doesn’t reflect reality all the time</a:t>
            </a:r>
            <a:endParaRPr lang="en-US">
              <a:solidFill>
                <a:schemeClr val="tx1">
                  <a:lumMod val="95000"/>
                  <a:lumOff val="5000"/>
                </a:schemeClr>
              </a:solidFill>
              <a:cs typeface="Segoe UI Light"/>
            </a:endParaRPr>
          </a:p>
          <a:p>
            <a:pPr marL="342900" indent="-342900">
              <a:buFont typeface="Arial" panose="020B0604020202020204" pitchFamily="34" charset="0"/>
              <a:buChar char="•"/>
            </a:pPr>
            <a:r>
              <a:rPr lang="en-US">
                <a:solidFill>
                  <a:schemeClr val="tx1">
                    <a:lumMod val="95000"/>
                    <a:lumOff val="5000"/>
                  </a:schemeClr>
                </a:solidFill>
              </a:rPr>
              <a:t>No real Visualization</a:t>
            </a:r>
            <a:endParaRPr lang="en-US">
              <a:solidFill>
                <a:schemeClr val="tx1">
                  <a:lumMod val="95000"/>
                  <a:lumOff val="5000"/>
                </a:schemeClr>
              </a:solidFill>
              <a:cs typeface="Segoe UI Light"/>
            </a:endParaRPr>
          </a:p>
          <a:p>
            <a:endParaRPr lang="en-US"/>
          </a:p>
        </p:txBody>
      </p:sp>
      <p:pic>
        <p:nvPicPr>
          <p:cNvPr id="8" name="Picture Placeholder 7" descr="Cresting golden wave">
            <a:extLst>
              <a:ext uri="{FF2B5EF4-FFF2-40B4-BE49-F238E27FC236}">
                <a16:creationId xmlns:a16="http://schemas.microsoft.com/office/drawing/2014/main" id="{1A2C36C1-B28E-D335-858C-C9746B6F79C6}"/>
              </a:ext>
            </a:extLst>
          </p:cNvPr>
          <p:cNvPicPr>
            <a:picLocks noGrp="1" noChangeAspect="1"/>
          </p:cNvPicPr>
          <p:nvPr>
            <p:ph type="pic" sz="quarter" idx="11"/>
          </p:nvPr>
        </p:nvPicPr>
        <p:blipFill>
          <a:blip r:embed="rId3"/>
          <a:srcRect l="1253" r="1253"/>
          <a:stretch/>
        </p:blipFill>
        <p:spPr>
          <a:xfrm>
            <a:off x="6684264" y="576072"/>
            <a:ext cx="4023360" cy="5495544"/>
          </a:xfrm>
        </p:spPr>
      </p:pic>
    </p:spTree>
    <p:extLst>
      <p:ext uri="{BB962C8B-B14F-4D97-AF65-F5344CB8AC3E}">
        <p14:creationId xmlns:p14="http://schemas.microsoft.com/office/powerpoint/2010/main" val="2207652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31B0D7-DAD1-8AD2-F7B4-83A6863C81F5}"/>
              </a:ext>
            </a:extLst>
          </p:cNvPr>
          <p:cNvSpPr>
            <a:spLocks noGrp="1"/>
          </p:cNvSpPr>
          <p:nvPr>
            <p:ph type="title"/>
          </p:nvPr>
        </p:nvSpPr>
        <p:spPr>
          <a:xfrm>
            <a:off x="777240" y="365760"/>
            <a:ext cx="10890504" cy="1545336"/>
          </a:xfrm>
        </p:spPr>
        <p:txBody>
          <a:bodyPr anchor="ctr">
            <a:normAutofit/>
          </a:bodyPr>
          <a:lstStyle/>
          <a:p>
            <a:r>
              <a:rPr lang="en-US">
                <a:solidFill>
                  <a:schemeClr val="tx1">
                    <a:lumMod val="95000"/>
                    <a:lumOff val="5000"/>
                  </a:schemeClr>
                </a:solidFill>
              </a:rPr>
              <a:t>*Note to self: Don't pack like an amateur.     (Lesson's Learned) </a:t>
            </a:r>
          </a:p>
        </p:txBody>
      </p:sp>
      <p:sp>
        <p:nvSpPr>
          <p:cNvPr id="5" name="Content Placeholder 4">
            <a:extLst>
              <a:ext uri="{FF2B5EF4-FFF2-40B4-BE49-F238E27FC236}">
                <a16:creationId xmlns:a16="http://schemas.microsoft.com/office/drawing/2014/main" id="{E17D3A0F-8DE2-B626-823A-0F9F18E331A5}"/>
              </a:ext>
            </a:extLst>
          </p:cNvPr>
          <p:cNvSpPr>
            <a:spLocks noGrp="1"/>
          </p:cNvSpPr>
          <p:nvPr>
            <p:ph idx="1"/>
          </p:nvPr>
        </p:nvSpPr>
        <p:spPr>
          <a:xfrm>
            <a:off x="777240" y="2093976"/>
            <a:ext cx="3419856" cy="3776472"/>
          </a:xfrm>
        </p:spPr>
        <p:txBody>
          <a:bodyPr anchor="t">
            <a:normAutofit/>
          </a:bodyPr>
          <a:lstStyle/>
          <a:p>
            <a:r>
              <a:rPr lang="en-US" sz="1700" b="1">
                <a:solidFill>
                  <a:schemeClr val="tx1">
                    <a:lumMod val="95000"/>
                    <a:lumOff val="5000"/>
                  </a:schemeClr>
                </a:solidFill>
              </a:rPr>
              <a:t>Visualization</a:t>
            </a:r>
            <a:r>
              <a:rPr lang="en-US" sz="1700">
                <a:solidFill>
                  <a:schemeClr val="tx1">
                    <a:lumMod val="95000"/>
                    <a:lumOff val="5000"/>
                  </a:schemeClr>
                </a:solidFill>
              </a:rPr>
              <a:t>. Using AI or </a:t>
            </a:r>
            <a:r>
              <a:rPr lang="en-US" sz="1700" err="1">
                <a:solidFill>
                  <a:schemeClr val="tx1">
                    <a:lumMod val="95000"/>
                    <a:lumOff val="5000"/>
                  </a:schemeClr>
                </a:solidFill>
              </a:rPr>
              <a:t>PowerBI</a:t>
            </a:r>
            <a:r>
              <a:rPr lang="en-US" sz="1700">
                <a:solidFill>
                  <a:schemeClr val="tx1">
                    <a:lumMod val="95000"/>
                    <a:lumOff val="5000"/>
                  </a:schemeClr>
                </a:solidFill>
              </a:rPr>
              <a:t> so data is more digestible</a:t>
            </a:r>
            <a:endParaRPr lang="en-US" sz="1700">
              <a:solidFill>
                <a:schemeClr val="tx1">
                  <a:lumMod val="95000"/>
                  <a:lumOff val="5000"/>
                </a:schemeClr>
              </a:solidFill>
              <a:cs typeface="Segoe UI Light"/>
            </a:endParaRPr>
          </a:p>
          <a:p>
            <a:r>
              <a:rPr lang="en-US" sz="1700" b="1">
                <a:solidFill>
                  <a:schemeClr val="tx1">
                    <a:lumMod val="95000"/>
                    <a:lumOff val="5000"/>
                  </a:schemeClr>
                </a:solidFill>
              </a:rPr>
              <a:t>Providing suggested questions</a:t>
            </a:r>
            <a:r>
              <a:rPr lang="en-US" sz="1700">
                <a:solidFill>
                  <a:schemeClr val="tx1">
                    <a:lumMod val="95000"/>
                    <a:lumOff val="5000"/>
                  </a:schemeClr>
                </a:solidFill>
              </a:rPr>
              <a:t>. I already started this but providing structured questions to get specific feedback.</a:t>
            </a:r>
            <a:endParaRPr lang="en-US" sz="1700">
              <a:solidFill>
                <a:schemeClr val="tx1">
                  <a:lumMod val="95000"/>
                  <a:lumOff val="5000"/>
                </a:schemeClr>
              </a:solidFill>
              <a:cs typeface="Segoe UI Light"/>
            </a:endParaRPr>
          </a:p>
          <a:p>
            <a:r>
              <a:rPr lang="en-US" sz="1700" b="1">
                <a:solidFill>
                  <a:schemeClr val="tx1">
                    <a:lumMod val="95000"/>
                    <a:lumOff val="5000"/>
                  </a:schemeClr>
                </a:solidFill>
              </a:rPr>
              <a:t>Be Flexible. </a:t>
            </a:r>
            <a:r>
              <a:rPr lang="en-US" sz="1700">
                <a:solidFill>
                  <a:schemeClr val="tx1">
                    <a:lumMod val="95000"/>
                    <a:lumOff val="5000"/>
                  </a:schemeClr>
                </a:solidFill>
              </a:rPr>
              <a:t>Be open to doing things differently and listen to liaisons.</a:t>
            </a:r>
            <a:endParaRPr lang="en-US" sz="1700">
              <a:solidFill>
                <a:schemeClr val="tx1">
                  <a:lumMod val="95000"/>
                  <a:lumOff val="5000"/>
                </a:schemeClr>
              </a:solidFill>
              <a:cs typeface="Segoe UI Light"/>
            </a:endParaRPr>
          </a:p>
          <a:p>
            <a:pPr marL="0" indent="0">
              <a:buNone/>
            </a:pPr>
            <a:endParaRPr lang="en-US" sz="1700"/>
          </a:p>
          <a:p>
            <a:endParaRPr lang="en-US" sz="1700"/>
          </a:p>
        </p:txBody>
      </p:sp>
      <p:pic>
        <p:nvPicPr>
          <p:cNvPr id="2" name="Content Placeholder 1">
            <a:extLst>
              <a:ext uri="{FF2B5EF4-FFF2-40B4-BE49-F238E27FC236}">
                <a16:creationId xmlns:a16="http://schemas.microsoft.com/office/drawing/2014/main" id="{2155DDF4-8091-71D0-2CAB-FF14489E1C02}"/>
              </a:ext>
              <a:ext uri="{C183D7F6-B498-43B3-948B-1728B52AA6E4}">
                <adec:decorative xmlns:adec="http://schemas.microsoft.com/office/drawing/2017/decorative" val="1"/>
              </a:ext>
            </a:extLst>
          </p:cNvPr>
          <p:cNvPicPr>
            <a:picLocks noGrp="1" noChangeAspect="1"/>
          </p:cNvPicPr>
          <p:nvPr>
            <p:ph idx="13"/>
          </p:nvPr>
        </p:nvPicPr>
        <p:blipFill>
          <a:blip r:embed="rId3"/>
          <a:srcRect r="-2" b="12000"/>
          <a:stretch>
            <a:fillRect/>
          </a:stretch>
        </p:blipFill>
        <p:spPr>
          <a:xfrm>
            <a:off x="4864608" y="2093976"/>
            <a:ext cx="6382512" cy="3749040"/>
          </a:xfrm>
          <a:prstGeom prst="rect">
            <a:avLst/>
          </a:prstGeom>
          <a:noFill/>
        </p:spPr>
      </p:pic>
      <p:sp>
        <p:nvSpPr>
          <p:cNvPr id="3" name="Slide Number Placeholder 2">
            <a:extLst>
              <a:ext uri="{FF2B5EF4-FFF2-40B4-BE49-F238E27FC236}">
                <a16:creationId xmlns:a16="http://schemas.microsoft.com/office/drawing/2014/main" id="{F785354A-49B3-6FB4-DAF4-06FC9566C83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CBD12358-51D2-46B3-9BDE-DF29528B9454}" type="slidenum">
              <a:rPr lang="en-US" smtClean="0"/>
              <a:pPr>
                <a:spcAft>
                  <a:spcPts val="600"/>
                </a:spcAft>
              </a:pPr>
              <a:t>8</a:t>
            </a:fld>
            <a:endParaRPr lang="en-US"/>
          </a:p>
        </p:txBody>
      </p:sp>
    </p:spTree>
    <p:extLst>
      <p:ext uri="{BB962C8B-B14F-4D97-AF65-F5344CB8AC3E}">
        <p14:creationId xmlns:p14="http://schemas.microsoft.com/office/powerpoint/2010/main" val="2058503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55D16-E088-8479-DB7D-B817B866A067}"/>
              </a:ext>
            </a:extLst>
          </p:cNvPr>
          <p:cNvSpPr>
            <a:spLocks noGrp="1"/>
          </p:cNvSpPr>
          <p:nvPr>
            <p:ph type="title"/>
          </p:nvPr>
        </p:nvSpPr>
        <p:spPr/>
        <p:txBody>
          <a:bodyPr/>
          <a:lstStyle/>
          <a:p>
            <a:r>
              <a:rPr lang="en-US">
                <a:solidFill>
                  <a:schemeClr val="tx1">
                    <a:lumMod val="95000"/>
                    <a:lumOff val="5000"/>
                  </a:schemeClr>
                </a:solidFill>
                <a:cs typeface="Segoe UI Light"/>
              </a:rPr>
              <a:t>Subject liaisons and collections decisions</a:t>
            </a:r>
          </a:p>
        </p:txBody>
      </p:sp>
      <p:pic>
        <p:nvPicPr>
          <p:cNvPr id="5" name="Picture Placeholder 4" descr="Two men walking on a path">
            <a:extLst>
              <a:ext uri="{FF2B5EF4-FFF2-40B4-BE49-F238E27FC236}">
                <a16:creationId xmlns:a16="http://schemas.microsoft.com/office/drawing/2014/main" id="{AEED79AC-F118-3941-45F6-BFFE5F668D96}"/>
              </a:ext>
            </a:extLst>
          </p:cNvPr>
          <p:cNvPicPr>
            <a:picLocks noGrp="1" noChangeAspect="1"/>
          </p:cNvPicPr>
          <p:nvPr>
            <p:ph type="pic" sz="quarter" idx="11"/>
          </p:nvPr>
        </p:nvPicPr>
        <p:blipFill>
          <a:blip r:embed="rId2"/>
          <a:srcRect l="24560" r="24560"/>
          <a:stretch/>
        </p:blipFill>
        <p:spPr>
          <a:xfrm>
            <a:off x="552495" y="676925"/>
            <a:ext cx="4023360" cy="5495544"/>
          </a:xfrm>
          <a:prstGeom prst="rect">
            <a:avLst/>
          </a:prstGeom>
        </p:spPr>
      </p:pic>
      <p:sp>
        <p:nvSpPr>
          <p:cNvPr id="4" name="Text Placeholder 3">
            <a:extLst>
              <a:ext uri="{FF2B5EF4-FFF2-40B4-BE49-F238E27FC236}">
                <a16:creationId xmlns:a16="http://schemas.microsoft.com/office/drawing/2014/main" id="{648C4FE2-F393-2654-BA20-2BC25EA121BC}"/>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458217468"/>
      </p:ext>
    </p:extLst>
  </p:cSld>
  <p:clrMapOvr>
    <a:masterClrMapping/>
  </p:clrMapOvr>
</p:sld>
</file>

<file path=ppt/theme/theme1.xml><?xml version="1.0" encoding="utf-8"?>
<a:theme xmlns:a="http://schemas.openxmlformats.org/drawingml/2006/main" name="Custom">
  <a:themeElements>
    <a:clrScheme name="Custom 17">
      <a:dk1>
        <a:sysClr val="windowText" lastClr="000000"/>
      </a:dk1>
      <a:lt1>
        <a:sysClr val="window" lastClr="FFFFFF"/>
      </a:lt1>
      <a:dk2>
        <a:srgbClr val="44546A"/>
      </a:dk2>
      <a:lt2>
        <a:srgbClr val="E7E6E6"/>
      </a:lt2>
      <a:accent1>
        <a:srgbClr val="BED6DA"/>
      </a:accent1>
      <a:accent2>
        <a:srgbClr val="3E7090"/>
      </a:accent2>
      <a:accent3>
        <a:srgbClr val="93A5A8"/>
      </a:accent3>
      <a:accent4>
        <a:srgbClr val="627272"/>
      </a:accent4>
      <a:accent5>
        <a:srgbClr val="BDA07D"/>
      </a:accent5>
      <a:accent6>
        <a:srgbClr val="D8CAB7"/>
      </a:accent6>
      <a:hlink>
        <a:srgbClr val="0563C1"/>
      </a:hlink>
      <a:folHlink>
        <a:srgbClr val="954F72"/>
      </a:folHlink>
    </a:clrScheme>
    <a:fontScheme name="Custom 24">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33468121_win32_CP_V3" id="{DB41292E-DA07-4A60-84D2-21F0B686AF93}" vid="{CD2DD4A9-674C-44A3-BA93-D7C3019ED0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Background xmlns="71af3243-3dd4-4a8d-8c0d-dd76da1f02a5">false</Background>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79BBA1-1277-4614-8DDE-B2EB22751222}">
  <ds:schemaRefs>
    <ds:schemaRef ds:uri="http://schemas.microsoft.com/sharepoint/v3/contenttype/forms"/>
  </ds:schemaRefs>
</ds:datastoreItem>
</file>

<file path=customXml/itemProps2.xml><?xml version="1.0" encoding="utf-8"?>
<ds:datastoreItem xmlns:ds="http://schemas.openxmlformats.org/officeDocument/2006/customXml" ds:itemID="{62AF5DA8-6387-4138-BF96-B65D39F2FC21}">
  <ds:schemaRefs>
    <ds:schemaRef ds:uri="230e9df3-be65-4c73-a93b-d1236ebd677e"/>
    <ds:schemaRef ds:uri="71af3243-3dd4-4a8d-8c0d-dd76da1f02a5"/>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BE47603A-423C-4B8F-AA3D-8E6FA47105AE}">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Coastal presentation</Template>
  <Application>Microsoft Office PowerPoint</Application>
  <PresentationFormat>Widescreen</PresentationFormat>
  <Slides>23</Slides>
  <Notes>7</Notes>
  <HiddenSlides>0</HiddenSlide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Custom</vt:lpstr>
      <vt:lpstr>Navigating Rough Terrains: Empowering Liaisons in Collection Decisions</vt:lpstr>
      <vt:lpstr>Agenda</vt:lpstr>
      <vt:lpstr>Re- routing as Budgets tighten</vt:lpstr>
      <vt:lpstr> Ground in Context</vt:lpstr>
      <vt:lpstr>Charting the Course: Database Review</vt:lpstr>
      <vt:lpstr>Look for the Big Dipper, Find the North Star </vt:lpstr>
      <vt:lpstr>Altitude Adjustments (challenges)</vt:lpstr>
      <vt:lpstr>*Note to self: Don't pack like an amateur.     (Lesson's Learned) </vt:lpstr>
      <vt:lpstr>Subject liaisons and collections decisions</vt:lpstr>
      <vt:lpstr>Collections Work at Michigan State Gast Business Library </vt:lpstr>
      <vt:lpstr>Liaison librarianship at the Gast Business Library</vt:lpstr>
      <vt:lpstr>My road map for librarianship</vt:lpstr>
      <vt:lpstr>No Longer on the Horizon: Budget Cuts Are Here</vt:lpstr>
      <vt:lpstr>Approaching the Budget Cuts Head-On</vt:lpstr>
      <vt:lpstr>Collaborative Work is Essential</vt:lpstr>
      <vt:lpstr>Teamwork Makes the Dreamwork</vt:lpstr>
      <vt:lpstr>Observations as a Not-Super-Collections Focused Liaison</vt:lpstr>
      <vt:lpstr>Librarian (Magic) Hard Work!</vt:lpstr>
      <vt:lpstr>Believe In Your Contributions</vt:lpstr>
      <vt:lpstr>Thoughts for all librarians doing this work </vt:lpstr>
      <vt:lpstr>Communication is Key</vt:lpstr>
      <vt:lpstr>Discussion Questions</vt:lpstr>
      <vt:lpstr>Audience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Tiler Jewell</dc:creator>
  <cp:revision>2</cp:revision>
  <dcterms:created xsi:type="dcterms:W3CDTF">2026-03-25T17:05:18Z</dcterms:created>
  <dcterms:modified xsi:type="dcterms:W3CDTF">2026-05-05T18:31:13Z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