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8" r:id="rId3"/>
    <p:sldId id="260" r:id="rId4"/>
    <p:sldId id="259" r:id="rId5"/>
    <p:sldId id="261" r:id="rId6"/>
    <p:sldId id="262" r:id="rId7"/>
    <p:sldId id="271" r:id="rId8"/>
  </p:sldIdLst>
  <p:sldSz cx="9144000" cy="5143500" type="screen16x9"/>
  <p:notesSz cx="6858000" cy="9144000"/>
  <p:embeddedFontLst>
    <p:embeddedFont>
      <p:font typeface="Proxima Nova" panose="020B0604020202020204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8" d="100"/>
          <a:sy n="158" d="100"/>
        </p:scale>
        <p:origin x="264" y="1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6ac31ab67f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6ac31ab67f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>
          <a:extLst>
            <a:ext uri="{FF2B5EF4-FFF2-40B4-BE49-F238E27FC236}">
              <a16:creationId xmlns:a16="http://schemas.microsoft.com/office/drawing/2014/main" id="{6D74A721-C23D-0968-E58C-538359FB95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6ac31ab67f_0_12:notes">
            <a:extLst>
              <a:ext uri="{FF2B5EF4-FFF2-40B4-BE49-F238E27FC236}">
                <a16:creationId xmlns:a16="http://schemas.microsoft.com/office/drawing/2014/main" id="{682D2E9D-82D6-108C-6F04-8F4AB94A49C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6ac31ab67f_0_12:notes">
            <a:extLst>
              <a:ext uri="{FF2B5EF4-FFF2-40B4-BE49-F238E27FC236}">
                <a16:creationId xmlns:a16="http://schemas.microsoft.com/office/drawing/2014/main" id="{D45838B3-84E5-5731-7B5F-B6DF7089B9C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31001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>
          <a:extLst>
            <a:ext uri="{FF2B5EF4-FFF2-40B4-BE49-F238E27FC236}">
              <a16:creationId xmlns:a16="http://schemas.microsoft.com/office/drawing/2014/main" id="{4B54BB90-B63F-92B4-A66C-66E04BE2C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6ac31ab67f_0_12:notes">
            <a:extLst>
              <a:ext uri="{FF2B5EF4-FFF2-40B4-BE49-F238E27FC236}">
                <a16:creationId xmlns:a16="http://schemas.microsoft.com/office/drawing/2014/main" id="{8CB99BC9-BD0A-4962-E01F-486B842441C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6ac31ab67f_0_12:notes">
            <a:extLst>
              <a:ext uri="{FF2B5EF4-FFF2-40B4-BE49-F238E27FC236}">
                <a16:creationId xmlns:a16="http://schemas.microsoft.com/office/drawing/2014/main" id="{29D80C32-782E-54D7-8D0C-7A88C1B4949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380098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>
          <a:extLst>
            <a:ext uri="{FF2B5EF4-FFF2-40B4-BE49-F238E27FC236}">
              <a16:creationId xmlns:a16="http://schemas.microsoft.com/office/drawing/2014/main" id="{B05E2B3D-73FA-D0CF-9762-4B3F537CD8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6ac31ab67f_0_12:notes">
            <a:extLst>
              <a:ext uri="{FF2B5EF4-FFF2-40B4-BE49-F238E27FC236}">
                <a16:creationId xmlns:a16="http://schemas.microsoft.com/office/drawing/2014/main" id="{A38D9C77-2E92-CE5E-301A-45A7D0D1BD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6ac31ab67f_0_12:notes">
            <a:extLst>
              <a:ext uri="{FF2B5EF4-FFF2-40B4-BE49-F238E27FC236}">
                <a16:creationId xmlns:a16="http://schemas.microsoft.com/office/drawing/2014/main" id="{8473F148-EE02-039B-A8E9-28F8D1A1D19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592381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>
          <a:extLst>
            <a:ext uri="{FF2B5EF4-FFF2-40B4-BE49-F238E27FC236}">
              <a16:creationId xmlns:a16="http://schemas.microsoft.com/office/drawing/2014/main" id="{16A5955F-A855-B9A0-42C0-CDD96CC5B3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6ac31ab67f_0_12:notes">
            <a:extLst>
              <a:ext uri="{FF2B5EF4-FFF2-40B4-BE49-F238E27FC236}">
                <a16:creationId xmlns:a16="http://schemas.microsoft.com/office/drawing/2014/main" id="{4518FC4D-1972-10DA-55B2-5519E6A7089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6ac31ab67f_0_12:notes">
            <a:extLst>
              <a:ext uri="{FF2B5EF4-FFF2-40B4-BE49-F238E27FC236}">
                <a16:creationId xmlns:a16="http://schemas.microsoft.com/office/drawing/2014/main" id="{F272D490-DAFB-1659-0F0F-094B81B504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879420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26abbfd3375_0_5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26abbfd3375_0_5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00274C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w="19050" cap="flat" cmpd="sng">
            <a:solidFill>
              <a:srgbClr val="FFCB0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400"/>
              <a:buNone/>
              <a:defRPr sz="2400">
                <a:solidFill>
                  <a:srgbClr val="00274C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400"/>
              <a:buNone/>
              <a:defRPr sz="2400">
                <a:solidFill>
                  <a:srgbClr val="00274C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400"/>
              <a:buNone/>
              <a:defRPr sz="2400">
                <a:solidFill>
                  <a:srgbClr val="00274C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400"/>
              <a:buNone/>
              <a:defRPr sz="2400">
                <a:solidFill>
                  <a:srgbClr val="00274C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400"/>
              <a:buNone/>
              <a:defRPr sz="2400">
                <a:solidFill>
                  <a:srgbClr val="00274C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400"/>
              <a:buNone/>
              <a:defRPr sz="2400">
                <a:solidFill>
                  <a:srgbClr val="00274C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400"/>
              <a:buNone/>
              <a:defRPr sz="2400">
                <a:solidFill>
                  <a:srgbClr val="00274C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400"/>
              <a:buNone/>
              <a:defRPr sz="2400">
                <a:solidFill>
                  <a:srgbClr val="00274C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bg>
      <p:bgPr>
        <a:solidFill>
          <a:srgbClr val="00274C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w="19050" cap="flat" cmpd="sng">
            <a:solidFill>
              <a:srgbClr val="FFCB0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74417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rgbClr val="FFCB0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800"/>
              <a:buNone/>
              <a:defRPr>
                <a:solidFill>
                  <a:srgbClr val="00274C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400">
                <a:solidFill>
                  <a:schemeClr val="dk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>
                <a:solidFill>
                  <a:schemeClr val="dk1"/>
                </a:solidFill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>
                <a:solidFill>
                  <a:schemeClr val="dk1"/>
                </a:solidFill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>
                <a:solidFill>
                  <a:schemeClr val="dk1"/>
                </a:solidFill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400">
                <a:solidFill>
                  <a:schemeClr val="dk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>
                <a:solidFill>
                  <a:schemeClr val="dk1"/>
                </a:solidFill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>
                <a:solidFill>
                  <a:schemeClr val="dk1"/>
                </a:solidFill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>
                <a:solidFill>
                  <a:schemeClr val="dk1"/>
                </a:solidFill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  <a:defRPr sz="1200">
                <a:solidFill>
                  <a:schemeClr val="dk1"/>
                </a:solidFill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  <a:defRPr sz="1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rgbClr val="00274C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CB05"/>
              </a:buClr>
              <a:buSzPts val="4800"/>
              <a:buNone/>
              <a:defRPr sz="4800">
                <a:solidFill>
                  <a:srgbClr val="FFCB0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title" hasCustomPrompt="1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pearmin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jldean@umich.edu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ctrTitle"/>
          </p:nvPr>
        </p:nvSpPr>
        <p:spPr>
          <a:xfrm>
            <a:off x="311700" y="589000"/>
            <a:ext cx="6873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4020" dirty="0"/>
              <a:t>The Good Soldier: Understanding Organizational Citizenship Behavior (OCB)</a:t>
            </a:r>
            <a:endParaRPr sz="4020" dirty="0"/>
          </a:p>
        </p:txBody>
      </p:sp>
      <p:sp>
        <p:nvSpPr>
          <p:cNvPr id="60" name="Google Shape;60;p13"/>
          <p:cNvSpPr txBox="1">
            <a:spLocks noGrp="1"/>
          </p:cNvSpPr>
          <p:nvPr>
            <p:ph type="subTitle" idx="1"/>
          </p:nvPr>
        </p:nvSpPr>
        <p:spPr>
          <a:xfrm>
            <a:off x="2433900" y="3503255"/>
            <a:ext cx="4751400" cy="9392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Jennifer L. Dean, PhD, MLIS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UM-Flint Thompson Library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</p:txBody>
      </p:sp>
      <p:pic>
        <p:nvPicPr>
          <p:cNvPr id="61" name="Google Shape;6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3287100"/>
            <a:ext cx="1453894" cy="1371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OCB Defined</a:t>
            </a:r>
            <a:endParaRPr dirty="0"/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buNone/>
            </a:pPr>
            <a:r>
              <a:rPr lang="en-US" sz="2400" dirty="0"/>
              <a:t>Individual behavior that is discretionary, not directly or explicitly recognized by the formal reward system, and in the aggregate promotes the efficient and effective functioning of the organization. 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From: Organ, D. W., Podsakoff, P. M., &amp; </a:t>
            </a:r>
            <a:r>
              <a:rPr lang="en-US" dirty="0" err="1"/>
              <a:t>MacKenzie</a:t>
            </a:r>
            <a:r>
              <a:rPr lang="en-US" dirty="0"/>
              <a:t>, S. B. (2006). </a:t>
            </a:r>
            <a:r>
              <a:rPr lang="en-US" i="1" dirty="0"/>
              <a:t>Organizational citizenship behavior : its nature, antecedents, and consequences</a:t>
            </a:r>
            <a:r>
              <a:rPr lang="en-US" dirty="0"/>
              <a:t> (1st ed.). SAGE Publications.</a:t>
            </a:r>
          </a:p>
          <a:p>
            <a:pPr marL="114300" indent="0">
              <a:buNone/>
            </a:pPr>
            <a:br>
              <a:rPr lang="en-US" sz="2400" dirty="0"/>
            </a:br>
            <a:endParaRPr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>
          <a:extLst>
            <a:ext uri="{FF2B5EF4-FFF2-40B4-BE49-F238E27FC236}">
              <a16:creationId xmlns:a16="http://schemas.microsoft.com/office/drawing/2014/main" id="{2ACEE52E-06CD-B3CC-3891-3D42863CD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>
            <a:extLst>
              <a:ext uri="{FF2B5EF4-FFF2-40B4-BE49-F238E27FC236}">
                <a16:creationId xmlns:a16="http://schemas.microsoft.com/office/drawing/2014/main" id="{4D1C028B-8424-36CA-06EF-4DBDBC43ABA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Five factors of OCB</a:t>
            </a:r>
            <a:endParaRPr dirty="0"/>
          </a:p>
        </p:txBody>
      </p:sp>
      <p:sp>
        <p:nvSpPr>
          <p:cNvPr id="72" name="Google Shape;72;p15">
            <a:extLst>
              <a:ext uri="{FF2B5EF4-FFF2-40B4-BE49-F238E27FC236}">
                <a16:creationId xmlns:a16="http://schemas.microsoft.com/office/drawing/2014/main" id="{9804965D-ED61-373C-BB3B-32FF924936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2400" dirty="0"/>
              <a:t>Altruism – helping behavior</a:t>
            </a:r>
          </a:p>
          <a:p>
            <a:r>
              <a:rPr lang="en-US" sz="2400" dirty="0"/>
              <a:t>Courtesy – considerate of others</a:t>
            </a:r>
          </a:p>
          <a:p>
            <a:r>
              <a:rPr lang="en-US" sz="2400" dirty="0"/>
              <a:t>Conscientiousness – behaviors that go beyond the scope of what is “expected”</a:t>
            </a:r>
          </a:p>
          <a:p>
            <a:r>
              <a:rPr lang="en-US" sz="2400" dirty="0"/>
              <a:t>Civic virtue – interest in the life of the organization</a:t>
            </a:r>
          </a:p>
          <a:p>
            <a:r>
              <a:rPr lang="en-US" sz="2400" dirty="0"/>
              <a:t>Sportsmanship – rolling with it</a:t>
            </a:r>
            <a:br>
              <a:rPr lang="en-US" sz="2400" dirty="0"/>
            </a:b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1081331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>
          <a:extLst>
            <a:ext uri="{FF2B5EF4-FFF2-40B4-BE49-F238E27FC236}">
              <a16:creationId xmlns:a16="http://schemas.microsoft.com/office/drawing/2014/main" id="{DD02528D-4DB8-04A9-6B51-8A1D4718D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>
            <a:extLst>
              <a:ext uri="{FF2B5EF4-FFF2-40B4-BE49-F238E27FC236}">
                <a16:creationId xmlns:a16="http://schemas.microsoft.com/office/drawing/2014/main" id="{83CA11E3-455A-3DBE-C351-DC5E0285C84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Similar to OCB… but not quite</a:t>
            </a:r>
            <a:endParaRPr dirty="0"/>
          </a:p>
        </p:txBody>
      </p:sp>
      <p:sp>
        <p:nvSpPr>
          <p:cNvPr id="72" name="Google Shape;72;p15">
            <a:extLst>
              <a:ext uri="{FF2B5EF4-FFF2-40B4-BE49-F238E27FC236}">
                <a16:creationId xmlns:a16="http://schemas.microsoft.com/office/drawing/2014/main" id="{E818AF63-2D61-B6CF-45F1-5FB30BF4A4C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2400" dirty="0"/>
              <a:t>Altruism – general helping behavior</a:t>
            </a:r>
          </a:p>
          <a:p>
            <a:r>
              <a:rPr lang="en-US" sz="2400" dirty="0"/>
              <a:t>General compliance – doing your job as “expected”</a:t>
            </a:r>
          </a:p>
          <a:p>
            <a:r>
              <a:rPr lang="en-US" sz="2400" dirty="0"/>
              <a:t>Contextual performance – “other duties as assigned”</a:t>
            </a:r>
          </a:p>
          <a:p>
            <a:r>
              <a:rPr lang="en-US" sz="2400" dirty="0"/>
              <a:t>Prosocial organizational behavior – more general, may help an individual more than the organization</a:t>
            </a:r>
          </a:p>
          <a:p>
            <a:r>
              <a:rPr lang="en-US" sz="2400" dirty="0"/>
              <a:t>Extra-role behavior – going beyond reasonable role expectations</a:t>
            </a:r>
            <a:endParaRPr lang="en-US" dirty="0"/>
          </a:p>
          <a:p>
            <a:pPr marL="114300" indent="0">
              <a:buNone/>
            </a:pPr>
            <a:br>
              <a:rPr lang="en-US" sz="2400" dirty="0"/>
            </a:b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2438209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>
          <a:extLst>
            <a:ext uri="{FF2B5EF4-FFF2-40B4-BE49-F238E27FC236}">
              <a16:creationId xmlns:a16="http://schemas.microsoft.com/office/drawing/2014/main" id="{3C531DF7-AE18-EB7F-A20A-2D4C51484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>
            <a:extLst>
              <a:ext uri="{FF2B5EF4-FFF2-40B4-BE49-F238E27FC236}">
                <a16:creationId xmlns:a16="http://schemas.microsoft.com/office/drawing/2014/main" id="{6B3CB0FA-CC94-8763-E627-0F2A0029DA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OCB Motivators</a:t>
            </a:r>
            <a:endParaRPr dirty="0"/>
          </a:p>
        </p:txBody>
      </p:sp>
      <p:sp>
        <p:nvSpPr>
          <p:cNvPr id="72" name="Google Shape;72;p15">
            <a:extLst>
              <a:ext uri="{FF2B5EF4-FFF2-40B4-BE49-F238E27FC236}">
                <a16:creationId xmlns:a16="http://schemas.microsoft.com/office/drawing/2014/main" id="{3129527B-3E7B-25A8-9DDA-A1B4B7665D4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2400" dirty="0"/>
              <a:t>Intrinsic motivation – it’s who we are</a:t>
            </a:r>
          </a:p>
          <a:p>
            <a:r>
              <a:rPr lang="en-US" sz="2400" dirty="0"/>
              <a:t>Helping work – did someone say library?</a:t>
            </a:r>
          </a:p>
          <a:p>
            <a:r>
              <a:rPr lang="en-US" sz="2400" dirty="0"/>
              <a:t>Organizational culture – what do we value</a:t>
            </a:r>
          </a:p>
          <a:p>
            <a:r>
              <a:rPr lang="en-US" sz="2400" dirty="0"/>
              <a:t>Leadership style – transformational… some link to transactional and leader-member exchange</a:t>
            </a:r>
          </a:p>
          <a:p>
            <a:r>
              <a:rPr lang="en-US" sz="2400" dirty="0"/>
              <a:t>Success and rewards – formal and informal</a:t>
            </a:r>
          </a:p>
          <a:p>
            <a:r>
              <a:rPr lang="en-US" sz="2400" dirty="0"/>
              <a:t>Gender? – it’s a mix</a:t>
            </a:r>
            <a:br>
              <a:rPr lang="en-US" sz="2400" dirty="0"/>
            </a:b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715388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>
          <a:extLst>
            <a:ext uri="{FF2B5EF4-FFF2-40B4-BE49-F238E27FC236}">
              <a16:creationId xmlns:a16="http://schemas.microsoft.com/office/drawing/2014/main" id="{33C4CEB1-4FDB-D04F-A20B-A412A0E8BB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>
            <a:extLst>
              <a:ext uri="{FF2B5EF4-FFF2-40B4-BE49-F238E27FC236}">
                <a16:creationId xmlns:a16="http://schemas.microsoft.com/office/drawing/2014/main" id="{0165FED1-BD25-A540-51C5-3E22E57DCBA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Questions to ask yourself</a:t>
            </a:r>
            <a:endParaRPr dirty="0"/>
          </a:p>
        </p:txBody>
      </p:sp>
      <p:sp>
        <p:nvSpPr>
          <p:cNvPr id="72" name="Google Shape;72;p15">
            <a:extLst>
              <a:ext uri="{FF2B5EF4-FFF2-40B4-BE49-F238E27FC236}">
                <a16:creationId xmlns:a16="http://schemas.microsoft.com/office/drawing/2014/main" id="{7A94B919-5180-E320-D905-CB6408A1931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2400" dirty="0"/>
              <a:t>Is this who I am?</a:t>
            </a:r>
          </a:p>
          <a:p>
            <a:r>
              <a:rPr lang="en-US" sz="2400" dirty="0"/>
              <a:t>Who am I helping?</a:t>
            </a:r>
          </a:p>
          <a:p>
            <a:r>
              <a:rPr lang="en-US" sz="2400" dirty="0"/>
              <a:t>What motivates me to engage in OCB?</a:t>
            </a:r>
          </a:p>
          <a:p>
            <a:r>
              <a:rPr lang="en-US" sz="2400" dirty="0"/>
              <a:t>Is this OCB, or something else?</a:t>
            </a:r>
          </a:p>
          <a:p>
            <a:r>
              <a:rPr lang="en-US" sz="2400" dirty="0"/>
              <a:t>Should I be rewarding this behavior?</a:t>
            </a:r>
          </a:p>
          <a:p>
            <a:r>
              <a:rPr lang="en-US" sz="2400" dirty="0"/>
              <a:t>What aspects of our organization need attention?</a:t>
            </a:r>
          </a:p>
          <a:p>
            <a:r>
              <a:rPr lang="en-US" sz="2400" dirty="0"/>
              <a:t>What aspects of our culture need attention?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1898279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8"/>
          <p:cNvSpPr txBox="1">
            <a:spLocks noGrp="1"/>
          </p:cNvSpPr>
          <p:nvPr>
            <p:ph type="title"/>
          </p:nvPr>
        </p:nvSpPr>
        <p:spPr>
          <a:xfrm>
            <a:off x="311699" y="164175"/>
            <a:ext cx="5980099" cy="23326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4800" dirty="0"/>
              <a:t>Let’s discuss!</a:t>
            </a:r>
            <a:br>
              <a:rPr lang="en-US" sz="4800" dirty="0"/>
            </a:br>
            <a:br>
              <a:rPr lang="en-US" sz="1800" dirty="0"/>
            </a:br>
            <a:r>
              <a:rPr lang="en-US" sz="1800" dirty="0"/>
              <a:t>For more information on OCB, please scan the QR Code:</a:t>
            </a:r>
          </a:p>
        </p:txBody>
      </p:sp>
      <p:sp>
        <p:nvSpPr>
          <p:cNvPr id="177" name="Google Shape;177;p28"/>
          <p:cNvSpPr txBox="1">
            <a:spLocks noGrp="1"/>
          </p:cNvSpPr>
          <p:nvPr>
            <p:ph type="subTitle" idx="4294967295"/>
          </p:nvPr>
        </p:nvSpPr>
        <p:spPr>
          <a:xfrm>
            <a:off x="311700" y="3132600"/>
            <a:ext cx="8520600" cy="175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chemeClr val="lt1"/>
                </a:solidFill>
              </a:rPr>
              <a:t>Contact me by email: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lt1"/>
              </a:solidFill>
            </a:endParaRPr>
          </a:p>
          <a:p>
            <a:pPr lvl="1" indent="-381000">
              <a:lnSpc>
                <a:spcPct val="100000"/>
              </a:lnSpc>
              <a:buClr>
                <a:schemeClr val="lt1"/>
              </a:buClr>
              <a:buSzPts val="2400"/>
              <a:buChar char="●"/>
            </a:pPr>
            <a:r>
              <a:rPr lang="en" sz="2000" dirty="0">
                <a:solidFill>
                  <a:schemeClr val="lt1"/>
                </a:solidFill>
                <a:hlinkClick r:id="rId3"/>
              </a:rPr>
              <a:t>jldean@umich.edu</a:t>
            </a:r>
            <a:endParaRPr lang="en" sz="2000" dirty="0">
              <a:solidFill>
                <a:schemeClr val="lt1"/>
              </a:solidFill>
            </a:endParaRPr>
          </a:p>
          <a:p>
            <a:pPr marL="533400" lvl="1" indent="0">
              <a:lnSpc>
                <a:spcPct val="100000"/>
              </a:lnSpc>
              <a:buClr>
                <a:schemeClr val="lt1"/>
              </a:buClr>
              <a:buSzPts val="2400"/>
              <a:buNone/>
            </a:pPr>
            <a:endParaRPr lang="en" sz="2000" dirty="0">
              <a:solidFill>
                <a:schemeClr val="lt1"/>
              </a:solidFill>
            </a:endParaRPr>
          </a:p>
          <a:p>
            <a:pPr marL="76200" indent="0">
              <a:lnSpc>
                <a:spcPct val="100000"/>
              </a:lnSpc>
              <a:buClr>
                <a:schemeClr val="lt1"/>
              </a:buClr>
              <a:buSzPts val="2400"/>
              <a:buNone/>
            </a:pPr>
            <a:r>
              <a:rPr lang="en" sz="2400" dirty="0">
                <a:solidFill>
                  <a:schemeClr val="lt1"/>
                </a:solidFill>
              </a:rPr>
              <a:t>See my profile on Sched for other ways to connect</a:t>
            </a:r>
            <a:endParaRPr sz="2400" dirty="0">
              <a:solidFill>
                <a:schemeClr val="lt1"/>
              </a:solidFill>
            </a:endParaRPr>
          </a:p>
        </p:txBody>
      </p:sp>
      <p:pic>
        <p:nvPicPr>
          <p:cNvPr id="62" name="Google Shape;62;p13" title="MiALA 2026 QR Code - OCB Reading List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73922" y="842925"/>
            <a:ext cx="1653900" cy="165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1298</TotalTime>
  <Words>337</Words>
  <Application>Microsoft Office PowerPoint</Application>
  <PresentationFormat>On-screen Show (16:9)</PresentationFormat>
  <Paragraphs>43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Proxima Nova</vt:lpstr>
      <vt:lpstr>Spearmint</vt:lpstr>
      <vt:lpstr>The Good Soldier: Understanding Organizational Citizenship Behavior (OCB)</vt:lpstr>
      <vt:lpstr>OCB Defined</vt:lpstr>
      <vt:lpstr>Five factors of OCB</vt:lpstr>
      <vt:lpstr>Similar to OCB… but not quite</vt:lpstr>
      <vt:lpstr>OCB Motivators</vt:lpstr>
      <vt:lpstr>Questions to ask yourself</vt:lpstr>
      <vt:lpstr>Let’s discuss!  For more information on OCB, please scan the QR Code: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Dean, Jennifer</dc:creator>
  <cp:lastModifiedBy>Dean, Jennifer</cp:lastModifiedBy>
  <cp:revision>6</cp:revision>
  <dcterms:modified xsi:type="dcterms:W3CDTF">2026-05-05T18:48:35Z</dcterms:modified>
</cp:coreProperties>
</file>