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0287000" cx="18288000"/>
  <p:notesSz cx="6858000" cy="9144000"/>
  <p:embeddedFontLst>
    <p:embeddedFont>
      <p:font typeface="Play"/>
      <p:regular r:id="rId24"/>
      <p:bold r:id="rId25"/>
    </p:embeddedFont>
    <p:embeddedFont>
      <p:font typeface="Rubik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gC2Iwgd3JyJOhdiv9OTpXAIiin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lay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ubik-regular.fntdata"/><Relationship Id="rId25" Type="http://schemas.openxmlformats.org/officeDocument/2006/relationships/font" Target="fonts/Play-bold.fntdata"/><Relationship Id="rId28" Type="http://schemas.openxmlformats.org/officeDocument/2006/relationships/font" Target="fonts/Rubik-italic.fntdata"/><Relationship Id="rId27" Type="http://schemas.openxmlformats.org/officeDocument/2006/relationships/font" Target="fonts/Rubik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ubik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10eb9541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b10eb95411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10eb95411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3b10eb95411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blank">
  <p:cSld name="BLANK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ok and globe on a shelf&#10;&#10;AI-generated content may be incorrect." id="13" name="Google Shape;1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47022" y="812373"/>
            <a:ext cx="12593956" cy="866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_Blue">
  <p:cSld name="2_Column_Blu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4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" type="body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34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descr="A pink flowers in a vase&#10;&#10;AI-generated content may be incorrect." id="60" name="Google Shape;6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61" name="Google Shape;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_Green">
  <p:cSld name="2_Column_Gree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35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descr="A pink flowers in a vase&#10;&#10;AI-generated content may be incorrect." id="66" name="Google Shape;6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67" name="Google Shape;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-Header_Pink">
  <p:cSld name="2_Column-Header_Pi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6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36"/>
          <p:cNvSpPr txBox="1"/>
          <p:nvPr>
            <p:ph idx="2" type="body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p36"/>
          <p:cNvSpPr txBox="1"/>
          <p:nvPr>
            <p:ph idx="3" type="body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36"/>
          <p:cNvSpPr txBox="1"/>
          <p:nvPr>
            <p:ph idx="4" type="body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descr="A pink flowers in a vase&#10;&#10;AI-generated content may be incorrect." id="75" name="Google Shape;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76" name="Google Shape;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-Header_Blue">
  <p:cSld name="2_Column-Header_Blu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7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37"/>
          <p:cNvSpPr txBox="1"/>
          <p:nvPr>
            <p:ph idx="2" type="body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2" name="Google Shape;82;p37"/>
          <p:cNvSpPr txBox="1"/>
          <p:nvPr>
            <p:ph idx="3" type="body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37"/>
          <p:cNvSpPr txBox="1"/>
          <p:nvPr>
            <p:ph idx="4" type="body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descr="A pink flowers in a vase&#10;&#10;AI-generated content may be incorrect." id="84" name="Google Shape;8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85" name="Google Shape;8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lumn-Header_Green">
  <p:cSld name="3_Column-Header_Gree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38"/>
          <p:cNvSpPr txBox="1"/>
          <p:nvPr>
            <p:ph idx="2" type="body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38"/>
          <p:cNvSpPr txBox="1"/>
          <p:nvPr>
            <p:ph idx="3" type="body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38"/>
          <p:cNvSpPr txBox="1"/>
          <p:nvPr>
            <p:ph idx="4" type="body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descr="A pink flowers in a vase&#10;&#10;AI-generated content may be incorrect." id="92" name="Google Shape;9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93" name="Google Shape;9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_Pink">
  <p:cSld name="Photo_Pi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/>
          <p:nvPr>
            <p:ph idx="2" type="pic"/>
          </p:nvPr>
        </p:nvSpPr>
        <p:spPr>
          <a:xfrm>
            <a:off x="888810" y="1447800"/>
            <a:ext cx="16510379" cy="7391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9"/>
          <p:cNvSpPr txBox="1"/>
          <p:nvPr>
            <p:ph idx="1" type="body"/>
          </p:nvPr>
        </p:nvSpPr>
        <p:spPr>
          <a:xfrm>
            <a:off x="888810" y="898978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1803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B1803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B1803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B1803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B1803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7" name="Google Shape;97;p39"/>
          <p:cNvSpPr txBox="1"/>
          <p:nvPr>
            <p:ph idx="3" type="body"/>
          </p:nvPr>
        </p:nvSpPr>
        <p:spPr>
          <a:xfrm>
            <a:off x="867201" y="446278"/>
            <a:ext cx="6629400" cy="7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hoto_Pink">
  <p:cSld name="1_Photo_Pi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/>
          <p:nvPr>
            <p:ph type="title"/>
          </p:nvPr>
        </p:nvSpPr>
        <p:spPr>
          <a:xfrm>
            <a:off x="5240337" y="3167590"/>
            <a:ext cx="774637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  <a:defRPr sz="8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" type="body"/>
          </p:nvPr>
        </p:nvSpPr>
        <p:spPr>
          <a:xfrm>
            <a:off x="5240337" y="4843990"/>
            <a:ext cx="7807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indent="-228600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Pink">
  <p:cSld name="Blank_Pi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1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104" name="Google Shape;10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105" name="Google Shape;1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Blue">
  <p:cSld name="Blank_Blu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2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2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109" name="Google Shape;10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110" name="Google Shape;11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Green">
  <p:cSld name="Blank_Gree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113" name="Google Shape;11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114" name="Google Shape;11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Blue">
  <p:cSld name="Section Header_Blue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b="1" sz="4000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/>
        </p:txBody>
      </p:sp>
      <p:sp>
        <p:nvSpPr>
          <p:cNvPr id="17" name="Google Shape;17;p24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Pink">
  <p:cSld name="Section Header_Pink"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b="1" sz="40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29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Pink">
  <p:cSld name="Section Header_Pink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b="1" sz="40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30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/>
        </p:nvSpPr>
        <p:spPr>
          <a:xfrm>
            <a:off x="9372600" y="9182100"/>
            <a:ext cx="8341712" cy="578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582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rPr>
              <a:t>May 6-8, 2026  |  Cambridge, MD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/>
          <p:nvPr>
            <p:ph type="title"/>
          </p:nvPr>
        </p:nvSpPr>
        <p:spPr>
          <a:xfrm>
            <a:off x="2438400" y="4873560"/>
            <a:ext cx="13411200" cy="1946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b="1" sz="5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body"/>
          </p:nvPr>
        </p:nvSpPr>
        <p:spPr>
          <a:xfrm>
            <a:off x="5076242" y="7200900"/>
            <a:ext cx="78073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indent="-228600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ook and globe on a shelf&#10;&#10;AI-generated content may be incorrect." id="22" name="Google Shape;2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7400" y="392344"/>
            <a:ext cx="6225011" cy="428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Pink" type="obj">
  <p:cSld name="OBJECT"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27" name="Google Shape;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28" name="Google Shape;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Blue">
  <p:cSld name="Title and Content_Blu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6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6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34" name="Google Shape;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Green">
  <p:cSld name="Title and Content_Gree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38" name="Google Shape;3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39" name="Google Shape;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Green">
  <p:cSld name="Section Header_Green">
    <p:bg>
      <p:bgPr>
        <a:solidFill>
          <a:schemeClr val="accent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b="1" sz="4000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/>
        </p:txBody>
      </p:sp>
      <p:sp>
        <p:nvSpPr>
          <p:cNvPr id="43" name="Google Shape;43;p31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White">
  <p:cSld name="Section Header_White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b="1" sz="40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/>
        </p:txBody>
      </p:sp>
      <p:sp>
        <p:nvSpPr>
          <p:cNvPr id="47" name="Google Shape;47;p32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_Pink">
  <p:cSld name="2_Column_Pi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3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" type="body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33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descr="A pink flowers in a vase&#10;&#10;AI-generated content may be incorrect." id="53" name="Google Shape;5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54" name="Google Shape;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419100"/>
            <a:ext cx="1699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4400"/>
              <a:buFont typeface="Georgia"/>
              <a:buNone/>
              <a:defRPr b="0" i="0" sz="4400" u="none" cap="none" strike="noStrike">
                <a:solidFill>
                  <a:srgbClr val="2B180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2400300"/>
            <a:ext cx="169926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457200" y="419100"/>
            <a:ext cx="1699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704"/>
              </a:buClr>
              <a:buSzPts val="4400"/>
              <a:buFont typeface="Georgia"/>
              <a:buNone/>
              <a:defRPr b="0" i="0" sz="4400" u="none" cap="none" strike="noStrike">
                <a:solidFill>
                  <a:srgbClr val="1D070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457200" y="2400300"/>
            <a:ext cx="169926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D070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D0704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D070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D0704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D070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>
            <p:ph idx="1" type="body"/>
          </p:nvPr>
        </p:nvSpPr>
        <p:spPr>
          <a:xfrm>
            <a:off x="807400" y="2736225"/>
            <a:ext cx="16413900" cy="7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</a:rPr>
              <a:t>how-to</a:t>
            </a:r>
            <a:r>
              <a:rPr lang="en-US" sz="2200">
                <a:solidFill>
                  <a:schemeClr val="dk1"/>
                </a:solidFill>
              </a:rPr>
              <a:t> of setting up storytime in a developmentally appropriate way.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Include: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</a:t>
            </a:r>
            <a:r>
              <a:rPr b="1" lang="en-US" sz="2200">
                <a:solidFill>
                  <a:schemeClr val="dk1"/>
                </a:solidFill>
              </a:rPr>
              <a:t>Storytime routine examples:</a:t>
            </a:r>
            <a:endParaRPr b="1" sz="22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•Welcome song</a:t>
            </a:r>
            <a:endParaRPr sz="22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•Story → movement → story → song or activity → goodbye song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</a:t>
            </a:r>
            <a:r>
              <a:rPr b="1" lang="en-US" sz="2200">
                <a:solidFill>
                  <a:schemeClr val="dk1"/>
                </a:solidFill>
              </a:rPr>
              <a:t>Why routines work</a:t>
            </a:r>
            <a:r>
              <a:rPr lang="en-US" sz="2200">
                <a:solidFill>
                  <a:schemeClr val="dk1"/>
                </a:solidFill>
              </a:rPr>
              <a:t> (based on brain development)</a:t>
            </a:r>
            <a:endParaRPr sz="22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•Build emotional safety</a:t>
            </a:r>
            <a:endParaRPr sz="22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•Help with transitions and attention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</a:t>
            </a:r>
            <a:r>
              <a:rPr b="1" lang="en-US" sz="2200">
                <a:solidFill>
                  <a:schemeClr val="dk1"/>
                </a:solidFill>
              </a:rPr>
              <a:t>Hello/goodbye rituals</a:t>
            </a:r>
            <a:endParaRPr b="1" sz="22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•Same song or action each time = predictability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</a:t>
            </a:r>
            <a:r>
              <a:rPr b="1" lang="en-US" sz="2200">
                <a:solidFill>
                  <a:schemeClr val="dk1"/>
                </a:solidFill>
              </a:rPr>
              <a:t>Use of visual aids</a:t>
            </a:r>
            <a:endParaRPr b="1" sz="22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•Visual schedule with images or icons</a:t>
            </a:r>
            <a:endParaRPr sz="22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•Use props to signal what's next (e.g., a puppet brings out the storybook)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Practical Tips: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•Keep transitions short but consistent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•Use the same phrasing each week ("It’s time to sit for our first story!")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Bonus Tools to Share: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•Sit spot ideas (dots, carpets, etc.)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92" name="Google Shape;192;p6"/>
          <p:cNvSpPr txBox="1"/>
          <p:nvPr>
            <p:ph type="title"/>
          </p:nvPr>
        </p:nvSpPr>
        <p:spPr>
          <a:xfrm>
            <a:off x="634625" y="190425"/>
            <a:ext cx="17292900" cy="28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1397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Explore strategies supporting classroom-style routines (hello/goodbye rituals, visual schedules, movement, engagement, etc.)</a:t>
            </a:r>
            <a:endParaRPr b="1"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>
            <p:ph type="title"/>
          </p:nvPr>
        </p:nvSpPr>
        <p:spPr>
          <a:xfrm>
            <a:off x="598075" y="2810975"/>
            <a:ext cx="7896600" cy="29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25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t/>
            </a:r>
            <a:endParaRPr sz="4500"/>
          </a:p>
        </p:txBody>
      </p:sp>
      <p:sp>
        <p:nvSpPr>
          <p:cNvPr id="198" name="Google Shape;198;p8"/>
          <p:cNvSpPr txBox="1"/>
          <p:nvPr>
            <p:ph idx="1" type="body"/>
          </p:nvPr>
        </p:nvSpPr>
        <p:spPr>
          <a:xfrm>
            <a:off x="403702" y="-801241"/>
            <a:ext cx="88836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7200"/>
              <a:t>Example:</a:t>
            </a:r>
            <a:endParaRPr b="1" sz="7200"/>
          </a:p>
        </p:txBody>
      </p:sp>
      <p:pic>
        <p:nvPicPr>
          <p:cNvPr id="199" name="Google Shape;19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825" y="316875"/>
            <a:ext cx="6315087" cy="98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73017" y="316875"/>
            <a:ext cx="6257909" cy="98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>
            <p:ph type="title"/>
          </p:nvPr>
        </p:nvSpPr>
        <p:spPr>
          <a:xfrm>
            <a:off x="634625" y="295100"/>
            <a:ext cx="173976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67"/>
              <a:t>Learn techniques for managing group behavior and gain ideas for interactive transitions and activities</a:t>
            </a:r>
            <a:endParaRPr b="1" sz="56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206" name="Google Shape;206;p11"/>
          <p:cNvSpPr txBox="1"/>
          <p:nvPr>
            <p:ph idx="1" type="body"/>
          </p:nvPr>
        </p:nvSpPr>
        <p:spPr>
          <a:xfrm>
            <a:off x="593101" y="2705100"/>
            <a:ext cx="795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</a:t>
            </a:r>
            <a:r>
              <a:rPr b="1" lang="en-US" sz="2700">
                <a:solidFill>
                  <a:srgbClr val="000000"/>
                </a:solidFill>
              </a:rPr>
              <a:t>Understanding behavior as communication</a:t>
            </a:r>
            <a:endParaRPr b="1"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•Tantrums, wandering, shouting = unmet needs or unclear expectations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</a:t>
            </a:r>
            <a:r>
              <a:rPr b="1" lang="en-US" sz="2700">
                <a:solidFill>
                  <a:srgbClr val="000000"/>
                </a:solidFill>
              </a:rPr>
              <a:t>Positive phrasing</a:t>
            </a:r>
            <a:endParaRPr b="1"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•“Use your walking feet” instead of “Don’t run”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</a:t>
            </a:r>
            <a:r>
              <a:rPr b="1" lang="en-US" sz="2700">
                <a:solidFill>
                  <a:srgbClr val="000000"/>
                </a:solidFill>
              </a:rPr>
              <a:t>Classroom-style behavior tools:</a:t>
            </a:r>
            <a:endParaRPr b="1"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•Use songs to cue cleanup, sitting down, or transitions</a:t>
            </a:r>
            <a:endParaRPr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•Countdown: “5 more minutes until clean-up”</a:t>
            </a:r>
            <a:endParaRPr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•Puppets or props to model behavior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7" name="Google Shape;207;p11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</a:t>
            </a:r>
            <a:r>
              <a:rPr b="1" lang="en-US" sz="2700">
                <a:solidFill>
                  <a:srgbClr val="000000"/>
                </a:solidFill>
              </a:rPr>
              <a:t>Managing the wiggles</a:t>
            </a:r>
            <a:endParaRPr b="1"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•Movement breaks</a:t>
            </a:r>
            <a:endParaRPr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•Fingerplays, scarves, dancing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</a:t>
            </a:r>
            <a:r>
              <a:rPr b="1" lang="en-US" sz="2700">
                <a:solidFill>
                  <a:srgbClr val="000000"/>
                </a:solidFill>
              </a:rPr>
              <a:t>Calming strategies</a:t>
            </a:r>
            <a:endParaRPr b="1"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•Breathing activities</a:t>
            </a:r>
            <a:endParaRPr sz="2700">
              <a:solidFill>
                <a:srgbClr val="000000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•Soft music or fidget items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00000"/>
                </a:solidFill>
              </a:rPr>
              <a:t>Transition Examples:</a:t>
            </a:r>
            <a:endParaRPr b="1"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•Use a “transition song” between activities (e.g., “If You’re Happy and You Know It, Take a Seat”)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•Scarves or parachute to change focus 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between active and quiet activities</a:t>
            </a:r>
            <a:endParaRPr sz="2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10eb95411_0_25"/>
          <p:cNvSpPr txBox="1"/>
          <p:nvPr>
            <p:ph type="title"/>
          </p:nvPr>
        </p:nvSpPr>
        <p:spPr>
          <a:xfrm>
            <a:off x="652775" y="0"/>
            <a:ext cx="97572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6300"/>
              <a:t>Questions/Comments?</a:t>
            </a:r>
            <a:endParaRPr b="1" sz="6300"/>
          </a:p>
        </p:txBody>
      </p:sp>
      <p:sp>
        <p:nvSpPr>
          <p:cNvPr id="213" name="Google Shape;213;g3b10eb95411_0_25"/>
          <p:cNvSpPr txBox="1"/>
          <p:nvPr>
            <p:ph idx="1" type="body"/>
          </p:nvPr>
        </p:nvSpPr>
        <p:spPr>
          <a:xfrm>
            <a:off x="652764" y="2705100"/>
            <a:ext cx="795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4" name="Google Shape;214;g3b10eb95411_0_25"/>
          <p:cNvSpPr txBox="1"/>
          <p:nvPr>
            <p:ph idx="2" type="body"/>
          </p:nvPr>
        </p:nvSpPr>
        <p:spPr>
          <a:xfrm>
            <a:off x="9144000" y="2705100"/>
            <a:ext cx="795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5029196" y="2502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9600"/>
              <a:t>Wrap Up</a:t>
            </a:r>
            <a:endParaRPr b="1" sz="9600"/>
          </a:p>
        </p:txBody>
      </p:sp>
      <p:sp>
        <p:nvSpPr>
          <p:cNvPr id="220" name="Google Shape;220;p14"/>
          <p:cNvSpPr txBox="1"/>
          <p:nvPr>
            <p:ph idx="1" type="body"/>
          </p:nvPr>
        </p:nvSpPr>
        <p:spPr>
          <a:xfrm>
            <a:off x="1032450" y="2521750"/>
            <a:ext cx="16223100" cy="58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</a:pPr>
            <a:r>
              <a:rPr lang="en-US" sz="4800">
                <a:solidFill>
                  <a:schemeClr val="dk1"/>
                </a:solidFill>
              </a:rPr>
              <a:t>Keep in mind that these are just suggestions. 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</a:pPr>
            <a:r>
              <a:rPr lang="en-US" sz="4800">
                <a:solidFill>
                  <a:schemeClr val="dk1"/>
                </a:solidFill>
              </a:rPr>
              <a:t>You know your storytime audience best, and not everything I’ve shared will work for every group. 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</a:pPr>
            <a:r>
              <a:rPr lang="en-US" sz="4800">
                <a:solidFill>
                  <a:schemeClr val="dk1"/>
                </a:solidFill>
              </a:rPr>
              <a:t>Feel free to experiment, adapt, and change things as needed. There’s no single right way to do this.</a:t>
            </a: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type="title"/>
          </p:nvPr>
        </p:nvSpPr>
        <p:spPr>
          <a:xfrm>
            <a:off x="3755873" y="792468"/>
            <a:ext cx="10280400" cy="3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b="1" lang="en-US" sz="9200"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sz="9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750" y="4410875"/>
            <a:ext cx="13674500" cy="46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1085056" y="1257300"/>
            <a:ext cx="16117887" cy="2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Georgia"/>
              <a:buNone/>
            </a:pPr>
            <a:r>
              <a:rPr lang="en-US">
                <a:solidFill>
                  <a:schemeClr val="accent5"/>
                </a:solidFill>
              </a:rPr>
              <a:t>Please take a moment to </a:t>
            </a:r>
            <a:br>
              <a:rPr lang="en-US">
                <a:solidFill>
                  <a:schemeClr val="accent5"/>
                </a:solidFill>
              </a:rPr>
            </a:br>
            <a:r>
              <a:rPr lang="en-US">
                <a:solidFill>
                  <a:schemeClr val="accent5"/>
                </a:solidFill>
              </a:rPr>
              <a:t>complete the program survey.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descr="A qr code on a white background&#10;&#10;AI-generated content may be incorrect." id="233" name="Google Shape;233;p18"/>
          <p:cNvPicPr preferRelativeResize="0"/>
          <p:nvPr/>
        </p:nvPicPr>
        <p:blipFill rotWithShape="1">
          <a:blip r:embed="rId3">
            <a:alphaModFix/>
          </a:blip>
          <a:srcRect b="12174" l="0" r="0" t="11344"/>
          <a:stretch/>
        </p:blipFill>
        <p:spPr>
          <a:xfrm>
            <a:off x="6572249" y="3028950"/>
            <a:ext cx="5143500" cy="52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4571999" y="80391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SCAN ME!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>
            <p:ph idx="1" type="body"/>
          </p:nvPr>
        </p:nvSpPr>
        <p:spPr>
          <a:xfrm>
            <a:off x="2170471" y="2377440"/>
            <a:ext cx="6973529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solidFill>
                  <a:schemeClr val="dk1"/>
                </a:solidFill>
              </a:rPr>
              <a:t>50/50 RAFFLE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Tickets are </a:t>
            </a:r>
            <a:r>
              <a:rPr b="1" lang="en-US" sz="3600">
                <a:solidFill>
                  <a:schemeClr val="dk1"/>
                </a:solidFill>
              </a:rPr>
              <a:t>$1 </a:t>
            </a:r>
            <a:r>
              <a:rPr lang="en-US" sz="3600">
                <a:solidFill>
                  <a:schemeClr val="dk1"/>
                </a:solidFill>
              </a:rPr>
              <a:t>each and can be purchased from </a:t>
            </a:r>
            <a:r>
              <a:rPr b="1" lang="en-US" sz="3600">
                <a:solidFill>
                  <a:schemeClr val="dk1"/>
                </a:solidFill>
              </a:rPr>
              <a:t>Conni Strittmatter </a:t>
            </a:r>
            <a:r>
              <a:rPr lang="en-US" sz="3600">
                <a:solidFill>
                  <a:schemeClr val="dk1"/>
                </a:solidFill>
              </a:rPr>
              <a:t>or </a:t>
            </a:r>
            <a:r>
              <a:rPr b="1" lang="en-US" sz="3600">
                <a:solidFill>
                  <a:schemeClr val="dk1"/>
                </a:solidFill>
              </a:rPr>
              <a:t>David Dahl</a:t>
            </a:r>
            <a:r>
              <a:rPr lang="en-US" sz="3600">
                <a:solidFill>
                  <a:schemeClr val="dk1"/>
                </a:solidFill>
              </a:rPr>
              <a:t>! The winner takes home half the pot.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solidFill>
                  <a:schemeClr val="dk1"/>
                </a:solidFill>
              </a:rPr>
              <a:t>SILENT AUCTION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Visit the Silent Auction in the exhibitor hall to place your bids </a:t>
            </a:r>
            <a:r>
              <a:rPr b="1" lang="en-US" sz="3600">
                <a:solidFill>
                  <a:schemeClr val="dk1"/>
                </a:solidFill>
              </a:rPr>
              <a:t>before 10 a.m. on Friday, May 8</a:t>
            </a:r>
            <a:r>
              <a:rPr b="1" baseline="30000" lang="en-US" sz="3600">
                <a:solidFill>
                  <a:schemeClr val="dk1"/>
                </a:solidFill>
              </a:rPr>
              <a:t>th</a:t>
            </a:r>
            <a:r>
              <a:rPr lang="en-US" sz="3600">
                <a:solidFill>
                  <a:schemeClr val="dk1"/>
                </a:solidFill>
              </a:rPr>
              <a:t>. </a:t>
            </a:r>
            <a:endParaRPr/>
          </a:p>
        </p:txBody>
      </p:sp>
      <p:sp>
        <p:nvSpPr>
          <p:cNvPr id="136" name="Google Shape;136;p3"/>
          <p:cNvSpPr txBox="1"/>
          <p:nvPr>
            <p:ph type="title"/>
          </p:nvPr>
        </p:nvSpPr>
        <p:spPr>
          <a:xfrm>
            <a:off x="722312" y="647700"/>
            <a:ext cx="16117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eorgia"/>
              <a:buNone/>
            </a:pPr>
            <a:r>
              <a:rPr lang="en-US" sz="8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Don’t Miss!</a:t>
            </a:r>
            <a:endParaRPr sz="8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Ticket with solid fill" id="137" name="Google Shape;1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419" y="2377440"/>
            <a:ext cx="968384" cy="968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vel with solid fill" id="138" name="Google Shape;1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144" y="5952729"/>
            <a:ext cx="1008677" cy="1008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gaphone with solid fill" id="139" name="Google Shape;13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4102" y="2324100"/>
            <a:ext cx="1058197" cy="10581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10972800" y="2324100"/>
            <a:ext cx="6347081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 QUIZ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May 7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8:00 – 10:00 p.m.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Choptank Ballroom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KARAOKE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May 7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6:00 – 10:00 p.m.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Windjammer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icrophone with solid fill" id="141" name="Google Shape;14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77899" y="595272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/>
          <p:nvPr>
            <p:ph type="title"/>
          </p:nvPr>
        </p:nvSpPr>
        <p:spPr>
          <a:xfrm>
            <a:off x="1039950" y="4799601"/>
            <a:ext cx="162081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</a:pPr>
            <a:r>
              <a:rPr lang="en-US" sz="8300">
                <a:latin typeface="Arial"/>
                <a:ea typeface="Arial"/>
                <a:cs typeface="Arial"/>
                <a:sym typeface="Arial"/>
              </a:rPr>
              <a:t>From Circle Time to Story Time:</a:t>
            </a:r>
            <a:endParaRPr sz="8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Bringing Classroom Strategies to the Library </a:t>
            </a:r>
            <a:endParaRPr sz="5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</a:pPr>
            <a:r>
              <a:t/>
            </a:r>
            <a:endParaRPr sz="7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/>
          <p:nvPr>
            <p:ph idx="1" type="body"/>
          </p:nvPr>
        </p:nvSpPr>
        <p:spPr>
          <a:xfrm>
            <a:off x="5091192" y="7804975"/>
            <a:ext cx="7807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solidFill>
                  <a:schemeClr val="dk1"/>
                </a:solidFill>
              </a:rPr>
              <a:t>PRESENTER: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solidFill>
                  <a:schemeClr val="dk1"/>
                </a:solidFill>
              </a:rPr>
              <a:t>Hilary Fudge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idx="1" type="body"/>
          </p:nvPr>
        </p:nvSpPr>
        <p:spPr>
          <a:xfrm>
            <a:off x="1066800" y="2255100"/>
            <a:ext cx="15051600" cy="7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Youth Services Coordinator at the Bridgeville Public Library, a role I have held for over 5 years. I am currently in my second year serving as Vice President of the Youth Services Division of the Delaware Library Association. Although this is my first paid position in a library, my connection to libraries began in high school when I volunteered at my local branch to fulfill my National Honor Society service hours.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Before joining the library world, I spent more than 16 years working with children as a nanny, daycare provider, and preschool teacher. I love bringing my educational background into my story times and children's programs. In addition to leading story times, I plan all teen and family programs and strives to offer creative, and engaging activities for patrons of all ages.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3" name="Google Shape;153;p5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8400"/>
              <a:t>Who am I? </a:t>
            </a:r>
            <a:endParaRPr b="1" sz="8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1066800" y="2628900"/>
            <a:ext cx="148722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• Examine how young children learn - Why things work</a:t>
            </a:r>
            <a:endParaRPr b="1" sz="48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• Explore strategies supporting</a:t>
            </a:r>
            <a:r>
              <a:rPr b="1" lang="en-US" sz="4800">
                <a:solidFill>
                  <a:schemeClr val="dk1"/>
                </a:solidFill>
              </a:rPr>
              <a:t> </a:t>
            </a:r>
            <a:r>
              <a:rPr b="1" lang="en-US" sz="4800">
                <a:solidFill>
                  <a:schemeClr val="dk1"/>
                </a:solidFill>
              </a:rPr>
              <a:t>classroom-style routines (hello/goodbye rituals, visual schedules, movement, engagement, etc.)</a:t>
            </a:r>
            <a:endParaRPr b="1" sz="48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ct val="66667"/>
              <a:buNone/>
            </a:pPr>
            <a:r>
              <a:rPr b="1" lang="en-US" sz="4800">
                <a:solidFill>
                  <a:schemeClr val="dk1"/>
                </a:solidFill>
              </a:rPr>
              <a:t>• Learn techniques for managing group behavior and gain ideas for interactive transitions and activities.</a:t>
            </a:r>
            <a:endParaRPr b="1" sz="4800">
              <a:solidFill>
                <a:schemeClr val="dk1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ct val="66667"/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ct val="66667"/>
              <a:buNone/>
            </a:pPr>
            <a:r>
              <a:rPr b="1" lang="en-US" sz="4800">
                <a:solidFill>
                  <a:schemeClr val="dk1"/>
                </a:solidFill>
              </a:rPr>
              <a:t>• </a:t>
            </a:r>
            <a:r>
              <a:rPr b="1" lang="en-US" sz="4800">
                <a:solidFill>
                  <a:schemeClr val="dk1"/>
                </a:solidFill>
              </a:rPr>
              <a:t>Share concerns/questions and Celebrate successes</a:t>
            </a:r>
            <a:endParaRPr b="1" sz="4800">
              <a:solidFill>
                <a:schemeClr val="dk1"/>
              </a:solidFill>
            </a:endParaRPr>
          </a:p>
        </p:txBody>
      </p:sp>
      <p:sp>
        <p:nvSpPr>
          <p:cNvPr id="159" name="Google Shape;159;p4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7700"/>
              <a:t>Objectives:</a:t>
            </a:r>
            <a:endParaRPr sz="8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418650" y="523325"/>
            <a:ext cx="9210600" cy="9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58"/>
              <a:buNone/>
            </a:pPr>
            <a:r>
              <a:rPr b="1" lang="en-US" sz="5015" u="sng">
                <a:solidFill>
                  <a:schemeClr val="lt1"/>
                </a:solidFill>
              </a:rPr>
              <a:t>Understanding Early Childhood Development (Ages 3–6)</a:t>
            </a:r>
            <a:endParaRPr b="1" sz="5015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t/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909"/>
              <a:buNone/>
            </a:pPr>
            <a:r>
              <a:t/>
            </a:r>
            <a:endParaRPr b="1" sz="237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t/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8" u="sng">
                <a:solidFill>
                  <a:schemeClr val="lt1"/>
                </a:solidFill>
              </a:rPr>
              <a:t> Key Developmental Areas</a:t>
            </a:r>
            <a:endParaRPr b="1" sz="4008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8">
                <a:solidFill>
                  <a:schemeClr val="lt1"/>
                </a:solidFill>
              </a:rPr>
              <a:t>•</a:t>
            </a:r>
            <a:r>
              <a:rPr b="1" lang="en-US" sz="3208">
                <a:solidFill>
                  <a:schemeClr val="lt1"/>
                </a:solidFill>
              </a:rPr>
              <a:t>Cognitive Development</a:t>
            </a:r>
            <a:r>
              <a:rPr lang="en-US" sz="3208">
                <a:solidFill>
                  <a:schemeClr val="lt1"/>
                </a:solidFill>
              </a:rPr>
              <a:t>: Kids this age are learning through play, repetition, and routine.</a:t>
            </a:r>
            <a:endParaRPr sz="32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8">
                <a:solidFill>
                  <a:schemeClr val="lt1"/>
                </a:solidFill>
              </a:rPr>
              <a:t>•</a:t>
            </a:r>
            <a:r>
              <a:rPr b="1" lang="en-US" sz="3208">
                <a:solidFill>
                  <a:schemeClr val="lt1"/>
                </a:solidFill>
              </a:rPr>
              <a:t>Social-Emotional Development</a:t>
            </a:r>
            <a:r>
              <a:rPr lang="en-US" sz="3208">
                <a:solidFill>
                  <a:schemeClr val="lt1"/>
                </a:solidFill>
              </a:rPr>
              <a:t>: They are learning how to manage emotions, take turns, and express needs.</a:t>
            </a:r>
            <a:endParaRPr sz="32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8">
                <a:solidFill>
                  <a:schemeClr val="lt1"/>
                </a:solidFill>
              </a:rPr>
              <a:t>•</a:t>
            </a:r>
            <a:r>
              <a:rPr b="1" lang="en-US" sz="3208">
                <a:solidFill>
                  <a:schemeClr val="lt1"/>
                </a:solidFill>
              </a:rPr>
              <a:t>Language Development</a:t>
            </a:r>
            <a:r>
              <a:rPr lang="en-US" sz="3208">
                <a:solidFill>
                  <a:schemeClr val="lt1"/>
                </a:solidFill>
              </a:rPr>
              <a:t>: Vocabulary is exploding; they’re learning narrative structure and conversation.</a:t>
            </a:r>
            <a:endParaRPr sz="32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8">
                <a:solidFill>
                  <a:schemeClr val="lt1"/>
                </a:solidFill>
              </a:rPr>
              <a:t>•</a:t>
            </a:r>
            <a:r>
              <a:rPr b="1" lang="en-US" sz="3208">
                <a:solidFill>
                  <a:schemeClr val="lt1"/>
                </a:solidFill>
              </a:rPr>
              <a:t>Physical Development</a:t>
            </a:r>
            <a:r>
              <a:rPr lang="en-US" sz="3208">
                <a:solidFill>
                  <a:schemeClr val="lt1"/>
                </a:solidFill>
              </a:rPr>
              <a:t>: Gross and fine motor skills are still developing. Sitting still is hard!</a:t>
            </a:r>
            <a:endParaRPr sz="32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8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8">
                <a:solidFill>
                  <a:schemeClr val="lt1"/>
                </a:solidFill>
              </a:rPr>
              <a:t>Takeaway</a:t>
            </a:r>
            <a:r>
              <a:rPr lang="en-US" sz="3208">
                <a:solidFill>
                  <a:schemeClr val="lt1"/>
                </a:solidFill>
              </a:rPr>
              <a:t>: </a:t>
            </a:r>
            <a:endParaRPr sz="3208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8">
                <a:solidFill>
                  <a:schemeClr val="lt1"/>
                </a:solidFill>
              </a:rPr>
              <a:t>Children aren’t misbehaving, they’re learning how to behave.</a:t>
            </a:r>
            <a:endParaRPr sz="320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t/>
            </a:r>
            <a:endParaRPr b="1" sz="4000">
              <a:solidFill>
                <a:srgbClr val="000000"/>
              </a:solidFill>
            </a:endParaRPr>
          </a:p>
        </p:txBody>
      </p:sp>
      <p:pic>
        <p:nvPicPr>
          <p:cNvPr id="166" name="Google Shape;166;p7" title="Screenshot 2025-12-16 122947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4000" y="1557550"/>
            <a:ext cx="8315000" cy="71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>
            <p:ph type="title"/>
          </p:nvPr>
        </p:nvSpPr>
        <p:spPr>
          <a:xfrm>
            <a:off x="652775" y="0"/>
            <a:ext cx="97572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6300"/>
              <a:t>Questions/Comments?</a:t>
            </a:r>
            <a:endParaRPr b="1" sz="6300"/>
          </a:p>
        </p:txBody>
      </p:sp>
      <p:sp>
        <p:nvSpPr>
          <p:cNvPr id="172" name="Google Shape;172;p12"/>
          <p:cNvSpPr txBox="1"/>
          <p:nvPr>
            <p:ph idx="1" type="body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3" name="Google Shape;173;p12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>
            <p:ph type="title"/>
          </p:nvPr>
        </p:nvSpPr>
        <p:spPr>
          <a:xfrm>
            <a:off x="498050" y="384800"/>
            <a:ext cx="16831500" cy="1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550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5500">
                <a:latin typeface="Arial"/>
                <a:ea typeface="Arial"/>
                <a:cs typeface="Arial"/>
                <a:sym typeface="Arial"/>
              </a:rPr>
              <a:t>ow preschool teaching strategies can support developmental appropriateness in story time</a:t>
            </a:r>
            <a:endParaRPr sz="5500"/>
          </a:p>
        </p:txBody>
      </p:sp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732650" y="2676425"/>
            <a:ext cx="16058400" cy="71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1" lang="en-US" sz="3320"/>
              <a:t>why</a:t>
            </a:r>
            <a:r>
              <a:rPr b="1" lang="en-US" sz="3320"/>
              <a:t> foundation - why kids act the way they do, and why certain strategies help.</a:t>
            </a:r>
            <a:endParaRPr b="1" sz="33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sz="2020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-US" sz="3320"/>
              <a:t>•Short attention spans</a:t>
            </a:r>
            <a:endParaRPr b="1" sz="3320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-US" sz="3320"/>
              <a:t>•Need for routine and predictability</a:t>
            </a:r>
            <a:endParaRPr b="1" sz="3320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-US" sz="3320"/>
              <a:t>•Still developing self-regulation and social skills</a:t>
            </a:r>
            <a:endParaRPr b="1" sz="3320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-US" sz="3320"/>
              <a:t>•Learn best through movement, repetition, and play</a:t>
            </a:r>
            <a:endParaRPr b="1" sz="3320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sz="25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-US" sz="3320"/>
              <a:t>•Why classroom strategies translate well to the library</a:t>
            </a:r>
            <a:endParaRPr b="1" sz="3320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-US" sz="3320"/>
              <a:t>•Both settings require group management and engagement</a:t>
            </a:r>
            <a:endParaRPr b="1" sz="3320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sz="2520"/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-US" sz="3320"/>
              <a:t>•Kids don’t understand the “rules change” in different settings unless explicitly taught</a:t>
            </a:r>
            <a:endParaRPr b="1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10eb95411_0_19"/>
          <p:cNvSpPr txBox="1"/>
          <p:nvPr>
            <p:ph type="title"/>
          </p:nvPr>
        </p:nvSpPr>
        <p:spPr>
          <a:xfrm>
            <a:off x="652775" y="0"/>
            <a:ext cx="97572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6300"/>
              <a:t>Questions/Comments?</a:t>
            </a:r>
            <a:endParaRPr b="1" sz="6300"/>
          </a:p>
        </p:txBody>
      </p:sp>
      <p:sp>
        <p:nvSpPr>
          <p:cNvPr id="185" name="Google Shape;185;g3b10eb95411_0_19"/>
          <p:cNvSpPr txBox="1"/>
          <p:nvPr>
            <p:ph idx="1" type="body"/>
          </p:nvPr>
        </p:nvSpPr>
        <p:spPr>
          <a:xfrm>
            <a:off x="652764" y="2705100"/>
            <a:ext cx="795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6" name="Google Shape;186;g3b10eb95411_0_19"/>
          <p:cNvSpPr txBox="1"/>
          <p:nvPr>
            <p:ph idx="2" type="body"/>
          </p:nvPr>
        </p:nvSpPr>
        <p:spPr>
          <a:xfrm>
            <a:off x="9144000" y="2705100"/>
            <a:ext cx="795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2026 Conference">
      <a:dk1>
        <a:srgbClr val="027676"/>
      </a:dk1>
      <a:lt1>
        <a:srgbClr val="FFFFFF"/>
      </a:lt1>
      <a:dk2>
        <a:srgbClr val="EA7867"/>
      </a:dk2>
      <a:lt2>
        <a:srgbClr val="FCECDB"/>
      </a:lt2>
      <a:accent1>
        <a:srgbClr val="87C3BF"/>
      </a:accent1>
      <a:accent2>
        <a:srgbClr val="F0A586"/>
      </a:accent2>
      <a:accent3>
        <a:srgbClr val="F05758"/>
      </a:accent3>
      <a:accent4>
        <a:srgbClr val="FAAE58"/>
      </a:accent4>
      <a:accent5>
        <a:srgbClr val="815241"/>
      </a:accent5>
      <a:accent6>
        <a:srgbClr val="47231A"/>
      </a:accent6>
      <a:hlink>
        <a:srgbClr val="C58C54"/>
      </a:hlink>
      <a:folHlink>
        <a:srgbClr val="0A34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2026 Conference">
      <a:dk1>
        <a:srgbClr val="027676"/>
      </a:dk1>
      <a:lt1>
        <a:srgbClr val="FFFFFF"/>
      </a:lt1>
      <a:dk2>
        <a:srgbClr val="EA7867"/>
      </a:dk2>
      <a:lt2>
        <a:srgbClr val="FCECDB"/>
      </a:lt2>
      <a:accent1>
        <a:srgbClr val="87C3BF"/>
      </a:accent1>
      <a:accent2>
        <a:srgbClr val="F0A586"/>
      </a:accent2>
      <a:accent3>
        <a:srgbClr val="F05758"/>
      </a:accent3>
      <a:accent4>
        <a:srgbClr val="FAAE58"/>
      </a:accent4>
      <a:accent5>
        <a:srgbClr val="815241"/>
      </a:accent5>
      <a:accent6>
        <a:srgbClr val="47231A"/>
      </a:accent6>
      <a:hlink>
        <a:srgbClr val="C58C54"/>
      </a:hlink>
      <a:folHlink>
        <a:srgbClr val="0A34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