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Georgia" panose="02040502050405020303" pitchFamily="18" charset="0"/>
      <p:regular r:id="rId19"/>
      <p:bold r:id="rId20"/>
      <p:italic r:id="rId21"/>
      <p:boldItalic r:id="rId22"/>
    </p:embeddedFont>
    <p:embeddedFont>
      <p:font typeface="Play" panose="020B0604020202020204" charset="0"/>
      <p:regular r:id="rId23"/>
      <p:bold r:id="rId24"/>
    </p:embeddedFont>
    <p:embeddedFont>
      <p:font typeface="Rubik" panose="020B0604020202020204" charset="-79"/>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d746aabb1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d746aabb1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d746aabb1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3d746aabb1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746aabb10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3d746aabb1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d760e958a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3d760e958a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d746aabb1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3d746aabb1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746aabb10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d746aabb1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746aabb1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3d746aabb1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type="blank">
  <p:cSld name="BLANK">
    <p:bg>
      <p:bgPr>
        <a:solidFill>
          <a:schemeClr val="lt2"/>
        </a:solidFill>
        <a:effectLst/>
      </p:bgPr>
    </p:bg>
    <p:spTree>
      <p:nvGrpSpPr>
        <p:cNvPr id="1" name="Shape 12"/>
        <p:cNvGrpSpPr/>
        <p:nvPr/>
      </p:nvGrpSpPr>
      <p:grpSpPr>
        <a:xfrm>
          <a:off x="0" y="0"/>
          <a:ext cx="0" cy="0"/>
          <a:chOff x="0" y="0"/>
          <a:chExt cx="0" cy="0"/>
        </a:xfrm>
      </p:grpSpPr>
      <p:pic>
        <p:nvPicPr>
          <p:cNvPr id="13" name="Google Shape;13;p2" descr="A book and globe on a shelf&#10;&#10;AI-generated content may be incorrect."/>
          <p:cNvPicPr preferRelativeResize="0"/>
          <p:nvPr/>
        </p:nvPicPr>
        <p:blipFill rotWithShape="1">
          <a:blip r:embed="rId2">
            <a:alphaModFix/>
          </a:blip>
          <a:srcRect/>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lumn_Blue">
  <p:cSld name="2_Column_Blue">
    <p:spTree>
      <p:nvGrpSpPr>
        <p:cNvPr id="1" name="Shape 55"/>
        <p:cNvGrpSpPr/>
        <p:nvPr/>
      </p:nvGrpSpPr>
      <p:grpSpPr>
        <a:xfrm>
          <a:off x="0" y="0"/>
          <a:ext cx="0" cy="0"/>
          <a:chOff x="0" y="0"/>
          <a:chExt cx="0" cy="0"/>
        </a:xfrm>
      </p:grpSpPr>
      <p:sp>
        <p:nvSpPr>
          <p:cNvPr id="56" name="Google Shape;56;p11"/>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1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11"/>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0" name="Google Shape;60;p11"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1" name="Google Shape;61;p11"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olumn_Green">
  <p:cSld name="2_Column_Green">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2"/>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66" name="Google Shape;66;p12"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7" name="Google Shape;67;p12"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lumn-Header_Pink">
  <p:cSld name="2_Column-Header_Pink">
    <p:spTree>
      <p:nvGrpSpPr>
        <p:cNvPr id="1" name="Shape 68"/>
        <p:cNvGrpSpPr/>
        <p:nvPr/>
      </p:nvGrpSpPr>
      <p:grpSpPr>
        <a:xfrm>
          <a:off x="0" y="0"/>
          <a:ext cx="0" cy="0"/>
          <a:chOff x="0" y="0"/>
          <a:chExt cx="0" cy="0"/>
        </a:xfrm>
      </p:grpSpPr>
      <p:sp>
        <p:nvSpPr>
          <p:cNvPr id="69" name="Google Shape;69;p13"/>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1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13"/>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13"/>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4" name="Google Shape;74;p13"/>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75" name="Google Shape;75;p1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76" name="Google Shape;76;p1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lumn-Header_Blue">
  <p:cSld name="2_Column-Header_Blue">
    <p:spTree>
      <p:nvGrpSpPr>
        <p:cNvPr id="1" name="Shape 77"/>
        <p:cNvGrpSpPr/>
        <p:nvPr/>
      </p:nvGrpSpPr>
      <p:grpSpPr>
        <a:xfrm>
          <a:off x="0" y="0"/>
          <a:ext cx="0" cy="0"/>
          <a:chOff x="0" y="0"/>
          <a:chExt cx="0" cy="0"/>
        </a:xfrm>
      </p:grpSpPr>
      <p:sp>
        <p:nvSpPr>
          <p:cNvPr id="78" name="Google Shape;78;p14"/>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1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1" name="Google Shape;81;p14"/>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2" name="Google Shape;82;p14"/>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3" name="Google Shape;83;p14"/>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84" name="Google Shape;84;p14"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85" name="Google Shape;85;p14"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olumn-Header_Green">
  <p:cSld name="3_Column-Header_Green">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9" name="Google Shape;89;p15"/>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0" name="Google Shape;90;p15"/>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B1803"/>
              </a:buClr>
              <a:buSzPts val="2400"/>
              <a:buNone/>
              <a:defRPr sz="2400" b="1">
                <a:latin typeface="Arial"/>
                <a:ea typeface="Arial"/>
                <a:cs typeface="Arial"/>
                <a:sym typeface="Arial"/>
              </a:defRPr>
            </a:lvl1pPr>
            <a:lvl2pPr marL="914400" lvl="1" indent="-228600" algn="l">
              <a:lnSpc>
                <a:spcPct val="100000"/>
              </a:lnSpc>
              <a:spcBef>
                <a:spcPts val="400"/>
              </a:spcBef>
              <a:spcAft>
                <a:spcPts val="0"/>
              </a:spcAft>
              <a:buClr>
                <a:srgbClr val="2B1803"/>
              </a:buClr>
              <a:buSzPts val="2000"/>
              <a:buNone/>
              <a:defRPr sz="2000" b="1"/>
            </a:lvl2pPr>
            <a:lvl3pPr marL="1371600" lvl="2" indent="-228600" algn="l">
              <a:lnSpc>
                <a:spcPct val="100000"/>
              </a:lnSpc>
              <a:spcBef>
                <a:spcPts val="360"/>
              </a:spcBef>
              <a:spcAft>
                <a:spcPts val="0"/>
              </a:spcAft>
              <a:buClr>
                <a:srgbClr val="2B1803"/>
              </a:buClr>
              <a:buSzPts val="1800"/>
              <a:buNone/>
              <a:defRPr sz="1800" b="1"/>
            </a:lvl3pPr>
            <a:lvl4pPr marL="1828800" lvl="3" indent="-228600" algn="l">
              <a:lnSpc>
                <a:spcPct val="100000"/>
              </a:lnSpc>
              <a:spcBef>
                <a:spcPts val="320"/>
              </a:spcBef>
              <a:spcAft>
                <a:spcPts val="0"/>
              </a:spcAft>
              <a:buClr>
                <a:srgbClr val="2B1803"/>
              </a:buClr>
              <a:buSzPts val="1600"/>
              <a:buNone/>
              <a:defRPr sz="1600" b="1"/>
            </a:lvl4pPr>
            <a:lvl5pPr marL="2286000" lvl="4" indent="-228600" algn="l">
              <a:lnSpc>
                <a:spcPct val="100000"/>
              </a:lnSpc>
              <a:spcBef>
                <a:spcPts val="320"/>
              </a:spcBef>
              <a:spcAft>
                <a:spcPts val="0"/>
              </a:spcAft>
              <a:buClr>
                <a:srgbClr val="2B180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1" name="Google Shape;91;p15"/>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92" name="Google Shape;92;p1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93" name="Google Shape;93;p1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_Pink">
  <p:cSld name="Photo_Pink">
    <p:spTree>
      <p:nvGrpSpPr>
        <p:cNvPr id="1" name="Shape 94"/>
        <p:cNvGrpSpPr/>
        <p:nvPr/>
      </p:nvGrpSpPr>
      <p:grpSpPr>
        <a:xfrm>
          <a:off x="0" y="0"/>
          <a:ext cx="0" cy="0"/>
          <a:chOff x="0" y="0"/>
          <a:chExt cx="0" cy="0"/>
        </a:xfrm>
      </p:grpSpPr>
      <p:sp>
        <p:nvSpPr>
          <p:cNvPr id="95" name="Google Shape;95;p16"/>
          <p:cNvSpPr>
            <a:spLocks noGrp="1"/>
          </p:cNvSpPr>
          <p:nvPr>
            <p:ph type="pic" idx="2"/>
          </p:nvPr>
        </p:nvSpPr>
        <p:spPr>
          <a:xfrm>
            <a:off x="888810" y="1447800"/>
            <a:ext cx="16510379" cy="7391400"/>
          </a:xfrm>
          <a:prstGeom prst="rect">
            <a:avLst/>
          </a:prstGeom>
          <a:noFill/>
          <a:ln>
            <a:noFill/>
          </a:ln>
        </p:spPr>
      </p:sp>
      <p:sp>
        <p:nvSpPr>
          <p:cNvPr id="96" name="Google Shape;96;p16"/>
          <p:cNvSpPr txBox="1">
            <a:spLocks noGrp="1"/>
          </p:cNvSpPr>
          <p:nvPr>
            <p:ph type="body" idx="1"/>
          </p:nvPr>
        </p:nvSpPr>
        <p:spPr>
          <a:xfrm>
            <a:off x="888810" y="8989787"/>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2B1803"/>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rgbClr val="2B1803"/>
              </a:buClr>
              <a:buSzPts val="1200"/>
              <a:buNone/>
              <a:defRPr sz="1200"/>
            </a:lvl2pPr>
            <a:lvl3pPr marL="1371600" lvl="2" indent="-228600" algn="l">
              <a:lnSpc>
                <a:spcPct val="100000"/>
              </a:lnSpc>
              <a:spcBef>
                <a:spcPts val="200"/>
              </a:spcBef>
              <a:spcAft>
                <a:spcPts val="0"/>
              </a:spcAft>
              <a:buClr>
                <a:srgbClr val="2B1803"/>
              </a:buClr>
              <a:buSzPts val="1000"/>
              <a:buNone/>
              <a:defRPr sz="1000"/>
            </a:lvl3pPr>
            <a:lvl4pPr marL="1828800" lvl="3" indent="-228600" algn="l">
              <a:lnSpc>
                <a:spcPct val="100000"/>
              </a:lnSpc>
              <a:spcBef>
                <a:spcPts val="180"/>
              </a:spcBef>
              <a:spcAft>
                <a:spcPts val="0"/>
              </a:spcAft>
              <a:buClr>
                <a:srgbClr val="2B1803"/>
              </a:buClr>
              <a:buSzPts val="900"/>
              <a:buNone/>
              <a:defRPr sz="900"/>
            </a:lvl4pPr>
            <a:lvl5pPr marL="2286000" lvl="4" indent="-228600" algn="l">
              <a:lnSpc>
                <a:spcPct val="100000"/>
              </a:lnSpc>
              <a:spcBef>
                <a:spcPts val="180"/>
              </a:spcBef>
              <a:spcAft>
                <a:spcPts val="0"/>
              </a:spcAft>
              <a:buClr>
                <a:srgbClr val="2B1803"/>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7" name="Google Shape;97;p16"/>
          <p:cNvSpPr txBox="1">
            <a:spLocks noGrp="1"/>
          </p:cNvSpPr>
          <p:nvPr>
            <p:ph type="body" idx="3"/>
          </p:nvPr>
        </p:nvSpPr>
        <p:spPr>
          <a:xfrm>
            <a:off x="867201" y="446278"/>
            <a:ext cx="6629400" cy="7254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chemeClr val="dk1"/>
              </a:buClr>
              <a:buSzPts val="3200"/>
              <a:buNone/>
              <a:defRPr b="1">
                <a:solidFill>
                  <a:schemeClr val="dk1"/>
                </a:solidFill>
                <a:latin typeface="Arial"/>
                <a:ea typeface="Arial"/>
                <a:cs typeface="Arial"/>
                <a:sym typeface="Arial"/>
              </a:defRPr>
            </a:lvl1pPr>
            <a:lvl2pPr marL="914400" lvl="1" indent="-342900" algn="l">
              <a:lnSpc>
                <a:spcPct val="100000"/>
              </a:lnSpc>
              <a:spcBef>
                <a:spcPts val="360"/>
              </a:spcBef>
              <a:spcAft>
                <a:spcPts val="0"/>
              </a:spcAft>
              <a:buClr>
                <a:srgbClr val="2B1803"/>
              </a:buClr>
              <a:buSzPts val="1800"/>
              <a:buChar char="–"/>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2B1803"/>
              </a:buClr>
              <a:buSzPts val="1800"/>
              <a:buChar char="•"/>
              <a:defRPr/>
            </a:lvl1pPr>
            <a:lvl2pPr marL="914400" lvl="1" indent="-228600" algn="ctr">
              <a:lnSpc>
                <a:spcPct val="100000"/>
              </a:lnSpc>
              <a:spcBef>
                <a:spcPts val="560"/>
              </a:spcBef>
              <a:spcAft>
                <a:spcPts val="0"/>
              </a:spcAft>
              <a:buClr>
                <a:schemeClr val="dk1"/>
              </a:buClr>
              <a:buSzPts val="2800"/>
              <a:buFont typeface="Arial"/>
              <a:buNone/>
              <a:defRPr b="1">
                <a:solidFill>
                  <a:schemeClr val="dk1"/>
                </a:solidFill>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01"/>
        <p:cNvGrpSpPr/>
        <p:nvPr/>
      </p:nvGrpSpPr>
      <p:grpSpPr>
        <a:xfrm>
          <a:off x="0" y="0"/>
          <a:ext cx="0" cy="0"/>
          <a:chOff x="0" y="0"/>
          <a:chExt cx="0" cy="0"/>
        </a:xfrm>
      </p:grpSpPr>
      <p:sp>
        <p:nvSpPr>
          <p:cNvPr id="102" name="Google Shape;102;p18"/>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18"/>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4" name="Google Shape;104;p18"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05" name="Google Shape;105;p18"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06"/>
        <p:cNvGrpSpPr/>
        <p:nvPr/>
      </p:nvGrpSpPr>
      <p:grpSpPr>
        <a:xfrm>
          <a:off x="0" y="0"/>
          <a:ext cx="0" cy="0"/>
          <a:chOff x="0" y="0"/>
          <a:chExt cx="0" cy="0"/>
        </a:xfrm>
      </p:grpSpPr>
      <p:sp>
        <p:nvSpPr>
          <p:cNvPr id="107" name="Google Shape;107;p19"/>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19"/>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19"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0" name="Google Shape;110;p19"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20"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4" name="Google Shape;114;p20"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Blue">
  <p:cSld name="Section Header_Blue">
    <p:bg>
      <p:bgPr>
        <a:solidFill>
          <a:schemeClr val="dk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a:solidFill>
                  <a:schemeClr val="lt1"/>
                </a:solidFil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17" name="Google Shape;17;p3"/>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2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80"/>
              </a:spcBef>
              <a:spcAft>
                <a:spcPts val="0"/>
              </a:spcAft>
              <a:buClr>
                <a:schemeClr val="lt1"/>
              </a:buClr>
              <a:buSzPts val="140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118" name="Google Shape;118;p21"/>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8"/>
        <p:cNvGrpSpPr/>
        <p:nvPr/>
      </p:nvGrpSpPr>
      <p:grpSpPr>
        <a:xfrm>
          <a:off x="0" y="0"/>
          <a:ext cx="0" cy="0"/>
          <a:chOff x="0" y="0"/>
          <a:chExt cx="0" cy="0"/>
        </a:xfrm>
      </p:grpSpPr>
      <p:sp>
        <p:nvSpPr>
          <p:cNvPr id="19" name="Google Shape;19;p4"/>
          <p:cNvSpPr txBox="1"/>
          <p:nvPr/>
        </p:nvSpPr>
        <p:spPr>
          <a:xfrm>
            <a:off x="9372600" y="9182100"/>
            <a:ext cx="8341712" cy="578043"/>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Clr>
                <a:srgbClr val="000000"/>
              </a:buClr>
              <a:buSzPts val="2000"/>
              <a:buFont typeface="Arial"/>
              <a:buNone/>
            </a:pPr>
            <a:r>
              <a:rPr lang="en-US" sz="2000" b="0" i="0" u="none" strike="noStrike" cap="none">
                <a:solidFill>
                  <a:schemeClr val="accent6"/>
                </a:solidFill>
                <a:latin typeface="Rubik"/>
                <a:ea typeface="Rubik"/>
                <a:cs typeface="Rubik"/>
                <a:sym typeface="Rubik"/>
              </a:rPr>
              <a:t>May 6-8, 2026  |  Cambridge, MD</a:t>
            </a:r>
            <a:endParaRPr sz="14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title"/>
          </p:nvPr>
        </p:nvSpPr>
        <p:spPr>
          <a:xfrm>
            <a:off x="2438400" y="4873560"/>
            <a:ext cx="13411200" cy="19463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Georgia"/>
              <a:buNone/>
              <a:defRPr sz="54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2B1803"/>
              </a:buClr>
              <a:buSzPts val="1800"/>
              <a:buChar char="•"/>
              <a:defRPr/>
            </a:lvl1pPr>
            <a:lvl2pPr marL="914400" lvl="1" indent="-228600" algn="ctr">
              <a:lnSpc>
                <a:spcPct val="100000"/>
              </a:lnSpc>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marL="1371600" lvl="2" indent="-342900" algn="l">
              <a:lnSpc>
                <a:spcPct val="100000"/>
              </a:lnSpc>
              <a:spcBef>
                <a:spcPts val="360"/>
              </a:spcBef>
              <a:spcAft>
                <a:spcPts val="0"/>
              </a:spcAft>
              <a:buClr>
                <a:srgbClr val="2B1803"/>
              </a:buClr>
              <a:buSzPts val="1800"/>
              <a:buChar char="•"/>
              <a:defRPr/>
            </a:lvl3pPr>
            <a:lvl4pPr marL="1828800" lvl="3" indent="-342900" algn="l">
              <a:lnSpc>
                <a:spcPct val="100000"/>
              </a:lnSpc>
              <a:spcBef>
                <a:spcPts val="360"/>
              </a:spcBef>
              <a:spcAft>
                <a:spcPts val="0"/>
              </a:spcAft>
              <a:buClr>
                <a:srgbClr val="2B1803"/>
              </a:buClr>
              <a:buSzPts val="1800"/>
              <a:buChar char="–"/>
              <a:defRPr/>
            </a:lvl4pPr>
            <a:lvl5pPr marL="2286000" lvl="4" indent="-342900" algn="l">
              <a:lnSpc>
                <a:spcPct val="100000"/>
              </a:lnSpc>
              <a:spcBef>
                <a:spcPts val="360"/>
              </a:spcBef>
              <a:spcAft>
                <a:spcPts val="0"/>
              </a:spcAft>
              <a:buClr>
                <a:srgbClr val="2B180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 name="Google Shape;22;p4" descr="A book and globe on a shelf&#10;&#10;AI-generated content may be incorrect."/>
          <p:cNvPicPr preferRelativeResize="0"/>
          <p:nvPr/>
        </p:nvPicPr>
        <p:blipFill rotWithShape="1">
          <a:blip r:embed="rId2">
            <a:alphaModFix/>
          </a:blip>
          <a:srcRect/>
          <a:stretch/>
        </p:blipFill>
        <p:spPr>
          <a:xfrm>
            <a:off x="5867400" y="392344"/>
            <a:ext cx="6225011" cy="428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Pink"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5"/>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28" name="Google Shape;28;p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6"/>
          <p:cNvSpPr/>
          <p:nvPr/>
        </p:nvSpPr>
        <p:spPr>
          <a:xfrm>
            <a:off x="0" y="0"/>
            <a:ext cx="18288000" cy="1733218"/>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4" name="Google Shape;34;p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_Green">
  <p:cSld name="Title and Content_Green">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7"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9" name="Google Shape;39;p7"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bg>
      <p:bgPr>
        <a:solidFill>
          <a:schemeClr val="accent5"/>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43" name="Google Shape;43;p8"/>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White">
  <p:cSld name="Section Header_White">
    <p:bg>
      <p:bgPr>
        <a:solidFill>
          <a:schemeClr val="lt2"/>
        </a:solidFill>
        <a:effectLst/>
      </p:bgPr>
    </p:b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100000"/>
              </a:lnSpc>
              <a:spcBef>
                <a:spcPts val="360"/>
              </a:spcBef>
              <a:spcAft>
                <a:spcPts val="0"/>
              </a:spcAft>
              <a:buClr>
                <a:srgbClr val="88A6A6"/>
              </a:buClr>
              <a:buSzPts val="1800"/>
              <a:buNone/>
              <a:defRPr sz="1800">
                <a:solidFill>
                  <a:srgbClr val="88A6A6"/>
                </a:solidFill>
              </a:defRPr>
            </a:lvl2pPr>
            <a:lvl3pPr marL="1371600" lvl="2" indent="-228600" algn="l">
              <a:lnSpc>
                <a:spcPct val="100000"/>
              </a:lnSpc>
              <a:spcBef>
                <a:spcPts val="320"/>
              </a:spcBef>
              <a:spcAft>
                <a:spcPts val="0"/>
              </a:spcAft>
              <a:buClr>
                <a:srgbClr val="88A6A6"/>
              </a:buClr>
              <a:buSzPts val="1600"/>
              <a:buNone/>
              <a:defRPr sz="1600">
                <a:solidFill>
                  <a:srgbClr val="88A6A6"/>
                </a:solidFill>
              </a:defRPr>
            </a:lvl3pPr>
            <a:lvl4pPr marL="1828800" lvl="3" indent="-228600" algn="l">
              <a:lnSpc>
                <a:spcPct val="100000"/>
              </a:lnSpc>
              <a:spcBef>
                <a:spcPts val="280"/>
              </a:spcBef>
              <a:spcAft>
                <a:spcPts val="0"/>
              </a:spcAft>
              <a:buClr>
                <a:srgbClr val="88A6A6"/>
              </a:buClr>
              <a:buSzPts val="1400"/>
              <a:buNone/>
              <a:defRPr sz="1400">
                <a:solidFill>
                  <a:srgbClr val="88A6A6"/>
                </a:solidFill>
              </a:defRPr>
            </a:lvl4pPr>
            <a:lvl5pPr marL="2286000" lvl="4" indent="-228600" algn="l">
              <a:lnSpc>
                <a:spcPct val="100000"/>
              </a:lnSpc>
              <a:spcBef>
                <a:spcPts val="280"/>
              </a:spcBef>
              <a:spcAft>
                <a:spcPts val="0"/>
              </a:spcAft>
              <a:buClr>
                <a:srgbClr val="88A6A6"/>
              </a:buClr>
              <a:buSzPts val="1400"/>
              <a:buNone/>
              <a:defRPr sz="1400">
                <a:solidFill>
                  <a:srgbClr val="88A6A6"/>
                </a:solidFill>
              </a:defRPr>
            </a:lvl5pPr>
            <a:lvl6pPr marL="2743200" lvl="5" indent="-228600" algn="l">
              <a:lnSpc>
                <a:spcPct val="100000"/>
              </a:lnSpc>
              <a:spcBef>
                <a:spcPts val="280"/>
              </a:spcBef>
              <a:spcAft>
                <a:spcPts val="0"/>
              </a:spcAft>
              <a:buClr>
                <a:srgbClr val="88A6A6"/>
              </a:buClr>
              <a:buSzPts val="1400"/>
              <a:buNone/>
              <a:defRPr sz="1400">
                <a:solidFill>
                  <a:srgbClr val="88A6A6"/>
                </a:solidFill>
              </a:defRPr>
            </a:lvl6pPr>
            <a:lvl7pPr marL="3200400" lvl="6" indent="-228600" algn="l">
              <a:lnSpc>
                <a:spcPct val="100000"/>
              </a:lnSpc>
              <a:spcBef>
                <a:spcPts val="280"/>
              </a:spcBef>
              <a:spcAft>
                <a:spcPts val="0"/>
              </a:spcAft>
              <a:buClr>
                <a:srgbClr val="88A6A6"/>
              </a:buClr>
              <a:buSzPts val="1400"/>
              <a:buNone/>
              <a:defRPr sz="1400">
                <a:solidFill>
                  <a:srgbClr val="88A6A6"/>
                </a:solidFill>
              </a:defRPr>
            </a:lvl7pPr>
            <a:lvl8pPr marL="3657600" lvl="7" indent="-228600" algn="l">
              <a:lnSpc>
                <a:spcPct val="100000"/>
              </a:lnSpc>
              <a:spcBef>
                <a:spcPts val="280"/>
              </a:spcBef>
              <a:spcAft>
                <a:spcPts val="0"/>
              </a:spcAft>
              <a:buClr>
                <a:srgbClr val="88A6A6"/>
              </a:buClr>
              <a:buSzPts val="1400"/>
              <a:buNone/>
              <a:defRPr sz="1400">
                <a:solidFill>
                  <a:srgbClr val="88A6A6"/>
                </a:solidFill>
              </a:defRPr>
            </a:lvl8pPr>
            <a:lvl9pPr marL="4114800" lvl="8" indent="-228600" algn="l">
              <a:lnSpc>
                <a:spcPct val="100000"/>
              </a:lnSpc>
              <a:spcBef>
                <a:spcPts val="280"/>
              </a:spcBef>
              <a:spcAft>
                <a:spcPts val="0"/>
              </a:spcAft>
              <a:buClr>
                <a:srgbClr val="88A6A6"/>
              </a:buClr>
              <a:buSzPts val="1400"/>
              <a:buNone/>
              <a:defRPr sz="1400">
                <a:solidFill>
                  <a:srgbClr val="88A6A6"/>
                </a:solidFill>
              </a:defRPr>
            </a:lvl9pPr>
          </a:lstStyle>
          <a:p>
            <a:endParaRPr/>
          </a:p>
        </p:txBody>
      </p:sp>
      <p:sp>
        <p:nvSpPr>
          <p:cNvPr id="47" name="Google Shape;47;p9"/>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lumn_Pink">
  <p:cSld name="2_Column_Pink">
    <p:spTree>
      <p:nvGrpSpPr>
        <p:cNvPr id="1" name="Shape 48"/>
        <p:cNvGrpSpPr/>
        <p:nvPr/>
      </p:nvGrpSpPr>
      <p:grpSpPr>
        <a:xfrm>
          <a:off x="0" y="0"/>
          <a:ext cx="0" cy="0"/>
          <a:chOff x="0" y="0"/>
          <a:chExt cx="0" cy="0"/>
        </a:xfrm>
      </p:grpSpPr>
      <p:sp>
        <p:nvSpPr>
          <p:cNvPr id="49" name="Google Shape;49;p10"/>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10"/>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10"/>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53" name="Google Shape;53;p10"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54" name="Google Shape;54;p10"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2B1803"/>
              </a:buClr>
              <a:buSzPts val="4400"/>
              <a:buFont typeface="Georgia"/>
              <a:buNone/>
              <a:defRPr sz="4400" b="0" i="0" u="none" strike="noStrike" cap="none">
                <a:solidFill>
                  <a:srgbClr val="2B180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lnSpc>
                <a:spcPct val="100000"/>
              </a:lnSpc>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lnSpc>
                <a:spcPct val="100000"/>
              </a:lnSpc>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lnSpc>
                <a:spcPct val="100000"/>
              </a:lnSpc>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spa.org/focus-areas/pro-competenci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s://cdsc.umn.edu/cds/terms" TargetMode="External"/><Relationship Id="rId4" Type="http://schemas.openxmlformats.org/officeDocument/2006/relationships/hyperlink" Target="https://doi.org/10.1353/lib.2019.003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Current MLIS Candidate</a:t>
            </a:r>
            <a:endParaRPr b="1">
              <a:latin typeface="Verdana"/>
              <a:ea typeface="Verdana"/>
              <a:cs typeface="Verdana"/>
              <a:sym typeface="Verdana"/>
            </a:endParaRPr>
          </a:p>
        </p:txBody>
      </p:sp>
      <p:sp>
        <p:nvSpPr>
          <p:cNvPr id="179" name="Google Shape;179;p31"/>
          <p:cNvSpPr txBox="1">
            <a:spLocks noGrp="1"/>
          </p:cNvSpPr>
          <p:nvPr>
            <p:ph type="body" idx="1"/>
          </p:nvPr>
        </p:nvSpPr>
        <p:spPr>
          <a:xfrm>
            <a:off x="450925" y="2460175"/>
            <a:ext cx="16730700" cy="7043100"/>
          </a:xfrm>
          <a:prstGeom prst="rect">
            <a:avLst/>
          </a:prstGeom>
          <a:noFill/>
          <a:ln>
            <a:noFill/>
          </a:ln>
        </p:spPr>
        <p:txBody>
          <a:bodyPr spcFirstLastPara="1" wrap="square" lIns="91425" tIns="45700" rIns="91425" bIns="45700" anchor="t" anchorCtr="0">
            <a:noAutofit/>
          </a:bodyPr>
          <a:lstStyle/>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MLIS training now prompts me to reflect</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ACPA/NASPA competency area for Technology was not as easily transferable</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I am now learning:</a:t>
            </a:r>
            <a:endParaRPr sz="5100">
              <a:latin typeface="Verdana"/>
              <a:ea typeface="Verdana"/>
              <a:cs typeface="Verdana"/>
              <a:sym typeface="Verdana"/>
            </a:endParaRPr>
          </a:p>
          <a:p>
            <a:pPr marL="914400" lvl="1" indent="-552450" algn="l" rtl="0">
              <a:spcBef>
                <a:spcPts val="0"/>
              </a:spcBef>
              <a:spcAft>
                <a:spcPts val="0"/>
              </a:spcAft>
              <a:buSzPts val="5100"/>
              <a:buFont typeface="Verdana"/>
              <a:buChar char="–"/>
            </a:pPr>
            <a:r>
              <a:rPr lang="en-US" sz="5100">
                <a:latin typeface="Verdana"/>
                <a:ea typeface="Verdana"/>
                <a:cs typeface="Verdana"/>
                <a:sym typeface="Verdana"/>
              </a:rPr>
              <a:t>Foundations of LIS</a:t>
            </a:r>
            <a:endParaRPr sz="5100">
              <a:latin typeface="Verdana"/>
              <a:ea typeface="Verdana"/>
              <a:cs typeface="Verdana"/>
              <a:sym typeface="Verdana"/>
            </a:endParaRPr>
          </a:p>
          <a:p>
            <a:pPr marL="914400" lvl="1" indent="-552450" algn="l" rtl="0">
              <a:spcBef>
                <a:spcPts val="0"/>
              </a:spcBef>
              <a:spcAft>
                <a:spcPts val="0"/>
              </a:spcAft>
              <a:buSzPts val="5100"/>
              <a:buFont typeface="Verdana"/>
              <a:buChar char="–"/>
            </a:pPr>
            <a:r>
              <a:rPr lang="en-US" sz="5100">
                <a:latin typeface="Verdana"/>
                <a:ea typeface="Verdana"/>
                <a:cs typeface="Verdana"/>
                <a:sym typeface="Verdana"/>
              </a:rPr>
              <a:t>Serving information needs</a:t>
            </a:r>
            <a:endParaRPr sz="5100">
              <a:latin typeface="Verdana"/>
              <a:ea typeface="Verdana"/>
              <a:cs typeface="Verdana"/>
              <a:sym typeface="Verdana"/>
            </a:endParaRPr>
          </a:p>
          <a:p>
            <a:pPr marL="914400" lvl="1" indent="-552450" algn="l" rtl="0">
              <a:spcBef>
                <a:spcPts val="0"/>
              </a:spcBef>
              <a:spcAft>
                <a:spcPts val="0"/>
              </a:spcAft>
              <a:buSzPts val="5100"/>
              <a:buFont typeface="Verdana"/>
              <a:buChar char="–"/>
            </a:pPr>
            <a:r>
              <a:rPr lang="en-US" sz="5100">
                <a:latin typeface="Verdana"/>
                <a:ea typeface="Verdana"/>
                <a:cs typeface="Verdana"/>
                <a:sym typeface="Verdana"/>
              </a:rPr>
              <a:t>The language of information literacy</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634629" y="295100"/>
            <a:ext cx="164673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Cripping Credentialism</a:t>
            </a:r>
            <a:endParaRPr b="1">
              <a:latin typeface="Verdana"/>
              <a:ea typeface="Verdana"/>
              <a:cs typeface="Verdana"/>
              <a:sym typeface="Verdana"/>
            </a:endParaRPr>
          </a:p>
        </p:txBody>
      </p:sp>
      <p:sp>
        <p:nvSpPr>
          <p:cNvPr id="185" name="Google Shape;185;p32"/>
          <p:cNvSpPr txBox="1">
            <a:spLocks noGrp="1"/>
          </p:cNvSpPr>
          <p:nvPr>
            <p:ph type="body" idx="1"/>
          </p:nvPr>
        </p:nvSpPr>
        <p:spPr>
          <a:xfrm>
            <a:off x="450925" y="2460175"/>
            <a:ext cx="16467300" cy="6836100"/>
          </a:xfrm>
          <a:prstGeom prst="rect">
            <a:avLst/>
          </a:prstGeom>
          <a:noFill/>
          <a:ln>
            <a:noFill/>
          </a:ln>
        </p:spPr>
        <p:txBody>
          <a:bodyPr spcFirstLastPara="1" wrap="square" lIns="91425" tIns="45700" rIns="91425" bIns="45700" anchor="t" anchorCtr="0">
            <a:noAutofit/>
          </a:bodyPr>
          <a:lstStyle/>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There is value in MLIS training</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As a new librarian, I had a comprehensive onboarding</a:t>
            </a:r>
            <a:endParaRPr sz="5100">
              <a:latin typeface="Verdana"/>
              <a:ea typeface="Verdana"/>
              <a:cs typeface="Verdana"/>
              <a:sym typeface="Verdana"/>
            </a:endParaRPr>
          </a:p>
          <a:p>
            <a:pPr marL="0" lvl="0" indent="0" algn="l" rtl="0">
              <a:spcBef>
                <a:spcPts val="0"/>
              </a:spcBef>
              <a:spcAft>
                <a:spcPts val="0"/>
              </a:spcAft>
              <a:buNone/>
            </a:pPr>
            <a:endParaRPr sz="50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I would not have wished for my journey to be any different → I do not have all the answers!</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body" idx="1"/>
          </p:nvPr>
        </p:nvSpPr>
        <p:spPr>
          <a:xfrm>
            <a:off x="812375" y="1571425"/>
            <a:ext cx="14899800" cy="8249700"/>
          </a:xfrm>
          <a:prstGeom prst="rect">
            <a:avLst/>
          </a:prstGeom>
          <a:noFill/>
          <a:ln>
            <a:noFill/>
          </a:ln>
        </p:spPr>
        <p:txBody>
          <a:bodyPr spcFirstLastPara="1" wrap="square" lIns="91425" tIns="45700" rIns="91425" bIns="45700" anchor="t" anchorCtr="0">
            <a:noAutofit/>
          </a:bodyPr>
          <a:lstStyle/>
          <a:p>
            <a:pPr marL="457200" lvl="0" indent="-520700" algn="l" rtl="0">
              <a:lnSpc>
                <a:spcPct val="80000"/>
              </a:lnSpc>
              <a:spcBef>
                <a:spcPts val="0"/>
              </a:spcBef>
              <a:spcAft>
                <a:spcPts val="0"/>
              </a:spcAft>
              <a:buSzPts val="4600"/>
              <a:buFont typeface="Verdana"/>
              <a:buAutoNum type="arabicPeriod"/>
            </a:pPr>
            <a:r>
              <a:rPr lang="en-US" sz="4600" i="1" dirty="0">
                <a:latin typeface="Verdana"/>
                <a:ea typeface="Verdana"/>
                <a:cs typeface="Verdana"/>
                <a:sym typeface="Verdana"/>
              </a:rPr>
              <a:t> What have you witnessed of yourself that only you could put into words and speak into existence?</a:t>
            </a:r>
            <a:endParaRPr sz="4600" i="1" dirty="0">
              <a:latin typeface="Verdana"/>
              <a:ea typeface="Verdana"/>
              <a:cs typeface="Verdana"/>
              <a:sym typeface="Verdana"/>
            </a:endParaRPr>
          </a:p>
          <a:p>
            <a:pPr marL="1371600" lvl="0" indent="-914400" algn="l" rtl="0">
              <a:lnSpc>
                <a:spcPct val="80000"/>
              </a:lnSpc>
              <a:spcBef>
                <a:spcPts val="0"/>
              </a:spcBef>
              <a:spcAft>
                <a:spcPts val="0"/>
              </a:spcAft>
              <a:buFont typeface="+mj-lt"/>
              <a:buAutoNum type="arabicPeriod"/>
            </a:pPr>
            <a:endParaRPr sz="4600" i="1" dirty="0">
              <a:latin typeface="Verdana"/>
              <a:ea typeface="Verdana"/>
              <a:cs typeface="Verdana"/>
              <a:sym typeface="Verdana"/>
            </a:endParaRPr>
          </a:p>
          <a:p>
            <a:pPr marL="457200" lvl="0" indent="-520700" algn="l" rtl="0">
              <a:lnSpc>
                <a:spcPct val="80000"/>
              </a:lnSpc>
              <a:spcBef>
                <a:spcPts val="0"/>
              </a:spcBef>
              <a:spcAft>
                <a:spcPts val="0"/>
              </a:spcAft>
              <a:buSzPts val="4600"/>
              <a:buFont typeface="Verdana"/>
              <a:buAutoNum type="arabicPeriod"/>
            </a:pPr>
            <a:r>
              <a:rPr lang="en-US" sz="4600" i="1" dirty="0">
                <a:latin typeface="Verdana"/>
                <a:ea typeface="Verdana"/>
                <a:cs typeface="Verdana"/>
                <a:sym typeface="Verdana"/>
              </a:rPr>
              <a:t> What gifts have come from the roadblocks in your journey?</a:t>
            </a:r>
            <a:endParaRPr sz="4600" i="1" dirty="0">
              <a:latin typeface="Verdana"/>
              <a:ea typeface="Verdana"/>
              <a:cs typeface="Verdana"/>
              <a:sym typeface="Verdana"/>
            </a:endParaRPr>
          </a:p>
          <a:p>
            <a:pPr marL="1371600" lvl="0" indent="-914400" algn="l" rtl="0">
              <a:lnSpc>
                <a:spcPct val="80000"/>
              </a:lnSpc>
              <a:spcBef>
                <a:spcPts val="0"/>
              </a:spcBef>
              <a:spcAft>
                <a:spcPts val="0"/>
              </a:spcAft>
              <a:buFont typeface="+mj-lt"/>
              <a:buAutoNum type="arabicPeriod"/>
            </a:pPr>
            <a:endParaRPr sz="4600" i="1" dirty="0">
              <a:latin typeface="Verdana"/>
              <a:ea typeface="Verdana"/>
              <a:cs typeface="Verdana"/>
              <a:sym typeface="Verdana"/>
            </a:endParaRPr>
          </a:p>
          <a:p>
            <a:pPr marL="457200" lvl="0" indent="-520700" algn="l" rtl="0">
              <a:lnSpc>
                <a:spcPct val="80000"/>
              </a:lnSpc>
              <a:spcBef>
                <a:spcPts val="0"/>
              </a:spcBef>
              <a:spcAft>
                <a:spcPts val="0"/>
              </a:spcAft>
              <a:buSzPts val="4600"/>
              <a:buFont typeface="Verdana"/>
              <a:buAutoNum type="arabicPeriod"/>
            </a:pPr>
            <a:r>
              <a:rPr lang="en-US" sz="4600" i="1" dirty="0">
                <a:latin typeface="Verdana"/>
                <a:ea typeface="Verdana"/>
                <a:cs typeface="Verdana"/>
                <a:sym typeface="Verdana"/>
              </a:rPr>
              <a:t> How can we as LIS professionals remain open-minded to the potential in hiring folks with different professionalization?</a:t>
            </a:r>
            <a:endParaRPr sz="4600" i="1" dirty="0">
              <a:latin typeface="Verdana"/>
              <a:ea typeface="Verdana"/>
              <a:cs typeface="Verdana"/>
              <a:sym typeface="Verdana"/>
            </a:endParaRPr>
          </a:p>
          <a:p>
            <a:pPr marL="1371600" lvl="0" indent="-914400" algn="l" rtl="0">
              <a:lnSpc>
                <a:spcPct val="80000"/>
              </a:lnSpc>
              <a:spcBef>
                <a:spcPts val="0"/>
              </a:spcBef>
              <a:spcAft>
                <a:spcPts val="0"/>
              </a:spcAft>
              <a:buFont typeface="+mj-lt"/>
              <a:buAutoNum type="arabicPeriod"/>
            </a:pPr>
            <a:endParaRPr sz="4600" i="1" dirty="0">
              <a:latin typeface="Verdana"/>
              <a:ea typeface="Verdana"/>
              <a:cs typeface="Verdana"/>
              <a:sym typeface="Verdana"/>
            </a:endParaRPr>
          </a:p>
          <a:p>
            <a:pPr marL="457200" lvl="0" indent="-520700" algn="l" rtl="0">
              <a:lnSpc>
                <a:spcPct val="80000"/>
              </a:lnSpc>
              <a:spcBef>
                <a:spcPts val="0"/>
              </a:spcBef>
              <a:spcAft>
                <a:spcPts val="0"/>
              </a:spcAft>
              <a:buSzPts val="4600"/>
              <a:buFont typeface="Verdana"/>
              <a:buAutoNum type="arabicPeriod"/>
            </a:pPr>
            <a:r>
              <a:rPr lang="en-US" sz="4600" i="1" dirty="0">
                <a:latin typeface="Verdana"/>
                <a:ea typeface="Verdana"/>
                <a:cs typeface="Verdana"/>
                <a:sym typeface="Verdana"/>
              </a:rPr>
              <a:t> While balancing that there are benefits to the MLIS degree, how can one be properly trained into a librarian role without the formal training?</a:t>
            </a:r>
            <a:endParaRPr sz="4600" i="1" dirty="0">
              <a:latin typeface="Verdana"/>
              <a:ea typeface="Verdana"/>
              <a:cs typeface="Verdana"/>
              <a:sym typeface="Verdana"/>
            </a:endParaRPr>
          </a:p>
        </p:txBody>
      </p:sp>
      <p:sp>
        <p:nvSpPr>
          <p:cNvPr id="191" name="Google Shape;191;p3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Arial"/>
              <a:buNone/>
            </a:pPr>
            <a:r>
              <a:rPr lang="en-US" b="1">
                <a:latin typeface="Verdana"/>
                <a:ea typeface="Verdana"/>
                <a:cs typeface="Verdana"/>
                <a:sym typeface="Verdana"/>
              </a:rPr>
              <a:t>Prompts for Reflection</a:t>
            </a:r>
            <a:endParaRPr b="1">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Arial"/>
              <a:buNone/>
            </a:pPr>
            <a:r>
              <a:rPr lang="en-US" b="1">
                <a:latin typeface="Verdana"/>
                <a:ea typeface="Verdana"/>
                <a:cs typeface="Verdana"/>
                <a:sym typeface="Verdana"/>
              </a:rPr>
              <a:t>References</a:t>
            </a:r>
            <a:endParaRPr b="1">
              <a:latin typeface="Verdana"/>
              <a:ea typeface="Verdana"/>
              <a:cs typeface="Verdana"/>
              <a:sym typeface="Verdana"/>
            </a:endParaRPr>
          </a:p>
        </p:txBody>
      </p:sp>
      <p:sp>
        <p:nvSpPr>
          <p:cNvPr id="197" name="Google Shape;197;p34"/>
          <p:cNvSpPr txBox="1">
            <a:spLocks noGrp="1"/>
          </p:cNvSpPr>
          <p:nvPr>
            <p:ph type="body" idx="2"/>
          </p:nvPr>
        </p:nvSpPr>
        <p:spPr>
          <a:xfrm>
            <a:off x="634625" y="1438100"/>
            <a:ext cx="16122300" cy="7947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sz="3200">
                <a:solidFill>
                  <a:srgbClr val="000000"/>
                </a:solidFill>
                <a:latin typeface="Verdana"/>
                <a:ea typeface="Verdana"/>
                <a:cs typeface="Verdana"/>
                <a:sym typeface="Verdana"/>
              </a:rPr>
              <a:t>ACPA—College Student Educators International &amp; NASPA—Student Affairs Administrators in Higher Education. (2015). </a:t>
            </a:r>
            <a:r>
              <a:rPr lang="en-US" sz="3200" i="1">
                <a:solidFill>
                  <a:srgbClr val="000000"/>
                </a:solidFill>
                <a:latin typeface="Verdana"/>
                <a:ea typeface="Verdana"/>
                <a:cs typeface="Verdana"/>
                <a:sym typeface="Verdana"/>
              </a:rPr>
              <a:t>Professional competency areas for student affairs educators</a:t>
            </a:r>
            <a:r>
              <a:rPr lang="en-US" sz="3200">
                <a:solidFill>
                  <a:srgbClr val="000000"/>
                </a:solidFill>
                <a:latin typeface="Verdana"/>
                <a:ea typeface="Verdana"/>
                <a:cs typeface="Verdana"/>
                <a:sym typeface="Verdana"/>
              </a:rPr>
              <a:t> (2nd ed.). </a:t>
            </a:r>
            <a:r>
              <a:rPr lang="en-US" sz="3200" u="sng">
                <a:solidFill>
                  <a:schemeClr val="hlink"/>
                </a:solidFill>
                <a:latin typeface="Verdana"/>
                <a:ea typeface="Verdana"/>
                <a:cs typeface="Verdana"/>
                <a:sym typeface="Verdana"/>
                <a:hlinkClick r:id="rId3"/>
              </a:rPr>
              <a:t>https://www.naspa.org/focus-areas/pro-competencies</a:t>
            </a:r>
            <a:r>
              <a:rPr lang="en-US" sz="3200">
                <a:solidFill>
                  <a:srgbClr val="000000"/>
                </a:solidFill>
                <a:latin typeface="Verdana"/>
                <a:ea typeface="Verdana"/>
                <a:cs typeface="Verdana"/>
                <a:sym typeface="Verdana"/>
              </a:rPr>
              <a:t> </a:t>
            </a:r>
            <a:endParaRPr sz="3200">
              <a:solidFill>
                <a:srgbClr val="000000"/>
              </a:solidFill>
              <a:latin typeface="Verdana"/>
              <a:ea typeface="Verdana"/>
              <a:cs typeface="Verdana"/>
              <a:sym typeface="Verdana"/>
            </a:endParaRPr>
          </a:p>
          <a:p>
            <a:pPr marL="0" lvl="0" indent="0" algn="l" rtl="0">
              <a:lnSpc>
                <a:spcPct val="115000"/>
              </a:lnSpc>
              <a:spcBef>
                <a:spcPts val="1400"/>
              </a:spcBef>
              <a:spcAft>
                <a:spcPts val="0"/>
              </a:spcAft>
              <a:buNone/>
            </a:pPr>
            <a:r>
              <a:rPr lang="en-US" sz="3200">
                <a:solidFill>
                  <a:srgbClr val="000000"/>
                </a:solidFill>
                <a:latin typeface="Verdana"/>
                <a:ea typeface="Verdana"/>
                <a:cs typeface="Verdana"/>
                <a:sym typeface="Verdana"/>
              </a:rPr>
              <a:t>Kafai, S. (2021). </a:t>
            </a:r>
            <a:r>
              <a:rPr lang="en-US" sz="3200" i="1">
                <a:solidFill>
                  <a:srgbClr val="000000"/>
                </a:solidFill>
                <a:latin typeface="Verdana"/>
                <a:ea typeface="Verdana"/>
                <a:cs typeface="Verdana"/>
                <a:sym typeface="Verdana"/>
              </a:rPr>
              <a:t>Crip Kinship : The Disability Justice and Art Activism of Sins Invalid.</a:t>
            </a:r>
            <a:r>
              <a:rPr lang="en-US" sz="3200">
                <a:solidFill>
                  <a:srgbClr val="000000"/>
                </a:solidFill>
                <a:latin typeface="Verdana"/>
                <a:ea typeface="Verdana"/>
                <a:cs typeface="Verdana"/>
                <a:sym typeface="Verdana"/>
              </a:rPr>
              <a:t> (1st ed.). Arsenal Pulp Press.</a:t>
            </a:r>
            <a:endParaRPr sz="3200">
              <a:solidFill>
                <a:srgbClr val="000000"/>
              </a:solidFill>
              <a:latin typeface="Verdana"/>
              <a:ea typeface="Verdana"/>
              <a:cs typeface="Verdana"/>
              <a:sym typeface="Verdana"/>
            </a:endParaRPr>
          </a:p>
          <a:p>
            <a:pPr marL="0" lvl="0" indent="0" algn="l" rtl="0">
              <a:lnSpc>
                <a:spcPct val="115000"/>
              </a:lnSpc>
              <a:spcBef>
                <a:spcPts val="1400"/>
              </a:spcBef>
              <a:spcAft>
                <a:spcPts val="0"/>
              </a:spcAft>
              <a:buNone/>
            </a:pPr>
            <a:r>
              <a:rPr lang="en-US" sz="3200">
                <a:solidFill>
                  <a:srgbClr val="000000"/>
                </a:solidFill>
                <a:latin typeface="Verdana"/>
                <a:ea typeface="Verdana"/>
                <a:cs typeface="Verdana"/>
                <a:sym typeface="Verdana"/>
              </a:rPr>
              <a:t>Latina Feminist Group. (2007). </a:t>
            </a:r>
            <a:r>
              <a:rPr lang="en-US" sz="3200" i="1">
                <a:solidFill>
                  <a:srgbClr val="000000"/>
                </a:solidFill>
                <a:latin typeface="Verdana"/>
                <a:ea typeface="Verdana"/>
                <a:cs typeface="Verdana"/>
                <a:sym typeface="Verdana"/>
              </a:rPr>
              <a:t>Telling to live: Latina feminist testimonios</a:t>
            </a:r>
            <a:r>
              <a:rPr lang="en-US" sz="3200">
                <a:solidFill>
                  <a:srgbClr val="000000"/>
                </a:solidFill>
                <a:latin typeface="Verdana"/>
                <a:ea typeface="Verdana"/>
                <a:cs typeface="Verdana"/>
                <a:sym typeface="Verdana"/>
              </a:rPr>
              <a:t>. Duke University Press.</a:t>
            </a:r>
            <a:endParaRPr sz="3200">
              <a:solidFill>
                <a:srgbClr val="000000"/>
              </a:solidFill>
              <a:latin typeface="Verdana"/>
              <a:ea typeface="Verdana"/>
              <a:cs typeface="Verdana"/>
              <a:sym typeface="Verdana"/>
            </a:endParaRPr>
          </a:p>
          <a:p>
            <a:pPr marL="0" lvl="0" indent="0" algn="l" rtl="0">
              <a:lnSpc>
                <a:spcPct val="115000"/>
              </a:lnSpc>
              <a:spcBef>
                <a:spcPts val="1400"/>
              </a:spcBef>
              <a:spcAft>
                <a:spcPts val="0"/>
              </a:spcAft>
              <a:buNone/>
            </a:pPr>
            <a:r>
              <a:rPr lang="en-US" sz="3200">
                <a:solidFill>
                  <a:srgbClr val="000000"/>
                </a:solidFill>
                <a:latin typeface="Verdana"/>
                <a:ea typeface="Verdana"/>
                <a:cs typeface="Verdana"/>
                <a:sym typeface="Verdana"/>
              </a:rPr>
              <a:t>Seale, M., &amp; Mirza, R. (2019). Empty Presence: Library Labor, Prestige, and the MLS. </a:t>
            </a:r>
            <a:r>
              <a:rPr lang="en-US" sz="3200" i="1">
                <a:solidFill>
                  <a:srgbClr val="000000"/>
                </a:solidFill>
                <a:latin typeface="Verdana"/>
                <a:ea typeface="Verdana"/>
                <a:cs typeface="Verdana"/>
                <a:sym typeface="Verdana"/>
              </a:rPr>
              <a:t>Library Trends</a:t>
            </a:r>
            <a:r>
              <a:rPr lang="en-US" sz="3200">
                <a:solidFill>
                  <a:srgbClr val="000000"/>
                </a:solidFill>
                <a:latin typeface="Verdana"/>
                <a:ea typeface="Verdana"/>
                <a:cs typeface="Verdana"/>
                <a:sym typeface="Verdana"/>
              </a:rPr>
              <a:t>, </a:t>
            </a:r>
            <a:r>
              <a:rPr lang="en-US" sz="3200" i="1">
                <a:solidFill>
                  <a:srgbClr val="000000"/>
                </a:solidFill>
                <a:latin typeface="Verdana"/>
                <a:ea typeface="Verdana"/>
                <a:cs typeface="Verdana"/>
                <a:sym typeface="Verdana"/>
              </a:rPr>
              <a:t>68</a:t>
            </a:r>
            <a:r>
              <a:rPr lang="en-US" sz="3200">
                <a:solidFill>
                  <a:srgbClr val="000000"/>
                </a:solidFill>
                <a:latin typeface="Verdana"/>
                <a:ea typeface="Verdana"/>
                <a:cs typeface="Verdana"/>
                <a:sym typeface="Verdana"/>
              </a:rPr>
              <a:t>(2), 252–268.</a:t>
            </a:r>
            <a:r>
              <a:rPr lang="en-US" sz="3200">
                <a:solidFill>
                  <a:srgbClr val="000000"/>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US" sz="3200" u="sng">
                <a:solidFill>
                  <a:schemeClr val="hlink"/>
                </a:solidFill>
                <a:latin typeface="Verdana"/>
                <a:ea typeface="Verdana"/>
                <a:cs typeface="Verdana"/>
                <a:sym typeface="Verdana"/>
                <a:hlinkClick r:id="rId4"/>
              </a:rPr>
              <a:t>https://doi.org/10.1353/lib.2019.0038</a:t>
            </a:r>
            <a:endParaRPr sz="3200" u="sng">
              <a:solidFill>
                <a:schemeClr val="hlink"/>
              </a:solidFill>
              <a:latin typeface="Verdana"/>
              <a:ea typeface="Verdana"/>
              <a:cs typeface="Verdana"/>
              <a:sym typeface="Verdana"/>
            </a:endParaRPr>
          </a:p>
          <a:p>
            <a:pPr marL="0" lvl="0" indent="0" algn="l" rtl="0">
              <a:lnSpc>
                <a:spcPct val="115000"/>
              </a:lnSpc>
              <a:spcBef>
                <a:spcPts val="1400"/>
              </a:spcBef>
              <a:spcAft>
                <a:spcPts val="1400"/>
              </a:spcAft>
              <a:buNone/>
            </a:pPr>
            <a:r>
              <a:rPr lang="en-US" sz="3200">
                <a:solidFill>
                  <a:srgbClr val="000000"/>
                </a:solidFill>
                <a:latin typeface="Verdana"/>
                <a:ea typeface="Verdana"/>
                <a:cs typeface="Verdana"/>
                <a:sym typeface="Verdana"/>
              </a:rPr>
              <a:t>University of Minnesota. (2026). </a:t>
            </a:r>
            <a:r>
              <a:rPr lang="en-US" sz="3200" i="1">
                <a:solidFill>
                  <a:srgbClr val="000000"/>
                </a:solidFill>
                <a:latin typeface="Verdana"/>
                <a:ea typeface="Verdana"/>
                <a:cs typeface="Verdana"/>
                <a:sym typeface="Verdana"/>
              </a:rPr>
              <a:t>Terminology</a:t>
            </a:r>
            <a:r>
              <a:rPr lang="en-US" sz="3200">
                <a:solidFill>
                  <a:srgbClr val="000000"/>
                </a:solidFill>
                <a:latin typeface="Verdana"/>
                <a:ea typeface="Verdana"/>
                <a:cs typeface="Verdana"/>
                <a:sym typeface="Verdana"/>
              </a:rPr>
              <a:t>. Critical Disability Studies Collective.</a:t>
            </a:r>
            <a:r>
              <a:rPr lang="en-US" sz="3200">
                <a:solidFill>
                  <a:srgbClr val="000000"/>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 </a:t>
            </a:r>
            <a:r>
              <a:rPr lang="en-US" sz="3200" u="sng">
                <a:solidFill>
                  <a:schemeClr val="hlink"/>
                </a:solidFill>
                <a:latin typeface="Verdana"/>
                <a:ea typeface="Verdana"/>
                <a:cs typeface="Verdana"/>
                <a:sym typeface="Verdana"/>
                <a:hlinkClick r:id="rId5"/>
              </a:rPr>
              <a:t>https://cdsc.umn.edu/cds/terms</a:t>
            </a:r>
            <a:endParaRPr sz="45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8800"/>
              <a:buFont typeface="Georgia"/>
              <a:buNone/>
            </a:pPr>
            <a:r>
              <a:rPr lang="en-US" b="1">
                <a:latin typeface="Verdana"/>
                <a:ea typeface="Verdana"/>
                <a:cs typeface="Verdana"/>
                <a:sym typeface="Verdana"/>
              </a:rPr>
              <a:t>Thank you!</a:t>
            </a:r>
            <a:endParaRPr b="1">
              <a:latin typeface="Verdana"/>
              <a:ea typeface="Verdana"/>
              <a:cs typeface="Verdana"/>
              <a:sym typeface="Verdana"/>
            </a:endParaRPr>
          </a:p>
        </p:txBody>
      </p:sp>
      <p:sp>
        <p:nvSpPr>
          <p:cNvPr id="203" name="Google Shape;203;p35"/>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chemeClr val="dk1"/>
                </a:solidFill>
              </a:rPr>
              <a:t>laguile1@umd.edu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1085056" y="1257300"/>
            <a:ext cx="16117887" cy="2019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id="210" name="Google Shape;210;p36" descr="A qr code on a white background&#10;&#10;AI-generated content may be incorrect."/>
          <p:cNvPicPr preferRelativeResize="0"/>
          <p:nvPr/>
        </p:nvPicPr>
        <p:blipFill rotWithShape="1">
          <a:blip r:embed="rId3">
            <a:alphaModFix/>
          </a:blip>
          <a:srcRect t="11344" b="12175"/>
          <a:stretch/>
        </p:blipFill>
        <p:spPr>
          <a:xfrm>
            <a:off x="6572249" y="3028950"/>
            <a:ext cx="5143500" cy="5245077"/>
          </a:xfrm>
          <a:prstGeom prst="rect">
            <a:avLst/>
          </a:prstGeom>
          <a:noFill/>
          <a:ln>
            <a:noFill/>
          </a:ln>
        </p:spPr>
      </p:pic>
      <p:sp>
        <p:nvSpPr>
          <p:cNvPr id="211" name="Google Shape;211;p36"/>
          <p:cNvSpPr txBox="1"/>
          <p:nvPr/>
        </p:nvSpPr>
        <p:spPr>
          <a:xfrm>
            <a:off x="4571999" y="8039100"/>
            <a:ext cx="9144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5"/>
                </a:solidFill>
                <a:latin typeface="Arial"/>
                <a:ea typeface="Arial"/>
                <a:cs typeface="Arial"/>
                <a:sym typeface="Arial"/>
              </a:rPr>
              <a:t>SCAN ME!</a:t>
            </a:r>
            <a:endParaRPr sz="4000" b="1"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2438400" y="4592125"/>
            <a:ext cx="13411200" cy="288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Georgia"/>
              <a:buNone/>
            </a:pPr>
            <a:r>
              <a:rPr lang="en-US" sz="5100">
                <a:latin typeface="Verdana"/>
                <a:ea typeface="Verdana"/>
                <a:cs typeface="Verdana"/>
                <a:sym typeface="Verdana"/>
              </a:rPr>
              <a:t>Cripping Credentialism: </a:t>
            </a:r>
            <a:br>
              <a:rPr lang="en-US" sz="5100">
                <a:latin typeface="Verdana"/>
                <a:ea typeface="Verdana"/>
                <a:cs typeface="Verdana"/>
                <a:sym typeface="Verdana"/>
              </a:rPr>
            </a:br>
            <a:r>
              <a:rPr lang="en-US" sz="5100">
                <a:latin typeface="Verdana"/>
                <a:ea typeface="Verdana"/>
                <a:cs typeface="Verdana"/>
                <a:sym typeface="Verdana"/>
              </a:rPr>
              <a:t>Un Testimonio from MEd to Academic Librarian to MLIS Student</a:t>
            </a:r>
            <a:endParaRPr sz="5100">
              <a:latin typeface="Verdana"/>
              <a:ea typeface="Verdana"/>
              <a:cs typeface="Verdana"/>
              <a:sym typeface="Verdana"/>
            </a:endParaRPr>
          </a:p>
        </p:txBody>
      </p:sp>
      <p:sp>
        <p:nvSpPr>
          <p:cNvPr id="128" name="Google Shape;128;p23"/>
          <p:cNvSpPr txBox="1">
            <a:spLocks noGrp="1"/>
          </p:cNvSpPr>
          <p:nvPr>
            <p:ph type="body" idx="1"/>
          </p:nvPr>
        </p:nvSpPr>
        <p:spPr>
          <a:xfrm>
            <a:off x="5125617" y="7793425"/>
            <a:ext cx="7807200" cy="1981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a:solidFill>
                  <a:schemeClr val="dk1"/>
                </a:solidFill>
                <a:latin typeface="Verdana"/>
                <a:ea typeface="Verdana"/>
                <a:cs typeface="Verdana"/>
                <a:sym typeface="Verdana"/>
              </a:rPr>
              <a:t>PRESENTER: </a:t>
            </a:r>
            <a:endParaRPr b="1">
              <a:solidFill>
                <a:schemeClr val="dk1"/>
              </a:solidFill>
              <a:latin typeface="Verdana"/>
              <a:ea typeface="Verdana"/>
              <a:cs typeface="Verdana"/>
              <a:sym typeface="Verdana"/>
            </a:endParaRPr>
          </a:p>
          <a:p>
            <a:pPr marL="0" lvl="0" indent="0" algn="ctr" rtl="0">
              <a:lnSpc>
                <a:spcPct val="100000"/>
              </a:lnSpc>
              <a:spcBef>
                <a:spcPts val="0"/>
              </a:spcBef>
              <a:spcAft>
                <a:spcPts val="0"/>
              </a:spcAft>
              <a:buClr>
                <a:schemeClr val="dk1"/>
              </a:buClr>
              <a:buSzPts val="3200"/>
              <a:buNone/>
            </a:pPr>
            <a:r>
              <a:rPr lang="en-US" b="1">
                <a:solidFill>
                  <a:schemeClr val="dk1"/>
                </a:solidFill>
                <a:latin typeface="Verdana"/>
                <a:ea typeface="Verdana"/>
                <a:cs typeface="Verdana"/>
                <a:sym typeface="Verdana"/>
              </a:rPr>
              <a:t>Laura M. Aguilera, M.Ed.</a:t>
            </a:r>
            <a:endParaRPr b="1">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Un Testimonio</a:t>
            </a:r>
            <a:endParaRPr b="1">
              <a:latin typeface="Verdana"/>
              <a:ea typeface="Verdana"/>
              <a:cs typeface="Verdana"/>
              <a:sym typeface="Verdana"/>
            </a:endParaRPr>
          </a:p>
        </p:txBody>
      </p:sp>
      <p:sp>
        <p:nvSpPr>
          <p:cNvPr id="134" name="Google Shape;134;p24"/>
          <p:cNvSpPr txBox="1">
            <a:spLocks noGrp="1"/>
          </p:cNvSpPr>
          <p:nvPr>
            <p:ph type="body" idx="1"/>
          </p:nvPr>
        </p:nvSpPr>
        <p:spPr>
          <a:xfrm>
            <a:off x="450925" y="2171700"/>
            <a:ext cx="15475500" cy="5943600"/>
          </a:xfrm>
          <a:prstGeom prst="rect">
            <a:avLst/>
          </a:prstGeom>
          <a:noFill/>
          <a:ln>
            <a:noFill/>
          </a:ln>
        </p:spPr>
        <p:txBody>
          <a:bodyPr spcFirstLastPara="1" wrap="square" lIns="91425" tIns="45700" rIns="91425" bIns="45700" anchor="t" anchorCtr="0">
            <a:noAutofit/>
          </a:bodyPr>
          <a:lstStyle/>
          <a:p>
            <a:pPr marL="457200" lvl="0" indent="-533400" algn="l" rtl="0">
              <a:lnSpc>
                <a:spcPct val="100000"/>
              </a:lnSpc>
              <a:spcBef>
                <a:spcPts val="0"/>
              </a:spcBef>
              <a:spcAft>
                <a:spcPts val="0"/>
              </a:spcAft>
              <a:buSzPts val="4800"/>
              <a:buFont typeface="Verdana"/>
              <a:buChar char="•"/>
            </a:pPr>
            <a:r>
              <a:rPr lang="en-US" sz="4800">
                <a:latin typeface="Verdana"/>
                <a:ea typeface="Verdana"/>
                <a:cs typeface="Verdana"/>
                <a:sym typeface="Verdana"/>
              </a:rPr>
              <a:t>My story into librarianship is my testimony</a:t>
            </a:r>
            <a:endParaRPr sz="4800">
              <a:latin typeface="Verdana"/>
              <a:ea typeface="Verdana"/>
              <a:cs typeface="Verdana"/>
              <a:sym typeface="Verdana"/>
            </a:endParaRPr>
          </a:p>
          <a:p>
            <a:pPr marL="457200" lvl="0" indent="0" algn="l" rtl="0">
              <a:lnSpc>
                <a:spcPct val="100000"/>
              </a:lnSpc>
              <a:spcBef>
                <a:spcPts val="0"/>
              </a:spcBef>
              <a:spcAft>
                <a:spcPts val="0"/>
              </a:spcAft>
              <a:buNone/>
            </a:pPr>
            <a:endParaRPr sz="4800">
              <a:latin typeface="Verdana"/>
              <a:ea typeface="Verdana"/>
              <a:cs typeface="Verdana"/>
              <a:sym typeface="Verdana"/>
            </a:endParaRPr>
          </a:p>
          <a:p>
            <a:pPr marL="457200" lvl="0" indent="-533400" algn="l" rtl="0">
              <a:lnSpc>
                <a:spcPct val="100000"/>
              </a:lnSpc>
              <a:spcBef>
                <a:spcPts val="0"/>
              </a:spcBef>
              <a:spcAft>
                <a:spcPts val="0"/>
              </a:spcAft>
              <a:buSzPts val="4800"/>
              <a:buFont typeface="Verdana"/>
              <a:buChar char="•"/>
            </a:pPr>
            <a:r>
              <a:rPr lang="en-US" sz="4800">
                <a:latin typeface="Verdana"/>
                <a:ea typeface="Verdana"/>
                <a:cs typeface="Verdana"/>
                <a:sym typeface="Verdana"/>
              </a:rPr>
              <a:t>Latina Feminist Group (2001): Third-wave Latina feminist method of sharing </a:t>
            </a:r>
            <a:r>
              <a:rPr lang="en-US" sz="4800" i="1">
                <a:latin typeface="Verdana"/>
                <a:ea typeface="Verdana"/>
                <a:cs typeface="Verdana"/>
                <a:sym typeface="Verdana"/>
              </a:rPr>
              <a:t>un testimonio</a:t>
            </a:r>
            <a:endParaRPr sz="4800" i="1">
              <a:latin typeface="Verdana"/>
              <a:ea typeface="Verdana"/>
              <a:cs typeface="Verdana"/>
              <a:sym typeface="Verdana"/>
            </a:endParaRPr>
          </a:p>
          <a:p>
            <a:pPr marL="0" lvl="0" indent="0" algn="l" rtl="0">
              <a:lnSpc>
                <a:spcPct val="100000"/>
              </a:lnSpc>
              <a:spcBef>
                <a:spcPts val="0"/>
              </a:spcBef>
              <a:spcAft>
                <a:spcPts val="0"/>
              </a:spcAft>
              <a:buNone/>
            </a:pPr>
            <a:endParaRPr sz="4800">
              <a:latin typeface="Verdana"/>
              <a:ea typeface="Verdana"/>
              <a:cs typeface="Verdana"/>
              <a:sym typeface="Verdana"/>
            </a:endParaRPr>
          </a:p>
          <a:p>
            <a:pPr marL="457200" lvl="0" indent="-533400" algn="l" rtl="0">
              <a:spcBef>
                <a:spcPts val="0"/>
              </a:spcBef>
              <a:spcAft>
                <a:spcPts val="0"/>
              </a:spcAft>
              <a:buSzPts val="4800"/>
              <a:buFont typeface="Verdana"/>
              <a:buChar char="•"/>
            </a:pPr>
            <a:r>
              <a:rPr lang="en-US" sz="4800" b="1">
                <a:latin typeface="Verdana"/>
                <a:ea typeface="Verdana"/>
                <a:cs typeface="Verdana"/>
                <a:sym typeface="Verdana"/>
              </a:rPr>
              <a:t>un testimonio</a:t>
            </a:r>
            <a:endParaRPr sz="4800">
              <a:latin typeface="Verdana"/>
              <a:ea typeface="Verdana"/>
              <a:cs typeface="Verdana"/>
              <a:sym typeface="Verdana"/>
            </a:endParaRPr>
          </a:p>
          <a:p>
            <a:pPr marL="914400" lvl="1" indent="-508000" algn="l" rtl="0">
              <a:spcBef>
                <a:spcPts val="0"/>
              </a:spcBef>
              <a:spcAft>
                <a:spcPts val="0"/>
              </a:spcAft>
              <a:buSzPts val="4400"/>
              <a:buFont typeface="Verdana"/>
              <a:buChar char="–"/>
            </a:pPr>
            <a:r>
              <a:rPr lang="en-US" sz="4400">
                <a:latin typeface="Verdana"/>
                <a:ea typeface="Verdana"/>
                <a:cs typeface="Verdana"/>
                <a:sym typeface="Verdana"/>
              </a:rPr>
              <a:t>synthesis of critical observation, self-awareness, reflection, and transmuting the lessons learned while capturing the complexity and layers to our lives</a:t>
            </a:r>
            <a:endParaRPr sz="44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634629" y="295100"/>
            <a:ext cx="164673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From Student Affairs to Academic Librarian</a:t>
            </a:r>
            <a:endParaRPr b="1">
              <a:latin typeface="Verdana"/>
              <a:ea typeface="Verdana"/>
              <a:cs typeface="Verdana"/>
              <a:sym typeface="Verdana"/>
            </a:endParaRPr>
          </a:p>
        </p:txBody>
      </p:sp>
      <p:sp>
        <p:nvSpPr>
          <p:cNvPr id="140" name="Google Shape;140;p25"/>
          <p:cNvSpPr txBox="1">
            <a:spLocks noGrp="1"/>
          </p:cNvSpPr>
          <p:nvPr>
            <p:ph type="body" idx="1"/>
          </p:nvPr>
        </p:nvSpPr>
        <p:spPr>
          <a:xfrm>
            <a:off x="450925" y="2460175"/>
            <a:ext cx="15996000" cy="5943600"/>
          </a:xfrm>
          <a:prstGeom prst="rect">
            <a:avLst/>
          </a:prstGeom>
          <a:noFill/>
          <a:ln>
            <a:noFill/>
          </a:ln>
        </p:spPr>
        <p:txBody>
          <a:bodyPr spcFirstLastPara="1" wrap="square" lIns="91425" tIns="45700" rIns="91425" bIns="45700" anchor="t" anchorCtr="0">
            <a:noAutofit/>
          </a:bodyPr>
          <a:lstStyle/>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Master of Education, Higher Education and Student Affairs Administration</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Worked in Disability Services, Residential Life, cultural centers, and Diversity, Equity, and Inclusion offices</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Found Undergraduate Engagement Librarian job posting from UC Santa Cruz</a:t>
            </a:r>
            <a:endParaRPr sz="51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Cripping Credentialism</a:t>
            </a:r>
            <a:endParaRPr b="1">
              <a:latin typeface="Verdana"/>
              <a:ea typeface="Verdana"/>
              <a:cs typeface="Verdana"/>
              <a:sym typeface="Verdana"/>
            </a:endParaRPr>
          </a:p>
        </p:txBody>
      </p:sp>
      <p:sp>
        <p:nvSpPr>
          <p:cNvPr id="146" name="Google Shape;146;p26"/>
          <p:cNvSpPr txBox="1">
            <a:spLocks noGrp="1"/>
          </p:cNvSpPr>
          <p:nvPr>
            <p:ph type="body" idx="1"/>
          </p:nvPr>
        </p:nvSpPr>
        <p:spPr>
          <a:xfrm>
            <a:off x="450925" y="2460175"/>
            <a:ext cx="16730700" cy="7043100"/>
          </a:xfrm>
          <a:prstGeom prst="rect">
            <a:avLst/>
          </a:prstGeom>
          <a:noFill/>
          <a:ln>
            <a:noFill/>
          </a:ln>
        </p:spPr>
        <p:txBody>
          <a:bodyPr spcFirstLastPara="1" wrap="square" lIns="91425" tIns="45700" rIns="91425" bIns="45700" anchor="t" anchorCtr="0">
            <a:noAutofit/>
          </a:bodyPr>
          <a:lstStyle/>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Subvert normative stories of professionalization</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Centering my disabled experience, my disability shapes my story</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457200" lvl="0" indent="-552450" algn="l" rtl="0">
              <a:spcBef>
                <a:spcPts val="0"/>
              </a:spcBef>
              <a:spcAft>
                <a:spcPts val="0"/>
              </a:spcAft>
              <a:buSzPts val="5100"/>
              <a:buFont typeface="Verdana"/>
              <a:buChar char="•"/>
            </a:pPr>
            <a:r>
              <a:rPr lang="en-US" sz="5100">
                <a:latin typeface="Verdana"/>
                <a:ea typeface="Verdana"/>
                <a:cs typeface="Verdana"/>
                <a:sym typeface="Verdana"/>
              </a:rPr>
              <a:t>Testimonio of resilience, survival, and growth</a:t>
            </a: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a:p>
            <a:pPr marL="0" lvl="0" indent="0" algn="l" rtl="0">
              <a:spcBef>
                <a:spcPts val="0"/>
              </a:spcBef>
              <a:spcAft>
                <a:spcPts val="0"/>
              </a:spcAft>
              <a:buNone/>
            </a:pPr>
            <a:endParaRPr sz="51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Cripping Credentialism</a:t>
            </a:r>
            <a:endParaRPr b="1">
              <a:latin typeface="Verdana"/>
              <a:ea typeface="Verdana"/>
              <a:cs typeface="Verdana"/>
              <a:sym typeface="Verdana"/>
            </a:endParaRPr>
          </a:p>
        </p:txBody>
      </p:sp>
      <p:sp>
        <p:nvSpPr>
          <p:cNvPr id="152" name="Google Shape;152;p27"/>
          <p:cNvSpPr txBox="1">
            <a:spLocks noGrp="1"/>
          </p:cNvSpPr>
          <p:nvPr>
            <p:ph type="body" idx="1"/>
          </p:nvPr>
        </p:nvSpPr>
        <p:spPr>
          <a:xfrm>
            <a:off x="1383850" y="2245875"/>
            <a:ext cx="14481300" cy="5940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600">
                <a:latin typeface="Verdana"/>
                <a:ea typeface="Verdana"/>
                <a:cs typeface="Verdana"/>
                <a:sym typeface="Verdana"/>
              </a:rPr>
              <a:t>“We, the disabled, the chronically ill, and the Mad carry within us archives. We are intergenerational memory banks filled with the labor, organizing, and artmaking of our radical disabled, queer of color contemporaries, elders, and ancestors. We carry stories of resilience and survival, stories of growth and trauma. In sharing our crip stories, we unearth legacies of colonialism and nondisabled supremacy.” </a:t>
            </a:r>
            <a:endParaRPr sz="4600">
              <a:latin typeface="Verdana"/>
              <a:ea typeface="Verdana"/>
              <a:cs typeface="Verdana"/>
              <a:sym typeface="Verdana"/>
            </a:endParaRPr>
          </a:p>
          <a:p>
            <a:pPr marL="0" lvl="0" indent="0" algn="ctr" rtl="0">
              <a:spcBef>
                <a:spcPts val="0"/>
              </a:spcBef>
              <a:spcAft>
                <a:spcPts val="0"/>
              </a:spcAft>
              <a:buNone/>
            </a:pPr>
            <a:r>
              <a:rPr lang="en-US" sz="4600">
                <a:latin typeface="Verdana"/>
                <a:ea typeface="Verdana"/>
                <a:cs typeface="Verdana"/>
                <a:sym typeface="Verdana"/>
              </a:rPr>
              <a:t>(Kafai, 2021, p. 71)</a:t>
            </a:r>
            <a:endParaRPr sz="4600">
              <a:latin typeface="Verdana"/>
              <a:ea typeface="Verdana"/>
              <a:cs typeface="Verdana"/>
              <a:sym typeface="Verdana"/>
            </a:endParaRPr>
          </a:p>
          <a:p>
            <a:pPr marL="0" lvl="0" indent="0" algn="ctr" rtl="0">
              <a:spcBef>
                <a:spcPts val="0"/>
              </a:spcBef>
              <a:spcAft>
                <a:spcPts val="0"/>
              </a:spcAft>
              <a:buNone/>
            </a:pPr>
            <a:endParaRPr sz="46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34625" y="295100"/>
            <a:ext cx="16849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Transferability from Student Affairs to Librarianship</a:t>
            </a:r>
            <a:endParaRPr b="1">
              <a:latin typeface="Verdana"/>
              <a:ea typeface="Verdana"/>
              <a:cs typeface="Verdana"/>
              <a:sym typeface="Verdana"/>
            </a:endParaRPr>
          </a:p>
        </p:txBody>
      </p:sp>
      <p:sp>
        <p:nvSpPr>
          <p:cNvPr id="158" name="Google Shape;158;p28"/>
          <p:cNvSpPr txBox="1">
            <a:spLocks noGrp="1"/>
          </p:cNvSpPr>
          <p:nvPr>
            <p:ph type="body" idx="2"/>
          </p:nvPr>
        </p:nvSpPr>
        <p:spPr>
          <a:xfrm>
            <a:off x="7232650" y="2060825"/>
            <a:ext cx="10251300" cy="7672500"/>
          </a:xfrm>
          <a:prstGeom prst="rect">
            <a:avLst/>
          </a:prstGeom>
          <a:noFill/>
          <a:ln>
            <a:noFill/>
          </a:ln>
        </p:spPr>
        <p:txBody>
          <a:bodyPr spcFirstLastPara="1" wrap="square" lIns="91425" tIns="45700" rIns="91425" bIns="45700" anchor="t" anchorCtr="0">
            <a:normAutofit lnSpcReduction="10000"/>
          </a:bodyPr>
          <a:lstStyle/>
          <a:p>
            <a:pPr marL="457200" lvl="0" indent="-406400" algn="l" rtl="0">
              <a:spcBef>
                <a:spcPts val="0"/>
              </a:spcBef>
              <a:spcAft>
                <a:spcPts val="0"/>
              </a:spcAft>
              <a:buSzPts val="2800"/>
              <a:buFont typeface="Verdana"/>
              <a:buChar char="•"/>
            </a:pPr>
            <a:r>
              <a:rPr lang="en-US">
                <a:latin typeface="Verdana"/>
                <a:ea typeface="Verdana"/>
                <a:cs typeface="Verdana"/>
                <a:sym typeface="Verdana"/>
              </a:rPr>
              <a:t>Personal and Ethical Foundations (PPF)</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Values, Philosophy, and History (VPH)</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Assessment, Evaluation, and Research (AER)</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Law, Policy, and Governance (LPG)</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Organizational and Human Resource (OHR)</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Leadership (LEAD)</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Social Justice and Inclusion (SJI)</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Student Learning and Development (SLD)</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Technology (TECH)</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a:p>
            <a:pPr marL="457200" lvl="0" indent="-406400" algn="l" rtl="0">
              <a:spcBef>
                <a:spcPts val="0"/>
              </a:spcBef>
              <a:spcAft>
                <a:spcPts val="0"/>
              </a:spcAft>
              <a:buSzPts val="2800"/>
              <a:buFont typeface="Verdana"/>
              <a:buChar char="•"/>
            </a:pPr>
            <a:r>
              <a:rPr lang="en-US">
                <a:latin typeface="Verdana"/>
                <a:ea typeface="Verdana"/>
                <a:cs typeface="Verdana"/>
                <a:sym typeface="Verdana"/>
              </a:rPr>
              <a:t>Advising and Supporting (A/S)</a:t>
            </a:r>
            <a:endParaRPr>
              <a:latin typeface="Verdana"/>
              <a:ea typeface="Verdana"/>
              <a:cs typeface="Verdana"/>
              <a:sym typeface="Verdana"/>
            </a:endParaRPr>
          </a:p>
        </p:txBody>
      </p:sp>
      <p:pic>
        <p:nvPicPr>
          <p:cNvPr id="159" name="Google Shape;159;p28" title="Screenshot 2026-04-18 184459.png"/>
          <p:cNvPicPr preferRelativeResize="0"/>
          <p:nvPr/>
        </p:nvPicPr>
        <p:blipFill>
          <a:blip r:embed="rId3">
            <a:alphaModFix/>
          </a:blip>
          <a:stretch>
            <a:fillRect/>
          </a:stretch>
        </p:blipFill>
        <p:spPr>
          <a:xfrm>
            <a:off x="384175" y="1557938"/>
            <a:ext cx="6561850" cy="849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634625" y="295100"/>
            <a:ext cx="16849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First Example: Student Development Theory</a:t>
            </a:r>
            <a:endParaRPr b="1">
              <a:latin typeface="Verdana"/>
              <a:ea typeface="Verdana"/>
              <a:cs typeface="Verdana"/>
              <a:sym typeface="Verdana"/>
            </a:endParaRPr>
          </a:p>
        </p:txBody>
      </p:sp>
      <p:pic>
        <p:nvPicPr>
          <p:cNvPr id="165" name="Google Shape;165;p29" title="Screenshot 2026-04-18 184459.png"/>
          <p:cNvPicPr preferRelativeResize="0"/>
          <p:nvPr/>
        </p:nvPicPr>
        <p:blipFill>
          <a:blip r:embed="rId3">
            <a:alphaModFix/>
          </a:blip>
          <a:stretch>
            <a:fillRect/>
          </a:stretch>
        </p:blipFill>
        <p:spPr>
          <a:xfrm>
            <a:off x="384175" y="1557938"/>
            <a:ext cx="6561850" cy="8495625"/>
          </a:xfrm>
          <a:prstGeom prst="rect">
            <a:avLst/>
          </a:prstGeom>
          <a:noFill/>
          <a:ln>
            <a:noFill/>
          </a:ln>
        </p:spPr>
      </p:pic>
      <p:sp>
        <p:nvSpPr>
          <p:cNvPr id="166" name="Google Shape;166;p29"/>
          <p:cNvSpPr txBox="1">
            <a:spLocks noGrp="1"/>
          </p:cNvSpPr>
          <p:nvPr>
            <p:ph type="body" idx="2"/>
          </p:nvPr>
        </p:nvSpPr>
        <p:spPr>
          <a:xfrm>
            <a:off x="7232525" y="1969513"/>
            <a:ext cx="10251300" cy="7672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400">
                <a:latin typeface="Verdana"/>
                <a:ea typeface="Verdana"/>
                <a:cs typeface="Verdana"/>
                <a:sym typeface="Verdana"/>
              </a:rPr>
              <a:t>Student Affairs Competency:</a:t>
            </a:r>
            <a:endParaRPr sz="4400">
              <a:latin typeface="Verdana"/>
              <a:ea typeface="Verdana"/>
              <a:cs typeface="Verdana"/>
              <a:sym typeface="Verdana"/>
            </a:endParaRPr>
          </a:p>
          <a:p>
            <a:pPr marL="0" lvl="0" indent="0" algn="l" rtl="0">
              <a:spcBef>
                <a:spcPts val="0"/>
              </a:spcBef>
              <a:spcAft>
                <a:spcPts val="0"/>
              </a:spcAft>
              <a:buNone/>
            </a:pPr>
            <a:endParaRPr sz="4400">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Student Learning and Development</a:t>
            </a:r>
            <a:endParaRPr sz="4400">
              <a:highlight>
                <a:schemeClr val="accent2"/>
              </a:highlight>
              <a:latin typeface="Verdana"/>
              <a:ea typeface="Verdana"/>
              <a:cs typeface="Verdana"/>
              <a:sym typeface="Verdana"/>
            </a:endParaRPr>
          </a:p>
          <a:p>
            <a:pPr marL="0" lvl="0" indent="0" algn="l" rtl="0">
              <a:spcBef>
                <a:spcPts val="0"/>
              </a:spcBef>
              <a:spcAft>
                <a:spcPts val="0"/>
              </a:spcAft>
              <a:buNone/>
            </a:pPr>
            <a:endParaRPr sz="4400">
              <a:highlight>
                <a:schemeClr val="accent4"/>
              </a:highlight>
              <a:latin typeface="Verdana"/>
              <a:ea typeface="Verdana"/>
              <a:cs typeface="Verdana"/>
              <a:sym typeface="Verdana"/>
            </a:endParaRPr>
          </a:p>
          <a:p>
            <a:pPr marL="457200" lvl="0" indent="-508000" algn="l" rtl="0">
              <a:spcBef>
                <a:spcPts val="0"/>
              </a:spcBef>
              <a:spcAft>
                <a:spcPts val="0"/>
              </a:spcAft>
              <a:buSzPts val="4400"/>
              <a:buFont typeface="Verdana"/>
              <a:buChar char="•"/>
            </a:pPr>
            <a:r>
              <a:rPr lang="en-US" sz="4400">
                <a:latin typeface="Verdana"/>
                <a:ea typeface="Verdana"/>
                <a:cs typeface="Verdana"/>
                <a:sym typeface="Verdana"/>
              </a:rPr>
              <a:t>Theoretical perspectives on student development shape my approach as an academic librarian</a:t>
            </a:r>
            <a:endParaRPr sz="44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634625" y="295100"/>
            <a:ext cx="16849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a:buNone/>
            </a:pPr>
            <a:r>
              <a:rPr lang="en-US" b="1">
                <a:latin typeface="Verdana"/>
                <a:ea typeface="Verdana"/>
                <a:cs typeface="Verdana"/>
                <a:sym typeface="Verdana"/>
              </a:rPr>
              <a:t>Second Example: Building Community</a:t>
            </a:r>
            <a:endParaRPr b="1">
              <a:latin typeface="Verdana"/>
              <a:ea typeface="Verdana"/>
              <a:cs typeface="Verdana"/>
              <a:sym typeface="Verdana"/>
            </a:endParaRPr>
          </a:p>
        </p:txBody>
      </p:sp>
      <p:pic>
        <p:nvPicPr>
          <p:cNvPr id="172" name="Google Shape;172;p30" title="Screenshot 2026-04-18 184459.png"/>
          <p:cNvPicPr preferRelativeResize="0"/>
          <p:nvPr/>
        </p:nvPicPr>
        <p:blipFill>
          <a:blip r:embed="rId3">
            <a:alphaModFix/>
          </a:blip>
          <a:stretch>
            <a:fillRect/>
          </a:stretch>
        </p:blipFill>
        <p:spPr>
          <a:xfrm>
            <a:off x="384175" y="1557938"/>
            <a:ext cx="6561850" cy="8495625"/>
          </a:xfrm>
          <a:prstGeom prst="rect">
            <a:avLst/>
          </a:prstGeom>
          <a:noFill/>
          <a:ln>
            <a:noFill/>
          </a:ln>
        </p:spPr>
      </p:pic>
      <p:sp>
        <p:nvSpPr>
          <p:cNvPr id="173" name="Google Shape;173;p30"/>
          <p:cNvSpPr txBox="1">
            <a:spLocks noGrp="1"/>
          </p:cNvSpPr>
          <p:nvPr>
            <p:ph type="body" idx="2"/>
          </p:nvPr>
        </p:nvSpPr>
        <p:spPr>
          <a:xfrm>
            <a:off x="7232525" y="1969500"/>
            <a:ext cx="11055600" cy="6541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400">
                <a:latin typeface="Verdana"/>
                <a:ea typeface="Verdana"/>
                <a:cs typeface="Verdana"/>
                <a:sym typeface="Verdana"/>
              </a:rPr>
              <a:t>Student Affairs Competencies:</a:t>
            </a:r>
            <a:endParaRPr sz="4400">
              <a:latin typeface="Verdana"/>
              <a:ea typeface="Verdana"/>
              <a:cs typeface="Verdana"/>
              <a:sym typeface="Verdana"/>
            </a:endParaRPr>
          </a:p>
          <a:p>
            <a:pPr marL="0" lvl="0" indent="0" algn="l" rtl="0">
              <a:spcBef>
                <a:spcPts val="0"/>
              </a:spcBef>
              <a:spcAft>
                <a:spcPts val="0"/>
              </a:spcAft>
              <a:buNone/>
            </a:pPr>
            <a:endParaRPr sz="2300">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Organizational and Human Resource</a:t>
            </a:r>
            <a:endParaRPr sz="4400">
              <a:highlight>
                <a:schemeClr val="accent2"/>
              </a:highlight>
              <a:latin typeface="Verdana"/>
              <a:ea typeface="Verdana"/>
              <a:cs typeface="Verdana"/>
              <a:sym typeface="Verdana"/>
            </a:endParaRPr>
          </a:p>
          <a:p>
            <a:pPr marL="0" lvl="0" indent="0" algn="l" rtl="0">
              <a:spcBef>
                <a:spcPts val="0"/>
              </a:spcBef>
              <a:spcAft>
                <a:spcPts val="0"/>
              </a:spcAft>
              <a:buNone/>
            </a:pPr>
            <a:endParaRPr sz="4400">
              <a:highlight>
                <a:schemeClr val="accent2"/>
              </a:highlight>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Leadership</a:t>
            </a:r>
            <a:endParaRPr sz="4400">
              <a:highlight>
                <a:schemeClr val="accent2"/>
              </a:highlight>
              <a:latin typeface="Verdana"/>
              <a:ea typeface="Verdana"/>
              <a:cs typeface="Verdana"/>
              <a:sym typeface="Verdana"/>
            </a:endParaRPr>
          </a:p>
          <a:p>
            <a:pPr marL="0" lvl="0" indent="0" algn="l" rtl="0">
              <a:spcBef>
                <a:spcPts val="0"/>
              </a:spcBef>
              <a:spcAft>
                <a:spcPts val="0"/>
              </a:spcAft>
              <a:buNone/>
            </a:pPr>
            <a:endParaRPr sz="4600">
              <a:highlight>
                <a:schemeClr val="accent2"/>
              </a:highlight>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Social Justice and Inclusion</a:t>
            </a:r>
            <a:endParaRPr sz="4400">
              <a:highlight>
                <a:schemeClr val="accent2"/>
              </a:highlight>
              <a:latin typeface="Verdana"/>
              <a:ea typeface="Verdana"/>
              <a:cs typeface="Verdana"/>
              <a:sym typeface="Verdana"/>
            </a:endParaRPr>
          </a:p>
          <a:p>
            <a:pPr marL="0" lvl="0" indent="0" algn="l" rtl="0">
              <a:spcBef>
                <a:spcPts val="0"/>
              </a:spcBef>
              <a:spcAft>
                <a:spcPts val="0"/>
              </a:spcAft>
              <a:buNone/>
            </a:pPr>
            <a:endParaRPr sz="4400">
              <a:highlight>
                <a:schemeClr val="accent2"/>
              </a:highlight>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Student Learning and Development</a:t>
            </a:r>
            <a:endParaRPr sz="4400">
              <a:highlight>
                <a:schemeClr val="accent2"/>
              </a:highlight>
              <a:latin typeface="Verdana"/>
              <a:ea typeface="Verdana"/>
              <a:cs typeface="Verdana"/>
              <a:sym typeface="Verdana"/>
            </a:endParaRPr>
          </a:p>
          <a:p>
            <a:pPr marL="0" lvl="0" indent="0" algn="l" rtl="0">
              <a:spcBef>
                <a:spcPts val="0"/>
              </a:spcBef>
              <a:spcAft>
                <a:spcPts val="0"/>
              </a:spcAft>
              <a:buNone/>
            </a:pPr>
            <a:endParaRPr sz="4400">
              <a:highlight>
                <a:schemeClr val="accent2"/>
              </a:highlight>
              <a:latin typeface="Verdana"/>
              <a:ea typeface="Verdana"/>
              <a:cs typeface="Verdana"/>
              <a:sym typeface="Verdana"/>
            </a:endParaRPr>
          </a:p>
          <a:p>
            <a:pPr marL="0" lvl="0" indent="0" algn="l" rtl="0">
              <a:spcBef>
                <a:spcPts val="0"/>
              </a:spcBef>
              <a:spcAft>
                <a:spcPts val="0"/>
              </a:spcAft>
              <a:buNone/>
            </a:pPr>
            <a:r>
              <a:rPr lang="en-US" sz="4400">
                <a:highlight>
                  <a:schemeClr val="accent2"/>
                </a:highlight>
                <a:latin typeface="Verdana"/>
                <a:ea typeface="Verdana"/>
                <a:cs typeface="Verdana"/>
                <a:sym typeface="Verdana"/>
              </a:rPr>
              <a:t>Advising and Supporting</a:t>
            </a:r>
            <a:endParaRPr sz="4400">
              <a:highlight>
                <a:schemeClr val="accent2"/>
              </a:highlight>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Custom</PresentationFormat>
  <Paragraphs>97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Rubik</vt:lpstr>
      <vt:lpstr>Play</vt:lpstr>
      <vt:lpstr>Verdana</vt:lpstr>
      <vt:lpstr>Arial</vt:lpstr>
      <vt:lpstr>Georgia</vt:lpstr>
      <vt:lpstr>Office Theme</vt:lpstr>
      <vt:lpstr>PowerPoint Presentation</vt:lpstr>
      <vt:lpstr>Cripping Credentialism:  Un Testimonio from MEd to Academic Librarian to MLIS Student</vt:lpstr>
      <vt:lpstr>Un Testimonio</vt:lpstr>
      <vt:lpstr>From Student Affairs to Academic Librarian</vt:lpstr>
      <vt:lpstr>Cripping Credentialism</vt:lpstr>
      <vt:lpstr>Cripping Credentialism</vt:lpstr>
      <vt:lpstr>Transferability from Student Affairs to Librarianship</vt:lpstr>
      <vt:lpstr>First Example: Student Development Theory</vt:lpstr>
      <vt:lpstr>Second Example: Building Community</vt:lpstr>
      <vt:lpstr>Current MLIS Candidate</vt:lpstr>
      <vt:lpstr>Cripping Credentialism</vt:lpstr>
      <vt:lpstr>Prompts for Reflection</vt:lpstr>
      <vt:lpstr>References</vt:lpstr>
      <vt:lpstr>Thank you!</vt:lpstr>
      <vt:lpstr>Please take a moment to  complete the 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Laura Aguilera</cp:lastModifiedBy>
  <cp:revision>1</cp:revision>
  <dcterms:modified xsi:type="dcterms:W3CDTF">2026-05-05T16:50:23Z</dcterms:modified>
</cp:coreProperties>
</file>