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8" r:id="rId3"/>
    <p:sldId id="259" r:id="rId4"/>
    <p:sldId id="260"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73" r:id="rId21"/>
    <p:sldId id="274" r:id="rId22"/>
    <p:sldId id="275" r:id="rId23"/>
  </p:sldIdLst>
  <p:sldSz cx="18288000" cy="10287000"/>
  <p:notesSz cx="6858000" cy="9144000"/>
  <p:embeddedFontLst>
    <p:embeddedFont>
      <p:font typeface="Georgia" panose="02040502050405020303" pitchFamily="18" charset="0"/>
      <p:regular r:id="rId25"/>
      <p:bold r:id="rId26"/>
      <p:italic r:id="rId27"/>
      <p:boldItalic r:id="rId28"/>
    </p:embeddedFont>
    <p:embeddedFont>
      <p:font typeface="Play" panose="020B0604020202020204" charset="0"/>
      <p:regular r:id="rId29"/>
      <p:bold r:id="rId30"/>
    </p:embeddedFont>
    <p:embeddedFont>
      <p:font typeface="Rubik" panose="020B0604020202020204" charset="-79"/>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imZIOUsJChzbDXR+FNM5PcT2x1P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915" autoAdjust="0"/>
  </p:normalViewPr>
  <p:slideViewPr>
    <p:cSldViewPr snapToGrid="0">
      <p:cViewPr varScale="1">
        <p:scale>
          <a:sx n="42" d="100"/>
          <a:sy n="42" d="100"/>
        </p:scale>
        <p:origin x="135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a:extLst>
            <a:ext uri="{FF2B5EF4-FFF2-40B4-BE49-F238E27FC236}">
              <a16:creationId xmlns:a16="http://schemas.microsoft.com/office/drawing/2014/main" id="{117C6A8A-CDE3-0CBB-ACB1-0F7C939357FB}"/>
            </a:ext>
          </a:extLst>
        </p:cNvPr>
        <p:cNvGrpSpPr/>
        <p:nvPr/>
      </p:nvGrpSpPr>
      <p:grpSpPr>
        <a:xfrm>
          <a:off x="0" y="0"/>
          <a:ext cx="0" cy="0"/>
          <a:chOff x="0" y="0"/>
          <a:chExt cx="0" cy="0"/>
        </a:xfrm>
      </p:grpSpPr>
      <p:sp>
        <p:nvSpPr>
          <p:cNvPr id="155" name="Google Shape;155;p5:notes">
            <a:extLst>
              <a:ext uri="{FF2B5EF4-FFF2-40B4-BE49-F238E27FC236}">
                <a16:creationId xmlns:a16="http://schemas.microsoft.com/office/drawing/2014/main" id="{FCD7E9FF-4F4B-3E54-C980-4C00CBBF132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specific activity can change, but the structure stays consistent. A brief grounding helps mark the space as calm and intentional. A prompt menu gives teens a starting point without forcing one outcome. Flexible stations let staff use the supplies they already have. The closing reflection helps teens notice what they did and gives staff simple feedback for improving the next session.</a:t>
            </a:r>
            <a:endParaRPr dirty="0"/>
          </a:p>
        </p:txBody>
      </p:sp>
      <p:sp>
        <p:nvSpPr>
          <p:cNvPr id="156" name="Google Shape;156;p5:notes">
            <a:extLst>
              <a:ext uri="{FF2B5EF4-FFF2-40B4-BE49-F238E27FC236}">
                <a16:creationId xmlns:a16="http://schemas.microsoft.com/office/drawing/2014/main" id="{B49DDC61-7965-D52B-F14C-4DC2D3BDA40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2775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a:extLst>
            <a:ext uri="{FF2B5EF4-FFF2-40B4-BE49-F238E27FC236}">
              <a16:creationId xmlns:a16="http://schemas.microsoft.com/office/drawing/2014/main" id="{C9E30C3E-F39C-9F7C-251B-C123B70222FD}"/>
            </a:ext>
          </a:extLst>
        </p:cNvPr>
        <p:cNvGrpSpPr/>
        <p:nvPr/>
      </p:nvGrpSpPr>
      <p:grpSpPr>
        <a:xfrm>
          <a:off x="0" y="0"/>
          <a:ext cx="0" cy="0"/>
          <a:chOff x="0" y="0"/>
          <a:chExt cx="0" cy="0"/>
        </a:xfrm>
      </p:grpSpPr>
      <p:sp>
        <p:nvSpPr>
          <p:cNvPr id="149" name="Google Shape;149;p4:notes">
            <a:extLst>
              <a:ext uri="{FF2B5EF4-FFF2-40B4-BE49-F238E27FC236}">
                <a16:creationId xmlns:a16="http://schemas.microsoft.com/office/drawing/2014/main" id="{BCF0AA3B-5EDF-4B87-DD42-66B8098401E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Access supports do not have to be complicated or expensive. The goal is to reduce barriers before they become problems. A visual schedule, clear prompts, scent-free supplies, and opt-in sharing make the room easier to enter for more teens. These supports also help staff because participants can understand the choices and expectations without constant verbal directions.</a:t>
            </a:r>
            <a:endParaRPr dirty="0"/>
          </a:p>
        </p:txBody>
      </p:sp>
      <p:sp>
        <p:nvSpPr>
          <p:cNvPr id="150" name="Google Shape;150;p4:notes">
            <a:extLst>
              <a:ext uri="{FF2B5EF4-FFF2-40B4-BE49-F238E27FC236}">
                <a16:creationId xmlns:a16="http://schemas.microsoft.com/office/drawing/2014/main" id="{060AA4CD-CF51-FF64-5600-99517D48ED7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3130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a:extLst>
            <a:ext uri="{FF2B5EF4-FFF2-40B4-BE49-F238E27FC236}">
              <a16:creationId xmlns:a16="http://schemas.microsoft.com/office/drawing/2014/main" id="{E3D40EB4-C4F2-4E40-13AC-CAF266C12625}"/>
            </a:ext>
          </a:extLst>
        </p:cNvPr>
        <p:cNvGrpSpPr/>
        <p:nvPr/>
      </p:nvGrpSpPr>
      <p:grpSpPr>
        <a:xfrm>
          <a:off x="0" y="0"/>
          <a:ext cx="0" cy="0"/>
          <a:chOff x="0" y="0"/>
          <a:chExt cx="0" cy="0"/>
        </a:xfrm>
      </p:grpSpPr>
      <p:sp>
        <p:nvSpPr>
          <p:cNvPr id="155" name="Google Shape;155;p5:notes">
            <a:extLst>
              <a:ext uri="{FF2B5EF4-FFF2-40B4-BE49-F238E27FC236}">
                <a16:creationId xmlns:a16="http://schemas.microsoft.com/office/drawing/2014/main" id="{3466C694-10A6-1B8B-CC5D-C3F8E742E17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Mindful Making works because the structure is flexible. The program does not depend on one craft or one perfect supply list. Staff can begin with paper, pens, markers, scrap paper, and prompt cards. More supplies add variety, but the model still works when materials are limited. Pre-portioned table kits also make the room easier to manage, especially when one staff member leads the program.</a:t>
            </a:r>
            <a:endParaRPr dirty="0"/>
          </a:p>
        </p:txBody>
      </p:sp>
      <p:sp>
        <p:nvSpPr>
          <p:cNvPr id="156" name="Google Shape;156;p5:notes">
            <a:extLst>
              <a:ext uri="{FF2B5EF4-FFF2-40B4-BE49-F238E27FC236}">
                <a16:creationId xmlns:a16="http://schemas.microsoft.com/office/drawing/2014/main" id="{A7B968F4-53C0-6CCF-1BCA-67AF0186CFF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5829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a:extLst>
            <a:ext uri="{FF2B5EF4-FFF2-40B4-BE49-F238E27FC236}">
              <a16:creationId xmlns:a16="http://schemas.microsoft.com/office/drawing/2014/main" id="{682D8958-864D-738C-C474-EE50845A36EF}"/>
            </a:ext>
          </a:extLst>
        </p:cNvPr>
        <p:cNvGrpSpPr/>
        <p:nvPr/>
      </p:nvGrpSpPr>
      <p:grpSpPr>
        <a:xfrm>
          <a:off x="0" y="0"/>
          <a:ext cx="0" cy="0"/>
          <a:chOff x="0" y="0"/>
          <a:chExt cx="0" cy="0"/>
        </a:xfrm>
      </p:grpSpPr>
      <p:sp>
        <p:nvSpPr>
          <p:cNvPr id="149" name="Google Shape;149;p4:notes">
            <a:extLst>
              <a:ext uri="{FF2B5EF4-FFF2-40B4-BE49-F238E27FC236}">
                <a16:creationId xmlns:a16="http://schemas.microsoft.com/office/drawing/2014/main" id="{08561606-15BE-ECD3-4DEE-32B01A6F5BD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Mindful Making works best when the collection connection is concrete. A display can give teens language, images, and ideas before they begin making. For example, a gratitude journal station can connect to writing guides, guided journals, and mindfulness titles. A mini zine station can connect to graphic memoirs, comics, and DIY publishing. A watercolor station can connect to art, creativity, and mindfulness books. Teens can also create shelf talkers or bookmarks that bring their own recommendations back to the shelves.</a:t>
            </a:r>
            <a:endParaRPr dirty="0"/>
          </a:p>
        </p:txBody>
      </p:sp>
      <p:sp>
        <p:nvSpPr>
          <p:cNvPr id="150" name="Google Shape;150;p4:notes">
            <a:extLst>
              <a:ext uri="{FF2B5EF4-FFF2-40B4-BE49-F238E27FC236}">
                <a16:creationId xmlns:a16="http://schemas.microsoft.com/office/drawing/2014/main" id="{7B790D68-1D66-47D8-E4AD-7DB3E8D0CB6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1337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a:extLst>
            <a:ext uri="{FF2B5EF4-FFF2-40B4-BE49-F238E27FC236}">
              <a16:creationId xmlns:a16="http://schemas.microsoft.com/office/drawing/2014/main" id="{8381E179-D657-5980-340C-E40AA28E6039}"/>
            </a:ext>
          </a:extLst>
        </p:cNvPr>
        <p:cNvGrpSpPr/>
        <p:nvPr/>
      </p:nvGrpSpPr>
      <p:grpSpPr>
        <a:xfrm>
          <a:off x="0" y="0"/>
          <a:ext cx="0" cy="0"/>
          <a:chOff x="0" y="0"/>
          <a:chExt cx="0" cy="0"/>
        </a:xfrm>
      </p:grpSpPr>
      <p:sp>
        <p:nvSpPr>
          <p:cNvPr id="155" name="Google Shape;155;p5:notes">
            <a:extLst>
              <a:ext uri="{FF2B5EF4-FFF2-40B4-BE49-F238E27FC236}">
                <a16:creationId xmlns:a16="http://schemas.microsoft.com/office/drawing/2014/main" id="{89109CF5-588A-42E3-9421-CF21733F204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Evaluation should match what the program can responsibly claim. We are not measuring clinical outcomes. We are looking at participation, perceived usefulness, access needs, and what to improve next time. A short reflection card and staff observation log can give enough information to support future planning without making the program feel like a survey or assessment.</a:t>
            </a:r>
            <a:endParaRPr dirty="0"/>
          </a:p>
        </p:txBody>
      </p:sp>
      <p:sp>
        <p:nvSpPr>
          <p:cNvPr id="156" name="Google Shape;156;p5:notes">
            <a:extLst>
              <a:ext uri="{FF2B5EF4-FFF2-40B4-BE49-F238E27FC236}">
                <a16:creationId xmlns:a16="http://schemas.microsoft.com/office/drawing/2014/main" id="{A7F99065-B062-73E5-DEB7-A9E352E815E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6269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a:extLst>
            <a:ext uri="{FF2B5EF4-FFF2-40B4-BE49-F238E27FC236}">
              <a16:creationId xmlns:a16="http://schemas.microsoft.com/office/drawing/2014/main" id="{BF9912F5-68DB-567A-DD12-F0F9386140CA}"/>
            </a:ext>
          </a:extLst>
        </p:cNvPr>
        <p:cNvGrpSpPr/>
        <p:nvPr/>
      </p:nvGrpSpPr>
      <p:grpSpPr>
        <a:xfrm>
          <a:off x="0" y="0"/>
          <a:ext cx="0" cy="0"/>
          <a:chOff x="0" y="0"/>
          <a:chExt cx="0" cy="0"/>
        </a:xfrm>
      </p:grpSpPr>
      <p:sp>
        <p:nvSpPr>
          <p:cNvPr id="149" name="Google Shape;149;p4:notes">
            <a:extLst>
              <a:ext uri="{FF2B5EF4-FFF2-40B4-BE49-F238E27FC236}">
                <a16:creationId xmlns:a16="http://schemas.microsoft.com/office/drawing/2014/main" id="{2ADA6575-3BDA-3DBB-28A9-C8CAA187536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model transfers because the structure is simple. A public library might use the full 60-minute version. A school library might shorten it for advisory or a wellness week. An academic library might use it as a de-stress pop-up. The setting changes, but the core stays the same: calm arrival, choice-based prompts, flexible materials, and a low-pressure close.</a:t>
            </a:r>
            <a:endParaRPr dirty="0"/>
          </a:p>
        </p:txBody>
      </p:sp>
      <p:sp>
        <p:nvSpPr>
          <p:cNvPr id="150" name="Google Shape;150;p4:notes">
            <a:extLst>
              <a:ext uri="{FF2B5EF4-FFF2-40B4-BE49-F238E27FC236}">
                <a16:creationId xmlns:a16="http://schemas.microsoft.com/office/drawing/2014/main" id="{E6042FE7-8531-46B2-F24E-DFC745E7D10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0019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a:extLst>
            <a:ext uri="{FF2B5EF4-FFF2-40B4-BE49-F238E27FC236}">
              <a16:creationId xmlns:a16="http://schemas.microsoft.com/office/drawing/2014/main" id="{BD03CB52-0B99-7F95-5622-82262AFFD7E7}"/>
            </a:ext>
          </a:extLst>
        </p:cNvPr>
        <p:cNvGrpSpPr/>
        <p:nvPr/>
      </p:nvGrpSpPr>
      <p:grpSpPr>
        <a:xfrm>
          <a:off x="0" y="0"/>
          <a:ext cx="0" cy="0"/>
          <a:chOff x="0" y="0"/>
          <a:chExt cx="0" cy="0"/>
        </a:xfrm>
      </p:grpSpPr>
      <p:sp>
        <p:nvSpPr>
          <p:cNvPr id="155" name="Google Shape;155;p5:notes">
            <a:extLst>
              <a:ext uri="{FF2B5EF4-FFF2-40B4-BE49-F238E27FC236}">
                <a16:creationId xmlns:a16="http://schemas.microsoft.com/office/drawing/2014/main" id="{8B7D96F9-4206-0053-C6CA-5A160ACAE66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Now, we will use the planning worksheet. Start with a real setting, not an ideal one. Choose stations you can actually support with your space, staffing, and supplies. Then, add access supports, one collection connection, and one simple evaluation method. The goal is not to design a perfect program. The goal is to leave with a version you could pilot.</a:t>
            </a:r>
            <a:endParaRPr dirty="0"/>
          </a:p>
        </p:txBody>
      </p:sp>
      <p:sp>
        <p:nvSpPr>
          <p:cNvPr id="156" name="Google Shape;156;p5:notes">
            <a:extLst>
              <a:ext uri="{FF2B5EF4-FFF2-40B4-BE49-F238E27FC236}">
                <a16:creationId xmlns:a16="http://schemas.microsoft.com/office/drawing/2014/main" id="{C03A96AC-2E6C-41F5-0597-08D5200A40F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5885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a:extLst>
            <a:ext uri="{FF2B5EF4-FFF2-40B4-BE49-F238E27FC236}">
              <a16:creationId xmlns:a16="http://schemas.microsoft.com/office/drawing/2014/main" id="{D0DE413E-DAEA-AB5E-635A-292CF4698EB3}"/>
            </a:ext>
          </a:extLst>
        </p:cNvPr>
        <p:cNvGrpSpPr/>
        <p:nvPr/>
      </p:nvGrpSpPr>
      <p:grpSpPr>
        <a:xfrm>
          <a:off x="0" y="0"/>
          <a:ext cx="0" cy="0"/>
          <a:chOff x="0" y="0"/>
          <a:chExt cx="0" cy="0"/>
        </a:xfrm>
      </p:grpSpPr>
      <p:sp>
        <p:nvSpPr>
          <p:cNvPr id="149" name="Google Shape;149;p4:notes">
            <a:extLst>
              <a:ext uri="{FF2B5EF4-FFF2-40B4-BE49-F238E27FC236}">
                <a16:creationId xmlns:a16="http://schemas.microsoft.com/office/drawing/2014/main" id="{AFAB4C36-04B6-DF1C-0122-C9F0C177E84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Before we close, I want to return to the core promise of this session. Mindful Making does not require a perfect supply list, a large budget, or a clinical frame. The model gives teens a calm, choice-rich space to create, reflect, and connect with the library. All session materials are available in the conference app, and the QR code on this slide links directly to the toolkit.</a:t>
            </a:r>
            <a:endParaRPr dirty="0"/>
          </a:p>
        </p:txBody>
      </p:sp>
      <p:sp>
        <p:nvSpPr>
          <p:cNvPr id="150" name="Google Shape;150;p4:notes">
            <a:extLst>
              <a:ext uri="{FF2B5EF4-FFF2-40B4-BE49-F238E27FC236}">
                <a16:creationId xmlns:a16="http://schemas.microsoft.com/office/drawing/2014/main" id="{A20DB8F3-1AE9-2094-B641-AA648343288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5162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a:extLst>
            <a:ext uri="{FF2B5EF4-FFF2-40B4-BE49-F238E27FC236}">
              <a16:creationId xmlns:a16="http://schemas.microsoft.com/office/drawing/2014/main" id="{E5D0623C-90EF-887E-49EA-F0EB2B1A7FD2}"/>
            </a:ext>
          </a:extLst>
        </p:cNvPr>
        <p:cNvGrpSpPr/>
        <p:nvPr/>
      </p:nvGrpSpPr>
      <p:grpSpPr>
        <a:xfrm>
          <a:off x="0" y="0"/>
          <a:ext cx="0" cy="0"/>
          <a:chOff x="0" y="0"/>
          <a:chExt cx="0" cy="0"/>
        </a:xfrm>
      </p:grpSpPr>
      <p:sp>
        <p:nvSpPr>
          <p:cNvPr id="155" name="Google Shape;155;p5:notes">
            <a:extLst>
              <a:ext uri="{FF2B5EF4-FFF2-40B4-BE49-F238E27FC236}">
                <a16:creationId xmlns:a16="http://schemas.microsoft.com/office/drawing/2014/main" id="{EB8627B9-0011-A3DC-7864-21EA05670EA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We would like to close with questions and discussion. You might ask about adapting the model to your staffing, supplies, space, audience, or collections. You can also ask about the zine activity, the accessibility supports, or the evaluation tools. Session materials are available in the conference app and through the QR code from the previous slide.</a:t>
            </a:r>
            <a:endParaRPr dirty="0"/>
          </a:p>
        </p:txBody>
      </p:sp>
      <p:sp>
        <p:nvSpPr>
          <p:cNvPr id="156" name="Google Shape;156;p5:notes">
            <a:extLst>
              <a:ext uri="{FF2B5EF4-FFF2-40B4-BE49-F238E27FC236}">
                <a16:creationId xmlns:a16="http://schemas.microsoft.com/office/drawing/2014/main" id="{AF474093-4407-8D53-F72B-C60ECEC2117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7007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a:extLst>
            <a:ext uri="{FF2B5EF4-FFF2-40B4-BE49-F238E27FC236}">
              <a16:creationId xmlns:a16="http://schemas.microsoft.com/office/drawing/2014/main" id="{27964769-04BB-4E11-6E38-BAF37364C66A}"/>
            </a:ext>
          </a:extLst>
        </p:cNvPr>
        <p:cNvGrpSpPr/>
        <p:nvPr/>
      </p:nvGrpSpPr>
      <p:grpSpPr>
        <a:xfrm>
          <a:off x="0" y="0"/>
          <a:ext cx="0" cy="0"/>
          <a:chOff x="0" y="0"/>
          <a:chExt cx="0" cy="0"/>
        </a:xfrm>
      </p:grpSpPr>
      <p:sp>
        <p:nvSpPr>
          <p:cNvPr id="149" name="Google Shape;149;p4:notes">
            <a:extLst>
              <a:ext uri="{FF2B5EF4-FFF2-40B4-BE49-F238E27FC236}">
                <a16:creationId xmlns:a16="http://schemas.microsoft.com/office/drawing/2014/main" id="{46B66DAC-7509-9D0F-3D65-A277601FFFC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We are keeping the slide brief because full APA references are already included in the session packet and uploaded with the conference materials. The key point is that the model is evidence-informed, not clinical. We use research to support careful program design, and we limit claims to what a public library program can responsibly observe and evaluate.</a:t>
            </a:r>
            <a:endParaRPr dirty="0"/>
          </a:p>
        </p:txBody>
      </p:sp>
      <p:sp>
        <p:nvSpPr>
          <p:cNvPr id="150" name="Google Shape;150;p4:notes">
            <a:extLst>
              <a:ext uri="{FF2B5EF4-FFF2-40B4-BE49-F238E27FC236}">
                <a16:creationId xmlns:a16="http://schemas.microsoft.com/office/drawing/2014/main" id="{29029A6F-40B3-D42D-1AED-C764B314559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1545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1" name="Google Shape;25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Today begins with a short Mindful Making experience. Leslie will lead an opt-in grounding, guide us through a mini zine activity, offer writing prompts, and close with a brief gratitude moment. Then, we will step back and translate that experience into a flexible teen services model you can adapt for your own library, staffing, supplies, and community.</a:t>
            </a:r>
            <a:endParaRPr dirty="0"/>
          </a:p>
        </p:txBody>
      </p:sp>
      <p:sp>
        <p:nvSpPr>
          <p:cNvPr id="150" name="Google Shape;15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Before we begin the activity, we want to set clear expectations. You can participate in the way that works for you. Sharing is optional, and observing is a valid form of participation. Mindful Making supports well-being through calm, choice, and creativity, but it is not therapy or clinical treatment.</a:t>
            </a:r>
            <a:endParaRPr dirty="0"/>
          </a:p>
        </p:txBody>
      </p:sp>
      <p:sp>
        <p:nvSpPr>
          <p:cNvPr id="156" name="Google Shape;1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a:extLst>
            <a:ext uri="{FF2B5EF4-FFF2-40B4-BE49-F238E27FC236}">
              <a16:creationId xmlns:a16="http://schemas.microsoft.com/office/drawing/2014/main" id="{D6769F90-E260-56DC-8A9D-2C8D4FF42965}"/>
            </a:ext>
          </a:extLst>
        </p:cNvPr>
        <p:cNvGrpSpPr/>
        <p:nvPr/>
      </p:nvGrpSpPr>
      <p:grpSpPr>
        <a:xfrm>
          <a:off x="0" y="0"/>
          <a:ext cx="0" cy="0"/>
          <a:chOff x="0" y="0"/>
          <a:chExt cx="0" cy="0"/>
        </a:xfrm>
      </p:grpSpPr>
      <p:sp>
        <p:nvSpPr>
          <p:cNvPr id="149" name="Google Shape;149;p4:notes">
            <a:extLst>
              <a:ext uri="{FF2B5EF4-FFF2-40B4-BE49-F238E27FC236}">
                <a16:creationId xmlns:a16="http://schemas.microsoft.com/office/drawing/2014/main" id="{5D423E96-329B-1E56-5188-0714D7EEAA9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Before we begin making, take a moment to arrive. You may join this grounding exercise only if you feel comfortable. You may lower your eyes, look at one point, or stay exactly as you are. Notice your feet on the floor. Notice your hands. Notice one sound in the room. Take one slow breath in and one slow breath out. You do not need to feel calm to begin. You only need to begin.</a:t>
            </a:r>
            <a:endParaRPr dirty="0"/>
          </a:p>
        </p:txBody>
      </p:sp>
      <p:sp>
        <p:nvSpPr>
          <p:cNvPr id="150" name="Google Shape;150;p4:notes">
            <a:extLst>
              <a:ext uri="{FF2B5EF4-FFF2-40B4-BE49-F238E27FC236}">
                <a16:creationId xmlns:a16="http://schemas.microsoft.com/office/drawing/2014/main" id="{F8BD8F12-C733-0E60-A63B-295C9C31372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968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a:extLst>
            <a:ext uri="{FF2B5EF4-FFF2-40B4-BE49-F238E27FC236}">
              <a16:creationId xmlns:a16="http://schemas.microsoft.com/office/drawing/2014/main" id="{46AF4466-A68F-97FE-6430-D3C335BCE75C}"/>
            </a:ext>
          </a:extLst>
        </p:cNvPr>
        <p:cNvGrpSpPr/>
        <p:nvPr/>
      </p:nvGrpSpPr>
      <p:grpSpPr>
        <a:xfrm>
          <a:off x="0" y="0"/>
          <a:ext cx="0" cy="0"/>
          <a:chOff x="0" y="0"/>
          <a:chExt cx="0" cy="0"/>
        </a:xfrm>
      </p:grpSpPr>
      <p:sp>
        <p:nvSpPr>
          <p:cNvPr id="155" name="Google Shape;155;p5:notes">
            <a:extLst>
              <a:ext uri="{FF2B5EF4-FFF2-40B4-BE49-F238E27FC236}">
                <a16:creationId xmlns:a16="http://schemas.microsoft.com/office/drawing/2014/main" id="{7D5A22D1-AEB8-F29D-A01A-DB828C6D8A9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Now, we will make a mini zine. A zine is a small, self-made booklet that can hold writing, images, questions, lists, or anything else you want to collect. Leslie will walk us through the fold step by step. Once the booklet is made, you can respond to one of the prompts or write whatever feels meaningful in the moment.</a:t>
            </a:r>
            <a:endParaRPr dirty="0"/>
          </a:p>
        </p:txBody>
      </p:sp>
      <p:sp>
        <p:nvSpPr>
          <p:cNvPr id="156" name="Google Shape;156;p5:notes">
            <a:extLst>
              <a:ext uri="{FF2B5EF4-FFF2-40B4-BE49-F238E27FC236}">
                <a16:creationId xmlns:a16="http://schemas.microsoft.com/office/drawing/2014/main" id="{862DD7C6-A321-EFD7-AE1B-007DA6A6AD3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1057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a:extLst>
            <a:ext uri="{FF2B5EF4-FFF2-40B4-BE49-F238E27FC236}">
              <a16:creationId xmlns:a16="http://schemas.microsoft.com/office/drawing/2014/main" id="{98513BD0-31AD-92ED-10B6-C9D09323E664}"/>
            </a:ext>
          </a:extLst>
        </p:cNvPr>
        <p:cNvGrpSpPr/>
        <p:nvPr/>
      </p:nvGrpSpPr>
      <p:grpSpPr>
        <a:xfrm>
          <a:off x="0" y="0"/>
          <a:ext cx="0" cy="0"/>
          <a:chOff x="0" y="0"/>
          <a:chExt cx="0" cy="0"/>
        </a:xfrm>
      </p:grpSpPr>
      <p:sp>
        <p:nvSpPr>
          <p:cNvPr id="149" name="Google Shape;149;p4:notes">
            <a:extLst>
              <a:ext uri="{FF2B5EF4-FFF2-40B4-BE49-F238E27FC236}">
                <a16:creationId xmlns:a16="http://schemas.microsoft.com/office/drawing/2014/main" id="{9766C52A-D4D0-FB33-8690-9DE54E79E35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Now that your zine is folded, choose one prompt to begin. You can also write about something else that feels meaningful in the moment. Your zine can hold a reflection, a question, a takeaway, a list, a drawing, or any idea that came up during the activity. Nothing has to be polished.</a:t>
            </a:r>
            <a:endParaRPr dirty="0"/>
          </a:p>
        </p:txBody>
      </p:sp>
      <p:sp>
        <p:nvSpPr>
          <p:cNvPr id="150" name="Google Shape;150;p4:notes">
            <a:extLst>
              <a:ext uri="{FF2B5EF4-FFF2-40B4-BE49-F238E27FC236}">
                <a16:creationId xmlns:a16="http://schemas.microsoft.com/office/drawing/2014/main" id="{098E2CB1-5FF4-0C72-E07E-F199701AC7B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1996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a:extLst>
            <a:ext uri="{FF2B5EF4-FFF2-40B4-BE49-F238E27FC236}">
              <a16:creationId xmlns:a16="http://schemas.microsoft.com/office/drawing/2014/main" id="{B58E5BED-9A87-AE95-EFF9-9B0CF1C52A3F}"/>
            </a:ext>
          </a:extLst>
        </p:cNvPr>
        <p:cNvGrpSpPr/>
        <p:nvPr/>
      </p:nvGrpSpPr>
      <p:grpSpPr>
        <a:xfrm>
          <a:off x="0" y="0"/>
          <a:ext cx="0" cy="0"/>
          <a:chOff x="0" y="0"/>
          <a:chExt cx="0" cy="0"/>
        </a:xfrm>
      </p:grpSpPr>
      <p:sp>
        <p:nvSpPr>
          <p:cNvPr id="155" name="Google Shape;155;p5:notes">
            <a:extLst>
              <a:ext uri="{FF2B5EF4-FFF2-40B4-BE49-F238E27FC236}">
                <a16:creationId xmlns:a16="http://schemas.microsoft.com/office/drawing/2014/main" id="{EB12D01C-EDB5-3FE9-4C08-37E2E8B897E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To close the making portion, take one minute to name one thing you appreciate right now. The gratitude can be small: a person, a place, a supply you enjoyed using, a moment of quiet, or something you noticed about yourself. You can write it in your zine, draw it, or simply keep it private. Sharing is optional. After this, we will step back and look at how this activity becomes a flexible program model for teen services.</a:t>
            </a:r>
            <a:endParaRPr dirty="0"/>
          </a:p>
        </p:txBody>
      </p:sp>
      <p:sp>
        <p:nvSpPr>
          <p:cNvPr id="156" name="Google Shape;156;p5:notes">
            <a:extLst>
              <a:ext uri="{FF2B5EF4-FFF2-40B4-BE49-F238E27FC236}">
                <a16:creationId xmlns:a16="http://schemas.microsoft.com/office/drawing/2014/main" id="{7FF0EE52-7C2B-1284-DE3D-F4961F60953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0985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a:extLst>
            <a:ext uri="{FF2B5EF4-FFF2-40B4-BE49-F238E27FC236}">
              <a16:creationId xmlns:a16="http://schemas.microsoft.com/office/drawing/2014/main" id="{828100A3-A0FC-893E-FEB5-014CC5BA058D}"/>
            </a:ext>
          </a:extLst>
        </p:cNvPr>
        <p:cNvGrpSpPr/>
        <p:nvPr/>
      </p:nvGrpSpPr>
      <p:grpSpPr>
        <a:xfrm>
          <a:off x="0" y="0"/>
          <a:ext cx="0" cy="0"/>
          <a:chOff x="0" y="0"/>
          <a:chExt cx="0" cy="0"/>
        </a:xfrm>
      </p:grpSpPr>
      <p:sp>
        <p:nvSpPr>
          <p:cNvPr id="149" name="Google Shape;149;p4:notes">
            <a:extLst>
              <a:ext uri="{FF2B5EF4-FFF2-40B4-BE49-F238E27FC236}">
                <a16:creationId xmlns:a16="http://schemas.microsoft.com/office/drawing/2014/main" id="{BC17F99F-E74C-38A1-9BD0-5A16F5B8156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What we just did is one version of Mindful Making, not the only version. The important part is the structure: a brief grounding, clear options, flexible materials, and a low-pressure close. Once that structure is in place, the specific activity can change. You can use zines, journals, watercolor, collage, blackout poetry, or whatever supplies you already have.</a:t>
            </a:r>
            <a:endParaRPr dirty="0"/>
          </a:p>
        </p:txBody>
      </p:sp>
      <p:sp>
        <p:nvSpPr>
          <p:cNvPr id="150" name="Google Shape;150;p4:notes">
            <a:extLst>
              <a:ext uri="{FF2B5EF4-FFF2-40B4-BE49-F238E27FC236}">
                <a16:creationId xmlns:a16="http://schemas.microsoft.com/office/drawing/2014/main" id="{10D03DDC-5001-0AC8-B04A-7BD6D680B8B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13849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d Slide" type="blank">
  <p:cSld name="BLANK">
    <p:bg>
      <p:bgPr>
        <a:solidFill>
          <a:schemeClr val="lt2"/>
        </a:solidFill>
        <a:effectLst/>
      </p:bgPr>
    </p:bg>
    <p:spTree>
      <p:nvGrpSpPr>
        <p:cNvPr id="1" name="Shape 12"/>
        <p:cNvGrpSpPr/>
        <p:nvPr/>
      </p:nvGrpSpPr>
      <p:grpSpPr>
        <a:xfrm>
          <a:off x="0" y="0"/>
          <a:ext cx="0" cy="0"/>
          <a:chOff x="0" y="0"/>
          <a:chExt cx="0" cy="0"/>
        </a:xfrm>
      </p:grpSpPr>
      <p:pic>
        <p:nvPicPr>
          <p:cNvPr id="13" name="Google Shape;13;p22" descr="A book and globe on a shelf&#10;&#10;AI-generated content may be incorrect."/>
          <p:cNvPicPr preferRelativeResize="0"/>
          <p:nvPr/>
        </p:nvPicPr>
        <p:blipFill rotWithShape="1">
          <a:blip r:embed="rId2">
            <a:alphaModFix/>
          </a:blip>
          <a:srcRect/>
          <a:stretch/>
        </p:blipFill>
        <p:spPr>
          <a:xfrm>
            <a:off x="2847022" y="812373"/>
            <a:ext cx="12593956" cy="866225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_Pink">
  <p:cSld name="Section Header_Pink">
    <p:bg>
      <p:bgPr>
        <a:solidFill>
          <a:schemeClr val="dk1"/>
        </a:solidFill>
        <a:effectLst/>
      </p:bgPr>
    </p:bg>
    <p:spTree>
      <p:nvGrpSpPr>
        <p:cNvPr id="1" name="Shape 115"/>
        <p:cNvGrpSpPr/>
        <p:nvPr/>
      </p:nvGrpSpPr>
      <p:grpSpPr>
        <a:xfrm>
          <a:off x="0" y="0"/>
          <a:ext cx="0" cy="0"/>
          <a:chOff x="0" y="0"/>
          <a:chExt cx="0" cy="0"/>
        </a:xfrm>
      </p:grpSpPr>
      <p:sp>
        <p:nvSpPr>
          <p:cNvPr id="116" name="Google Shape;116;p2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Georgia"/>
              <a:buNone/>
              <a:defRPr sz="4000" b="1" cap="none">
                <a:solidFill>
                  <a:schemeClr val="dk1"/>
                </a:solidFill>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2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a:solidFill>
                  <a:schemeClr val="dk1"/>
                </a:solidFill>
                <a:latin typeface="Arial"/>
                <a:ea typeface="Arial"/>
                <a:cs typeface="Arial"/>
                <a:sym typeface="Arial"/>
              </a:defRPr>
            </a:lvl1pPr>
            <a:lvl2pPr marL="914400" lvl="1" indent="-228600" algn="l">
              <a:spcBef>
                <a:spcPts val="360"/>
              </a:spcBef>
              <a:spcAft>
                <a:spcPts val="0"/>
              </a:spcAft>
              <a:buClr>
                <a:schemeClr val="lt1"/>
              </a:buClr>
              <a:buSzPts val="1800"/>
              <a:buNone/>
              <a:defRPr sz="1800">
                <a:solidFill>
                  <a:schemeClr val="lt1"/>
                </a:solidFill>
              </a:defRPr>
            </a:lvl2pPr>
            <a:lvl3pPr marL="1371600" lvl="2" indent="-228600" algn="l">
              <a:spcBef>
                <a:spcPts val="32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80"/>
              </a:spcBef>
              <a:spcAft>
                <a:spcPts val="0"/>
              </a:spcAft>
              <a:buClr>
                <a:schemeClr val="lt1"/>
              </a:buClr>
              <a:buSzPts val="1400"/>
              <a:buNone/>
              <a:defRPr sz="1400">
                <a:solidFill>
                  <a:schemeClr val="lt1"/>
                </a:solidFill>
              </a:defRPr>
            </a:lvl5pPr>
            <a:lvl6pPr marL="2743200" lvl="5" indent="-228600" algn="l">
              <a:spcBef>
                <a:spcPts val="280"/>
              </a:spcBef>
              <a:spcAft>
                <a:spcPts val="0"/>
              </a:spcAft>
              <a:buClr>
                <a:schemeClr val="lt1"/>
              </a:buClr>
              <a:buSzPts val="1400"/>
              <a:buNone/>
              <a:defRPr sz="1400">
                <a:solidFill>
                  <a:schemeClr val="lt1"/>
                </a:solidFill>
              </a:defRPr>
            </a:lvl6pPr>
            <a:lvl7pPr marL="3200400" lvl="6" indent="-228600" algn="l">
              <a:spcBef>
                <a:spcPts val="280"/>
              </a:spcBef>
              <a:spcAft>
                <a:spcPts val="0"/>
              </a:spcAft>
              <a:buClr>
                <a:schemeClr val="lt1"/>
              </a:buClr>
              <a:buSzPts val="1400"/>
              <a:buNone/>
              <a:defRPr sz="1400">
                <a:solidFill>
                  <a:schemeClr val="lt1"/>
                </a:solidFill>
              </a:defRPr>
            </a:lvl7pPr>
            <a:lvl8pPr marL="3657600" lvl="7" indent="-228600" algn="l">
              <a:spcBef>
                <a:spcPts val="280"/>
              </a:spcBef>
              <a:spcAft>
                <a:spcPts val="0"/>
              </a:spcAft>
              <a:buClr>
                <a:schemeClr val="lt1"/>
              </a:buClr>
              <a:buSzPts val="1400"/>
              <a:buNone/>
              <a:defRPr sz="1400">
                <a:solidFill>
                  <a:schemeClr val="lt1"/>
                </a:solidFill>
              </a:defRPr>
            </a:lvl8pPr>
            <a:lvl9pPr marL="4114800" lvl="8" indent="-228600" algn="l">
              <a:spcBef>
                <a:spcPts val="280"/>
              </a:spcBef>
              <a:spcAft>
                <a:spcPts val="0"/>
              </a:spcAft>
              <a:buClr>
                <a:schemeClr val="lt1"/>
              </a:buClr>
              <a:buSzPts val="1400"/>
              <a:buNone/>
              <a:defRPr sz="1400">
                <a:solidFill>
                  <a:schemeClr val="lt1"/>
                </a:solidFill>
              </a:defRPr>
            </a:lvl9pPr>
          </a:lstStyle>
          <a:p>
            <a:endParaRPr/>
          </a:p>
        </p:txBody>
      </p:sp>
      <p:sp>
        <p:nvSpPr>
          <p:cNvPr id="118" name="Google Shape;118;p29"/>
          <p:cNvSpPr>
            <a:spLocks noGrp="1"/>
          </p:cNvSpPr>
          <p:nvPr>
            <p:ph type="pic" idx="2"/>
          </p:nvPr>
        </p:nvSpPr>
        <p:spPr>
          <a:xfrm>
            <a:off x="10287000" y="0"/>
            <a:ext cx="8001000" cy="102870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2"/>
        </a:solidFill>
        <a:effectLst/>
      </p:bgPr>
    </p:bg>
    <p:spTree>
      <p:nvGrpSpPr>
        <p:cNvPr id="1" name="Shape 14"/>
        <p:cNvGrpSpPr/>
        <p:nvPr/>
      </p:nvGrpSpPr>
      <p:grpSpPr>
        <a:xfrm>
          <a:off x="0" y="0"/>
          <a:ext cx="0" cy="0"/>
          <a:chOff x="0" y="0"/>
          <a:chExt cx="0" cy="0"/>
        </a:xfrm>
      </p:grpSpPr>
      <p:sp>
        <p:nvSpPr>
          <p:cNvPr id="15" name="Google Shape;15;p23"/>
          <p:cNvSpPr txBox="1"/>
          <p:nvPr/>
        </p:nvSpPr>
        <p:spPr>
          <a:xfrm>
            <a:off x="9372600" y="9182100"/>
            <a:ext cx="8341712" cy="578043"/>
          </a:xfrm>
          <a:prstGeom prst="rect">
            <a:avLst/>
          </a:prstGeom>
          <a:noFill/>
          <a:ln>
            <a:noFill/>
          </a:ln>
        </p:spPr>
        <p:txBody>
          <a:bodyPr spcFirstLastPara="1" wrap="square" lIns="0" tIns="0" rIns="0" bIns="0" anchor="t" anchorCtr="0">
            <a:spAutoFit/>
          </a:bodyPr>
          <a:lstStyle/>
          <a:p>
            <a:pPr marL="0" marR="0" lvl="0" indent="0" algn="r" rtl="0">
              <a:lnSpc>
                <a:spcPct val="258299"/>
              </a:lnSpc>
              <a:spcBef>
                <a:spcPts val="0"/>
              </a:spcBef>
              <a:spcAft>
                <a:spcPts val="0"/>
              </a:spcAft>
              <a:buNone/>
            </a:pPr>
            <a:r>
              <a:rPr lang="en-US" sz="2000" b="0" i="0" u="none" strike="noStrike" cap="none">
                <a:solidFill>
                  <a:schemeClr val="accent6"/>
                </a:solidFill>
                <a:latin typeface="Rubik"/>
                <a:ea typeface="Rubik"/>
                <a:cs typeface="Rubik"/>
                <a:sym typeface="Rubik"/>
              </a:rPr>
              <a:t>May 6-8, 2026  |  Cambridge, MD</a:t>
            </a:r>
            <a:endParaRPr/>
          </a:p>
        </p:txBody>
      </p:sp>
      <p:sp>
        <p:nvSpPr>
          <p:cNvPr id="16" name="Google Shape;16;p23"/>
          <p:cNvSpPr txBox="1">
            <a:spLocks noGrp="1"/>
          </p:cNvSpPr>
          <p:nvPr>
            <p:ph type="title"/>
          </p:nvPr>
        </p:nvSpPr>
        <p:spPr>
          <a:xfrm>
            <a:off x="2438400" y="4873560"/>
            <a:ext cx="13411200" cy="19463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5400"/>
              <a:buFont typeface="Georgia"/>
              <a:buNone/>
              <a:defRPr sz="5400" b="1">
                <a:solidFill>
                  <a:schemeClr val="dk1"/>
                </a:solidFill>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body" idx="1"/>
          </p:nvPr>
        </p:nvSpPr>
        <p:spPr>
          <a:xfrm>
            <a:off x="5076242" y="7200900"/>
            <a:ext cx="7807325" cy="19812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2B1803"/>
              </a:buClr>
              <a:buSzPts val="1800"/>
              <a:buChar char="•"/>
              <a:defRPr/>
            </a:lvl1pPr>
            <a:lvl2pPr marL="914400" lvl="1" indent="-228600" algn="ctr">
              <a:spcBef>
                <a:spcPts val="560"/>
              </a:spcBef>
              <a:spcAft>
                <a:spcPts val="0"/>
              </a:spcAft>
              <a:buClr>
                <a:schemeClr val="dk1"/>
              </a:buClr>
              <a:buSzPts val="2800"/>
              <a:buFont typeface="Arial"/>
              <a:buNone/>
              <a:defRPr b="0">
                <a:solidFill>
                  <a:schemeClr val="dk1"/>
                </a:solidFill>
                <a:latin typeface="Play"/>
                <a:ea typeface="Play"/>
                <a:cs typeface="Play"/>
                <a:sym typeface="Play"/>
              </a:defRPr>
            </a:lvl2pPr>
            <a:lvl3pPr marL="1371600" lvl="2" indent="-342900" algn="l">
              <a:spcBef>
                <a:spcPts val="360"/>
              </a:spcBef>
              <a:spcAft>
                <a:spcPts val="0"/>
              </a:spcAft>
              <a:buClr>
                <a:srgbClr val="2B1803"/>
              </a:buClr>
              <a:buSzPts val="1800"/>
              <a:buChar char="•"/>
              <a:defRPr/>
            </a:lvl3pPr>
            <a:lvl4pPr marL="1828800" lvl="3" indent="-342900" algn="l">
              <a:spcBef>
                <a:spcPts val="360"/>
              </a:spcBef>
              <a:spcAft>
                <a:spcPts val="0"/>
              </a:spcAft>
              <a:buClr>
                <a:srgbClr val="2B1803"/>
              </a:buClr>
              <a:buSzPts val="1800"/>
              <a:buChar char="–"/>
              <a:defRPr/>
            </a:lvl4pPr>
            <a:lvl5pPr marL="2286000" lvl="4" indent="-342900" algn="l">
              <a:spcBef>
                <a:spcPts val="360"/>
              </a:spcBef>
              <a:spcAft>
                <a:spcPts val="0"/>
              </a:spcAft>
              <a:buClr>
                <a:srgbClr val="2B180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8" name="Google Shape;18;p23" descr="A book and globe on a shelf&#10;&#10;AI-generated content may be incorrect."/>
          <p:cNvPicPr preferRelativeResize="0"/>
          <p:nvPr/>
        </p:nvPicPr>
        <p:blipFill rotWithShape="1">
          <a:blip r:embed="rId2">
            <a:alphaModFix/>
          </a:blip>
          <a:srcRect/>
          <a:stretch/>
        </p:blipFill>
        <p:spPr>
          <a:xfrm>
            <a:off x="5867400" y="392344"/>
            <a:ext cx="6225011" cy="428162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_Blue">
  <p:cSld name="Section Header_Blue">
    <p:bg>
      <p:bgPr>
        <a:solidFill>
          <a:schemeClr val="dk2"/>
        </a:solidFill>
        <a:effectLst/>
      </p:bgPr>
    </p:bg>
    <p:spTree>
      <p:nvGrpSpPr>
        <p:cNvPr id="1" name="Shape 19"/>
        <p:cNvGrpSpPr/>
        <p:nvPr/>
      </p:nvGrpSpPr>
      <p:grpSpPr>
        <a:xfrm>
          <a:off x="0" y="0"/>
          <a:ext cx="0" cy="0"/>
          <a:chOff x="0" y="0"/>
          <a:chExt cx="0" cy="0"/>
        </a:xfrm>
      </p:grpSpPr>
      <p:sp>
        <p:nvSpPr>
          <p:cNvPr id="20" name="Google Shape;20;p2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1"/>
              </a:buClr>
              <a:buSzPts val="4000"/>
              <a:buFont typeface="Georgia"/>
              <a:buNone/>
              <a:defRPr sz="4000" b="1" cap="none">
                <a:solidFill>
                  <a:schemeClr val="lt1"/>
                </a:solidFill>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lt1"/>
              </a:buClr>
              <a:buSzPts val="2400"/>
              <a:buNone/>
              <a:defRPr sz="2400">
                <a:solidFill>
                  <a:schemeClr val="lt1"/>
                </a:solidFill>
              </a:defRPr>
            </a:lvl1pPr>
            <a:lvl2pPr marL="914400" lvl="1" indent="-228600" algn="l">
              <a:spcBef>
                <a:spcPts val="360"/>
              </a:spcBef>
              <a:spcAft>
                <a:spcPts val="0"/>
              </a:spcAft>
              <a:buClr>
                <a:srgbClr val="88A6A6"/>
              </a:buClr>
              <a:buSzPts val="1800"/>
              <a:buNone/>
              <a:defRPr sz="1800">
                <a:solidFill>
                  <a:srgbClr val="88A6A6"/>
                </a:solidFill>
              </a:defRPr>
            </a:lvl2pPr>
            <a:lvl3pPr marL="1371600" lvl="2" indent="-228600" algn="l">
              <a:spcBef>
                <a:spcPts val="320"/>
              </a:spcBef>
              <a:spcAft>
                <a:spcPts val="0"/>
              </a:spcAft>
              <a:buClr>
                <a:srgbClr val="88A6A6"/>
              </a:buClr>
              <a:buSzPts val="1600"/>
              <a:buNone/>
              <a:defRPr sz="1600">
                <a:solidFill>
                  <a:srgbClr val="88A6A6"/>
                </a:solidFill>
              </a:defRPr>
            </a:lvl3pPr>
            <a:lvl4pPr marL="1828800" lvl="3" indent="-228600" algn="l">
              <a:spcBef>
                <a:spcPts val="280"/>
              </a:spcBef>
              <a:spcAft>
                <a:spcPts val="0"/>
              </a:spcAft>
              <a:buClr>
                <a:srgbClr val="88A6A6"/>
              </a:buClr>
              <a:buSzPts val="1400"/>
              <a:buNone/>
              <a:defRPr sz="1400">
                <a:solidFill>
                  <a:srgbClr val="88A6A6"/>
                </a:solidFill>
              </a:defRPr>
            </a:lvl4pPr>
            <a:lvl5pPr marL="2286000" lvl="4" indent="-228600" algn="l">
              <a:spcBef>
                <a:spcPts val="280"/>
              </a:spcBef>
              <a:spcAft>
                <a:spcPts val="0"/>
              </a:spcAft>
              <a:buClr>
                <a:srgbClr val="88A6A6"/>
              </a:buClr>
              <a:buSzPts val="1400"/>
              <a:buNone/>
              <a:defRPr sz="1400">
                <a:solidFill>
                  <a:srgbClr val="88A6A6"/>
                </a:solidFill>
              </a:defRPr>
            </a:lvl5pPr>
            <a:lvl6pPr marL="2743200" lvl="5" indent="-228600" algn="l">
              <a:spcBef>
                <a:spcPts val="280"/>
              </a:spcBef>
              <a:spcAft>
                <a:spcPts val="0"/>
              </a:spcAft>
              <a:buClr>
                <a:srgbClr val="88A6A6"/>
              </a:buClr>
              <a:buSzPts val="1400"/>
              <a:buNone/>
              <a:defRPr sz="1400">
                <a:solidFill>
                  <a:srgbClr val="88A6A6"/>
                </a:solidFill>
              </a:defRPr>
            </a:lvl6pPr>
            <a:lvl7pPr marL="3200400" lvl="6" indent="-228600" algn="l">
              <a:spcBef>
                <a:spcPts val="280"/>
              </a:spcBef>
              <a:spcAft>
                <a:spcPts val="0"/>
              </a:spcAft>
              <a:buClr>
                <a:srgbClr val="88A6A6"/>
              </a:buClr>
              <a:buSzPts val="1400"/>
              <a:buNone/>
              <a:defRPr sz="1400">
                <a:solidFill>
                  <a:srgbClr val="88A6A6"/>
                </a:solidFill>
              </a:defRPr>
            </a:lvl7pPr>
            <a:lvl8pPr marL="3657600" lvl="7" indent="-228600" algn="l">
              <a:spcBef>
                <a:spcPts val="280"/>
              </a:spcBef>
              <a:spcAft>
                <a:spcPts val="0"/>
              </a:spcAft>
              <a:buClr>
                <a:srgbClr val="88A6A6"/>
              </a:buClr>
              <a:buSzPts val="1400"/>
              <a:buNone/>
              <a:defRPr sz="1400">
                <a:solidFill>
                  <a:srgbClr val="88A6A6"/>
                </a:solidFill>
              </a:defRPr>
            </a:lvl8pPr>
            <a:lvl9pPr marL="4114800" lvl="8" indent="-228600" algn="l">
              <a:spcBef>
                <a:spcPts val="280"/>
              </a:spcBef>
              <a:spcAft>
                <a:spcPts val="0"/>
              </a:spcAft>
              <a:buClr>
                <a:srgbClr val="88A6A6"/>
              </a:buClr>
              <a:buSzPts val="1400"/>
              <a:buNone/>
              <a:defRPr sz="1400">
                <a:solidFill>
                  <a:srgbClr val="88A6A6"/>
                </a:solidFill>
              </a:defRPr>
            </a:lvl9pPr>
          </a:lstStyle>
          <a:p>
            <a:endParaRPr/>
          </a:p>
        </p:txBody>
      </p:sp>
      <p:sp>
        <p:nvSpPr>
          <p:cNvPr id="22" name="Google Shape;22;p24"/>
          <p:cNvSpPr>
            <a:spLocks noGrp="1"/>
          </p:cNvSpPr>
          <p:nvPr>
            <p:ph type="pic" idx="2"/>
          </p:nvPr>
        </p:nvSpPr>
        <p:spPr>
          <a:xfrm>
            <a:off x="10287000" y="0"/>
            <a:ext cx="8001000" cy="10287000"/>
          </a:xfrm>
          <a:prstGeom prst="rect">
            <a:avLst/>
          </a:prstGeom>
          <a:noFill/>
          <a:ln>
            <a:noFill/>
          </a:ln>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_Pink" type="obj">
  <p:cSld name="OBJECT">
    <p:bg>
      <p:bgPr>
        <a:solidFill>
          <a:schemeClr val="lt2"/>
        </a:solidFill>
        <a:effectLst/>
      </p:bgPr>
    </p:bg>
    <p:spTree>
      <p:nvGrpSpPr>
        <p:cNvPr id="1" name="Shape 23"/>
        <p:cNvGrpSpPr/>
        <p:nvPr/>
      </p:nvGrpSpPr>
      <p:grpSpPr>
        <a:xfrm>
          <a:off x="0" y="0"/>
          <a:ext cx="0" cy="0"/>
          <a:chOff x="0" y="0"/>
          <a:chExt cx="0" cy="0"/>
        </a:xfrm>
      </p:grpSpPr>
      <p:sp>
        <p:nvSpPr>
          <p:cNvPr id="24" name="Google Shape;24;p25"/>
          <p:cNvSpPr txBox="1">
            <a:spLocks noGrp="1"/>
          </p:cNvSpPr>
          <p:nvPr>
            <p:ph type="body" idx="1"/>
          </p:nvPr>
        </p:nvSpPr>
        <p:spPr>
          <a:xfrm>
            <a:off x="1066800" y="2628900"/>
            <a:ext cx="16154399" cy="64008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2B1803"/>
              </a:buClr>
              <a:buSzPts val="3200"/>
              <a:buChar char="•"/>
              <a:defRPr>
                <a:latin typeface="Arial"/>
                <a:ea typeface="Arial"/>
                <a:cs typeface="Arial"/>
                <a:sym typeface="Arial"/>
              </a:defRPr>
            </a:lvl1pPr>
            <a:lvl2pPr marL="914400" lvl="1" indent="-406400" algn="l">
              <a:spcBef>
                <a:spcPts val="560"/>
              </a:spcBef>
              <a:spcAft>
                <a:spcPts val="0"/>
              </a:spcAft>
              <a:buClr>
                <a:srgbClr val="2B1803"/>
              </a:buClr>
              <a:buSzPts val="2800"/>
              <a:buChar char="–"/>
              <a:defRPr>
                <a:latin typeface="Arial"/>
                <a:ea typeface="Arial"/>
                <a:cs typeface="Arial"/>
                <a:sym typeface="Arial"/>
              </a:defRPr>
            </a:lvl2pPr>
            <a:lvl3pPr marL="1371600" lvl="2" indent="-381000" algn="l">
              <a:spcBef>
                <a:spcPts val="480"/>
              </a:spcBef>
              <a:spcAft>
                <a:spcPts val="0"/>
              </a:spcAft>
              <a:buClr>
                <a:srgbClr val="2B1803"/>
              </a:buClr>
              <a:buSzPts val="2400"/>
              <a:buChar char="•"/>
              <a:defRPr>
                <a:latin typeface="Arial"/>
                <a:ea typeface="Arial"/>
                <a:cs typeface="Arial"/>
                <a:sym typeface="Arial"/>
              </a:defRPr>
            </a:lvl3pPr>
            <a:lvl4pPr marL="1828800" lvl="3" indent="-355600" algn="l">
              <a:spcBef>
                <a:spcPts val="400"/>
              </a:spcBef>
              <a:spcAft>
                <a:spcPts val="0"/>
              </a:spcAft>
              <a:buClr>
                <a:srgbClr val="2B1803"/>
              </a:buClr>
              <a:buSzPts val="2000"/>
              <a:buChar char="–"/>
              <a:defRPr>
                <a:latin typeface="Arial"/>
                <a:ea typeface="Arial"/>
                <a:cs typeface="Arial"/>
                <a:sym typeface="Arial"/>
              </a:defRPr>
            </a:lvl4pPr>
            <a:lvl5pPr marL="2286000" lvl="4" indent="-355600" algn="l">
              <a:spcBef>
                <a:spcPts val="400"/>
              </a:spcBef>
              <a:spcAft>
                <a:spcPts val="0"/>
              </a:spcAft>
              <a:buClr>
                <a:srgbClr val="2B1803"/>
              </a:buClr>
              <a:buSzPts val="2000"/>
              <a:buChar char="»"/>
              <a:defRPr>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25"/>
          <p:cNvSpPr/>
          <p:nvPr/>
        </p:nvSpPr>
        <p:spPr>
          <a:xfrm>
            <a:off x="0" y="0"/>
            <a:ext cx="18288000" cy="1733218"/>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6" name="Google Shape;26;p25"/>
          <p:cNvSpPr txBox="1">
            <a:spLocks noGrp="1"/>
          </p:cNvSpPr>
          <p:nvPr>
            <p:ph type="title"/>
          </p:nvPr>
        </p:nvSpPr>
        <p:spPr>
          <a:xfrm>
            <a:off x="634621" y="295109"/>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4400"/>
              <a:buFont typeface="Arial"/>
              <a:buNone/>
              <a:defRPr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7" name="Google Shape;27;p25" descr="A pink flowers in a vase&#10;&#10;AI-generated content may be incorrect."/>
          <p:cNvPicPr preferRelativeResize="0"/>
          <p:nvPr/>
        </p:nvPicPr>
        <p:blipFill rotWithShape="1">
          <a:blip r:embed="rId2">
            <a:alphaModFix/>
          </a:blip>
          <a:srcRect/>
          <a:stretch/>
        </p:blipFill>
        <p:spPr>
          <a:xfrm>
            <a:off x="15811500" y="6972300"/>
            <a:ext cx="1447799" cy="3064684"/>
          </a:xfrm>
          <a:prstGeom prst="rect">
            <a:avLst/>
          </a:prstGeom>
          <a:noFill/>
          <a:ln>
            <a:noFill/>
          </a:ln>
        </p:spPr>
      </p:pic>
      <p:pic>
        <p:nvPicPr>
          <p:cNvPr id="28" name="Google Shape;28;p25" descr="A yellow flowers in a vase&#10;&#10;AI-generated content may be incorrect."/>
          <p:cNvPicPr preferRelativeResize="0"/>
          <p:nvPr/>
        </p:nvPicPr>
        <p:blipFill rotWithShape="1">
          <a:blip r:embed="rId3">
            <a:alphaModFix/>
          </a:blip>
          <a:srcRect/>
          <a:stretch/>
        </p:blipFill>
        <p:spPr>
          <a:xfrm>
            <a:off x="16535399" y="7693885"/>
            <a:ext cx="1054190" cy="223149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_Blue">
  <p:cSld name="Title and Content_Blue">
    <p:spTree>
      <p:nvGrpSpPr>
        <p:cNvPr id="1" name="Shape 29"/>
        <p:cNvGrpSpPr/>
        <p:nvPr/>
      </p:nvGrpSpPr>
      <p:grpSpPr>
        <a:xfrm>
          <a:off x="0" y="0"/>
          <a:ext cx="0" cy="0"/>
          <a:chOff x="0" y="0"/>
          <a:chExt cx="0" cy="0"/>
        </a:xfrm>
      </p:grpSpPr>
      <p:sp>
        <p:nvSpPr>
          <p:cNvPr id="30" name="Google Shape;30;p26"/>
          <p:cNvSpPr txBox="1">
            <a:spLocks noGrp="1"/>
          </p:cNvSpPr>
          <p:nvPr>
            <p:ph type="body" idx="1"/>
          </p:nvPr>
        </p:nvSpPr>
        <p:spPr>
          <a:xfrm>
            <a:off x="1066800" y="2628900"/>
            <a:ext cx="16154399" cy="64008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2B1803"/>
              </a:buClr>
              <a:buSzPts val="3200"/>
              <a:buChar char="•"/>
              <a:defRPr>
                <a:solidFill>
                  <a:srgbClr val="2B1803"/>
                </a:solidFill>
                <a:latin typeface="Arial"/>
                <a:ea typeface="Arial"/>
                <a:cs typeface="Arial"/>
                <a:sym typeface="Arial"/>
              </a:defRPr>
            </a:lvl1pPr>
            <a:lvl2pPr marL="914400" lvl="1" indent="-406400" algn="l">
              <a:spcBef>
                <a:spcPts val="560"/>
              </a:spcBef>
              <a:spcAft>
                <a:spcPts val="0"/>
              </a:spcAft>
              <a:buClr>
                <a:srgbClr val="2B1803"/>
              </a:buClr>
              <a:buSzPts val="2800"/>
              <a:buChar char="–"/>
              <a:defRPr>
                <a:solidFill>
                  <a:srgbClr val="2B1803"/>
                </a:solidFill>
                <a:latin typeface="Arial"/>
                <a:ea typeface="Arial"/>
                <a:cs typeface="Arial"/>
                <a:sym typeface="Arial"/>
              </a:defRPr>
            </a:lvl2pPr>
            <a:lvl3pPr marL="1371600" lvl="2" indent="-381000" algn="l">
              <a:spcBef>
                <a:spcPts val="480"/>
              </a:spcBef>
              <a:spcAft>
                <a:spcPts val="0"/>
              </a:spcAft>
              <a:buClr>
                <a:srgbClr val="2B1803"/>
              </a:buClr>
              <a:buSzPts val="2400"/>
              <a:buChar char="•"/>
              <a:defRPr>
                <a:solidFill>
                  <a:srgbClr val="2B1803"/>
                </a:solidFill>
                <a:latin typeface="Arial"/>
                <a:ea typeface="Arial"/>
                <a:cs typeface="Arial"/>
                <a:sym typeface="Arial"/>
              </a:defRPr>
            </a:lvl3pPr>
            <a:lvl4pPr marL="1828800" lvl="3" indent="-355600" algn="l">
              <a:spcBef>
                <a:spcPts val="400"/>
              </a:spcBef>
              <a:spcAft>
                <a:spcPts val="0"/>
              </a:spcAft>
              <a:buClr>
                <a:srgbClr val="2B1803"/>
              </a:buClr>
              <a:buSzPts val="2000"/>
              <a:buChar char="–"/>
              <a:defRPr>
                <a:solidFill>
                  <a:srgbClr val="2B1803"/>
                </a:solidFill>
                <a:latin typeface="Arial"/>
                <a:ea typeface="Arial"/>
                <a:cs typeface="Arial"/>
                <a:sym typeface="Arial"/>
              </a:defRPr>
            </a:lvl4pPr>
            <a:lvl5pPr marL="2286000" lvl="4" indent="-355600" algn="l">
              <a:spcBef>
                <a:spcPts val="400"/>
              </a:spcBef>
              <a:spcAft>
                <a:spcPts val="0"/>
              </a:spcAft>
              <a:buClr>
                <a:srgbClr val="2B1803"/>
              </a:buClr>
              <a:buSzPts val="2000"/>
              <a:buChar char="»"/>
              <a:defRPr>
                <a:solidFill>
                  <a:srgbClr val="2B1803"/>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 name="Google Shape;31;p26"/>
          <p:cNvSpPr/>
          <p:nvPr/>
        </p:nvSpPr>
        <p:spPr>
          <a:xfrm>
            <a:off x="0" y="0"/>
            <a:ext cx="18288000" cy="1733218"/>
          </a:xfrm>
          <a:prstGeom prst="rect">
            <a:avLst/>
          </a:prstGeom>
          <a:solidFill>
            <a:schemeClr val="accent3"/>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2" name="Google Shape;32;p26"/>
          <p:cNvSpPr txBox="1">
            <a:spLocks noGrp="1"/>
          </p:cNvSpPr>
          <p:nvPr>
            <p:ph type="title"/>
          </p:nvPr>
        </p:nvSpPr>
        <p:spPr>
          <a:xfrm>
            <a:off x="634621" y="295109"/>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4400"/>
              <a:buFont typeface="Arial"/>
              <a:buNone/>
              <a:defRPr>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3" name="Google Shape;33;p26" descr="A pink flowers in a vase&#10;&#10;AI-generated content may be incorrect."/>
          <p:cNvPicPr preferRelativeResize="0"/>
          <p:nvPr/>
        </p:nvPicPr>
        <p:blipFill rotWithShape="1">
          <a:blip r:embed="rId2">
            <a:alphaModFix/>
          </a:blip>
          <a:srcRect/>
          <a:stretch/>
        </p:blipFill>
        <p:spPr>
          <a:xfrm>
            <a:off x="15811500" y="6972300"/>
            <a:ext cx="1447799" cy="3064684"/>
          </a:xfrm>
          <a:prstGeom prst="rect">
            <a:avLst/>
          </a:prstGeom>
          <a:noFill/>
          <a:ln>
            <a:noFill/>
          </a:ln>
        </p:spPr>
      </p:pic>
      <p:pic>
        <p:nvPicPr>
          <p:cNvPr id="34" name="Google Shape;34;p26" descr="A yellow flowers in a vase&#10;&#10;AI-generated content may be incorrect."/>
          <p:cNvPicPr preferRelativeResize="0"/>
          <p:nvPr/>
        </p:nvPicPr>
        <p:blipFill rotWithShape="1">
          <a:blip r:embed="rId3">
            <a:alphaModFix/>
          </a:blip>
          <a:srcRect/>
          <a:stretch/>
        </p:blipFill>
        <p:spPr>
          <a:xfrm>
            <a:off x="16535399" y="7693885"/>
            <a:ext cx="1054190" cy="223149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Photo_Pink">
  <p:cSld name="1_Photo_Pink">
    <p:spTree>
      <p:nvGrpSpPr>
        <p:cNvPr id="1" name="Shape 98"/>
        <p:cNvGrpSpPr/>
        <p:nvPr/>
      </p:nvGrpSpPr>
      <p:grpSpPr>
        <a:xfrm>
          <a:off x="0" y="0"/>
          <a:ext cx="0" cy="0"/>
          <a:chOff x="0" y="0"/>
          <a:chExt cx="0" cy="0"/>
        </a:xfrm>
      </p:grpSpPr>
      <p:sp>
        <p:nvSpPr>
          <p:cNvPr id="99" name="Google Shape;99;p40"/>
          <p:cNvSpPr txBox="1">
            <a:spLocks noGrp="1"/>
          </p:cNvSpPr>
          <p:nvPr>
            <p:ph type="title"/>
          </p:nvPr>
        </p:nvSpPr>
        <p:spPr>
          <a:xfrm>
            <a:off x="5240337" y="3167590"/>
            <a:ext cx="774637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8800"/>
              <a:buFont typeface="Georgia"/>
              <a:buNone/>
              <a:defRPr sz="8800">
                <a:solidFill>
                  <a:schemeClr val="dk1"/>
                </a:solidFill>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40"/>
          <p:cNvSpPr txBox="1">
            <a:spLocks noGrp="1"/>
          </p:cNvSpPr>
          <p:nvPr>
            <p:ph type="body" idx="1"/>
          </p:nvPr>
        </p:nvSpPr>
        <p:spPr>
          <a:xfrm>
            <a:off x="5240337" y="4843990"/>
            <a:ext cx="7807325" cy="11430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2B1803"/>
              </a:buClr>
              <a:buSzPts val="1800"/>
              <a:buChar char="•"/>
              <a:defRPr/>
            </a:lvl1pPr>
            <a:lvl2pPr marL="914400" lvl="1" indent="-228600" algn="ctr">
              <a:spcBef>
                <a:spcPts val="560"/>
              </a:spcBef>
              <a:spcAft>
                <a:spcPts val="0"/>
              </a:spcAft>
              <a:buClr>
                <a:schemeClr val="dk1"/>
              </a:buClr>
              <a:buSzPts val="2800"/>
              <a:buFont typeface="Arial"/>
              <a:buNone/>
              <a:defRPr b="1">
                <a:solidFill>
                  <a:schemeClr val="dk1"/>
                </a:solidFill>
              </a:defRPr>
            </a:lvl2pPr>
            <a:lvl3pPr marL="1371600" lvl="2" indent="-342900" algn="l">
              <a:spcBef>
                <a:spcPts val="360"/>
              </a:spcBef>
              <a:spcAft>
                <a:spcPts val="0"/>
              </a:spcAft>
              <a:buClr>
                <a:srgbClr val="2B1803"/>
              </a:buClr>
              <a:buSzPts val="1800"/>
              <a:buChar char="•"/>
              <a:defRPr/>
            </a:lvl3pPr>
            <a:lvl4pPr marL="1828800" lvl="3" indent="-342900" algn="l">
              <a:spcBef>
                <a:spcPts val="360"/>
              </a:spcBef>
              <a:spcAft>
                <a:spcPts val="0"/>
              </a:spcAft>
              <a:buClr>
                <a:srgbClr val="2B1803"/>
              </a:buClr>
              <a:buSzPts val="1800"/>
              <a:buChar char="–"/>
              <a:defRPr/>
            </a:lvl4pPr>
            <a:lvl5pPr marL="2286000" lvl="4" indent="-342900" algn="l">
              <a:spcBef>
                <a:spcPts val="360"/>
              </a:spcBef>
              <a:spcAft>
                <a:spcPts val="0"/>
              </a:spcAft>
              <a:buClr>
                <a:srgbClr val="2B180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_Pink">
  <p:cSld name="Blank_Pink">
    <p:spTree>
      <p:nvGrpSpPr>
        <p:cNvPr id="1" name="Shape 101"/>
        <p:cNvGrpSpPr/>
        <p:nvPr/>
      </p:nvGrpSpPr>
      <p:grpSpPr>
        <a:xfrm>
          <a:off x="0" y="0"/>
          <a:ext cx="0" cy="0"/>
          <a:chOff x="0" y="0"/>
          <a:chExt cx="0" cy="0"/>
        </a:xfrm>
      </p:grpSpPr>
      <p:sp>
        <p:nvSpPr>
          <p:cNvPr id="102" name="Google Shape;102;p41"/>
          <p:cNvSpPr/>
          <p:nvPr/>
        </p:nvSpPr>
        <p:spPr>
          <a:xfrm>
            <a:off x="0" y="0"/>
            <a:ext cx="18288000" cy="1733218"/>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3" name="Google Shape;103;p41"/>
          <p:cNvSpPr txBox="1">
            <a:spLocks noGrp="1"/>
          </p:cNvSpPr>
          <p:nvPr>
            <p:ph type="title"/>
          </p:nvPr>
        </p:nvSpPr>
        <p:spPr>
          <a:xfrm>
            <a:off x="634621" y="295109"/>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4400"/>
              <a:buFont typeface="Arial"/>
              <a:buNone/>
              <a:defRPr>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4" name="Google Shape;104;p41" descr="A pink flowers in a vase&#10;&#10;AI-generated content may be incorrect."/>
          <p:cNvPicPr preferRelativeResize="0"/>
          <p:nvPr/>
        </p:nvPicPr>
        <p:blipFill rotWithShape="1">
          <a:blip r:embed="rId2">
            <a:alphaModFix/>
          </a:blip>
          <a:srcRect/>
          <a:stretch/>
        </p:blipFill>
        <p:spPr>
          <a:xfrm>
            <a:off x="15811500" y="6972300"/>
            <a:ext cx="1447799" cy="3064684"/>
          </a:xfrm>
          <a:prstGeom prst="rect">
            <a:avLst/>
          </a:prstGeom>
          <a:noFill/>
          <a:ln>
            <a:noFill/>
          </a:ln>
        </p:spPr>
      </p:pic>
      <p:pic>
        <p:nvPicPr>
          <p:cNvPr id="105" name="Google Shape;105;p41" descr="A yellow flowers in a vase&#10;&#10;AI-generated content may be incorrect."/>
          <p:cNvPicPr preferRelativeResize="0"/>
          <p:nvPr/>
        </p:nvPicPr>
        <p:blipFill rotWithShape="1">
          <a:blip r:embed="rId3">
            <a:alphaModFix/>
          </a:blip>
          <a:srcRect/>
          <a:stretch/>
        </p:blipFill>
        <p:spPr>
          <a:xfrm>
            <a:off x="16535399" y="7693885"/>
            <a:ext cx="1054190" cy="223149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_Blue">
  <p:cSld name="Blank_Blue">
    <p:spTree>
      <p:nvGrpSpPr>
        <p:cNvPr id="1" name="Shape 106"/>
        <p:cNvGrpSpPr/>
        <p:nvPr/>
      </p:nvGrpSpPr>
      <p:grpSpPr>
        <a:xfrm>
          <a:off x="0" y="0"/>
          <a:ext cx="0" cy="0"/>
          <a:chOff x="0" y="0"/>
          <a:chExt cx="0" cy="0"/>
        </a:xfrm>
      </p:grpSpPr>
      <p:sp>
        <p:nvSpPr>
          <p:cNvPr id="107" name="Google Shape;107;p42"/>
          <p:cNvSpPr/>
          <p:nvPr/>
        </p:nvSpPr>
        <p:spPr>
          <a:xfrm>
            <a:off x="0" y="0"/>
            <a:ext cx="18288000" cy="1733218"/>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8" name="Google Shape;108;p42"/>
          <p:cNvSpPr txBox="1">
            <a:spLocks noGrp="1"/>
          </p:cNvSpPr>
          <p:nvPr>
            <p:ph type="title"/>
          </p:nvPr>
        </p:nvSpPr>
        <p:spPr>
          <a:xfrm>
            <a:off x="634621" y="295109"/>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4400"/>
              <a:buFont typeface="Arial"/>
              <a:buNone/>
              <a:defRPr>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9" name="Google Shape;109;p42" descr="A pink flowers in a vase&#10;&#10;AI-generated content may be incorrect."/>
          <p:cNvPicPr preferRelativeResize="0"/>
          <p:nvPr/>
        </p:nvPicPr>
        <p:blipFill rotWithShape="1">
          <a:blip r:embed="rId2">
            <a:alphaModFix/>
          </a:blip>
          <a:srcRect/>
          <a:stretch/>
        </p:blipFill>
        <p:spPr>
          <a:xfrm>
            <a:off x="15811500" y="6972300"/>
            <a:ext cx="1447799" cy="3064684"/>
          </a:xfrm>
          <a:prstGeom prst="rect">
            <a:avLst/>
          </a:prstGeom>
          <a:noFill/>
          <a:ln>
            <a:noFill/>
          </a:ln>
        </p:spPr>
      </p:pic>
      <p:pic>
        <p:nvPicPr>
          <p:cNvPr id="110" name="Google Shape;110;p42" descr="A yellow flowers in a vase&#10;&#10;AI-generated content may be incorrect."/>
          <p:cNvPicPr preferRelativeResize="0"/>
          <p:nvPr/>
        </p:nvPicPr>
        <p:blipFill rotWithShape="1">
          <a:blip r:embed="rId3">
            <a:alphaModFix/>
          </a:blip>
          <a:srcRect/>
          <a:stretch/>
        </p:blipFill>
        <p:spPr>
          <a:xfrm>
            <a:off x="16535399" y="7693885"/>
            <a:ext cx="1054190" cy="223149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_Green">
  <p:cSld name="Blank_Green">
    <p:spTree>
      <p:nvGrpSpPr>
        <p:cNvPr id="1" name="Shape 111"/>
        <p:cNvGrpSpPr/>
        <p:nvPr/>
      </p:nvGrpSpPr>
      <p:grpSpPr>
        <a:xfrm>
          <a:off x="0" y="0"/>
          <a:ext cx="0" cy="0"/>
          <a:chOff x="0" y="0"/>
          <a:chExt cx="0" cy="0"/>
        </a:xfrm>
      </p:grpSpPr>
      <p:sp>
        <p:nvSpPr>
          <p:cNvPr id="112" name="Google Shape;112;p43"/>
          <p:cNvSpPr txBox="1">
            <a:spLocks noGrp="1"/>
          </p:cNvSpPr>
          <p:nvPr>
            <p:ph type="title"/>
          </p:nvPr>
        </p:nvSpPr>
        <p:spPr>
          <a:xfrm>
            <a:off x="634621" y="295109"/>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4400"/>
              <a:buFont typeface="Arial"/>
              <a:buNone/>
              <a:defRPr>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13" name="Google Shape;113;p43" descr="A pink flowers in a vase&#10;&#10;AI-generated content may be incorrect."/>
          <p:cNvPicPr preferRelativeResize="0"/>
          <p:nvPr/>
        </p:nvPicPr>
        <p:blipFill rotWithShape="1">
          <a:blip r:embed="rId2">
            <a:alphaModFix/>
          </a:blip>
          <a:srcRect/>
          <a:stretch/>
        </p:blipFill>
        <p:spPr>
          <a:xfrm>
            <a:off x="15811500" y="6972300"/>
            <a:ext cx="1447799" cy="3064684"/>
          </a:xfrm>
          <a:prstGeom prst="rect">
            <a:avLst/>
          </a:prstGeom>
          <a:noFill/>
          <a:ln>
            <a:noFill/>
          </a:ln>
        </p:spPr>
      </p:pic>
      <p:pic>
        <p:nvPicPr>
          <p:cNvPr id="114" name="Google Shape;114;p43" descr="A yellow flowers in a vase&#10;&#10;AI-generated content may be incorrect."/>
          <p:cNvPicPr preferRelativeResize="0"/>
          <p:nvPr/>
        </p:nvPicPr>
        <p:blipFill rotWithShape="1">
          <a:blip r:embed="rId3">
            <a:alphaModFix/>
          </a:blip>
          <a:srcRect/>
          <a:stretch/>
        </p:blipFill>
        <p:spPr>
          <a:xfrm>
            <a:off x="16535399" y="7693885"/>
            <a:ext cx="1054190" cy="223149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457200" y="419100"/>
            <a:ext cx="1699260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rgbClr val="2B1803"/>
              </a:buClr>
              <a:buSzPts val="4400"/>
              <a:buFont typeface="Georgia"/>
              <a:buNone/>
              <a:defRPr sz="4400" b="0" i="0" u="none" strike="noStrike" cap="none">
                <a:solidFill>
                  <a:srgbClr val="2B1803"/>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457200" y="2400300"/>
            <a:ext cx="16992600" cy="72390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2B1803"/>
              </a:buClr>
              <a:buSzPts val="3200"/>
              <a:buFont typeface="Arial"/>
              <a:buChar char="•"/>
              <a:defRPr sz="3200" b="0" i="0" u="none" strike="noStrike" cap="none">
                <a:solidFill>
                  <a:srgbClr val="2B1803"/>
                </a:solidFill>
                <a:latin typeface="Arial"/>
                <a:ea typeface="Arial"/>
                <a:cs typeface="Arial"/>
                <a:sym typeface="Arial"/>
              </a:defRPr>
            </a:lvl1pPr>
            <a:lvl2pPr marL="914400" marR="0" lvl="1" indent="-406400" algn="l" rtl="0">
              <a:spcBef>
                <a:spcPts val="560"/>
              </a:spcBef>
              <a:spcAft>
                <a:spcPts val="0"/>
              </a:spcAft>
              <a:buClr>
                <a:srgbClr val="2B1803"/>
              </a:buClr>
              <a:buSzPts val="2800"/>
              <a:buFont typeface="Arial"/>
              <a:buChar char="–"/>
              <a:defRPr sz="2800" b="0" i="0" u="none" strike="noStrike" cap="none">
                <a:solidFill>
                  <a:srgbClr val="2B1803"/>
                </a:solidFill>
                <a:latin typeface="Arial"/>
                <a:ea typeface="Arial"/>
                <a:cs typeface="Arial"/>
                <a:sym typeface="Arial"/>
              </a:defRPr>
            </a:lvl2pPr>
            <a:lvl3pPr marL="1371600" marR="0" lvl="2" indent="-381000" algn="l" rtl="0">
              <a:spcBef>
                <a:spcPts val="480"/>
              </a:spcBef>
              <a:spcAft>
                <a:spcPts val="0"/>
              </a:spcAft>
              <a:buClr>
                <a:srgbClr val="2B1803"/>
              </a:buClr>
              <a:buSzPts val="2400"/>
              <a:buFont typeface="Arial"/>
              <a:buChar char="•"/>
              <a:defRPr sz="2400" b="0" i="0" u="none" strike="noStrike" cap="none">
                <a:solidFill>
                  <a:srgbClr val="2B1803"/>
                </a:solidFill>
                <a:latin typeface="Arial"/>
                <a:ea typeface="Arial"/>
                <a:cs typeface="Arial"/>
                <a:sym typeface="Arial"/>
              </a:defRPr>
            </a:lvl3pPr>
            <a:lvl4pPr marL="1828800" marR="0" lvl="3" indent="-355600" algn="l" rtl="0">
              <a:spcBef>
                <a:spcPts val="400"/>
              </a:spcBef>
              <a:spcAft>
                <a:spcPts val="0"/>
              </a:spcAft>
              <a:buClr>
                <a:srgbClr val="2B1803"/>
              </a:buClr>
              <a:buSzPts val="2000"/>
              <a:buFont typeface="Arial"/>
              <a:buChar char="–"/>
              <a:defRPr sz="2000" b="0" i="0" u="none" strike="noStrike" cap="none">
                <a:solidFill>
                  <a:srgbClr val="2B1803"/>
                </a:solidFill>
                <a:latin typeface="Arial"/>
                <a:ea typeface="Arial"/>
                <a:cs typeface="Arial"/>
                <a:sym typeface="Arial"/>
              </a:defRPr>
            </a:lvl4pPr>
            <a:lvl5pPr marL="2286000" marR="0" lvl="4" indent="-355600" algn="l" rtl="0">
              <a:spcBef>
                <a:spcPts val="400"/>
              </a:spcBef>
              <a:spcAft>
                <a:spcPts val="0"/>
              </a:spcAft>
              <a:buClr>
                <a:srgbClr val="2B1803"/>
              </a:buClr>
              <a:buSzPts val="2000"/>
              <a:buFont typeface="Arial"/>
              <a:buChar char="»"/>
              <a:defRPr sz="2000" b="0" i="0" u="none" strike="noStrike" cap="none">
                <a:solidFill>
                  <a:srgbClr val="2B180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4" r:id="rId6"/>
    <p:sldLayoutId id="2147483665" r:id="rId7"/>
    <p:sldLayoutId id="2147483666" r:id="rId8"/>
    <p:sldLayoutId id="2147483667" r:id="rId9"/>
    <p:sldLayoutId id="214748366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witt.salley@montgomerycountymd.gov"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hyperlink" Target="mailto:leslie.salley@pgcps.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96950ACB-19BA-75AB-9FB8-58FB3B0A6938}"/>
            </a:ext>
          </a:extLst>
        </p:cNvPr>
        <p:cNvGrpSpPr/>
        <p:nvPr/>
      </p:nvGrpSpPr>
      <p:grpSpPr>
        <a:xfrm>
          <a:off x="0" y="0"/>
          <a:ext cx="0" cy="0"/>
          <a:chOff x="0" y="0"/>
          <a:chExt cx="0" cy="0"/>
        </a:xfrm>
      </p:grpSpPr>
      <p:sp>
        <p:nvSpPr>
          <p:cNvPr id="158" name="Google Shape;158;p5">
            <a:extLst>
              <a:ext uri="{FF2B5EF4-FFF2-40B4-BE49-F238E27FC236}">
                <a16:creationId xmlns:a16="http://schemas.microsoft.com/office/drawing/2014/main" id="{5A45B3BE-7ECC-F5DF-04E1-FA1ED5E08EE5}"/>
              </a:ext>
            </a:extLst>
          </p:cNvPr>
          <p:cNvSpPr txBox="1">
            <a:spLocks noGrp="1"/>
          </p:cNvSpPr>
          <p:nvPr>
            <p:ph type="body" idx="1"/>
          </p:nvPr>
        </p:nvSpPr>
        <p:spPr>
          <a:xfrm>
            <a:off x="1066800" y="2377440"/>
            <a:ext cx="16154399" cy="6652260"/>
          </a:xfrm>
          <a:prstGeom prst="rect">
            <a:avLst/>
          </a:prstGeom>
          <a:noFill/>
          <a:ln>
            <a:noFill/>
          </a:ln>
        </p:spPr>
        <p:txBody>
          <a:bodyPr spcFirstLastPara="1" wrap="square" lIns="91425" tIns="45700" rIns="91425" bIns="45700" anchor="t" anchorCtr="0">
            <a:normAutofit/>
          </a:bodyPr>
          <a:lstStyle/>
          <a:p>
            <a:pPr marL="946150" indent="-742950">
              <a:spcBef>
                <a:spcPts val="0"/>
              </a:spcBef>
              <a:buSzPct val="100000"/>
              <a:buFont typeface="+mj-lt"/>
              <a:buAutoNum type="arabicPeriod"/>
            </a:pPr>
            <a:r>
              <a:rPr lang="en-US" sz="4400" b="1" dirty="0"/>
              <a:t>Begin with a brief grounding. </a:t>
            </a:r>
            <a:br>
              <a:rPr lang="en-US" sz="4400" b="1" dirty="0"/>
            </a:br>
            <a:r>
              <a:rPr lang="en-US" sz="4400" dirty="0"/>
              <a:t>Use an opt-in, secular prompt to help participants arrive.</a:t>
            </a:r>
          </a:p>
          <a:p>
            <a:pPr marL="946150" indent="-742950">
              <a:spcBef>
                <a:spcPts val="0"/>
              </a:spcBef>
              <a:buSzPct val="100000"/>
              <a:buFont typeface="+mj-lt"/>
              <a:buAutoNum type="arabicPeriod"/>
            </a:pPr>
            <a:r>
              <a:rPr lang="en-US" sz="4400" b="1" dirty="0"/>
              <a:t>Offer a prompt menu.</a:t>
            </a:r>
            <a:br>
              <a:rPr lang="en-US" sz="4400" b="1" dirty="0"/>
            </a:br>
            <a:r>
              <a:rPr lang="en-US" sz="4400" dirty="0"/>
              <a:t>Give teens several low-pressure starting points.</a:t>
            </a:r>
          </a:p>
          <a:p>
            <a:pPr marL="946150" indent="-742950">
              <a:spcBef>
                <a:spcPts val="0"/>
              </a:spcBef>
              <a:buSzPct val="100000"/>
              <a:buFont typeface="+mj-lt"/>
              <a:buAutoNum type="arabicPeriod"/>
            </a:pPr>
            <a:r>
              <a:rPr lang="en-US" sz="4400" b="1" dirty="0"/>
              <a:t>Set up flexible stations.</a:t>
            </a:r>
            <a:br>
              <a:rPr lang="en-US" sz="4400" b="1" dirty="0"/>
            </a:br>
            <a:r>
              <a:rPr lang="en-US" sz="4400" dirty="0"/>
              <a:t>Match activities to staffing, supplies, space, and time.</a:t>
            </a:r>
          </a:p>
          <a:p>
            <a:pPr marL="946150" indent="-742950">
              <a:spcBef>
                <a:spcPts val="0"/>
              </a:spcBef>
              <a:buSzPct val="100000"/>
              <a:buFont typeface="+mj-lt"/>
              <a:buAutoNum type="arabicPeriod"/>
            </a:pPr>
            <a:r>
              <a:rPr lang="en-US" sz="4400" b="1" dirty="0"/>
              <a:t>Close with reflection.</a:t>
            </a:r>
            <a:br>
              <a:rPr lang="en-US" sz="4400" b="1" dirty="0"/>
            </a:br>
            <a:r>
              <a:rPr lang="en-US" sz="4400" dirty="0"/>
              <a:t>Invite optional sharing or a short anonymous response.</a:t>
            </a:r>
          </a:p>
        </p:txBody>
      </p:sp>
      <p:sp>
        <p:nvSpPr>
          <p:cNvPr id="159" name="Google Shape;159;p5">
            <a:extLst>
              <a:ext uri="{FF2B5EF4-FFF2-40B4-BE49-F238E27FC236}">
                <a16:creationId xmlns:a16="http://schemas.microsoft.com/office/drawing/2014/main" id="{C616C5C6-9C64-7CD3-85A1-6B6F0F65A768}"/>
              </a:ext>
            </a:extLst>
          </p:cNvPr>
          <p:cNvSpPr txBox="1">
            <a:spLocks noGrp="1"/>
          </p:cNvSpPr>
          <p:nvPr>
            <p:ph type="title"/>
          </p:nvPr>
        </p:nvSpPr>
        <p:spPr>
          <a:xfrm>
            <a:off x="634620" y="295109"/>
            <a:ext cx="11307444" cy="1143000"/>
          </a:xfrm>
          <a:prstGeom prst="rect">
            <a:avLst/>
          </a:prstGeom>
          <a:noFill/>
          <a:ln>
            <a:noFill/>
          </a:ln>
        </p:spPr>
        <p:txBody>
          <a:bodyPr spcFirstLastPara="1" wrap="square" lIns="91425" tIns="45700" rIns="91425" bIns="45700" anchor="ctr" anchorCtr="0">
            <a:noAutofit/>
          </a:bodyPr>
          <a:lstStyle/>
          <a:p>
            <a:r>
              <a:rPr lang="en-US" sz="4600" b="1" dirty="0"/>
              <a:t>Core Structure</a:t>
            </a:r>
            <a:endParaRPr sz="4600" b="1" dirty="0"/>
          </a:p>
        </p:txBody>
      </p:sp>
    </p:spTree>
    <p:extLst>
      <p:ext uri="{BB962C8B-B14F-4D97-AF65-F5344CB8AC3E}">
        <p14:creationId xmlns:p14="http://schemas.microsoft.com/office/powerpoint/2010/main" val="666025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a:extLst>
            <a:ext uri="{FF2B5EF4-FFF2-40B4-BE49-F238E27FC236}">
              <a16:creationId xmlns:a16="http://schemas.microsoft.com/office/drawing/2014/main" id="{FEE83BAB-9284-1A68-95CF-F6C95D5B7B36}"/>
            </a:ext>
          </a:extLst>
        </p:cNvPr>
        <p:cNvGrpSpPr/>
        <p:nvPr/>
      </p:nvGrpSpPr>
      <p:grpSpPr>
        <a:xfrm>
          <a:off x="0" y="0"/>
          <a:ext cx="0" cy="0"/>
          <a:chOff x="0" y="0"/>
          <a:chExt cx="0" cy="0"/>
        </a:xfrm>
      </p:grpSpPr>
      <p:sp>
        <p:nvSpPr>
          <p:cNvPr id="152" name="Google Shape;152;p4">
            <a:extLst>
              <a:ext uri="{FF2B5EF4-FFF2-40B4-BE49-F238E27FC236}">
                <a16:creationId xmlns:a16="http://schemas.microsoft.com/office/drawing/2014/main" id="{7F346B22-D7FE-53E6-92F6-1006942ACB1F}"/>
              </a:ext>
            </a:extLst>
          </p:cNvPr>
          <p:cNvSpPr txBox="1">
            <a:spLocks noGrp="1"/>
          </p:cNvSpPr>
          <p:nvPr>
            <p:ph type="body" idx="1"/>
          </p:nvPr>
        </p:nvSpPr>
        <p:spPr>
          <a:xfrm>
            <a:off x="1066800" y="2157984"/>
            <a:ext cx="16154399" cy="7333488"/>
          </a:xfrm>
          <a:prstGeom prst="rect">
            <a:avLst/>
          </a:prstGeom>
          <a:noFill/>
          <a:ln>
            <a:noFill/>
          </a:ln>
        </p:spPr>
        <p:txBody>
          <a:bodyPr spcFirstLastPara="1" wrap="square" lIns="91425" tIns="45700" rIns="91425" bIns="45700" anchor="t" anchorCtr="0">
            <a:normAutofit/>
          </a:bodyPr>
          <a:lstStyle/>
          <a:p>
            <a:pPr marL="774700" indent="-571500">
              <a:spcBef>
                <a:spcPts val="0"/>
              </a:spcBef>
              <a:buSzPct val="100000"/>
            </a:pPr>
            <a:r>
              <a:rPr lang="en-US" sz="4400" dirty="0"/>
              <a:t>Post a visual schedule so participants can see the session flow.</a:t>
            </a:r>
          </a:p>
          <a:p>
            <a:pPr marL="774700" indent="-571500">
              <a:spcBef>
                <a:spcPts val="0"/>
              </a:spcBef>
              <a:buSzPct val="100000"/>
            </a:pPr>
            <a:r>
              <a:rPr lang="en-US" sz="4400" dirty="0"/>
              <a:t>Provide large-print prompts at each station.</a:t>
            </a:r>
          </a:p>
          <a:p>
            <a:pPr marL="774700" indent="-571500">
              <a:spcBef>
                <a:spcPts val="0"/>
              </a:spcBef>
              <a:buSzPct val="100000"/>
            </a:pPr>
            <a:r>
              <a:rPr lang="en-US" sz="4400" dirty="0"/>
              <a:t>Offer a low-stimulus seating option when space allows.</a:t>
            </a:r>
          </a:p>
          <a:p>
            <a:pPr marL="774700" indent="-571500">
              <a:spcBef>
                <a:spcPts val="0"/>
              </a:spcBef>
              <a:buSzPct val="100000"/>
            </a:pPr>
            <a:r>
              <a:rPr lang="en-US" sz="4400" dirty="0"/>
              <a:t>Use scent-free supplies and avoid glitter.</a:t>
            </a:r>
          </a:p>
          <a:p>
            <a:pPr marL="774700" indent="-571500">
              <a:spcBef>
                <a:spcPts val="0"/>
              </a:spcBef>
              <a:buSzPct val="100000"/>
            </a:pPr>
            <a:r>
              <a:rPr lang="en-US" sz="4400" dirty="0"/>
              <a:t>Keep sharing optional at every stage.</a:t>
            </a:r>
          </a:p>
          <a:p>
            <a:pPr marL="774700" indent="-571500">
              <a:spcBef>
                <a:spcPts val="0"/>
              </a:spcBef>
              <a:buSzPct val="100000"/>
            </a:pPr>
            <a:r>
              <a:rPr lang="en-US" sz="4400" dirty="0"/>
              <a:t>Allow participants to switch stations, pause, observe, or work quietly.</a:t>
            </a:r>
          </a:p>
          <a:p>
            <a:pPr marL="774700" indent="-571500">
              <a:spcBef>
                <a:spcPts val="0"/>
              </a:spcBef>
              <a:buSzPct val="100000"/>
            </a:pPr>
            <a:r>
              <a:rPr lang="en-US" sz="4400" dirty="0"/>
              <a:t>Use simple signage so participants can begin without waiting for staff help.</a:t>
            </a:r>
          </a:p>
        </p:txBody>
      </p:sp>
      <p:sp>
        <p:nvSpPr>
          <p:cNvPr id="153" name="Google Shape;153;p4">
            <a:extLst>
              <a:ext uri="{FF2B5EF4-FFF2-40B4-BE49-F238E27FC236}">
                <a16:creationId xmlns:a16="http://schemas.microsoft.com/office/drawing/2014/main" id="{060D8459-F725-4256-F974-CCA4D8707E9B}"/>
              </a:ext>
            </a:extLst>
          </p:cNvPr>
          <p:cNvSpPr txBox="1">
            <a:spLocks noGrp="1"/>
          </p:cNvSpPr>
          <p:nvPr>
            <p:ph type="title"/>
          </p:nvPr>
        </p:nvSpPr>
        <p:spPr>
          <a:xfrm>
            <a:off x="634620" y="295109"/>
            <a:ext cx="16940147" cy="1143000"/>
          </a:xfrm>
          <a:prstGeom prst="rect">
            <a:avLst/>
          </a:prstGeom>
          <a:noFill/>
          <a:ln>
            <a:noFill/>
          </a:ln>
        </p:spPr>
        <p:txBody>
          <a:bodyPr spcFirstLastPara="1" wrap="square" lIns="91425" tIns="45700" rIns="91425" bIns="45700" anchor="ctr" anchorCtr="0">
            <a:normAutofit/>
          </a:bodyPr>
          <a:lstStyle/>
          <a:p>
            <a:r>
              <a:rPr lang="en-US" sz="4600" dirty="0"/>
              <a:t>From Activity to Program Model</a:t>
            </a:r>
          </a:p>
        </p:txBody>
      </p:sp>
    </p:spTree>
    <p:extLst>
      <p:ext uri="{BB962C8B-B14F-4D97-AF65-F5344CB8AC3E}">
        <p14:creationId xmlns:p14="http://schemas.microsoft.com/office/powerpoint/2010/main" val="3100159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DEAE9F35-5CD0-A56E-F4B9-948500F002D8}"/>
            </a:ext>
          </a:extLst>
        </p:cNvPr>
        <p:cNvGrpSpPr/>
        <p:nvPr/>
      </p:nvGrpSpPr>
      <p:grpSpPr>
        <a:xfrm>
          <a:off x="0" y="0"/>
          <a:ext cx="0" cy="0"/>
          <a:chOff x="0" y="0"/>
          <a:chExt cx="0" cy="0"/>
        </a:xfrm>
      </p:grpSpPr>
      <p:sp>
        <p:nvSpPr>
          <p:cNvPr id="158" name="Google Shape;158;p5">
            <a:extLst>
              <a:ext uri="{FF2B5EF4-FFF2-40B4-BE49-F238E27FC236}">
                <a16:creationId xmlns:a16="http://schemas.microsoft.com/office/drawing/2014/main" id="{5CD9CBCA-81A2-8381-5A43-58D4126407EF}"/>
              </a:ext>
            </a:extLst>
          </p:cNvPr>
          <p:cNvSpPr txBox="1">
            <a:spLocks noGrp="1"/>
          </p:cNvSpPr>
          <p:nvPr>
            <p:ph type="body" idx="1"/>
          </p:nvPr>
        </p:nvSpPr>
        <p:spPr>
          <a:xfrm>
            <a:off x="1066800" y="2377440"/>
            <a:ext cx="16617696" cy="6652260"/>
          </a:xfrm>
          <a:prstGeom prst="rect">
            <a:avLst/>
          </a:prstGeom>
          <a:noFill/>
          <a:ln>
            <a:noFill/>
          </a:ln>
        </p:spPr>
        <p:txBody>
          <a:bodyPr spcFirstLastPara="1" wrap="square" lIns="91425" tIns="45700" rIns="91425" bIns="45700" anchor="t" anchorCtr="0">
            <a:noAutofit/>
          </a:bodyPr>
          <a:lstStyle/>
          <a:p>
            <a:pPr marL="946150" indent="-742950">
              <a:spcBef>
                <a:spcPts val="0"/>
              </a:spcBef>
              <a:buSzPct val="100000"/>
              <a:buFont typeface="+mj-lt"/>
              <a:buAutoNum type="arabicPeriod"/>
            </a:pPr>
            <a:r>
              <a:rPr lang="en-US" sz="4200" dirty="0"/>
              <a:t>Start with the structure, not the craft.</a:t>
            </a:r>
          </a:p>
          <a:p>
            <a:pPr marL="946150" indent="-742950">
              <a:spcBef>
                <a:spcPts val="0"/>
              </a:spcBef>
              <a:buSzPct val="100000"/>
              <a:buFont typeface="+mj-lt"/>
              <a:buAutoNum type="arabicPeriod"/>
            </a:pPr>
            <a:r>
              <a:rPr lang="en-US" sz="4200" dirty="0"/>
              <a:t>Use supplies you already have before purchasing new materials.</a:t>
            </a:r>
          </a:p>
          <a:p>
            <a:pPr marL="946150" indent="-742950">
              <a:spcBef>
                <a:spcPts val="0"/>
              </a:spcBef>
              <a:buSzPct val="100000"/>
              <a:buFont typeface="+mj-lt"/>
              <a:buAutoNum type="arabicPeriod"/>
            </a:pPr>
            <a:r>
              <a:rPr lang="en-US" sz="4200" dirty="0"/>
              <a:t>Limit the session to three stations when staffing or space is tight.</a:t>
            </a:r>
          </a:p>
          <a:p>
            <a:pPr marL="946150" indent="-742950">
              <a:spcBef>
                <a:spcPts val="0"/>
              </a:spcBef>
              <a:buSzPct val="100000"/>
              <a:buFont typeface="+mj-lt"/>
              <a:buAutoNum type="arabicPeriod"/>
            </a:pPr>
            <a:r>
              <a:rPr lang="en-US" sz="4200" dirty="0"/>
              <a:t>Pre-portion supplies into table kits to reduce crowding.</a:t>
            </a:r>
          </a:p>
          <a:p>
            <a:pPr marL="946150" indent="-742950">
              <a:spcBef>
                <a:spcPts val="0"/>
              </a:spcBef>
              <a:buSzPct val="100000"/>
              <a:buFont typeface="+mj-lt"/>
              <a:buAutoNum type="arabicPeriod"/>
            </a:pPr>
            <a:r>
              <a:rPr lang="en-US" sz="4200" dirty="0"/>
              <a:t>Substitute folded paper for journals, markers for watercolor, and scrap paper for collage.</a:t>
            </a:r>
          </a:p>
          <a:p>
            <a:pPr marL="946150" indent="-742950">
              <a:spcBef>
                <a:spcPts val="0"/>
              </a:spcBef>
              <a:buSzPct val="100000"/>
              <a:buFont typeface="+mj-lt"/>
              <a:buAutoNum type="arabicPeriod"/>
            </a:pPr>
            <a:r>
              <a:rPr lang="en-US" sz="4200" dirty="0"/>
              <a:t>Keep one “create-your-own” option for participants who already have an idea.</a:t>
            </a:r>
          </a:p>
          <a:p>
            <a:pPr marL="946150" indent="-742950">
              <a:spcBef>
                <a:spcPts val="0"/>
              </a:spcBef>
              <a:buSzPct val="100000"/>
              <a:buFont typeface="+mj-lt"/>
              <a:buAutoNum type="arabicPeriod"/>
            </a:pPr>
            <a:r>
              <a:rPr lang="en-US" sz="4200" dirty="0"/>
              <a:t>Design cleanup into the final five minutes.</a:t>
            </a:r>
          </a:p>
        </p:txBody>
      </p:sp>
      <p:sp>
        <p:nvSpPr>
          <p:cNvPr id="159" name="Google Shape;159;p5">
            <a:extLst>
              <a:ext uri="{FF2B5EF4-FFF2-40B4-BE49-F238E27FC236}">
                <a16:creationId xmlns:a16="http://schemas.microsoft.com/office/drawing/2014/main" id="{5FD87163-8058-2BED-252E-D0B7F6BB104A}"/>
              </a:ext>
            </a:extLst>
          </p:cNvPr>
          <p:cNvSpPr txBox="1">
            <a:spLocks noGrp="1"/>
          </p:cNvSpPr>
          <p:nvPr>
            <p:ph type="title"/>
          </p:nvPr>
        </p:nvSpPr>
        <p:spPr>
          <a:xfrm>
            <a:off x="634620" y="295109"/>
            <a:ext cx="11307444" cy="1143000"/>
          </a:xfrm>
          <a:prstGeom prst="rect">
            <a:avLst/>
          </a:prstGeom>
          <a:noFill/>
          <a:ln>
            <a:noFill/>
          </a:ln>
        </p:spPr>
        <p:txBody>
          <a:bodyPr spcFirstLastPara="1" wrap="square" lIns="91425" tIns="45700" rIns="91425" bIns="45700" anchor="ctr" anchorCtr="0">
            <a:noAutofit/>
          </a:bodyPr>
          <a:lstStyle/>
          <a:p>
            <a:r>
              <a:rPr lang="en-US" sz="4600" b="1" dirty="0"/>
              <a:t>Supplies and Scaling</a:t>
            </a:r>
            <a:endParaRPr sz="4600" b="1" dirty="0"/>
          </a:p>
        </p:txBody>
      </p:sp>
    </p:spTree>
    <p:extLst>
      <p:ext uri="{BB962C8B-B14F-4D97-AF65-F5344CB8AC3E}">
        <p14:creationId xmlns:p14="http://schemas.microsoft.com/office/powerpoint/2010/main" val="359967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a:extLst>
            <a:ext uri="{FF2B5EF4-FFF2-40B4-BE49-F238E27FC236}">
              <a16:creationId xmlns:a16="http://schemas.microsoft.com/office/drawing/2014/main" id="{593279FB-E8E1-9B24-B016-2DE4364E3ED0}"/>
            </a:ext>
          </a:extLst>
        </p:cNvPr>
        <p:cNvGrpSpPr/>
        <p:nvPr/>
      </p:nvGrpSpPr>
      <p:grpSpPr>
        <a:xfrm>
          <a:off x="0" y="0"/>
          <a:ext cx="0" cy="0"/>
          <a:chOff x="0" y="0"/>
          <a:chExt cx="0" cy="0"/>
        </a:xfrm>
      </p:grpSpPr>
      <p:sp>
        <p:nvSpPr>
          <p:cNvPr id="152" name="Google Shape;152;p4">
            <a:extLst>
              <a:ext uri="{FF2B5EF4-FFF2-40B4-BE49-F238E27FC236}">
                <a16:creationId xmlns:a16="http://schemas.microsoft.com/office/drawing/2014/main" id="{6FF69160-2123-4624-A463-FC72D1F7405C}"/>
              </a:ext>
            </a:extLst>
          </p:cNvPr>
          <p:cNvSpPr txBox="1">
            <a:spLocks noGrp="1"/>
          </p:cNvSpPr>
          <p:nvPr>
            <p:ph type="body" idx="1"/>
          </p:nvPr>
        </p:nvSpPr>
        <p:spPr>
          <a:xfrm>
            <a:off x="1066800" y="2157984"/>
            <a:ext cx="16154399" cy="7333488"/>
          </a:xfrm>
          <a:prstGeom prst="rect">
            <a:avLst/>
          </a:prstGeom>
          <a:noFill/>
          <a:ln>
            <a:noFill/>
          </a:ln>
        </p:spPr>
        <p:txBody>
          <a:bodyPr spcFirstLastPara="1" wrap="square" lIns="91425" tIns="45700" rIns="91425" bIns="45700" anchor="t" anchorCtr="0">
            <a:normAutofit/>
          </a:bodyPr>
          <a:lstStyle/>
          <a:p>
            <a:pPr marL="774700" indent="-571500">
              <a:spcBef>
                <a:spcPts val="0"/>
              </a:spcBef>
              <a:buSzPct val="100000"/>
            </a:pPr>
            <a:r>
              <a:rPr lang="en-US" sz="4400" dirty="0"/>
              <a:t>Use a small display as a prompt source, not just decoration.</a:t>
            </a:r>
          </a:p>
          <a:p>
            <a:pPr marL="774700" indent="-571500">
              <a:spcBef>
                <a:spcPts val="0"/>
              </a:spcBef>
              <a:buSzPct val="100000"/>
            </a:pPr>
            <a:r>
              <a:rPr lang="en-US" sz="4400" dirty="0"/>
              <a:t>Pair making stations with related titles, such as </a:t>
            </a:r>
            <a:r>
              <a:rPr lang="en-US" sz="4400" i="1" dirty="0"/>
              <a:t>Be, Awake, Create</a:t>
            </a:r>
            <a:r>
              <a:rPr lang="en-US" sz="4400" dirty="0"/>
              <a:t>, </a:t>
            </a:r>
            <a:r>
              <a:rPr lang="en-US" sz="4400" i="1" dirty="0"/>
              <a:t>Your Brain on Art</a:t>
            </a:r>
            <a:r>
              <a:rPr lang="en-US" sz="4400" dirty="0"/>
              <a:t>, or </a:t>
            </a:r>
            <a:r>
              <a:rPr lang="en-US" sz="4400" i="1" dirty="0"/>
              <a:t>Looking at Mindfulness</a:t>
            </a:r>
            <a:r>
              <a:rPr lang="en-US" sz="4400" dirty="0"/>
              <a:t>.</a:t>
            </a:r>
          </a:p>
          <a:p>
            <a:pPr marL="774700" indent="-571500">
              <a:spcBef>
                <a:spcPts val="0"/>
              </a:spcBef>
              <a:buSzPct val="100000"/>
            </a:pPr>
            <a:r>
              <a:rPr lang="en-US" sz="4400" dirty="0"/>
              <a:t>Connect prompts to shelves: zines → graphic memoirs and DIY books; journals → writing guides and guided journals; watercolor → art and mindfulness books.</a:t>
            </a:r>
          </a:p>
          <a:p>
            <a:pPr marL="774700" indent="-571500">
              <a:spcBef>
                <a:spcPts val="0"/>
              </a:spcBef>
              <a:buSzPct val="100000"/>
            </a:pPr>
            <a:r>
              <a:rPr lang="en-US" sz="4400" dirty="0"/>
              <a:t>Invite teens to create shelf talkers, bookmarks, or mini zines that recommend books.</a:t>
            </a:r>
          </a:p>
          <a:p>
            <a:pPr marL="774700" indent="-571500">
              <a:spcBef>
                <a:spcPts val="0"/>
              </a:spcBef>
              <a:buSzPct val="100000"/>
            </a:pPr>
            <a:r>
              <a:rPr lang="en-US" sz="4400" dirty="0"/>
              <a:t>Add a QR code to related catalog searches, e-books, audiobooks, and e-resources.</a:t>
            </a:r>
          </a:p>
        </p:txBody>
      </p:sp>
      <p:sp>
        <p:nvSpPr>
          <p:cNvPr id="153" name="Google Shape;153;p4">
            <a:extLst>
              <a:ext uri="{FF2B5EF4-FFF2-40B4-BE49-F238E27FC236}">
                <a16:creationId xmlns:a16="http://schemas.microsoft.com/office/drawing/2014/main" id="{94E4A7B7-BB23-62F1-1267-2FD2A61C4F92}"/>
              </a:ext>
            </a:extLst>
          </p:cNvPr>
          <p:cNvSpPr txBox="1">
            <a:spLocks noGrp="1"/>
          </p:cNvSpPr>
          <p:nvPr>
            <p:ph type="title"/>
          </p:nvPr>
        </p:nvSpPr>
        <p:spPr>
          <a:xfrm>
            <a:off x="634620" y="295109"/>
            <a:ext cx="16940147" cy="1143000"/>
          </a:xfrm>
          <a:prstGeom prst="rect">
            <a:avLst/>
          </a:prstGeom>
          <a:noFill/>
          <a:ln>
            <a:noFill/>
          </a:ln>
        </p:spPr>
        <p:txBody>
          <a:bodyPr spcFirstLastPara="1" wrap="square" lIns="91425" tIns="45700" rIns="91425" bIns="45700" anchor="ctr" anchorCtr="0">
            <a:normAutofit/>
          </a:bodyPr>
          <a:lstStyle/>
          <a:p>
            <a:r>
              <a:rPr lang="en-US" sz="4600" dirty="0"/>
              <a:t>Collections Connections</a:t>
            </a:r>
          </a:p>
        </p:txBody>
      </p:sp>
    </p:spTree>
    <p:extLst>
      <p:ext uri="{BB962C8B-B14F-4D97-AF65-F5344CB8AC3E}">
        <p14:creationId xmlns:p14="http://schemas.microsoft.com/office/powerpoint/2010/main" val="2927515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EC62D279-0CC0-1C05-0C74-DB15BABF8613}"/>
            </a:ext>
          </a:extLst>
        </p:cNvPr>
        <p:cNvGrpSpPr/>
        <p:nvPr/>
      </p:nvGrpSpPr>
      <p:grpSpPr>
        <a:xfrm>
          <a:off x="0" y="0"/>
          <a:ext cx="0" cy="0"/>
          <a:chOff x="0" y="0"/>
          <a:chExt cx="0" cy="0"/>
        </a:xfrm>
      </p:grpSpPr>
      <p:sp>
        <p:nvSpPr>
          <p:cNvPr id="158" name="Google Shape;158;p5">
            <a:extLst>
              <a:ext uri="{FF2B5EF4-FFF2-40B4-BE49-F238E27FC236}">
                <a16:creationId xmlns:a16="http://schemas.microsoft.com/office/drawing/2014/main" id="{965EAF0D-0C59-9261-D3E9-174FE36AB5D4}"/>
              </a:ext>
            </a:extLst>
          </p:cNvPr>
          <p:cNvSpPr txBox="1">
            <a:spLocks noGrp="1"/>
          </p:cNvSpPr>
          <p:nvPr>
            <p:ph type="body" idx="1"/>
          </p:nvPr>
        </p:nvSpPr>
        <p:spPr>
          <a:xfrm>
            <a:off x="1066800" y="2377440"/>
            <a:ext cx="16617696" cy="6652260"/>
          </a:xfrm>
          <a:prstGeom prst="rect">
            <a:avLst/>
          </a:prstGeom>
          <a:noFill/>
          <a:ln>
            <a:noFill/>
          </a:ln>
        </p:spPr>
        <p:txBody>
          <a:bodyPr spcFirstLastPara="1" wrap="square" lIns="91425" tIns="45700" rIns="91425" bIns="45700" anchor="t" anchorCtr="0">
            <a:noAutofit/>
          </a:bodyPr>
          <a:lstStyle/>
          <a:p>
            <a:pPr marL="946150" indent="-742950">
              <a:spcBef>
                <a:spcPts val="0"/>
              </a:spcBef>
              <a:buSzPct val="100000"/>
            </a:pPr>
            <a:r>
              <a:rPr lang="en-US" sz="4200" dirty="0"/>
              <a:t>Keep evaluation brief, anonymous, and optional.</a:t>
            </a:r>
          </a:p>
          <a:p>
            <a:pPr marL="946150" indent="-742950">
              <a:spcBef>
                <a:spcPts val="0"/>
              </a:spcBef>
              <a:buSzPct val="100000"/>
            </a:pPr>
            <a:r>
              <a:rPr lang="en-US" sz="4200" dirty="0"/>
              <a:t>Track attendance, station use, and supply needs.</a:t>
            </a:r>
          </a:p>
          <a:p>
            <a:pPr marL="946150" indent="-742950">
              <a:spcBef>
                <a:spcPts val="0"/>
              </a:spcBef>
              <a:buSzPct val="100000"/>
            </a:pPr>
            <a:r>
              <a:rPr lang="en-US" sz="4200" dirty="0"/>
              <a:t>Use a simple reflection card to ask what helped and what participants would change.</a:t>
            </a:r>
          </a:p>
          <a:p>
            <a:pPr marL="946150" indent="-742950">
              <a:spcBef>
                <a:spcPts val="0"/>
              </a:spcBef>
              <a:buSzPct val="100000"/>
            </a:pPr>
            <a:r>
              <a:rPr lang="en-US" sz="4200" dirty="0"/>
              <a:t>Report feedback in aggregate rather than quoting individual teens without context.</a:t>
            </a:r>
          </a:p>
          <a:p>
            <a:pPr marL="946150" indent="-742950">
              <a:spcBef>
                <a:spcPts val="0"/>
              </a:spcBef>
              <a:buSzPct val="100000"/>
            </a:pPr>
            <a:r>
              <a:rPr lang="en-US" sz="4200" dirty="0"/>
              <a:t>Use results to adjust prompts, supplies, room setup, and access supports.</a:t>
            </a:r>
          </a:p>
          <a:p>
            <a:pPr marL="946150" indent="-742950">
              <a:spcBef>
                <a:spcPts val="0"/>
              </a:spcBef>
              <a:buSzPct val="100000"/>
            </a:pPr>
            <a:r>
              <a:rPr lang="en-US" sz="4200" dirty="0"/>
              <a:t>Avoid clinical claims; measure engagement, usefulness, access, and next-step improvements.</a:t>
            </a:r>
          </a:p>
        </p:txBody>
      </p:sp>
      <p:sp>
        <p:nvSpPr>
          <p:cNvPr id="159" name="Google Shape;159;p5">
            <a:extLst>
              <a:ext uri="{FF2B5EF4-FFF2-40B4-BE49-F238E27FC236}">
                <a16:creationId xmlns:a16="http://schemas.microsoft.com/office/drawing/2014/main" id="{CC30DEF6-A762-3E9F-155E-142015E616C1}"/>
              </a:ext>
            </a:extLst>
          </p:cNvPr>
          <p:cNvSpPr txBox="1">
            <a:spLocks noGrp="1"/>
          </p:cNvSpPr>
          <p:nvPr>
            <p:ph type="title"/>
          </p:nvPr>
        </p:nvSpPr>
        <p:spPr>
          <a:xfrm>
            <a:off x="634620" y="295109"/>
            <a:ext cx="11307444" cy="1143000"/>
          </a:xfrm>
          <a:prstGeom prst="rect">
            <a:avLst/>
          </a:prstGeom>
          <a:noFill/>
          <a:ln>
            <a:noFill/>
          </a:ln>
        </p:spPr>
        <p:txBody>
          <a:bodyPr spcFirstLastPara="1" wrap="square" lIns="91425" tIns="45700" rIns="91425" bIns="45700" anchor="ctr" anchorCtr="0">
            <a:noAutofit/>
          </a:bodyPr>
          <a:lstStyle/>
          <a:p>
            <a:r>
              <a:rPr lang="en-US" sz="4600" b="1" dirty="0"/>
              <a:t>Evaluation and Iteration</a:t>
            </a:r>
            <a:endParaRPr sz="4600" b="1" dirty="0"/>
          </a:p>
        </p:txBody>
      </p:sp>
    </p:spTree>
    <p:extLst>
      <p:ext uri="{BB962C8B-B14F-4D97-AF65-F5344CB8AC3E}">
        <p14:creationId xmlns:p14="http://schemas.microsoft.com/office/powerpoint/2010/main" val="3198333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a:extLst>
            <a:ext uri="{FF2B5EF4-FFF2-40B4-BE49-F238E27FC236}">
              <a16:creationId xmlns:a16="http://schemas.microsoft.com/office/drawing/2014/main" id="{9B6AC426-9535-86DA-BAFD-933CFBF8D1CF}"/>
            </a:ext>
          </a:extLst>
        </p:cNvPr>
        <p:cNvGrpSpPr/>
        <p:nvPr/>
      </p:nvGrpSpPr>
      <p:grpSpPr>
        <a:xfrm>
          <a:off x="0" y="0"/>
          <a:ext cx="0" cy="0"/>
          <a:chOff x="0" y="0"/>
          <a:chExt cx="0" cy="0"/>
        </a:xfrm>
      </p:grpSpPr>
      <p:sp>
        <p:nvSpPr>
          <p:cNvPr id="152" name="Google Shape;152;p4">
            <a:extLst>
              <a:ext uri="{FF2B5EF4-FFF2-40B4-BE49-F238E27FC236}">
                <a16:creationId xmlns:a16="http://schemas.microsoft.com/office/drawing/2014/main" id="{34BCBD47-2E02-78B8-213A-B1B85C2C870D}"/>
              </a:ext>
            </a:extLst>
          </p:cNvPr>
          <p:cNvSpPr txBox="1">
            <a:spLocks noGrp="1"/>
          </p:cNvSpPr>
          <p:nvPr>
            <p:ph type="body" idx="1"/>
          </p:nvPr>
        </p:nvSpPr>
        <p:spPr>
          <a:xfrm>
            <a:off x="1066800" y="2157984"/>
            <a:ext cx="16154399" cy="7333488"/>
          </a:xfrm>
          <a:prstGeom prst="rect">
            <a:avLst/>
          </a:prstGeom>
          <a:noFill/>
          <a:ln>
            <a:noFill/>
          </a:ln>
        </p:spPr>
        <p:txBody>
          <a:bodyPr spcFirstLastPara="1" wrap="square" lIns="91425" tIns="45700" rIns="91425" bIns="45700" anchor="t" anchorCtr="0">
            <a:normAutofit/>
          </a:bodyPr>
          <a:lstStyle/>
          <a:p>
            <a:pPr marL="774700" indent="-571500">
              <a:spcBef>
                <a:spcPts val="0"/>
              </a:spcBef>
              <a:buSzPct val="100000"/>
            </a:pPr>
            <a:r>
              <a:rPr lang="en-US" sz="4400" dirty="0"/>
              <a:t>Public libraries can use the model for after-school programs, wellness weeks, or open studios.</a:t>
            </a:r>
          </a:p>
          <a:p>
            <a:pPr marL="774700" indent="-571500">
              <a:spcBef>
                <a:spcPts val="0"/>
              </a:spcBef>
              <a:buSzPct val="100000"/>
            </a:pPr>
            <a:r>
              <a:rPr lang="en-US" sz="4400" dirty="0"/>
              <a:t>School libraries can adapt it for advisory, RELA collaboration, wellness weeks, or lunch programs.</a:t>
            </a:r>
          </a:p>
          <a:p>
            <a:pPr marL="774700" indent="-571500">
              <a:spcBef>
                <a:spcPts val="0"/>
              </a:spcBef>
              <a:buSzPct val="100000"/>
            </a:pPr>
            <a:r>
              <a:rPr lang="en-US" sz="4400" dirty="0"/>
              <a:t>Academic libraries can use it for de-stress weeks, first-year programs, or makerspace outreach.</a:t>
            </a:r>
          </a:p>
          <a:p>
            <a:pPr marL="774700" indent="-571500">
              <a:spcBef>
                <a:spcPts val="0"/>
              </a:spcBef>
              <a:buSzPct val="100000"/>
            </a:pPr>
            <a:r>
              <a:rPr lang="en-US" sz="4400" dirty="0"/>
              <a:t>The structure stays the same; time, supplies, and evaluation can change.</a:t>
            </a:r>
          </a:p>
        </p:txBody>
      </p:sp>
      <p:sp>
        <p:nvSpPr>
          <p:cNvPr id="153" name="Google Shape;153;p4">
            <a:extLst>
              <a:ext uri="{FF2B5EF4-FFF2-40B4-BE49-F238E27FC236}">
                <a16:creationId xmlns:a16="http://schemas.microsoft.com/office/drawing/2014/main" id="{31ACF1BC-AA72-F6F2-1018-BD3ED3E86A2F}"/>
              </a:ext>
            </a:extLst>
          </p:cNvPr>
          <p:cNvSpPr txBox="1">
            <a:spLocks noGrp="1"/>
          </p:cNvSpPr>
          <p:nvPr>
            <p:ph type="title"/>
          </p:nvPr>
        </p:nvSpPr>
        <p:spPr>
          <a:xfrm>
            <a:off x="634620" y="295109"/>
            <a:ext cx="16940147" cy="1143000"/>
          </a:xfrm>
          <a:prstGeom prst="rect">
            <a:avLst/>
          </a:prstGeom>
          <a:noFill/>
          <a:ln>
            <a:noFill/>
          </a:ln>
        </p:spPr>
        <p:txBody>
          <a:bodyPr spcFirstLastPara="1" wrap="square" lIns="91425" tIns="45700" rIns="91425" bIns="45700" anchor="ctr" anchorCtr="0">
            <a:normAutofit/>
          </a:bodyPr>
          <a:lstStyle/>
          <a:p>
            <a:r>
              <a:rPr lang="en-US" sz="4600" dirty="0"/>
              <a:t>Adaptations Across Settings</a:t>
            </a:r>
          </a:p>
        </p:txBody>
      </p:sp>
    </p:spTree>
    <p:extLst>
      <p:ext uri="{BB962C8B-B14F-4D97-AF65-F5344CB8AC3E}">
        <p14:creationId xmlns:p14="http://schemas.microsoft.com/office/powerpoint/2010/main" val="1751653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498CEBBF-9C3E-5E0C-50E3-9B21EE0FFB35}"/>
            </a:ext>
          </a:extLst>
        </p:cNvPr>
        <p:cNvGrpSpPr/>
        <p:nvPr/>
      </p:nvGrpSpPr>
      <p:grpSpPr>
        <a:xfrm>
          <a:off x="0" y="0"/>
          <a:ext cx="0" cy="0"/>
          <a:chOff x="0" y="0"/>
          <a:chExt cx="0" cy="0"/>
        </a:xfrm>
      </p:grpSpPr>
      <p:sp>
        <p:nvSpPr>
          <p:cNvPr id="158" name="Google Shape;158;p5">
            <a:extLst>
              <a:ext uri="{FF2B5EF4-FFF2-40B4-BE49-F238E27FC236}">
                <a16:creationId xmlns:a16="http://schemas.microsoft.com/office/drawing/2014/main" id="{A4C58BC7-6C12-DE33-A335-6FAEF3E1748A}"/>
              </a:ext>
            </a:extLst>
          </p:cNvPr>
          <p:cNvSpPr txBox="1">
            <a:spLocks noGrp="1"/>
          </p:cNvSpPr>
          <p:nvPr>
            <p:ph type="body" idx="1"/>
          </p:nvPr>
        </p:nvSpPr>
        <p:spPr>
          <a:xfrm>
            <a:off x="1066800" y="2377440"/>
            <a:ext cx="16617696" cy="6652260"/>
          </a:xfrm>
          <a:prstGeom prst="rect">
            <a:avLst/>
          </a:prstGeom>
          <a:noFill/>
          <a:ln>
            <a:noFill/>
          </a:ln>
        </p:spPr>
        <p:txBody>
          <a:bodyPr spcFirstLastPara="1" wrap="square" lIns="91425" tIns="45700" rIns="91425" bIns="45700" anchor="t" anchorCtr="0">
            <a:noAutofit/>
          </a:bodyPr>
          <a:lstStyle/>
          <a:p>
            <a:pPr marL="946150" indent="-742950">
              <a:spcBef>
                <a:spcPts val="0"/>
              </a:spcBef>
              <a:buSzPct val="100000"/>
              <a:buFont typeface="+mj-lt"/>
              <a:buAutoNum type="arabicPeriod"/>
            </a:pPr>
            <a:r>
              <a:rPr lang="en-US" sz="4400" dirty="0"/>
              <a:t>Choose one audience and one realistic time frame.</a:t>
            </a:r>
          </a:p>
          <a:p>
            <a:pPr marL="946150" indent="-742950">
              <a:spcBef>
                <a:spcPts val="0"/>
              </a:spcBef>
              <a:buSzPct val="100000"/>
              <a:buFont typeface="+mj-lt"/>
              <a:buAutoNum type="arabicPeriod"/>
            </a:pPr>
            <a:r>
              <a:rPr lang="en-US" sz="4400" dirty="0"/>
              <a:t>Select three stations that fit your supplies and staffing.</a:t>
            </a:r>
          </a:p>
          <a:p>
            <a:pPr marL="946150" indent="-742950">
              <a:spcBef>
                <a:spcPts val="0"/>
              </a:spcBef>
              <a:buSzPct val="100000"/>
              <a:buFont typeface="+mj-lt"/>
              <a:buAutoNum type="arabicPeriod"/>
            </a:pPr>
            <a:r>
              <a:rPr lang="en-US" sz="4400" dirty="0"/>
              <a:t>Add at least two access supports.</a:t>
            </a:r>
          </a:p>
          <a:p>
            <a:pPr marL="946150" indent="-742950">
              <a:spcBef>
                <a:spcPts val="0"/>
              </a:spcBef>
              <a:buSzPct val="100000"/>
              <a:buFont typeface="+mj-lt"/>
              <a:buAutoNum type="arabicPeriod"/>
            </a:pPr>
            <a:r>
              <a:rPr lang="en-US" sz="4400" dirty="0"/>
              <a:t>Identify one collection connection.</a:t>
            </a:r>
          </a:p>
          <a:p>
            <a:pPr marL="946150" indent="-742950">
              <a:spcBef>
                <a:spcPts val="0"/>
              </a:spcBef>
              <a:buSzPct val="100000"/>
              <a:buFont typeface="+mj-lt"/>
              <a:buAutoNum type="arabicPeriod"/>
            </a:pPr>
            <a:r>
              <a:rPr lang="en-US" sz="4400" dirty="0"/>
              <a:t>Choose one simple evaluation method.</a:t>
            </a:r>
          </a:p>
          <a:p>
            <a:pPr marL="946150" indent="-742950">
              <a:spcBef>
                <a:spcPts val="0"/>
              </a:spcBef>
              <a:buSzPct val="100000"/>
              <a:buFont typeface="+mj-lt"/>
              <a:buAutoNum type="arabicPeriod"/>
            </a:pPr>
            <a:r>
              <a:rPr lang="en-US" sz="4400" dirty="0"/>
              <a:t>Leave with one next step you can take this month.</a:t>
            </a:r>
          </a:p>
        </p:txBody>
      </p:sp>
      <p:sp>
        <p:nvSpPr>
          <p:cNvPr id="159" name="Google Shape;159;p5">
            <a:extLst>
              <a:ext uri="{FF2B5EF4-FFF2-40B4-BE49-F238E27FC236}">
                <a16:creationId xmlns:a16="http://schemas.microsoft.com/office/drawing/2014/main" id="{10C9A028-15C1-39EF-2D24-722B1C4CEC6E}"/>
              </a:ext>
            </a:extLst>
          </p:cNvPr>
          <p:cNvSpPr txBox="1">
            <a:spLocks noGrp="1"/>
          </p:cNvSpPr>
          <p:nvPr>
            <p:ph type="title"/>
          </p:nvPr>
        </p:nvSpPr>
        <p:spPr>
          <a:xfrm>
            <a:off x="634620" y="295109"/>
            <a:ext cx="11307444" cy="1143000"/>
          </a:xfrm>
          <a:prstGeom prst="rect">
            <a:avLst/>
          </a:prstGeom>
          <a:noFill/>
          <a:ln>
            <a:noFill/>
          </a:ln>
        </p:spPr>
        <p:txBody>
          <a:bodyPr spcFirstLastPara="1" wrap="square" lIns="91425" tIns="45700" rIns="91425" bIns="45700" anchor="ctr" anchorCtr="0">
            <a:noAutofit/>
          </a:bodyPr>
          <a:lstStyle/>
          <a:p>
            <a:r>
              <a:rPr lang="en-US" sz="4600" b="1" dirty="0"/>
              <a:t>Planning Your Version</a:t>
            </a:r>
            <a:endParaRPr sz="4600" b="1" dirty="0"/>
          </a:p>
        </p:txBody>
      </p:sp>
    </p:spTree>
    <p:extLst>
      <p:ext uri="{BB962C8B-B14F-4D97-AF65-F5344CB8AC3E}">
        <p14:creationId xmlns:p14="http://schemas.microsoft.com/office/powerpoint/2010/main" val="4114097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1">
          <a:extLst>
            <a:ext uri="{FF2B5EF4-FFF2-40B4-BE49-F238E27FC236}">
              <a16:creationId xmlns:a16="http://schemas.microsoft.com/office/drawing/2014/main" id="{B0C114F5-AB1E-D309-FF45-AEE67CB93525}"/>
            </a:ext>
          </a:extLst>
        </p:cNvPr>
        <p:cNvGrpSpPr/>
        <p:nvPr/>
      </p:nvGrpSpPr>
      <p:grpSpPr>
        <a:xfrm>
          <a:off x="0" y="0"/>
          <a:ext cx="0" cy="0"/>
          <a:chOff x="0" y="0"/>
          <a:chExt cx="0" cy="0"/>
        </a:xfrm>
      </p:grpSpPr>
      <p:sp>
        <p:nvSpPr>
          <p:cNvPr id="152" name="Google Shape;152;p4">
            <a:extLst>
              <a:ext uri="{FF2B5EF4-FFF2-40B4-BE49-F238E27FC236}">
                <a16:creationId xmlns:a16="http://schemas.microsoft.com/office/drawing/2014/main" id="{3EF5EE47-2AF1-233A-937C-8B21B1EA16B8}"/>
              </a:ext>
            </a:extLst>
          </p:cNvPr>
          <p:cNvSpPr txBox="1">
            <a:spLocks noGrp="1"/>
          </p:cNvSpPr>
          <p:nvPr>
            <p:ph type="body" idx="1"/>
          </p:nvPr>
        </p:nvSpPr>
        <p:spPr>
          <a:xfrm>
            <a:off x="1066800" y="2157984"/>
            <a:ext cx="16154399" cy="7333488"/>
          </a:xfrm>
          <a:prstGeom prst="rect">
            <a:avLst/>
          </a:prstGeom>
          <a:noFill/>
          <a:ln>
            <a:noFill/>
          </a:ln>
        </p:spPr>
        <p:txBody>
          <a:bodyPr spcFirstLastPara="1" wrap="square" lIns="91425" tIns="45700" rIns="91425" bIns="45700" anchor="t" anchorCtr="0">
            <a:normAutofit/>
          </a:bodyPr>
          <a:lstStyle/>
          <a:p>
            <a:pPr marL="774700" indent="-571500">
              <a:spcBef>
                <a:spcPts val="0"/>
              </a:spcBef>
              <a:buSzPct val="100000"/>
            </a:pPr>
            <a:r>
              <a:rPr lang="en-US" sz="4400" dirty="0"/>
              <a:t>Run Mindful Making with a brief grounding, a prompt menu, flexible stations, and an optional reflection.</a:t>
            </a:r>
          </a:p>
          <a:p>
            <a:pPr marL="774700" indent="-571500">
              <a:spcBef>
                <a:spcPts val="0"/>
              </a:spcBef>
              <a:buSzPct val="100000"/>
            </a:pPr>
            <a:r>
              <a:rPr lang="en-US" sz="4400" dirty="0"/>
              <a:t>Adapt the model to your staffing, supplies, space, and community.</a:t>
            </a:r>
          </a:p>
          <a:p>
            <a:pPr marL="774700" indent="-571500">
              <a:spcBef>
                <a:spcPts val="0"/>
              </a:spcBef>
              <a:buSzPct val="100000"/>
            </a:pPr>
            <a:r>
              <a:rPr lang="en-US" sz="4400" dirty="0"/>
              <a:t>Connect teen creative work to displays, readers’ advisory, e-resources, and teen voice.</a:t>
            </a:r>
          </a:p>
          <a:p>
            <a:pPr marL="774700" indent="-571500">
              <a:spcBef>
                <a:spcPts val="0"/>
              </a:spcBef>
              <a:buSzPct val="100000"/>
            </a:pPr>
            <a:r>
              <a:rPr lang="en-US" sz="4400" dirty="0"/>
              <a:t>Evaluate the program without making clinical claims.</a:t>
            </a:r>
          </a:p>
          <a:p>
            <a:pPr marL="774700" indent="-571500">
              <a:spcBef>
                <a:spcPts val="0"/>
              </a:spcBef>
              <a:buSzPct val="100000"/>
            </a:pPr>
            <a:r>
              <a:rPr lang="en-US" sz="4400" dirty="0"/>
              <a:t>Find session materials in the conference app or see us afterward.</a:t>
            </a:r>
          </a:p>
        </p:txBody>
      </p:sp>
      <p:sp>
        <p:nvSpPr>
          <p:cNvPr id="153" name="Google Shape;153;p4">
            <a:extLst>
              <a:ext uri="{FF2B5EF4-FFF2-40B4-BE49-F238E27FC236}">
                <a16:creationId xmlns:a16="http://schemas.microsoft.com/office/drawing/2014/main" id="{7476DD28-F307-AC8B-B46A-A89E0BBB2590}"/>
              </a:ext>
            </a:extLst>
          </p:cNvPr>
          <p:cNvSpPr txBox="1">
            <a:spLocks noGrp="1"/>
          </p:cNvSpPr>
          <p:nvPr>
            <p:ph type="title"/>
          </p:nvPr>
        </p:nvSpPr>
        <p:spPr>
          <a:xfrm>
            <a:off x="634620" y="295109"/>
            <a:ext cx="16940147" cy="1143000"/>
          </a:xfrm>
          <a:prstGeom prst="rect">
            <a:avLst/>
          </a:prstGeom>
          <a:noFill/>
          <a:ln>
            <a:noFill/>
          </a:ln>
        </p:spPr>
        <p:txBody>
          <a:bodyPr spcFirstLastPara="1" wrap="square" lIns="91425" tIns="45700" rIns="91425" bIns="45700" anchor="ctr" anchorCtr="0">
            <a:normAutofit/>
          </a:bodyPr>
          <a:lstStyle/>
          <a:p>
            <a:r>
              <a:rPr lang="en-US" sz="4600" dirty="0"/>
              <a:t>What You Can Take With You</a:t>
            </a:r>
          </a:p>
        </p:txBody>
      </p:sp>
    </p:spTree>
    <p:extLst>
      <p:ext uri="{BB962C8B-B14F-4D97-AF65-F5344CB8AC3E}">
        <p14:creationId xmlns:p14="http://schemas.microsoft.com/office/powerpoint/2010/main" val="3849863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072A5BE8-B102-15A4-C637-123B9FD48C74}"/>
            </a:ext>
          </a:extLst>
        </p:cNvPr>
        <p:cNvGrpSpPr/>
        <p:nvPr/>
      </p:nvGrpSpPr>
      <p:grpSpPr>
        <a:xfrm>
          <a:off x="0" y="0"/>
          <a:ext cx="0" cy="0"/>
          <a:chOff x="0" y="0"/>
          <a:chExt cx="0" cy="0"/>
        </a:xfrm>
      </p:grpSpPr>
      <p:sp>
        <p:nvSpPr>
          <p:cNvPr id="158" name="Google Shape;158;p5">
            <a:extLst>
              <a:ext uri="{FF2B5EF4-FFF2-40B4-BE49-F238E27FC236}">
                <a16:creationId xmlns:a16="http://schemas.microsoft.com/office/drawing/2014/main" id="{95170718-1F5D-5F17-8094-7E3F0136D41D}"/>
              </a:ext>
            </a:extLst>
          </p:cNvPr>
          <p:cNvSpPr txBox="1">
            <a:spLocks noGrp="1"/>
          </p:cNvSpPr>
          <p:nvPr>
            <p:ph type="body" idx="1"/>
          </p:nvPr>
        </p:nvSpPr>
        <p:spPr>
          <a:xfrm>
            <a:off x="1066800" y="2926080"/>
            <a:ext cx="16617696" cy="6103620"/>
          </a:xfrm>
          <a:prstGeom prst="rect">
            <a:avLst/>
          </a:prstGeom>
          <a:noFill/>
          <a:ln>
            <a:noFill/>
          </a:ln>
        </p:spPr>
        <p:txBody>
          <a:bodyPr spcFirstLastPara="1" wrap="square" lIns="91425" tIns="45700" rIns="91425" bIns="45700" anchor="t" anchorCtr="0">
            <a:noAutofit/>
          </a:bodyPr>
          <a:lstStyle/>
          <a:p>
            <a:pPr marL="946150" indent="-742950">
              <a:spcBef>
                <a:spcPts val="0"/>
              </a:spcBef>
              <a:buSzPct val="100000"/>
              <a:buFont typeface="+mj-lt"/>
              <a:buAutoNum type="arabicPeriod"/>
            </a:pPr>
            <a:r>
              <a:rPr lang="en-US" sz="4400" dirty="0"/>
              <a:t>What would make this model useful in your setting?</a:t>
            </a:r>
          </a:p>
          <a:p>
            <a:pPr marL="946150" indent="-742950">
              <a:spcBef>
                <a:spcPts val="0"/>
              </a:spcBef>
              <a:buSzPct val="100000"/>
              <a:buFont typeface="+mj-lt"/>
              <a:buAutoNum type="arabicPeriod"/>
            </a:pPr>
            <a:r>
              <a:rPr lang="en-US" sz="4400" dirty="0"/>
              <a:t>What barrier would you need to solve first?</a:t>
            </a:r>
          </a:p>
          <a:p>
            <a:pPr marL="946150" indent="-742950">
              <a:spcBef>
                <a:spcPts val="0"/>
              </a:spcBef>
              <a:buSzPct val="100000"/>
              <a:buFont typeface="+mj-lt"/>
              <a:buAutoNum type="arabicPeriod"/>
            </a:pPr>
            <a:r>
              <a:rPr lang="en-US" sz="4400" dirty="0"/>
              <a:t>Which station, prompt, or access support would you adapt?</a:t>
            </a:r>
          </a:p>
          <a:p>
            <a:pPr marL="946150" indent="-742950">
              <a:spcBef>
                <a:spcPts val="0"/>
              </a:spcBef>
              <a:buSzPct val="100000"/>
              <a:buFont typeface="+mj-lt"/>
              <a:buAutoNum type="arabicPeriod"/>
            </a:pPr>
            <a:r>
              <a:rPr lang="en-US" sz="4400" dirty="0"/>
              <a:t>What questions can we answer before you leave?</a:t>
            </a:r>
          </a:p>
        </p:txBody>
      </p:sp>
      <p:sp>
        <p:nvSpPr>
          <p:cNvPr id="159" name="Google Shape;159;p5">
            <a:extLst>
              <a:ext uri="{FF2B5EF4-FFF2-40B4-BE49-F238E27FC236}">
                <a16:creationId xmlns:a16="http://schemas.microsoft.com/office/drawing/2014/main" id="{3AFA9EBF-2958-B5B9-FBF6-6428FAF48DC0}"/>
              </a:ext>
            </a:extLst>
          </p:cNvPr>
          <p:cNvSpPr txBox="1">
            <a:spLocks noGrp="1"/>
          </p:cNvSpPr>
          <p:nvPr>
            <p:ph type="title"/>
          </p:nvPr>
        </p:nvSpPr>
        <p:spPr>
          <a:xfrm>
            <a:off x="634620" y="295109"/>
            <a:ext cx="11307444" cy="1143000"/>
          </a:xfrm>
          <a:prstGeom prst="rect">
            <a:avLst/>
          </a:prstGeom>
          <a:noFill/>
          <a:ln>
            <a:noFill/>
          </a:ln>
        </p:spPr>
        <p:txBody>
          <a:bodyPr spcFirstLastPara="1" wrap="square" lIns="91425" tIns="45700" rIns="91425" bIns="45700" anchor="ctr" anchorCtr="0">
            <a:noAutofit/>
          </a:bodyPr>
          <a:lstStyle/>
          <a:p>
            <a:r>
              <a:rPr lang="en-US" sz="4600" b="1" dirty="0"/>
              <a:t>Questions and Discussion</a:t>
            </a:r>
            <a:endParaRPr sz="4600" b="1" dirty="0"/>
          </a:p>
        </p:txBody>
      </p:sp>
    </p:spTree>
    <p:extLst>
      <p:ext uri="{BB962C8B-B14F-4D97-AF65-F5344CB8AC3E}">
        <p14:creationId xmlns:p14="http://schemas.microsoft.com/office/powerpoint/2010/main" val="500149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1">
          <a:extLst>
            <a:ext uri="{FF2B5EF4-FFF2-40B4-BE49-F238E27FC236}">
              <a16:creationId xmlns:a16="http://schemas.microsoft.com/office/drawing/2014/main" id="{9A6275B5-58B5-62A6-8A63-5AD05300C2ED}"/>
            </a:ext>
          </a:extLst>
        </p:cNvPr>
        <p:cNvGrpSpPr/>
        <p:nvPr/>
      </p:nvGrpSpPr>
      <p:grpSpPr>
        <a:xfrm>
          <a:off x="0" y="0"/>
          <a:ext cx="0" cy="0"/>
          <a:chOff x="0" y="0"/>
          <a:chExt cx="0" cy="0"/>
        </a:xfrm>
      </p:grpSpPr>
      <p:sp>
        <p:nvSpPr>
          <p:cNvPr id="152" name="Google Shape;152;p4">
            <a:extLst>
              <a:ext uri="{FF2B5EF4-FFF2-40B4-BE49-F238E27FC236}">
                <a16:creationId xmlns:a16="http://schemas.microsoft.com/office/drawing/2014/main" id="{643D0318-22FE-CAAD-C98F-2563A1E682A1}"/>
              </a:ext>
            </a:extLst>
          </p:cNvPr>
          <p:cNvSpPr txBox="1">
            <a:spLocks noGrp="1"/>
          </p:cNvSpPr>
          <p:nvPr>
            <p:ph type="body" idx="1"/>
          </p:nvPr>
        </p:nvSpPr>
        <p:spPr>
          <a:xfrm>
            <a:off x="1066800" y="2157984"/>
            <a:ext cx="16154399" cy="7333488"/>
          </a:xfrm>
          <a:prstGeom prst="rect">
            <a:avLst/>
          </a:prstGeom>
          <a:noFill/>
          <a:ln>
            <a:noFill/>
          </a:ln>
        </p:spPr>
        <p:txBody>
          <a:bodyPr spcFirstLastPara="1" wrap="square" lIns="91425" tIns="45700" rIns="91425" bIns="45700" anchor="t" anchorCtr="0">
            <a:normAutofit/>
          </a:bodyPr>
          <a:lstStyle/>
          <a:p>
            <a:pPr marL="774700" indent="-571500">
              <a:spcBef>
                <a:spcPts val="0"/>
              </a:spcBef>
              <a:buSzPct val="100000"/>
            </a:pPr>
            <a:r>
              <a:rPr lang="en-US" sz="4400" dirty="0"/>
              <a:t>CDC Youth Risk Behavior Survey data inform the teen mental health context.</a:t>
            </a:r>
          </a:p>
          <a:p>
            <a:pPr marL="774700" indent="-571500">
              <a:spcBef>
                <a:spcPts val="0"/>
              </a:spcBef>
              <a:buSzPct val="100000"/>
            </a:pPr>
            <a:r>
              <a:rPr lang="en-US" sz="4400" dirty="0"/>
              <a:t>The U.S. Surgeon General’s youth mental health advisory supports cross-sector approaches.</a:t>
            </a:r>
          </a:p>
          <a:p>
            <a:pPr marL="774700" indent="-571500">
              <a:spcBef>
                <a:spcPts val="0"/>
              </a:spcBef>
              <a:buSzPct val="100000"/>
            </a:pPr>
            <a:r>
              <a:rPr lang="en-US" sz="4400" dirty="0"/>
              <a:t>Research on mindfulness and arts engagement informs the model, with cautious, nonclinical claims.</a:t>
            </a:r>
          </a:p>
          <a:p>
            <a:pPr marL="774700" indent="-571500">
              <a:spcBef>
                <a:spcPts val="0"/>
              </a:spcBef>
              <a:buSzPct val="100000"/>
            </a:pPr>
            <a:r>
              <a:rPr lang="en-US" sz="4400" dirty="0"/>
              <a:t>988 Suicide &amp; Crisis Lifeline language supports appropriate resource referral.</a:t>
            </a:r>
          </a:p>
        </p:txBody>
      </p:sp>
      <p:sp>
        <p:nvSpPr>
          <p:cNvPr id="153" name="Google Shape;153;p4">
            <a:extLst>
              <a:ext uri="{FF2B5EF4-FFF2-40B4-BE49-F238E27FC236}">
                <a16:creationId xmlns:a16="http://schemas.microsoft.com/office/drawing/2014/main" id="{D6DDC042-F7F9-18F4-24B0-3B7EDA1D7324}"/>
              </a:ext>
            </a:extLst>
          </p:cNvPr>
          <p:cNvSpPr txBox="1">
            <a:spLocks noGrp="1"/>
          </p:cNvSpPr>
          <p:nvPr>
            <p:ph type="title"/>
          </p:nvPr>
        </p:nvSpPr>
        <p:spPr>
          <a:xfrm>
            <a:off x="634620" y="295109"/>
            <a:ext cx="16940147" cy="1143000"/>
          </a:xfrm>
          <a:prstGeom prst="rect">
            <a:avLst/>
          </a:prstGeom>
          <a:noFill/>
          <a:ln>
            <a:noFill/>
          </a:ln>
        </p:spPr>
        <p:txBody>
          <a:bodyPr spcFirstLastPara="1" wrap="square" lIns="91425" tIns="45700" rIns="91425" bIns="45700" anchor="ctr" anchorCtr="0">
            <a:normAutofit/>
          </a:bodyPr>
          <a:lstStyle/>
          <a:p>
            <a:r>
              <a:rPr lang="en-US" sz="4600" dirty="0"/>
              <a:t>Selected References and Resources</a:t>
            </a:r>
          </a:p>
        </p:txBody>
      </p:sp>
    </p:spTree>
    <p:extLst>
      <p:ext uri="{BB962C8B-B14F-4D97-AF65-F5344CB8AC3E}">
        <p14:creationId xmlns:p14="http://schemas.microsoft.com/office/powerpoint/2010/main" val="3933241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
          <p:cNvSpPr txBox="1">
            <a:spLocks noGrp="1"/>
          </p:cNvSpPr>
          <p:nvPr>
            <p:ph type="title"/>
          </p:nvPr>
        </p:nvSpPr>
        <p:spPr>
          <a:xfrm>
            <a:off x="1645920" y="4873560"/>
            <a:ext cx="14935200" cy="194634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5400"/>
              <a:buFont typeface="Georgia"/>
              <a:buNone/>
            </a:pPr>
            <a:r>
              <a:rPr lang="en-US" dirty="0"/>
              <a:t>Collections to Creations: A Flexible Mindful Making Model for Teen Services</a:t>
            </a:r>
            <a:endParaRPr dirty="0"/>
          </a:p>
        </p:txBody>
      </p:sp>
      <p:sp>
        <p:nvSpPr>
          <p:cNvPr id="147" name="Google Shape;147;p2"/>
          <p:cNvSpPr txBox="1">
            <a:spLocks noGrp="1"/>
          </p:cNvSpPr>
          <p:nvPr>
            <p:ph type="body" idx="1"/>
          </p:nvPr>
        </p:nvSpPr>
        <p:spPr>
          <a:xfrm>
            <a:off x="2438400" y="7200900"/>
            <a:ext cx="13411200" cy="19812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b="1" dirty="0">
                <a:solidFill>
                  <a:schemeClr val="dk1"/>
                </a:solidFill>
              </a:rPr>
              <a:t>PRESENTERS:</a:t>
            </a:r>
          </a:p>
          <a:p>
            <a:pPr marL="0" lvl="0" indent="0" algn="ctr" rtl="0">
              <a:spcBef>
                <a:spcPts val="0"/>
              </a:spcBef>
              <a:spcAft>
                <a:spcPts val="0"/>
              </a:spcAft>
              <a:buClr>
                <a:schemeClr val="dk1"/>
              </a:buClr>
              <a:buSzPts val="3200"/>
              <a:buNone/>
            </a:pPr>
            <a:r>
              <a:rPr lang="en-US" dirty="0"/>
              <a:t>Witt Salley, Montgomery County Public Libraries</a:t>
            </a:r>
          </a:p>
          <a:p>
            <a:pPr marL="0" lvl="0" indent="0" algn="ctr" rtl="0">
              <a:spcBef>
                <a:spcPts val="0"/>
              </a:spcBef>
              <a:spcAft>
                <a:spcPts val="0"/>
              </a:spcAft>
              <a:buClr>
                <a:schemeClr val="dk1"/>
              </a:buClr>
              <a:buSzPts val="3200"/>
              <a:buNone/>
            </a:pPr>
            <a:r>
              <a:rPr lang="en-US" dirty="0"/>
              <a:t>Leslie Salley, Prince George’s County Public Schools</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9"/>
          <p:cNvSpPr txBox="1">
            <a:spLocks noGrp="1"/>
          </p:cNvSpPr>
          <p:nvPr>
            <p:ph type="title"/>
          </p:nvPr>
        </p:nvSpPr>
        <p:spPr>
          <a:xfrm>
            <a:off x="5240337" y="3167590"/>
            <a:ext cx="774637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8800"/>
              <a:buFont typeface="Georgia"/>
              <a:buNone/>
            </a:pPr>
            <a:r>
              <a:rPr lang="en-US"/>
              <a:t>Thank you!</a:t>
            </a:r>
            <a:endParaRPr/>
          </a:p>
        </p:txBody>
      </p:sp>
      <p:sp>
        <p:nvSpPr>
          <p:cNvPr id="254" name="Google Shape;254;p19"/>
          <p:cNvSpPr txBox="1">
            <a:spLocks noGrp="1"/>
          </p:cNvSpPr>
          <p:nvPr>
            <p:ph type="body" idx="1"/>
          </p:nvPr>
        </p:nvSpPr>
        <p:spPr>
          <a:xfrm>
            <a:off x="1792225" y="4843990"/>
            <a:ext cx="14520672" cy="2708954"/>
          </a:xfrm>
          <a:prstGeom prst="rect">
            <a:avLst/>
          </a:prstGeom>
          <a:noFill/>
          <a:ln>
            <a:noFill/>
          </a:ln>
        </p:spPr>
        <p:txBody>
          <a:bodyPr spcFirstLastPara="1" wrap="square" lIns="91425" tIns="45700" rIns="91425" bIns="45700" anchor="t" anchorCtr="0">
            <a:normAutofit fontScale="92500" lnSpcReduction="20000"/>
          </a:bodyPr>
          <a:lstStyle/>
          <a:p>
            <a:pPr marL="0" lvl="0" indent="0" algn="ctr">
              <a:spcBef>
                <a:spcPts val="0"/>
              </a:spcBef>
              <a:buClr>
                <a:schemeClr val="dk1"/>
              </a:buClr>
              <a:buSzPts val="3200"/>
              <a:buNone/>
            </a:pPr>
            <a:r>
              <a:rPr lang="en-US" b="1" dirty="0">
                <a:solidFill>
                  <a:schemeClr val="dk1"/>
                </a:solidFill>
              </a:rPr>
              <a:t>Witt Salley, Teen Services Librarian</a:t>
            </a:r>
            <a:br>
              <a:rPr lang="en-US" b="1" dirty="0">
                <a:solidFill>
                  <a:schemeClr val="dk1"/>
                </a:solidFill>
              </a:rPr>
            </a:br>
            <a:r>
              <a:rPr lang="en-US" b="1" dirty="0">
                <a:solidFill>
                  <a:schemeClr val="dk1"/>
                </a:solidFill>
              </a:rPr>
              <a:t>Quince Orchard Library, Montgomery County Public Libraries</a:t>
            </a:r>
            <a:br>
              <a:rPr lang="en-US" b="1" dirty="0">
                <a:solidFill>
                  <a:schemeClr val="dk1"/>
                </a:solidFill>
              </a:rPr>
            </a:br>
            <a:r>
              <a:rPr lang="en-US" b="1" dirty="0">
                <a:solidFill>
                  <a:schemeClr val="dk1"/>
                </a:solidFill>
                <a:hlinkClick r:id="rId3"/>
              </a:rPr>
              <a:t>witt.salley@montgomerycountymd.gov</a:t>
            </a:r>
            <a:endParaRPr lang="en-US" b="1" dirty="0">
              <a:solidFill>
                <a:schemeClr val="dk1"/>
              </a:solidFill>
            </a:endParaRPr>
          </a:p>
          <a:p>
            <a:pPr marL="0" lvl="0" indent="0" algn="ctr">
              <a:spcBef>
                <a:spcPts val="0"/>
              </a:spcBef>
              <a:buClr>
                <a:schemeClr val="dk1"/>
              </a:buClr>
              <a:buSzPts val="3200"/>
              <a:buNone/>
            </a:pPr>
            <a:br>
              <a:rPr lang="en-US" b="1" dirty="0">
                <a:solidFill>
                  <a:schemeClr val="dk1"/>
                </a:solidFill>
              </a:rPr>
            </a:br>
            <a:r>
              <a:rPr lang="en-US" b="1" dirty="0">
                <a:solidFill>
                  <a:schemeClr val="dk1"/>
                </a:solidFill>
              </a:rPr>
              <a:t>Leslie A. Salley, RELA Department Chair</a:t>
            </a:r>
            <a:br>
              <a:rPr lang="en-US" b="1" dirty="0">
                <a:solidFill>
                  <a:schemeClr val="dk1"/>
                </a:solidFill>
              </a:rPr>
            </a:br>
            <a:r>
              <a:rPr lang="en-US" b="1" dirty="0">
                <a:solidFill>
                  <a:schemeClr val="dk1"/>
                </a:solidFill>
              </a:rPr>
              <a:t>DuVal High School, Prince George’s County Public Schools</a:t>
            </a:r>
            <a:br>
              <a:rPr lang="en-US" b="1" dirty="0">
                <a:solidFill>
                  <a:schemeClr val="dk1"/>
                </a:solidFill>
              </a:rPr>
            </a:br>
            <a:r>
              <a:rPr lang="en-US" b="1" dirty="0">
                <a:solidFill>
                  <a:schemeClr val="dk1"/>
                </a:solidFill>
                <a:hlinkClick r:id="rId4"/>
              </a:rPr>
              <a:t>leslie.salley@pgcps.org</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59"/>
        <p:cNvGrpSpPr/>
        <p:nvPr/>
      </p:nvGrpSpPr>
      <p:grpSpPr>
        <a:xfrm>
          <a:off x="0" y="0"/>
          <a:ext cx="0" cy="0"/>
          <a:chOff x="0" y="0"/>
          <a:chExt cx="0" cy="0"/>
        </a:xfrm>
      </p:grpSpPr>
      <p:sp>
        <p:nvSpPr>
          <p:cNvPr id="260" name="Google Shape;260;p18"/>
          <p:cNvSpPr txBox="1">
            <a:spLocks noGrp="1"/>
          </p:cNvSpPr>
          <p:nvPr>
            <p:ph type="title"/>
          </p:nvPr>
        </p:nvSpPr>
        <p:spPr>
          <a:xfrm>
            <a:off x="1085056" y="1257300"/>
            <a:ext cx="16117887" cy="20193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accent5"/>
              </a:buClr>
              <a:buSzPts val="4000"/>
              <a:buFont typeface="Georgia"/>
              <a:buNone/>
            </a:pPr>
            <a:r>
              <a:rPr lang="en-US">
                <a:solidFill>
                  <a:schemeClr val="accent5"/>
                </a:solidFill>
              </a:rPr>
              <a:t>Please take a moment to </a:t>
            </a:r>
            <a:br>
              <a:rPr lang="en-US">
                <a:solidFill>
                  <a:schemeClr val="accent5"/>
                </a:solidFill>
              </a:rPr>
            </a:br>
            <a:r>
              <a:rPr lang="en-US">
                <a:solidFill>
                  <a:schemeClr val="accent5"/>
                </a:solidFill>
              </a:rPr>
              <a:t>complete the program survey.</a:t>
            </a:r>
            <a:endParaRPr>
              <a:solidFill>
                <a:schemeClr val="accent5"/>
              </a:solidFill>
            </a:endParaRPr>
          </a:p>
        </p:txBody>
      </p:sp>
      <p:pic>
        <p:nvPicPr>
          <p:cNvPr id="261" name="Google Shape;261;p18" descr="A qr code on a white background&#10;&#10;AI-generated content may be incorrect."/>
          <p:cNvPicPr preferRelativeResize="0"/>
          <p:nvPr/>
        </p:nvPicPr>
        <p:blipFill rotWithShape="1">
          <a:blip r:embed="rId3">
            <a:alphaModFix/>
          </a:blip>
          <a:srcRect t="11344" b="12175"/>
          <a:stretch/>
        </p:blipFill>
        <p:spPr>
          <a:xfrm>
            <a:off x="6572249" y="3028950"/>
            <a:ext cx="5143500" cy="5245077"/>
          </a:xfrm>
          <a:prstGeom prst="rect">
            <a:avLst/>
          </a:prstGeom>
          <a:noFill/>
          <a:ln>
            <a:noFill/>
          </a:ln>
        </p:spPr>
      </p:pic>
      <p:sp>
        <p:nvSpPr>
          <p:cNvPr id="262" name="Google Shape;262;p18"/>
          <p:cNvSpPr txBox="1"/>
          <p:nvPr/>
        </p:nvSpPr>
        <p:spPr>
          <a:xfrm>
            <a:off x="4571999" y="8039100"/>
            <a:ext cx="91440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a:solidFill>
                  <a:schemeClr val="accent5"/>
                </a:solidFill>
                <a:latin typeface="Arial"/>
                <a:ea typeface="Arial"/>
                <a:cs typeface="Arial"/>
                <a:sym typeface="Arial"/>
              </a:rPr>
              <a:t>SCAN ME!</a:t>
            </a:r>
            <a:endParaRPr sz="4000" b="1" i="0" u="none" strike="noStrike" cap="non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4"/>
          <p:cNvSpPr txBox="1">
            <a:spLocks noGrp="1"/>
          </p:cNvSpPr>
          <p:nvPr>
            <p:ph type="body" idx="1"/>
          </p:nvPr>
        </p:nvSpPr>
        <p:spPr>
          <a:xfrm>
            <a:off x="1066800" y="2628900"/>
            <a:ext cx="16154399" cy="6400800"/>
          </a:xfrm>
          <a:prstGeom prst="rect">
            <a:avLst/>
          </a:prstGeom>
          <a:noFill/>
          <a:ln>
            <a:noFill/>
          </a:ln>
        </p:spPr>
        <p:txBody>
          <a:bodyPr spcFirstLastPara="1" wrap="square" lIns="91425" tIns="45700" rIns="91425" bIns="45700" anchor="t" anchorCtr="0">
            <a:normAutofit fontScale="92500"/>
          </a:bodyPr>
          <a:lstStyle/>
          <a:p>
            <a:pPr marL="539750" indent="-514350">
              <a:buSzPct val="100000"/>
              <a:buFont typeface="+mj-lt"/>
              <a:buAutoNum type="arabicPeriod"/>
            </a:pPr>
            <a:r>
              <a:rPr lang="en-US" sz="4400" b="1" dirty="0"/>
              <a:t>Experience a mini Mindful Making activity.</a:t>
            </a:r>
            <a:br>
              <a:rPr lang="en-US" sz="4400" dirty="0"/>
            </a:br>
            <a:r>
              <a:rPr lang="en-US" sz="4400" dirty="0"/>
              <a:t>Grounding, zine-making, prompts, and gratitude reflection</a:t>
            </a:r>
          </a:p>
          <a:p>
            <a:pPr marL="539750" indent="-514350">
              <a:buSzPct val="100000"/>
              <a:buFont typeface="+mj-lt"/>
              <a:buAutoNum type="arabicPeriod"/>
            </a:pPr>
            <a:r>
              <a:rPr lang="en-US" sz="4400" b="1" dirty="0"/>
              <a:t>Break down the program model.</a:t>
            </a:r>
            <a:br>
              <a:rPr lang="en-US" sz="4400" dirty="0"/>
            </a:br>
            <a:r>
              <a:rPr lang="en-US" sz="4400" dirty="0"/>
              <a:t>Structure, access supports, supplies, and collection connections</a:t>
            </a:r>
          </a:p>
          <a:p>
            <a:pPr marL="539750" indent="-514350">
              <a:buSzPct val="100000"/>
              <a:buFont typeface="+mj-lt"/>
              <a:buAutoNum type="arabicPeriod"/>
            </a:pPr>
            <a:r>
              <a:rPr lang="en-US" sz="4400" b="1" dirty="0"/>
              <a:t>Plan one version for your setting.</a:t>
            </a:r>
            <a:br>
              <a:rPr lang="en-US" sz="4400" dirty="0"/>
            </a:br>
            <a:r>
              <a:rPr lang="en-US" sz="4400" dirty="0"/>
              <a:t>Stations, staffing, materials, and evaluation</a:t>
            </a:r>
          </a:p>
          <a:p>
            <a:pPr marL="25400" indent="0">
              <a:buSzPct val="100000"/>
              <a:buNone/>
            </a:pPr>
            <a:endParaRPr lang="en-US" sz="4400" b="1" dirty="0"/>
          </a:p>
          <a:p>
            <a:pPr marL="25400" indent="0">
              <a:buSzPct val="100000"/>
              <a:buNone/>
            </a:pPr>
            <a:r>
              <a:rPr lang="en-US" sz="4400" b="1" dirty="0"/>
              <a:t>Participation is flexible:</a:t>
            </a:r>
            <a:r>
              <a:rPr lang="en-US" sz="4400" dirty="0"/>
              <a:t> make, write, observe, or plan quietly. Sharing is always optional.</a:t>
            </a:r>
          </a:p>
        </p:txBody>
      </p:sp>
      <p:sp>
        <p:nvSpPr>
          <p:cNvPr id="153" name="Google Shape;153;p4"/>
          <p:cNvSpPr txBox="1">
            <a:spLocks noGrp="1"/>
          </p:cNvSpPr>
          <p:nvPr>
            <p:ph type="title"/>
          </p:nvPr>
        </p:nvSpPr>
        <p:spPr>
          <a:xfrm>
            <a:off x="634620" y="295109"/>
            <a:ext cx="16940147" cy="1143000"/>
          </a:xfrm>
          <a:prstGeom prst="rect">
            <a:avLst/>
          </a:prstGeom>
          <a:noFill/>
          <a:ln>
            <a:noFill/>
          </a:ln>
        </p:spPr>
        <p:txBody>
          <a:bodyPr spcFirstLastPara="1" wrap="square" lIns="91425" tIns="45700" rIns="91425" bIns="45700" anchor="ctr" anchorCtr="0">
            <a:normAutofit/>
          </a:bodyPr>
          <a:lstStyle/>
          <a:p>
            <a:r>
              <a:rPr lang="en-US" sz="4600" dirty="0"/>
              <a:t>Session Roadmap: Experience, Translate, and Plan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5"/>
          <p:cNvSpPr txBox="1">
            <a:spLocks noGrp="1"/>
          </p:cNvSpPr>
          <p:nvPr>
            <p:ph type="body" idx="1"/>
          </p:nvPr>
        </p:nvSpPr>
        <p:spPr>
          <a:xfrm>
            <a:off x="1066800" y="2628900"/>
            <a:ext cx="16154399" cy="6400800"/>
          </a:xfrm>
          <a:prstGeom prst="rect">
            <a:avLst/>
          </a:prstGeom>
          <a:noFill/>
          <a:ln>
            <a:noFill/>
          </a:ln>
        </p:spPr>
        <p:txBody>
          <a:bodyPr spcFirstLastPara="1" wrap="square" lIns="91425" tIns="45700" rIns="91425" bIns="45700" anchor="t" anchorCtr="0">
            <a:normAutofit/>
          </a:bodyPr>
          <a:lstStyle/>
          <a:p>
            <a:pPr marL="660400" indent="-457200">
              <a:spcBef>
                <a:spcPts val="0"/>
              </a:spcBef>
              <a:buSzPct val="100000"/>
            </a:pPr>
            <a:r>
              <a:rPr lang="en-US" sz="4400" dirty="0"/>
              <a:t>You may make, write, observe, or plan quietly.</a:t>
            </a:r>
          </a:p>
          <a:p>
            <a:pPr marL="660400" indent="-457200">
              <a:spcBef>
                <a:spcPts val="0"/>
              </a:spcBef>
              <a:buSzPct val="100000"/>
            </a:pPr>
            <a:r>
              <a:rPr lang="en-US" sz="4400" dirty="0"/>
              <a:t>Sharing is always optional.</a:t>
            </a:r>
          </a:p>
          <a:p>
            <a:pPr marL="660400" indent="-457200">
              <a:spcBef>
                <a:spcPts val="0"/>
              </a:spcBef>
              <a:buSzPct val="100000"/>
            </a:pPr>
            <a:r>
              <a:rPr lang="en-US" sz="4400" dirty="0"/>
              <a:t>You do not need to explain or display personal work.</a:t>
            </a:r>
          </a:p>
          <a:p>
            <a:pPr marL="660400" indent="-457200">
              <a:spcBef>
                <a:spcPts val="0"/>
              </a:spcBef>
              <a:buSzPct val="100000"/>
            </a:pPr>
            <a:r>
              <a:rPr lang="en-US" sz="4400" dirty="0"/>
              <a:t>Mindful Making supports well-being through calm, choice, creativity, and connection.</a:t>
            </a:r>
          </a:p>
          <a:p>
            <a:pPr marL="660400" indent="-457200">
              <a:spcBef>
                <a:spcPts val="0"/>
              </a:spcBef>
              <a:buSzPct val="100000"/>
            </a:pPr>
            <a:r>
              <a:rPr lang="en-US" sz="4400" dirty="0"/>
              <a:t>Mindful Making is not therapy or clinical treatment.</a:t>
            </a:r>
          </a:p>
          <a:p>
            <a:pPr marL="660400" indent="-457200">
              <a:spcBef>
                <a:spcPts val="0"/>
              </a:spcBef>
              <a:buSzPct val="100000"/>
            </a:pPr>
            <a:r>
              <a:rPr lang="en-US" sz="4400" dirty="0"/>
              <a:t>Staff provide structure, encouragement, and resource connections.</a:t>
            </a:r>
            <a:endParaRPr sz="4400" dirty="0"/>
          </a:p>
        </p:txBody>
      </p:sp>
      <p:sp>
        <p:nvSpPr>
          <p:cNvPr id="159" name="Google Shape;159;p5"/>
          <p:cNvSpPr txBox="1">
            <a:spLocks noGrp="1"/>
          </p:cNvSpPr>
          <p:nvPr>
            <p:ph type="title"/>
          </p:nvPr>
        </p:nvSpPr>
        <p:spPr>
          <a:xfrm>
            <a:off x="634620" y="295109"/>
            <a:ext cx="9606659" cy="1143000"/>
          </a:xfrm>
          <a:prstGeom prst="rect">
            <a:avLst/>
          </a:prstGeom>
          <a:noFill/>
          <a:ln>
            <a:noFill/>
          </a:ln>
        </p:spPr>
        <p:txBody>
          <a:bodyPr spcFirstLastPara="1" wrap="square" lIns="91425" tIns="45700" rIns="91425" bIns="45700" anchor="ctr" anchorCtr="0">
            <a:noAutofit/>
          </a:bodyPr>
          <a:lstStyle/>
          <a:p>
            <a:r>
              <a:rPr lang="en-US" sz="4600" b="1" dirty="0"/>
              <a:t>Participation and Boundaries</a:t>
            </a:r>
            <a:endParaRPr sz="46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a:extLst>
            <a:ext uri="{FF2B5EF4-FFF2-40B4-BE49-F238E27FC236}">
              <a16:creationId xmlns:a16="http://schemas.microsoft.com/office/drawing/2014/main" id="{A5F21821-CE9E-51DC-D880-C4E304157258}"/>
            </a:ext>
          </a:extLst>
        </p:cNvPr>
        <p:cNvGrpSpPr/>
        <p:nvPr/>
      </p:nvGrpSpPr>
      <p:grpSpPr>
        <a:xfrm>
          <a:off x="0" y="0"/>
          <a:ext cx="0" cy="0"/>
          <a:chOff x="0" y="0"/>
          <a:chExt cx="0" cy="0"/>
        </a:xfrm>
      </p:grpSpPr>
      <p:sp>
        <p:nvSpPr>
          <p:cNvPr id="152" name="Google Shape;152;p4">
            <a:extLst>
              <a:ext uri="{FF2B5EF4-FFF2-40B4-BE49-F238E27FC236}">
                <a16:creationId xmlns:a16="http://schemas.microsoft.com/office/drawing/2014/main" id="{3E3CF10F-83C0-BE14-B699-74D3E3FAC466}"/>
              </a:ext>
            </a:extLst>
          </p:cNvPr>
          <p:cNvSpPr txBox="1">
            <a:spLocks noGrp="1"/>
          </p:cNvSpPr>
          <p:nvPr>
            <p:ph type="body" idx="1"/>
          </p:nvPr>
        </p:nvSpPr>
        <p:spPr>
          <a:xfrm>
            <a:off x="1066800" y="2628900"/>
            <a:ext cx="16154399" cy="6400800"/>
          </a:xfrm>
          <a:prstGeom prst="rect">
            <a:avLst/>
          </a:prstGeom>
          <a:noFill/>
          <a:ln>
            <a:noFill/>
          </a:ln>
        </p:spPr>
        <p:txBody>
          <a:bodyPr spcFirstLastPara="1" wrap="square" lIns="91425" tIns="45700" rIns="91425" bIns="45700" anchor="t" anchorCtr="0">
            <a:normAutofit/>
          </a:bodyPr>
          <a:lstStyle/>
          <a:p>
            <a:pPr>
              <a:buSzPct val="100000"/>
            </a:pPr>
            <a:r>
              <a:rPr lang="en-US" sz="4400" dirty="0"/>
              <a:t>Participation in this grounding is optional.</a:t>
            </a:r>
          </a:p>
          <a:p>
            <a:pPr>
              <a:buSzPct val="100000"/>
            </a:pPr>
            <a:r>
              <a:rPr lang="en-US" sz="4400" dirty="0"/>
              <a:t>You may lower your eyes, look at one point, or simply stay as you are.</a:t>
            </a:r>
          </a:p>
          <a:p>
            <a:pPr>
              <a:buSzPct val="100000"/>
            </a:pPr>
            <a:r>
              <a:rPr lang="en-US" sz="4400" dirty="0"/>
              <a:t>Notice your feet, your hands, and one sound in the room.</a:t>
            </a:r>
          </a:p>
          <a:p>
            <a:pPr>
              <a:buSzPct val="100000"/>
            </a:pPr>
            <a:r>
              <a:rPr lang="en-US" sz="4400" dirty="0"/>
              <a:t>Take one slow breath in and one slow breath out.</a:t>
            </a:r>
          </a:p>
          <a:p>
            <a:pPr>
              <a:buSzPct val="100000"/>
            </a:pPr>
            <a:r>
              <a:rPr lang="en-US" sz="4400" dirty="0"/>
              <a:t>Let yourself arrive before we begin making.</a:t>
            </a:r>
          </a:p>
        </p:txBody>
      </p:sp>
      <p:sp>
        <p:nvSpPr>
          <p:cNvPr id="153" name="Google Shape;153;p4">
            <a:extLst>
              <a:ext uri="{FF2B5EF4-FFF2-40B4-BE49-F238E27FC236}">
                <a16:creationId xmlns:a16="http://schemas.microsoft.com/office/drawing/2014/main" id="{F02BA2A0-70CC-9018-0754-7CB8C2D27150}"/>
              </a:ext>
            </a:extLst>
          </p:cNvPr>
          <p:cNvSpPr txBox="1">
            <a:spLocks noGrp="1"/>
          </p:cNvSpPr>
          <p:nvPr>
            <p:ph type="title"/>
          </p:nvPr>
        </p:nvSpPr>
        <p:spPr>
          <a:xfrm>
            <a:off x="634620" y="295109"/>
            <a:ext cx="16940147" cy="1143000"/>
          </a:xfrm>
          <a:prstGeom prst="rect">
            <a:avLst/>
          </a:prstGeom>
          <a:noFill/>
          <a:ln>
            <a:noFill/>
          </a:ln>
        </p:spPr>
        <p:txBody>
          <a:bodyPr spcFirstLastPara="1" wrap="square" lIns="91425" tIns="45700" rIns="91425" bIns="45700" anchor="ctr" anchorCtr="0">
            <a:normAutofit/>
          </a:bodyPr>
          <a:lstStyle/>
          <a:p>
            <a:r>
              <a:rPr lang="en-US" sz="4600" dirty="0"/>
              <a:t>Opening Grounding</a:t>
            </a:r>
          </a:p>
        </p:txBody>
      </p:sp>
    </p:spTree>
    <p:extLst>
      <p:ext uri="{BB962C8B-B14F-4D97-AF65-F5344CB8AC3E}">
        <p14:creationId xmlns:p14="http://schemas.microsoft.com/office/powerpoint/2010/main" val="12099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41DF31E1-74C1-A438-5E7B-3567DCB4878D}"/>
            </a:ext>
          </a:extLst>
        </p:cNvPr>
        <p:cNvGrpSpPr/>
        <p:nvPr/>
      </p:nvGrpSpPr>
      <p:grpSpPr>
        <a:xfrm>
          <a:off x="0" y="0"/>
          <a:ext cx="0" cy="0"/>
          <a:chOff x="0" y="0"/>
          <a:chExt cx="0" cy="0"/>
        </a:xfrm>
      </p:grpSpPr>
      <p:sp>
        <p:nvSpPr>
          <p:cNvPr id="158" name="Google Shape;158;p5">
            <a:extLst>
              <a:ext uri="{FF2B5EF4-FFF2-40B4-BE49-F238E27FC236}">
                <a16:creationId xmlns:a16="http://schemas.microsoft.com/office/drawing/2014/main" id="{7B744DD2-2E27-435E-426D-82D7224EA597}"/>
              </a:ext>
            </a:extLst>
          </p:cNvPr>
          <p:cNvSpPr txBox="1">
            <a:spLocks noGrp="1"/>
          </p:cNvSpPr>
          <p:nvPr>
            <p:ph type="body" idx="1"/>
          </p:nvPr>
        </p:nvSpPr>
        <p:spPr>
          <a:xfrm>
            <a:off x="1066800" y="2286000"/>
            <a:ext cx="16154399" cy="6743700"/>
          </a:xfrm>
          <a:prstGeom prst="rect">
            <a:avLst/>
          </a:prstGeom>
          <a:noFill/>
          <a:ln>
            <a:noFill/>
          </a:ln>
        </p:spPr>
        <p:txBody>
          <a:bodyPr spcFirstLastPara="1" wrap="square" lIns="91425" tIns="45700" rIns="91425" bIns="45700" anchor="t" anchorCtr="0">
            <a:normAutofit/>
          </a:bodyPr>
          <a:lstStyle/>
          <a:p>
            <a:pPr marL="660400" indent="-457200">
              <a:spcBef>
                <a:spcPts val="0"/>
              </a:spcBef>
              <a:buSzPct val="100000"/>
            </a:pPr>
            <a:r>
              <a:rPr lang="en-US" sz="4400" dirty="0"/>
              <a:t>Start with one sheet of paper.</a:t>
            </a:r>
          </a:p>
          <a:p>
            <a:pPr marL="660400" indent="-457200">
              <a:spcBef>
                <a:spcPts val="0"/>
              </a:spcBef>
              <a:buSzPct val="100000"/>
            </a:pPr>
            <a:r>
              <a:rPr lang="en-US" sz="4400" dirty="0"/>
              <a:t>Fold the paper into eight panels.</a:t>
            </a:r>
          </a:p>
          <a:p>
            <a:pPr marL="660400" indent="-457200">
              <a:spcBef>
                <a:spcPts val="0"/>
              </a:spcBef>
              <a:buSzPct val="100000"/>
            </a:pPr>
            <a:r>
              <a:rPr lang="en-US" sz="4400" dirty="0"/>
              <a:t>Cut one center slit.</a:t>
            </a:r>
          </a:p>
          <a:p>
            <a:pPr marL="660400" indent="-457200">
              <a:spcBef>
                <a:spcPts val="0"/>
              </a:spcBef>
              <a:buSzPct val="100000"/>
            </a:pPr>
            <a:r>
              <a:rPr lang="en-US" sz="4400" dirty="0"/>
              <a:t>Collapse the paper into a small booklet.</a:t>
            </a:r>
          </a:p>
          <a:p>
            <a:pPr marL="660400" indent="-457200">
              <a:spcBef>
                <a:spcPts val="0"/>
              </a:spcBef>
              <a:buSzPct val="100000"/>
            </a:pPr>
            <a:r>
              <a:rPr lang="en-US" sz="4400" dirty="0"/>
              <a:t>Add words, images, color, or collage after the fold is complete.</a:t>
            </a:r>
          </a:p>
          <a:p>
            <a:pPr marL="660400" indent="-457200">
              <a:spcBef>
                <a:spcPts val="0"/>
              </a:spcBef>
              <a:buSzPct val="100000"/>
            </a:pPr>
            <a:r>
              <a:rPr lang="en-US" sz="4400" dirty="0"/>
              <a:t>Your zine can hold a thought, question, reflection, image, or takeaway.</a:t>
            </a:r>
          </a:p>
          <a:p>
            <a:pPr marL="660400" indent="-457200">
              <a:spcBef>
                <a:spcPts val="0"/>
              </a:spcBef>
              <a:buSzPct val="100000"/>
            </a:pPr>
            <a:r>
              <a:rPr lang="en-US" sz="4400" dirty="0"/>
              <a:t>The goal is to begin, not to make something perfect.</a:t>
            </a:r>
          </a:p>
        </p:txBody>
      </p:sp>
      <p:sp>
        <p:nvSpPr>
          <p:cNvPr id="159" name="Google Shape;159;p5">
            <a:extLst>
              <a:ext uri="{FF2B5EF4-FFF2-40B4-BE49-F238E27FC236}">
                <a16:creationId xmlns:a16="http://schemas.microsoft.com/office/drawing/2014/main" id="{E2458310-CF9B-4F72-0825-74B189A8978D}"/>
              </a:ext>
            </a:extLst>
          </p:cNvPr>
          <p:cNvSpPr txBox="1">
            <a:spLocks noGrp="1"/>
          </p:cNvSpPr>
          <p:nvPr>
            <p:ph type="title"/>
          </p:nvPr>
        </p:nvSpPr>
        <p:spPr>
          <a:xfrm>
            <a:off x="634620" y="295109"/>
            <a:ext cx="9606659" cy="1143000"/>
          </a:xfrm>
          <a:prstGeom prst="rect">
            <a:avLst/>
          </a:prstGeom>
          <a:noFill/>
          <a:ln>
            <a:noFill/>
          </a:ln>
        </p:spPr>
        <p:txBody>
          <a:bodyPr spcFirstLastPara="1" wrap="square" lIns="91425" tIns="45700" rIns="91425" bIns="45700" anchor="ctr" anchorCtr="0">
            <a:noAutofit/>
          </a:bodyPr>
          <a:lstStyle/>
          <a:p>
            <a:r>
              <a:rPr lang="en-US" sz="4600" b="1" dirty="0"/>
              <a:t>Mini Zine Activity</a:t>
            </a:r>
            <a:endParaRPr sz="4600" b="1" dirty="0"/>
          </a:p>
        </p:txBody>
      </p:sp>
    </p:spTree>
    <p:extLst>
      <p:ext uri="{BB962C8B-B14F-4D97-AF65-F5344CB8AC3E}">
        <p14:creationId xmlns:p14="http://schemas.microsoft.com/office/powerpoint/2010/main" val="1273389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a:extLst>
            <a:ext uri="{FF2B5EF4-FFF2-40B4-BE49-F238E27FC236}">
              <a16:creationId xmlns:a16="http://schemas.microsoft.com/office/drawing/2014/main" id="{5F42D1BD-3AF3-3C50-6343-EE7D5B386E29}"/>
            </a:ext>
          </a:extLst>
        </p:cNvPr>
        <p:cNvGrpSpPr/>
        <p:nvPr/>
      </p:nvGrpSpPr>
      <p:grpSpPr>
        <a:xfrm>
          <a:off x="0" y="0"/>
          <a:ext cx="0" cy="0"/>
          <a:chOff x="0" y="0"/>
          <a:chExt cx="0" cy="0"/>
        </a:xfrm>
      </p:grpSpPr>
      <p:sp>
        <p:nvSpPr>
          <p:cNvPr id="152" name="Google Shape;152;p4">
            <a:extLst>
              <a:ext uri="{FF2B5EF4-FFF2-40B4-BE49-F238E27FC236}">
                <a16:creationId xmlns:a16="http://schemas.microsoft.com/office/drawing/2014/main" id="{2CAFBDCF-2A77-34CD-DCDE-AB73C51C1FAB}"/>
              </a:ext>
            </a:extLst>
          </p:cNvPr>
          <p:cNvSpPr txBox="1">
            <a:spLocks noGrp="1"/>
          </p:cNvSpPr>
          <p:nvPr>
            <p:ph type="body" idx="1"/>
          </p:nvPr>
        </p:nvSpPr>
        <p:spPr>
          <a:xfrm>
            <a:off x="1066800" y="2628900"/>
            <a:ext cx="16154399" cy="6400800"/>
          </a:xfrm>
          <a:prstGeom prst="rect">
            <a:avLst/>
          </a:prstGeom>
          <a:noFill/>
          <a:ln>
            <a:noFill/>
          </a:ln>
        </p:spPr>
        <p:txBody>
          <a:bodyPr spcFirstLastPara="1" wrap="square" lIns="91425" tIns="45700" rIns="91425" bIns="45700" anchor="t" anchorCtr="0">
            <a:normAutofit/>
          </a:bodyPr>
          <a:lstStyle/>
          <a:p>
            <a:pPr marL="203200" indent="0">
              <a:spcBef>
                <a:spcPts val="0"/>
              </a:spcBef>
              <a:buSzPct val="100000"/>
              <a:buNone/>
            </a:pPr>
            <a:r>
              <a:rPr lang="en-US" sz="4400" dirty="0"/>
              <a:t>You may respond to one prompt, combine prompts, or write something else that feels meaningful.</a:t>
            </a:r>
          </a:p>
          <a:p>
            <a:pPr marL="203200" indent="0">
              <a:spcBef>
                <a:spcPts val="0"/>
              </a:spcBef>
              <a:buSzPct val="100000"/>
              <a:buNone/>
            </a:pPr>
            <a:endParaRPr lang="en-US" sz="4400" dirty="0"/>
          </a:p>
          <a:p>
            <a:pPr marL="660400" indent="-457200">
              <a:spcBef>
                <a:spcPts val="0"/>
              </a:spcBef>
              <a:buSzPct val="100000"/>
            </a:pPr>
            <a:r>
              <a:rPr lang="en-US" sz="4400" dirty="0"/>
              <a:t>“What do I want to take away from today?”</a:t>
            </a:r>
          </a:p>
          <a:p>
            <a:pPr marL="660400" indent="-457200">
              <a:spcBef>
                <a:spcPts val="0"/>
              </a:spcBef>
              <a:buSzPct val="100000"/>
            </a:pPr>
            <a:r>
              <a:rPr lang="en-US" sz="4400" dirty="0"/>
              <a:t>“What is one question I am carrying right now?”</a:t>
            </a:r>
          </a:p>
          <a:p>
            <a:pPr marL="660400" indent="-457200">
              <a:spcBef>
                <a:spcPts val="0"/>
              </a:spcBef>
              <a:buSzPct val="100000"/>
            </a:pPr>
            <a:r>
              <a:rPr lang="en-US" sz="4400" dirty="0"/>
              <a:t>“What helps me feel grounded when a day feels full?”</a:t>
            </a:r>
          </a:p>
          <a:p>
            <a:pPr marL="660400" indent="-457200">
              <a:spcBef>
                <a:spcPts val="0"/>
              </a:spcBef>
              <a:buSzPct val="100000"/>
            </a:pPr>
            <a:r>
              <a:rPr lang="en-US" sz="4400" dirty="0"/>
              <a:t>“What is one small thing I am grateful for?”</a:t>
            </a:r>
          </a:p>
          <a:p>
            <a:pPr marL="660400" indent="-457200">
              <a:spcBef>
                <a:spcPts val="0"/>
              </a:spcBef>
              <a:buSzPct val="100000"/>
            </a:pPr>
            <a:r>
              <a:rPr lang="en-US" sz="4400" dirty="0"/>
              <a:t>“What do I want to remember about this moment?”</a:t>
            </a:r>
          </a:p>
        </p:txBody>
      </p:sp>
      <p:sp>
        <p:nvSpPr>
          <p:cNvPr id="153" name="Google Shape;153;p4">
            <a:extLst>
              <a:ext uri="{FF2B5EF4-FFF2-40B4-BE49-F238E27FC236}">
                <a16:creationId xmlns:a16="http://schemas.microsoft.com/office/drawing/2014/main" id="{BCFBEAE7-E0AD-DC59-FE96-41EC74799ECF}"/>
              </a:ext>
            </a:extLst>
          </p:cNvPr>
          <p:cNvSpPr txBox="1">
            <a:spLocks noGrp="1"/>
          </p:cNvSpPr>
          <p:nvPr>
            <p:ph type="title"/>
          </p:nvPr>
        </p:nvSpPr>
        <p:spPr>
          <a:xfrm>
            <a:off x="634620" y="295109"/>
            <a:ext cx="16940147" cy="1143000"/>
          </a:xfrm>
          <a:prstGeom prst="rect">
            <a:avLst/>
          </a:prstGeom>
          <a:noFill/>
          <a:ln>
            <a:noFill/>
          </a:ln>
        </p:spPr>
        <p:txBody>
          <a:bodyPr spcFirstLastPara="1" wrap="square" lIns="91425" tIns="45700" rIns="91425" bIns="45700" anchor="ctr" anchorCtr="0">
            <a:normAutofit/>
          </a:bodyPr>
          <a:lstStyle/>
          <a:p>
            <a:r>
              <a:rPr lang="en-US" sz="4600" dirty="0"/>
              <a:t>Writing Prompts</a:t>
            </a:r>
          </a:p>
        </p:txBody>
      </p:sp>
    </p:spTree>
    <p:extLst>
      <p:ext uri="{BB962C8B-B14F-4D97-AF65-F5344CB8AC3E}">
        <p14:creationId xmlns:p14="http://schemas.microsoft.com/office/powerpoint/2010/main" val="3898521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2DA5AA62-7C1F-DB92-45C3-096CAE0D4EAB}"/>
            </a:ext>
          </a:extLst>
        </p:cNvPr>
        <p:cNvGrpSpPr/>
        <p:nvPr/>
      </p:nvGrpSpPr>
      <p:grpSpPr>
        <a:xfrm>
          <a:off x="0" y="0"/>
          <a:ext cx="0" cy="0"/>
          <a:chOff x="0" y="0"/>
          <a:chExt cx="0" cy="0"/>
        </a:xfrm>
      </p:grpSpPr>
      <p:sp>
        <p:nvSpPr>
          <p:cNvPr id="158" name="Google Shape;158;p5">
            <a:extLst>
              <a:ext uri="{FF2B5EF4-FFF2-40B4-BE49-F238E27FC236}">
                <a16:creationId xmlns:a16="http://schemas.microsoft.com/office/drawing/2014/main" id="{86A2274E-8A95-F3C1-8400-96765A352943}"/>
              </a:ext>
            </a:extLst>
          </p:cNvPr>
          <p:cNvSpPr txBox="1">
            <a:spLocks noGrp="1"/>
          </p:cNvSpPr>
          <p:nvPr>
            <p:ph type="body" idx="1"/>
          </p:nvPr>
        </p:nvSpPr>
        <p:spPr>
          <a:xfrm>
            <a:off x="1066800" y="2377440"/>
            <a:ext cx="16154399" cy="6652260"/>
          </a:xfrm>
          <a:prstGeom prst="rect">
            <a:avLst/>
          </a:prstGeom>
          <a:noFill/>
          <a:ln>
            <a:noFill/>
          </a:ln>
        </p:spPr>
        <p:txBody>
          <a:bodyPr spcFirstLastPara="1" wrap="square" lIns="91425" tIns="45700" rIns="91425" bIns="45700" anchor="t" anchorCtr="0">
            <a:normAutofit/>
          </a:bodyPr>
          <a:lstStyle/>
          <a:p>
            <a:pPr marL="774700" indent="-571500">
              <a:spcBef>
                <a:spcPts val="0"/>
              </a:spcBef>
              <a:buSzPct val="100000"/>
            </a:pPr>
            <a:r>
              <a:rPr lang="en-US" sz="4400" dirty="0"/>
              <a:t>Take one minute to name one thing you appreciate right now.</a:t>
            </a:r>
          </a:p>
          <a:p>
            <a:pPr marL="774700" indent="-571500">
              <a:spcBef>
                <a:spcPts val="0"/>
              </a:spcBef>
              <a:buSzPct val="100000"/>
            </a:pPr>
            <a:r>
              <a:rPr lang="en-US" sz="4400" dirty="0"/>
              <a:t>Your gratitude can be small, ordinary, or private.</a:t>
            </a:r>
          </a:p>
          <a:p>
            <a:pPr marL="774700" indent="-571500">
              <a:spcBef>
                <a:spcPts val="0"/>
              </a:spcBef>
              <a:buSzPct val="100000"/>
            </a:pPr>
            <a:r>
              <a:rPr lang="en-US" sz="4400" dirty="0"/>
              <a:t>You may write it, draw it, or simply notice it.</a:t>
            </a:r>
          </a:p>
          <a:p>
            <a:pPr marL="774700" indent="-571500">
              <a:spcBef>
                <a:spcPts val="0"/>
              </a:spcBef>
              <a:buSzPct val="100000"/>
            </a:pPr>
            <a:r>
              <a:rPr lang="en-US" sz="4400" dirty="0"/>
              <a:t>Sharing is optional.</a:t>
            </a:r>
          </a:p>
          <a:p>
            <a:pPr marL="774700" indent="-571500">
              <a:spcBef>
                <a:spcPts val="0"/>
              </a:spcBef>
              <a:buSzPct val="100000"/>
            </a:pPr>
            <a:r>
              <a:rPr lang="en-US" sz="4400" dirty="0"/>
              <a:t>If you share, keep your comment brief so we can hear from several people.</a:t>
            </a:r>
          </a:p>
          <a:p>
            <a:pPr marL="774700" indent="-571500">
              <a:spcBef>
                <a:spcPts val="0"/>
              </a:spcBef>
              <a:buSzPct val="100000"/>
            </a:pPr>
            <a:r>
              <a:rPr lang="en-US" sz="4400" dirty="0"/>
              <a:t>After this reflection, we will unpack the activity as a teen services model.</a:t>
            </a:r>
          </a:p>
        </p:txBody>
      </p:sp>
      <p:sp>
        <p:nvSpPr>
          <p:cNvPr id="159" name="Google Shape;159;p5">
            <a:extLst>
              <a:ext uri="{FF2B5EF4-FFF2-40B4-BE49-F238E27FC236}">
                <a16:creationId xmlns:a16="http://schemas.microsoft.com/office/drawing/2014/main" id="{34F9534A-F282-59F0-4E28-ACDBF28CBD5D}"/>
              </a:ext>
            </a:extLst>
          </p:cNvPr>
          <p:cNvSpPr txBox="1">
            <a:spLocks noGrp="1"/>
          </p:cNvSpPr>
          <p:nvPr>
            <p:ph type="title"/>
          </p:nvPr>
        </p:nvSpPr>
        <p:spPr>
          <a:xfrm>
            <a:off x="634620" y="295109"/>
            <a:ext cx="11307444" cy="1143000"/>
          </a:xfrm>
          <a:prstGeom prst="rect">
            <a:avLst/>
          </a:prstGeom>
          <a:noFill/>
          <a:ln>
            <a:noFill/>
          </a:ln>
        </p:spPr>
        <p:txBody>
          <a:bodyPr spcFirstLastPara="1" wrap="square" lIns="91425" tIns="45700" rIns="91425" bIns="45700" anchor="ctr" anchorCtr="0">
            <a:noAutofit/>
          </a:bodyPr>
          <a:lstStyle/>
          <a:p>
            <a:r>
              <a:rPr lang="en-US" sz="4600" b="1" dirty="0"/>
              <a:t>Gratitude Close and Optional Share</a:t>
            </a:r>
            <a:endParaRPr sz="4600" b="1" dirty="0"/>
          </a:p>
        </p:txBody>
      </p:sp>
    </p:spTree>
    <p:extLst>
      <p:ext uri="{BB962C8B-B14F-4D97-AF65-F5344CB8AC3E}">
        <p14:creationId xmlns:p14="http://schemas.microsoft.com/office/powerpoint/2010/main" val="811607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a:extLst>
            <a:ext uri="{FF2B5EF4-FFF2-40B4-BE49-F238E27FC236}">
              <a16:creationId xmlns:a16="http://schemas.microsoft.com/office/drawing/2014/main" id="{60095198-2DF5-B6B8-1029-3B2691F326FD}"/>
            </a:ext>
          </a:extLst>
        </p:cNvPr>
        <p:cNvGrpSpPr/>
        <p:nvPr/>
      </p:nvGrpSpPr>
      <p:grpSpPr>
        <a:xfrm>
          <a:off x="0" y="0"/>
          <a:ext cx="0" cy="0"/>
          <a:chOff x="0" y="0"/>
          <a:chExt cx="0" cy="0"/>
        </a:xfrm>
      </p:grpSpPr>
      <p:sp>
        <p:nvSpPr>
          <p:cNvPr id="152" name="Google Shape;152;p4">
            <a:extLst>
              <a:ext uri="{FF2B5EF4-FFF2-40B4-BE49-F238E27FC236}">
                <a16:creationId xmlns:a16="http://schemas.microsoft.com/office/drawing/2014/main" id="{C58186DC-F607-780E-DE4D-88D91089061E}"/>
              </a:ext>
            </a:extLst>
          </p:cNvPr>
          <p:cNvSpPr txBox="1">
            <a:spLocks noGrp="1"/>
          </p:cNvSpPr>
          <p:nvPr>
            <p:ph type="body" idx="1"/>
          </p:nvPr>
        </p:nvSpPr>
        <p:spPr>
          <a:xfrm>
            <a:off x="1066800" y="2628900"/>
            <a:ext cx="16154399" cy="6400800"/>
          </a:xfrm>
          <a:prstGeom prst="rect">
            <a:avLst/>
          </a:prstGeom>
          <a:noFill/>
          <a:ln>
            <a:noFill/>
          </a:ln>
        </p:spPr>
        <p:txBody>
          <a:bodyPr spcFirstLastPara="1" wrap="square" lIns="91425" tIns="45700" rIns="91425" bIns="45700" anchor="t" anchorCtr="0">
            <a:normAutofit/>
          </a:bodyPr>
          <a:lstStyle/>
          <a:p>
            <a:pPr marL="774700" indent="-571500">
              <a:spcBef>
                <a:spcPts val="0"/>
              </a:spcBef>
              <a:buSzPct val="100000"/>
            </a:pPr>
            <a:r>
              <a:rPr lang="en-US" sz="4400" dirty="0"/>
              <a:t>The zine is one Mindful Making station.</a:t>
            </a:r>
          </a:p>
          <a:p>
            <a:pPr marL="774700" indent="-571500">
              <a:spcBef>
                <a:spcPts val="0"/>
              </a:spcBef>
              <a:buSzPct val="100000"/>
            </a:pPr>
            <a:r>
              <a:rPr lang="en-US" sz="4400" dirty="0"/>
              <a:t>The model can also use journals, watercolor, collage, blackout poetry, or bookmarks.</a:t>
            </a:r>
          </a:p>
          <a:p>
            <a:pPr marL="774700" indent="-571500">
              <a:spcBef>
                <a:spcPts val="0"/>
              </a:spcBef>
              <a:buSzPct val="100000"/>
            </a:pPr>
            <a:r>
              <a:rPr lang="en-US" sz="4400" dirty="0"/>
              <a:t>The structure stays the same: grounding, prompts, stations, and reflection.</a:t>
            </a:r>
          </a:p>
          <a:p>
            <a:pPr marL="774700" indent="-571500">
              <a:spcBef>
                <a:spcPts val="0"/>
              </a:spcBef>
              <a:buSzPct val="100000"/>
            </a:pPr>
            <a:r>
              <a:rPr lang="en-US" sz="4400" dirty="0"/>
              <a:t>Materials can change based on staffing, supplies, space, and community needs.</a:t>
            </a:r>
          </a:p>
          <a:p>
            <a:pPr marL="774700" indent="-571500">
              <a:spcBef>
                <a:spcPts val="0"/>
              </a:spcBef>
              <a:buSzPct val="100000"/>
            </a:pPr>
            <a:r>
              <a:rPr lang="en-US" sz="4400" dirty="0"/>
              <a:t>The goal is a calm, choice-rich environment.</a:t>
            </a:r>
          </a:p>
        </p:txBody>
      </p:sp>
      <p:sp>
        <p:nvSpPr>
          <p:cNvPr id="153" name="Google Shape;153;p4">
            <a:extLst>
              <a:ext uri="{FF2B5EF4-FFF2-40B4-BE49-F238E27FC236}">
                <a16:creationId xmlns:a16="http://schemas.microsoft.com/office/drawing/2014/main" id="{0FEA66DE-B676-B791-A4CD-3E5D3C98FA99}"/>
              </a:ext>
            </a:extLst>
          </p:cNvPr>
          <p:cNvSpPr txBox="1">
            <a:spLocks noGrp="1"/>
          </p:cNvSpPr>
          <p:nvPr>
            <p:ph type="title"/>
          </p:nvPr>
        </p:nvSpPr>
        <p:spPr>
          <a:xfrm>
            <a:off x="634620" y="295109"/>
            <a:ext cx="16940147" cy="1143000"/>
          </a:xfrm>
          <a:prstGeom prst="rect">
            <a:avLst/>
          </a:prstGeom>
          <a:noFill/>
          <a:ln>
            <a:noFill/>
          </a:ln>
        </p:spPr>
        <p:txBody>
          <a:bodyPr spcFirstLastPara="1" wrap="square" lIns="91425" tIns="45700" rIns="91425" bIns="45700" anchor="ctr" anchorCtr="0">
            <a:normAutofit/>
          </a:bodyPr>
          <a:lstStyle/>
          <a:p>
            <a:r>
              <a:rPr lang="en-US" sz="4600" dirty="0"/>
              <a:t>From Activity to Program Model</a:t>
            </a:r>
          </a:p>
        </p:txBody>
      </p:sp>
    </p:spTree>
    <p:extLst>
      <p:ext uri="{BB962C8B-B14F-4D97-AF65-F5344CB8AC3E}">
        <p14:creationId xmlns:p14="http://schemas.microsoft.com/office/powerpoint/2010/main" val="3118798006"/>
      </p:ext>
    </p:extLst>
  </p:cSld>
  <p:clrMapOvr>
    <a:masterClrMapping/>
  </p:clrMapOvr>
</p:sld>
</file>

<file path=ppt/theme/theme1.xml><?xml version="1.0" encoding="utf-8"?>
<a:theme xmlns:a="http://schemas.openxmlformats.org/drawingml/2006/main" name="Office Theme">
  <a:themeElements>
    <a:clrScheme name="2026 Conference">
      <a:dk1>
        <a:srgbClr val="027676"/>
      </a:dk1>
      <a:lt1>
        <a:srgbClr val="FFFFFF"/>
      </a:lt1>
      <a:dk2>
        <a:srgbClr val="EA7867"/>
      </a:dk2>
      <a:lt2>
        <a:srgbClr val="FCECDB"/>
      </a:lt2>
      <a:accent1>
        <a:srgbClr val="87C3BF"/>
      </a:accent1>
      <a:accent2>
        <a:srgbClr val="F0A586"/>
      </a:accent2>
      <a:accent3>
        <a:srgbClr val="F05758"/>
      </a:accent3>
      <a:accent4>
        <a:srgbClr val="FAAE58"/>
      </a:accent4>
      <a:accent5>
        <a:srgbClr val="815241"/>
      </a:accent5>
      <a:accent6>
        <a:srgbClr val="47231A"/>
      </a:accent6>
      <a:hlink>
        <a:srgbClr val="C58C54"/>
      </a:hlink>
      <a:folHlink>
        <a:srgbClr val="0A344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TotalTime>
  <Words>2509</Words>
  <Application>Microsoft Office PowerPoint</Application>
  <PresentationFormat>Custom</PresentationFormat>
  <Paragraphs>137</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Georgia</vt:lpstr>
      <vt:lpstr>Arial</vt:lpstr>
      <vt:lpstr>Play</vt:lpstr>
      <vt:lpstr>Rubik</vt:lpstr>
      <vt:lpstr>Office Theme</vt:lpstr>
      <vt:lpstr>PowerPoint Presentation</vt:lpstr>
      <vt:lpstr>Collections to Creations: A Flexible Mindful Making Model for Teen Services</vt:lpstr>
      <vt:lpstr>Session Roadmap: Experience, Translate, and Plan </vt:lpstr>
      <vt:lpstr>Participation and Boundaries</vt:lpstr>
      <vt:lpstr>Opening Grounding</vt:lpstr>
      <vt:lpstr>Mini Zine Activity</vt:lpstr>
      <vt:lpstr>Writing Prompts</vt:lpstr>
      <vt:lpstr>Gratitude Close and Optional Share</vt:lpstr>
      <vt:lpstr>From Activity to Program Model</vt:lpstr>
      <vt:lpstr>Core Structure</vt:lpstr>
      <vt:lpstr>From Activity to Program Model</vt:lpstr>
      <vt:lpstr>Supplies and Scaling</vt:lpstr>
      <vt:lpstr>Collections Connections</vt:lpstr>
      <vt:lpstr>Evaluation and Iteration</vt:lpstr>
      <vt:lpstr>Adaptations Across Settings</vt:lpstr>
      <vt:lpstr>Planning Your Version</vt:lpstr>
      <vt:lpstr>What You Can Take With You</vt:lpstr>
      <vt:lpstr>Questions and Discussion</vt:lpstr>
      <vt:lpstr>Selected References and Resources</vt:lpstr>
      <vt:lpstr>Thank you!</vt:lpstr>
      <vt:lpstr>Please take a moment to  complete the program survey.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Salley, Witt</dc:creator>
  <cp:lastModifiedBy>Salley, Witt</cp:lastModifiedBy>
  <cp:revision>5</cp:revision>
  <dcterms:created xsi:type="dcterms:W3CDTF">2006-08-16T00:00:00Z</dcterms:created>
  <dcterms:modified xsi:type="dcterms:W3CDTF">2026-05-08T14:08:28Z</dcterms:modified>
</cp:coreProperties>
</file>