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Play"/>
      <p:regular r:id="rId17"/>
      <p:bold r:id="rId18"/>
    </p:embeddedFont>
    <p:embeddedFont>
      <p:font typeface="Rubik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M3uwtNpCo4h8hmYe18zwuVFLZ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.fntdata"/><Relationship Id="rId11" Type="http://schemas.openxmlformats.org/officeDocument/2006/relationships/slide" Target="slides/slide5.xml"/><Relationship Id="rId22" Type="http://schemas.openxmlformats.org/officeDocument/2006/relationships/font" Target="fonts/Rubik-boldItalic.fntdata"/><Relationship Id="rId10" Type="http://schemas.openxmlformats.org/officeDocument/2006/relationships/slide" Target="slides/slide4.xml"/><Relationship Id="rId21" Type="http://schemas.openxmlformats.org/officeDocument/2006/relationships/font" Target="fonts/Rubik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lay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ubik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l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blank">
  <p:cSld name="BLANK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ok and globe on a shelf&#10;&#10;AI-generated content may be incorrect." id="13" name="Google Shape;1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47022" y="812373"/>
            <a:ext cx="12593956" cy="866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_Blue">
  <p:cSld name="2_Column_Blu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4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34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descr="A pink flowers in a vase&#10;&#10;AI-generated content may be incorrect." id="60" name="Google Shape;6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61" name="Google Shape;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_Green">
  <p:cSld name="2_Column_Gree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35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descr="A pink flowers in a vase&#10;&#10;AI-generated content may be incorrect." id="66" name="Google Shape;6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67" name="Google Shape;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-Header_Pink">
  <p:cSld name="2_Column-Header_Pi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6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" type="body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36"/>
          <p:cNvSpPr txBox="1"/>
          <p:nvPr>
            <p:ph idx="2" type="body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3" name="Google Shape;73;p36"/>
          <p:cNvSpPr txBox="1"/>
          <p:nvPr>
            <p:ph idx="3" type="body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36"/>
          <p:cNvSpPr txBox="1"/>
          <p:nvPr>
            <p:ph idx="4" type="body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descr="A pink flowers in a vase&#10;&#10;AI-generated content may be incorrect." id="75" name="Google Shape;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76" name="Google Shape;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-Header_Blue">
  <p:cSld name="2_Column-Header_Blu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37"/>
          <p:cNvSpPr txBox="1"/>
          <p:nvPr>
            <p:ph idx="2" type="body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2" name="Google Shape;82;p37"/>
          <p:cNvSpPr txBox="1"/>
          <p:nvPr>
            <p:ph idx="3" type="body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37"/>
          <p:cNvSpPr txBox="1"/>
          <p:nvPr>
            <p:ph idx="4" type="body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descr="A pink flowers in a vase&#10;&#10;AI-generated content may be incorrect." id="84" name="Google Shape;8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85" name="Google Shape;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lumn-Header_Green">
  <p:cSld name="3_Column-Header_Gree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38"/>
          <p:cNvSpPr txBox="1"/>
          <p:nvPr>
            <p:ph idx="2" type="body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38"/>
          <p:cNvSpPr txBox="1"/>
          <p:nvPr>
            <p:ph idx="3" type="body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38"/>
          <p:cNvSpPr txBox="1"/>
          <p:nvPr>
            <p:ph idx="4" type="body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descr="A pink flowers in a vase&#10;&#10;AI-generated content may be incorrect." id="92" name="Google Shape;9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93" name="Google Shape;9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_Pink">
  <p:cSld name="Photo_Pi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/>
          <p:nvPr>
            <p:ph idx="2" type="pic"/>
          </p:nvPr>
        </p:nvSpPr>
        <p:spPr>
          <a:xfrm>
            <a:off x="888810" y="1447800"/>
            <a:ext cx="16510379" cy="7391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9"/>
          <p:cNvSpPr txBox="1"/>
          <p:nvPr>
            <p:ph idx="1" type="body"/>
          </p:nvPr>
        </p:nvSpPr>
        <p:spPr>
          <a:xfrm>
            <a:off x="888810" y="898978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B1803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B1803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B1803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7" name="Google Shape;97;p39"/>
          <p:cNvSpPr txBox="1"/>
          <p:nvPr>
            <p:ph idx="3" type="body"/>
          </p:nvPr>
        </p:nvSpPr>
        <p:spPr>
          <a:xfrm>
            <a:off x="867201" y="446278"/>
            <a:ext cx="6629400" cy="7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hoto_Pink">
  <p:cSld name="1_Photo_Pi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/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  <a:defRPr sz="8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" type="body"/>
          </p:nvPr>
        </p:nvSpPr>
        <p:spPr>
          <a:xfrm>
            <a:off x="5240337" y="4843990"/>
            <a:ext cx="7807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indent="-228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Pink">
  <p:cSld name="Blank_Pi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1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104" name="Google Shape;10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105" name="Google Shape;1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Blue">
  <p:cSld name="Blank_Blu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2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109" name="Google Shape;10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110" name="Google Shape;11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Green">
  <p:cSld name="Blank_Gree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113" name="Google Shape;11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114" name="Google Shape;1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Blue">
  <p:cSld name="Section Header_Blue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b="1" sz="4000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/>
        </p:txBody>
      </p:sp>
      <p:sp>
        <p:nvSpPr>
          <p:cNvPr id="17" name="Google Shape;17;p24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Pink">
  <p:cSld name="Section Header_Pink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b="1" sz="40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29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Pink">
  <p:cSld name="Section Header_Pink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b="1" sz="40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30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/>
        </p:nvSpPr>
        <p:spPr>
          <a:xfrm>
            <a:off x="9372600" y="9182100"/>
            <a:ext cx="8341712" cy="578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58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rPr>
              <a:t>May 6-8, 2026  |  Cambridge, MD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/>
          <p:nvPr>
            <p:ph type="title"/>
          </p:nvPr>
        </p:nvSpPr>
        <p:spPr>
          <a:xfrm>
            <a:off x="2438400" y="4873560"/>
            <a:ext cx="13411200" cy="1946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b="1" sz="5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5076242" y="7200900"/>
            <a:ext cx="78073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indent="-228600" lvl="1" marL="914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ook and globe on a shelf&#10;&#10;AI-generated content may be incorrect." id="22" name="Google Shape;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67400" y="392344"/>
            <a:ext cx="6225011" cy="428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Pink" type="obj">
  <p:cSld name="OBJECT"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27" name="Google Shape;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28" name="Google Shape;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Blue">
  <p:cSld name="Title and Content_Blu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6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34" name="Google Shape;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_Green">
  <p:cSld name="Title and Content_Gree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nk flowers in a vase&#10;&#10;AI-generated content may be incorrect." id="38" name="Google Shape;3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39" name="Google Shape;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Green">
  <p:cSld name="Section Header_Green">
    <p:bg>
      <p:bgPr>
        <a:solidFill>
          <a:schemeClr val="accent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b="1" sz="4000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/>
        </p:txBody>
      </p:sp>
      <p:sp>
        <p:nvSpPr>
          <p:cNvPr id="43" name="Google Shape;43;p31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White">
  <p:cSld name="Section Header_White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b="1" sz="40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/>
        </p:txBody>
      </p:sp>
      <p:sp>
        <p:nvSpPr>
          <p:cNvPr id="47" name="Google Shape;47;p32"/>
          <p:cNvSpPr/>
          <p:nvPr>
            <p:ph idx="2" type="pic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_Pink">
  <p:cSld name="2_Column_Pi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3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33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descr="A pink flowers in a vase&#10;&#10;AI-generated content may be incorrect." id="53" name="Google Shape;5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flowers in a vase&#10;&#10;AI-generated content may be incorrect." id="54" name="Google Shape;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4400"/>
              <a:buFont typeface="Georgia"/>
              <a:buNone/>
              <a:defRPr b="0" i="0" sz="4400" u="none" cap="none" strike="noStrike">
                <a:solidFill>
                  <a:srgbClr val="2B180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0704"/>
              </a:buClr>
              <a:buSzPts val="4400"/>
              <a:buFont typeface="Georgia"/>
              <a:buNone/>
              <a:defRPr b="0" i="0" sz="4400" u="none" cap="none" strike="noStrike">
                <a:solidFill>
                  <a:srgbClr val="1D070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D070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D0704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D070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D0704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D0704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ibguides.baylor.edu/literacie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uides.lndlibrary.org/literacie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ndl.org/help/research-and-learning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ites.libraries.uta.edu/makerliteracies/lesson-plan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type="title"/>
          </p:nvPr>
        </p:nvSpPr>
        <p:spPr>
          <a:xfrm>
            <a:off x="2029503" y="4744424"/>
            <a:ext cx="143952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Six Literacies, One Shared Story:</a:t>
            </a:r>
            <a:endParaRPr sz="4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900"/>
              <a:t>Reimagining research &amp; learning across the library</a:t>
            </a:r>
            <a:endParaRPr sz="3200"/>
          </a:p>
        </p:txBody>
      </p:sp>
      <p:sp>
        <p:nvSpPr>
          <p:cNvPr id="131" name="Google Shape;131;p2"/>
          <p:cNvSpPr txBox="1"/>
          <p:nvPr>
            <p:ph idx="1" type="body"/>
          </p:nvPr>
        </p:nvSpPr>
        <p:spPr>
          <a:xfrm>
            <a:off x="5076242" y="7200900"/>
            <a:ext cx="78073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solidFill>
                  <a:schemeClr val="dk1"/>
                </a:solidFill>
              </a:rPr>
              <a:t>PRESENTER: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2800">
                <a:solidFill>
                  <a:schemeClr val="dk1"/>
                </a:solidFill>
              </a:rPr>
              <a:t>Amanda Kramer, Associate Director, Research, Technology, &amp; Collections, Loyola Notre Dame Library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1085056" y="1257300"/>
            <a:ext cx="16117887" cy="2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Georgia"/>
              <a:buNone/>
            </a:pPr>
            <a:r>
              <a:rPr lang="en-US">
                <a:solidFill>
                  <a:schemeClr val="accent5"/>
                </a:solidFill>
              </a:rPr>
              <a:t>Please take a moment to 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</a:rPr>
              <a:t>complete the program survey.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descr="A qr code on a white background&#10;&#10;AI-generated content may be incorrect." id="188" name="Google Shape;188;p18"/>
          <p:cNvPicPr preferRelativeResize="0"/>
          <p:nvPr/>
        </p:nvPicPr>
        <p:blipFill rotWithShape="1">
          <a:blip r:embed="rId3">
            <a:alphaModFix/>
          </a:blip>
          <a:srcRect b="12175" l="0" r="0" t="11344"/>
          <a:stretch/>
        </p:blipFill>
        <p:spPr>
          <a:xfrm>
            <a:off x="6572249" y="3028950"/>
            <a:ext cx="5143500" cy="52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/>
        </p:nvSpPr>
        <p:spPr>
          <a:xfrm>
            <a:off x="4571999" y="80391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SCAN ME!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LNDL at a glance!</a:t>
            </a:r>
            <a:endParaRPr b="1"/>
          </a:p>
        </p:txBody>
      </p:sp>
      <p:sp>
        <p:nvSpPr>
          <p:cNvPr id="137" name="Google Shape;137;p11"/>
          <p:cNvSpPr txBox="1"/>
          <p:nvPr>
            <p:ph idx="1" type="body"/>
          </p:nvPr>
        </p:nvSpPr>
        <p:spPr>
          <a:xfrm>
            <a:off x="784445" y="2255650"/>
            <a:ext cx="14835900" cy="6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1750"/>
              <a:buNone/>
            </a:pPr>
            <a:r>
              <a:t/>
            </a:r>
            <a:endParaRPr sz="2675"/>
          </a:p>
          <a:p>
            <a:pPr indent="-4457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Char char="●"/>
            </a:pPr>
            <a:r>
              <a:rPr b="1" lang="en-US" sz="3420"/>
              <a:t>LNDL Library</a:t>
            </a:r>
            <a:r>
              <a:rPr lang="en-US" sz="3420"/>
              <a:t> is located in Baltimore, central to Loyola University Maryland and Notre Dame of Maryland University</a:t>
            </a:r>
            <a:endParaRPr sz="342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3420"/>
          </a:p>
          <a:p>
            <a:pPr indent="-4457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Char char="●"/>
            </a:pPr>
            <a:r>
              <a:rPr lang="en-US" sz="3420"/>
              <a:t>Loyola ~ </a:t>
            </a:r>
            <a:r>
              <a:rPr b="1" lang="en-US" sz="3420"/>
              <a:t>4600 FTE</a:t>
            </a:r>
            <a:endParaRPr b="1" sz="342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3420"/>
          </a:p>
          <a:p>
            <a:pPr indent="-4457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Char char="●"/>
            </a:pPr>
            <a:r>
              <a:rPr lang="en-US" sz="3420"/>
              <a:t>NDM ~ </a:t>
            </a:r>
            <a:r>
              <a:rPr b="1" lang="en-US" sz="3420"/>
              <a:t>1800 FTE</a:t>
            </a:r>
            <a:endParaRPr b="1" sz="342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3420"/>
          </a:p>
          <a:p>
            <a:pPr indent="-4457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Char char="●"/>
            </a:pPr>
            <a:r>
              <a:rPr lang="en-US" sz="3420"/>
              <a:t>LNDL employs ~ 25 staff; new director is Alison Gregory who came from Marymount in Virginia!</a:t>
            </a:r>
            <a:endParaRPr sz="342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7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675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675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675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7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76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/>
              <a:t>LNDL wanted a</a:t>
            </a:r>
            <a:r>
              <a:rPr lang="en-US" sz="3900"/>
              <a:t> </a:t>
            </a:r>
            <a:r>
              <a:rPr b="1" lang="en-US" sz="3900"/>
              <a:t>clearer, </a:t>
            </a:r>
            <a:r>
              <a:rPr b="1" lang="en-US" sz="3900"/>
              <a:t>cleaner</a:t>
            </a:r>
            <a:r>
              <a:rPr lang="en-US" sz="3900"/>
              <a:t> way to communicate our expertise</a:t>
            </a:r>
            <a:endParaRPr sz="3900"/>
          </a:p>
          <a:p>
            <a:pPr indent="-476250" lvl="1" marL="914400" rtl="0" algn="l">
              <a:spcBef>
                <a:spcPts val="0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Info lit classes each year ~ 100 first semester and 60 second semester</a:t>
            </a:r>
            <a:endParaRPr sz="3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  <a:p>
            <a:pPr indent="-476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●"/>
            </a:pPr>
            <a:r>
              <a:rPr lang="en-US" sz="3900"/>
              <a:t>Instruction librarians return from LOEX with a blueprint from Baylor University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○"/>
            </a:pPr>
            <a:r>
              <a:rPr b="1" lang="en-US" sz="3900" u="sng">
                <a:solidFill>
                  <a:schemeClr val="hlink"/>
                </a:solidFill>
                <a:hlinkClick r:id="rId3"/>
              </a:rPr>
              <a:t>https://libguides.baylor.edu/literacies</a:t>
            </a:r>
            <a:endParaRPr b="1"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Met with Baylor librarians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Chose to pause on </a:t>
            </a:r>
            <a:r>
              <a:rPr lang="en-US" sz="3900"/>
              <a:t>micro credentialing</a:t>
            </a:r>
            <a:r>
              <a:rPr lang="en-US" sz="3900"/>
              <a:t> courses</a:t>
            </a:r>
            <a:endParaRPr sz="39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3200"/>
              <a:buNone/>
            </a:pPr>
            <a:r>
              <a:t/>
            </a:r>
            <a:endParaRPr sz="3800"/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3200"/>
              <a:buNone/>
            </a:pPr>
            <a:r>
              <a:t/>
            </a:r>
            <a:endParaRPr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3200"/>
              <a:buNone/>
            </a:pPr>
            <a:r>
              <a:t/>
            </a:r>
            <a:endParaRPr sz="3800"/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634624" y="295100"/>
            <a:ext cx="16737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LNDL’s Research &amp; Learning Program: Background history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00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●"/>
            </a:pPr>
            <a:r>
              <a:rPr lang="en-US" sz="3330"/>
              <a:t>Asked - What do we teach across all units?</a:t>
            </a:r>
            <a:endParaRPr sz="3330"/>
          </a:p>
          <a:p>
            <a:pPr indent="-4400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○"/>
            </a:pPr>
            <a:r>
              <a:rPr lang="en-US" sz="3330"/>
              <a:t>Brainstorm sessions to extract all teaching literacies </a:t>
            </a:r>
            <a:endParaRPr sz="3330"/>
          </a:p>
          <a:p>
            <a:pPr indent="-4400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○"/>
            </a:pPr>
            <a:r>
              <a:rPr lang="en-US" sz="3330"/>
              <a:t>Lifelong learning, financial, design thinking left on the table</a:t>
            </a:r>
            <a:endParaRPr sz="333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3330"/>
          </a:p>
          <a:p>
            <a:pPr indent="-4400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●"/>
            </a:pPr>
            <a:r>
              <a:rPr lang="en-US" sz="3330"/>
              <a:t>Discussed - </a:t>
            </a:r>
            <a:r>
              <a:rPr lang="en-US" sz="3330"/>
              <a:t>Literacy vs Fluency </a:t>
            </a:r>
            <a:endParaRPr sz="3330"/>
          </a:p>
          <a:p>
            <a:pPr indent="-4400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○"/>
            </a:pPr>
            <a:r>
              <a:rPr lang="en-US" sz="3330"/>
              <a:t>Literacies are a </a:t>
            </a:r>
            <a:r>
              <a:rPr b="1" lang="en-US" sz="3330"/>
              <a:t>continuum </a:t>
            </a:r>
            <a:r>
              <a:rPr lang="en-US" sz="3330"/>
              <a:t>of learning to help students </a:t>
            </a:r>
            <a:r>
              <a:rPr lang="en-US" sz="3330"/>
              <a:t>achieve</a:t>
            </a:r>
            <a:r>
              <a:rPr lang="en-US" sz="3330"/>
              <a:t> their goals and participate in their communities</a:t>
            </a:r>
            <a:endParaRPr sz="3330"/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3330"/>
          </a:p>
          <a:p>
            <a:pPr indent="-4400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●"/>
            </a:pPr>
            <a:r>
              <a:rPr lang="en-US" sz="3330"/>
              <a:t>Challenged </a:t>
            </a:r>
            <a:endParaRPr sz="3330"/>
          </a:p>
          <a:p>
            <a:pPr indent="-4400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○"/>
            </a:pPr>
            <a:r>
              <a:rPr lang="en-US" sz="3330"/>
              <a:t>Teaching and unit differences</a:t>
            </a:r>
            <a:endParaRPr sz="3330"/>
          </a:p>
          <a:p>
            <a:pPr indent="-44005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330"/>
              <a:buChar char="○"/>
            </a:pPr>
            <a:r>
              <a:rPr lang="en-US" sz="3330"/>
              <a:t>Assessment adjustments</a:t>
            </a:r>
            <a:endParaRPr sz="3330"/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333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820"/>
          </a:p>
        </p:txBody>
      </p:sp>
      <p:sp>
        <p:nvSpPr>
          <p:cNvPr id="149" name="Google Shape;149;p5"/>
          <p:cNvSpPr txBox="1"/>
          <p:nvPr>
            <p:ph type="title"/>
          </p:nvPr>
        </p:nvSpPr>
        <p:spPr>
          <a:xfrm>
            <a:off x="634629" y="295100"/>
            <a:ext cx="15660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LNDL’s Research &amp; Learning Program: Planning Phase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484825" y="1936857"/>
            <a:ext cx="16154400" cy="7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3200"/>
              <a:buNone/>
            </a:pPr>
            <a:r>
              <a:rPr lang="en-US"/>
              <a:t>Providing </a:t>
            </a:r>
            <a:r>
              <a:rPr lang="en-US"/>
              <a:t>a </a:t>
            </a:r>
            <a:r>
              <a:rPr b="1" lang="en-US"/>
              <a:t>holistic overview </a:t>
            </a:r>
            <a:r>
              <a:rPr lang="en-US"/>
              <a:t>of learning opportunities at LNDL. Expertise areas: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Archival Literacy &amp; Digital Scholarship:</a:t>
            </a:r>
            <a:r>
              <a:rPr lang="en-US"/>
              <a:t> locating and working with important archival materials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Artificial Intelligence Literacy:</a:t>
            </a:r>
            <a:r>
              <a:rPr lang="en-US"/>
              <a:t> navigating the complexities and opportunities posed by artificial intelligence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Copyright Literacy:</a:t>
            </a:r>
            <a:r>
              <a:rPr lang="en-US"/>
              <a:t> understanding the rules and ethical considerations of copyright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Health Sciences Research Literacy:</a:t>
            </a:r>
            <a:r>
              <a:rPr lang="en-US"/>
              <a:t> recognizing the unique needs associated with health sciences research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Maker Literacy</a:t>
            </a:r>
            <a:r>
              <a:rPr lang="en-US"/>
              <a:t>: using our Innovation Station makerspace for creativity and hands-on learning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1" lang="en-US"/>
              <a:t>Research &amp; Information Literacy: </a:t>
            </a:r>
            <a:r>
              <a:rPr lang="en-US"/>
              <a:t>making deliberate and informed choices about research</a:t>
            </a:r>
            <a:endParaRPr/>
          </a:p>
        </p:txBody>
      </p:sp>
      <p:sp>
        <p:nvSpPr>
          <p:cNvPr id="155" name="Google Shape;155;p6"/>
          <p:cNvSpPr txBox="1"/>
          <p:nvPr>
            <p:ph type="title"/>
          </p:nvPr>
        </p:nvSpPr>
        <p:spPr>
          <a:xfrm>
            <a:off x="634625" y="620325"/>
            <a:ext cx="16527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800"/>
              <a:t>What we created: LNDL’s Research &amp; Learning Program</a:t>
            </a:r>
            <a:endParaRPr b="1"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en-US"/>
              <a:t>In</a:t>
            </a:r>
            <a:endParaRPr/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460400" y="581005"/>
            <a:ext cx="24465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Libguide Creation</a:t>
            </a:r>
            <a:endParaRPr sz="4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2" name="Google Shape;162;p7" title="maker lit.png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3695" l="0" r="0" t="13688"/>
          <a:stretch/>
        </p:blipFill>
        <p:spPr>
          <a:xfrm>
            <a:off x="3547112" y="0"/>
            <a:ext cx="14740788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11818950" y="8097850"/>
            <a:ext cx="51879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</a:pPr>
            <a:r>
              <a:rPr lang="en-US" sz="4000"/>
              <a:t>Website Transition</a:t>
            </a:r>
            <a:endParaRPr sz="4000"/>
          </a:p>
        </p:txBody>
      </p:sp>
      <p:pic>
        <p:nvPicPr>
          <p:cNvPr id="168" name="Google Shape;168;p8" title="web.png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4734" l="0" r="0" t="0"/>
          <a:stretch/>
        </p:blipFill>
        <p:spPr>
          <a:xfrm>
            <a:off x="0" y="0"/>
            <a:ext cx="9985401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Final thoughts</a:t>
            </a:r>
            <a:endParaRPr b="1"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rPr b="1" lang="en-US" sz="3400"/>
              <a:t>What are we hearing?	</a:t>
            </a:r>
            <a:endParaRPr b="1" sz="3400"/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Easier to schedule</a:t>
            </a:r>
            <a:endParaRPr sz="3400"/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Clearer explanation of instruction variety</a:t>
            </a:r>
            <a:endParaRPr sz="3400"/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Student survey results in next few weeks</a:t>
            </a:r>
            <a:endParaRPr sz="3400"/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Faculty “milestone assignment” surveys are telling us that students that who took part in instruction are getting better grades on their assignment</a:t>
            </a:r>
            <a:endParaRPr sz="3400"/>
          </a:p>
        </p:txBody>
      </p:sp>
      <p:sp>
        <p:nvSpPr>
          <p:cNvPr id="175" name="Google Shape;175;p12"/>
          <p:cNvSpPr txBox="1"/>
          <p:nvPr>
            <p:ph idx="2" type="body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rPr b="1" lang="en-US" sz="3400"/>
              <a:t>What’s next?</a:t>
            </a:r>
            <a:endParaRPr b="1" sz="3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Continued maker literacy </a:t>
            </a:r>
            <a:r>
              <a:rPr lang="en-US" sz="3400" u="sng">
                <a:solidFill>
                  <a:schemeClr val="hlink"/>
                </a:solidFill>
                <a:hlinkClick r:id="rId3"/>
              </a:rPr>
              <a:t>course plan development</a:t>
            </a:r>
            <a:endParaRPr sz="3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Formalized peer observation program</a:t>
            </a:r>
            <a:endParaRPr sz="3400"/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Continue building online learning options and possible credentialing in cooperation with schools</a:t>
            </a:r>
            <a:endParaRPr sz="3400"/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2800"/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5240337" y="4843990"/>
            <a:ext cx="7807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solidFill>
                  <a:schemeClr val="dk1"/>
                </a:solidFill>
              </a:rPr>
              <a:t>Please send a note to: akramer2@loyola.edu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