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8288000" cy="10287000"/>
  <p:notesSz cx="6858000" cy="9144000"/>
  <p:embeddedFontLst>
    <p:embeddedFont>
      <p:font typeface="Georgia" panose="02040502050405020303" pitchFamily="18" charset="0"/>
      <p:regular r:id="rId15"/>
      <p:bold r:id="rId16"/>
      <p:italic r:id="rId17"/>
      <p:boldItalic r:id="rId18"/>
    </p:embeddedFont>
    <p:embeddedFont>
      <p:font typeface="Play" panose="020B0604020202020204" charset="0"/>
      <p:regular r:id="rId19"/>
      <p:bold r:id="rId20"/>
    </p:embeddedFont>
    <p:embeddedFont>
      <p:font typeface="Rubik" panose="020B0604020202020204" charset="-79"/>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ToA+DeKkYkTmA0/2qZE/395D7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d8f3b96cc0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d8f3b96cc0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3d8f3b96cc0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974c5cab9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3974c5cab9a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3974c5cab9a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974c5cab9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974c5cab9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Sometimes we don’t want to talk about it but archivists do sometimes come to archive in this state.</a:t>
            </a:r>
            <a:endParaRPr/>
          </a:p>
        </p:txBody>
      </p:sp>
      <p:sp>
        <p:nvSpPr>
          <p:cNvPr id="143" name="Google Shape;143;g3974c5cab9a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maybe get screenshot of old website and new website</a:t>
            </a:r>
            <a:endParaRPr/>
          </a:p>
        </p:txBody>
      </p:sp>
      <p:sp>
        <p:nvSpPr>
          <p:cNvPr id="165" name="Google Shape;1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talk about prioritizing collections for the different platforms</a:t>
            </a:r>
            <a:endParaRPr/>
          </a:p>
        </p:txBody>
      </p:sp>
      <p:sp>
        <p:nvSpPr>
          <p:cNvPr id="174" name="Google Shape;1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d8f3b96cc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d8f3b96cc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3d8f3b96cc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Stilling reaching out to alumni, former faculty, and our greater bowie communities</a:t>
            </a:r>
            <a:endParaRPr/>
          </a:p>
          <a:p>
            <a:pPr marL="0" lvl="0" indent="0" algn="l" rtl="0">
              <a:lnSpc>
                <a:spcPct val="100000"/>
              </a:lnSpc>
              <a:spcBef>
                <a:spcPts val="0"/>
              </a:spcBef>
              <a:spcAft>
                <a:spcPts val="0"/>
              </a:spcAft>
              <a:buSzPts val="1400"/>
              <a:buNone/>
            </a:pPr>
            <a:r>
              <a:rPr lang="en-US"/>
              <a:t>Title may change - still building…forming…fostering…getting our name out there</a:t>
            </a:r>
            <a:endParaRPr/>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Slide" type="blank">
  <p:cSld name="BLANK">
    <p:bg>
      <p:bgPr>
        <a:solidFill>
          <a:schemeClr val="lt2"/>
        </a:solidFill>
        <a:effectLst/>
      </p:bgPr>
    </p:bg>
    <p:spTree>
      <p:nvGrpSpPr>
        <p:cNvPr id="1" name="Shape 12"/>
        <p:cNvGrpSpPr/>
        <p:nvPr/>
      </p:nvGrpSpPr>
      <p:grpSpPr>
        <a:xfrm>
          <a:off x="0" y="0"/>
          <a:ext cx="0" cy="0"/>
          <a:chOff x="0" y="0"/>
          <a:chExt cx="0" cy="0"/>
        </a:xfrm>
      </p:grpSpPr>
      <p:pic>
        <p:nvPicPr>
          <p:cNvPr id="13" name="Google Shape;13;p22" descr="A book and globe on a shelf&#10;&#10;AI-generated content may be incorrect."/>
          <p:cNvPicPr preferRelativeResize="0"/>
          <p:nvPr/>
        </p:nvPicPr>
        <p:blipFill rotWithShape="1">
          <a:blip r:embed="rId2">
            <a:alphaModFix/>
          </a:blip>
          <a:srcRect/>
          <a:stretch/>
        </p:blipFill>
        <p:spPr>
          <a:xfrm>
            <a:off x="2847022" y="812373"/>
            <a:ext cx="12593956" cy="86622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olumn_Blue">
  <p:cSld name="2_Column_Blue">
    <p:spTree>
      <p:nvGrpSpPr>
        <p:cNvPr id="1" name="Shape 55"/>
        <p:cNvGrpSpPr/>
        <p:nvPr/>
      </p:nvGrpSpPr>
      <p:grpSpPr>
        <a:xfrm>
          <a:off x="0" y="0"/>
          <a:ext cx="0" cy="0"/>
          <a:chOff x="0" y="0"/>
          <a:chExt cx="0" cy="0"/>
        </a:xfrm>
      </p:grpSpPr>
      <p:sp>
        <p:nvSpPr>
          <p:cNvPr id="56" name="Google Shape;56;p34"/>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34"/>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4"/>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 name="Google Shape;59;p34"/>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60" name="Google Shape;60;p34"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61" name="Google Shape;61;p34"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olumn_Green">
  <p:cSld name="2_Column_Green">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35"/>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66" name="Google Shape;66;p35"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67" name="Google Shape;67;p35"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olumn-Header_Pink">
  <p:cSld name="2_Column-Header_Pink">
    <p:spTree>
      <p:nvGrpSpPr>
        <p:cNvPr id="1" name="Shape 68"/>
        <p:cNvGrpSpPr/>
        <p:nvPr/>
      </p:nvGrpSpPr>
      <p:grpSpPr>
        <a:xfrm>
          <a:off x="0" y="0"/>
          <a:ext cx="0" cy="0"/>
          <a:chOff x="0" y="0"/>
          <a:chExt cx="0" cy="0"/>
        </a:xfrm>
      </p:grpSpPr>
      <p:sp>
        <p:nvSpPr>
          <p:cNvPr id="69" name="Google Shape;69;p36"/>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36"/>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2" name="Google Shape;72;p36"/>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3" name="Google Shape;73;p36"/>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4" name="Google Shape;74;p36"/>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75" name="Google Shape;75;p36"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76" name="Google Shape;76;p36"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lumn-Header_Blue">
  <p:cSld name="2_Column-Header_Blue">
    <p:spTree>
      <p:nvGrpSpPr>
        <p:cNvPr id="1" name="Shape 77"/>
        <p:cNvGrpSpPr/>
        <p:nvPr/>
      </p:nvGrpSpPr>
      <p:grpSpPr>
        <a:xfrm>
          <a:off x="0" y="0"/>
          <a:ext cx="0" cy="0"/>
          <a:chOff x="0" y="0"/>
          <a:chExt cx="0" cy="0"/>
        </a:xfrm>
      </p:grpSpPr>
      <p:sp>
        <p:nvSpPr>
          <p:cNvPr id="78" name="Google Shape;78;p37"/>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37"/>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1" name="Google Shape;81;p37"/>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2" name="Google Shape;82;p37"/>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3" name="Google Shape;83;p37"/>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84" name="Google Shape;84;p37"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85" name="Google Shape;85;p37"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olumn-Header_Green">
  <p:cSld name="3_Column-Header_Green">
    <p:spTree>
      <p:nvGrpSpPr>
        <p:cNvPr id="1" name="Shape 86"/>
        <p:cNvGrpSpPr/>
        <p:nvPr/>
      </p:nvGrpSpPr>
      <p:grpSpPr>
        <a:xfrm>
          <a:off x="0" y="0"/>
          <a:ext cx="0" cy="0"/>
          <a:chOff x="0" y="0"/>
          <a:chExt cx="0" cy="0"/>
        </a:xfrm>
      </p:grpSpPr>
      <p:sp>
        <p:nvSpPr>
          <p:cNvPr id="87" name="Google Shape;87;p38"/>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9" name="Google Shape;89;p38"/>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90" name="Google Shape;90;p38"/>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1" name="Google Shape;91;p38"/>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92" name="Google Shape;92;p38"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93" name="Google Shape;93;p38"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_Pink">
  <p:cSld name="Photo_Pink">
    <p:spTree>
      <p:nvGrpSpPr>
        <p:cNvPr id="1" name="Shape 94"/>
        <p:cNvGrpSpPr/>
        <p:nvPr/>
      </p:nvGrpSpPr>
      <p:grpSpPr>
        <a:xfrm>
          <a:off x="0" y="0"/>
          <a:ext cx="0" cy="0"/>
          <a:chOff x="0" y="0"/>
          <a:chExt cx="0" cy="0"/>
        </a:xfrm>
      </p:grpSpPr>
      <p:sp>
        <p:nvSpPr>
          <p:cNvPr id="95" name="Google Shape;95;p39"/>
          <p:cNvSpPr>
            <a:spLocks noGrp="1"/>
          </p:cNvSpPr>
          <p:nvPr>
            <p:ph type="pic" idx="2"/>
          </p:nvPr>
        </p:nvSpPr>
        <p:spPr>
          <a:xfrm>
            <a:off x="888810" y="1447800"/>
            <a:ext cx="16510379" cy="7391400"/>
          </a:xfrm>
          <a:prstGeom prst="rect">
            <a:avLst/>
          </a:prstGeom>
          <a:noFill/>
          <a:ln>
            <a:noFill/>
          </a:ln>
        </p:spPr>
      </p:sp>
      <p:sp>
        <p:nvSpPr>
          <p:cNvPr id="96" name="Google Shape;96;p39"/>
          <p:cNvSpPr txBox="1">
            <a:spLocks noGrp="1"/>
          </p:cNvSpPr>
          <p:nvPr>
            <p:ph type="body" idx="1"/>
          </p:nvPr>
        </p:nvSpPr>
        <p:spPr>
          <a:xfrm>
            <a:off x="888810" y="8989787"/>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2B1803"/>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rgbClr val="2B1803"/>
              </a:buClr>
              <a:buSzPts val="1200"/>
              <a:buNone/>
              <a:defRPr sz="1200"/>
            </a:lvl2pPr>
            <a:lvl3pPr marL="1371600" lvl="2" indent="-228600" algn="l">
              <a:lnSpc>
                <a:spcPct val="100000"/>
              </a:lnSpc>
              <a:spcBef>
                <a:spcPts val="200"/>
              </a:spcBef>
              <a:spcAft>
                <a:spcPts val="0"/>
              </a:spcAft>
              <a:buClr>
                <a:srgbClr val="2B1803"/>
              </a:buClr>
              <a:buSzPts val="1000"/>
              <a:buNone/>
              <a:defRPr sz="1000"/>
            </a:lvl3pPr>
            <a:lvl4pPr marL="1828800" lvl="3" indent="-228600" algn="l">
              <a:lnSpc>
                <a:spcPct val="100000"/>
              </a:lnSpc>
              <a:spcBef>
                <a:spcPts val="180"/>
              </a:spcBef>
              <a:spcAft>
                <a:spcPts val="0"/>
              </a:spcAft>
              <a:buClr>
                <a:srgbClr val="2B1803"/>
              </a:buClr>
              <a:buSzPts val="900"/>
              <a:buNone/>
              <a:defRPr sz="900"/>
            </a:lvl4pPr>
            <a:lvl5pPr marL="2286000" lvl="4" indent="-228600" algn="l">
              <a:lnSpc>
                <a:spcPct val="100000"/>
              </a:lnSpc>
              <a:spcBef>
                <a:spcPts val="180"/>
              </a:spcBef>
              <a:spcAft>
                <a:spcPts val="0"/>
              </a:spcAft>
              <a:buClr>
                <a:srgbClr val="2B1803"/>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7" name="Google Shape;97;p39"/>
          <p:cNvSpPr txBox="1">
            <a:spLocks noGrp="1"/>
          </p:cNvSpPr>
          <p:nvPr>
            <p:ph type="body" idx="3"/>
          </p:nvPr>
        </p:nvSpPr>
        <p:spPr>
          <a:xfrm>
            <a:off x="867201" y="446278"/>
            <a:ext cx="6629400" cy="7254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40"/>
              </a:spcBef>
              <a:spcAft>
                <a:spcPts val="0"/>
              </a:spcAft>
              <a:buClr>
                <a:schemeClr val="dk1"/>
              </a:buClr>
              <a:buSzPts val="3200"/>
              <a:buNone/>
              <a:defRPr b="1">
                <a:solidFill>
                  <a:schemeClr val="dk1"/>
                </a:solidFill>
                <a:latin typeface="Arial"/>
                <a:ea typeface="Arial"/>
                <a:cs typeface="Arial"/>
                <a:sym typeface="Arial"/>
              </a:defRPr>
            </a:lvl1pPr>
            <a:lvl2pPr marL="914400" lvl="1" indent="-342900" algn="l">
              <a:lnSpc>
                <a:spcPct val="100000"/>
              </a:lnSpc>
              <a:spcBef>
                <a:spcPts val="360"/>
              </a:spcBef>
              <a:spcAft>
                <a:spcPts val="0"/>
              </a:spcAft>
              <a:buClr>
                <a:srgbClr val="2B1803"/>
              </a:buClr>
              <a:buSzPts val="1800"/>
              <a:buChar char="–"/>
              <a:defRPr/>
            </a:lvl2pPr>
            <a:lvl3pPr marL="1371600" lvl="2" indent="-342900" algn="l">
              <a:lnSpc>
                <a:spcPct val="100000"/>
              </a:lnSpc>
              <a:spcBef>
                <a:spcPts val="360"/>
              </a:spcBef>
              <a:spcAft>
                <a:spcPts val="0"/>
              </a:spcAft>
              <a:buClr>
                <a:srgbClr val="2B1803"/>
              </a:buClr>
              <a:buSzPts val="1800"/>
              <a:buChar char="•"/>
              <a:defRPr/>
            </a:lvl3pPr>
            <a:lvl4pPr marL="1828800" lvl="3" indent="-342900" algn="l">
              <a:lnSpc>
                <a:spcPct val="100000"/>
              </a:lnSpc>
              <a:spcBef>
                <a:spcPts val="360"/>
              </a:spcBef>
              <a:spcAft>
                <a:spcPts val="0"/>
              </a:spcAft>
              <a:buClr>
                <a:srgbClr val="2B1803"/>
              </a:buClr>
              <a:buSzPts val="1800"/>
              <a:buChar char="–"/>
              <a:defRPr/>
            </a:lvl4pPr>
            <a:lvl5pPr marL="2286000" lvl="4" indent="-342900" algn="l">
              <a:lnSpc>
                <a:spcPct val="100000"/>
              </a:lnSpc>
              <a:spcBef>
                <a:spcPts val="360"/>
              </a:spcBef>
              <a:spcAft>
                <a:spcPts val="0"/>
              </a:spcAft>
              <a:buClr>
                <a:srgbClr val="2B180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hoto_Pink">
  <p:cSld name="1_Photo_Pink">
    <p:spTree>
      <p:nvGrpSpPr>
        <p:cNvPr id="1" name="Shape 98"/>
        <p:cNvGrpSpPr/>
        <p:nvPr/>
      </p:nvGrpSpPr>
      <p:grpSpPr>
        <a:xfrm>
          <a:off x="0" y="0"/>
          <a:ext cx="0" cy="0"/>
          <a:chOff x="0" y="0"/>
          <a:chExt cx="0" cy="0"/>
        </a:xfrm>
      </p:grpSpPr>
      <p:sp>
        <p:nvSpPr>
          <p:cNvPr id="99" name="Google Shape;99;p40"/>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8800"/>
              <a:buFont typeface="Georgia"/>
              <a:buNone/>
              <a:defRPr sz="8800">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0"/>
          <p:cNvSpPr txBox="1">
            <a:spLocks noGrp="1"/>
          </p:cNvSpPr>
          <p:nvPr>
            <p:ph type="body" idx="1"/>
          </p:nvPr>
        </p:nvSpPr>
        <p:spPr>
          <a:xfrm>
            <a:off x="5240337" y="4843990"/>
            <a:ext cx="7807325" cy="1143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2B1803"/>
              </a:buClr>
              <a:buSzPts val="1800"/>
              <a:buChar char="•"/>
              <a:defRPr/>
            </a:lvl1pPr>
            <a:lvl2pPr marL="914400" lvl="1" indent="-228600" algn="ctr">
              <a:lnSpc>
                <a:spcPct val="100000"/>
              </a:lnSpc>
              <a:spcBef>
                <a:spcPts val="560"/>
              </a:spcBef>
              <a:spcAft>
                <a:spcPts val="0"/>
              </a:spcAft>
              <a:buClr>
                <a:schemeClr val="dk1"/>
              </a:buClr>
              <a:buSzPts val="2800"/>
              <a:buFont typeface="Arial"/>
              <a:buNone/>
              <a:defRPr b="1">
                <a:solidFill>
                  <a:schemeClr val="dk1"/>
                </a:solidFill>
              </a:defRPr>
            </a:lvl2pPr>
            <a:lvl3pPr marL="1371600" lvl="2" indent="-342900" algn="l">
              <a:lnSpc>
                <a:spcPct val="100000"/>
              </a:lnSpc>
              <a:spcBef>
                <a:spcPts val="360"/>
              </a:spcBef>
              <a:spcAft>
                <a:spcPts val="0"/>
              </a:spcAft>
              <a:buClr>
                <a:srgbClr val="2B1803"/>
              </a:buClr>
              <a:buSzPts val="1800"/>
              <a:buChar char="•"/>
              <a:defRPr/>
            </a:lvl3pPr>
            <a:lvl4pPr marL="1828800" lvl="3" indent="-342900" algn="l">
              <a:lnSpc>
                <a:spcPct val="100000"/>
              </a:lnSpc>
              <a:spcBef>
                <a:spcPts val="360"/>
              </a:spcBef>
              <a:spcAft>
                <a:spcPts val="0"/>
              </a:spcAft>
              <a:buClr>
                <a:srgbClr val="2B1803"/>
              </a:buClr>
              <a:buSzPts val="1800"/>
              <a:buChar char="–"/>
              <a:defRPr/>
            </a:lvl4pPr>
            <a:lvl5pPr marL="2286000" lvl="4" indent="-342900" algn="l">
              <a:lnSpc>
                <a:spcPct val="100000"/>
              </a:lnSpc>
              <a:spcBef>
                <a:spcPts val="360"/>
              </a:spcBef>
              <a:spcAft>
                <a:spcPts val="0"/>
              </a:spcAft>
              <a:buClr>
                <a:srgbClr val="2B180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_Pink">
  <p:cSld name="Blank_Pink">
    <p:spTree>
      <p:nvGrpSpPr>
        <p:cNvPr id="1" name="Shape 101"/>
        <p:cNvGrpSpPr/>
        <p:nvPr/>
      </p:nvGrpSpPr>
      <p:grpSpPr>
        <a:xfrm>
          <a:off x="0" y="0"/>
          <a:ext cx="0" cy="0"/>
          <a:chOff x="0" y="0"/>
          <a:chExt cx="0" cy="0"/>
        </a:xfrm>
      </p:grpSpPr>
      <p:sp>
        <p:nvSpPr>
          <p:cNvPr id="102" name="Google Shape;102;p41"/>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3" name="Google Shape;103;p41"/>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4" name="Google Shape;104;p41"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05" name="Google Shape;105;p41"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_Blue">
  <p:cSld name="Blank_Blue">
    <p:spTree>
      <p:nvGrpSpPr>
        <p:cNvPr id="1" name="Shape 106"/>
        <p:cNvGrpSpPr/>
        <p:nvPr/>
      </p:nvGrpSpPr>
      <p:grpSpPr>
        <a:xfrm>
          <a:off x="0" y="0"/>
          <a:ext cx="0" cy="0"/>
          <a:chOff x="0" y="0"/>
          <a:chExt cx="0" cy="0"/>
        </a:xfrm>
      </p:grpSpPr>
      <p:sp>
        <p:nvSpPr>
          <p:cNvPr id="107" name="Google Shape;107;p42"/>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42"/>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 name="Google Shape;109;p42"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0" name="Google Shape;110;p42"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_Green">
  <p:cSld name="Blank_Green">
    <p:spTree>
      <p:nvGrpSpPr>
        <p:cNvPr id="1" name="Shape 111"/>
        <p:cNvGrpSpPr/>
        <p:nvPr/>
      </p:nvGrpSpPr>
      <p:grpSpPr>
        <a:xfrm>
          <a:off x="0" y="0"/>
          <a:ext cx="0" cy="0"/>
          <a:chOff x="0" y="0"/>
          <a:chExt cx="0" cy="0"/>
        </a:xfrm>
      </p:grpSpPr>
      <p:sp>
        <p:nvSpPr>
          <p:cNvPr id="112" name="Google Shape;112;p43"/>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p43"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4" name="Google Shape;114;p43"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_Blue">
  <p:cSld name="Section Header_Blue">
    <p:bg>
      <p:bgPr>
        <a:solidFill>
          <a:schemeClr val="dk2"/>
        </a:solidFill>
        <a:effectLst/>
      </p:bgPr>
    </p:bg>
    <p:spTree>
      <p:nvGrpSpPr>
        <p:cNvPr id="1" name="Shape 14"/>
        <p:cNvGrpSpPr/>
        <p:nvPr/>
      </p:nvGrpSpPr>
      <p:grpSpPr>
        <a:xfrm>
          <a:off x="0" y="0"/>
          <a:ext cx="0" cy="0"/>
          <a:chOff x="0" y="0"/>
          <a:chExt cx="0" cy="0"/>
        </a:xfrm>
      </p:grpSpPr>
      <p:sp>
        <p:nvSpPr>
          <p:cNvPr id="15" name="Google Shape;15;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Georgia"/>
              <a:buNone/>
              <a:defRPr sz="4000" b="1"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a:solidFill>
                  <a:schemeClr val="lt1"/>
                </a:solidFill>
              </a:defRPr>
            </a:lvl1pPr>
            <a:lvl2pPr marL="914400" lvl="1" indent="-228600" algn="l">
              <a:lnSpc>
                <a:spcPct val="100000"/>
              </a:lnSpc>
              <a:spcBef>
                <a:spcPts val="360"/>
              </a:spcBef>
              <a:spcAft>
                <a:spcPts val="0"/>
              </a:spcAft>
              <a:buClr>
                <a:srgbClr val="88A6A6"/>
              </a:buClr>
              <a:buSzPts val="1800"/>
              <a:buNone/>
              <a:defRPr sz="1800">
                <a:solidFill>
                  <a:srgbClr val="88A6A6"/>
                </a:solidFill>
              </a:defRPr>
            </a:lvl2pPr>
            <a:lvl3pPr marL="1371600" lvl="2" indent="-228600" algn="l">
              <a:lnSpc>
                <a:spcPct val="100000"/>
              </a:lnSpc>
              <a:spcBef>
                <a:spcPts val="320"/>
              </a:spcBef>
              <a:spcAft>
                <a:spcPts val="0"/>
              </a:spcAft>
              <a:buClr>
                <a:srgbClr val="88A6A6"/>
              </a:buClr>
              <a:buSzPts val="1600"/>
              <a:buNone/>
              <a:defRPr sz="1600">
                <a:solidFill>
                  <a:srgbClr val="88A6A6"/>
                </a:solidFill>
              </a:defRPr>
            </a:lvl3pPr>
            <a:lvl4pPr marL="1828800" lvl="3" indent="-228600" algn="l">
              <a:lnSpc>
                <a:spcPct val="100000"/>
              </a:lnSpc>
              <a:spcBef>
                <a:spcPts val="280"/>
              </a:spcBef>
              <a:spcAft>
                <a:spcPts val="0"/>
              </a:spcAft>
              <a:buClr>
                <a:srgbClr val="88A6A6"/>
              </a:buClr>
              <a:buSzPts val="1400"/>
              <a:buNone/>
              <a:defRPr sz="1400">
                <a:solidFill>
                  <a:srgbClr val="88A6A6"/>
                </a:solidFill>
              </a:defRPr>
            </a:lvl4pPr>
            <a:lvl5pPr marL="2286000" lvl="4" indent="-228600" algn="l">
              <a:lnSpc>
                <a:spcPct val="100000"/>
              </a:lnSpc>
              <a:spcBef>
                <a:spcPts val="280"/>
              </a:spcBef>
              <a:spcAft>
                <a:spcPts val="0"/>
              </a:spcAft>
              <a:buClr>
                <a:srgbClr val="88A6A6"/>
              </a:buClr>
              <a:buSzPts val="1400"/>
              <a:buNone/>
              <a:defRPr sz="1400">
                <a:solidFill>
                  <a:srgbClr val="88A6A6"/>
                </a:solidFill>
              </a:defRPr>
            </a:lvl5pPr>
            <a:lvl6pPr marL="2743200" lvl="5" indent="-228600" algn="l">
              <a:lnSpc>
                <a:spcPct val="100000"/>
              </a:lnSpc>
              <a:spcBef>
                <a:spcPts val="280"/>
              </a:spcBef>
              <a:spcAft>
                <a:spcPts val="0"/>
              </a:spcAft>
              <a:buClr>
                <a:srgbClr val="88A6A6"/>
              </a:buClr>
              <a:buSzPts val="1400"/>
              <a:buNone/>
              <a:defRPr sz="1400">
                <a:solidFill>
                  <a:srgbClr val="88A6A6"/>
                </a:solidFill>
              </a:defRPr>
            </a:lvl6pPr>
            <a:lvl7pPr marL="3200400" lvl="6" indent="-228600" algn="l">
              <a:lnSpc>
                <a:spcPct val="100000"/>
              </a:lnSpc>
              <a:spcBef>
                <a:spcPts val="280"/>
              </a:spcBef>
              <a:spcAft>
                <a:spcPts val="0"/>
              </a:spcAft>
              <a:buClr>
                <a:srgbClr val="88A6A6"/>
              </a:buClr>
              <a:buSzPts val="1400"/>
              <a:buNone/>
              <a:defRPr sz="1400">
                <a:solidFill>
                  <a:srgbClr val="88A6A6"/>
                </a:solidFill>
              </a:defRPr>
            </a:lvl7pPr>
            <a:lvl8pPr marL="3657600" lvl="7" indent="-228600" algn="l">
              <a:lnSpc>
                <a:spcPct val="100000"/>
              </a:lnSpc>
              <a:spcBef>
                <a:spcPts val="280"/>
              </a:spcBef>
              <a:spcAft>
                <a:spcPts val="0"/>
              </a:spcAft>
              <a:buClr>
                <a:srgbClr val="88A6A6"/>
              </a:buClr>
              <a:buSzPts val="1400"/>
              <a:buNone/>
              <a:defRPr sz="1400">
                <a:solidFill>
                  <a:srgbClr val="88A6A6"/>
                </a:solidFill>
              </a:defRPr>
            </a:lvl8pPr>
            <a:lvl9pPr marL="4114800" lvl="8" indent="-228600" algn="l">
              <a:lnSpc>
                <a:spcPct val="100000"/>
              </a:lnSpc>
              <a:spcBef>
                <a:spcPts val="280"/>
              </a:spcBef>
              <a:spcAft>
                <a:spcPts val="0"/>
              </a:spcAft>
              <a:buClr>
                <a:srgbClr val="88A6A6"/>
              </a:buClr>
              <a:buSzPts val="1400"/>
              <a:buNone/>
              <a:defRPr sz="1400">
                <a:solidFill>
                  <a:srgbClr val="88A6A6"/>
                </a:solidFill>
              </a:defRPr>
            </a:lvl9pPr>
          </a:lstStyle>
          <a:p>
            <a:endParaRPr/>
          </a:p>
        </p:txBody>
      </p:sp>
      <p:sp>
        <p:nvSpPr>
          <p:cNvPr id="17" name="Google Shape;17;p24"/>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_Pink">
  <p:cSld name="Section Header_Pink">
    <p:bg>
      <p:bgPr>
        <a:solidFill>
          <a:schemeClr val="dk1"/>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2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80"/>
              </a:spcBef>
              <a:spcAft>
                <a:spcPts val="0"/>
              </a:spcAft>
              <a:buClr>
                <a:schemeClr val="lt1"/>
              </a:buClr>
              <a:buSzPts val="1400"/>
              <a:buNone/>
              <a:defRPr sz="1400">
                <a:solidFill>
                  <a:schemeClr val="lt1"/>
                </a:solidFill>
              </a:defRPr>
            </a:lvl5pPr>
            <a:lvl6pPr marL="2743200" lvl="5" indent="-228600" algn="l">
              <a:lnSpc>
                <a:spcPct val="100000"/>
              </a:lnSpc>
              <a:spcBef>
                <a:spcPts val="280"/>
              </a:spcBef>
              <a:spcAft>
                <a:spcPts val="0"/>
              </a:spcAft>
              <a:buClr>
                <a:schemeClr val="lt1"/>
              </a:buClr>
              <a:buSzPts val="1400"/>
              <a:buNone/>
              <a:defRPr sz="1400">
                <a:solidFill>
                  <a:schemeClr val="lt1"/>
                </a:solidFill>
              </a:defRPr>
            </a:lvl6pPr>
            <a:lvl7pPr marL="3200400" lvl="6" indent="-228600" algn="l">
              <a:lnSpc>
                <a:spcPct val="100000"/>
              </a:lnSpc>
              <a:spcBef>
                <a:spcPts val="280"/>
              </a:spcBef>
              <a:spcAft>
                <a:spcPts val="0"/>
              </a:spcAft>
              <a:buClr>
                <a:schemeClr val="lt1"/>
              </a:buClr>
              <a:buSzPts val="1400"/>
              <a:buNone/>
              <a:defRPr sz="1400">
                <a:solidFill>
                  <a:schemeClr val="lt1"/>
                </a:solidFill>
              </a:defRPr>
            </a:lvl7pPr>
            <a:lvl8pPr marL="3657600" lvl="7" indent="-228600" algn="l">
              <a:lnSpc>
                <a:spcPct val="100000"/>
              </a:lnSpc>
              <a:spcBef>
                <a:spcPts val="280"/>
              </a:spcBef>
              <a:spcAft>
                <a:spcPts val="0"/>
              </a:spcAft>
              <a:buClr>
                <a:schemeClr val="lt1"/>
              </a:buClr>
              <a:buSzPts val="1400"/>
              <a:buNone/>
              <a:defRPr sz="1400">
                <a:solidFill>
                  <a:schemeClr val="lt1"/>
                </a:solidFill>
              </a:defRPr>
            </a:lvl8pPr>
            <a:lvl9pPr marL="4114800" lvl="8" indent="-228600" algn="l">
              <a:lnSpc>
                <a:spcPct val="100000"/>
              </a:lnSpc>
              <a:spcBef>
                <a:spcPts val="280"/>
              </a:spcBef>
              <a:spcAft>
                <a:spcPts val="0"/>
              </a:spcAft>
              <a:buClr>
                <a:schemeClr val="lt1"/>
              </a:buClr>
              <a:buSzPts val="1400"/>
              <a:buNone/>
              <a:defRPr sz="1400">
                <a:solidFill>
                  <a:schemeClr val="lt1"/>
                </a:solidFill>
              </a:defRPr>
            </a:lvl9pPr>
          </a:lstStyle>
          <a:p>
            <a:endParaRPr/>
          </a:p>
        </p:txBody>
      </p:sp>
      <p:sp>
        <p:nvSpPr>
          <p:cNvPr id="118" name="Google Shape;118;p29"/>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_Pink">
  <p:cSld name="Section Header_Pink">
    <p:bg>
      <p:bgPr>
        <a:solidFill>
          <a:schemeClr val="dk1"/>
        </a:solidFill>
        <a:effectLst/>
      </p:bgPr>
    </p:bg>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2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80"/>
              </a:spcBef>
              <a:spcAft>
                <a:spcPts val="0"/>
              </a:spcAft>
              <a:buClr>
                <a:schemeClr val="lt1"/>
              </a:buClr>
              <a:buSzPts val="1400"/>
              <a:buNone/>
              <a:defRPr sz="1400">
                <a:solidFill>
                  <a:schemeClr val="lt1"/>
                </a:solidFill>
              </a:defRPr>
            </a:lvl5pPr>
            <a:lvl6pPr marL="2743200" lvl="5" indent="-228600" algn="l">
              <a:lnSpc>
                <a:spcPct val="100000"/>
              </a:lnSpc>
              <a:spcBef>
                <a:spcPts val="280"/>
              </a:spcBef>
              <a:spcAft>
                <a:spcPts val="0"/>
              </a:spcAft>
              <a:buClr>
                <a:schemeClr val="lt1"/>
              </a:buClr>
              <a:buSzPts val="1400"/>
              <a:buNone/>
              <a:defRPr sz="1400">
                <a:solidFill>
                  <a:schemeClr val="lt1"/>
                </a:solidFill>
              </a:defRPr>
            </a:lvl6pPr>
            <a:lvl7pPr marL="3200400" lvl="6" indent="-228600" algn="l">
              <a:lnSpc>
                <a:spcPct val="100000"/>
              </a:lnSpc>
              <a:spcBef>
                <a:spcPts val="280"/>
              </a:spcBef>
              <a:spcAft>
                <a:spcPts val="0"/>
              </a:spcAft>
              <a:buClr>
                <a:schemeClr val="lt1"/>
              </a:buClr>
              <a:buSzPts val="1400"/>
              <a:buNone/>
              <a:defRPr sz="1400">
                <a:solidFill>
                  <a:schemeClr val="lt1"/>
                </a:solidFill>
              </a:defRPr>
            </a:lvl7pPr>
            <a:lvl8pPr marL="3657600" lvl="7" indent="-228600" algn="l">
              <a:lnSpc>
                <a:spcPct val="100000"/>
              </a:lnSpc>
              <a:spcBef>
                <a:spcPts val="280"/>
              </a:spcBef>
              <a:spcAft>
                <a:spcPts val="0"/>
              </a:spcAft>
              <a:buClr>
                <a:schemeClr val="lt1"/>
              </a:buClr>
              <a:buSzPts val="1400"/>
              <a:buNone/>
              <a:defRPr sz="1400">
                <a:solidFill>
                  <a:schemeClr val="lt1"/>
                </a:solidFill>
              </a:defRPr>
            </a:lvl8pPr>
            <a:lvl9pPr marL="4114800" lvl="8" indent="-228600" algn="l">
              <a:lnSpc>
                <a:spcPct val="100000"/>
              </a:lnSpc>
              <a:spcBef>
                <a:spcPts val="280"/>
              </a:spcBef>
              <a:spcAft>
                <a:spcPts val="0"/>
              </a:spcAft>
              <a:buClr>
                <a:schemeClr val="lt1"/>
              </a:buClr>
              <a:buSzPts val="1400"/>
              <a:buNone/>
              <a:defRPr sz="1400">
                <a:solidFill>
                  <a:schemeClr val="lt1"/>
                </a:solidFill>
              </a:defRPr>
            </a:lvl9pPr>
          </a:lstStyle>
          <a:p>
            <a:endParaRPr/>
          </a:p>
        </p:txBody>
      </p:sp>
      <p:sp>
        <p:nvSpPr>
          <p:cNvPr id="125" name="Google Shape;125;p30"/>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18"/>
        <p:cNvGrpSpPr/>
        <p:nvPr/>
      </p:nvGrpSpPr>
      <p:grpSpPr>
        <a:xfrm>
          <a:off x="0" y="0"/>
          <a:ext cx="0" cy="0"/>
          <a:chOff x="0" y="0"/>
          <a:chExt cx="0" cy="0"/>
        </a:xfrm>
      </p:grpSpPr>
      <p:sp>
        <p:nvSpPr>
          <p:cNvPr id="19" name="Google Shape;19;p23"/>
          <p:cNvSpPr txBox="1"/>
          <p:nvPr/>
        </p:nvSpPr>
        <p:spPr>
          <a:xfrm>
            <a:off x="9372600" y="9182100"/>
            <a:ext cx="8341712" cy="578043"/>
          </a:xfrm>
          <a:prstGeom prst="rect">
            <a:avLst/>
          </a:prstGeom>
          <a:noFill/>
          <a:ln>
            <a:noFill/>
          </a:ln>
        </p:spPr>
        <p:txBody>
          <a:bodyPr spcFirstLastPara="1" wrap="square" lIns="0" tIns="0" rIns="0" bIns="0" anchor="t" anchorCtr="0">
            <a:spAutoFit/>
          </a:bodyPr>
          <a:lstStyle/>
          <a:p>
            <a:pPr marL="0" marR="0" lvl="0" indent="0" algn="r" rtl="0">
              <a:lnSpc>
                <a:spcPct val="258299"/>
              </a:lnSpc>
              <a:spcBef>
                <a:spcPts val="0"/>
              </a:spcBef>
              <a:spcAft>
                <a:spcPts val="0"/>
              </a:spcAft>
              <a:buClr>
                <a:srgbClr val="000000"/>
              </a:buClr>
              <a:buSzPts val="2000"/>
              <a:buFont typeface="Arial"/>
              <a:buNone/>
            </a:pPr>
            <a:r>
              <a:rPr lang="en-US" sz="2000" b="0" i="0" u="none" strike="noStrike" cap="none">
                <a:solidFill>
                  <a:schemeClr val="accent6"/>
                </a:solidFill>
                <a:latin typeface="Rubik"/>
                <a:ea typeface="Rubik"/>
                <a:cs typeface="Rubik"/>
                <a:sym typeface="Rubik"/>
              </a:rPr>
              <a:t>May 6-8, 2026  |  Cambridge, MD</a:t>
            </a:r>
            <a:endParaRPr sz="1400" b="0" i="0" u="none" strike="noStrike" cap="none">
              <a:solidFill>
                <a:srgbClr val="000000"/>
              </a:solidFill>
              <a:latin typeface="Arial"/>
              <a:ea typeface="Arial"/>
              <a:cs typeface="Arial"/>
              <a:sym typeface="Arial"/>
            </a:endParaRPr>
          </a:p>
        </p:txBody>
      </p:sp>
      <p:sp>
        <p:nvSpPr>
          <p:cNvPr id="20" name="Google Shape;20;p23"/>
          <p:cNvSpPr txBox="1">
            <a:spLocks noGrp="1"/>
          </p:cNvSpPr>
          <p:nvPr>
            <p:ph type="title"/>
          </p:nvPr>
        </p:nvSpPr>
        <p:spPr>
          <a:xfrm>
            <a:off x="2438400" y="4873560"/>
            <a:ext cx="13411200" cy="19463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Georgia"/>
              <a:buNone/>
              <a:defRPr sz="5400" b="1">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body" idx="1"/>
          </p:nvPr>
        </p:nvSpPr>
        <p:spPr>
          <a:xfrm>
            <a:off x="5076242" y="7200900"/>
            <a:ext cx="7807325" cy="1981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2B1803"/>
              </a:buClr>
              <a:buSzPts val="1800"/>
              <a:buChar char="•"/>
              <a:defRPr/>
            </a:lvl1pPr>
            <a:lvl2pPr marL="914400" lvl="1" indent="-228600" algn="ctr">
              <a:lnSpc>
                <a:spcPct val="100000"/>
              </a:lnSpc>
              <a:spcBef>
                <a:spcPts val="560"/>
              </a:spcBef>
              <a:spcAft>
                <a:spcPts val="0"/>
              </a:spcAft>
              <a:buClr>
                <a:schemeClr val="dk1"/>
              </a:buClr>
              <a:buSzPts val="2800"/>
              <a:buFont typeface="Arial"/>
              <a:buNone/>
              <a:defRPr b="0">
                <a:solidFill>
                  <a:schemeClr val="dk1"/>
                </a:solidFill>
                <a:latin typeface="Play"/>
                <a:ea typeface="Play"/>
                <a:cs typeface="Play"/>
                <a:sym typeface="Play"/>
              </a:defRPr>
            </a:lvl2pPr>
            <a:lvl3pPr marL="1371600" lvl="2" indent="-342900" algn="l">
              <a:lnSpc>
                <a:spcPct val="100000"/>
              </a:lnSpc>
              <a:spcBef>
                <a:spcPts val="360"/>
              </a:spcBef>
              <a:spcAft>
                <a:spcPts val="0"/>
              </a:spcAft>
              <a:buClr>
                <a:srgbClr val="2B1803"/>
              </a:buClr>
              <a:buSzPts val="1800"/>
              <a:buChar char="•"/>
              <a:defRPr/>
            </a:lvl3pPr>
            <a:lvl4pPr marL="1828800" lvl="3" indent="-342900" algn="l">
              <a:lnSpc>
                <a:spcPct val="100000"/>
              </a:lnSpc>
              <a:spcBef>
                <a:spcPts val="360"/>
              </a:spcBef>
              <a:spcAft>
                <a:spcPts val="0"/>
              </a:spcAft>
              <a:buClr>
                <a:srgbClr val="2B1803"/>
              </a:buClr>
              <a:buSzPts val="1800"/>
              <a:buChar char="–"/>
              <a:defRPr/>
            </a:lvl4pPr>
            <a:lvl5pPr marL="2286000" lvl="4" indent="-342900" algn="l">
              <a:lnSpc>
                <a:spcPct val="100000"/>
              </a:lnSpc>
              <a:spcBef>
                <a:spcPts val="360"/>
              </a:spcBef>
              <a:spcAft>
                <a:spcPts val="0"/>
              </a:spcAft>
              <a:buClr>
                <a:srgbClr val="2B180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2" name="Google Shape;22;p23" descr="A book and globe on a shelf&#10;&#10;AI-generated content may be incorrect."/>
          <p:cNvPicPr preferRelativeResize="0"/>
          <p:nvPr/>
        </p:nvPicPr>
        <p:blipFill rotWithShape="1">
          <a:blip r:embed="rId2">
            <a:alphaModFix/>
          </a:blip>
          <a:srcRect/>
          <a:stretch/>
        </p:blipFill>
        <p:spPr>
          <a:xfrm>
            <a:off x="5867400" y="392344"/>
            <a:ext cx="6225011" cy="42816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_Pink" type="obj">
  <p:cSld name="OBJECT">
    <p:bg>
      <p:bgPr>
        <a:solidFill>
          <a:schemeClr val="lt2"/>
        </a:solidFill>
        <a:effectLst/>
      </p:bgPr>
    </p:bg>
    <p:spTree>
      <p:nvGrpSpPr>
        <p:cNvPr id="1" name="Shape 23"/>
        <p:cNvGrpSpPr/>
        <p:nvPr/>
      </p:nvGrpSpPr>
      <p:grpSpPr>
        <a:xfrm>
          <a:off x="0" y="0"/>
          <a:ext cx="0" cy="0"/>
          <a:chOff x="0" y="0"/>
          <a:chExt cx="0" cy="0"/>
        </a:xfrm>
      </p:grpSpPr>
      <p:sp>
        <p:nvSpPr>
          <p:cNvPr id="24" name="Google Shape;24;p25"/>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B1803"/>
              </a:buClr>
              <a:buSzPts val="3200"/>
              <a:buChar char="•"/>
              <a:defRPr>
                <a:latin typeface="Arial"/>
                <a:ea typeface="Arial"/>
                <a:cs typeface="Arial"/>
                <a:sym typeface="Arial"/>
              </a:defRPr>
            </a:lvl1pPr>
            <a:lvl2pPr marL="914400" lvl="1" indent="-406400" algn="l">
              <a:lnSpc>
                <a:spcPct val="100000"/>
              </a:lnSpc>
              <a:spcBef>
                <a:spcPts val="560"/>
              </a:spcBef>
              <a:spcAft>
                <a:spcPts val="0"/>
              </a:spcAft>
              <a:buClr>
                <a:srgbClr val="2B1803"/>
              </a:buClr>
              <a:buSzPts val="2800"/>
              <a:buChar char="–"/>
              <a:defRPr>
                <a:latin typeface="Arial"/>
                <a:ea typeface="Arial"/>
                <a:cs typeface="Arial"/>
                <a:sym typeface="Arial"/>
              </a:defRPr>
            </a:lvl2pPr>
            <a:lvl3pPr marL="1371600" lvl="2" indent="-381000" algn="l">
              <a:lnSpc>
                <a:spcPct val="100000"/>
              </a:lnSpc>
              <a:spcBef>
                <a:spcPts val="480"/>
              </a:spcBef>
              <a:spcAft>
                <a:spcPts val="0"/>
              </a:spcAft>
              <a:buClr>
                <a:srgbClr val="2B1803"/>
              </a:buClr>
              <a:buSzPts val="2400"/>
              <a:buChar char="•"/>
              <a:defRPr>
                <a:latin typeface="Arial"/>
                <a:ea typeface="Arial"/>
                <a:cs typeface="Arial"/>
                <a:sym typeface="Arial"/>
              </a:defRPr>
            </a:lvl3pPr>
            <a:lvl4pPr marL="1828800" lvl="3" indent="-355600" algn="l">
              <a:lnSpc>
                <a:spcPct val="100000"/>
              </a:lnSpc>
              <a:spcBef>
                <a:spcPts val="400"/>
              </a:spcBef>
              <a:spcAft>
                <a:spcPts val="0"/>
              </a:spcAft>
              <a:buClr>
                <a:srgbClr val="2B1803"/>
              </a:buClr>
              <a:buSzPts val="2000"/>
              <a:buChar char="–"/>
              <a:defRPr>
                <a:latin typeface="Arial"/>
                <a:ea typeface="Arial"/>
                <a:cs typeface="Arial"/>
                <a:sym typeface="Arial"/>
              </a:defRPr>
            </a:lvl4pPr>
            <a:lvl5pPr marL="2286000" lvl="4" indent="-355600" algn="l">
              <a:lnSpc>
                <a:spcPct val="100000"/>
              </a:lnSpc>
              <a:spcBef>
                <a:spcPts val="400"/>
              </a:spcBef>
              <a:spcAft>
                <a:spcPts val="0"/>
              </a:spcAft>
              <a:buClr>
                <a:srgbClr val="2B1803"/>
              </a:buClr>
              <a:buSzPts val="20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5"/>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25"/>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p25"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28" name="Google Shape;28;p25"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Blue">
  <p:cSld name="Title and Content_Blue">
    <p:spTree>
      <p:nvGrpSpPr>
        <p:cNvPr id="1" name="Shape 29"/>
        <p:cNvGrpSpPr/>
        <p:nvPr/>
      </p:nvGrpSpPr>
      <p:grpSpPr>
        <a:xfrm>
          <a:off x="0" y="0"/>
          <a:ext cx="0" cy="0"/>
          <a:chOff x="0" y="0"/>
          <a:chExt cx="0" cy="0"/>
        </a:xfrm>
      </p:grpSpPr>
      <p:sp>
        <p:nvSpPr>
          <p:cNvPr id="30" name="Google Shape;30;p26"/>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B1803"/>
              </a:buClr>
              <a:buSzPts val="3200"/>
              <a:buChar char="•"/>
              <a:defRPr>
                <a:solidFill>
                  <a:srgbClr val="2B1803"/>
                </a:solidFill>
                <a:latin typeface="Arial"/>
                <a:ea typeface="Arial"/>
                <a:cs typeface="Arial"/>
                <a:sym typeface="Arial"/>
              </a:defRPr>
            </a:lvl1pPr>
            <a:lvl2pPr marL="914400" lvl="1" indent="-406400" algn="l">
              <a:lnSpc>
                <a:spcPct val="100000"/>
              </a:lnSpc>
              <a:spcBef>
                <a:spcPts val="560"/>
              </a:spcBef>
              <a:spcAft>
                <a:spcPts val="0"/>
              </a:spcAft>
              <a:buClr>
                <a:srgbClr val="2B1803"/>
              </a:buClr>
              <a:buSzPts val="2800"/>
              <a:buChar char="–"/>
              <a:defRPr>
                <a:solidFill>
                  <a:srgbClr val="2B1803"/>
                </a:solidFill>
                <a:latin typeface="Arial"/>
                <a:ea typeface="Arial"/>
                <a:cs typeface="Arial"/>
                <a:sym typeface="Arial"/>
              </a:defRPr>
            </a:lvl2pPr>
            <a:lvl3pPr marL="1371600" lvl="2" indent="-381000" algn="l">
              <a:lnSpc>
                <a:spcPct val="100000"/>
              </a:lnSpc>
              <a:spcBef>
                <a:spcPts val="480"/>
              </a:spcBef>
              <a:spcAft>
                <a:spcPts val="0"/>
              </a:spcAft>
              <a:buClr>
                <a:srgbClr val="2B1803"/>
              </a:buClr>
              <a:buSzPts val="2400"/>
              <a:buChar char="•"/>
              <a:defRPr>
                <a:solidFill>
                  <a:srgbClr val="2B1803"/>
                </a:solidFill>
                <a:latin typeface="Arial"/>
                <a:ea typeface="Arial"/>
                <a:cs typeface="Arial"/>
                <a:sym typeface="Arial"/>
              </a:defRPr>
            </a:lvl3pPr>
            <a:lvl4pPr marL="1828800" lvl="3" indent="-3556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4pPr>
            <a:lvl5pPr marL="2286000" lvl="4" indent="-3556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26"/>
          <p:cNvSpPr/>
          <p:nvPr/>
        </p:nvSpPr>
        <p:spPr>
          <a:xfrm>
            <a:off x="0" y="0"/>
            <a:ext cx="18288000" cy="1733218"/>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26"/>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6"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34" name="Google Shape;34;p26"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_Green">
  <p:cSld name="Title and Content_Green">
    <p:spTree>
      <p:nvGrpSpPr>
        <p:cNvPr id="1" name="Shape 35"/>
        <p:cNvGrpSpPr/>
        <p:nvPr/>
      </p:nvGrpSpPr>
      <p:grpSpPr>
        <a:xfrm>
          <a:off x="0" y="0"/>
          <a:ext cx="0" cy="0"/>
          <a:chOff x="0" y="0"/>
          <a:chExt cx="0" cy="0"/>
        </a:xfrm>
      </p:grpSpPr>
      <p:sp>
        <p:nvSpPr>
          <p:cNvPr id="36" name="Google Shape;36;p27"/>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B1803"/>
              </a:buClr>
              <a:buSzPts val="3200"/>
              <a:buChar char="•"/>
              <a:defRPr>
                <a:solidFill>
                  <a:srgbClr val="2B1803"/>
                </a:solidFill>
                <a:latin typeface="Arial"/>
                <a:ea typeface="Arial"/>
                <a:cs typeface="Arial"/>
                <a:sym typeface="Arial"/>
              </a:defRPr>
            </a:lvl1pPr>
            <a:lvl2pPr marL="914400" lvl="1" indent="-406400" algn="l">
              <a:lnSpc>
                <a:spcPct val="100000"/>
              </a:lnSpc>
              <a:spcBef>
                <a:spcPts val="560"/>
              </a:spcBef>
              <a:spcAft>
                <a:spcPts val="0"/>
              </a:spcAft>
              <a:buClr>
                <a:srgbClr val="2B1803"/>
              </a:buClr>
              <a:buSzPts val="2800"/>
              <a:buChar char="–"/>
              <a:defRPr>
                <a:solidFill>
                  <a:srgbClr val="2B1803"/>
                </a:solidFill>
                <a:latin typeface="Arial"/>
                <a:ea typeface="Arial"/>
                <a:cs typeface="Arial"/>
                <a:sym typeface="Arial"/>
              </a:defRPr>
            </a:lvl2pPr>
            <a:lvl3pPr marL="1371600" lvl="2" indent="-381000" algn="l">
              <a:lnSpc>
                <a:spcPct val="100000"/>
              </a:lnSpc>
              <a:spcBef>
                <a:spcPts val="480"/>
              </a:spcBef>
              <a:spcAft>
                <a:spcPts val="0"/>
              </a:spcAft>
              <a:buClr>
                <a:srgbClr val="2B1803"/>
              </a:buClr>
              <a:buSzPts val="2400"/>
              <a:buChar char="•"/>
              <a:defRPr>
                <a:solidFill>
                  <a:srgbClr val="2B1803"/>
                </a:solidFill>
                <a:latin typeface="Arial"/>
                <a:ea typeface="Arial"/>
                <a:cs typeface="Arial"/>
                <a:sym typeface="Arial"/>
              </a:defRPr>
            </a:lvl3pPr>
            <a:lvl4pPr marL="1828800" lvl="3" indent="-3556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4pPr>
            <a:lvl5pPr marL="2286000" lvl="4" indent="-3556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7"/>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7"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39" name="Google Shape;39;p27"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Green">
  <p:cSld name="Section Header_Green">
    <p:bg>
      <p:bgPr>
        <a:solidFill>
          <a:schemeClr val="accent5"/>
        </a:solidFill>
        <a:effectLst/>
      </p:bgPr>
    </p:bg>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Georgia"/>
              <a:buNone/>
              <a:defRPr sz="4000" b="1"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100000"/>
              </a:lnSpc>
              <a:spcBef>
                <a:spcPts val="360"/>
              </a:spcBef>
              <a:spcAft>
                <a:spcPts val="0"/>
              </a:spcAft>
              <a:buClr>
                <a:srgbClr val="88A6A6"/>
              </a:buClr>
              <a:buSzPts val="1800"/>
              <a:buNone/>
              <a:defRPr sz="1800">
                <a:solidFill>
                  <a:srgbClr val="88A6A6"/>
                </a:solidFill>
              </a:defRPr>
            </a:lvl2pPr>
            <a:lvl3pPr marL="1371600" lvl="2" indent="-228600" algn="l">
              <a:lnSpc>
                <a:spcPct val="100000"/>
              </a:lnSpc>
              <a:spcBef>
                <a:spcPts val="320"/>
              </a:spcBef>
              <a:spcAft>
                <a:spcPts val="0"/>
              </a:spcAft>
              <a:buClr>
                <a:srgbClr val="88A6A6"/>
              </a:buClr>
              <a:buSzPts val="1600"/>
              <a:buNone/>
              <a:defRPr sz="1600">
                <a:solidFill>
                  <a:srgbClr val="88A6A6"/>
                </a:solidFill>
              </a:defRPr>
            </a:lvl3pPr>
            <a:lvl4pPr marL="1828800" lvl="3" indent="-228600" algn="l">
              <a:lnSpc>
                <a:spcPct val="100000"/>
              </a:lnSpc>
              <a:spcBef>
                <a:spcPts val="280"/>
              </a:spcBef>
              <a:spcAft>
                <a:spcPts val="0"/>
              </a:spcAft>
              <a:buClr>
                <a:srgbClr val="88A6A6"/>
              </a:buClr>
              <a:buSzPts val="1400"/>
              <a:buNone/>
              <a:defRPr sz="1400">
                <a:solidFill>
                  <a:srgbClr val="88A6A6"/>
                </a:solidFill>
              </a:defRPr>
            </a:lvl4pPr>
            <a:lvl5pPr marL="2286000" lvl="4" indent="-228600" algn="l">
              <a:lnSpc>
                <a:spcPct val="100000"/>
              </a:lnSpc>
              <a:spcBef>
                <a:spcPts val="280"/>
              </a:spcBef>
              <a:spcAft>
                <a:spcPts val="0"/>
              </a:spcAft>
              <a:buClr>
                <a:srgbClr val="88A6A6"/>
              </a:buClr>
              <a:buSzPts val="1400"/>
              <a:buNone/>
              <a:defRPr sz="1400">
                <a:solidFill>
                  <a:srgbClr val="88A6A6"/>
                </a:solidFill>
              </a:defRPr>
            </a:lvl5pPr>
            <a:lvl6pPr marL="2743200" lvl="5" indent="-228600" algn="l">
              <a:lnSpc>
                <a:spcPct val="100000"/>
              </a:lnSpc>
              <a:spcBef>
                <a:spcPts val="280"/>
              </a:spcBef>
              <a:spcAft>
                <a:spcPts val="0"/>
              </a:spcAft>
              <a:buClr>
                <a:srgbClr val="88A6A6"/>
              </a:buClr>
              <a:buSzPts val="1400"/>
              <a:buNone/>
              <a:defRPr sz="1400">
                <a:solidFill>
                  <a:srgbClr val="88A6A6"/>
                </a:solidFill>
              </a:defRPr>
            </a:lvl6pPr>
            <a:lvl7pPr marL="3200400" lvl="6" indent="-228600" algn="l">
              <a:lnSpc>
                <a:spcPct val="100000"/>
              </a:lnSpc>
              <a:spcBef>
                <a:spcPts val="280"/>
              </a:spcBef>
              <a:spcAft>
                <a:spcPts val="0"/>
              </a:spcAft>
              <a:buClr>
                <a:srgbClr val="88A6A6"/>
              </a:buClr>
              <a:buSzPts val="1400"/>
              <a:buNone/>
              <a:defRPr sz="1400">
                <a:solidFill>
                  <a:srgbClr val="88A6A6"/>
                </a:solidFill>
              </a:defRPr>
            </a:lvl7pPr>
            <a:lvl8pPr marL="3657600" lvl="7" indent="-228600" algn="l">
              <a:lnSpc>
                <a:spcPct val="100000"/>
              </a:lnSpc>
              <a:spcBef>
                <a:spcPts val="280"/>
              </a:spcBef>
              <a:spcAft>
                <a:spcPts val="0"/>
              </a:spcAft>
              <a:buClr>
                <a:srgbClr val="88A6A6"/>
              </a:buClr>
              <a:buSzPts val="1400"/>
              <a:buNone/>
              <a:defRPr sz="1400">
                <a:solidFill>
                  <a:srgbClr val="88A6A6"/>
                </a:solidFill>
              </a:defRPr>
            </a:lvl8pPr>
            <a:lvl9pPr marL="4114800" lvl="8" indent="-228600" algn="l">
              <a:lnSpc>
                <a:spcPct val="100000"/>
              </a:lnSpc>
              <a:spcBef>
                <a:spcPts val="280"/>
              </a:spcBef>
              <a:spcAft>
                <a:spcPts val="0"/>
              </a:spcAft>
              <a:buClr>
                <a:srgbClr val="88A6A6"/>
              </a:buClr>
              <a:buSzPts val="1400"/>
              <a:buNone/>
              <a:defRPr sz="1400">
                <a:solidFill>
                  <a:srgbClr val="88A6A6"/>
                </a:solidFill>
              </a:defRPr>
            </a:lvl9pPr>
          </a:lstStyle>
          <a:p>
            <a:endParaRPr/>
          </a:p>
        </p:txBody>
      </p:sp>
      <p:sp>
        <p:nvSpPr>
          <p:cNvPr id="43" name="Google Shape;43;p31"/>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_White">
  <p:cSld name="Section Header_White">
    <p:bg>
      <p:bgPr>
        <a:solidFill>
          <a:schemeClr val="lt2"/>
        </a:solidFill>
        <a:effectLst/>
      </p:bgPr>
    </p:bg>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lnSpc>
                <a:spcPct val="100000"/>
              </a:lnSpc>
              <a:spcBef>
                <a:spcPts val="360"/>
              </a:spcBef>
              <a:spcAft>
                <a:spcPts val="0"/>
              </a:spcAft>
              <a:buClr>
                <a:srgbClr val="88A6A6"/>
              </a:buClr>
              <a:buSzPts val="1800"/>
              <a:buNone/>
              <a:defRPr sz="1800">
                <a:solidFill>
                  <a:srgbClr val="88A6A6"/>
                </a:solidFill>
              </a:defRPr>
            </a:lvl2pPr>
            <a:lvl3pPr marL="1371600" lvl="2" indent="-228600" algn="l">
              <a:lnSpc>
                <a:spcPct val="100000"/>
              </a:lnSpc>
              <a:spcBef>
                <a:spcPts val="320"/>
              </a:spcBef>
              <a:spcAft>
                <a:spcPts val="0"/>
              </a:spcAft>
              <a:buClr>
                <a:srgbClr val="88A6A6"/>
              </a:buClr>
              <a:buSzPts val="1600"/>
              <a:buNone/>
              <a:defRPr sz="1600">
                <a:solidFill>
                  <a:srgbClr val="88A6A6"/>
                </a:solidFill>
              </a:defRPr>
            </a:lvl3pPr>
            <a:lvl4pPr marL="1828800" lvl="3" indent="-228600" algn="l">
              <a:lnSpc>
                <a:spcPct val="100000"/>
              </a:lnSpc>
              <a:spcBef>
                <a:spcPts val="280"/>
              </a:spcBef>
              <a:spcAft>
                <a:spcPts val="0"/>
              </a:spcAft>
              <a:buClr>
                <a:srgbClr val="88A6A6"/>
              </a:buClr>
              <a:buSzPts val="1400"/>
              <a:buNone/>
              <a:defRPr sz="1400">
                <a:solidFill>
                  <a:srgbClr val="88A6A6"/>
                </a:solidFill>
              </a:defRPr>
            </a:lvl4pPr>
            <a:lvl5pPr marL="2286000" lvl="4" indent="-228600" algn="l">
              <a:lnSpc>
                <a:spcPct val="100000"/>
              </a:lnSpc>
              <a:spcBef>
                <a:spcPts val="280"/>
              </a:spcBef>
              <a:spcAft>
                <a:spcPts val="0"/>
              </a:spcAft>
              <a:buClr>
                <a:srgbClr val="88A6A6"/>
              </a:buClr>
              <a:buSzPts val="1400"/>
              <a:buNone/>
              <a:defRPr sz="1400">
                <a:solidFill>
                  <a:srgbClr val="88A6A6"/>
                </a:solidFill>
              </a:defRPr>
            </a:lvl5pPr>
            <a:lvl6pPr marL="2743200" lvl="5" indent="-228600" algn="l">
              <a:lnSpc>
                <a:spcPct val="100000"/>
              </a:lnSpc>
              <a:spcBef>
                <a:spcPts val="280"/>
              </a:spcBef>
              <a:spcAft>
                <a:spcPts val="0"/>
              </a:spcAft>
              <a:buClr>
                <a:srgbClr val="88A6A6"/>
              </a:buClr>
              <a:buSzPts val="1400"/>
              <a:buNone/>
              <a:defRPr sz="1400">
                <a:solidFill>
                  <a:srgbClr val="88A6A6"/>
                </a:solidFill>
              </a:defRPr>
            </a:lvl6pPr>
            <a:lvl7pPr marL="3200400" lvl="6" indent="-228600" algn="l">
              <a:lnSpc>
                <a:spcPct val="100000"/>
              </a:lnSpc>
              <a:spcBef>
                <a:spcPts val="280"/>
              </a:spcBef>
              <a:spcAft>
                <a:spcPts val="0"/>
              </a:spcAft>
              <a:buClr>
                <a:srgbClr val="88A6A6"/>
              </a:buClr>
              <a:buSzPts val="1400"/>
              <a:buNone/>
              <a:defRPr sz="1400">
                <a:solidFill>
                  <a:srgbClr val="88A6A6"/>
                </a:solidFill>
              </a:defRPr>
            </a:lvl7pPr>
            <a:lvl8pPr marL="3657600" lvl="7" indent="-228600" algn="l">
              <a:lnSpc>
                <a:spcPct val="100000"/>
              </a:lnSpc>
              <a:spcBef>
                <a:spcPts val="280"/>
              </a:spcBef>
              <a:spcAft>
                <a:spcPts val="0"/>
              </a:spcAft>
              <a:buClr>
                <a:srgbClr val="88A6A6"/>
              </a:buClr>
              <a:buSzPts val="1400"/>
              <a:buNone/>
              <a:defRPr sz="1400">
                <a:solidFill>
                  <a:srgbClr val="88A6A6"/>
                </a:solidFill>
              </a:defRPr>
            </a:lvl8pPr>
            <a:lvl9pPr marL="4114800" lvl="8" indent="-228600" algn="l">
              <a:lnSpc>
                <a:spcPct val="100000"/>
              </a:lnSpc>
              <a:spcBef>
                <a:spcPts val="280"/>
              </a:spcBef>
              <a:spcAft>
                <a:spcPts val="0"/>
              </a:spcAft>
              <a:buClr>
                <a:srgbClr val="88A6A6"/>
              </a:buClr>
              <a:buSzPts val="1400"/>
              <a:buNone/>
              <a:defRPr sz="1400">
                <a:solidFill>
                  <a:srgbClr val="88A6A6"/>
                </a:solidFill>
              </a:defRPr>
            </a:lvl9pPr>
          </a:lstStyle>
          <a:p>
            <a:endParaRPr/>
          </a:p>
        </p:txBody>
      </p:sp>
      <p:sp>
        <p:nvSpPr>
          <p:cNvPr id="47" name="Google Shape;47;p32"/>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olumn_Pink">
  <p:cSld name="2_Column_Pink">
    <p:spTree>
      <p:nvGrpSpPr>
        <p:cNvPr id="1" name="Shape 48"/>
        <p:cNvGrpSpPr/>
        <p:nvPr/>
      </p:nvGrpSpPr>
      <p:grpSpPr>
        <a:xfrm>
          <a:off x="0" y="0"/>
          <a:ext cx="0" cy="0"/>
          <a:chOff x="0" y="0"/>
          <a:chExt cx="0" cy="0"/>
        </a:xfrm>
      </p:grpSpPr>
      <p:sp>
        <p:nvSpPr>
          <p:cNvPr id="49" name="Google Shape;49;p33"/>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33"/>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33"/>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53" name="Google Shape;53;p33"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54" name="Google Shape;54;p33"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419100"/>
            <a:ext cx="16992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2B1803"/>
              </a:buClr>
              <a:buSzPts val="4400"/>
              <a:buFont typeface="Georgia"/>
              <a:buNone/>
              <a:defRPr sz="4400" b="0" i="0" u="none" strike="noStrike" cap="none">
                <a:solidFill>
                  <a:srgbClr val="2B180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457200" y="2400300"/>
            <a:ext cx="16992600" cy="72390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a:off x="457200" y="419100"/>
            <a:ext cx="16992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1D0704"/>
              </a:buClr>
              <a:buSzPts val="4400"/>
              <a:buFont typeface="Georgia"/>
              <a:buNone/>
              <a:defRPr sz="4400" b="0" i="0" u="none" strike="noStrike" cap="none">
                <a:solidFill>
                  <a:srgbClr val="1D0704"/>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28"/>
          <p:cNvSpPr txBox="1">
            <a:spLocks noGrp="1"/>
          </p:cNvSpPr>
          <p:nvPr>
            <p:ph type="body" idx="1"/>
          </p:nvPr>
        </p:nvSpPr>
        <p:spPr>
          <a:xfrm>
            <a:off x="457200" y="2400300"/>
            <a:ext cx="16992600" cy="72390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1D0704"/>
              </a:buClr>
              <a:buSzPts val="3200"/>
              <a:buFont typeface="Arial"/>
              <a:buChar char="•"/>
              <a:defRPr sz="3200" b="0" i="0" u="none" strike="noStrike" cap="none">
                <a:solidFill>
                  <a:srgbClr val="1D0704"/>
                </a:solidFill>
                <a:latin typeface="Arial"/>
                <a:ea typeface="Arial"/>
                <a:cs typeface="Arial"/>
                <a:sym typeface="Arial"/>
              </a:defRPr>
            </a:lvl1pPr>
            <a:lvl2pPr marL="914400" marR="0" lvl="1" indent="-406400" algn="l" rtl="0">
              <a:lnSpc>
                <a:spcPct val="100000"/>
              </a:lnSpc>
              <a:spcBef>
                <a:spcPts val="560"/>
              </a:spcBef>
              <a:spcAft>
                <a:spcPts val="0"/>
              </a:spcAft>
              <a:buClr>
                <a:srgbClr val="1D0704"/>
              </a:buClr>
              <a:buSzPts val="2800"/>
              <a:buFont typeface="Arial"/>
              <a:buChar char="–"/>
              <a:defRPr sz="2800" b="0" i="0" u="none" strike="noStrike" cap="none">
                <a:solidFill>
                  <a:srgbClr val="1D0704"/>
                </a:solidFill>
                <a:latin typeface="Arial"/>
                <a:ea typeface="Arial"/>
                <a:cs typeface="Arial"/>
                <a:sym typeface="Arial"/>
              </a:defRPr>
            </a:lvl2pPr>
            <a:lvl3pPr marL="1371600" marR="0" lvl="2" indent="-381000" algn="l" rtl="0">
              <a:lnSpc>
                <a:spcPct val="100000"/>
              </a:lnSpc>
              <a:spcBef>
                <a:spcPts val="480"/>
              </a:spcBef>
              <a:spcAft>
                <a:spcPts val="0"/>
              </a:spcAft>
              <a:buClr>
                <a:srgbClr val="1D0704"/>
              </a:buClr>
              <a:buSzPts val="2400"/>
              <a:buFont typeface="Arial"/>
              <a:buChar char="•"/>
              <a:defRPr sz="2400" b="0" i="0" u="none" strike="noStrike" cap="none">
                <a:solidFill>
                  <a:srgbClr val="1D0704"/>
                </a:solidFill>
                <a:latin typeface="Arial"/>
                <a:ea typeface="Arial"/>
                <a:cs typeface="Arial"/>
                <a:sym typeface="Arial"/>
              </a:defRPr>
            </a:lvl3pPr>
            <a:lvl4pPr marL="1828800" marR="0" lvl="3" indent="-355600" algn="l" rtl="0">
              <a:lnSpc>
                <a:spcPct val="100000"/>
              </a:lnSpc>
              <a:spcBef>
                <a:spcPts val="400"/>
              </a:spcBef>
              <a:spcAft>
                <a:spcPts val="0"/>
              </a:spcAft>
              <a:buClr>
                <a:srgbClr val="1D0704"/>
              </a:buClr>
              <a:buSzPts val="2000"/>
              <a:buFont typeface="Arial"/>
              <a:buChar char="–"/>
              <a:defRPr sz="2000" b="0" i="0" u="none" strike="noStrike" cap="none">
                <a:solidFill>
                  <a:srgbClr val="1D0704"/>
                </a:solidFill>
                <a:latin typeface="Arial"/>
                <a:ea typeface="Arial"/>
                <a:cs typeface="Arial"/>
                <a:sym typeface="Arial"/>
              </a:defRPr>
            </a:lvl4pPr>
            <a:lvl5pPr marL="2286000" marR="0" lvl="4" indent="-355600" algn="l" rtl="0">
              <a:lnSpc>
                <a:spcPct val="100000"/>
              </a:lnSpc>
              <a:spcBef>
                <a:spcPts val="400"/>
              </a:spcBef>
              <a:spcAft>
                <a:spcPts val="0"/>
              </a:spcAft>
              <a:buClr>
                <a:srgbClr val="1D0704"/>
              </a:buClr>
              <a:buSzPts val="2000"/>
              <a:buFont typeface="Arial"/>
              <a:buChar char="»"/>
              <a:defRPr sz="2000" b="0" i="0" u="none" strike="noStrike" cap="none">
                <a:solidFill>
                  <a:srgbClr val="1D0704"/>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hbcudigitallibrary.auctr.edu/digital/collection/bsdc"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hdl.handle.net/11603/4016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1716600" y="4800475"/>
            <a:ext cx="14854800" cy="1946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Georgia"/>
              <a:buNone/>
            </a:pPr>
            <a:r>
              <a:rPr lang="en-US"/>
              <a:t>Archival Bonds: Restoring and Forming Connections for Digital Access</a:t>
            </a:r>
            <a:endParaRPr/>
          </a:p>
        </p:txBody>
      </p:sp>
      <p:sp>
        <p:nvSpPr>
          <p:cNvPr id="131" name="Google Shape;131;p2"/>
          <p:cNvSpPr txBox="1">
            <a:spLocks noGrp="1"/>
          </p:cNvSpPr>
          <p:nvPr>
            <p:ph type="body" idx="1"/>
          </p:nvPr>
        </p:nvSpPr>
        <p:spPr>
          <a:xfrm>
            <a:off x="5076242" y="7200900"/>
            <a:ext cx="7807325" cy="1981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a:solidFill>
                  <a:schemeClr val="dk1"/>
                </a:solidFill>
              </a:rPr>
              <a:t>PRESENTERS:</a:t>
            </a:r>
            <a:endParaRPr b="1">
              <a:solidFill>
                <a:schemeClr val="dk1"/>
              </a:solidFill>
            </a:endParaRPr>
          </a:p>
          <a:p>
            <a:pPr marL="0" lvl="0" indent="0" algn="ctr" rtl="0">
              <a:lnSpc>
                <a:spcPct val="100000"/>
              </a:lnSpc>
              <a:spcBef>
                <a:spcPts val="0"/>
              </a:spcBef>
              <a:spcAft>
                <a:spcPts val="0"/>
              </a:spcAft>
              <a:buClr>
                <a:schemeClr val="dk1"/>
              </a:buClr>
              <a:buSzPts val="3200"/>
              <a:buNone/>
            </a:pPr>
            <a:r>
              <a:rPr lang="en-US" b="1">
                <a:solidFill>
                  <a:schemeClr val="dk1"/>
                </a:solidFill>
              </a:rPr>
              <a:t>Claire Jeter</a:t>
            </a:r>
            <a:endParaRPr b="1">
              <a:solidFill>
                <a:schemeClr val="dk1"/>
              </a:solidFill>
            </a:endParaRPr>
          </a:p>
          <a:p>
            <a:pPr marL="0" lvl="0" indent="0" algn="ctr" rtl="0">
              <a:lnSpc>
                <a:spcPct val="100000"/>
              </a:lnSpc>
              <a:spcBef>
                <a:spcPts val="0"/>
              </a:spcBef>
              <a:spcAft>
                <a:spcPts val="0"/>
              </a:spcAft>
              <a:buClr>
                <a:schemeClr val="dk1"/>
              </a:buClr>
              <a:buSzPts val="3200"/>
              <a:buNone/>
            </a:pPr>
            <a:r>
              <a:rPr lang="en-US" b="1">
                <a:solidFill>
                  <a:schemeClr val="dk1"/>
                </a:solidFill>
              </a:rPr>
              <a:t>Shamica Terry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d8f3b96cc0_0_23"/>
          <p:cNvSpPr txBox="1">
            <a:spLocks noGrp="1"/>
          </p:cNvSpPr>
          <p:nvPr>
            <p:ph type="title"/>
          </p:nvPr>
        </p:nvSpPr>
        <p:spPr>
          <a:xfrm>
            <a:off x="526228" y="332725"/>
            <a:ext cx="171621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Check out Our Digital Collections</a:t>
            </a:r>
            <a:endParaRPr/>
          </a:p>
        </p:txBody>
      </p:sp>
      <p:sp>
        <p:nvSpPr>
          <p:cNvPr id="211" name="Google Shape;211;g3d8f3b96cc0_0_23"/>
          <p:cNvSpPr txBox="1">
            <a:spLocks noGrp="1"/>
          </p:cNvSpPr>
          <p:nvPr>
            <p:ph type="body" idx="1"/>
          </p:nvPr>
        </p:nvSpPr>
        <p:spPr>
          <a:xfrm>
            <a:off x="758862" y="8493665"/>
            <a:ext cx="7807200" cy="11430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u="sng">
                <a:solidFill>
                  <a:schemeClr val="hlink"/>
                </a:solidFill>
                <a:hlinkClick r:id="rId3"/>
              </a:rPr>
              <a:t>BSU Collection</a:t>
            </a:r>
            <a:r>
              <a:rPr lang="en-US">
                <a:solidFill>
                  <a:schemeClr val="dk1"/>
                </a:solidFill>
              </a:rPr>
              <a:t> on the HBCU DLT’s Digital Collection</a:t>
            </a:r>
            <a:endParaRPr>
              <a:solidFill>
                <a:schemeClr val="dk1"/>
              </a:solidFill>
            </a:endParaRPr>
          </a:p>
        </p:txBody>
      </p:sp>
      <p:sp>
        <p:nvSpPr>
          <p:cNvPr id="212" name="Google Shape;212;g3d8f3b96cc0_0_23"/>
          <p:cNvSpPr txBox="1">
            <a:spLocks noGrp="1"/>
          </p:cNvSpPr>
          <p:nvPr>
            <p:ph type="body" idx="1"/>
          </p:nvPr>
        </p:nvSpPr>
        <p:spPr>
          <a:xfrm>
            <a:off x="9449800" y="8493675"/>
            <a:ext cx="7593300" cy="11430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u="sng">
                <a:solidFill>
                  <a:schemeClr val="hlink"/>
                </a:solidFill>
                <a:hlinkClick r:id="rId4"/>
              </a:rPr>
              <a:t>BSU Newspaper Collection</a:t>
            </a:r>
            <a:r>
              <a:rPr lang="en-US">
                <a:solidFill>
                  <a:schemeClr val="dk1"/>
                </a:solidFill>
              </a:rPr>
              <a:t> on MD-SOAR</a:t>
            </a:r>
            <a:endParaRPr>
              <a:solidFill>
                <a:schemeClr val="dk1"/>
              </a:solidFill>
            </a:endParaRPr>
          </a:p>
        </p:txBody>
      </p:sp>
      <p:pic>
        <p:nvPicPr>
          <p:cNvPr id="213" name="Google Shape;213;g3d8f3b96cc0_0_23" descr="QR code for the BSU Collection on the HBCU Digital Library Trust's page. " title="Untitled (1).png"/>
          <p:cNvPicPr preferRelativeResize="0"/>
          <p:nvPr/>
        </p:nvPicPr>
        <p:blipFill>
          <a:blip r:embed="rId5">
            <a:alphaModFix/>
          </a:blip>
          <a:stretch>
            <a:fillRect/>
          </a:stretch>
        </p:blipFill>
        <p:spPr>
          <a:xfrm>
            <a:off x="1750874" y="2322375"/>
            <a:ext cx="5642249" cy="5642249"/>
          </a:xfrm>
          <a:prstGeom prst="rect">
            <a:avLst/>
          </a:prstGeom>
          <a:noFill/>
          <a:ln>
            <a:noFill/>
          </a:ln>
        </p:spPr>
      </p:pic>
      <p:pic>
        <p:nvPicPr>
          <p:cNvPr id="214" name="Google Shape;214;g3d8f3b96cc0_0_23" descr="A QR code for the BSU Spectrum Newspaper Collection on MD-SOAR. " title="MD-SOAR QR Code.png"/>
          <p:cNvPicPr preferRelativeResize="0"/>
          <p:nvPr/>
        </p:nvPicPr>
        <p:blipFill>
          <a:blip r:embed="rId6">
            <a:alphaModFix/>
          </a:blip>
          <a:stretch>
            <a:fillRect/>
          </a:stretch>
        </p:blipFill>
        <p:spPr>
          <a:xfrm>
            <a:off x="10425325" y="2322375"/>
            <a:ext cx="5642249" cy="5642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8800"/>
              <a:buFont typeface="Georgia"/>
              <a:buNone/>
            </a:pPr>
            <a:r>
              <a:rPr lang="en-US"/>
              <a:t>Thank you!</a:t>
            </a:r>
            <a:endParaRPr/>
          </a:p>
        </p:txBody>
      </p:sp>
      <p:sp>
        <p:nvSpPr>
          <p:cNvPr id="220" name="Google Shape;220;p19"/>
          <p:cNvSpPr txBox="1">
            <a:spLocks noGrp="1"/>
          </p:cNvSpPr>
          <p:nvPr>
            <p:ph type="body" idx="1"/>
          </p:nvPr>
        </p:nvSpPr>
        <p:spPr>
          <a:xfrm>
            <a:off x="1030462" y="4894915"/>
            <a:ext cx="78072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a:solidFill>
                  <a:schemeClr val="dk1"/>
                </a:solidFill>
              </a:rPr>
              <a:t>Claire Jeter</a:t>
            </a:r>
            <a:endParaRPr b="1">
              <a:solidFill>
                <a:schemeClr val="dk1"/>
              </a:solidFill>
            </a:endParaRPr>
          </a:p>
          <a:p>
            <a:pPr marL="0" lvl="0" indent="0" algn="ctr" rtl="0">
              <a:lnSpc>
                <a:spcPct val="100000"/>
              </a:lnSpc>
              <a:spcBef>
                <a:spcPts val="0"/>
              </a:spcBef>
              <a:spcAft>
                <a:spcPts val="0"/>
              </a:spcAft>
              <a:buClr>
                <a:schemeClr val="dk1"/>
              </a:buClr>
              <a:buSzPts val="3200"/>
              <a:buNone/>
            </a:pPr>
            <a:r>
              <a:rPr lang="en-US" b="1">
                <a:solidFill>
                  <a:schemeClr val="dk1"/>
                </a:solidFill>
              </a:rPr>
              <a:t>cjeter@bowiestate.edu </a:t>
            </a:r>
            <a:endParaRPr/>
          </a:p>
        </p:txBody>
      </p:sp>
      <p:sp>
        <p:nvSpPr>
          <p:cNvPr id="221" name="Google Shape;221;p19"/>
          <p:cNvSpPr txBox="1">
            <a:spLocks noGrp="1"/>
          </p:cNvSpPr>
          <p:nvPr>
            <p:ph type="body" idx="1"/>
          </p:nvPr>
        </p:nvSpPr>
        <p:spPr>
          <a:xfrm>
            <a:off x="9398887" y="4894915"/>
            <a:ext cx="78072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a:solidFill>
                  <a:schemeClr val="dk1"/>
                </a:solidFill>
              </a:rPr>
              <a:t>Shamica Terry</a:t>
            </a:r>
            <a:endParaRPr b="1">
              <a:solidFill>
                <a:schemeClr val="dk1"/>
              </a:solidFill>
            </a:endParaRPr>
          </a:p>
          <a:p>
            <a:pPr marL="0" lvl="0" indent="0" algn="ctr" rtl="0">
              <a:lnSpc>
                <a:spcPct val="100000"/>
              </a:lnSpc>
              <a:spcBef>
                <a:spcPts val="0"/>
              </a:spcBef>
              <a:spcAft>
                <a:spcPts val="0"/>
              </a:spcAft>
              <a:buClr>
                <a:schemeClr val="dk1"/>
              </a:buClr>
              <a:buSzPts val="3200"/>
              <a:buNone/>
            </a:pPr>
            <a:r>
              <a:rPr lang="en-US" b="1">
                <a:solidFill>
                  <a:schemeClr val="dk1"/>
                </a:solidFill>
              </a:rPr>
              <a:t>sterry@bowiestate.edu</a:t>
            </a:r>
            <a:endParaRPr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6"/>
        <p:cNvGrpSpPr/>
        <p:nvPr/>
      </p:nvGrpSpPr>
      <p:grpSpPr>
        <a:xfrm>
          <a:off x="0" y="0"/>
          <a:ext cx="0" cy="0"/>
          <a:chOff x="0" y="0"/>
          <a:chExt cx="0" cy="0"/>
        </a:xfrm>
      </p:grpSpPr>
      <p:sp>
        <p:nvSpPr>
          <p:cNvPr id="137" name="Google Shape;137;g3974c5cab9a_0_13"/>
          <p:cNvSpPr txBox="1">
            <a:spLocks noGrp="1"/>
          </p:cNvSpPr>
          <p:nvPr>
            <p:ph type="body" idx="1"/>
          </p:nvPr>
        </p:nvSpPr>
        <p:spPr>
          <a:xfrm>
            <a:off x="722325" y="3429000"/>
            <a:ext cx="7772400" cy="5743800"/>
          </a:xfrm>
          <a:prstGeom prst="rect">
            <a:avLst/>
          </a:prstGeom>
          <a:noFill/>
          <a:ln>
            <a:noFill/>
          </a:ln>
        </p:spPr>
        <p:txBody>
          <a:bodyPr spcFirstLastPara="1" wrap="square" lIns="91425" tIns="45700" rIns="91425" bIns="45700" anchor="t" anchorCtr="0">
            <a:normAutofit/>
          </a:bodyPr>
          <a:lstStyle/>
          <a:p>
            <a:pPr marL="457200" lvl="0" indent="-495300" algn="l" rtl="0">
              <a:lnSpc>
                <a:spcPct val="190000"/>
              </a:lnSpc>
              <a:spcBef>
                <a:spcPts val="720"/>
              </a:spcBef>
              <a:spcAft>
                <a:spcPts val="0"/>
              </a:spcAft>
              <a:buClr>
                <a:schemeClr val="dk1"/>
              </a:buClr>
              <a:buSzPts val="4200"/>
              <a:buChar char="❖"/>
            </a:pPr>
            <a:r>
              <a:rPr lang="en-US" sz="3800" b="1">
                <a:solidFill>
                  <a:schemeClr val="dk1"/>
                </a:solidFill>
              </a:rPr>
              <a:t>Timeline</a:t>
            </a:r>
            <a:endParaRPr sz="3800" b="1">
              <a:solidFill>
                <a:schemeClr val="dk1"/>
              </a:solidFill>
            </a:endParaRPr>
          </a:p>
          <a:p>
            <a:pPr marL="457200" lvl="0" indent="-495300" algn="l" rtl="0">
              <a:lnSpc>
                <a:spcPct val="190000"/>
              </a:lnSpc>
              <a:spcBef>
                <a:spcPts val="0"/>
              </a:spcBef>
              <a:spcAft>
                <a:spcPts val="0"/>
              </a:spcAft>
              <a:buClr>
                <a:schemeClr val="dk1"/>
              </a:buClr>
              <a:buSzPts val="4200"/>
              <a:buChar char="❖"/>
            </a:pPr>
            <a:r>
              <a:rPr lang="en-US" sz="3800" b="1"/>
              <a:t>Solutions to ‘speed bumps’</a:t>
            </a:r>
            <a:endParaRPr sz="3800" b="1"/>
          </a:p>
          <a:p>
            <a:pPr marL="457200" lvl="0" indent="-495300" algn="l" rtl="0">
              <a:lnSpc>
                <a:spcPct val="190000"/>
              </a:lnSpc>
              <a:spcBef>
                <a:spcPts val="0"/>
              </a:spcBef>
              <a:spcAft>
                <a:spcPts val="0"/>
              </a:spcAft>
              <a:buClr>
                <a:schemeClr val="dk1"/>
              </a:buClr>
              <a:buSzPts val="4200"/>
              <a:buChar char="❖"/>
            </a:pPr>
            <a:r>
              <a:rPr lang="en-US" sz="3800" b="1"/>
              <a:t>Prioritizing Collections</a:t>
            </a:r>
            <a:endParaRPr sz="3800" b="1"/>
          </a:p>
          <a:p>
            <a:pPr marL="457200" lvl="0" indent="-495300" algn="l" rtl="0">
              <a:lnSpc>
                <a:spcPct val="190000"/>
              </a:lnSpc>
              <a:spcBef>
                <a:spcPts val="0"/>
              </a:spcBef>
              <a:spcAft>
                <a:spcPts val="0"/>
              </a:spcAft>
              <a:buClr>
                <a:schemeClr val="dk1"/>
              </a:buClr>
              <a:buSzPts val="4200"/>
              <a:buChar char="❖"/>
            </a:pPr>
            <a:r>
              <a:rPr lang="en-US" sz="3800" b="1">
                <a:solidFill>
                  <a:schemeClr val="dk1"/>
                </a:solidFill>
              </a:rPr>
              <a:t>Identifying Community Groups</a:t>
            </a:r>
            <a:endParaRPr sz="3800" b="1">
              <a:solidFill>
                <a:schemeClr val="dk1"/>
              </a:solidFill>
            </a:endParaRPr>
          </a:p>
        </p:txBody>
      </p:sp>
      <p:sp>
        <p:nvSpPr>
          <p:cNvPr id="138" name="Google Shape;138;g3974c5cab9a_0_13"/>
          <p:cNvSpPr txBox="1">
            <a:spLocks noGrp="1"/>
          </p:cNvSpPr>
          <p:nvPr>
            <p:ph type="title"/>
          </p:nvPr>
        </p:nvSpPr>
        <p:spPr>
          <a:xfrm>
            <a:off x="722325" y="669300"/>
            <a:ext cx="9564600" cy="238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7200"/>
              <a:buFont typeface="Georgia"/>
              <a:buNone/>
            </a:pPr>
            <a:r>
              <a:rPr lang="en-US" sz="6500">
                <a:solidFill>
                  <a:schemeClr val="dk1"/>
                </a:solidFill>
              </a:rPr>
              <a:t>Community </a:t>
            </a:r>
            <a:r>
              <a:rPr lang="en-US" sz="6500"/>
              <a:t>Digitization</a:t>
            </a:r>
            <a:endParaRPr sz="6500">
              <a:solidFill>
                <a:schemeClr val="dk1"/>
              </a:solidFill>
              <a:latin typeface="Georgia"/>
              <a:ea typeface="Georgia"/>
              <a:cs typeface="Georgia"/>
              <a:sym typeface="Georgia"/>
            </a:endParaRPr>
          </a:p>
        </p:txBody>
      </p:sp>
      <p:pic>
        <p:nvPicPr>
          <p:cNvPr id="139" name="Google Shape;139;g3974c5cab9a_0_13" descr="A color photo of 5 standing bookcases filled with books. The bookcases have seven shelves each and all of the shelves are either filled with books laying flat or standing  or filled with grey Hollinger Boxes. " title="IMG_4331.HEIC"/>
          <p:cNvPicPr preferRelativeResize="0">
            <a:picLocks noGrp="1"/>
          </p:cNvPicPr>
          <p:nvPr>
            <p:ph type="pic" idx="2"/>
          </p:nvPr>
        </p:nvPicPr>
        <p:blipFill rotWithShape="1">
          <a:blip r:embed="rId3">
            <a:alphaModFix/>
          </a:blip>
          <a:srcRect t="1784" b="1784"/>
          <a:stretch/>
        </p:blipFill>
        <p:spPr>
          <a:xfrm>
            <a:off x="10287000" y="0"/>
            <a:ext cx="8001001" cy="102870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974c5cab9a_0_7"/>
          <p:cNvSpPr txBox="1">
            <a:spLocks noGrp="1"/>
          </p:cNvSpPr>
          <p:nvPr>
            <p:ph type="body" idx="1"/>
          </p:nvPr>
        </p:nvSpPr>
        <p:spPr>
          <a:xfrm>
            <a:off x="2280785" y="9091637"/>
            <a:ext cx="5486400" cy="804900"/>
          </a:xfrm>
          <a:prstGeom prst="rect">
            <a:avLst/>
          </a:prstGeom>
        </p:spPr>
        <p:txBody>
          <a:bodyPr spcFirstLastPara="1" wrap="square" lIns="91425" tIns="45700" rIns="91425" bIns="45700" anchor="b" anchorCtr="0">
            <a:normAutofit/>
          </a:bodyPr>
          <a:lstStyle/>
          <a:p>
            <a:pPr marL="0" lvl="0" indent="0" algn="r" rtl="0">
              <a:spcBef>
                <a:spcPts val="280"/>
              </a:spcBef>
              <a:spcAft>
                <a:spcPts val="0"/>
              </a:spcAft>
              <a:buNone/>
            </a:pPr>
            <a:r>
              <a:rPr lang="en-US" sz="1500"/>
              <a:t>Note: The archives is no longer like this!</a:t>
            </a:r>
            <a:endParaRPr sz="1500"/>
          </a:p>
        </p:txBody>
      </p:sp>
      <p:pic>
        <p:nvPicPr>
          <p:cNvPr id="146" name="Google Shape;146;g3974c5cab9a_0_7" descr="A color photo showing the disarray of the untouched archives. On the left hand side shelves remain empty while many books are stacked haphazardly on the floor between the bookcases. A book cart in the center of the photo holds some leaning books. Behind the book cart are stacked books, broken boxes of books, and loose page scraps on the floor. On the right hand side the is a row of book cases filled with old, deteriorating books, boxes, and more books looking messy and disorganized. Do not worry the shelves and stacks area no longer looks like this. " title="IMG_4192.HEIC"/>
          <p:cNvPicPr preferRelativeResize="0">
            <a:picLocks noGrp="1"/>
          </p:cNvPicPr>
          <p:nvPr>
            <p:ph type="pic" idx="2"/>
          </p:nvPr>
        </p:nvPicPr>
        <p:blipFill rotWithShape="1">
          <a:blip r:embed="rId3">
            <a:alphaModFix/>
          </a:blip>
          <a:srcRect t="9203" b="15795"/>
          <a:stretch/>
        </p:blipFill>
        <p:spPr>
          <a:xfrm>
            <a:off x="8001337" y="0"/>
            <a:ext cx="10286700" cy="10287002"/>
          </a:xfrm>
          <a:prstGeom prst="rect">
            <a:avLst/>
          </a:prstGeom>
        </p:spPr>
      </p:pic>
      <p:sp>
        <p:nvSpPr>
          <p:cNvPr id="147" name="Google Shape;147;g3974c5cab9a_0_7"/>
          <p:cNvSpPr txBox="1">
            <a:spLocks noGrp="1"/>
          </p:cNvSpPr>
          <p:nvPr>
            <p:ph type="body" idx="3"/>
          </p:nvPr>
        </p:nvSpPr>
        <p:spPr>
          <a:xfrm>
            <a:off x="867325" y="378000"/>
            <a:ext cx="6981600" cy="7254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US" sz="4000">
                <a:latin typeface="Georgia"/>
                <a:ea typeface="Georgia"/>
                <a:cs typeface="Georgia"/>
                <a:sym typeface="Georgia"/>
              </a:rPr>
              <a:t>Untouched Collections</a:t>
            </a:r>
            <a:endParaRPr sz="4000">
              <a:latin typeface="Georgia"/>
              <a:ea typeface="Georgia"/>
              <a:cs typeface="Georgia"/>
              <a:sym typeface="Georgia"/>
            </a:endParaRPr>
          </a:p>
        </p:txBody>
      </p:sp>
      <p:pic>
        <p:nvPicPr>
          <p:cNvPr id="148" name="Google Shape;148;g3974c5cab9a_0_7" descr="A color photo showing an overflowing bookcase filled with sheet music books. Off to the right side of the photo is a young black woman, Shamica Terry, side eyeing the messy shelves. " title="IMG_3629.HEIC"/>
          <p:cNvPicPr preferRelativeResize="0"/>
          <p:nvPr/>
        </p:nvPicPr>
        <p:blipFill>
          <a:blip r:embed="rId4">
            <a:alphaModFix/>
          </a:blip>
          <a:stretch>
            <a:fillRect/>
          </a:stretch>
        </p:blipFill>
        <p:spPr>
          <a:xfrm>
            <a:off x="508900" y="1103401"/>
            <a:ext cx="3615702" cy="4820951"/>
          </a:xfrm>
          <a:prstGeom prst="rect">
            <a:avLst/>
          </a:prstGeom>
          <a:noFill/>
          <a:ln>
            <a:noFill/>
          </a:ln>
        </p:spPr>
      </p:pic>
      <p:pic>
        <p:nvPicPr>
          <p:cNvPr id="149" name="Google Shape;149;g3974c5cab9a_0_7" descr="A color photo showing bookshelves holding sheet music books stacked laying flat as not bend the soft paper covered books. The right most shelves hold Hollinger document boxes laying on their sides. The Hollinger boxes have more delicate sheet music books in them. " title="IMG_3630.HEIC"/>
          <p:cNvPicPr preferRelativeResize="0"/>
          <p:nvPr/>
        </p:nvPicPr>
        <p:blipFill>
          <a:blip r:embed="rId5">
            <a:alphaModFix/>
          </a:blip>
          <a:stretch>
            <a:fillRect/>
          </a:stretch>
        </p:blipFill>
        <p:spPr>
          <a:xfrm>
            <a:off x="4276989" y="4566353"/>
            <a:ext cx="3571937" cy="4762583"/>
          </a:xfrm>
          <a:prstGeom prst="rect">
            <a:avLst/>
          </a:prstGeom>
          <a:noFill/>
          <a:ln>
            <a:noFill/>
          </a:ln>
        </p:spPr>
      </p:pic>
      <p:sp>
        <p:nvSpPr>
          <p:cNvPr id="150" name="Google Shape;150;g3974c5cab9a_0_7" descr="A blue colored arrow pointing from one photo above to the photo to the right of the arrow."/>
          <p:cNvSpPr/>
          <p:nvPr/>
        </p:nvSpPr>
        <p:spPr>
          <a:xfrm rot="10800000" flipH="1">
            <a:off x="2342575" y="6229975"/>
            <a:ext cx="1443000" cy="1544700"/>
          </a:xfrm>
          <a:prstGeom prst="bentArrow">
            <a:avLst>
              <a:gd name="adj1" fmla="val 10748"/>
              <a:gd name="adj2" fmla="val 24382"/>
              <a:gd name="adj3" fmla="val 27271"/>
              <a:gd name="adj4" fmla="val 4545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6" descr="A color photo showing the interior of a flip top table display case. Inside the display case are a number of photos from the 1970s depicting student life on campus, a signed football, several Bowie State University pennants and banners, an open yearbook from 1976, and an open copy of &quot;The Torch of Knowledge,&quot; a book about BSU history, turned to the page detailing the life of Beatrice P. Payne, the oldest Alumni living at time of publication.  " title="IMG_2323.JPG"/>
          <p:cNvPicPr preferRelativeResize="0">
            <a:picLocks noGrp="1"/>
          </p:cNvPicPr>
          <p:nvPr>
            <p:ph type="pic" idx="2"/>
          </p:nvPr>
        </p:nvPicPr>
        <p:blipFill rotWithShape="1">
          <a:blip r:embed="rId3">
            <a:alphaModFix/>
          </a:blip>
          <a:srcRect t="20152" b="20158"/>
          <a:stretch/>
        </p:blipFill>
        <p:spPr>
          <a:xfrm>
            <a:off x="786950" y="1171675"/>
            <a:ext cx="9324769" cy="4174598"/>
          </a:xfrm>
          <a:prstGeom prst="rect">
            <a:avLst/>
          </a:prstGeom>
        </p:spPr>
      </p:pic>
      <p:sp>
        <p:nvSpPr>
          <p:cNvPr id="156" name="Google Shape;156;p6"/>
          <p:cNvSpPr txBox="1">
            <a:spLocks noGrp="1"/>
          </p:cNvSpPr>
          <p:nvPr>
            <p:ph type="body" idx="3"/>
          </p:nvPr>
        </p:nvSpPr>
        <p:spPr>
          <a:xfrm>
            <a:off x="867199" y="446275"/>
            <a:ext cx="16510500" cy="7254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US" sz="4000">
                <a:latin typeface="Georgia"/>
                <a:ea typeface="Georgia"/>
                <a:cs typeface="Georgia"/>
                <a:sym typeface="Georgia"/>
              </a:rPr>
              <a:t>University Push and Working with our Colleagues </a:t>
            </a:r>
            <a:r>
              <a:rPr lang="en-US" sz="4000"/>
              <a:t> </a:t>
            </a:r>
            <a:endParaRPr sz="4000"/>
          </a:p>
        </p:txBody>
      </p:sp>
      <p:pic>
        <p:nvPicPr>
          <p:cNvPr id="157" name="Google Shape;157;p6" descr="A color photo of the niece of Beatrice P. Payne talking about her aunt to an audience at the Founder's Day event for the unveiling of the Beatrice Pitts-Payne Collection exhibit. [neice name here] presents in front of Presentation Slides depicting the life of Beatrice P. Payne. " title="Image (6).jpg"/>
          <p:cNvPicPr preferRelativeResize="0"/>
          <p:nvPr/>
        </p:nvPicPr>
        <p:blipFill>
          <a:blip r:embed="rId4">
            <a:alphaModFix/>
          </a:blip>
          <a:stretch>
            <a:fillRect/>
          </a:stretch>
        </p:blipFill>
        <p:spPr>
          <a:xfrm>
            <a:off x="786950" y="5508475"/>
            <a:ext cx="9324774" cy="4352776"/>
          </a:xfrm>
          <a:prstGeom prst="rect">
            <a:avLst/>
          </a:prstGeom>
          <a:noFill/>
          <a:ln>
            <a:noFill/>
          </a:ln>
        </p:spPr>
      </p:pic>
      <p:sp>
        <p:nvSpPr>
          <p:cNvPr id="158" name="Google Shape;158;p6"/>
          <p:cNvSpPr txBox="1">
            <a:spLocks noGrp="1"/>
          </p:cNvSpPr>
          <p:nvPr>
            <p:ph type="body" idx="1"/>
          </p:nvPr>
        </p:nvSpPr>
        <p:spPr>
          <a:xfrm>
            <a:off x="14723075" y="9471725"/>
            <a:ext cx="309600" cy="725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B1803"/>
              </a:buClr>
              <a:buSzPts val="3200"/>
              <a:buNone/>
            </a:pPr>
            <a:endParaRPr>
              <a:solidFill>
                <a:schemeClr val="lt2"/>
              </a:solidFill>
            </a:endParaRPr>
          </a:p>
        </p:txBody>
      </p:sp>
      <p:pic>
        <p:nvPicPr>
          <p:cNvPr id="159" name="Google Shape;159;p6" title="Icon Designs (4)-1.png"/>
          <p:cNvPicPr preferRelativeResize="0"/>
          <p:nvPr/>
        </p:nvPicPr>
        <p:blipFill>
          <a:blip r:embed="rId5">
            <a:alphaModFix/>
          </a:blip>
          <a:stretch>
            <a:fillRect/>
          </a:stretch>
        </p:blipFill>
        <p:spPr>
          <a:xfrm>
            <a:off x="11377600" y="1990674"/>
            <a:ext cx="2372200" cy="6305651"/>
          </a:xfrm>
          <a:prstGeom prst="rect">
            <a:avLst/>
          </a:prstGeom>
          <a:noFill/>
          <a:ln>
            <a:noFill/>
          </a:ln>
        </p:spPr>
      </p:pic>
      <p:sp>
        <p:nvSpPr>
          <p:cNvPr id="160" name="Google Shape;160;p6"/>
          <p:cNvSpPr txBox="1"/>
          <p:nvPr/>
        </p:nvSpPr>
        <p:spPr>
          <a:xfrm>
            <a:off x="13809325" y="2706900"/>
            <a:ext cx="3846600" cy="14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dk1"/>
                </a:solidFill>
              </a:rPr>
              <a:t>Support</a:t>
            </a:r>
            <a:endParaRPr sz="3200" b="1">
              <a:solidFill>
                <a:schemeClr val="dk1"/>
              </a:solidFill>
            </a:endParaRPr>
          </a:p>
          <a:p>
            <a:pPr marL="0" lvl="0" indent="0" algn="l" rtl="0">
              <a:spcBef>
                <a:spcPts val="0"/>
              </a:spcBef>
              <a:spcAft>
                <a:spcPts val="0"/>
              </a:spcAft>
              <a:buNone/>
            </a:pPr>
            <a:r>
              <a:rPr lang="en-US" sz="2200">
                <a:solidFill>
                  <a:schemeClr val="dk1"/>
                </a:solidFill>
              </a:rPr>
              <a:t>Building and maintaining relationships by using one another’s expertise </a:t>
            </a:r>
            <a:endParaRPr sz="2200">
              <a:solidFill>
                <a:schemeClr val="dk1"/>
              </a:solidFill>
            </a:endParaRPr>
          </a:p>
          <a:p>
            <a:pPr marL="0" lvl="0" indent="0" algn="l" rtl="0">
              <a:spcBef>
                <a:spcPts val="0"/>
              </a:spcBef>
              <a:spcAft>
                <a:spcPts val="0"/>
              </a:spcAft>
              <a:buNone/>
            </a:pPr>
            <a:endParaRPr sz="2400" b="1">
              <a:solidFill>
                <a:schemeClr val="dk1"/>
              </a:solidFill>
            </a:endParaRPr>
          </a:p>
        </p:txBody>
      </p:sp>
      <p:sp>
        <p:nvSpPr>
          <p:cNvPr id="161" name="Google Shape;161;p6"/>
          <p:cNvSpPr txBox="1"/>
          <p:nvPr/>
        </p:nvSpPr>
        <p:spPr>
          <a:xfrm>
            <a:off x="13779925" y="4805800"/>
            <a:ext cx="3905400" cy="15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dk1"/>
                </a:solidFill>
              </a:rPr>
              <a:t>Collaboration</a:t>
            </a:r>
            <a:endParaRPr sz="3200" b="1">
              <a:solidFill>
                <a:schemeClr val="dk1"/>
              </a:solidFill>
            </a:endParaRPr>
          </a:p>
          <a:p>
            <a:pPr marL="0" lvl="0" indent="0" algn="l" rtl="0">
              <a:spcBef>
                <a:spcPts val="0"/>
              </a:spcBef>
              <a:spcAft>
                <a:spcPts val="0"/>
              </a:spcAft>
              <a:buNone/>
            </a:pPr>
            <a:r>
              <a:rPr lang="en-US" sz="2100">
                <a:solidFill>
                  <a:schemeClr val="dk1"/>
                </a:solidFill>
              </a:rPr>
              <a:t>Working together to advance library goals and strengthen community impact</a:t>
            </a:r>
            <a:endParaRPr sz="1300">
              <a:solidFill>
                <a:schemeClr val="dk1"/>
              </a:solidFill>
            </a:endParaRPr>
          </a:p>
        </p:txBody>
      </p:sp>
      <p:sp>
        <p:nvSpPr>
          <p:cNvPr id="162" name="Google Shape;162;p6"/>
          <p:cNvSpPr txBox="1"/>
          <p:nvPr/>
        </p:nvSpPr>
        <p:spPr>
          <a:xfrm>
            <a:off x="13779925" y="6764625"/>
            <a:ext cx="3684300" cy="10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rgbClr val="027676"/>
                </a:solidFill>
              </a:rPr>
              <a:t>Communication</a:t>
            </a:r>
            <a:endParaRPr sz="3200" b="1">
              <a:solidFill>
                <a:srgbClr val="027676"/>
              </a:solidFill>
            </a:endParaRPr>
          </a:p>
          <a:p>
            <a:pPr marL="0" lvl="0" indent="0" algn="l" rtl="0">
              <a:spcBef>
                <a:spcPts val="0"/>
              </a:spcBef>
              <a:spcAft>
                <a:spcPts val="0"/>
              </a:spcAft>
              <a:buNone/>
            </a:pPr>
            <a:r>
              <a:rPr lang="en-US" sz="2200">
                <a:solidFill>
                  <a:schemeClr val="dk1"/>
                </a:solidFill>
              </a:rPr>
              <a:t>Networking, sharing ideas and building professional connections </a:t>
            </a:r>
            <a:endParaRPr sz="2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body" idx="1"/>
          </p:nvPr>
        </p:nvSpPr>
        <p:spPr>
          <a:xfrm>
            <a:off x="685800" y="2189800"/>
            <a:ext cx="7772400" cy="7068300"/>
          </a:xfrm>
          <a:prstGeom prst="rect">
            <a:avLst/>
          </a:prstGeom>
          <a:noFill/>
          <a:ln>
            <a:noFill/>
          </a:ln>
        </p:spPr>
        <p:txBody>
          <a:bodyPr spcFirstLastPara="1" wrap="square" lIns="91425" tIns="45700" rIns="91425" bIns="45700" anchor="t" anchorCtr="0">
            <a:normAutofit lnSpcReduction="10000"/>
          </a:bodyPr>
          <a:lstStyle/>
          <a:p>
            <a:pPr marL="457200" lvl="0" indent="-469900" algn="l" rtl="0">
              <a:lnSpc>
                <a:spcPct val="190000"/>
              </a:lnSpc>
              <a:spcBef>
                <a:spcPts val="0"/>
              </a:spcBef>
              <a:spcAft>
                <a:spcPts val="0"/>
              </a:spcAft>
              <a:buSzPts val="3800"/>
              <a:buChar char="❖"/>
            </a:pPr>
            <a:r>
              <a:rPr lang="en-US" sz="3800" b="1"/>
              <a:t>Budget &amp; Staffing </a:t>
            </a:r>
            <a:endParaRPr sz="3800" b="1"/>
          </a:p>
          <a:p>
            <a:pPr marL="914400" lvl="1" indent="-469900" algn="l" rtl="0">
              <a:lnSpc>
                <a:spcPct val="190000"/>
              </a:lnSpc>
              <a:spcBef>
                <a:spcPts val="0"/>
              </a:spcBef>
              <a:spcAft>
                <a:spcPts val="0"/>
              </a:spcAft>
              <a:buClr>
                <a:schemeClr val="dk1"/>
              </a:buClr>
              <a:buSzPts val="3800"/>
              <a:buChar char="➢"/>
            </a:pPr>
            <a:r>
              <a:rPr lang="en-US" sz="3800">
                <a:solidFill>
                  <a:schemeClr val="dk1"/>
                </a:solidFill>
              </a:rPr>
              <a:t>Funding for project stopped</a:t>
            </a:r>
            <a:endParaRPr sz="3800">
              <a:solidFill>
                <a:schemeClr val="dk1"/>
              </a:solidFill>
            </a:endParaRPr>
          </a:p>
          <a:p>
            <a:pPr marL="457200" lvl="0" indent="-469900" algn="l" rtl="0">
              <a:lnSpc>
                <a:spcPct val="190000"/>
              </a:lnSpc>
              <a:spcBef>
                <a:spcPts val="0"/>
              </a:spcBef>
              <a:spcAft>
                <a:spcPts val="0"/>
              </a:spcAft>
              <a:buSzPts val="3800"/>
              <a:buChar char="❖"/>
            </a:pPr>
            <a:r>
              <a:rPr lang="en-US" sz="3800" b="1"/>
              <a:t>Unexpected Project Pivot</a:t>
            </a:r>
            <a:endParaRPr sz="3800" b="1"/>
          </a:p>
          <a:p>
            <a:pPr marL="914400" lvl="1" indent="-469900" algn="l" rtl="0">
              <a:lnSpc>
                <a:spcPct val="190000"/>
              </a:lnSpc>
              <a:spcBef>
                <a:spcPts val="0"/>
              </a:spcBef>
              <a:spcAft>
                <a:spcPts val="0"/>
              </a:spcAft>
              <a:buClr>
                <a:schemeClr val="dk1"/>
              </a:buClr>
              <a:buSzPts val="3800"/>
              <a:buChar char="➢"/>
            </a:pPr>
            <a:r>
              <a:rPr lang="en-US" sz="3800">
                <a:solidFill>
                  <a:schemeClr val="dk1"/>
                </a:solidFill>
              </a:rPr>
              <a:t>Digital Platform change</a:t>
            </a:r>
            <a:endParaRPr sz="3800">
              <a:solidFill>
                <a:schemeClr val="dk1"/>
              </a:solidFill>
            </a:endParaRPr>
          </a:p>
          <a:p>
            <a:pPr marL="457200" lvl="0" indent="-469900" algn="l" rtl="0">
              <a:lnSpc>
                <a:spcPct val="190000"/>
              </a:lnSpc>
              <a:spcBef>
                <a:spcPts val="0"/>
              </a:spcBef>
              <a:spcAft>
                <a:spcPts val="0"/>
              </a:spcAft>
              <a:buClr>
                <a:schemeClr val="dk1"/>
              </a:buClr>
              <a:buSzPts val="3800"/>
              <a:buChar char="❖"/>
            </a:pPr>
            <a:r>
              <a:rPr lang="en-US" sz="3800" b="1"/>
              <a:t>Reprioritizing Efforts</a:t>
            </a:r>
            <a:endParaRPr sz="3800" b="1"/>
          </a:p>
          <a:p>
            <a:pPr marL="914400" lvl="1" indent="-469900" algn="l" rtl="0">
              <a:lnSpc>
                <a:spcPct val="190000"/>
              </a:lnSpc>
              <a:spcBef>
                <a:spcPts val="0"/>
              </a:spcBef>
              <a:spcAft>
                <a:spcPts val="0"/>
              </a:spcAft>
              <a:buClr>
                <a:schemeClr val="dk1"/>
              </a:buClr>
              <a:buSzPts val="3800"/>
              <a:buChar char="➢"/>
            </a:pPr>
            <a:r>
              <a:rPr lang="en-US" sz="3800">
                <a:solidFill>
                  <a:schemeClr val="dk1"/>
                </a:solidFill>
              </a:rPr>
              <a:t>Library wide projects vs. Department projects</a:t>
            </a:r>
            <a:endParaRPr sz="3800">
              <a:solidFill>
                <a:schemeClr val="dk1"/>
              </a:solidFill>
            </a:endParaRPr>
          </a:p>
        </p:txBody>
      </p:sp>
      <p:sp>
        <p:nvSpPr>
          <p:cNvPr id="168" name="Google Shape;168;p17"/>
          <p:cNvSpPr txBox="1">
            <a:spLocks noGrp="1"/>
          </p:cNvSpPr>
          <p:nvPr>
            <p:ph type="title"/>
          </p:nvPr>
        </p:nvSpPr>
        <p:spPr>
          <a:xfrm>
            <a:off x="533000" y="903700"/>
            <a:ext cx="9361200" cy="719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Navigating Challenges</a:t>
            </a:r>
            <a:endParaRPr/>
          </a:p>
        </p:txBody>
      </p:sp>
      <p:pic>
        <p:nvPicPr>
          <p:cNvPr id="169" name="Google Shape;169;p17" descr="A screenshot of how the old website looked like before the restructuring. This page is specific for the Historic Black Communities and American Freedom Page. It aligns with the structure of the BSU Website however, it is not as accessible as the current library website." title="Old Website Screen Grab.png"/>
          <p:cNvPicPr preferRelativeResize="0"/>
          <p:nvPr/>
        </p:nvPicPr>
        <p:blipFill>
          <a:blip r:embed="rId3">
            <a:alphaModFix/>
          </a:blip>
          <a:stretch>
            <a:fillRect/>
          </a:stretch>
        </p:blipFill>
        <p:spPr>
          <a:xfrm>
            <a:off x="8458200" y="417475"/>
            <a:ext cx="9361198" cy="4241711"/>
          </a:xfrm>
          <a:prstGeom prst="rect">
            <a:avLst/>
          </a:prstGeom>
          <a:noFill/>
          <a:ln>
            <a:noFill/>
          </a:ln>
        </p:spPr>
      </p:pic>
      <p:pic>
        <p:nvPicPr>
          <p:cNvPr id="170" name="Google Shape;170;p17" descr="A screenshot of the current Thurgood Marshall Library Website Homepage." title="New BSU Library Page.png"/>
          <p:cNvPicPr preferRelativeResize="0"/>
          <p:nvPr/>
        </p:nvPicPr>
        <p:blipFill>
          <a:blip r:embed="rId4">
            <a:alphaModFix/>
          </a:blip>
          <a:stretch>
            <a:fillRect/>
          </a:stretch>
        </p:blipFill>
        <p:spPr>
          <a:xfrm>
            <a:off x="8429238" y="5737650"/>
            <a:ext cx="9448576" cy="4242925"/>
          </a:xfrm>
          <a:prstGeom prst="rect">
            <a:avLst/>
          </a:prstGeom>
          <a:noFill/>
          <a:ln>
            <a:noFill/>
          </a:ln>
        </p:spPr>
      </p:pic>
      <p:sp>
        <p:nvSpPr>
          <p:cNvPr id="171" name="Google Shape;171;p17"/>
          <p:cNvSpPr txBox="1"/>
          <p:nvPr/>
        </p:nvSpPr>
        <p:spPr>
          <a:xfrm>
            <a:off x="8587238" y="4838713"/>
            <a:ext cx="9132600" cy="7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Above: An example of the Old Website layout; Below is an a screenshot of our current website</a:t>
            </a:r>
            <a:endParaRPr sz="2400"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722325" y="2240726"/>
            <a:ext cx="7772400" cy="7017600"/>
          </a:xfrm>
          <a:prstGeom prst="rect">
            <a:avLst/>
          </a:prstGeom>
          <a:noFill/>
          <a:ln>
            <a:noFill/>
          </a:ln>
        </p:spPr>
        <p:txBody>
          <a:bodyPr spcFirstLastPara="1" wrap="square" lIns="91425" tIns="45700" rIns="91425" bIns="45700" anchor="t" anchorCtr="0">
            <a:normAutofit/>
          </a:bodyPr>
          <a:lstStyle/>
          <a:p>
            <a:pPr marL="0" lvl="0" indent="0" algn="l" rtl="0">
              <a:lnSpc>
                <a:spcPct val="190000"/>
              </a:lnSpc>
              <a:spcBef>
                <a:spcPts val="0"/>
              </a:spcBef>
              <a:spcAft>
                <a:spcPts val="0"/>
              </a:spcAft>
              <a:buNone/>
            </a:pPr>
            <a:r>
              <a:rPr lang="en-US" sz="3400" b="1"/>
              <a:t>What we looked at:</a:t>
            </a:r>
            <a:endParaRPr sz="3400" b="1"/>
          </a:p>
          <a:p>
            <a:pPr marL="457200" lvl="0" indent="-444500" algn="l" rtl="0">
              <a:lnSpc>
                <a:spcPct val="190000"/>
              </a:lnSpc>
              <a:spcBef>
                <a:spcPts val="0"/>
              </a:spcBef>
              <a:spcAft>
                <a:spcPts val="0"/>
              </a:spcAft>
              <a:buSzPts val="3400"/>
              <a:buChar char="❖"/>
            </a:pPr>
            <a:r>
              <a:rPr lang="en-US" sz="3400"/>
              <a:t>Quartex</a:t>
            </a:r>
            <a:endParaRPr sz="3400"/>
          </a:p>
          <a:p>
            <a:pPr marL="457200" lvl="0" indent="-444500" algn="l" rtl="0">
              <a:lnSpc>
                <a:spcPct val="190000"/>
              </a:lnSpc>
              <a:spcBef>
                <a:spcPts val="0"/>
              </a:spcBef>
              <a:spcAft>
                <a:spcPts val="0"/>
              </a:spcAft>
              <a:buSzPts val="3400"/>
              <a:buChar char="❖"/>
            </a:pPr>
            <a:r>
              <a:rPr lang="en-US" sz="3400"/>
              <a:t>ContentDM</a:t>
            </a:r>
            <a:endParaRPr sz="3400"/>
          </a:p>
          <a:p>
            <a:pPr marL="457200" lvl="0" indent="-444500" algn="l" rtl="0">
              <a:lnSpc>
                <a:spcPct val="190000"/>
              </a:lnSpc>
              <a:spcBef>
                <a:spcPts val="0"/>
              </a:spcBef>
              <a:spcAft>
                <a:spcPts val="0"/>
              </a:spcAft>
              <a:buSzPts val="3400"/>
              <a:buChar char="❖"/>
            </a:pPr>
            <a:r>
              <a:rPr lang="en-US" sz="3400"/>
              <a:t>BePress &amp; More!</a:t>
            </a:r>
            <a:endParaRPr sz="3400"/>
          </a:p>
          <a:p>
            <a:pPr marL="0" lvl="0" indent="0" algn="l" rtl="0">
              <a:lnSpc>
                <a:spcPct val="190000"/>
              </a:lnSpc>
              <a:spcBef>
                <a:spcPts val="0"/>
              </a:spcBef>
              <a:spcAft>
                <a:spcPts val="0"/>
              </a:spcAft>
              <a:buNone/>
            </a:pPr>
            <a:r>
              <a:rPr lang="en-US" sz="3400" b="1"/>
              <a:t>What we Choose:</a:t>
            </a:r>
            <a:endParaRPr sz="3400" b="1"/>
          </a:p>
          <a:p>
            <a:pPr marL="457200" lvl="0" indent="-444500" algn="l" rtl="0">
              <a:lnSpc>
                <a:spcPct val="190000"/>
              </a:lnSpc>
              <a:spcBef>
                <a:spcPts val="0"/>
              </a:spcBef>
              <a:spcAft>
                <a:spcPts val="0"/>
              </a:spcAft>
              <a:buSzPts val="3400"/>
              <a:buChar char="❖"/>
            </a:pPr>
            <a:r>
              <a:rPr lang="en-US" sz="3400"/>
              <a:t>HBCU Digital Library Trust</a:t>
            </a:r>
            <a:endParaRPr sz="3400"/>
          </a:p>
          <a:p>
            <a:pPr marL="457200" lvl="0" indent="-444500" algn="l" rtl="0">
              <a:lnSpc>
                <a:spcPct val="190000"/>
              </a:lnSpc>
              <a:spcBef>
                <a:spcPts val="0"/>
              </a:spcBef>
              <a:spcAft>
                <a:spcPts val="0"/>
              </a:spcAft>
              <a:buSzPts val="3400"/>
              <a:buChar char="❖"/>
            </a:pPr>
            <a:r>
              <a:rPr lang="en-US" sz="3400"/>
              <a:t>MD-SOAR</a:t>
            </a:r>
            <a:endParaRPr sz="3400"/>
          </a:p>
        </p:txBody>
      </p:sp>
      <p:sp>
        <p:nvSpPr>
          <p:cNvPr id="177" name="Google Shape;177;p5"/>
          <p:cNvSpPr txBox="1">
            <a:spLocks noGrp="1"/>
          </p:cNvSpPr>
          <p:nvPr>
            <p:ph type="title"/>
          </p:nvPr>
        </p:nvSpPr>
        <p:spPr>
          <a:xfrm>
            <a:off x="722313" y="412125"/>
            <a:ext cx="7772400" cy="13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a:t>Evaluating Platforms for our Collections</a:t>
            </a:r>
            <a:endParaRPr b="1"/>
          </a:p>
        </p:txBody>
      </p:sp>
      <p:pic>
        <p:nvPicPr>
          <p:cNvPr id="178" name="Google Shape;178;p5" descr="A color photo of a three-shelf, flat bed book cart. On the top two shelves are Hollinger grey document boxes with yellow sticky notes on the side saying &quot;HBCU Dig. Library Trust Items Box 1&quot; with a total of 7 boxes with those sticky notes. There are also and additional three boxes that have blue sticky notes that say &quot;Bowie State&quot; continuing the numbering convention to 10. Some of the boxes with the yellow sticky notes also have blue ones. " title="77992022496__04E559C1-425F-49C7-A5B2-1B07CBAFA2F8.jpeg"/>
          <p:cNvPicPr preferRelativeResize="0">
            <a:picLocks noGrp="1"/>
          </p:cNvPicPr>
          <p:nvPr>
            <p:ph type="pic" idx="2"/>
          </p:nvPr>
        </p:nvPicPr>
        <p:blipFill rotWithShape="1">
          <a:blip r:embed="rId3">
            <a:alphaModFix/>
          </a:blip>
          <a:srcRect t="1784" b="1784"/>
          <a:stretch/>
        </p:blipFill>
        <p:spPr>
          <a:xfrm>
            <a:off x="10287000" y="0"/>
            <a:ext cx="8001001" cy="102870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a:spLocks noGrp="1"/>
          </p:cNvSpPr>
          <p:nvPr>
            <p:ph type="body" idx="3"/>
          </p:nvPr>
        </p:nvSpPr>
        <p:spPr>
          <a:xfrm>
            <a:off x="867200" y="446275"/>
            <a:ext cx="9120900" cy="725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SzPts val="1018"/>
              <a:buNone/>
            </a:pPr>
            <a:r>
              <a:rPr lang="en-US" sz="4000">
                <a:latin typeface="Georgia"/>
                <a:ea typeface="Georgia"/>
                <a:cs typeface="Georgia"/>
                <a:sym typeface="Georgia"/>
              </a:rPr>
              <a:t>The Solution: Our Communities</a:t>
            </a:r>
            <a:endParaRPr sz="4000">
              <a:latin typeface="Georgia"/>
              <a:ea typeface="Georgia"/>
              <a:cs typeface="Georgia"/>
              <a:sym typeface="Georgia"/>
            </a:endParaRPr>
          </a:p>
        </p:txBody>
      </p:sp>
      <p:pic>
        <p:nvPicPr>
          <p:cNvPr id="184" name="Google Shape;184;p4" descr="The MD-SOAR Logo that displays a graduation cap mid air the word &quot;MDSOAR&quot; in red and yellow, and part of the Maryland State flag all on a black background. " title="mdsoar logo.png"/>
          <p:cNvPicPr preferRelativeResize="0"/>
          <p:nvPr/>
        </p:nvPicPr>
        <p:blipFill>
          <a:blip r:embed="rId3">
            <a:alphaModFix/>
          </a:blip>
          <a:stretch>
            <a:fillRect/>
          </a:stretch>
        </p:blipFill>
        <p:spPr>
          <a:xfrm>
            <a:off x="343638" y="1527753"/>
            <a:ext cx="8965983" cy="2348850"/>
          </a:xfrm>
          <a:prstGeom prst="rect">
            <a:avLst/>
          </a:prstGeom>
          <a:noFill/>
          <a:ln>
            <a:noFill/>
          </a:ln>
        </p:spPr>
      </p:pic>
      <p:pic>
        <p:nvPicPr>
          <p:cNvPr id="185" name="Google Shape;185;p4" descr="The banner at the top of the HBCU Library Alliance Digital Collections website. The banner includes the logos for the HBCU Library Alliance, a illustrative purple tree coming out of a book on top of a white background; and the HBCU Digital Library Trust, those words in black along with a few colorful squares coming out of the &quot;B&quot; on top of a white background. Right of the logos are the words &quot;Celebrating the Collections of Historically Black Universities and Colleges&quot; in white. The logos and text are on top of a purple background that has a muted illustration of historic looking buildings. " title="HBCULABANNER_202507.jpg"/>
          <p:cNvPicPr preferRelativeResize="0"/>
          <p:nvPr/>
        </p:nvPicPr>
        <p:blipFill rotWithShape="1">
          <a:blip r:embed="rId4">
            <a:alphaModFix/>
          </a:blip>
          <a:srcRect r="46664"/>
          <a:stretch/>
        </p:blipFill>
        <p:spPr>
          <a:xfrm>
            <a:off x="6857600" y="8187888"/>
            <a:ext cx="11250499" cy="1606775"/>
          </a:xfrm>
          <a:prstGeom prst="rect">
            <a:avLst/>
          </a:prstGeom>
          <a:noFill/>
          <a:ln>
            <a:noFill/>
          </a:ln>
        </p:spPr>
      </p:pic>
      <p:pic>
        <p:nvPicPr>
          <p:cNvPr id="186" name="Google Shape;186;p4" descr="A color photo of Shamica Terry standing in front of a banner showcasing all the sponsors at the 10th Membership Meeting of the HBCU Library Alliance held in 2024. The sponsors include EBSCO, pivotal, HBCU Digital Library Trust, The Gladys Krieble Delmas Foundation, Network of the National Library of Medicine - Region II, Springer Nature, OCLC, Truist Bank, The New York Times, Readex, AM Primary Sources Reimaged, Sage, Lyrasis, American Psychological Association, and Your Part-Time Controller. " title="Image (10).jpg"/>
          <p:cNvPicPr preferRelativeResize="0"/>
          <p:nvPr/>
        </p:nvPicPr>
        <p:blipFill>
          <a:blip r:embed="rId5">
            <a:alphaModFix/>
          </a:blip>
          <a:stretch>
            <a:fillRect/>
          </a:stretch>
        </p:blipFill>
        <p:spPr>
          <a:xfrm>
            <a:off x="10293821" y="220300"/>
            <a:ext cx="5767584" cy="7690112"/>
          </a:xfrm>
          <a:prstGeom prst="rect">
            <a:avLst/>
          </a:prstGeom>
          <a:noFill/>
          <a:ln>
            <a:noFill/>
          </a:ln>
        </p:spPr>
      </p:pic>
      <p:pic>
        <p:nvPicPr>
          <p:cNvPr id="187" name="Google Shape;187;p4" descr="A color photo showing four women posing for the photo. From left to right we have Sasha Jelan, the traveling archivist for the HBCU Digital Library Trust; Dr. Monifa Love, the Interim Dean of the Thurgood Marshall Library; Claire Jeter, the Special Collections and Archives Librarian; and Shamica Terry, the Reference and Archives staff member. " title="Image (12).jpg"/>
          <p:cNvPicPr preferRelativeResize="0"/>
          <p:nvPr/>
        </p:nvPicPr>
        <p:blipFill>
          <a:blip r:embed="rId6">
            <a:alphaModFix/>
          </a:blip>
          <a:stretch>
            <a:fillRect/>
          </a:stretch>
        </p:blipFill>
        <p:spPr>
          <a:xfrm>
            <a:off x="3699273" y="3702624"/>
            <a:ext cx="5610353" cy="4207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d8f3b96cc0_0_1"/>
          <p:cNvSpPr txBox="1">
            <a:spLocks noGrp="1"/>
          </p:cNvSpPr>
          <p:nvPr>
            <p:ph type="title"/>
          </p:nvPr>
        </p:nvSpPr>
        <p:spPr>
          <a:xfrm>
            <a:off x="685800" y="456175"/>
            <a:ext cx="9192300" cy="833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Prioritizing Collections</a:t>
            </a:r>
            <a:endParaRPr/>
          </a:p>
        </p:txBody>
      </p:sp>
      <p:sp>
        <p:nvSpPr>
          <p:cNvPr id="194" name="Google Shape;194;g3d8f3b96cc0_0_1"/>
          <p:cNvSpPr txBox="1">
            <a:spLocks noGrp="1"/>
          </p:cNvSpPr>
          <p:nvPr>
            <p:ph type="body" idx="1"/>
          </p:nvPr>
        </p:nvSpPr>
        <p:spPr>
          <a:xfrm>
            <a:off x="685800" y="1447100"/>
            <a:ext cx="7772400" cy="8210700"/>
          </a:xfrm>
          <a:prstGeom prst="rect">
            <a:avLst/>
          </a:prstGeom>
        </p:spPr>
        <p:txBody>
          <a:bodyPr spcFirstLastPara="1" wrap="square" lIns="91425" tIns="45700" rIns="91425" bIns="45700" anchor="t" anchorCtr="0">
            <a:normAutofit fontScale="92500"/>
          </a:bodyPr>
          <a:lstStyle/>
          <a:p>
            <a:pPr marL="457200" lvl="0" indent="-440055" algn="l" rtl="0">
              <a:lnSpc>
                <a:spcPct val="200000"/>
              </a:lnSpc>
              <a:spcBef>
                <a:spcPts val="480"/>
              </a:spcBef>
              <a:spcAft>
                <a:spcPts val="0"/>
              </a:spcAft>
              <a:buSzPct val="100000"/>
              <a:buChar char="❖"/>
            </a:pPr>
            <a:r>
              <a:rPr lang="en-US" sz="3600" b="1"/>
              <a:t>Patron Demand</a:t>
            </a:r>
            <a:endParaRPr sz="3600" b="1"/>
          </a:p>
          <a:p>
            <a:pPr marL="914400" lvl="1" indent="-440055" algn="l" rtl="0">
              <a:lnSpc>
                <a:spcPct val="200000"/>
              </a:lnSpc>
              <a:spcBef>
                <a:spcPts val="480"/>
              </a:spcBef>
              <a:spcAft>
                <a:spcPts val="0"/>
              </a:spcAft>
              <a:buClr>
                <a:schemeClr val="dk1"/>
              </a:buClr>
              <a:buSzPct val="100000"/>
              <a:buChar char="➢"/>
            </a:pPr>
            <a:r>
              <a:rPr lang="en-US" sz="3600">
                <a:solidFill>
                  <a:schemeClr val="dk1"/>
                </a:solidFill>
              </a:rPr>
              <a:t>Yearbooks</a:t>
            </a:r>
            <a:endParaRPr sz="3600">
              <a:solidFill>
                <a:schemeClr val="dk1"/>
              </a:solidFill>
            </a:endParaRPr>
          </a:p>
          <a:p>
            <a:pPr marL="914400" lvl="1" indent="-440055" algn="l" rtl="0">
              <a:lnSpc>
                <a:spcPct val="200000"/>
              </a:lnSpc>
              <a:spcBef>
                <a:spcPts val="480"/>
              </a:spcBef>
              <a:spcAft>
                <a:spcPts val="0"/>
              </a:spcAft>
              <a:buClr>
                <a:schemeClr val="dk1"/>
              </a:buClr>
              <a:buSzPct val="100000"/>
              <a:buChar char="➢"/>
            </a:pPr>
            <a:r>
              <a:rPr lang="en-US" sz="3600">
                <a:solidFill>
                  <a:schemeClr val="dk1"/>
                </a:solidFill>
              </a:rPr>
              <a:t>Course Catalogs</a:t>
            </a:r>
            <a:endParaRPr sz="3600">
              <a:solidFill>
                <a:schemeClr val="dk1"/>
              </a:solidFill>
            </a:endParaRPr>
          </a:p>
          <a:p>
            <a:pPr marL="914400" lvl="1" indent="-440055" algn="l" rtl="0">
              <a:lnSpc>
                <a:spcPct val="200000"/>
              </a:lnSpc>
              <a:spcBef>
                <a:spcPts val="480"/>
              </a:spcBef>
              <a:spcAft>
                <a:spcPts val="0"/>
              </a:spcAft>
              <a:buClr>
                <a:schemeClr val="dk1"/>
              </a:buClr>
              <a:buSzPct val="100000"/>
              <a:buChar char="➢"/>
            </a:pPr>
            <a:r>
              <a:rPr lang="en-US" sz="3600">
                <a:solidFill>
                  <a:schemeClr val="dk1"/>
                </a:solidFill>
              </a:rPr>
              <a:t>Theses and Dissertations</a:t>
            </a:r>
            <a:endParaRPr sz="3600">
              <a:solidFill>
                <a:schemeClr val="dk1"/>
              </a:solidFill>
            </a:endParaRPr>
          </a:p>
          <a:p>
            <a:pPr marL="457200" lvl="0" indent="-440055" algn="l" rtl="0">
              <a:lnSpc>
                <a:spcPct val="200000"/>
              </a:lnSpc>
              <a:spcBef>
                <a:spcPts val="480"/>
              </a:spcBef>
              <a:spcAft>
                <a:spcPts val="0"/>
              </a:spcAft>
              <a:buSzPct val="100000"/>
              <a:buChar char="❖"/>
            </a:pPr>
            <a:r>
              <a:rPr lang="en-US" sz="3600" b="1"/>
              <a:t>Building off what we already have</a:t>
            </a:r>
            <a:endParaRPr sz="3600" b="1"/>
          </a:p>
          <a:p>
            <a:pPr marL="914400" lvl="1" indent="-440055" algn="l" rtl="0">
              <a:lnSpc>
                <a:spcPct val="200000"/>
              </a:lnSpc>
              <a:spcBef>
                <a:spcPts val="480"/>
              </a:spcBef>
              <a:spcAft>
                <a:spcPts val="0"/>
              </a:spcAft>
              <a:buClr>
                <a:schemeClr val="dk1"/>
              </a:buClr>
              <a:buSzPct val="100000"/>
              <a:buChar char="➢"/>
            </a:pPr>
            <a:r>
              <a:rPr lang="en-US" sz="3600">
                <a:solidFill>
                  <a:schemeClr val="dk1"/>
                </a:solidFill>
              </a:rPr>
              <a:t>Digitized photos</a:t>
            </a:r>
            <a:endParaRPr sz="3600">
              <a:solidFill>
                <a:schemeClr val="dk1"/>
              </a:solidFill>
            </a:endParaRPr>
          </a:p>
          <a:p>
            <a:pPr marL="914400" lvl="1" indent="-440055" algn="l" rtl="0">
              <a:lnSpc>
                <a:spcPct val="200000"/>
              </a:lnSpc>
              <a:spcBef>
                <a:spcPts val="480"/>
              </a:spcBef>
              <a:spcAft>
                <a:spcPts val="0"/>
              </a:spcAft>
              <a:buClr>
                <a:schemeClr val="dk1"/>
              </a:buClr>
              <a:buSzPct val="100000"/>
              <a:buChar char="➢"/>
            </a:pPr>
            <a:r>
              <a:rPr lang="en-US" sz="3600">
                <a:solidFill>
                  <a:schemeClr val="dk1"/>
                </a:solidFill>
              </a:rPr>
              <a:t>Newspapers</a:t>
            </a:r>
            <a:endParaRPr sz="3600">
              <a:solidFill>
                <a:schemeClr val="dk1"/>
              </a:solidFill>
            </a:endParaRPr>
          </a:p>
          <a:p>
            <a:pPr marL="457200" lvl="0" indent="-440055" algn="l" rtl="0">
              <a:lnSpc>
                <a:spcPct val="200000"/>
              </a:lnSpc>
              <a:spcBef>
                <a:spcPts val="480"/>
              </a:spcBef>
              <a:spcAft>
                <a:spcPts val="0"/>
              </a:spcAft>
              <a:buSzPct val="100000"/>
              <a:buChar char="❖"/>
            </a:pPr>
            <a:r>
              <a:rPr lang="en-US" sz="3600" b="1"/>
              <a:t>What we couldn’t do in house</a:t>
            </a:r>
            <a:endParaRPr sz="3600" b="1"/>
          </a:p>
        </p:txBody>
      </p:sp>
      <p:pic>
        <p:nvPicPr>
          <p:cNvPr id="195" name="Google Shape;195;g3d8f3b96cc0_0_1" descr="A color photo of the Special Collections and Archives Librarian, Claire Jeter, using the Zeutchel Book Scanner to scan a Thesis. " title="82609736-54F5-4010-B7BD-DB47737B2C4D_1_105_c.jpeg"/>
          <p:cNvPicPr preferRelativeResize="0">
            <a:picLocks noGrp="1"/>
          </p:cNvPicPr>
          <p:nvPr>
            <p:ph type="pic" idx="2"/>
          </p:nvPr>
        </p:nvPicPr>
        <p:blipFill rotWithShape="1">
          <a:blip r:embed="rId3">
            <a:alphaModFix/>
          </a:blip>
          <a:srcRect t="3568"/>
          <a:stretch/>
        </p:blipFill>
        <p:spPr>
          <a:xfrm>
            <a:off x="10287000" y="0"/>
            <a:ext cx="8000999" cy="10286999"/>
          </a:xfrm>
          <a:prstGeom prst="rect">
            <a:avLst/>
          </a:prstGeom>
        </p:spPr>
      </p:pic>
      <p:pic>
        <p:nvPicPr>
          <p:cNvPr id="196" name="Google Shape;196;g3d8f3b96cc0_0_1" descr="A screen grab of how an item description will appear in the search results for the newspaper collection. on the left hand side is a thumbnail of the first page of the newspaper being describe. The description reads: &quot;Item, The Spectrum Newspaper (October, 1992). (Bowie State University, 1992-10-26) M'Bayo, Ritchard; Bourne-Heath, Elaine;... [down arrow] Show more&quot; " title="Screenshot 2026-04-23 151348.png"/>
          <p:cNvPicPr preferRelativeResize="0"/>
          <p:nvPr/>
        </p:nvPicPr>
        <p:blipFill>
          <a:blip r:embed="rId4">
            <a:alphaModFix/>
          </a:blip>
          <a:stretch>
            <a:fillRect/>
          </a:stretch>
        </p:blipFill>
        <p:spPr>
          <a:xfrm>
            <a:off x="8056100" y="7772455"/>
            <a:ext cx="9772225" cy="2213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976938" y="726213"/>
            <a:ext cx="7772400" cy="136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Georgia"/>
              <a:buNone/>
            </a:pPr>
            <a:r>
              <a:rPr lang="en-US">
                <a:solidFill>
                  <a:schemeClr val="lt2"/>
                </a:solidFill>
              </a:rPr>
              <a:t>Ongoing Work</a:t>
            </a:r>
            <a:endParaRPr>
              <a:solidFill>
                <a:schemeClr val="lt2"/>
              </a:solidFill>
            </a:endParaRPr>
          </a:p>
        </p:txBody>
      </p:sp>
      <p:sp>
        <p:nvSpPr>
          <p:cNvPr id="202" name="Google Shape;202;p7"/>
          <p:cNvSpPr txBox="1"/>
          <p:nvPr/>
        </p:nvSpPr>
        <p:spPr>
          <a:xfrm>
            <a:off x="1205250" y="1731475"/>
            <a:ext cx="7544100" cy="7452300"/>
          </a:xfrm>
          <a:prstGeom prst="rect">
            <a:avLst/>
          </a:prstGeom>
          <a:noFill/>
          <a:ln>
            <a:noFill/>
          </a:ln>
        </p:spPr>
        <p:txBody>
          <a:bodyPr spcFirstLastPara="1" wrap="square" lIns="91425" tIns="91425" rIns="91425" bIns="91425" anchor="t" anchorCtr="0">
            <a:noAutofit/>
          </a:bodyPr>
          <a:lstStyle/>
          <a:p>
            <a:pPr marL="0" lvl="0" indent="0" algn="l" rtl="0">
              <a:lnSpc>
                <a:spcPct val="190000"/>
              </a:lnSpc>
              <a:spcBef>
                <a:spcPts val="0"/>
              </a:spcBef>
              <a:spcAft>
                <a:spcPts val="0"/>
              </a:spcAft>
              <a:buNone/>
            </a:pPr>
            <a:r>
              <a:rPr lang="en-US" sz="3200" b="1">
                <a:solidFill>
                  <a:schemeClr val="lt2"/>
                </a:solidFill>
              </a:rPr>
              <a:t>Building Relationships with</a:t>
            </a:r>
            <a:endParaRPr sz="3200" b="1">
              <a:solidFill>
                <a:schemeClr val="lt2"/>
              </a:solidFill>
            </a:endParaRPr>
          </a:p>
          <a:p>
            <a:pPr marL="628650" lvl="0" indent="-431800" algn="l" rtl="0">
              <a:lnSpc>
                <a:spcPct val="190000"/>
              </a:lnSpc>
              <a:spcBef>
                <a:spcPts val="0"/>
              </a:spcBef>
              <a:spcAft>
                <a:spcPts val="0"/>
              </a:spcAft>
              <a:buClr>
                <a:schemeClr val="lt2"/>
              </a:buClr>
              <a:buSzPts val="3200"/>
              <a:buChar char="❖"/>
            </a:pPr>
            <a:r>
              <a:rPr lang="en-US" sz="3200">
                <a:solidFill>
                  <a:schemeClr val="lt2"/>
                </a:solidFill>
              </a:rPr>
              <a:t>Students</a:t>
            </a:r>
            <a:endParaRPr sz="3200">
              <a:solidFill>
                <a:schemeClr val="lt2"/>
              </a:solidFill>
            </a:endParaRPr>
          </a:p>
          <a:p>
            <a:pPr marL="628650" lvl="0" indent="-431800" algn="l" rtl="0">
              <a:lnSpc>
                <a:spcPct val="190000"/>
              </a:lnSpc>
              <a:spcBef>
                <a:spcPts val="0"/>
              </a:spcBef>
              <a:spcAft>
                <a:spcPts val="0"/>
              </a:spcAft>
              <a:buClr>
                <a:schemeClr val="lt2"/>
              </a:buClr>
              <a:buSzPts val="3200"/>
              <a:buChar char="❖"/>
            </a:pPr>
            <a:r>
              <a:rPr lang="en-US" sz="3200">
                <a:solidFill>
                  <a:schemeClr val="lt2"/>
                </a:solidFill>
              </a:rPr>
              <a:t>Faculty and Former Faculty</a:t>
            </a:r>
            <a:endParaRPr sz="3200">
              <a:solidFill>
                <a:schemeClr val="lt2"/>
              </a:solidFill>
            </a:endParaRPr>
          </a:p>
          <a:p>
            <a:pPr marL="628650" lvl="0" indent="-431800" algn="l" rtl="0">
              <a:lnSpc>
                <a:spcPct val="190000"/>
              </a:lnSpc>
              <a:spcBef>
                <a:spcPts val="0"/>
              </a:spcBef>
              <a:spcAft>
                <a:spcPts val="0"/>
              </a:spcAft>
              <a:buClr>
                <a:schemeClr val="lt2"/>
              </a:buClr>
              <a:buSzPts val="3200"/>
              <a:buChar char="❖"/>
            </a:pPr>
            <a:r>
              <a:rPr lang="en-US" sz="3200">
                <a:solidFill>
                  <a:schemeClr val="lt2"/>
                </a:solidFill>
              </a:rPr>
              <a:t>Alumni</a:t>
            </a:r>
            <a:endParaRPr sz="3200">
              <a:solidFill>
                <a:schemeClr val="lt2"/>
              </a:solidFill>
            </a:endParaRPr>
          </a:p>
          <a:p>
            <a:pPr marL="0" lvl="0" indent="0" algn="l" rtl="0">
              <a:lnSpc>
                <a:spcPct val="190000"/>
              </a:lnSpc>
              <a:spcBef>
                <a:spcPts val="0"/>
              </a:spcBef>
              <a:spcAft>
                <a:spcPts val="0"/>
              </a:spcAft>
              <a:buNone/>
            </a:pPr>
            <a:r>
              <a:rPr lang="en-US" sz="3200" b="1">
                <a:solidFill>
                  <a:schemeClr val="lt2"/>
                </a:solidFill>
              </a:rPr>
              <a:t>Continuing Projects</a:t>
            </a:r>
            <a:endParaRPr sz="3200" b="1">
              <a:solidFill>
                <a:schemeClr val="lt2"/>
              </a:solidFill>
            </a:endParaRPr>
          </a:p>
          <a:p>
            <a:pPr marL="685800" lvl="0" indent="-431800" algn="l" rtl="0">
              <a:lnSpc>
                <a:spcPct val="190000"/>
              </a:lnSpc>
              <a:spcBef>
                <a:spcPts val="0"/>
              </a:spcBef>
              <a:spcAft>
                <a:spcPts val="0"/>
              </a:spcAft>
              <a:buClr>
                <a:schemeClr val="lt2"/>
              </a:buClr>
              <a:buSzPts val="3200"/>
              <a:buChar char="❖"/>
            </a:pPr>
            <a:r>
              <a:rPr lang="en-US" sz="3200">
                <a:solidFill>
                  <a:schemeClr val="lt2"/>
                </a:solidFill>
              </a:rPr>
              <a:t>Oral History Project with the HBCU DLT</a:t>
            </a:r>
            <a:endParaRPr sz="3200">
              <a:solidFill>
                <a:schemeClr val="lt2"/>
              </a:solidFill>
            </a:endParaRPr>
          </a:p>
          <a:p>
            <a:pPr marL="685800" lvl="0" indent="-431800" algn="l" rtl="0">
              <a:lnSpc>
                <a:spcPct val="190000"/>
              </a:lnSpc>
              <a:spcBef>
                <a:spcPts val="0"/>
              </a:spcBef>
              <a:spcAft>
                <a:spcPts val="0"/>
              </a:spcAft>
              <a:buClr>
                <a:schemeClr val="lt2"/>
              </a:buClr>
              <a:buSzPts val="3200"/>
              <a:buChar char="❖"/>
            </a:pPr>
            <a:r>
              <a:rPr lang="en-US" sz="3200">
                <a:solidFill>
                  <a:schemeClr val="lt2"/>
                </a:solidFill>
              </a:rPr>
              <a:t>ArchivesSpace</a:t>
            </a:r>
            <a:endParaRPr sz="3200">
              <a:solidFill>
                <a:schemeClr val="lt2"/>
              </a:solidFill>
            </a:endParaRPr>
          </a:p>
        </p:txBody>
      </p:sp>
      <p:pic>
        <p:nvPicPr>
          <p:cNvPr id="203" name="Google Shape;203;p7" descr="A color group photo of several individuals from the Bowie State University library and Administration posing with the architect of the Administration Building on campus, Emil Kish, and his family. Pictured left to right: Shamica Terry, Claire Jeter, Tom Kish, [Admin], Dr. Monifa Love, [Provost], Emil Kish, Phillip Tajeu, [Finance Admin], [Architect], [Admin], [Admin], and Andy Kish. " title="Kush Picture.jpg"/>
          <p:cNvPicPr preferRelativeResize="0"/>
          <p:nvPr/>
        </p:nvPicPr>
        <p:blipFill rotWithShape="1">
          <a:blip r:embed="rId3">
            <a:alphaModFix/>
          </a:blip>
          <a:srcRect t="5536" r="6821"/>
          <a:stretch/>
        </p:blipFill>
        <p:spPr>
          <a:xfrm>
            <a:off x="9582650" y="284825"/>
            <a:ext cx="8437274" cy="4372824"/>
          </a:xfrm>
          <a:prstGeom prst="rect">
            <a:avLst/>
          </a:prstGeom>
          <a:noFill/>
          <a:ln>
            <a:noFill/>
          </a:ln>
        </p:spPr>
      </p:pic>
      <p:pic>
        <p:nvPicPr>
          <p:cNvPr id="204" name="Google Shape;204;p7" descr="A color photo of Claire Jeter and Shamica Terry posing seated behind a promotional table for the Archives and Special Collections. The table is decorated with binders flipped open to show copies of photos where people can identify individuals picture in the photos. on the right hand side of the table is a light box with a sheet of photo slides on it for viewing. On the back center of the table is a laptop opened to the HBCU Digital Library Trust's Digital Collection page for one of BSU's Yearbooks. " title="Image (10).jpg"/>
          <p:cNvPicPr preferRelativeResize="0"/>
          <p:nvPr/>
        </p:nvPicPr>
        <p:blipFill>
          <a:blip r:embed="rId4">
            <a:alphaModFix/>
          </a:blip>
          <a:stretch>
            <a:fillRect/>
          </a:stretch>
        </p:blipFill>
        <p:spPr>
          <a:xfrm>
            <a:off x="10947024" y="5032175"/>
            <a:ext cx="5976625" cy="44824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Custom</PresentationFormat>
  <Paragraphs>69</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Play</vt:lpstr>
      <vt:lpstr>Rubik</vt:lpstr>
      <vt:lpstr>Georgia</vt:lpstr>
      <vt:lpstr>Arial</vt:lpstr>
      <vt:lpstr>Office Theme</vt:lpstr>
      <vt:lpstr>Office Theme</vt:lpstr>
      <vt:lpstr>Archival Bonds: Restoring and Forming Connections for Digital Access</vt:lpstr>
      <vt:lpstr>Community Digitization</vt:lpstr>
      <vt:lpstr>PowerPoint Presentation</vt:lpstr>
      <vt:lpstr>PowerPoint Presentation</vt:lpstr>
      <vt:lpstr>Navigating Challenges</vt:lpstr>
      <vt:lpstr>Evaluating Platforms for our Collections</vt:lpstr>
      <vt:lpstr>PowerPoint Presentation</vt:lpstr>
      <vt:lpstr>Prioritizing Collections</vt:lpstr>
      <vt:lpstr>Ongoing Work</vt:lpstr>
      <vt:lpstr>Check out Our Digital Collections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Claire Jeter</dc:creator>
  <cp:lastModifiedBy>Claire Jeter</cp:lastModifiedBy>
  <cp:revision>1</cp:revision>
  <dcterms:created xsi:type="dcterms:W3CDTF">2006-08-16T00:00:00Z</dcterms:created>
  <dcterms:modified xsi:type="dcterms:W3CDTF">2026-05-05T20:19:56Z</dcterms:modified>
</cp:coreProperties>
</file>