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2"/>
  </p:notesMasterIdLst>
  <p:sldIdLst>
    <p:sldId id="301" r:id="rId3"/>
    <p:sldId id="302"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3" r:id="rId50"/>
    <p:sldId id="304" r:id="rId51"/>
  </p:sldIdLst>
  <p:sldSz cx="18288000" cy="10287000"/>
  <p:notesSz cx="6858000" cy="9144000"/>
  <p:embeddedFontLst>
    <p:embeddedFont>
      <p:font typeface="Bobby Jones" panose="020B0604020202020204" charset="0"/>
      <p:regular r:id="rId53"/>
    </p:embeddedFont>
    <p:embeddedFont>
      <p:font typeface="Calibri (MS)" panose="020B0604020202020204" charset="0"/>
      <p:regular r:id="rId54"/>
    </p:embeddedFont>
    <p:embeddedFont>
      <p:font typeface="Calibri (MS) Bold" panose="020B0604020202020204" charset="0"/>
      <p:regular r:id="rId55"/>
    </p:embeddedFont>
    <p:embeddedFont>
      <p:font typeface="Calibri (MS) Italics" panose="020B0604020202020204" charset="0"/>
      <p:regular r:id="rId56"/>
    </p:embeddedFont>
    <p:embeddedFont>
      <p:font typeface="Canva Sans" panose="020B0604020202020204" charset="0"/>
      <p:regular r:id="rId57"/>
    </p:embeddedFont>
    <p:embeddedFont>
      <p:font typeface="Canva Sans Bold" panose="020B0604020202020204" charset="0"/>
      <p:regular r:id="rId58"/>
    </p:embeddedFont>
    <p:embeddedFont>
      <p:font typeface="Georgia" panose="02040502050405020303" pitchFamily="18" charset="0"/>
      <p:regular r:id="rId59"/>
      <p:bold r:id="rId60"/>
      <p:italic r:id="rId61"/>
      <p:boldItalic r:id="rId62"/>
    </p:embeddedFont>
    <p:embeddedFont>
      <p:font typeface="Nunito Sans Condensed" panose="020B0604020202020204" charset="0"/>
      <p:regular r:id="rId63"/>
    </p:embeddedFont>
    <p:embeddedFont>
      <p:font typeface="Nunito Sans Condensed Italics" panose="020B0604020202020204" charset="0"/>
      <p:regular r:id="rId64"/>
    </p:embeddedFont>
    <p:embeddedFont>
      <p:font typeface="Play" panose="020B0604020202020204" charset="0"/>
      <p:regular r:id="rId65"/>
      <p:bold r:id="rId66"/>
    </p:embeddedFont>
    <p:embeddedFont>
      <p:font typeface="Rubik" panose="020B0604020202020204" charset="-79"/>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3.fntdata"/><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207992-64C1-4DF1-8FE7-64A1E2543DB9}"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4FDF7-8BD0-48BD-9043-D56A39DBE245}" type="slidenum">
              <a:rPr lang="en-US" smtClean="0"/>
              <a:t>‹#›</a:t>
            </a:fld>
            <a:endParaRPr lang="en-US"/>
          </a:p>
        </p:txBody>
      </p:sp>
    </p:spTree>
    <p:extLst>
      <p:ext uri="{BB962C8B-B14F-4D97-AF65-F5344CB8AC3E}">
        <p14:creationId xmlns:p14="http://schemas.microsoft.com/office/powerpoint/2010/main" val="334436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d Slide" type="blank">
  <p:cSld name="End Slide">
    <p:bg>
      <p:bgPr>
        <a:solidFill>
          <a:schemeClr val="lt2"/>
        </a:solidFill>
        <a:effectLst/>
      </p:bgPr>
    </p:bg>
    <p:spTree>
      <p:nvGrpSpPr>
        <p:cNvPr id="1" name="Shape 12"/>
        <p:cNvGrpSpPr/>
        <p:nvPr/>
      </p:nvGrpSpPr>
      <p:grpSpPr>
        <a:xfrm>
          <a:off x="0" y="0"/>
          <a:ext cx="0" cy="0"/>
          <a:chOff x="0" y="0"/>
          <a:chExt cx="0" cy="0"/>
        </a:xfrm>
      </p:grpSpPr>
      <p:pic>
        <p:nvPicPr>
          <p:cNvPr id="13" name="Google Shape;13;p22" descr="A book and globe on a shelf&#10;&#10;AI-generated content may be incorrect."/>
          <p:cNvPicPr preferRelativeResize="0"/>
          <p:nvPr/>
        </p:nvPicPr>
        <p:blipFill rotWithShape="1">
          <a:blip r:embed="rId2">
            <a:alphaModFix/>
          </a:blip>
          <a:srcRect/>
          <a:stretch/>
        </p:blipFill>
        <p:spPr>
          <a:xfrm>
            <a:off x="2847022" y="812373"/>
            <a:ext cx="12593956" cy="8662254"/>
          </a:xfrm>
          <a:prstGeom prst="rect">
            <a:avLst/>
          </a:prstGeom>
          <a:noFill/>
          <a:ln>
            <a:noFill/>
          </a:ln>
        </p:spPr>
      </p:pic>
    </p:spTree>
    <p:extLst>
      <p:ext uri="{BB962C8B-B14F-4D97-AF65-F5344CB8AC3E}">
        <p14:creationId xmlns:p14="http://schemas.microsoft.com/office/powerpoint/2010/main" val="1003105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2"/>
        </a:solidFill>
        <a:effectLst/>
      </p:bgPr>
    </p:bg>
    <p:spTree>
      <p:nvGrpSpPr>
        <p:cNvPr id="1" name="Shape 14"/>
        <p:cNvGrpSpPr/>
        <p:nvPr/>
      </p:nvGrpSpPr>
      <p:grpSpPr>
        <a:xfrm>
          <a:off x="0" y="0"/>
          <a:ext cx="0" cy="0"/>
          <a:chOff x="0" y="0"/>
          <a:chExt cx="0" cy="0"/>
        </a:xfrm>
      </p:grpSpPr>
      <p:sp>
        <p:nvSpPr>
          <p:cNvPr id="15" name="Google Shape;15;p23"/>
          <p:cNvSpPr txBox="1"/>
          <p:nvPr/>
        </p:nvSpPr>
        <p:spPr>
          <a:xfrm>
            <a:off x="9372600" y="9182100"/>
            <a:ext cx="8341712" cy="578043"/>
          </a:xfrm>
          <a:prstGeom prst="rect">
            <a:avLst/>
          </a:prstGeom>
          <a:noFill/>
          <a:ln>
            <a:noFill/>
          </a:ln>
        </p:spPr>
        <p:txBody>
          <a:bodyPr spcFirstLastPara="1" wrap="square" lIns="0" tIns="0" rIns="0" bIns="0" anchor="t" anchorCtr="0">
            <a:spAutoFit/>
          </a:bodyPr>
          <a:lstStyle/>
          <a:p>
            <a:pPr marL="0" marR="0" lvl="0" indent="0" algn="r" rtl="0">
              <a:lnSpc>
                <a:spcPct val="258299"/>
              </a:lnSpc>
              <a:spcBef>
                <a:spcPts val="0"/>
              </a:spcBef>
              <a:spcAft>
                <a:spcPts val="0"/>
              </a:spcAft>
              <a:buNone/>
            </a:pPr>
            <a:r>
              <a:rPr lang="en-US" sz="2000" b="0" i="0" u="none" strike="noStrike" cap="none">
                <a:solidFill>
                  <a:schemeClr val="accent6"/>
                </a:solidFill>
                <a:latin typeface="Rubik"/>
                <a:ea typeface="Rubik"/>
                <a:cs typeface="Rubik"/>
                <a:sym typeface="Rubik"/>
              </a:rPr>
              <a:t>May 6-8, 2026  |  Cambridge, MD</a:t>
            </a:r>
            <a:endParaRPr/>
          </a:p>
        </p:txBody>
      </p:sp>
      <p:sp>
        <p:nvSpPr>
          <p:cNvPr id="16" name="Google Shape;16;p23"/>
          <p:cNvSpPr txBox="1">
            <a:spLocks noGrp="1"/>
          </p:cNvSpPr>
          <p:nvPr>
            <p:ph type="title"/>
          </p:nvPr>
        </p:nvSpPr>
        <p:spPr>
          <a:xfrm>
            <a:off x="2438400" y="4873560"/>
            <a:ext cx="13411200" cy="194634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Georgia"/>
              <a:buNone/>
              <a:defRPr sz="5400" b="1">
                <a:solidFill>
                  <a:schemeClr val="dk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body" idx="1"/>
          </p:nvPr>
        </p:nvSpPr>
        <p:spPr>
          <a:xfrm>
            <a:off x="5076242" y="7200900"/>
            <a:ext cx="7807325" cy="19812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2B1803"/>
              </a:buClr>
              <a:buSzPts val="1800"/>
              <a:buChar char="•"/>
              <a:defRPr/>
            </a:lvl1pPr>
            <a:lvl2pPr marL="914400" lvl="1" indent="-228600" algn="ctr">
              <a:spcBef>
                <a:spcPts val="560"/>
              </a:spcBef>
              <a:spcAft>
                <a:spcPts val="0"/>
              </a:spcAft>
              <a:buClr>
                <a:schemeClr val="dk1"/>
              </a:buClr>
              <a:buSzPts val="2800"/>
              <a:buFont typeface="Arial"/>
              <a:buNone/>
              <a:defRPr b="0">
                <a:solidFill>
                  <a:schemeClr val="dk1"/>
                </a:solidFill>
                <a:latin typeface="Play"/>
                <a:ea typeface="Play"/>
                <a:cs typeface="Play"/>
                <a:sym typeface="Play"/>
              </a:defRPr>
            </a:lvl2pPr>
            <a:lvl3pPr marL="1371600" lvl="2" indent="-342900" algn="l">
              <a:spcBef>
                <a:spcPts val="360"/>
              </a:spcBef>
              <a:spcAft>
                <a:spcPts val="0"/>
              </a:spcAft>
              <a:buClr>
                <a:srgbClr val="2B1803"/>
              </a:buClr>
              <a:buSzPts val="1800"/>
              <a:buChar char="•"/>
              <a:defRPr/>
            </a:lvl3pPr>
            <a:lvl4pPr marL="1828800" lvl="3" indent="-342900" algn="l">
              <a:spcBef>
                <a:spcPts val="360"/>
              </a:spcBef>
              <a:spcAft>
                <a:spcPts val="0"/>
              </a:spcAft>
              <a:buClr>
                <a:srgbClr val="2B1803"/>
              </a:buClr>
              <a:buSzPts val="1800"/>
              <a:buChar char="–"/>
              <a:defRPr/>
            </a:lvl4pPr>
            <a:lvl5pPr marL="2286000" lvl="4" indent="-342900" algn="l">
              <a:spcBef>
                <a:spcPts val="360"/>
              </a:spcBef>
              <a:spcAft>
                <a:spcPts val="0"/>
              </a:spcAft>
              <a:buClr>
                <a:srgbClr val="2B180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8" name="Google Shape;18;p23" descr="A book and globe on a shelf&#10;&#10;AI-generated content may be incorrect."/>
          <p:cNvPicPr preferRelativeResize="0"/>
          <p:nvPr/>
        </p:nvPicPr>
        <p:blipFill rotWithShape="1">
          <a:blip r:embed="rId2">
            <a:alphaModFix/>
          </a:blip>
          <a:srcRect/>
          <a:stretch/>
        </p:blipFill>
        <p:spPr>
          <a:xfrm>
            <a:off x="5867400" y="392344"/>
            <a:ext cx="6225011" cy="4281628"/>
          </a:xfrm>
          <a:prstGeom prst="rect">
            <a:avLst/>
          </a:prstGeom>
          <a:noFill/>
          <a:ln>
            <a:noFill/>
          </a:ln>
        </p:spPr>
      </p:pic>
    </p:spTree>
    <p:extLst>
      <p:ext uri="{BB962C8B-B14F-4D97-AF65-F5344CB8AC3E}">
        <p14:creationId xmlns:p14="http://schemas.microsoft.com/office/powerpoint/2010/main" val="64962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_Blue">
  <p:cSld name="Section Header_Blue">
    <p:bg>
      <p:bgPr>
        <a:solidFill>
          <a:schemeClr val="dk2"/>
        </a:solidFill>
        <a:effectLst/>
      </p:bgPr>
    </p:bg>
    <p:spTree>
      <p:nvGrpSpPr>
        <p:cNvPr id="1" name="Shape 19"/>
        <p:cNvGrpSpPr/>
        <p:nvPr/>
      </p:nvGrpSpPr>
      <p:grpSpPr>
        <a:xfrm>
          <a:off x="0" y="0"/>
          <a:ext cx="0" cy="0"/>
          <a:chOff x="0" y="0"/>
          <a:chExt cx="0" cy="0"/>
        </a:xfrm>
      </p:grpSpPr>
      <p:sp>
        <p:nvSpPr>
          <p:cNvPr id="20" name="Google Shape;20;p2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4000"/>
              <a:buFont typeface="Georgia"/>
              <a:buNone/>
              <a:defRPr sz="4000" b="1" cap="none">
                <a:solidFill>
                  <a:schemeClr val="l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lt1"/>
              </a:buClr>
              <a:buSzPts val="2400"/>
              <a:buNone/>
              <a:defRPr sz="2400">
                <a:solidFill>
                  <a:schemeClr val="lt1"/>
                </a:solidFill>
              </a:defRPr>
            </a:lvl1pPr>
            <a:lvl2pPr marL="914400" lvl="1" indent="-228600" algn="l">
              <a:spcBef>
                <a:spcPts val="360"/>
              </a:spcBef>
              <a:spcAft>
                <a:spcPts val="0"/>
              </a:spcAft>
              <a:buClr>
                <a:srgbClr val="88A6A6"/>
              </a:buClr>
              <a:buSzPts val="1800"/>
              <a:buNone/>
              <a:defRPr sz="1800">
                <a:solidFill>
                  <a:srgbClr val="88A6A6"/>
                </a:solidFill>
              </a:defRPr>
            </a:lvl2pPr>
            <a:lvl3pPr marL="1371600" lvl="2" indent="-228600" algn="l">
              <a:spcBef>
                <a:spcPts val="320"/>
              </a:spcBef>
              <a:spcAft>
                <a:spcPts val="0"/>
              </a:spcAft>
              <a:buClr>
                <a:srgbClr val="88A6A6"/>
              </a:buClr>
              <a:buSzPts val="1600"/>
              <a:buNone/>
              <a:defRPr sz="1600">
                <a:solidFill>
                  <a:srgbClr val="88A6A6"/>
                </a:solidFill>
              </a:defRPr>
            </a:lvl3pPr>
            <a:lvl4pPr marL="1828800" lvl="3" indent="-228600" algn="l">
              <a:spcBef>
                <a:spcPts val="280"/>
              </a:spcBef>
              <a:spcAft>
                <a:spcPts val="0"/>
              </a:spcAft>
              <a:buClr>
                <a:srgbClr val="88A6A6"/>
              </a:buClr>
              <a:buSzPts val="1400"/>
              <a:buNone/>
              <a:defRPr sz="1400">
                <a:solidFill>
                  <a:srgbClr val="88A6A6"/>
                </a:solidFill>
              </a:defRPr>
            </a:lvl4pPr>
            <a:lvl5pPr marL="2286000" lvl="4" indent="-228600" algn="l">
              <a:spcBef>
                <a:spcPts val="280"/>
              </a:spcBef>
              <a:spcAft>
                <a:spcPts val="0"/>
              </a:spcAft>
              <a:buClr>
                <a:srgbClr val="88A6A6"/>
              </a:buClr>
              <a:buSzPts val="1400"/>
              <a:buNone/>
              <a:defRPr sz="1400">
                <a:solidFill>
                  <a:srgbClr val="88A6A6"/>
                </a:solidFill>
              </a:defRPr>
            </a:lvl5pPr>
            <a:lvl6pPr marL="2743200" lvl="5" indent="-228600" algn="l">
              <a:spcBef>
                <a:spcPts val="280"/>
              </a:spcBef>
              <a:spcAft>
                <a:spcPts val="0"/>
              </a:spcAft>
              <a:buClr>
                <a:srgbClr val="88A6A6"/>
              </a:buClr>
              <a:buSzPts val="1400"/>
              <a:buNone/>
              <a:defRPr sz="1400">
                <a:solidFill>
                  <a:srgbClr val="88A6A6"/>
                </a:solidFill>
              </a:defRPr>
            </a:lvl6pPr>
            <a:lvl7pPr marL="3200400" lvl="6" indent="-228600" algn="l">
              <a:spcBef>
                <a:spcPts val="280"/>
              </a:spcBef>
              <a:spcAft>
                <a:spcPts val="0"/>
              </a:spcAft>
              <a:buClr>
                <a:srgbClr val="88A6A6"/>
              </a:buClr>
              <a:buSzPts val="1400"/>
              <a:buNone/>
              <a:defRPr sz="1400">
                <a:solidFill>
                  <a:srgbClr val="88A6A6"/>
                </a:solidFill>
              </a:defRPr>
            </a:lvl7pPr>
            <a:lvl8pPr marL="3657600" lvl="7" indent="-228600" algn="l">
              <a:spcBef>
                <a:spcPts val="280"/>
              </a:spcBef>
              <a:spcAft>
                <a:spcPts val="0"/>
              </a:spcAft>
              <a:buClr>
                <a:srgbClr val="88A6A6"/>
              </a:buClr>
              <a:buSzPts val="1400"/>
              <a:buNone/>
              <a:defRPr sz="1400">
                <a:solidFill>
                  <a:srgbClr val="88A6A6"/>
                </a:solidFill>
              </a:defRPr>
            </a:lvl8pPr>
            <a:lvl9pPr marL="4114800" lvl="8" indent="-228600" algn="l">
              <a:spcBef>
                <a:spcPts val="280"/>
              </a:spcBef>
              <a:spcAft>
                <a:spcPts val="0"/>
              </a:spcAft>
              <a:buClr>
                <a:srgbClr val="88A6A6"/>
              </a:buClr>
              <a:buSzPts val="1400"/>
              <a:buNone/>
              <a:defRPr sz="1400">
                <a:solidFill>
                  <a:srgbClr val="88A6A6"/>
                </a:solidFill>
              </a:defRPr>
            </a:lvl9pPr>
          </a:lstStyle>
          <a:p>
            <a:endParaRPr/>
          </a:p>
        </p:txBody>
      </p:sp>
      <p:sp>
        <p:nvSpPr>
          <p:cNvPr id="22" name="Google Shape;22;p24"/>
          <p:cNvSpPr>
            <a:spLocks noGrp="1"/>
          </p:cNvSpPr>
          <p:nvPr>
            <p:ph type="pic" idx="2"/>
          </p:nvPr>
        </p:nvSpPr>
        <p:spPr>
          <a:xfrm>
            <a:off x="10287000" y="0"/>
            <a:ext cx="8001000" cy="10287000"/>
          </a:xfrm>
          <a:prstGeom prst="rect">
            <a:avLst/>
          </a:prstGeom>
          <a:noFill/>
          <a:ln>
            <a:noFill/>
          </a:ln>
        </p:spPr>
      </p:sp>
    </p:spTree>
    <p:extLst>
      <p:ext uri="{BB962C8B-B14F-4D97-AF65-F5344CB8AC3E}">
        <p14:creationId xmlns:p14="http://schemas.microsoft.com/office/powerpoint/2010/main" val="3792018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_Pink" type="obj">
  <p:cSld name="Title and Content_Pink">
    <p:bg>
      <p:bgPr>
        <a:solidFill>
          <a:schemeClr val="lt2"/>
        </a:solidFill>
        <a:effectLst/>
      </p:bgPr>
    </p:bg>
    <p:spTree>
      <p:nvGrpSpPr>
        <p:cNvPr id="1" name="Shape 23"/>
        <p:cNvGrpSpPr/>
        <p:nvPr/>
      </p:nvGrpSpPr>
      <p:grpSpPr>
        <a:xfrm>
          <a:off x="0" y="0"/>
          <a:ext cx="0" cy="0"/>
          <a:chOff x="0" y="0"/>
          <a:chExt cx="0" cy="0"/>
        </a:xfrm>
      </p:grpSpPr>
      <p:sp>
        <p:nvSpPr>
          <p:cNvPr id="24" name="Google Shape;24;p25"/>
          <p:cNvSpPr txBox="1">
            <a:spLocks noGrp="1"/>
          </p:cNvSpPr>
          <p:nvPr>
            <p:ph type="body" idx="1"/>
          </p:nvPr>
        </p:nvSpPr>
        <p:spPr>
          <a:xfrm>
            <a:off x="1066800" y="2628900"/>
            <a:ext cx="16154399" cy="64008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2B1803"/>
              </a:buClr>
              <a:buSzPts val="3200"/>
              <a:buChar char="•"/>
              <a:defRPr>
                <a:latin typeface="Arial"/>
                <a:ea typeface="Arial"/>
                <a:cs typeface="Arial"/>
                <a:sym typeface="Arial"/>
              </a:defRPr>
            </a:lvl1pPr>
            <a:lvl2pPr marL="914400" lvl="1" indent="-406400" algn="l">
              <a:spcBef>
                <a:spcPts val="560"/>
              </a:spcBef>
              <a:spcAft>
                <a:spcPts val="0"/>
              </a:spcAft>
              <a:buClr>
                <a:srgbClr val="2B1803"/>
              </a:buClr>
              <a:buSzPts val="2800"/>
              <a:buChar char="–"/>
              <a:defRPr>
                <a:latin typeface="Arial"/>
                <a:ea typeface="Arial"/>
                <a:cs typeface="Arial"/>
                <a:sym typeface="Arial"/>
              </a:defRPr>
            </a:lvl2pPr>
            <a:lvl3pPr marL="1371600" lvl="2" indent="-381000" algn="l">
              <a:spcBef>
                <a:spcPts val="480"/>
              </a:spcBef>
              <a:spcAft>
                <a:spcPts val="0"/>
              </a:spcAft>
              <a:buClr>
                <a:srgbClr val="2B1803"/>
              </a:buClr>
              <a:buSzPts val="2400"/>
              <a:buChar char="•"/>
              <a:defRPr>
                <a:latin typeface="Arial"/>
                <a:ea typeface="Arial"/>
                <a:cs typeface="Arial"/>
                <a:sym typeface="Arial"/>
              </a:defRPr>
            </a:lvl3pPr>
            <a:lvl4pPr marL="1828800" lvl="3" indent="-355600" algn="l">
              <a:spcBef>
                <a:spcPts val="400"/>
              </a:spcBef>
              <a:spcAft>
                <a:spcPts val="0"/>
              </a:spcAft>
              <a:buClr>
                <a:srgbClr val="2B1803"/>
              </a:buClr>
              <a:buSzPts val="2000"/>
              <a:buChar char="–"/>
              <a:defRPr>
                <a:latin typeface="Arial"/>
                <a:ea typeface="Arial"/>
                <a:cs typeface="Arial"/>
                <a:sym typeface="Arial"/>
              </a:defRPr>
            </a:lvl4pPr>
            <a:lvl5pPr marL="2286000" lvl="4" indent="-355600" algn="l">
              <a:spcBef>
                <a:spcPts val="400"/>
              </a:spcBef>
              <a:spcAft>
                <a:spcPts val="0"/>
              </a:spcAft>
              <a:buClr>
                <a:srgbClr val="2B1803"/>
              </a:buClr>
              <a:buSzPts val="2000"/>
              <a:buChar char="»"/>
              <a:defRPr>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25"/>
          <p:cNvSpPr/>
          <p:nvPr/>
        </p:nvSpPr>
        <p:spPr>
          <a:xfrm>
            <a:off x="0" y="0"/>
            <a:ext cx="18288000" cy="17332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6" name="Google Shape;26;p25"/>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7" name="Google Shape;27;p25"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28" name="Google Shape;28;p25"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extLst>
      <p:ext uri="{BB962C8B-B14F-4D97-AF65-F5344CB8AC3E}">
        <p14:creationId xmlns:p14="http://schemas.microsoft.com/office/powerpoint/2010/main" val="1029692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_Blue">
  <p:cSld name="Title and Content_Blue">
    <p:spTree>
      <p:nvGrpSpPr>
        <p:cNvPr id="1" name="Shape 29"/>
        <p:cNvGrpSpPr/>
        <p:nvPr/>
      </p:nvGrpSpPr>
      <p:grpSpPr>
        <a:xfrm>
          <a:off x="0" y="0"/>
          <a:ext cx="0" cy="0"/>
          <a:chOff x="0" y="0"/>
          <a:chExt cx="0" cy="0"/>
        </a:xfrm>
      </p:grpSpPr>
      <p:sp>
        <p:nvSpPr>
          <p:cNvPr id="30" name="Google Shape;30;p26"/>
          <p:cNvSpPr txBox="1">
            <a:spLocks noGrp="1"/>
          </p:cNvSpPr>
          <p:nvPr>
            <p:ph type="body" idx="1"/>
          </p:nvPr>
        </p:nvSpPr>
        <p:spPr>
          <a:xfrm>
            <a:off x="1066800" y="2628900"/>
            <a:ext cx="16154399" cy="64008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2B1803"/>
              </a:buClr>
              <a:buSzPts val="3200"/>
              <a:buChar char="•"/>
              <a:defRPr>
                <a:solidFill>
                  <a:srgbClr val="2B1803"/>
                </a:solidFill>
                <a:latin typeface="Arial"/>
                <a:ea typeface="Arial"/>
                <a:cs typeface="Arial"/>
                <a:sym typeface="Arial"/>
              </a:defRPr>
            </a:lvl1pPr>
            <a:lvl2pPr marL="914400" lvl="1" indent="-406400" algn="l">
              <a:spcBef>
                <a:spcPts val="560"/>
              </a:spcBef>
              <a:spcAft>
                <a:spcPts val="0"/>
              </a:spcAft>
              <a:buClr>
                <a:srgbClr val="2B1803"/>
              </a:buClr>
              <a:buSzPts val="2800"/>
              <a:buChar char="–"/>
              <a:defRPr>
                <a:solidFill>
                  <a:srgbClr val="2B1803"/>
                </a:solidFill>
                <a:latin typeface="Arial"/>
                <a:ea typeface="Arial"/>
                <a:cs typeface="Arial"/>
                <a:sym typeface="Arial"/>
              </a:defRPr>
            </a:lvl2pPr>
            <a:lvl3pPr marL="1371600" lvl="2" indent="-381000" algn="l">
              <a:spcBef>
                <a:spcPts val="480"/>
              </a:spcBef>
              <a:spcAft>
                <a:spcPts val="0"/>
              </a:spcAft>
              <a:buClr>
                <a:srgbClr val="2B1803"/>
              </a:buClr>
              <a:buSzPts val="2400"/>
              <a:buChar char="•"/>
              <a:defRPr>
                <a:solidFill>
                  <a:srgbClr val="2B1803"/>
                </a:solidFill>
                <a:latin typeface="Arial"/>
                <a:ea typeface="Arial"/>
                <a:cs typeface="Arial"/>
                <a:sym typeface="Arial"/>
              </a:defRPr>
            </a:lvl3pPr>
            <a:lvl4pPr marL="1828800" lvl="3" indent="-355600" algn="l">
              <a:spcBef>
                <a:spcPts val="400"/>
              </a:spcBef>
              <a:spcAft>
                <a:spcPts val="0"/>
              </a:spcAft>
              <a:buClr>
                <a:srgbClr val="2B1803"/>
              </a:buClr>
              <a:buSzPts val="2000"/>
              <a:buChar char="–"/>
              <a:defRPr>
                <a:solidFill>
                  <a:srgbClr val="2B1803"/>
                </a:solidFill>
                <a:latin typeface="Arial"/>
                <a:ea typeface="Arial"/>
                <a:cs typeface="Arial"/>
                <a:sym typeface="Arial"/>
              </a:defRPr>
            </a:lvl4pPr>
            <a:lvl5pPr marL="2286000" lvl="4" indent="-355600" algn="l">
              <a:spcBef>
                <a:spcPts val="400"/>
              </a:spcBef>
              <a:spcAft>
                <a:spcPts val="0"/>
              </a:spcAft>
              <a:buClr>
                <a:srgbClr val="2B1803"/>
              </a:buClr>
              <a:buSzPts val="2000"/>
              <a:buChar char="»"/>
              <a:defRPr>
                <a:solidFill>
                  <a:srgbClr val="2B1803"/>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 name="Google Shape;31;p26"/>
          <p:cNvSpPr/>
          <p:nvPr/>
        </p:nvSpPr>
        <p:spPr>
          <a:xfrm>
            <a:off x="0" y="0"/>
            <a:ext cx="18288000" cy="1733218"/>
          </a:xfrm>
          <a:prstGeom prst="rect">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2" name="Google Shape;32;p26"/>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 name="Google Shape;33;p26"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34" name="Google Shape;34;p26"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extLst>
      <p:ext uri="{BB962C8B-B14F-4D97-AF65-F5344CB8AC3E}">
        <p14:creationId xmlns:p14="http://schemas.microsoft.com/office/powerpoint/2010/main" val="71764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_Green">
  <p:cSld name="Title and Content_Green">
    <p:spTree>
      <p:nvGrpSpPr>
        <p:cNvPr id="1" name="Shape 35"/>
        <p:cNvGrpSpPr/>
        <p:nvPr/>
      </p:nvGrpSpPr>
      <p:grpSpPr>
        <a:xfrm>
          <a:off x="0" y="0"/>
          <a:ext cx="0" cy="0"/>
          <a:chOff x="0" y="0"/>
          <a:chExt cx="0" cy="0"/>
        </a:xfrm>
      </p:grpSpPr>
      <p:sp>
        <p:nvSpPr>
          <p:cNvPr id="36" name="Google Shape;36;p27"/>
          <p:cNvSpPr txBox="1">
            <a:spLocks noGrp="1"/>
          </p:cNvSpPr>
          <p:nvPr>
            <p:ph type="body" idx="1"/>
          </p:nvPr>
        </p:nvSpPr>
        <p:spPr>
          <a:xfrm>
            <a:off x="1066800" y="2628900"/>
            <a:ext cx="16154399" cy="64008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2B1803"/>
              </a:buClr>
              <a:buSzPts val="3200"/>
              <a:buChar char="•"/>
              <a:defRPr>
                <a:solidFill>
                  <a:srgbClr val="2B1803"/>
                </a:solidFill>
                <a:latin typeface="Arial"/>
                <a:ea typeface="Arial"/>
                <a:cs typeface="Arial"/>
                <a:sym typeface="Arial"/>
              </a:defRPr>
            </a:lvl1pPr>
            <a:lvl2pPr marL="914400" lvl="1" indent="-406400" algn="l">
              <a:spcBef>
                <a:spcPts val="560"/>
              </a:spcBef>
              <a:spcAft>
                <a:spcPts val="0"/>
              </a:spcAft>
              <a:buClr>
                <a:srgbClr val="2B1803"/>
              </a:buClr>
              <a:buSzPts val="2800"/>
              <a:buChar char="–"/>
              <a:defRPr>
                <a:solidFill>
                  <a:srgbClr val="2B1803"/>
                </a:solidFill>
                <a:latin typeface="Arial"/>
                <a:ea typeface="Arial"/>
                <a:cs typeface="Arial"/>
                <a:sym typeface="Arial"/>
              </a:defRPr>
            </a:lvl2pPr>
            <a:lvl3pPr marL="1371600" lvl="2" indent="-381000" algn="l">
              <a:spcBef>
                <a:spcPts val="480"/>
              </a:spcBef>
              <a:spcAft>
                <a:spcPts val="0"/>
              </a:spcAft>
              <a:buClr>
                <a:srgbClr val="2B1803"/>
              </a:buClr>
              <a:buSzPts val="2400"/>
              <a:buChar char="•"/>
              <a:defRPr>
                <a:solidFill>
                  <a:srgbClr val="2B1803"/>
                </a:solidFill>
                <a:latin typeface="Arial"/>
                <a:ea typeface="Arial"/>
                <a:cs typeface="Arial"/>
                <a:sym typeface="Arial"/>
              </a:defRPr>
            </a:lvl3pPr>
            <a:lvl4pPr marL="1828800" lvl="3" indent="-355600" algn="l">
              <a:spcBef>
                <a:spcPts val="400"/>
              </a:spcBef>
              <a:spcAft>
                <a:spcPts val="0"/>
              </a:spcAft>
              <a:buClr>
                <a:srgbClr val="2B1803"/>
              </a:buClr>
              <a:buSzPts val="2000"/>
              <a:buChar char="–"/>
              <a:defRPr>
                <a:solidFill>
                  <a:srgbClr val="2B1803"/>
                </a:solidFill>
                <a:latin typeface="Arial"/>
                <a:ea typeface="Arial"/>
                <a:cs typeface="Arial"/>
                <a:sym typeface="Arial"/>
              </a:defRPr>
            </a:lvl4pPr>
            <a:lvl5pPr marL="2286000" lvl="4" indent="-355600" algn="l">
              <a:spcBef>
                <a:spcPts val="400"/>
              </a:spcBef>
              <a:spcAft>
                <a:spcPts val="0"/>
              </a:spcAft>
              <a:buClr>
                <a:srgbClr val="2B1803"/>
              </a:buClr>
              <a:buSzPts val="2000"/>
              <a:buChar char="»"/>
              <a:defRPr>
                <a:solidFill>
                  <a:srgbClr val="2B1803"/>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27"/>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8" name="Google Shape;38;p27"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39" name="Google Shape;39;p27"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extLst>
      <p:ext uri="{BB962C8B-B14F-4D97-AF65-F5344CB8AC3E}">
        <p14:creationId xmlns:p14="http://schemas.microsoft.com/office/powerpoint/2010/main" val="3479840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_Green">
  <p:cSld name="Section Header_Green">
    <p:bg>
      <p:bgPr>
        <a:solidFill>
          <a:schemeClr val="accent5"/>
        </a:solidFill>
        <a:effectLst/>
      </p:bgPr>
    </p:bg>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4000"/>
              <a:buFont typeface="Georgia"/>
              <a:buNone/>
              <a:defRPr sz="4000" b="1" cap="none">
                <a:solidFill>
                  <a:schemeClr val="l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lt1"/>
              </a:buClr>
              <a:buSzPts val="2400"/>
              <a:buNone/>
              <a:defRPr sz="2400">
                <a:solidFill>
                  <a:schemeClr val="lt1"/>
                </a:solidFill>
                <a:latin typeface="Arial"/>
                <a:ea typeface="Arial"/>
                <a:cs typeface="Arial"/>
                <a:sym typeface="Arial"/>
              </a:defRPr>
            </a:lvl1pPr>
            <a:lvl2pPr marL="914400" lvl="1" indent="-228600" algn="l">
              <a:spcBef>
                <a:spcPts val="360"/>
              </a:spcBef>
              <a:spcAft>
                <a:spcPts val="0"/>
              </a:spcAft>
              <a:buClr>
                <a:srgbClr val="88A6A6"/>
              </a:buClr>
              <a:buSzPts val="1800"/>
              <a:buNone/>
              <a:defRPr sz="1800">
                <a:solidFill>
                  <a:srgbClr val="88A6A6"/>
                </a:solidFill>
              </a:defRPr>
            </a:lvl2pPr>
            <a:lvl3pPr marL="1371600" lvl="2" indent="-228600" algn="l">
              <a:spcBef>
                <a:spcPts val="320"/>
              </a:spcBef>
              <a:spcAft>
                <a:spcPts val="0"/>
              </a:spcAft>
              <a:buClr>
                <a:srgbClr val="88A6A6"/>
              </a:buClr>
              <a:buSzPts val="1600"/>
              <a:buNone/>
              <a:defRPr sz="1600">
                <a:solidFill>
                  <a:srgbClr val="88A6A6"/>
                </a:solidFill>
              </a:defRPr>
            </a:lvl3pPr>
            <a:lvl4pPr marL="1828800" lvl="3" indent="-228600" algn="l">
              <a:spcBef>
                <a:spcPts val="280"/>
              </a:spcBef>
              <a:spcAft>
                <a:spcPts val="0"/>
              </a:spcAft>
              <a:buClr>
                <a:srgbClr val="88A6A6"/>
              </a:buClr>
              <a:buSzPts val="1400"/>
              <a:buNone/>
              <a:defRPr sz="1400">
                <a:solidFill>
                  <a:srgbClr val="88A6A6"/>
                </a:solidFill>
              </a:defRPr>
            </a:lvl4pPr>
            <a:lvl5pPr marL="2286000" lvl="4" indent="-228600" algn="l">
              <a:spcBef>
                <a:spcPts val="280"/>
              </a:spcBef>
              <a:spcAft>
                <a:spcPts val="0"/>
              </a:spcAft>
              <a:buClr>
                <a:srgbClr val="88A6A6"/>
              </a:buClr>
              <a:buSzPts val="1400"/>
              <a:buNone/>
              <a:defRPr sz="1400">
                <a:solidFill>
                  <a:srgbClr val="88A6A6"/>
                </a:solidFill>
              </a:defRPr>
            </a:lvl5pPr>
            <a:lvl6pPr marL="2743200" lvl="5" indent="-228600" algn="l">
              <a:spcBef>
                <a:spcPts val="280"/>
              </a:spcBef>
              <a:spcAft>
                <a:spcPts val="0"/>
              </a:spcAft>
              <a:buClr>
                <a:srgbClr val="88A6A6"/>
              </a:buClr>
              <a:buSzPts val="1400"/>
              <a:buNone/>
              <a:defRPr sz="1400">
                <a:solidFill>
                  <a:srgbClr val="88A6A6"/>
                </a:solidFill>
              </a:defRPr>
            </a:lvl6pPr>
            <a:lvl7pPr marL="3200400" lvl="6" indent="-228600" algn="l">
              <a:spcBef>
                <a:spcPts val="280"/>
              </a:spcBef>
              <a:spcAft>
                <a:spcPts val="0"/>
              </a:spcAft>
              <a:buClr>
                <a:srgbClr val="88A6A6"/>
              </a:buClr>
              <a:buSzPts val="1400"/>
              <a:buNone/>
              <a:defRPr sz="1400">
                <a:solidFill>
                  <a:srgbClr val="88A6A6"/>
                </a:solidFill>
              </a:defRPr>
            </a:lvl7pPr>
            <a:lvl8pPr marL="3657600" lvl="7" indent="-228600" algn="l">
              <a:spcBef>
                <a:spcPts val="280"/>
              </a:spcBef>
              <a:spcAft>
                <a:spcPts val="0"/>
              </a:spcAft>
              <a:buClr>
                <a:srgbClr val="88A6A6"/>
              </a:buClr>
              <a:buSzPts val="1400"/>
              <a:buNone/>
              <a:defRPr sz="1400">
                <a:solidFill>
                  <a:srgbClr val="88A6A6"/>
                </a:solidFill>
              </a:defRPr>
            </a:lvl8pPr>
            <a:lvl9pPr marL="4114800" lvl="8" indent="-228600" algn="l">
              <a:spcBef>
                <a:spcPts val="280"/>
              </a:spcBef>
              <a:spcAft>
                <a:spcPts val="0"/>
              </a:spcAft>
              <a:buClr>
                <a:srgbClr val="88A6A6"/>
              </a:buClr>
              <a:buSzPts val="1400"/>
              <a:buNone/>
              <a:defRPr sz="1400">
                <a:solidFill>
                  <a:srgbClr val="88A6A6"/>
                </a:solidFill>
              </a:defRPr>
            </a:lvl9pPr>
          </a:lstStyle>
          <a:p>
            <a:endParaRPr/>
          </a:p>
        </p:txBody>
      </p:sp>
      <p:sp>
        <p:nvSpPr>
          <p:cNvPr id="43" name="Google Shape;43;p31"/>
          <p:cNvSpPr>
            <a:spLocks noGrp="1"/>
          </p:cNvSpPr>
          <p:nvPr>
            <p:ph type="pic" idx="2"/>
          </p:nvPr>
        </p:nvSpPr>
        <p:spPr>
          <a:xfrm>
            <a:off x="10287000" y="0"/>
            <a:ext cx="8001000" cy="10287000"/>
          </a:xfrm>
          <a:prstGeom prst="rect">
            <a:avLst/>
          </a:prstGeom>
          <a:noFill/>
          <a:ln>
            <a:noFill/>
          </a:ln>
        </p:spPr>
      </p:sp>
    </p:spTree>
    <p:extLst>
      <p:ext uri="{BB962C8B-B14F-4D97-AF65-F5344CB8AC3E}">
        <p14:creationId xmlns:p14="http://schemas.microsoft.com/office/powerpoint/2010/main" val="1966927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_White">
  <p:cSld name="Section Header_White">
    <p:bg>
      <p:bgPr>
        <a:solidFill>
          <a:schemeClr val="lt2"/>
        </a:solidFill>
        <a:effectLst/>
      </p:bgPr>
    </p:bg>
    <p:spTree>
      <p:nvGrpSpPr>
        <p:cNvPr id="1" name="Shape 44"/>
        <p:cNvGrpSpPr/>
        <p:nvPr/>
      </p:nvGrpSpPr>
      <p:grpSpPr>
        <a:xfrm>
          <a:off x="0" y="0"/>
          <a:ext cx="0" cy="0"/>
          <a:chOff x="0" y="0"/>
          <a:chExt cx="0" cy="0"/>
        </a:xfrm>
      </p:grpSpPr>
      <p:sp>
        <p:nvSpPr>
          <p:cNvPr id="45" name="Google Shape;45;p3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Georgia"/>
              <a:buNone/>
              <a:defRPr sz="4000" b="1" cap="none">
                <a:solidFill>
                  <a:schemeClr val="dk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a:solidFill>
                  <a:schemeClr val="dk1"/>
                </a:solidFill>
                <a:latin typeface="Arial"/>
                <a:ea typeface="Arial"/>
                <a:cs typeface="Arial"/>
                <a:sym typeface="Arial"/>
              </a:defRPr>
            </a:lvl1pPr>
            <a:lvl2pPr marL="914400" lvl="1" indent="-228600" algn="l">
              <a:spcBef>
                <a:spcPts val="360"/>
              </a:spcBef>
              <a:spcAft>
                <a:spcPts val="0"/>
              </a:spcAft>
              <a:buClr>
                <a:srgbClr val="88A6A6"/>
              </a:buClr>
              <a:buSzPts val="1800"/>
              <a:buNone/>
              <a:defRPr sz="1800">
                <a:solidFill>
                  <a:srgbClr val="88A6A6"/>
                </a:solidFill>
              </a:defRPr>
            </a:lvl2pPr>
            <a:lvl3pPr marL="1371600" lvl="2" indent="-228600" algn="l">
              <a:spcBef>
                <a:spcPts val="320"/>
              </a:spcBef>
              <a:spcAft>
                <a:spcPts val="0"/>
              </a:spcAft>
              <a:buClr>
                <a:srgbClr val="88A6A6"/>
              </a:buClr>
              <a:buSzPts val="1600"/>
              <a:buNone/>
              <a:defRPr sz="1600">
                <a:solidFill>
                  <a:srgbClr val="88A6A6"/>
                </a:solidFill>
              </a:defRPr>
            </a:lvl3pPr>
            <a:lvl4pPr marL="1828800" lvl="3" indent="-228600" algn="l">
              <a:spcBef>
                <a:spcPts val="280"/>
              </a:spcBef>
              <a:spcAft>
                <a:spcPts val="0"/>
              </a:spcAft>
              <a:buClr>
                <a:srgbClr val="88A6A6"/>
              </a:buClr>
              <a:buSzPts val="1400"/>
              <a:buNone/>
              <a:defRPr sz="1400">
                <a:solidFill>
                  <a:srgbClr val="88A6A6"/>
                </a:solidFill>
              </a:defRPr>
            </a:lvl4pPr>
            <a:lvl5pPr marL="2286000" lvl="4" indent="-228600" algn="l">
              <a:spcBef>
                <a:spcPts val="280"/>
              </a:spcBef>
              <a:spcAft>
                <a:spcPts val="0"/>
              </a:spcAft>
              <a:buClr>
                <a:srgbClr val="88A6A6"/>
              </a:buClr>
              <a:buSzPts val="1400"/>
              <a:buNone/>
              <a:defRPr sz="1400">
                <a:solidFill>
                  <a:srgbClr val="88A6A6"/>
                </a:solidFill>
              </a:defRPr>
            </a:lvl5pPr>
            <a:lvl6pPr marL="2743200" lvl="5" indent="-228600" algn="l">
              <a:spcBef>
                <a:spcPts val="280"/>
              </a:spcBef>
              <a:spcAft>
                <a:spcPts val="0"/>
              </a:spcAft>
              <a:buClr>
                <a:srgbClr val="88A6A6"/>
              </a:buClr>
              <a:buSzPts val="1400"/>
              <a:buNone/>
              <a:defRPr sz="1400">
                <a:solidFill>
                  <a:srgbClr val="88A6A6"/>
                </a:solidFill>
              </a:defRPr>
            </a:lvl6pPr>
            <a:lvl7pPr marL="3200400" lvl="6" indent="-228600" algn="l">
              <a:spcBef>
                <a:spcPts val="280"/>
              </a:spcBef>
              <a:spcAft>
                <a:spcPts val="0"/>
              </a:spcAft>
              <a:buClr>
                <a:srgbClr val="88A6A6"/>
              </a:buClr>
              <a:buSzPts val="1400"/>
              <a:buNone/>
              <a:defRPr sz="1400">
                <a:solidFill>
                  <a:srgbClr val="88A6A6"/>
                </a:solidFill>
              </a:defRPr>
            </a:lvl7pPr>
            <a:lvl8pPr marL="3657600" lvl="7" indent="-228600" algn="l">
              <a:spcBef>
                <a:spcPts val="280"/>
              </a:spcBef>
              <a:spcAft>
                <a:spcPts val="0"/>
              </a:spcAft>
              <a:buClr>
                <a:srgbClr val="88A6A6"/>
              </a:buClr>
              <a:buSzPts val="1400"/>
              <a:buNone/>
              <a:defRPr sz="1400">
                <a:solidFill>
                  <a:srgbClr val="88A6A6"/>
                </a:solidFill>
              </a:defRPr>
            </a:lvl8pPr>
            <a:lvl9pPr marL="4114800" lvl="8" indent="-228600" algn="l">
              <a:spcBef>
                <a:spcPts val="280"/>
              </a:spcBef>
              <a:spcAft>
                <a:spcPts val="0"/>
              </a:spcAft>
              <a:buClr>
                <a:srgbClr val="88A6A6"/>
              </a:buClr>
              <a:buSzPts val="1400"/>
              <a:buNone/>
              <a:defRPr sz="1400">
                <a:solidFill>
                  <a:srgbClr val="88A6A6"/>
                </a:solidFill>
              </a:defRPr>
            </a:lvl9pPr>
          </a:lstStyle>
          <a:p>
            <a:endParaRPr/>
          </a:p>
        </p:txBody>
      </p:sp>
      <p:sp>
        <p:nvSpPr>
          <p:cNvPr id="47" name="Google Shape;47;p32"/>
          <p:cNvSpPr>
            <a:spLocks noGrp="1"/>
          </p:cNvSpPr>
          <p:nvPr>
            <p:ph type="pic" idx="2"/>
          </p:nvPr>
        </p:nvSpPr>
        <p:spPr>
          <a:xfrm>
            <a:off x="10287000" y="0"/>
            <a:ext cx="8001000" cy="10287000"/>
          </a:xfrm>
          <a:prstGeom prst="rect">
            <a:avLst/>
          </a:prstGeom>
          <a:noFill/>
          <a:ln>
            <a:noFill/>
          </a:ln>
        </p:spPr>
      </p:sp>
    </p:spTree>
    <p:extLst>
      <p:ext uri="{BB962C8B-B14F-4D97-AF65-F5344CB8AC3E}">
        <p14:creationId xmlns:p14="http://schemas.microsoft.com/office/powerpoint/2010/main" val="1622759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Column_Pink">
  <p:cSld name="2_Column_Pink">
    <p:spTree>
      <p:nvGrpSpPr>
        <p:cNvPr id="1" name="Shape 48"/>
        <p:cNvGrpSpPr/>
        <p:nvPr/>
      </p:nvGrpSpPr>
      <p:grpSpPr>
        <a:xfrm>
          <a:off x="0" y="0"/>
          <a:ext cx="0" cy="0"/>
          <a:chOff x="0" y="0"/>
          <a:chExt cx="0" cy="0"/>
        </a:xfrm>
      </p:grpSpPr>
      <p:sp>
        <p:nvSpPr>
          <p:cNvPr id="49" name="Google Shape;49;p33"/>
          <p:cNvSpPr/>
          <p:nvPr/>
        </p:nvSpPr>
        <p:spPr>
          <a:xfrm>
            <a:off x="0" y="0"/>
            <a:ext cx="18288000" cy="17332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0" name="Google Shape;50;p33"/>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3"/>
          <p:cNvSpPr txBox="1">
            <a:spLocks noGrp="1"/>
          </p:cNvSpPr>
          <p:nvPr>
            <p:ph type="body" idx="1"/>
          </p:nvPr>
        </p:nvSpPr>
        <p:spPr>
          <a:xfrm>
            <a:off x="652764" y="2705100"/>
            <a:ext cx="7957836" cy="59436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marL="914400" lvl="1" indent="-381000" algn="l">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marL="1371600" lvl="2" indent="-355600" algn="l">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marL="1828800" lvl="3" indent="-342900" algn="l">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marL="2286000" lvl="4" indent="-342900" algn="l">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2" name="Google Shape;52;p33"/>
          <p:cNvSpPr txBox="1">
            <a:spLocks noGrp="1"/>
          </p:cNvSpPr>
          <p:nvPr>
            <p:ph type="body" idx="2"/>
          </p:nvPr>
        </p:nvSpPr>
        <p:spPr>
          <a:xfrm>
            <a:off x="9144000" y="2705100"/>
            <a:ext cx="7957836" cy="59436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marL="914400" lvl="1" indent="-381000" algn="l">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marL="1371600" lvl="2" indent="-355600" algn="l">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marL="1828800" lvl="3" indent="-342900" algn="l">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marL="2286000" lvl="4" indent="-342900" algn="l">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pic>
        <p:nvPicPr>
          <p:cNvPr id="53" name="Google Shape;53;p33"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54" name="Google Shape;54;p33"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extLst>
      <p:ext uri="{BB962C8B-B14F-4D97-AF65-F5344CB8AC3E}">
        <p14:creationId xmlns:p14="http://schemas.microsoft.com/office/powerpoint/2010/main" val="3998103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Column_Blue">
  <p:cSld name="2_Column_Blue">
    <p:spTree>
      <p:nvGrpSpPr>
        <p:cNvPr id="1" name="Shape 55"/>
        <p:cNvGrpSpPr/>
        <p:nvPr/>
      </p:nvGrpSpPr>
      <p:grpSpPr>
        <a:xfrm>
          <a:off x="0" y="0"/>
          <a:ext cx="0" cy="0"/>
          <a:chOff x="0" y="0"/>
          <a:chExt cx="0" cy="0"/>
        </a:xfrm>
      </p:grpSpPr>
      <p:sp>
        <p:nvSpPr>
          <p:cNvPr id="56" name="Google Shape;56;p34"/>
          <p:cNvSpPr/>
          <p:nvPr/>
        </p:nvSpPr>
        <p:spPr>
          <a:xfrm>
            <a:off x="0" y="0"/>
            <a:ext cx="18288000" cy="173321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7" name="Google Shape;57;p34"/>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4"/>
          <p:cNvSpPr txBox="1">
            <a:spLocks noGrp="1"/>
          </p:cNvSpPr>
          <p:nvPr>
            <p:ph type="body" idx="1"/>
          </p:nvPr>
        </p:nvSpPr>
        <p:spPr>
          <a:xfrm>
            <a:off x="652764" y="2705100"/>
            <a:ext cx="7957836" cy="59436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marL="914400" lvl="1" indent="-381000" algn="l">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marL="1371600" lvl="2" indent="-355600" algn="l">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marL="1828800" lvl="3" indent="-342900" algn="l">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marL="2286000" lvl="4" indent="-342900" algn="l">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9" name="Google Shape;59;p34"/>
          <p:cNvSpPr txBox="1">
            <a:spLocks noGrp="1"/>
          </p:cNvSpPr>
          <p:nvPr>
            <p:ph type="body" idx="2"/>
          </p:nvPr>
        </p:nvSpPr>
        <p:spPr>
          <a:xfrm>
            <a:off x="9144000" y="2705100"/>
            <a:ext cx="7957836" cy="59436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marL="914400" lvl="1" indent="-381000" algn="l">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marL="1371600" lvl="2" indent="-355600" algn="l">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marL="1828800" lvl="3" indent="-342900" algn="l">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marL="2286000" lvl="4" indent="-342900" algn="l">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pic>
        <p:nvPicPr>
          <p:cNvPr id="60" name="Google Shape;60;p34"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61" name="Google Shape;61;p34"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extLst>
      <p:ext uri="{BB962C8B-B14F-4D97-AF65-F5344CB8AC3E}">
        <p14:creationId xmlns:p14="http://schemas.microsoft.com/office/powerpoint/2010/main" val="2368991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Column_Green">
  <p:cSld name="2_Column_Green">
    <p:spTree>
      <p:nvGrpSpPr>
        <p:cNvPr id="1" name="Shape 62"/>
        <p:cNvGrpSpPr/>
        <p:nvPr/>
      </p:nvGrpSpPr>
      <p:grpSpPr>
        <a:xfrm>
          <a:off x="0" y="0"/>
          <a:ext cx="0" cy="0"/>
          <a:chOff x="0" y="0"/>
          <a:chExt cx="0" cy="0"/>
        </a:xfrm>
      </p:grpSpPr>
      <p:sp>
        <p:nvSpPr>
          <p:cNvPr id="63" name="Google Shape;63;p35"/>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5"/>
          <p:cNvSpPr txBox="1">
            <a:spLocks noGrp="1"/>
          </p:cNvSpPr>
          <p:nvPr>
            <p:ph type="body" idx="1"/>
          </p:nvPr>
        </p:nvSpPr>
        <p:spPr>
          <a:xfrm>
            <a:off x="652764" y="2705100"/>
            <a:ext cx="7957836" cy="59436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marL="914400" lvl="1" indent="-381000" algn="l">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marL="1371600" lvl="2" indent="-355600" algn="l">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marL="1828800" lvl="3" indent="-342900" algn="l">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marL="2286000" lvl="4" indent="-342900" algn="l">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5" name="Google Shape;65;p35"/>
          <p:cNvSpPr txBox="1">
            <a:spLocks noGrp="1"/>
          </p:cNvSpPr>
          <p:nvPr>
            <p:ph type="body" idx="2"/>
          </p:nvPr>
        </p:nvSpPr>
        <p:spPr>
          <a:xfrm>
            <a:off x="9144000" y="2705100"/>
            <a:ext cx="7957836" cy="59436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2B1803"/>
              </a:buClr>
              <a:buSzPts val="2800"/>
              <a:buChar char="•"/>
              <a:defRPr sz="2800">
                <a:solidFill>
                  <a:srgbClr val="2B1803"/>
                </a:solidFill>
                <a:latin typeface="Arial"/>
                <a:ea typeface="Arial"/>
                <a:cs typeface="Arial"/>
                <a:sym typeface="Arial"/>
              </a:defRPr>
            </a:lvl1pPr>
            <a:lvl2pPr marL="914400" lvl="1" indent="-381000" algn="l">
              <a:spcBef>
                <a:spcPts val="480"/>
              </a:spcBef>
              <a:spcAft>
                <a:spcPts val="0"/>
              </a:spcAft>
              <a:buClr>
                <a:srgbClr val="2B1803"/>
              </a:buClr>
              <a:buSzPts val="2400"/>
              <a:buChar char="–"/>
              <a:defRPr sz="2400">
                <a:solidFill>
                  <a:srgbClr val="2B1803"/>
                </a:solidFill>
                <a:latin typeface="Arial"/>
                <a:ea typeface="Arial"/>
                <a:cs typeface="Arial"/>
                <a:sym typeface="Arial"/>
              </a:defRPr>
            </a:lvl2pPr>
            <a:lvl3pPr marL="1371600" lvl="2" indent="-355600" algn="l">
              <a:spcBef>
                <a:spcPts val="400"/>
              </a:spcBef>
              <a:spcAft>
                <a:spcPts val="0"/>
              </a:spcAft>
              <a:buClr>
                <a:srgbClr val="2B1803"/>
              </a:buClr>
              <a:buSzPts val="2000"/>
              <a:buChar char="•"/>
              <a:defRPr sz="2000">
                <a:solidFill>
                  <a:srgbClr val="2B1803"/>
                </a:solidFill>
                <a:latin typeface="Arial"/>
                <a:ea typeface="Arial"/>
                <a:cs typeface="Arial"/>
                <a:sym typeface="Arial"/>
              </a:defRPr>
            </a:lvl3pPr>
            <a:lvl4pPr marL="1828800" lvl="3" indent="-342900" algn="l">
              <a:spcBef>
                <a:spcPts val="360"/>
              </a:spcBef>
              <a:spcAft>
                <a:spcPts val="0"/>
              </a:spcAft>
              <a:buClr>
                <a:srgbClr val="2B1803"/>
              </a:buClr>
              <a:buSzPts val="1800"/>
              <a:buChar char="–"/>
              <a:defRPr sz="1800">
                <a:solidFill>
                  <a:srgbClr val="2B1803"/>
                </a:solidFill>
                <a:latin typeface="Arial"/>
                <a:ea typeface="Arial"/>
                <a:cs typeface="Arial"/>
                <a:sym typeface="Arial"/>
              </a:defRPr>
            </a:lvl4pPr>
            <a:lvl5pPr marL="2286000" lvl="4" indent="-342900" algn="l">
              <a:spcBef>
                <a:spcPts val="360"/>
              </a:spcBef>
              <a:spcAft>
                <a:spcPts val="0"/>
              </a:spcAft>
              <a:buClr>
                <a:srgbClr val="2B1803"/>
              </a:buClr>
              <a:buSzPts val="1800"/>
              <a:buChar char="»"/>
              <a:defRPr sz="1800">
                <a:solidFill>
                  <a:srgbClr val="2B1803"/>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pic>
        <p:nvPicPr>
          <p:cNvPr id="66" name="Google Shape;66;p35"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67" name="Google Shape;67;p35"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extLst>
      <p:ext uri="{BB962C8B-B14F-4D97-AF65-F5344CB8AC3E}">
        <p14:creationId xmlns:p14="http://schemas.microsoft.com/office/powerpoint/2010/main" val="2190166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Column-Header_Pink">
  <p:cSld name="2_Column-Header_Pink">
    <p:spTree>
      <p:nvGrpSpPr>
        <p:cNvPr id="1" name="Shape 68"/>
        <p:cNvGrpSpPr/>
        <p:nvPr/>
      </p:nvGrpSpPr>
      <p:grpSpPr>
        <a:xfrm>
          <a:off x="0" y="0"/>
          <a:ext cx="0" cy="0"/>
          <a:chOff x="0" y="0"/>
          <a:chExt cx="0" cy="0"/>
        </a:xfrm>
      </p:grpSpPr>
      <p:sp>
        <p:nvSpPr>
          <p:cNvPr id="69" name="Google Shape;69;p36"/>
          <p:cNvSpPr/>
          <p:nvPr/>
        </p:nvSpPr>
        <p:spPr>
          <a:xfrm>
            <a:off x="0" y="0"/>
            <a:ext cx="18288000" cy="17332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0" name="Google Shape;70;p36"/>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36"/>
          <p:cNvSpPr txBox="1">
            <a:spLocks noGrp="1"/>
          </p:cNvSpPr>
          <p:nvPr>
            <p:ph type="body" idx="1"/>
          </p:nvPr>
        </p:nvSpPr>
        <p:spPr>
          <a:xfrm>
            <a:off x="634621" y="2028327"/>
            <a:ext cx="8052179" cy="105008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2B1803"/>
              </a:buClr>
              <a:buSzPts val="2400"/>
              <a:buNone/>
              <a:defRPr sz="2400" b="1">
                <a:latin typeface="Arial"/>
                <a:ea typeface="Arial"/>
                <a:cs typeface="Arial"/>
                <a:sym typeface="Arial"/>
              </a:defRPr>
            </a:lvl1pPr>
            <a:lvl2pPr marL="914400" lvl="1" indent="-228600" algn="l">
              <a:spcBef>
                <a:spcPts val="400"/>
              </a:spcBef>
              <a:spcAft>
                <a:spcPts val="0"/>
              </a:spcAft>
              <a:buClr>
                <a:srgbClr val="2B1803"/>
              </a:buClr>
              <a:buSzPts val="2000"/>
              <a:buNone/>
              <a:defRPr sz="2000" b="1"/>
            </a:lvl2pPr>
            <a:lvl3pPr marL="1371600" lvl="2" indent="-228600" algn="l">
              <a:spcBef>
                <a:spcPts val="360"/>
              </a:spcBef>
              <a:spcAft>
                <a:spcPts val="0"/>
              </a:spcAft>
              <a:buClr>
                <a:srgbClr val="2B1803"/>
              </a:buClr>
              <a:buSzPts val="1800"/>
              <a:buNone/>
              <a:defRPr sz="1800" b="1"/>
            </a:lvl3pPr>
            <a:lvl4pPr marL="1828800" lvl="3" indent="-228600" algn="l">
              <a:spcBef>
                <a:spcPts val="320"/>
              </a:spcBef>
              <a:spcAft>
                <a:spcPts val="0"/>
              </a:spcAft>
              <a:buClr>
                <a:srgbClr val="2B1803"/>
              </a:buClr>
              <a:buSzPts val="1600"/>
              <a:buNone/>
              <a:defRPr sz="1600" b="1"/>
            </a:lvl4pPr>
            <a:lvl5pPr marL="2286000" lvl="4" indent="-228600" algn="l">
              <a:spcBef>
                <a:spcPts val="320"/>
              </a:spcBef>
              <a:spcAft>
                <a:spcPts val="0"/>
              </a:spcAft>
              <a:buClr>
                <a:srgbClr val="2B180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2" name="Google Shape;72;p36"/>
          <p:cNvSpPr txBox="1">
            <a:spLocks noGrp="1"/>
          </p:cNvSpPr>
          <p:nvPr>
            <p:ph type="body" idx="2"/>
          </p:nvPr>
        </p:nvSpPr>
        <p:spPr>
          <a:xfrm>
            <a:off x="634621" y="3415146"/>
            <a:ext cx="8052179" cy="576695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marL="914400" lvl="1" indent="-355600" algn="l">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marL="1371600" lvl="2" indent="-342900" algn="l">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marL="1828800" lvl="3" indent="-330200" algn="l">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marL="2286000" lvl="4" indent="-330200" algn="l">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3" name="Google Shape;73;p36"/>
          <p:cNvSpPr txBox="1">
            <a:spLocks noGrp="1"/>
          </p:cNvSpPr>
          <p:nvPr>
            <p:ph type="body" idx="3"/>
          </p:nvPr>
        </p:nvSpPr>
        <p:spPr>
          <a:xfrm>
            <a:off x="9144000" y="2028327"/>
            <a:ext cx="8052179" cy="105008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2B1803"/>
              </a:buClr>
              <a:buSzPts val="2400"/>
              <a:buNone/>
              <a:defRPr sz="2400" b="1">
                <a:latin typeface="Arial"/>
                <a:ea typeface="Arial"/>
                <a:cs typeface="Arial"/>
                <a:sym typeface="Arial"/>
              </a:defRPr>
            </a:lvl1pPr>
            <a:lvl2pPr marL="914400" lvl="1" indent="-228600" algn="l">
              <a:spcBef>
                <a:spcPts val="400"/>
              </a:spcBef>
              <a:spcAft>
                <a:spcPts val="0"/>
              </a:spcAft>
              <a:buClr>
                <a:srgbClr val="2B1803"/>
              </a:buClr>
              <a:buSzPts val="2000"/>
              <a:buNone/>
              <a:defRPr sz="2000" b="1"/>
            </a:lvl2pPr>
            <a:lvl3pPr marL="1371600" lvl="2" indent="-228600" algn="l">
              <a:spcBef>
                <a:spcPts val="360"/>
              </a:spcBef>
              <a:spcAft>
                <a:spcPts val="0"/>
              </a:spcAft>
              <a:buClr>
                <a:srgbClr val="2B1803"/>
              </a:buClr>
              <a:buSzPts val="1800"/>
              <a:buNone/>
              <a:defRPr sz="1800" b="1"/>
            </a:lvl3pPr>
            <a:lvl4pPr marL="1828800" lvl="3" indent="-228600" algn="l">
              <a:spcBef>
                <a:spcPts val="320"/>
              </a:spcBef>
              <a:spcAft>
                <a:spcPts val="0"/>
              </a:spcAft>
              <a:buClr>
                <a:srgbClr val="2B1803"/>
              </a:buClr>
              <a:buSzPts val="1600"/>
              <a:buNone/>
              <a:defRPr sz="1600" b="1"/>
            </a:lvl4pPr>
            <a:lvl5pPr marL="2286000" lvl="4" indent="-228600" algn="l">
              <a:spcBef>
                <a:spcPts val="320"/>
              </a:spcBef>
              <a:spcAft>
                <a:spcPts val="0"/>
              </a:spcAft>
              <a:buClr>
                <a:srgbClr val="2B180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4" name="Google Shape;74;p36"/>
          <p:cNvSpPr txBox="1">
            <a:spLocks noGrp="1"/>
          </p:cNvSpPr>
          <p:nvPr>
            <p:ph type="body" idx="4"/>
          </p:nvPr>
        </p:nvSpPr>
        <p:spPr>
          <a:xfrm>
            <a:off x="9144000" y="3415146"/>
            <a:ext cx="8052179" cy="576695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marL="914400" lvl="1" indent="-355600" algn="l">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marL="1371600" lvl="2" indent="-342900" algn="l">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marL="1828800" lvl="3" indent="-330200" algn="l">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marL="2286000" lvl="4" indent="-330200" algn="l">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pic>
        <p:nvPicPr>
          <p:cNvPr id="75" name="Google Shape;75;p36"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76" name="Google Shape;76;p36"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extLst>
      <p:ext uri="{BB962C8B-B14F-4D97-AF65-F5344CB8AC3E}">
        <p14:creationId xmlns:p14="http://schemas.microsoft.com/office/powerpoint/2010/main" val="1206086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Column-Header_Blue">
  <p:cSld name="2_Column-Header_Blue">
    <p:spTree>
      <p:nvGrpSpPr>
        <p:cNvPr id="1" name="Shape 77"/>
        <p:cNvGrpSpPr/>
        <p:nvPr/>
      </p:nvGrpSpPr>
      <p:grpSpPr>
        <a:xfrm>
          <a:off x="0" y="0"/>
          <a:ext cx="0" cy="0"/>
          <a:chOff x="0" y="0"/>
          <a:chExt cx="0" cy="0"/>
        </a:xfrm>
      </p:grpSpPr>
      <p:sp>
        <p:nvSpPr>
          <p:cNvPr id="78" name="Google Shape;78;p37"/>
          <p:cNvSpPr/>
          <p:nvPr/>
        </p:nvSpPr>
        <p:spPr>
          <a:xfrm>
            <a:off x="0" y="0"/>
            <a:ext cx="18288000" cy="173321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9" name="Google Shape;79;p37"/>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7"/>
          <p:cNvSpPr txBox="1">
            <a:spLocks noGrp="1"/>
          </p:cNvSpPr>
          <p:nvPr>
            <p:ph type="body" idx="1"/>
          </p:nvPr>
        </p:nvSpPr>
        <p:spPr>
          <a:xfrm>
            <a:off x="634621" y="2028327"/>
            <a:ext cx="8052179" cy="105008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2B1803"/>
              </a:buClr>
              <a:buSzPts val="2400"/>
              <a:buNone/>
              <a:defRPr sz="2400" b="1">
                <a:latin typeface="Arial"/>
                <a:ea typeface="Arial"/>
                <a:cs typeface="Arial"/>
                <a:sym typeface="Arial"/>
              </a:defRPr>
            </a:lvl1pPr>
            <a:lvl2pPr marL="914400" lvl="1" indent="-228600" algn="l">
              <a:spcBef>
                <a:spcPts val="400"/>
              </a:spcBef>
              <a:spcAft>
                <a:spcPts val="0"/>
              </a:spcAft>
              <a:buClr>
                <a:srgbClr val="2B1803"/>
              </a:buClr>
              <a:buSzPts val="2000"/>
              <a:buNone/>
              <a:defRPr sz="2000" b="1"/>
            </a:lvl2pPr>
            <a:lvl3pPr marL="1371600" lvl="2" indent="-228600" algn="l">
              <a:spcBef>
                <a:spcPts val="360"/>
              </a:spcBef>
              <a:spcAft>
                <a:spcPts val="0"/>
              </a:spcAft>
              <a:buClr>
                <a:srgbClr val="2B1803"/>
              </a:buClr>
              <a:buSzPts val="1800"/>
              <a:buNone/>
              <a:defRPr sz="1800" b="1"/>
            </a:lvl3pPr>
            <a:lvl4pPr marL="1828800" lvl="3" indent="-228600" algn="l">
              <a:spcBef>
                <a:spcPts val="320"/>
              </a:spcBef>
              <a:spcAft>
                <a:spcPts val="0"/>
              </a:spcAft>
              <a:buClr>
                <a:srgbClr val="2B1803"/>
              </a:buClr>
              <a:buSzPts val="1600"/>
              <a:buNone/>
              <a:defRPr sz="1600" b="1"/>
            </a:lvl4pPr>
            <a:lvl5pPr marL="2286000" lvl="4" indent="-228600" algn="l">
              <a:spcBef>
                <a:spcPts val="320"/>
              </a:spcBef>
              <a:spcAft>
                <a:spcPts val="0"/>
              </a:spcAft>
              <a:buClr>
                <a:srgbClr val="2B180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1" name="Google Shape;81;p37"/>
          <p:cNvSpPr txBox="1">
            <a:spLocks noGrp="1"/>
          </p:cNvSpPr>
          <p:nvPr>
            <p:ph type="body" idx="2"/>
          </p:nvPr>
        </p:nvSpPr>
        <p:spPr>
          <a:xfrm>
            <a:off x="634621" y="3415146"/>
            <a:ext cx="8052179" cy="576695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marL="914400" lvl="1" indent="-355600" algn="l">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marL="1371600" lvl="2" indent="-342900" algn="l">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marL="1828800" lvl="3" indent="-330200" algn="l">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marL="2286000" lvl="4" indent="-330200" algn="l">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2" name="Google Shape;82;p37"/>
          <p:cNvSpPr txBox="1">
            <a:spLocks noGrp="1"/>
          </p:cNvSpPr>
          <p:nvPr>
            <p:ph type="body" idx="3"/>
          </p:nvPr>
        </p:nvSpPr>
        <p:spPr>
          <a:xfrm>
            <a:off x="9144000" y="2028327"/>
            <a:ext cx="8052179" cy="105008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2B1803"/>
              </a:buClr>
              <a:buSzPts val="2400"/>
              <a:buNone/>
              <a:defRPr sz="2400" b="1">
                <a:latin typeface="Arial"/>
                <a:ea typeface="Arial"/>
                <a:cs typeface="Arial"/>
                <a:sym typeface="Arial"/>
              </a:defRPr>
            </a:lvl1pPr>
            <a:lvl2pPr marL="914400" lvl="1" indent="-228600" algn="l">
              <a:spcBef>
                <a:spcPts val="400"/>
              </a:spcBef>
              <a:spcAft>
                <a:spcPts val="0"/>
              </a:spcAft>
              <a:buClr>
                <a:srgbClr val="2B1803"/>
              </a:buClr>
              <a:buSzPts val="2000"/>
              <a:buNone/>
              <a:defRPr sz="2000" b="1"/>
            </a:lvl2pPr>
            <a:lvl3pPr marL="1371600" lvl="2" indent="-228600" algn="l">
              <a:spcBef>
                <a:spcPts val="360"/>
              </a:spcBef>
              <a:spcAft>
                <a:spcPts val="0"/>
              </a:spcAft>
              <a:buClr>
                <a:srgbClr val="2B1803"/>
              </a:buClr>
              <a:buSzPts val="1800"/>
              <a:buNone/>
              <a:defRPr sz="1800" b="1"/>
            </a:lvl3pPr>
            <a:lvl4pPr marL="1828800" lvl="3" indent="-228600" algn="l">
              <a:spcBef>
                <a:spcPts val="320"/>
              </a:spcBef>
              <a:spcAft>
                <a:spcPts val="0"/>
              </a:spcAft>
              <a:buClr>
                <a:srgbClr val="2B1803"/>
              </a:buClr>
              <a:buSzPts val="1600"/>
              <a:buNone/>
              <a:defRPr sz="1600" b="1"/>
            </a:lvl4pPr>
            <a:lvl5pPr marL="2286000" lvl="4" indent="-228600" algn="l">
              <a:spcBef>
                <a:spcPts val="320"/>
              </a:spcBef>
              <a:spcAft>
                <a:spcPts val="0"/>
              </a:spcAft>
              <a:buClr>
                <a:srgbClr val="2B180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3" name="Google Shape;83;p37"/>
          <p:cNvSpPr txBox="1">
            <a:spLocks noGrp="1"/>
          </p:cNvSpPr>
          <p:nvPr>
            <p:ph type="body" idx="4"/>
          </p:nvPr>
        </p:nvSpPr>
        <p:spPr>
          <a:xfrm>
            <a:off x="9144000" y="3415146"/>
            <a:ext cx="8052179" cy="576695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marL="914400" lvl="1" indent="-355600" algn="l">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marL="1371600" lvl="2" indent="-342900" algn="l">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marL="1828800" lvl="3" indent="-330200" algn="l">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marL="2286000" lvl="4" indent="-330200" algn="l">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pic>
        <p:nvPicPr>
          <p:cNvPr id="84" name="Google Shape;84;p37"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85" name="Google Shape;85;p37"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extLst>
      <p:ext uri="{BB962C8B-B14F-4D97-AF65-F5344CB8AC3E}">
        <p14:creationId xmlns:p14="http://schemas.microsoft.com/office/powerpoint/2010/main" val="1408903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Column-Header_Green">
  <p:cSld name="3_Column-Header_Green">
    <p:spTree>
      <p:nvGrpSpPr>
        <p:cNvPr id="1" name="Shape 86"/>
        <p:cNvGrpSpPr/>
        <p:nvPr/>
      </p:nvGrpSpPr>
      <p:grpSpPr>
        <a:xfrm>
          <a:off x="0" y="0"/>
          <a:ext cx="0" cy="0"/>
          <a:chOff x="0" y="0"/>
          <a:chExt cx="0" cy="0"/>
        </a:xfrm>
      </p:grpSpPr>
      <p:sp>
        <p:nvSpPr>
          <p:cNvPr id="87" name="Google Shape;87;p38"/>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38"/>
          <p:cNvSpPr txBox="1">
            <a:spLocks noGrp="1"/>
          </p:cNvSpPr>
          <p:nvPr>
            <p:ph type="body" idx="1"/>
          </p:nvPr>
        </p:nvSpPr>
        <p:spPr>
          <a:xfrm>
            <a:off x="634621" y="2028327"/>
            <a:ext cx="8052179" cy="105008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2B1803"/>
              </a:buClr>
              <a:buSzPts val="2400"/>
              <a:buNone/>
              <a:defRPr sz="2400" b="1">
                <a:latin typeface="Arial"/>
                <a:ea typeface="Arial"/>
                <a:cs typeface="Arial"/>
                <a:sym typeface="Arial"/>
              </a:defRPr>
            </a:lvl1pPr>
            <a:lvl2pPr marL="914400" lvl="1" indent="-228600" algn="l">
              <a:spcBef>
                <a:spcPts val="400"/>
              </a:spcBef>
              <a:spcAft>
                <a:spcPts val="0"/>
              </a:spcAft>
              <a:buClr>
                <a:srgbClr val="2B1803"/>
              </a:buClr>
              <a:buSzPts val="2000"/>
              <a:buNone/>
              <a:defRPr sz="2000" b="1"/>
            </a:lvl2pPr>
            <a:lvl3pPr marL="1371600" lvl="2" indent="-228600" algn="l">
              <a:spcBef>
                <a:spcPts val="360"/>
              </a:spcBef>
              <a:spcAft>
                <a:spcPts val="0"/>
              </a:spcAft>
              <a:buClr>
                <a:srgbClr val="2B1803"/>
              </a:buClr>
              <a:buSzPts val="1800"/>
              <a:buNone/>
              <a:defRPr sz="1800" b="1"/>
            </a:lvl3pPr>
            <a:lvl4pPr marL="1828800" lvl="3" indent="-228600" algn="l">
              <a:spcBef>
                <a:spcPts val="320"/>
              </a:spcBef>
              <a:spcAft>
                <a:spcPts val="0"/>
              </a:spcAft>
              <a:buClr>
                <a:srgbClr val="2B1803"/>
              </a:buClr>
              <a:buSzPts val="1600"/>
              <a:buNone/>
              <a:defRPr sz="1600" b="1"/>
            </a:lvl4pPr>
            <a:lvl5pPr marL="2286000" lvl="4" indent="-228600" algn="l">
              <a:spcBef>
                <a:spcPts val="320"/>
              </a:spcBef>
              <a:spcAft>
                <a:spcPts val="0"/>
              </a:spcAft>
              <a:buClr>
                <a:srgbClr val="2B180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9" name="Google Shape;89;p38"/>
          <p:cNvSpPr txBox="1">
            <a:spLocks noGrp="1"/>
          </p:cNvSpPr>
          <p:nvPr>
            <p:ph type="body" idx="2"/>
          </p:nvPr>
        </p:nvSpPr>
        <p:spPr>
          <a:xfrm>
            <a:off x="634621" y="3415146"/>
            <a:ext cx="8052179" cy="576695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marL="914400" lvl="1" indent="-355600" algn="l">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marL="1371600" lvl="2" indent="-342900" algn="l">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marL="1828800" lvl="3" indent="-330200" algn="l">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marL="2286000" lvl="4" indent="-330200" algn="l">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0" name="Google Shape;90;p38"/>
          <p:cNvSpPr txBox="1">
            <a:spLocks noGrp="1"/>
          </p:cNvSpPr>
          <p:nvPr>
            <p:ph type="body" idx="3"/>
          </p:nvPr>
        </p:nvSpPr>
        <p:spPr>
          <a:xfrm>
            <a:off x="9144000" y="2028327"/>
            <a:ext cx="8052179" cy="105008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2B1803"/>
              </a:buClr>
              <a:buSzPts val="2400"/>
              <a:buNone/>
              <a:defRPr sz="2400" b="1">
                <a:latin typeface="Arial"/>
                <a:ea typeface="Arial"/>
                <a:cs typeface="Arial"/>
                <a:sym typeface="Arial"/>
              </a:defRPr>
            </a:lvl1pPr>
            <a:lvl2pPr marL="914400" lvl="1" indent="-228600" algn="l">
              <a:spcBef>
                <a:spcPts val="400"/>
              </a:spcBef>
              <a:spcAft>
                <a:spcPts val="0"/>
              </a:spcAft>
              <a:buClr>
                <a:srgbClr val="2B1803"/>
              </a:buClr>
              <a:buSzPts val="2000"/>
              <a:buNone/>
              <a:defRPr sz="2000" b="1"/>
            </a:lvl2pPr>
            <a:lvl3pPr marL="1371600" lvl="2" indent="-228600" algn="l">
              <a:spcBef>
                <a:spcPts val="360"/>
              </a:spcBef>
              <a:spcAft>
                <a:spcPts val="0"/>
              </a:spcAft>
              <a:buClr>
                <a:srgbClr val="2B1803"/>
              </a:buClr>
              <a:buSzPts val="1800"/>
              <a:buNone/>
              <a:defRPr sz="1800" b="1"/>
            </a:lvl3pPr>
            <a:lvl4pPr marL="1828800" lvl="3" indent="-228600" algn="l">
              <a:spcBef>
                <a:spcPts val="320"/>
              </a:spcBef>
              <a:spcAft>
                <a:spcPts val="0"/>
              </a:spcAft>
              <a:buClr>
                <a:srgbClr val="2B1803"/>
              </a:buClr>
              <a:buSzPts val="1600"/>
              <a:buNone/>
              <a:defRPr sz="1600" b="1"/>
            </a:lvl4pPr>
            <a:lvl5pPr marL="2286000" lvl="4" indent="-228600" algn="l">
              <a:spcBef>
                <a:spcPts val="320"/>
              </a:spcBef>
              <a:spcAft>
                <a:spcPts val="0"/>
              </a:spcAft>
              <a:buClr>
                <a:srgbClr val="2B180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1" name="Google Shape;91;p38"/>
          <p:cNvSpPr txBox="1">
            <a:spLocks noGrp="1"/>
          </p:cNvSpPr>
          <p:nvPr>
            <p:ph type="body" idx="4"/>
          </p:nvPr>
        </p:nvSpPr>
        <p:spPr>
          <a:xfrm>
            <a:off x="9144000" y="3415146"/>
            <a:ext cx="8052179" cy="576695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2B1803"/>
              </a:buClr>
              <a:buSzPts val="2400"/>
              <a:buChar char="•"/>
              <a:defRPr sz="2400">
                <a:solidFill>
                  <a:srgbClr val="2B1803"/>
                </a:solidFill>
                <a:latin typeface="Arial"/>
                <a:ea typeface="Arial"/>
                <a:cs typeface="Arial"/>
                <a:sym typeface="Arial"/>
              </a:defRPr>
            </a:lvl1pPr>
            <a:lvl2pPr marL="914400" lvl="1" indent="-355600" algn="l">
              <a:spcBef>
                <a:spcPts val="400"/>
              </a:spcBef>
              <a:spcAft>
                <a:spcPts val="0"/>
              </a:spcAft>
              <a:buClr>
                <a:srgbClr val="2B1803"/>
              </a:buClr>
              <a:buSzPts val="2000"/>
              <a:buChar char="–"/>
              <a:defRPr sz="2000">
                <a:solidFill>
                  <a:srgbClr val="2B1803"/>
                </a:solidFill>
                <a:latin typeface="Arial"/>
                <a:ea typeface="Arial"/>
                <a:cs typeface="Arial"/>
                <a:sym typeface="Arial"/>
              </a:defRPr>
            </a:lvl2pPr>
            <a:lvl3pPr marL="1371600" lvl="2" indent="-342900" algn="l">
              <a:spcBef>
                <a:spcPts val="360"/>
              </a:spcBef>
              <a:spcAft>
                <a:spcPts val="0"/>
              </a:spcAft>
              <a:buClr>
                <a:srgbClr val="2B1803"/>
              </a:buClr>
              <a:buSzPts val="1800"/>
              <a:buChar char="•"/>
              <a:defRPr sz="1800">
                <a:solidFill>
                  <a:srgbClr val="2B1803"/>
                </a:solidFill>
                <a:latin typeface="Arial"/>
                <a:ea typeface="Arial"/>
                <a:cs typeface="Arial"/>
                <a:sym typeface="Arial"/>
              </a:defRPr>
            </a:lvl3pPr>
            <a:lvl4pPr marL="1828800" lvl="3" indent="-330200" algn="l">
              <a:spcBef>
                <a:spcPts val="320"/>
              </a:spcBef>
              <a:spcAft>
                <a:spcPts val="0"/>
              </a:spcAft>
              <a:buClr>
                <a:srgbClr val="2B1803"/>
              </a:buClr>
              <a:buSzPts val="1600"/>
              <a:buChar char="–"/>
              <a:defRPr sz="1600">
                <a:solidFill>
                  <a:srgbClr val="2B1803"/>
                </a:solidFill>
                <a:latin typeface="Arial"/>
                <a:ea typeface="Arial"/>
                <a:cs typeface="Arial"/>
                <a:sym typeface="Arial"/>
              </a:defRPr>
            </a:lvl4pPr>
            <a:lvl5pPr marL="2286000" lvl="4" indent="-330200" algn="l">
              <a:spcBef>
                <a:spcPts val="320"/>
              </a:spcBef>
              <a:spcAft>
                <a:spcPts val="0"/>
              </a:spcAft>
              <a:buClr>
                <a:srgbClr val="2B1803"/>
              </a:buClr>
              <a:buSzPts val="1600"/>
              <a:buChar char="»"/>
              <a:defRPr sz="1600">
                <a:solidFill>
                  <a:srgbClr val="2B1803"/>
                </a:solidFill>
                <a:latin typeface="Arial"/>
                <a:ea typeface="Arial"/>
                <a:cs typeface="Arial"/>
                <a:sym typeface="Aria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pic>
        <p:nvPicPr>
          <p:cNvPr id="92" name="Google Shape;92;p38"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93" name="Google Shape;93;p38"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extLst>
      <p:ext uri="{BB962C8B-B14F-4D97-AF65-F5344CB8AC3E}">
        <p14:creationId xmlns:p14="http://schemas.microsoft.com/office/powerpoint/2010/main" val="1841990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hoto_Pink">
  <p:cSld name="Photo_Pink">
    <p:spTree>
      <p:nvGrpSpPr>
        <p:cNvPr id="1" name="Shape 94"/>
        <p:cNvGrpSpPr/>
        <p:nvPr/>
      </p:nvGrpSpPr>
      <p:grpSpPr>
        <a:xfrm>
          <a:off x="0" y="0"/>
          <a:ext cx="0" cy="0"/>
          <a:chOff x="0" y="0"/>
          <a:chExt cx="0" cy="0"/>
        </a:xfrm>
      </p:grpSpPr>
      <p:sp>
        <p:nvSpPr>
          <p:cNvPr id="95" name="Google Shape;95;p39"/>
          <p:cNvSpPr>
            <a:spLocks noGrp="1"/>
          </p:cNvSpPr>
          <p:nvPr>
            <p:ph type="pic" idx="2"/>
          </p:nvPr>
        </p:nvSpPr>
        <p:spPr>
          <a:xfrm>
            <a:off x="888810" y="1447800"/>
            <a:ext cx="16510379" cy="7391400"/>
          </a:xfrm>
          <a:prstGeom prst="rect">
            <a:avLst/>
          </a:prstGeom>
          <a:noFill/>
          <a:ln>
            <a:noFill/>
          </a:ln>
        </p:spPr>
      </p:sp>
      <p:sp>
        <p:nvSpPr>
          <p:cNvPr id="96" name="Google Shape;96;p39"/>
          <p:cNvSpPr txBox="1">
            <a:spLocks noGrp="1"/>
          </p:cNvSpPr>
          <p:nvPr>
            <p:ph type="body" idx="1"/>
          </p:nvPr>
        </p:nvSpPr>
        <p:spPr>
          <a:xfrm>
            <a:off x="888810" y="8989787"/>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rgbClr val="2B1803"/>
              </a:buClr>
              <a:buSzPts val="1400"/>
              <a:buNone/>
              <a:defRPr sz="1400">
                <a:latin typeface="Arial"/>
                <a:ea typeface="Arial"/>
                <a:cs typeface="Arial"/>
                <a:sym typeface="Arial"/>
              </a:defRPr>
            </a:lvl1pPr>
            <a:lvl2pPr marL="914400" lvl="1" indent="-228600" algn="l">
              <a:spcBef>
                <a:spcPts val="240"/>
              </a:spcBef>
              <a:spcAft>
                <a:spcPts val="0"/>
              </a:spcAft>
              <a:buClr>
                <a:srgbClr val="2B1803"/>
              </a:buClr>
              <a:buSzPts val="1200"/>
              <a:buNone/>
              <a:defRPr sz="1200"/>
            </a:lvl2pPr>
            <a:lvl3pPr marL="1371600" lvl="2" indent="-228600" algn="l">
              <a:spcBef>
                <a:spcPts val="200"/>
              </a:spcBef>
              <a:spcAft>
                <a:spcPts val="0"/>
              </a:spcAft>
              <a:buClr>
                <a:srgbClr val="2B1803"/>
              </a:buClr>
              <a:buSzPts val="1000"/>
              <a:buNone/>
              <a:defRPr sz="1000"/>
            </a:lvl3pPr>
            <a:lvl4pPr marL="1828800" lvl="3" indent="-228600" algn="l">
              <a:spcBef>
                <a:spcPts val="180"/>
              </a:spcBef>
              <a:spcAft>
                <a:spcPts val="0"/>
              </a:spcAft>
              <a:buClr>
                <a:srgbClr val="2B1803"/>
              </a:buClr>
              <a:buSzPts val="900"/>
              <a:buNone/>
              <a:defRPr sz="900"/>
            </a:lvl4pPr>
            <a:lvl5pPr marL="2286000" lvl="4" indent="-228600" algn="l">
              <a:spcBef>
                <a:spcPts val="180"/>
              </a:spcBef>
              <a:spcAft>
                <a:spcPts val="0"/>
              </a:spcAft>
              <a:buClr>
                <a:srgbClr val="2B1803"/>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7" name="Google Shape;97;p39"/>
          <p:cNvSpPr txBox="1">
            <a:spLocks noGrp="1"/>
          </p:cNvSpPr>
          <p:nvPr>
            <p:ph type="body" idx="3"/>
          </p:nvPr>
        </p:nvSpPr>
        <p:spPr>
          <a:xfrm>
            <a:off x="867201" y="446278"/>
            <a:ext cx="6629400" cy="725488"/>
          </a:xfrm>
          <a:prstGeom prst="rect">
            <a:avLst/>
          </a:prstGeom>
          <a:noFill/>
          <a:ln>
            <a:noFill/>
          </a:ln>
        </p:spPr>
        <p:txBody>
          <a:bodyPr spcFirstLastPara="1" wrap="square" lIns="91425" tIns="45700" rIns="91425" bIns="45700" anchor="t" anchorCtr="0">
            <a:normAutofit/>
          </a:bodyPr>
          <a:lstStyle>
            <a:lvl1pPr marL="457200" lvl="0" indent="-228600" algn="l">
              <a:spcBef>
                <a:spcPts val="640"/>
              </a:spcBef>
              <a:spcAft>
                <a:spcPts val="0"/>
              </a:spcAft>
              <a:buClr>
                <a:schemeClr val="dk1"/>
              </a:buClr>
              <a:buSzPts val="3200"/>
              <a:buNone/>
              <a:defRPr b="1">
                <a:solidFill>
                  <a:schemeClr val="dk1"/>
                </a:solidFill>
                <a:latin typeface="Arial"/>
                <a:ea typeface="Arial"/>
                <a:cs typeface="Arial"/>
                <a:sym typeface="Arial"/>
              </a:defRPr>
            </a:lvl1pPr>
            <a:lvl2pPr marL="914400" lvl="1" indent="-342900" algn="l">
              <a:spcBef>
                <a:spcPts val="360"/>
              </a:spcBef>
              <a:spcAft>
                <a:spcPts val="0"/>
              </a:spcAft>
              <a:buClr>
                <a:srgbClr val="2B1803"/>
              </a:buClr>
              <a:buSzPts val="1800"/>
              <a:buChar char="–"/>
              <a:defRPr/>
            </a:lvl2pPr>
            <a:lvl3pPr marL="1371600" lvl="2" indent="-342900" algn="l">
              <a:spcBef>
                <a:spcPts val="360"/>
              </a:spcBef>
              <a:spcAft>
                <a:spcPts val="0"/>
              </a:spcAft>
              <a:buClr>
                <a:srgbClr val="2B1803"/>
              </a:buClr>
              <a:buSzPts val="1800"/>
              <a:buChar char="•"/>
              <a:defRPr/>
            </a:lvl3pPr>
            <a:lvl4pPr marL="1828800" lvl="3" indent="-342900" algn="l">
              <a:spcBef>
                <a:spcPts val="360"/>
              </a:spcBef>
              <a:spcAft>
                <a:spcPts val="0"/>
              </a:spcAft>
              <a:buClr>
                <a:srgbClr val="2B1803"/>
              </a:buClr>
              <a:buSzPts val="1800"/>
              <a:buChar char="–"/>
              <a:defRPr/>
            </a:lvl4pPr>
            <a:lvl5pPr marL="2286000" lvl="4" indent="-342900" algn="l">
              <a:spcBef>
                <a:spcPts val="360"/>
              </a:spcBef>
              <a:spcAft>
                <a:spcPts val="0"/>
              </a:spcAft>
              <a:buClr>
                <a:srgbClr val="2B180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43953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Photo_Pink">
  <p:cSld name="1_Photo_Pink">
    <p:spTree>
      <p:nvGrpSpPr>
        <p:cNvPr id="1" name="Shape 98"/>
        <p:cNvGrpSpPr/>
        <p:nvPr/>
      </p:nvGrpSpPr>
      <p:grpSpPr>
        <a:xfrm>
          <a:off x="0" y="0"/>
          <a:ext cx="0" cy="0"/>
          <a:chOff x="0" y="0"/>
          <a:chExt cx="0" cy="0"/>
        </a:xfrm>
      </p:grpSpPr>
      <p:sp>
        <p:nvSpPr>
          <p:cNvPr id="99" name="Google Shape;99;p40"/>
          <p:cNvSpPr txBox="1">
            <a:spLocks noGrp="1"/>
          </p:cNvSpPr>
          <p:nvPr>
            <p:ph type="title"/>
          </p:nvPr>
        </p:nvSpPr>
        <p:spPr>
          <a:xfrm>
            <a:off x="5240337" y="3167590"/>
            <a:ext cx="774637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8800"/>
              <a:buFont typeface="Georgia"/>
              <a:buNone/>
              <a:defRPr sz="8800">
                <a:solidFill>
                  <a:schemeClr val="dk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40"/>
          <p:cNvSpPr txBox="1">
            <a:spLocks noGrp="1"/>
          </p:cNvSpPr>
          <p:nvPr>
            <p:ph type="body" idx="1"/>
          </p:nvPr>
        </p:nvSpPr>
        <p:spPr>
          <a:xfrm>
            <a:off x="5240337" y="4843990"/>
            <a:ext cx="7807325" cy="11430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2B1803"/>
              </a:buClr>
              <a:buSzPts val="1800"/>
              <a:buChar char="•"/>
              <a:defRPr/>
            </a:lvl1pPr>
            <a:lvl2pPr marL="914400" lvl="1" indent="-228600" algn="ctr">
              <a:spcBef>
                <a:spcPts val="560"/>
              </a:spcBef>
              <a:spcAft>
                <a:spcPts val="0"/>
              </a:spcAft>
              <a:buClr>
                <a:schemeClr val="dk1"/>
              </a:buClr>
              <a:buSzPts val="2800"/>
              <a:buFont typeface="Arial"/>
              <a:buNone/>
              <a:defRPr b="1">
                <a:solidFill>
                  <a:schemeClr val="dk1"/>
                </a:solidFill>
              </a:defRPr>
            </a:lvl2pPr>
            <a:lvl3pPr marL="1371600" lvl="2" indent="-342900" algn="l">
              <a:spcBef>
                <a:spcPts val="360"/>
              </a:spcBef>
              <a:spcAft>
                <a:spcPts val="0"/>
              </a:spcAft>
              <a:buClr>
                <a:srgbClr val="2B1803"/>
              </a:buClr>
              <a:buSzPts val="1800"/>
              <a:buChar char="•"/>
              <a:defRPr/>
            </a:lvl3pPr>
            <a:lvl4pPr marL="1828800" lvl="3" indent="-342900" algn="l">
              <a:spcBef>
                <a:spcPts val="360"/>
              </a:spcBef>
              <a:spcAft>
                <a:spcPts val="0"/>
              </a:spcAft>
              <a:buClr>
                <a:srgbClr val="2B1803"/>
              </a:buClr>
              <a:buSzPts val="1800"/>
              <a:buChar char="–"/>
              <a:defRPr/>
            </a:lvl4pPr>
            <a:lvl5pPr marL="2286000" lvl="4" indent="-342900" algn="l">
              <a:spcBef>
                <a:spcPts val="360"/>
              </a:spcBef>
              <a:spcAft>
                <a:spcPts val="0"/>
              </a:spcAft>
              <a:buClr>
                <a:srgbClr val="2B180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71099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_Pink">
  <p:cSld name="Blank_Pink">
    <p:spTree>
      <p:nvGrpSpPr>
        <p:cNvPr id="1" name="Shape 101"/>
        <p:cNvGrpSpPr/>
        <p:nvPr/>
      </p:nvGrpSpPr>
      <p:grpSpPr>
        <a:xfrm>
          <a:off x="0" y="0"/>
          <a:ext cx="0" cy="0"/>
          <a:chOff x="0" y="0"/>
          <a:chExt cx="0" cy="0"/>
        </a:xfrm>
      </p:grpSpPr>
      <p:sp>
        <p:nvSpPr>
          <p:cNvPr id="102" name="Google Shape;102;p41"/>
          <p:cNvSpPr/>
          <p:nvPr/>
        </p:nvSpPr>
        <p:spPr>
          <a:xfrm>
            <a:off x="0" y="0"/>
            <a:ext cx="18288000" cy="17332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3" name="Google Shape;103;p41"/>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4" name="Google Shape;104;p41"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105" name="Google Shape;105;p41"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extLst>
      <p:ext uri="{BB962C8B-B14F-4D97-AF65-F5344CB8AC3E}">
        <p14:creationId xmlns:p14="http://schemas.microsoft.com/office/powerpoint/2010/main" val="1065568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_Blue">
  <p:cSld name="Blank_Blue">
    <p:spTree>
      <p:nvGrpSpPr>
        <p:cNvPr id="1" name="Shape 106"/>
        <p:cNvGrpSpPr/>
        <p:nvPr/>
      </p:nvGrpSpPr>
      <p:grpSpPr>
        <a:xfrm>
          <a:off x="0" y="0"/>
          <a:ext cx="0" cy="0"/>
          <a:chOff x="0" y="0"/>
          <a:chExt cx="0" cy="0"/>
        </a:xfrm>
      </p:grpSpPr>
      <p:sp>
        <p:nvSpPr>
          <p:cNvPr id="107" name="Google Shape;107;p42"/>
          <p:cNvSpPr/>
          <p:nvPr/>
        </p:nvSpPr>
        <p:spPr>
          <a:xfrm>
            <a:off x="0" y="0"/>
            <a:ext cx="18288000" cy="173321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8" name="Google Shape;108;p42"/>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9" name="Google Shape;109;p42"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110" name="Google Shape;110;p42"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extLst>
      <p:ext uri="{BB962C8B-B14F-4D97-AF65-F5344CB8AC3E}">
        <p14:creationId xmlns:p14="http://schemas.microsoft.com/office/powerpoint/2010/main" val="3760341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_Green">
  <p:cSld name="Blank_Green">
    <p:spTree>
      <p:nvGrpSpPr>
        <p:cNvPr id="1" name="Shape 111"/>
        <p:cNvGrpSpPr/>
        <p:nvPr/>
      </p:nvGrpSpPr>
      <p:grpSpPr>
        <a:xfrm>
          <a:off x="0" y="0"/>
          <a:ext cx="0" cy="0"/>
          <a:chOff x="0" y="0"/>
          <a:chExt cx="0" cy="0"/>
        </a:xfrm>
      </p:grpSpPr>
      <p:sp>
        <p:nvSpPr>
          <p:cNvPr id="112" name="Google Shape;112;p43"/>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3" name="Google Shape;113;p43"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114" name="Google Shape;114;p43"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extLst>
      <p:ext uri="{BB962C8B-B14F-4D97-AF65-F5344CB8AC3E}">
        <p14:creationId xmlns:p14="http://schemas.microsoft.com/office/powerpoint/2010/main" val="719281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_Pink">
  <p:cSld name="Section Header_Pink">
    <p:bg>
      <p:bgPr>
        <a:solidFill>
          <a:schemeClr val="dk1"/>
        </a:solid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Georgia"/>
              <a:buNone/>
              <a:defRPr sz="4000" b="1" cap="none">
                <a:solidFill>
                  <a:schemeClr val="dk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a:solidFill>
                  <a:schemeClr val="dk1"/>
                </a:solidFill>
                <a:latin typeface="Arial"/>
                <a:ea typeface="Arial"/>
                <a:cs typeface="Arial"/>
                <a:sym typeface="Arial"/>
              </a:defRPr>
            </a:lvl1pPr>
            <a:lvl2pPr marL="914400" lvl="1" indent="-228600" algn="l">
              <a:spcBef>
                <a:spcPts val="360"/>
              </a:spcBef>
              <a:spcAft>
                <a:spcPts val="0"/>
              </a:spcAft>
              <a:buClr>
                <a:schemeClr val="lt1"/>
              </a:buClr>
              <a:buSzPts val="1800"/>
              <a:buNone/>
              <a:defRPr sz="1800">
                <a:solidFill>
                  <a:schemeClr val="lt1"/>
                </a:solidFill>
              </a:defRPr>
            </a:lvl2pPr>
            <a:lvl3pPr marL="1371600" lvl="2" indent="-228600" algn="l">
              <a:spcBef>
                <a:spcPts val="32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80"/>
              </a:spcBef>
              <a:spcAft>
                <a:spcPts val="0"/>
              </a:spcAft>
              <a:buClr>
                <a:schemeClr val="lt1"/>
              </a:buClr>
              <a:buSzPts val="1400"/>
              <a:buNone/>
              <a:defRPr sz="1400">
                <a:solidFill>
                  <a:schemeClr val="lt1"/>
                </a:solidFill>
              </a:defRPr>
            </a:lvl5pPr>
            <a:lvl6pPr marL="2743200" lvl="5" indent="-228600" algn="l">
              <a:spcBef>
                <a:spcPts val="280"/>
              </a:spcBef>
              <a:spcAft>
                <a:spcPts val="0"/>
              </a:spcAft>
              <a:buClr>
                <a:schemeClr val="lt1"/>
              </a:buClr>
              <a:buSzPts val="1400"/>
              <a:buNone/>
              <a:defRPr sz="1400">
                <a:solidFill>
                  <a:schemeClr val="lt1"/>
                </a:solidFill>
              </a:defRPr>
            </a:lvl6pPr>
            <a:lvl7pPr marL="3200400" lvl="6" indent="-228600" algn="l">
              <a:spcBef>
                <a:spcPts val="280"/>
              </a:spcBef>
              <a:spcAft>
                <a:spcPts val="0"/>
              </a:spcAft>
              <a:buClr>
                <a:schemeClr val="lt1"/>
              </a:buClr>
              <a:buSzPts val="1400"/>
              <a:buNone/>
              <a:defRPr sz="1400">
                <a:solidFill>
                  <a:schemeClr val="lt1"/>
                </a:solidFill>
              </a:defRPr>
            </a:lvl7pPr>
            <a:lvl8pPr marL="3657600" lvl="7" indent="-228600" algn="l">
              <a:spcBef>
                <a:spcPts val="280"/>
              </a:spcBef>
              <a:spcAft>
                <a:spcPts val="0"/>
              </a:spcAft>
              <a:buClr>
                <a:schemeClr val="lt1"/>
              </a:buClr>
              <a:buSzPts val="1400"/>
              <a:buNone/>
              <a:defRPr sz="1400">
                <a:solidFill>
                  <a:schemeClr val="lt1"/>
                </a:solidFill>
              </a:defRPr>
            </a:lvl8pPr>
            <a:lvl9pPr marL="4114800" lvl="8" indent="-228600" algn="l">
              <a:spcBef>
                <a:spcPts val="280"/>
              </a:spcBef>
              <a:spcAft>
                <a:spcPts val="0"/>
              </a:spcAft>
              <a:buClr>
                <a:schemeClr val="lt1"/>
              </a:buClr>
              <a:buSzPts val="1400"/>
              <a:buNone/>
              <a:defRPr sz="1400">
                <a:solidFill>
                  <a:schemeClr val="lt1"/>
                </a:solidFill>
              </a:defRPr>
            </a:lvl9pPr>
          </a:lstStyle>
          <a:p>
            <a:endParaRPr/>
          </a:p>
        </p:txBody>
      </p:sp>
      <p:sp>
        <p:nvSpPr>
          <p:cNvPr id="118" name="Google Shape;118;p29"/>
          <p:cNvSpPr>
            <a:spLocks noGrp="1"/>
          </p:cNvSpPr>
          <p:nvPr>
            <p:ph type="pic" idx="2"/>
          </p:nvPr>
        </p:nvSpPr>
        <p:spPr>
          <a:xfrm>
            <a:off x="10287000" y="0"/>
            <a:ext cx="8001000" cy="10287000"/>
          </a:xfrm>
          <a:prstGeom prst="rect">
            <a:avLst/>
          </a:prstGeom>
          <a:noFill/>
          <a:ln>
            <a:noFill/>
          </a:ln>
        </p:spPr>
      </p:sp>
    </p:spTree>
    <p:extLst>
      <p:ext uri="{BB962C8B-B14F-4D97-AF65-F5344CB8AC3E}">
        <p14:creationId xmlns:p14="http://schemas.microsoft.com/office/powerpoint/2010/main" val="1731200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457200" y="419100"/>
            <a:ext cx="169926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2B1803"/>
              </a:buClr>
              <a:buSzPts val="4400"/>
              <a:buFont typeface="Georgia"/>
              <a:buNone/>
              <a:defRPr sz="4400" b="0" i="0" u="none" strike="noStrike" cap="none">
                <a:solidFill>
                  <a:srgbClr val="2B1803"/>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457200" y="2400300"/>
            <a:ext cx="16992600" cy="72390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rgbClr val="2B1803"/>
              </a:buClr>
              <a:buSzPts val="3200"/>
              <a:buFont typeface="Arial"/>
              <a:buChar char="•"/>
              <a:defRPr sz="3200" b="0" i="0" u="none" strike="noStrike" cap="none">
                <a:solidFill>
                  <a:srgbClr val="2B1803"/>
                </a:solidFill>
                <a:latin typeface="Arial"/>
                <a:ea typeface="Arial"/>
                <a:cs typeface="Arial"/>
                <a:sym typeface="Arial"/>
              </a:defRPr>
            </a:lvl1pPr>
            <a:lvl2pPr marL="914400" marR="0" lvl="1" indent="-406400" algn="l" rtl="0">
              <a:spcBef>
                <a:spcPts val="560"/>
              </a:spcBef>
              <a:spcAft>
                <a:spcPts val="0"/>
              </a:spcAft>
              <a:buClr>
                <a:srgbClr val="2B1803"/>
              </a:buClr>
              <a:buSzPts val="2800"/>
              <a:buFont typeface="Arial"/>
              <a:buChar char="–"/>
              <a:defRPr sz="2800" b="0" i="0" u="none" strike="noStrike" cap="none">
                <a:solidFill>
                  <a:srgbClr val="2B1803"/>
                </a:solidFill>
                <a:latin typeface="Arial"/>
                <a:ea typeface="Arial"/>
                <a:cs typeface="Arial"/>
                <a:sym typeface="Arial"/>
              </a:defRPr>
            </a:lvl2pPr>
            <a:lvl3pPr marL="1371600" marR="0" lvl="2" indent="-381000" algn="l" rtl="0">
              <a:spcBef>
                <a:spcPts val="480"/>
              </a:spcBef>
              <a:spcAft>
                <a:spcPts val="0"/>
              </a:spcAft>
              <a:buClr>
                <a:srgbClr val="2B1803"/>
              </a:buClr>
              <a:buSzPts val="2400"/>
              <a:buFont typeface="Arial"/>
              <a:buChar char="•"/>
              <a:defRPr sz="2400" b="0" i="0" u="none" strike="noStrike" cap="none">
                <a:solidFill>
                  <a:srgbClr val="2B1803"/>
                </a:solidFill>
                <a:latin typeface="Arial"/>
                <a:ea typeface="Arial"/>
                <a:cs typeface="Arial"/>
                <a:sym typeface="Arial"/>
              </a:defRPr>
            </a:lvl3pPr>
            <a:lvl4pPr marL="1828800" marR="0" lvl="3" indent="-355600" algn="l" rtl="0">
              <a:spcBef>
                <a:spcPts val="400"/>
              </a:spcBef>
              <a:spcAft>
                <a:spcPts val="0"/>
              </a:spcAft>
              <a:buClr>
                <a:srgbClr val="2B1803"/>
              </a:buClr>
              <a:buSzPts val="2000"/>
              <a:buFont typeface="Arial"/>
              <a:buChar char="–"/>
              <a:defRPr sz="2000" b="0" i="0" u="none" strike="noStrike" cap="none">
                <a:solidFill>
                  <a:srgbClr val="2B1803"/>
                </a:solidFill>
                <a:latin typeface="Arial"/>
                <a:ea typeface="Arial"/>
                <a:cs typeface="Arial"/>
                <a:sym typeface="Arial"/>
              </a:defRPr>
            </a:lvl4pPr>
            <a:lvl5pPr marL="2286000" marR="0" lvl="4" indent="-355600" algn="l" rtl="0">
              <a:spcBef>
                <a:spcPts val="400"/>
              </a:spcBef>
              <a:spcAft>
                <a:spcPts val="0"/>
              </a:spcAft>
              <a:buClr>
                <a:srgbClr val="2B1803"/>
              </a:buClr>
              <a:buSzPts val="2000"/>
              <a:buFont typeface="Arial"/>
              <a:buChar char="»"/>
              <a:defRPr sz="2000" b="0" i="0" u="none" strike="noStrike" cap="none">
                <a:solidFill>
                  <a:srgbClr val="2B180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252522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hyperlink" Target="https://www.flickr.com/photos/biodivlibrary/" TargetMode="External"/><Relationship Id="rId13" Type="http://schemas.openxmlformats.org/officeDocument/2006/relationships/hyperlink" Target="https://www.flickr.com/photos/carnavalet/284890827" TargetMode="External"/><Relationship Id="rId3" Type="http://schemas.openxmlformats.org/officeDocument/2006/relationships/image" Target="../media/image15.svg"/><Relationship Id="rId7" Type="http://schemas.openxmlformats.org/officeDocument/2006/relationships/hyperlink" Target="https://www.flickr.com/photos/biodivlibrary/31161873166" TargetMode="External"/><Relationship Id="rId12" Type="http://schemas.openxmlformats.org/officeDocument/2006/relationships/hyperlink" Target="https://creativecommons.org/licenses/by/2.0/deed.en" TargetMode="Externa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hyperlink" Target="https://www.flickr.com/photos/jonnygoldstein/" TargetMode="External"/><Relationship Id="rId5" Type="http://schemas.openxmlformats.org/officeDocument/2006/relationships/image" Target="../media/image53.jpeg"/><Relationship Id="rId15" Type="http://schemas.openxmlformats.org/officeDocument/2006/relationships/hyperlink" Target="https://creativecommons.org/licenses/by-sa/2.0/deed.en" TargetMode="External"/><Relationship Id="rId10" Type="http://schemas.openxmlformats.org/officeDocument/2006/relationships/hyperlink" Target="https://www.flickr.com/photos/jonnygoldstein/4368946396" TargetMode="External"/><Relationship Id="rId4" Type="http://schemas.openxmlformats.org/officeDocument/2006/relationships/image" Target="../media/image52.jpeg"/><Relationship Id="rId9" Type="http://schemas.openxmlformats.org/officeDocument/2006/relationships/hyperlink" Target="https://creativecommons.org/publicdomain/mark/1.0/deed.en" TargetMode="External"/><Relationship Id="rId14" Type="http://schemas.openxmlformats.org/officeDocument/2006/relationships/hyperlink" Target="https://www.flickr.com/photos/carnavale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asset.library.wisc.edu/1711.dl/TAIONG5YTNYEA8Y/R/file-4620d.pdf"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8" Type="http://schemas.openxmlformats.org/officeDocument/2006/relationships/hyperlink" Target="https://montgomeryplanning.org/tools/research/" TargetMode="External"/><Relationship Id="rId3" Type="http://schemas.openxmlformats.org/officeDocument/2006/relationships/hyperlink" Target="https://www.census.gov/programs-surveys/acs/" TargetMode="External"/><Relationship Id="rId7" Type="http://schemas.openxmlformats.org/officeDocument/2006/relationships/hyperlink" Target="https://www.urban.org/data-tools" TargetMode="External"/><Relationship Id="rId2" Type="http://schemas.openxmlformats.org/officeDocument/2006/relationships/hyperlink" Target="https://data.census.gov" TargetMode="External"/><Relationship Id="rId1" Type="http://schemas.openxmlformats.org/officeDocument/2006/relationships/slideLayout" Target="../slideLayouts/slideLayout7.xml"/><Relationship Id="rId6" Type="http://schemas.openxmlformats.org/officeDocument/2006/relationships/hyperlink" Target="https://www.migrationpolicy.org/programs/migration-data-hub?qt-data_hub_tabs=0#datahub-tabs" TargetMode="External"/><Relationship Id="rId5" Type="http://schemas.openxmlformats.org/officeDocument/2006/relationships/hyperlink" Target="https://www.pewresearch.org" TargetMode="External"/><Relationship Id="rId4" Type="http://schemas.openxmlformats.org/officeDocument/2006/relationships/hyperlink" Target="https://www.census.gov/programs-surveys/cps.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ECE1"/>
        </a:solidFill>
        <a:effectLst/>
      </p:bgPr>
    </p:bg>
    <p:spTree>
      <p:nvGrpSpPr>
        <p:cNvPr id="1" name=""/>
        <p:cNvGrpSpPr/>
        <p:nvPr/>
      </p:nvGrpSpPr>
      <p:grpSpPr>
        <a:xfrm>
          <a:off x="0" y="0"/>
          <a:ext cx="0" cy="0"/>
          <a:chOff x="0" y="0"/>
          <a:chExt cx="0" cy="0"/>
        </a:xfrm>
      </p:grpSpPr>
      <p:grpSp>
        <p:nvGrpSpPr>
          <p:cNvPr id="2" name="Group 2"/>
          <p:cNvGrpSpPr/>
          <p:nvPr/>
        </p:nvGrpSpPr>
        <p:grpSpPr>
          <a:xfrm>
            <a:off x="1672552" y="3530689"/>
            <a:ext cx="3960200" cy="4304567"/>
            <a:chOff x="0" y="0"/>
            <a:chExt cx="5280266" cy="5739422"/>
          </a:xfrm>
        </p:grpSpPr>
        <p:sp>
          <p:nvSpPr>
            <p:cNvPr id="3" name="Freeform 3"/>
            <p:cNvSpPr/>
            <p:nvPr/>
          </p:nvSpPr>
          <p:spPr>
            <a:xfrm>
              <a:off x="0" y="0"/>
              <a:ext cx="5280279" cy="5739384"/>
            </a:xfrm>
            <a:custGeom>
              <a:avLst/>
              <a:gdLst/>
              <a:ahLst/>
              <a:cxnLst/>
              <a:rect l="l" t="t" r="r" b="b"/>
              <a:pathLst>
                <a:path w="5280279" h="5739384">
                  <a:moveTo>
                    <a:pt x="0" y="0"/>
                  </a:moveTo>
                  <a:lnTo>
                    <a:pt x="5280279" y="0"/>
                  </a:lnTo>
                  <a:lnTo>
                    <a:pt x="5280279" y="5739384"/>
                  </a:lnTo>
                  <a:lnTo>
                    <a:pt x="0" y="5739384"/>
                  </a:lnTo>
                  <a:lnTo>
                    <a:pt x="0" y="0"/>
                  </a:lnTo>
                  <a:close/>
                </a:path>
              </a:pathLst>
            </a:custGeom>
            <a:blipFill>
              <a:blip r:embed="rId2"/>
              <a:stretch>
                <a:fillRect t="-50" b="-51"/>
              </a:stretch>
            </a:blipFill>
          </p:spPr>
          <p:txBody>
            <a:bodyPr/>
            <a:lstStyle/>
            <a:p>
              <a:endParaRPr lang="en-US"/>
            </a:p>
          </p:txBody>
        </p:sp>
      </p:grpSp>
      <p:grpSp>
        <p:nvGrpSpPr>
          <p:cNvPr id="4" name="Group 4"/>
          <p:cNvGrpSpPr/>
          <p:nvPr/>
        </p:nvGrpSpPr>
        <p:grpSpPr>
          <a:xfrm>
            <a:off x="9896761" y="3176864"/>
            <a:ext cx="7523016" cy="5012207"/>
            <a:chOff x="0" y="0"/>
            <a:chExt cx="10030689" cy="6682943"/>
          </a:xfrm>
        </p:grpSpPr>
        <p:sp>
          <p:nvSpPr>
            <p:cNvPr id="5" name="Freeform 5"/>
            <p:cNvSpPr/>
            <p:nvPr/>
          </p:nvSpPr>
          <p:spPr>
            <a:xfrm>
              <a:off x="0" y="0"/>
              <a:ext cx="10030714" cy="6682994"/>
            </a:xfrm>
            <a:custGeom>
              <a:avLst/>
              <a:gdLst/>
              <a:ahLst/>
              <a:cxnLst/>
              <a:rect l="l" t="t" r="r" b="b"/>
              <a:pathLst>
                <a:path w="10030714" h="6682994">
                  <a:moveTo>
                    <a:pt x="0" y="0"/>
                  </a:moveTo>
                  <a:lnTo>
                    <a:pt x="10030714" y="0"/>
                  </a:lnTo>
                  <a:lnTo>
                    <a:pt x="10030714" y="6682994"/>
                  </a:lnTo>
                  <a:lnTo>
                    <a:pt x="0" y="6682994"/>
                  </a:lnTo>
                  <a:lnTo>
                    <a:pt x="0" y="0"/>
                  </a:lnTo>
                  <a:close/>
                </a:path>
              </a:pathLst>
            </a:custGeom>
            <a:blipFill>
              <a:blip r:embed="rId3"/>
              <a:stretch>
                <a:fillRect t="-74" b="-73"/>
              </a:stretch>
            </a:blipFill>
          </p:spPr>
          <p:txBody>
            <a:bodyPr/>
            <a:lstStyle/>
            <a:p>
              <a:endParaRPr lang="en-US"/>
            </a:p>
          </p:txBody>
        </p:sp>
      </p:grpSp>
      <p:sp>
        <p:nvSpPr>
          <p:cNvPr id="6" name="Freeform 6"/>
          <p:cNvSpPr/>
          <p:nvPr/>
        </p:nvSpPr>
        <p:spPr>
          <a:xfrm>
            <a:off x="6483115" y="4139917"/>
            <a:ext cx="3086100" cy="3086100"/>
          </a:xfrm>
          <a:custGeom>
            <a:avLst/>
            <a:gdLst/>
            <a:ahLst/>
            <a:cxnLst/>
            <a:rect l="l" t="t" r="r" b="b"/>
            <a:pathLst>
              <a:path w="3086100" h="3086100">
                <a:moveTo>
                  <a:pt x="0" y="0"/>
                </a:moveTo>
                <a:lnTo>
                  <a:pt x="3086100" y="0"/>
                </a:lnTo>
                <a:lnTo>
                  <a:pt x="3086100" y="3086100"/>
                </a:lnTo>
                <a:lnTo>
                  <a:pt x="0" y="30861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3749202" y="607000"/>
            <a:ext cx="10789596" cy="1256662"/>
          </a:xfrm>
          <a:prstGeom prst="rect">
            <a:avLst/>
          </a:prstGeom>
        </p:spPr>
        <p:txBody>
          <a:bodyPr lIns="0" tIns="0" rIns="0" bIns="0" rtlCol="0" anchor="t">
            <a:spAutoFit/>
          </a:bodyPr>
          <a:lstStyle/>
          <a:p>
            <a:pPr algn="ctr">
              <a:lnSpc>
                <a:spcPts val="8958"/>
              </a:lnSpc>
            </a:pPr>
            <a:r>
              <a:rPr lang="en-US" sz="6398">
                <a:solidFill>
                  <a:srgbClr val="523434"/>
                </a:solidFill>
                <a:latin typeface="Bobby Jones"/>
                <a:ea typeface="Bobby Jones"/>
                <a:cs typeface="Bobby Jones"/>
                <a:sym typeface="Bobby Jones"/>
              </a:rPr>
              <a:t>garbage in, garbage out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ECE1"/>
        </a:solidFill>
        <a:effectLst/>
      </p:bgPr>
    </p:bg>
    <p:spTree>
      <p:nvGrpSpPr>
        <p:cNvPr id="1" name=""/>
        <p:cNvGrpSpPr/>
        <p:nvPr/>
      </p:nvGrpSpPr>
      <p:grpSpPr>
        <a:xfrm>
          <a:off x="0" y="0"/>
          <a:ext cx="0" cy="0"/>
          <a:chOff x="0" y="0"/>
          <a:chExt cx="0" cy="0"/>
        </a:xfrm>
      </p:grpSpPr>
      <p:sp>
        <p:nvSpPr>
          <p:cNvPr id="2" name="Freeform 2"/>
          <p:cNvSpPr/>
          <p:nvPr/>
        </p:nvSpPr>
        <p:spPr>
          <a:xfrm>
            <a:off x="-405294" y="8525980"/>
            <a:ext cx="19098587" cy="2532545"/>
          </a:xfrm>
          <a:custGeom>
            <a:avLst/>
            <a:gdLst/>
            <a:ahLst/>
            <a:cxnLst/>
            <a:rect l="l" t="t" r="r" b="b"/>
            <a:pathLst>
              <a:path w="19098587" h="2532545">
                <a:moveTo>
                  <a:pt x="0" y="0"/>
                </a:moveTo>
                <a:lnTo>
                  <a:pt x="19098588" y="0"/>
                </a:lnTo>
                <a:lnTo>
                  <a:pt x="19098588" y="2532545"/>
                </a:lnTo>
                <a:lnTo>
                  <a:pt x="0" y="25325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65663" y="1575235"/>
            <a:ext cx="4006922" cy="5329206"/>
          </a:xfrm>
          <a:custGeom>
            <a:avLst/>
            <a:gdLst/>
            <a:ahLst/>
            <a:cxnLst/>
            <a:rect l="l" t="t" r="r" b="b"/>
            <a:pathLst>
              <a:path w="4006922" h="5329206">
                <a:moveTo>
                  <a:pt x="0" y="0"/>
                </a:moveTo>
                <a:lnTo>
                  <a:pt x="4006921" y="0"/>
                </a:lnTo>
                <a:lnTo>
                  <a:pt x="4006921" y="5329205"/>
                </a:lnTo>
                <a:lnTo>
                  <a:pt x="0" y="5329205"/>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6869044" y="2083948"/>
            <a:ext cx="9348001" cy="2072767"/>
          </a:xfrm>
          <a:prstGeom prst="rect">
            <a:avLst/>
          </a:prstGeom>
        </p:spPr>
        <p:txBody>
          <a:bodyPr lIns="0" tIns="0" rIns="0" bIns="0" rtlCol="0" anchor="t">
            <a:spAutoFit/>
          </a:bodyPr>
          <a:lstStyle/>
          <a:p>
            <a:pPr algn="l">
              <a:lnSpc>
                <a:spcPts val="3358"/>
              </a:lnSpc>
            </a:pPr>
            <a:r>
              <a:rPr lang="en-US" sz="2400" spc="27">
                <a:solidFill>
                  <a:srgbClr val="4F2422"/>
                </a:solidFill>
                <a:latin typeface="Nunito Sans Condensed"/>
                <a:ea typeface="Nunito Sans Condensed"/>
                <a:cs typeface="Nunito Sans Condensed"/>
                <a:sym typeface="Nunito Sans Condensed"/>
              </a:rPr>
              <a:t>“The anthropologist must relinquish his comfortable position in the long chair on the veranda of the missionary compound, Government station, or planter's bungalow, where, armed with pencil and notebook and at times with a whisky and soda, he has been accustomed to collect statements from informants.”</a:t>
            </a:r>
          </a:p>
        </p:txBody>
      </p:sp>
      <p:sp>
        <p:nvSpPr>
          <p:cNvPr id="5" name="TextBox 5"/>
          <p:cNvSpPr txBox="1"/>
          <p:nvPr/>
        </p:nvSpPr>
        <p:spPr>
          <a:xfrm>
            <a:off x="3125462" y="488887"/>
            <a:ext cx="12037076" cy="721995"/>
          </a:xfrm>
          <a:prstGeom prst="rect">
            <a:avLst/>
          </a:prstGeom>
        </p:spPr>
        <p:txBody>
          <a:bodyPr lIns="0" tIns="0" rIns="0" bIns="0" rtlCol="0" anchor="t">
            <a:spAutoFit/>
          </a:bodyPr>
          <a:lstStyle/>
          <a:p>
            <a:pPr algn="ctr">
              <a:lnSpc>
                <a:spcPts val="5880"/>
              </a:lnSpc>
            </a:pPr>
            <a:r>
              <a:rPr lang="en-US" sz="4200">
                <a:solidFill>
                  <a:srgbClr val="4F2422"/>
                </a:solidFill>
                <a:latin typeface="Bobby Jones"/>
                <a:ea typeface="Bobby Jones"/>
                <a:cs typeface="Bobby Jones"/>
                <a:sym typeface="Bobby Jones"/>
              </a:rPr>
              <a:t>What is Ethnography?</a:t>
            </a:r>
          </a:p>
        </p:txBody>
      </p:sp>
      <p:sp>
        <p:nvSpPr>
          <p:cNvPr id="6" name="TextBox 6"/>
          <p:cNvSpPr txBox="1"/>
          <p:nvPr/>
        </p:nvSpPr>
        <p:spPr>
          <a:xfrm>
            <a:off x="6869044" y="1508560"/>
            <a:ext cx="8417976" cy="490830"/>
          </a:xfrm>
          <a:prstGeom prst="rect">
            <a:avLst/>
          </a:prstGeom>
        </p:spPr>
        <p:txBody>
          <a:bodyPr lIns="0" tIns="0" rIns="0" bIns="0" rtlCol="0" anchor="t">
            <a:spAutoFit/>
          </a:bodyPr>
          <a:lstStyle/>
          <a:p>
            <a:pPr algn="l">
              <a:lnSpc>
                <a:spcPts val="3919"/>
              </a:lnSpc>
            </a:pPr>
            <a:r>
              <a:rPr lang="en-US" sz="2799">
                <a:solidFill>
                  <a:srgbClr val="4F2422"/>
                </a:solidFill>
                <a:latin typeface="Bobby Jones"/>
                <a:ea typeface="Bobby Jones"/>
                <a:cs typeface="Bobby Jones"/>
                <a:sym typeface="Bobby Jones"/>
              </a:rPr>
              <a:t>get off the veranda (or out from behind the desk)</a:t>
            </a:r>
          </a:p>
        </p:txBody>
      </p:sp>
      <p:sp>
        <p:nvSpPr>
          <p:cNvPr id="7" name="TextBox 7"/>
          <p:cNvSpPr txBox="1"/>
          <p:nvPr/>
        </p:nvSpPr>
        <p:spPr>
          <a:xfrm>
            <a:off x="6869044" y="4959096"/>
            <a:ext cx="9555954" cy="2491956"/>
          </a:xfrm>
          <a:prstGeom prst="rect">
            <a:avLst/>
          </a:prstGeom>
        </p:spPr>
        <p:txBody>
          <a:bodyPr lIns="0" tIns="0" rIns="0" bIns="0" rtlCol="0" anchor="t">
            <a:spAutoFit/>
          </a:bodyPr>
          <a:lstStyle/>
          <a:p>
            <a:pPr algn="l">
              <a:lnSpc>
                <a:spcPts val="3357"/>
              </a:lnSpc>
            </a:pPr>
            <a:r>
              <a:rPr lang="en-US" sz="2400" spc="26">
                <a:solidFill>
                  <a:srgbClr val="4F2422"/>
                </a:solidFill>
                <a:latin typeface="Nunito Sans Condensed"/>
                <a:ea typeface="Nunito Sans Condensed"/>
                <a:cs typeface="Nunito Sans Condensed"/>
                <a:sym typeface="Nunito Sans Condensed"/>
              </a:rPr>
              <a:t>“It is good for the Ethnographer sometimes to put aside camera, notebook, and pencil, and to join in himself in what is going on.”</a:t>
            </a:r>
          </a:p>
          <a:p>
            <a:pPr algn="l">
              <a:lnSpc>
                <a:spcPts val="3357"/>
              </a:lnSpc>
            </a:pPr>
            <a:endParaRPr lang="en-US" sz="2400" spc="26">
              <a:solidFill>
                <a:srgbClr val="4F2422"/>
              </a:solidFill>
              <a:latin typeface="Nunito Sans Condensed"/>
              <a:ea typeface="Nunito Sans Condensed"/>
              <a:cs typeface="Nunito Sans Condensed"/>
              <a:sym typeface="Nunito Sans Condensed"/>
            </a:endParaRPr>
          </a:p>
          <a:p>
            <a:pPr algn="l">
              <a:lnSpc>
                <a:spcPts val="3358"/>
              </a:lnSpc>
            </a:pPr>
            <a:r>
              <a:rPr lang="en-US" sz="2400" spc="27">
                <a:solidFill>
                  <a:srgbClr val="4F2422"/>
                </a:solidFill>
                <a:latin typeface="Nunito Sans Condensed"/>
                <a:ea typeface="Nunito Sans Condensed"/>
                <a:cs typeface="Nunito Sans Condensed"/>
                <a:sym typeface="Nunito Sans Condensed"/>
              </a:rPr>
              <a:t>“The main principle of my work in the field: avoid artificial simplifications. To this end, collect as concrete materials as possible; note every informant; work with children, outsiders, and specialists. Take side lights and opinion.”</a:t>
            </a:r>
          </a:p>
        </p:txBody>
      </p:sp>
      <p:sp>
        <p:nvSpPr>
          <p:cNvPr id="8" name="TextBox 8"/>
          <p:cNvSpPr txBox="1"/>
          <p:nvPr/>
        </p:nvSpPr>
        <p:spPr>
          <a:xfrm>
            <a:off x="6869044" y="4343299"/>
            <a:ext cx="8417976" cy="490830"/>
          </a:xfrm>
          <a:prstGeom prst="rect">
            <a:avLst/>
          </a:prstGeom>
        </p:spPr>
        <p:txBody>
          <a:bodyPr lIns="0" tIns="0" rIns="0" bIns="0" rtlCol="0" anchor="t">
            <a:spAutoFit/>
          </a:bodyPr>
          <a:lstStyle/>
          <a:p>
            <a:pPr algn="l">
              <a:lnSpc>
                <a:spcPts val="3919"/>
              </a:lnSpc>
            </a:pPr>
            <a:r>
              <a:rPr lang="en-US" sz="2799">
                <a:solidFill>
                  <a:srgbClr val="4F2422"/>
                </a:solidFill>
                <a:latin typeface="Bobby Jones"/>
                <a:ea typeface="Bobby Jones"/>
                <a:cs typeface="Bobby Jones"/>
                <a:sym typeface="Bobby Jones"/>
              </a:rPr>
              <a:t>Participant Observation (AKA Deep Hanging Out)</a:t>
            </a:r>
          </a:p>
        </p:txBody>
      </p:sp>
      <p:sp>
        <p:nvSpPr>
          <p:cNvPr id="9" name="TextBox 9"/>
          <p:cNvSpPr txBox="1"/>
          <p:nvPr/>
        </p:nvSpPr>
        <p:spPr>
          <a:xfrm>
            <a:off x="1568194" y="7008121"/>
            <a:ext cx="2178895" cy="344805"/>
          </a:xfrm>
          <a:prstGeom prst="rect">
            <a:avLst/>
          </a:prstGeom>
        </p:spPr>
        <p:txBody>
          <a:bodyPr lIns="0" tIns="0" rIns="0" bIns="0" rtlCol="0" anchor="t">
            <a:spAutoFit/>
          </a:bodyPr>
          <a:lstStyle/>
          <a:p>
            <a:pPr algn="ctr">
              <a:lnSpc>
                <a:spcPts val="2520"/>
              </a:lnSpc>
            </a:pPr>
            <a:r>
              <a:rPr lang="en-US" sz="1800">
                <a:solidFill>
                  <a:srgbClr val="4F2422"/>
                </a:solidFill>
                <a:latin typeface="Calibri (MS)"/>
                <a:ea typeface="Calibri (MS)"/>
                <a:cs typeface="Calibri (MS)"/>
                <a:sym typeface="Calibri (MS)"/>
              </a:rPr>
              <a:t>Bronislaw Malinowski</a:t>
            </a:r>
          </a:p>
        </p:txBody>
      </p:sp>
      <p:sp>
        <p:nvSpPr>
          <p:cNvPr id="10" name="TextBox 10"/>
          <p:cNvSpPr txBox="1"/>
          <p:nvPr/>
        </p:nvSpPr>
        <p:spPr>
          <a:xfrm>
            <a:off x="331029" y="7976070"/>
            <a:ext cx="13734694" cy="568960"/>
          </a:xfrm>
          <a:prstGeom prst="rect">
            <a:avLst/>
          </a:prstGeom>
        </p:spPr>
        <p:txBody>
          <a:bodyPr lIns="0" tIns="0" rIns="0" bIns="0" rtlCol="0" anchor="t">
            <a:spAutoFit/>
          </a:bodyPr>
          <a:lstStyle/>
          <a:p>
            <a:pPr algn="l">
              <a:lnSpc>
                <a:spcPts val="2239"/>
              </a:lnSpc>
            </a:pPr>
            <a:r>
              <a:rPr lang="en-US" sz="1599">
                <a:solidFill>
                  <a:srgbClr val="4F2422"/>
                </a:solidFill>
                <a:latin typeface="Calibri (MS)"/>
                <a:ea typeface="Calibri (MS)"/>
                <a:cs typeface="Calibri (MS)"/>
                <a:sym typeface="Calibri (MS)"/>
              </a:rPr>
              <a:t>Quotes from Malinowski,  B. </a:t>
            </a:r>
            <a:r>
              <a:rPr lang="en-US" sz="1599" i="1">
                <a:solidFill>
                  <a:srgbClr val="4F2422"/>
                </a:solidFill>
                <a:latin typeface="Calibri (MS) Italics"/>
                <a:ea typeface="Calibri (MS) Italics"/>
                <a:cs typeface="Calibri (MS) Italics"/>
                <a:sym typeface="Calibri (MS) Italics"/>
              </a:rPr>
              <a:t>Argonauts of the Western Pacific</a:t>
            </a:r>
            <a:r>
              <a:rPr lang="en-US" sz="1599">
                <a:solidFill>
                  <a:srgbClr val="4F2422"/>
                </a:solidFill>
                <a:latin typeface="Calibri (MS)"/>
                <a:ea typeface="Calibri (MS)"/>
                <a:cs typeface="Calibri (MS)"/>
                <a:sym typeface="Calibri (MS)"/>
              </a:rPr>
              <a:t>. London: George Routledge &amp; Sons Ltd., 1922; Malinowski, B. </a:t>
            </a:r>
            <a:r>
              <a:rPr lang="en-US" sz="1599" i="1">
                <a:solidFill>
                  <a:srgbClr val="4F2422"/>
                </a:solidFill>
                <a:latin typeface="Calibri (MS) Italics"/>
                <a:ea typeface="Calibri (MS) Italics"/>
                <a:cs typeface="Calibri (MS) Italics"/>
                <a:sym typeface="Calibri (MS) Italics"/>
              </a:rPr>
              <a:t>A Diary in the Strictest Sense of the Term</a:t>
            </a:r>
            <a:r>
              <a:rPr lang="en-US" sz="1599">
                <a:solidFill>
                  <a:srgbClr val="4F2422"/>
                </a:solidFill>
                <a:latin typeface="Calibri (MS)"/>
                <a:ea typeface="Calibri (MS)"/>
                <a:cs typeface="Calibri (MS)"/>
                <a:sym typeface="Calibri (MS)"/>
              </a:rPr>
              <a:t>. London: Routledge and Keegan Paul, 1967.</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ECE1"/>
        </a:solidFill>
        <a:effectLst/>
      </p:bgPr>
    </p:bg>
    <p:spTree>
      <p:nvGrpSpPr>
        <p:cNvPr id="1" name=""/>
        <p:cNvGrpSpPr/>
        <p:nvPr/>
      </p:nvGrpSpPr>
      <p:grpSpPr>
        <a:xfrm>
          <a:off x="0" y="0"/>
          <a:ext cx="0" cy="0"/>
          <a:chOff x="0" y="0"/>
          <a:chExt cx="0" cy="0"/>
        </a:xfrm>
      </p:grpSpPr>
      <p:sp>
        <p:nvSpPr>
          <p:cNvPr id="2" name="Freeform 2"/>
          <p:cNvSpPr/>
          <p:nvPr/>
        </p:nvSpPr>
        <p:spPr>
          <a:xfrm>
            <a:off x="-405289" y="8268805"/>
            <a:ext cx="19098587" cy="2532545"/>
          </a:xfrm>
          <a:custGeom>
            <a:avLst/>
            <a:gdLst/>
            <a:ahLst/>
            <a:cxnLst/>
            <a:rect l="l" t="t" r="r" b="b"/>
            <a:pathLst>
              <a:path w="19098587" h="2532545">
                <a:moveTo>
                  <a:pt x="0" y="0"/>
                </a:moveTo>
                <a:lnTo>
                  <a:pt x="19098587" y="0"/>
                </a:lnTo>
                <a:lnTo>
                  <a:pt x="19098587" y="2532545"/>
                </a:lnTo>
                <a:lnTo>
                  <a:pt x="0" y="25325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654181" y="1819240"/>
            <a:ext cx="4006922" cy="5329206"/>
          </a:xfrm>
          <a:custGeom>
            <a:avLst/>
            <a:gdLst/>
            <a:ahLst/>
            <a:cxnLst/>
            <a:rect l="l" t="t" r="r" b="b"/>
            <a:pathLst>
              <a:path w="4006922" h="5329206">
                <a:moveTo>
                  <a:pt x="0" y="0"/>
                </a:moveTo>
                <a:lnTo>
                  <a:pt x="4006921" y="0"/>
                </a:lnTo>
                <a:lnTo>
                  <a:pt x="4006921" y="5329206"/>
                </a:lnTo>
                <a:lnTo>
                  <a:pt x="0" y="5329206"/>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3125457" y="624840"/>
            <a:ext cx="12037076" cy="721995"/>
          </a:xfrm>
          <a:prstGeom prst="rect">
            <a:avLst/>
          </a:prstGeom>
        </p:spPr>
        <p:txBody>
          <a:bodyPr lIns="0" tIns="0" rIns="0" bIns="0" rtlCol="0" anchor="t">
            <a:spAutoFit/>
          </a:bodyPr>
          <a:lstStyle/>
          <a:p>
            <a:pPr algn="ctr">
              <a:lnSpc>
                <a:spcPts val="5880"/>
              </a:lnSpc>
            </a:pPr>
            <a:r>
              <a:rPr lang="en-US" sz="4200">
                <a:solidFill>
                  <a:srgbClr val="4F2422"/>
                </a:solidFill>
                <a:latin typeface="Bobby Jones"/>
                <a:ea typeface="Bobby Jones"/>
                <a:cs typeface="Bobby Jones"/>
                <a:sym typeface="Bobby Jones"/>
              </a:rPr>
              <a:t>imponderabilia of everyday life</a:t>
            </a:r>
          </a:p>
        </p:txBody>
      </p:sp>
      <p:sp>
        <p:nvSpPr>
          <p:cNvPr id="5" name="TextBox 5"/>
          <p:cNvSpPr txBox="1"/>
          <p:nvPr/>
        </p:nvSpPr>
        <p:spPr>
          <a:xfrm>
            <a:off x="1568194" y="7174286"/>
            <a:ext cx="2178895" cy="344805"/>
          </a:xfrm>
          <a:prstGeom prst="rect">
            <a:avLst/>
          </a:prstGeom>
        </p:spPr>
        <p:txBody>
          <a:bodyPr lIns="0" tIns="0" rIns="0" bIns="0" rtlCol="0" anchor="t">
            <a:spAutoFit/>
          </a:bodyPr>
          <a:lstStyle/>
          <a:p>
            <a:pPr algn="ctr">
              <a:lnSpc>
                <a:spcPts val="2520"/>
              </a:lnSpc>
            </a:pPr>
            <a:r>
              <a:rPr lang="en-US" sz="1800">
                <a:solidFill>
                  <a:srgbClr val="4F2422"/>
                </a:solidFill>
                <a:latin typeface="Calibri (MS)"/>
                <a:ea typeface="Calibri (MS)"/>
                <a:cs typeface="Calibri (MS)"/>
                <a:sym typeface="Calibri (MS)"/>
              </a:rPr>
              <a:t>Bronislaw Malinowski</a:t>
            </a:r>
          </a:p>
        </p:txBody>
      </p:sp>
      <p:sp>
        <p:nvSpPr>
          <p:cNvPr id="6" name="TextBox 6"/>
          <p:cNvSpPr txBox="1"/>
          <p:nvPr/>
        </p:nvSpPr>
        <p:spPr>
          <a:xfrm>
            <a:off x="5921496" y="1961623"/>
            <a:ext cx="10568907" cy="5006340"/>
          </a:xfrm>
          <a:prstGeom prst="rect">
            <a:avLst/>
          </a:prstGeom>
        </p:spPr>
        <p:txBody>
          <a:bodyPr lIns="0" tIns="0" rIns="0" bIns="0" rtlCol="0" anchor="t">
            <a:spAutoFit/>
          </a:bodyPr>
          <a:lstStyle/>
          <a:p>
            <a:pPr algn="l">
              <a:lnSpc>
                <a:spcPts val="3359"/>
              </a:lnSpc>
              <a:spcBef>
                <a:spcPct val="0"/>
              </a:spcBef>
            </a:pPr>
            <a:r>
              <a:rPr lang="en-US" sz="2400">
                <a:solidFill>
                  <a:srgbClr val="4F2422"/>
                </a:solidFill>
                <a:latin typeface="Nunito Sans Condensed"/>
                <a:ea typeface="Nunito Sans Condensed"/>
                <a:cs typeface="Nunito Sans Condensed"/>
                <a:sym typeface="Nunito Sans Condensed"/>
              </a:rPr>
              <a:t>“There is a series of phenomena of great importance which cannot possibly be recorded by questioning or computing documents, but have to be observed in their full actuality. Let us call them the </a:t>
            </a:r>
            <a:r>
              <a:rPr lang="en-US" sz="2400" i="1">
                <a:solidFill>
                  <a:srgbClr val="4F2422"/>
                </a:solidFill>
                <a:latin typeface="Nunito Sans Condensed Italics"/>
                <a:ea typeface="Nunito Sans Condensed Italics"/>
                <a:cs typeface="Nunito Sans Condensed Italics"/>
                <a:sym typeface="Nunito Sans Condensed Italics"/>
              </a:rPr>
              <a:t>imponderabilia of actual life</a:t>
            </a:r>
            <a:r>
              <a:rPr lang="en-US" sz="2400">
                <a:solidFill>
                  <a:srgbClr val="4F2422"/>
                </a:solidFill>
                <a:latin typeface="Nunito Sans Condensed"/>
                <a:ea typeface="Nunito Sans Condensed"/>
                <a:cs typeface="Nunito Sans Condensed"/>
                <a:sym typeface="Nunito Sans Condensed"/>
              </a:rPr>
              <a:t>. Here belong such things as the routine of a man’s working day, the details of his care of the body, of the manner of taking food and preparing it; the tone of conversational and social life around the village fires, the existence of strong friendships or hostilities, and of passing sympathies and dislikes between people; the subtle yet unmistakable manner in which personal vanities and ambitions are reflected in the behaviour of the individual and in the emotional reactions of those who surround him.”</a:t>
            </a:r>
          </a:p>
          <a:p>
            <a:pPr algn="l">
              <a:lnSpc>
                <a:spcPts val="3359"/>
              </a:lnSpc>
              <a:spcBef>
                <a:spcPct val="0"/>
              </a:spcBef>
            </a:pPr>
            <a:endParaRPr lang="en-US" sz="2400">
              <a:solidFill>
                <a:srgbClr val="4F2422"/>
              </a:solidFill>
              <a:latin typeface="Nunito Sans Condensed"/>
              <a:ea typeface="Nunito Sans Condensed"/>
              <a:cs typeface="Nunito Sans Condensed"/>
              <a:sym typeface="Nunito Sans Condensed"/>
            </a:endParaRPr>
          </a:p>
          <a:p>
            <a:pPr algn="l">
              <a:lnSpc>
                <a:spcPts val="3359"/>
              </a:lnSpc>
              <a:spcBef>
                <a:spcPct val="0"/>
              </a:spcBef>
            </a:pPr>
            <a:r>
              <a:rPr lang="en-US" sz="2400">
                <a:solidFill>
                  <a:srgbClr val="4F2422"/>
                </a:solidFill>
                <a:latin typeface="Nunito Sans Condensed"/>
                <a:ea typeface="Nunito Sans Condensed"/>
                <a:cs typeface="Nunito Sans Condensed"/>
                <a:sym typeface="Nunito Sans Condensed"/>
              </a:rPr>
              <a:t>“These imponderable yet all important facts of actual life are part of the real substance of the social fabric.”</a:t>
            </a:r>
          </a:p>
        </p:txBody>
      </p:sp>
      <p:sp>
        <p:nvSpPr>
          <p:cNvPr id="7" name="TextBox 7"/>
          <p:cNvSpPr txBox="1"/>
          <p:nvPr/>
        </p:nvSpPr>
        <p:spPr>
          <a:xfrm>
            <a:off x="654181" y="7747691"/>
            <a:ext cx="13734694" cy="292735"/>
          </a:xfrm>
          <a:prstGeom prst="rect">
            <a:avLst/>
          </a:prstGeom>
        </p:spPr>
        <p:txBody>
          <a:bodyPr lIns="0" tIns="0" rIns="0" bIns="0" rtlCol="0" anchor="t">
            <a:spAutoFit/>
          </a:bodyPr>
          <a:lstStyle/>
          <a:p>
            <a:pPr algn="l">
              <a:lnSpc>
                <a:spcPts val="2239"/>
              </a:lnSpc>
            </a:pPr>
            <a:r>
              <a:rPr lang="en-US" sz="1599">
                <a:solidFill>
                  <a:srgbClr val="4F2422"/>
                </a:solidFill>
                <a:latin typeface="Calibri (MS)"/>
                <a:ea typeface="Calibri (MS)"/>
                <a:cs typeface="Calibri (MS)"/>
                <a:sym typeface="Calibri (MS)"/>
              </a:rPr>
              <a:t>Quotes from Malinowski,  B. </a:t>
            </a:r>
            <a:r>
              <a:rPr lang="en-US" sz="1599" i="1">
                <a:solidFill>
                  <a:srgbClr val="4F2422"/>
                </a:solidFill>
                <a:latin typeface="Calibri (MS) Italics"/>
                <a:ea typeface="Calibri (MS) Italics"/>
                <a:cs typeface="Calibri (MS) Italics"/>
                <a:sym typeface="Calibri (MS) Italics"/>
              </a:rPr>
              <a:t>Argonauts of the Western Pacific</a:t>
            </a:r>
            <a:r>
              <a:rPr lang="en-US" sz="1599">
                <a:solidFill>
                  <a:srgbClr val="4F2422"/>
                </a:solidFill>
                <a:latin typeface="Calibri (MS)"/>
                <a:ea typeface="Calibri (MS)"/>
                <a:cs typeface="Calibri (MS)"/>
                <a:sym typeface="Calibri (MS)"/>
              </a:rPr>
              <a:t>. London: George Routledge &amp; Sons Ltd., 1922.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ECE1"/>
        </a:solidFill>
        <a:effectLst/>
      </p:bgPr>
    </p:bg>
    <p:spTree>
      <p:nvGrpSpPr>
        <p:cNvPr id="1" name=""/>
        <p:cNvGrpSpPr/>
        <p:nvPr/>
      </p:nvGrpSpPr>
      <p:grpSpPr>
        <a:xfrm>
          <a:off x="0" y="0"/>
          <a:ext cx="0" cy="0"/>
          <a:chOff x="0" y="0"/>
          <a:chExt cx="0" cy="0"/>
        </a:xfrm>
      </p:grpSpPr>
      <p:grpSp>
        <p:nvGrpSpPr>
          <p:cNvPr id="2" name="Group 2"/>
          <p:cNvGrpSpPr/>
          <p:nvPr/>
        </p:nvGrpSpPr>
        <p:grpSpPr>
          <a:xfrm>
            <a:off x="1672552" y="3530689"/>
            <a:ext cx="3960200" cy="4304567"/>
            <a:chOff x="0" y="0"/>
            <a:chExt cx="5280266" cy="5739422"/>
          </a:xfrm>
        </p:grpSpPr>
        <p:sp>
          <p:nvSpPr>
            <p:cNvPr id="3" name="Freeform 3"/>
            <p:cNvSpPr/>
            <p:nvPr/>
          </p:nvSpPr>
          <p:spPr>
            <a:xfrm>
              <a:off x="0" y="0"/>
              <a:ext cx="5280279" cy="5739384"/>
            </a:xfrm>
            <a:custGeom>
              <a:avLst/>
              <a:gdLst/>
              <a:ahLst/>
              <a:cxnLst/>
              <a:rect l="l" t="t" r="r" b="b"/>
              <a:pathLst>
                <a:path w="5280279" h="5739384">
                  <a:moveTo>
                    <a:pt x="0" y="0"/>
                  </a:moveTo>
                  <a:lnTo>
                    <a:pt x="5280279" y="0"/>
                  </a:lnTo>
                  <a:lnTo>
                    <a:pt x="5280279" y="5739384"/>
                  </a:lnTo>
                  <a:lnTo>
                    <a:pt x="0" y="5739384"/>
                  </a:lnTo>
                  <a:lnTo>
                    <a:pt x="0" y="0"/>
                  </a:lnTo>
                  <a:close/>
                </a:path>
              </a:pathLst>
            </a:custGeom>
            <a:blipFill>
              <a:blip r:embed="rId2"/>
              <a:stretch>
                <a:fillRect t="-50" b="-51"/>
              </a:stretch>
            </a:blipFill>
          </p:spPr>
          <p:txBody>
            <a:bodyPr/>
            <a:lstStyle/>
            <a:p>
              <a:endParaRPr lang="en-US"/>
            </a:p>
          </p:txBody>
        </p:sp>
      </p:grpSp>
      <p:grpSp>
        <p:nvGrpSpPr>
          <p:cNvPr id="4" name="Group 4"/>
          <p:cNvGrpSpPr/>
          <p:nvPr/>
        </p:nvGrpSpPr>
        <p:grpSpPr>
          <a:xfrm>
            <a:off x="9896761" y="3176864"/>
            <a:ext cx="7523016" cy="5012207"/>
            <a:chOff x="0" y="0"/>
            <a:chExt cx="10030689" cy="6682943"/>
          </a:xfrm>
        </p:grpSpPr>
        <p:sp>
          <p:nvSpPr>
            <p:cNvPr id="5" name="Freeform 5"/>
            <p:cNvSpPr/>
            <p:nvPr/>
          </p:nvSpPr>
          <p:spPr>
            <a:xfrm>
              <a:off x="0" y="0"/>
              <a:ext cx="10030714" cy="6682994"/>
            </a:xfrm>
            <a:custGeom>
              <a:avLst/>
              <a:gdLst/>
              <a:ahLst/>
              <a:cxnLst/>
              <a:rect l="l" t="t" r="r" b="b"/>
              <a:pathLst>
                <a:path w="10030714" h="6682994">
                  <a:moveTo>
                    <a:pt x="0" y="0"/>
                  </a:moveTo>
                  <a:lnTo>
                    <a:pt x="10030714" y="0"/>
                  </a:lnTo>
                  <a:lnTo>
                    <a:pt x="10030714" y="6682994"/>
                  </a:lnTo>
                  <a:lnTo>
                    <a:pt x="0" y="6682994"/>
                  </a:lnTo>
                  <a:lnTo>
                    <a:pt x="0" y="0"/>
                  </a:lnTo>
                  <a:close/>
                </a:path>
              </a:pathLst>
            </a:custGeom>
            <a:blipFill>
              <a:blip r:embed="rId3"/>
              <a:stretch>
                <a:fillRect l="-1747" r="-1747"/>
              </a:stretch>
            </a:blipFill>
          </p:spPr>
          <p:txBody>
            <a:bodyPr/>
            <a:lstStyle/>
            <a:p>
              <a:endParaRPr lang="en-US"/>
            </a:p>
          </p:txBody>
        </p:sp>
      </p:grpSp>
      <p:sp>
        <p:nvSpPr>
          <p:cNvPr id="6" name="Freeform 6"/>
          <p:cNvSpPr/>
          <p:nvPr/>
        </p:nvSpPr>
        <p:spPr>
          <a:xfrm>
            <a:off x="6483115" y="4139917"/>
            <a:ext cx="3086100" cy="3086100"/>
          </a:xfrm>
          <a:custGeom>
            <a:avLst/>
            <a:gdLst/>
            <a:ahLst/>
            <a:cxnLst/>
            <a:rect l="l" t="t" r="r" b="b"/>
            <a:pathLst>
              <a:path w="3086100" h="3086100">
                <a:moveTo>
                  <a:pt x="0" y="0"/>
                </a:moveTo>
                <a:lnTo>
                  <a:pt x="3086100" y="0"/>
                </a:lnTo>
                <a:lnTo>
                  <a:pt x="3086100" y="3086100"/>
                </a:lnTo>
                <a:lnTo>
                  <a:pt x="0" y="30861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3749202" y="607000"/>
            <a:ext cx="10789596" cy="1113765"/>
          </a:xfrm>
          <a:prstGeom prst="rect">
            <a:avLst/>
          </a:prstGeom>
        </p:spPr>
        <p:txBody>
          <a:bodyPr lIns="0" tIns="0" rIns="0" bIns="0" rtlCol="0" anchor="t">
            <a:spAutoFit/>
          </a:bodyPr>
          <a:lstStyle/>
          <a:p>
            <a:pPr algn="ctr">
              <a:lnSpc>
                <a:spcPts val="8958"/>
              </a:lnSpc>
            </a:pPr>
            <a:r>
              <a:rPr lang="en-US" sz="6398">
                <a:solidFill>
                  <a:srgbClr val="523434"/>
                </a:solidFill>
                <a:latin typeface="Bobby Jones"/>
                <a:ea typeface="Bobby Jones"/>
                <a:cs typeface="Bobby Jones"/>
                <a:sym typeface="Bobby Jones"/>
              </a:rPr>
              <a:t>verified, actionable gold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ECE1"/>
        </a:solidFill>
        <a:effectLst/>
      </p:bgPr>
    </p:bg>
    <p:spTree>
      <p:nvGrpSpPr>
        <p:cNvPr id="1" name=""/>
        <p:cNvGrpSpPr/>
        <p:nvPr/>
      </p:nvGrpSpPr>
      <p:grpSpPr>
        <a:xfrm>
          <a:off x="0" y="0"/>
          <a:ext cx="0" cy="0"/>
          <a:chOff x="0" y="0"/>
          <a:chExt cx="0" cy="0"/>
        </a:xfrm>
      </p:grpSpPr>
      <p:sp>
        <p:nvSpPr>
          <p:cNvPr id="2" name="Freeform 2"/>
          <p:cNvSpPr/>
          <p:nvPr/>
        </p:nvSpPr>
        <p:spPr>
          <a:xfrm>
            <a:off x="6523200" y="3599476"/>
            <a:ext cx="11422974" cy="4986115"/>
          </a:xfrm>
          <a:custGeom>
            <a:avLst/>
            <a:gdLst/>
            <a:ahLst/>
            <a:cxnLst/>
            <a:rect l="l" t="t" r="r" b="b"/>
            <a:pathLst>
              <a:path w="11422974" h="4986115">
                <a:moveTo>
                  <a:pt x="0" y="0"/>
                </a:moveTo>
                <a:lnTo>
                  <a:pt x="11422974" y="0"/>
                </a:lnTo>
                <a:lnTo>
                  <a:pt x="11422974" y="4986116"/>
                </a:lnTo>
                <a:lnTo>
                  <a:pt x="0" y="4986116"/>
                </a:lnTo>
                <a:lnTo>
                  <a:pt x="0" y="0"/>
                </a:lnTo>
                <a:close/>
              </a:path>
            </a:pathLst>
          </a:custGeom>
          <a:blipFill>
            <a:blip r:embed="rId2"/>
            <a:stretch>
              <a:fillRect t="-19495" r="-27634" b="-20493"/>
            </a:stretch>
          </a:blipFill>
        </p:spPr>
        <p:txBody>
          <a:bodyPr/>
          <a:lstStyle/>
          <a:p>
            <a:endParaRPr lang="en-US"/>
          </a:p>
        </p:txBody>
      </p:sp>
      <p:sp>
        <p:nvSpPr>
          <p:cNvPr id="3" name="TextBox 3"/>
          <p:cNvSpPr txBox="1"/>
          <p:nvPr/>
        </p:nvSpPr>
        <p:spPr>
          <a:xfrm>
            <a:off x="3125462" y="1288998"/>
            <a:ext cx="12037076" cy="1113790"/>
          </a:xfrm>
          <a:prstGeom prst="rect">
            <a:avLst/>
          </a:prstGeom>
        </p:spPr>
        <p:txBody>
          <a:bodyPr lIns="0" tIns="0" rIns="0" bIns="0" rtlCol="0" anchor="t">
            <a:spAutoFit/>
          </a:bodyPr>
          <a:lstStyle/>
          <a:p>
            <a:pPr algn="ctr">
              <a:lnSpc>
                <a:spcPts val="8959"/>
              </a:lnSpc>
            </a:pPr>
            <a:r>
              <a:rPr lang="en-US" sz="6399">
                <a:solidFill>
                  <a:srgbClr val="4F2422"/>
                </a:solidFill>
                <a:latin typeface="Bobby Jones"/>
                <a:ea typeface="Bobby Jones"/>
                <a:cs typeface="Bobby Jones"/>
                <a:sym typeface="Bobby Jones"/>
              </a:rPr>
              <a:t>What is Ethnography?</a:t>
            </a:r>
          </a:p>
        </p:txBody>
      </p:sp>
      <p:sp>
        <p:nvSpPr>
          <p:cNvPr id="4" name="TextBox 4"/>
          <p:cNvSpPr txBox="1"/>
          <p:nvPr/>
        </p:nvSpPr>
        <p:spPr>
          <a:xfrm>
            <a:off x="1493667" y="4583774"/>
            <a:ext cx="4486482" cy="2941320"/>
          </a:xfrm>
          <a:prstGeom prst="rect">
            <a:avLst/>
          </a:prstGeom>
        </p:spPr>
        <p:txBody>
          <a:bodyPr lIns="0" tIns="0" rIns="0" bIns="0" rtlCol="0" anchor="t">
            <a:spAutoFit/>
          </a:bodyPr>
          <a:lstStyle/>
          <a:p>
            <a:pPr marL="906564" lvl="1" indent="-453282" algn="l">
              <a:lnSpc>
                <a:spcPts val="5878"/>
              </a:lnSpc>
              <a:buFont typeface="Arial"/>
              <a:buChar char="•"/>
            </a:pPr>
            <a:r>
              <a:rPr lang="en-US" sz="4198">
                <a:solidFill>
                  <a:srgbClr val="523434"/>
                </a:solidFill>
                <a:latin typeface="Canva Sans"/>
                <a:ea typeface="Canva Sans"/>
                <a:cs typeface="Canva Sans"/>
                <a:sym typeface="Canva Sans"/>
              </a:rPr>
              <a:t>Systematic</a:t>
            </a:r>
          </a:p>
          <a:p>
            <a:pPr marL="906565" lvl="1" indent="-453282" algn="l">
              <a:lnSpc>
                <a:spcPts val="5878"/>
              </a:lnSpc>
              <a:buFont typeface="Arial"/>
              <a:buChar char="•"/>
            </a:pPr>
            <a:r>
              <a:rPr lang="en-US" sz="4199">
                <a:solidFill>
                  <a:srgbClr val="523434"/>
                </a:solidFill>
                <a:latin typeface="Canva Sans"/>
                <a:ea typeface="Canva Sans"/>
                <a:cs typeface="Canva Sans"/>
                <a:sym typeface="Canva Sans"/>
              </a:rPr>
              <a:t>Interaction</a:t>
            </a:r>
          </a:p>
          <a:p>
            <a:pPr marL="906565" lvl="1" indent="-453282" algn="l">
              <a:lnSpc>
                <a:spcPts val="5878"/>
              </a:lnSpc>
              <a:buFont typeface="Arial"/>
              <a:buChar char="•"/>
            </a:pPr>
            <a:r>
              <a:rPr lang="en-US" sz="4199">
                <a:solidFill>
                  <a:srgbClr val="523434"/>
                </a:solidFill>
                <a:latin typeface="Canva Sans"/>
                <a:ea typeface="Canva Sans"/>
                <a:cs typeface="Canva Sans"/>
                <a:sym typeface="Canva Sans"/>
              </a:rPr>
              <a:t>Observation</a:t>
            </a:r>
          </a:p>
          <a:p>
            <a:pPr marL="906565" lvl="1" indent="-453282" algn="l">
              <a:lnSpc>
                <a:spcPts val="5878"/>
              </a:lnSpc>
              <a:buFont typeface="Arial"/>
              <a:buChar char="•"/>
            </a:pPr>
            <a:r>
              <a:rPr lang="en-US" sz="4199">
                <a:solidFill>
                  <a:srgbClr val="523434"/>
                </a:solidFill>
                <a:latin typeface="Canva Sans"/>
                <a:ea typeface="Canva Sans"/>
                <a:cs typeface="Canva Sans"/>
                <a:sym typeface="Canva Sans"/>
              </a:rPr>
              <a:t>Long Time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ECE1"/>
        </a:solidFill>
        <a:effectLst/>
      </p:bgPr>
    </p:bg>
    <p:spTree>
      <p:nvGrpSpPr>
        <p:cNvPr id="1" name=""/>
        <p:cNvGrpSpPr/>
        <p:nvPr/>
      </p:nvGrpSpPr>
      <p:grpSpPr>
        <a:xfrm>
          <a:off x="0" y="0"/>
          <a:ext cx="0" cy="0"/>
          <a:chOff x="0" y="0"/>
          <a:chExt cx="0" cy="0"/>
        </a:xfrm>
      </p:grpSpPr>
      <p:sp>
        <p:nvSpPr>
          <p:cNvPr id="2" name="Freeform 2"/>
          <p:cNvSpPr/>
          <p:nvPr/>
        </p:nvSpPr>
        <p:spPr>
          <a:xfrm>
            <a:off x="-405289" y="8268805"/>
            <a:ext cx="19098587" cy="2532545"/>
          </a:xfrm>
          <a:custGeom>
            <a:avLst/>
            <a:gdLst/>
            <a:ahLst/>
            <a:cxnLst/>
            <a:rect l="l" t="t" r="r" b="b"/>
            <a:pathLst>
              <a:path w="19098587" h="2532545">
                <a:moveTo>
                  <a:pt x="0" y="0"/>
                </a:moveTo>
                <a:lnTo>
                  <a:pt x="19098587" y="0"/>
                </a:lnTo>
                <a:lnTo>
                  <a:pt x="19098587" y="2532545"/>
                </a:lnTo>
                <a:lnTo>
                  <a:pt x="0" y="25325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17977" y="1532028"/>
            <a:ext cx="3879329" cy="5533264"/>
          </a:xfrm>
          <a:custGeom>
            <a:avLst/>
            <a:gdLst/>
            <a:ahLst/>
            <a:cxnLst/>
            <a:rect l="l" t="t" r="r" b="b"/>
            <a:pathLst>
              <a:path w="3879329" h="5533264">
                <a:moveTo>
                  <a:pt x="0" y="0"/>
                </a:moveTo>
                <a:lnTo>
                  <a:pt x="3879329" y="0"/>
                </a:lnTo>
                <a:lnTo>
                  <a:pt x="3879329" y="5533264"/>
                </a:lnTo>
                <a:lnTo>
                  <a:pt x="0" y="5533264"/>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3125457" y="624840"/>
            <a:ext cx="12037076" cy="721995"/>
          </a:xfrm>
          <a:prstGeom prst="rect">
            <a:avLst/>
          </a:prstGeom>
        </p:spPr>
        <p:txBody>
          <a:bodyPr lIns="0" tIns="0" rIns="0" bIns="0" rtlCol="0" anchor="t">
            <a:spAutoFit/>
          </a:bodyPr>
          <a:lstStyle/>
          <a:p>
            <a:pPr algn="ctr">
              <a:lnSpc>
                <a:spcPts val="5880"/>
              </a:lnSpc>
            </a:pPr>
            <a:r>
              <a:rPr lang="en-US" sz="4200">
                <a:solidFill>
                  <a:srgbClr val="4F2422"/>
                </a:solidFill>
                <a:latin typeface="Bobby Jones"/>
                <a:ea typeface="Bobby Jones"/>
                <a:cs typeface="Bobby Jones"/>
                <a:sym typeface="Bobby Jones"/>
              </a:rPr>
              <a:t>community study</a:t>
            </a:r>
          </a:p>
        </p:txBody>
      </p:sp>
      <p:sp>
        <p:nvSpPr>
          <p:cNvPr id="5" name="TextBox 5"/>
          <p:cNvSpPr txBox="1"/>
          <p:nvPr/>
        </p:nvSpPr>
        <p:spPr>
          <a:xfrm>
            <a:off x="1251902" y="7170067"/>
            <a:ext cx="2811479" cy="344805"/>
          </a:xfrm>
          <a:prstGeom prst="rect">
            <a:avLst/>
          </a:prstGeom>
        </p:spPr>
        <p:txBody>
          <a:bodyPr lIns="0" tIns="0" rIns="0" bIns="0" rtlCol="0" anchor="t">
            <a:spAutoFit/>
          </a:bodyPr>
          <a:lstStyle/>
          <a:p>
            <a:pPr algn="ctr">
              <a:lnSpc>
                <a:spcPts val="2520"/>
              </a:lnSpc>
            </a:pPr>
            <a:r>
              <a:rPr lang="en-US" sz="1800">
                <a:solidFill>
                  <a:srgbClr val="4F2422"/>
                </a:solidFill>
                <a:latin typeface="Calibri (MS)"/>
                <a:ea typeface="Calibri (MS)"/>
                <a:cs typeface="Calibri (MS)"/>
                <a:sym typeface="Calibri (MS)"/>
              </a:rPr>
              <a:t>Mary Salome Cutler Fairchild</a:t>
            </a:r>
          </a:p>
        </p:txBody>
      </p:sp>
      <p:sp>
        <p:nvSpPr>
          <p:cNvPr id="6" name="TextBox 6"/>
          <p:cNvSpPr txBox="1"/>
          <p:nvPr/>
        </p:nvSpPr>
        <p:spPr>
          <a:xfrm>
            <a:off x="5921496" y="1961623"/>
            <a:ext cx="10568907" cy="5006340"/>
          </a:xfrm>
          <a:prstGeom prst="rect">
            <a:avLst/>
          </a:prstGeom>
        </p:spPr>
        <p:txBody>
          <a:bodyPr lIns="0" tIns="0" rIns="0" bIns="0" rtlCol="0" anchor="t">
            <a:spAutoFit/>
          </a:bodyPr>
          <a:lstStyle/>
          <a:p>
            <a:pPr algn="l">
              <a:lnSpc>
                <a:spcPts val="3359"/>
              </a:lnSpc>
              <a:spcBef>
                <a:spcPct val="0"/>
              </a:spcBef>
            </a:pPr>
            <a:r>
              <a:rPr lang="en-US" sz="2400">
                <a:solidFill>
                  <a:srgbClr val="4F2422"/>
                </a:solidFill>
                <a:latin typeface="Nunito Sans Condensed"/>
                <a:ea typeface="Nunito Sans Condensed"/>
                <a:cs typeface="Nunito Sans Condensed"/>
                <a:sym typeface="Nunito Sans Condensed"/>
              </a:rPr>
              <a:t>“The librarian should be a careful student of his own town. He should know its history and topography, its social, political, business, literary, and ecclesiastical life . . . the city officers, the party bosses, the labor leaders, members of the board of trade, manufacturers, leading women in society . . . the clergy . . . the school superintendent and the teachers. . . those who shape the charitable organizations . . . reporters, policemen, and reformers. </a:t>
            </a:r>
          </a:p>
          <a:p>
            <a:pPr algn="l">
              <a:lnSpc>
                <a:spcPts val="3359"/>
              </a:lnSpc>
              <a:spcBef>
                <a:spcPct val="0"/>
              </a:spcBef>
            </a:pPr>
            <a:endParaRPr lang="en-US" sz="2400">
              <a:solidFill>
                <a:srgbClr val="4F2422"/>
              </a:solidFill>
              <a:latin typeface="Nunito Sans Condensed"/>
              <a:ea typeface="Nunito Sans Condensed"/>
              <a:cs typeface="Nunito Sans Condensed"/>
              <a:sym typeface="Nunito Sans Condensed"/>
            </a:endParaRPr>
          </a:p>
          <a:p>
            <a:pPr algn="l">
              <a:lnSpc>
                <a:spcPts val="3359"/>
              </a:lnSpc>
              <a:spcBef>
                <a:spcPct val="0"/>
              </a:spcBef>
            </a:pPr>
            <a:r>
              <a:rPr lang="en-US" sz="2400">
                <a:solidFill>
                  <a:srgbClr val="4F2422"/>
                </a:solidFill>
                <a:latin typeface="Nunito Sans Condensed"/>
                <a:ea typeface="Nunito Sans Condensed"/>
                <a:cs typeface="Nunito Sans Condensed"/>
                <a:sym typeface="Nunito Sans Condensed"/>
              </a:rPr>
              <a:t>“To what end? Broadly, that he may catch the spirit of the civic life and relate the library to the whole as the organs to the body. Specifically, that he may reach the entire population through the natural leaders, that he may select books, establish branches, open up new avenues of communication between the library and the people."</a:t>
            </a:r>
          </a:p>
        </p:txBody>
      </p:sp>
      <p:sp>
        <p:nvSpPr>
          <p:cNvPr id="7" name="TextBox 7"/>
          <p:cNvSpPr txBox="1"/>
          <p:nvPr/>
        </p:nvSpPr>
        <p:spPr>
          <a:xfrm>
            <a:off x="717977" y="7733947"/>
            <a:ext cx="12778785" cy="568960"/>
          </a:xfrm>
          <a:prstGeom prst="rect">
            <a:avLst/>
          </a:prstGeom>
        </p:spPr>
        <p:txBody>
          <a:bodyPr lIns="0" tIns="0" rIns="0" bIns="0" rtlCol="0" anchor="t">
            <a:spAutoFit/>
          </a:bodyPr>
          <a:lstStyle/>
          <a:p>
            <a:pPr algn="l">
              <a:lnSpc>
                <a:spcPts val="2239"/>
              </a:lnSpc>
            </a:pPr>
            <a:r>
              <a:rPr lang="en-US" sz="1599">
                <a:solidFill>
                  <a:srgbClr val="4F2422"/>
                </a:solidFill>
                <a:latin typeface="Calibri (MS)"/>
                <a:ea typeface="Calibri (MS)"/>
                <a:cs typeface="Calibri (MS)"/>
                <a:sym typeface="Calibri (MS)"/>
              </a:rPr>
              <a:t>Quoted in Evans, C., “A History of Community Analysis in American Librarianship,” </a:t>
            </a:r>
            <a:r>
              <a:rPr lang="en-US" sz="1599" i="1">
                <a:solidFill>
                  <a:srgbClr val="4F2422"/>
                </a:solidFill>
                <a:latin typeface="Calibri (MS) Italics"/>
                <a:ea typeface="Calibri (MS) Italics"/>
                <a:cs typeface="Calibri (MS) Italics"/>
                <a:sym typeface="Calibri (MS) Italics"/>
              </a:rPr>
              <a:t>Library Trends</a:t>
            </a:r>
            <a:r>
              <a:rPr lang="en-US" sz="1599">
                <a:solidFill>
                  <a:srgbClr val="4F2422"/>
                </a:solidFill>
                <a:latin typeface="Calibri (MS)"/>
                <a:ea typeface="Calibri (MS)"/>
                <a:cs typeface="Calibri (MS)"/>
                <a:sym typeface="Calibri (MS)"/>
              </a:rPr>
              <a:t>, January 1976. Image by J. T. White &amp; company, 1893, Public Domain, https://commons.wikimedia.org/w/index.php?curid=74250201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5289" y="8268805"/>
            <a:ext cx="19098587" cy="2532545"/>
          </a:xfrm>
          <a:custGeom>
            <a:avLst/>
            <a:gdLst/>
            <a:ahLst/>
            <a:cxnLst/>
            <a:rect l="l" t="t" r="r" b="b"/>
            <a:pathLst>
              <a:path w="19098587" h="2532545">
                <a:moveTo>
                  <a:pt x="0" y="0"/>
                </a:moveTo>
                <a:lnTo>
                  <a:pt x="19098587" y="0"/>
                </a:lnTo>
                <a:lnTo>
                  <a:pt x="19098587" y="2532545"/>
                </a:lnTo>
                <a:lnTo>
                  <a:pt x="0" y="25325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79288" y="4073457"/>
            <a:ext cx="8564717" cy="5053183"/>
          </a:xfrm>
          <a:custGeom>
            <a:avLst/>
            <a:gdLst/>
            <a:ahLst/>
            <a:cxnLst/>
            <a:rect l="l" t="t" r="r" b="b"/>
            <a:pathLst>
              <a:path w="8564717" h="5053183">
                <a:moveTo>
                  <a:pt x="0" y="0"/>
                </a:moveTo>
                <a:lnTo>
                  <a:pt x="8564717" y="0"/>
                </a:lnTo>
                <a:lnTo>
                  <a:pt x="8564717" y="5053183"/>
                </a:lnTo>
                <a:lnTo>
                  <a:pt x="0" y="505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3125457" y="798195"/>
            <a:ext cx="12037076" cy="1113790"/>
          </a:xfrm>
          <a:prstGeom prst="rect">
            <a:avLst/>
          </a:prstGeom>
        </p:spPr>
        <p:txBody>
          <a:bodyPr lIns="0" tIns="0" rIns="0" bIns="0" rtlCol="0" anchor="t">
            <a:spAutoFit/>
          </a:bodyPr>
          <a:lstStyle/>
          <a:p>
            <a:pPr algn="ctr">
              <a:lnSpc>
                <a:spcPts val="8959"/>
              </a:lnSpc>
            </a:pPr>
            <a:r>
              <a:rPr lang="en-US" sz="6399">
                <a:solidFill>
                  <a:srgbClr val="523434"/>
                </a:solidFill>
                <a:latin typeface="Bobby Jones"/>
                <a:ea typeface="Bobby Jones"/>
                <a:cs typeface="Bobby Jones"/>
                <a:sym typeface="Bobby Jones"/>
              </a:rPr>
              <a:t>Ethnographic Methods</a:t>
            </a:r>
          </a:p>
        </p:txBody>
      </p:sp>
      <p:sp>
        <p:nvSpPr>
          <p:cNvPr id="5" name="TextBox 5"/>
          <p:cNvSpPr txBox="1"/>
          <p:nvPr/>
        </p:nvSpPr>
        <p:spPr>
          <a:xfrm>
            <a:off x="11062449" y="2889885"/>
            <a:ext cx="4971306" cy="4173855"/>
          </a:xfrm>
          <a:prstGeom prst="rect">
            <a:avLst/>
          </a:prstGeom>
        </p:spPr>
        <p:txBody>
          <a:bodyPr lIns="0" tIns="0" rIns="0" bIns="0" rtlCol="0" anchor="t">
            <a:spAutoFit/>
          </a:bodyPr>
          <a:lstStyle/>
          <a:p>
            <a:pPr algn="ctr">
              <a:lnSpc>
                <a:spcPts val="8400"/>
              </a:lnSpc>
            </a:pPr>
            <a:r>
              <a:rPr lang="en-US" sz="4200">
                <a:solidFill>
                  <a:srgbClr val="523434"/>
                </a:solidFill>
                <a:latin typeface="Bobby Jones"/>
                <a:ea typeface="Bobby Jones"/>
                <a:cs typeface="Bobby Jones"/>
                <a:sym typeface="Bobby Jones"/>
              </a:rPr>
              <a:t>Mapping</a:t>
            </a:r>
          </a:p>
          <a:p>
            <a:pPr algn="ctr">
              <a:lnSpc>
                <a:spcPts val="8400"/>
              </a:lnSpc>
            </a:pPr>
            <a:r>
              <a:rPr lang="en-US" sz="4200">
                <a:solidFill>
                  <a:srgbClr val="523434"/>
                </a:solidFill>
                <a:latin typeface="Bobby Jones"/>
                <a:ea typeface="Bobby Jones"/>
                <a:cs typeface="Bobby Jones"/>
                <a:sym typeface="Bobby Jones"/>
              </a:rPr>
              <a:t>Fieldnotes</a:t>
            </a:r>
          </a:p>
          <a:p>
            <a:pPr algn="ctr">
              <a:lnSpc>
                <a:spcPts val="8400"/>
              </a:lnSpc>
            </a:pPr>
            <a:r>
              <a:rPr lang="en-US" sz="4200">
                <a:solidFill>
                  <a:srgbClr val="523434"/>
                </a:solidFill>
                <a:latin typeface="Bobby Jones"/>
                <a:ea typeface="Bobby Jones"/>
                <a:cs typeface="Bobby Jones"/>
                <a:sym typeface="Bobby Jones"/>
              </a:rPr>
              <a:t>Reflexive Journaling</a:t>
            </a:r>
          </a:p>
          <a:p>
            <a:pPr algn="ctr">
              <a:lnSpc>
                <a:spcPts val="8400"/>
              </a:lnSpc>
            </a:pPr>
            <a:r>
              <a:rPr lang="en-US" sz="4200">
                <a:solidFill>
                  <a:srgbClr val="523434"/>
                </a:solidFill>
                <a:latin typeface="Bobby Jones"/>
                <a:ea typeface="Bobby Jones"/>
                <a:cs typeface="Bobby Jones"/>
                <a:sym typeface="Bobby Jones"/>
              </a:rPr>
              <a:t>Digital Ethnography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5289" y="8268805"/>
            <a:ext cx="19098587" cy="2532545"/>
          </a:xfrm>
          <a:custGeom>
            <a:avLst/>
            <a:gdLst/>
            <a:ahLst/>
            <a:cxnLst/>
            <a:rect l="l" t="t" r="r" b="b"/>
            <a:pathLst>
              <a:path w="19098587" h="2532545">
                <a:moveTo>
                  <a:pt x="0" y="0"/>
                </a:moveTo>
                <a:lnTo>
                  <a:pt x="19098587" y="0"/>
                </a:lnTo>
                <a:lnTo>
                  <a:pt x="19098587" y="2532545"/>
                </a:lnTo>
                <a:lnTo>
                  <a:pt x="0" y="25325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115020" y="1976245"/>
            <a:ext cx="8057960" cy="6043470"/>
          </a:xfrm>
          <a:custGeom>
            <a:avLst/>
            <a:gdLst/>
            <a:ahLst/>
            <a:cxnLst/>
            <a:rect l="l" t="t" r="r" b="b"/>
            <a:pathLst>
              <a:path w="8057960" h="6043470">
                <a:moveTo>
                  <a:pt x="0" y="0"/>
                </a:moveTo>
                <a:lnTo>
                  <a:pt x="8057960" y="0"/>
                </a:lnTo>
                <a:lnTo>
                  <a:pt x="8057960" y="6043470"/>
                </a:lnTo>
                <a:lnTo>
                  <a:pt x="0" y="6043470"/>
                </a:lnTo>
                <a:lnTo>
                  <a:pt x="0" y="0"/>
                </a:lnTo>
                <a:close/>
              </a:path>
            </a:pathLst>
          </a:custGeom>
          <a:blipFill>
            <a:blip r:embed="rId4"/>
            <a:stretch>
              <a:fillRect/>
            </a:stretch>
          </a:blipFill>
        </p:spPr>
        <p:txBody>
          <a:bodyPr/>
          <a:lstStyle/>
          <a:p>
            <a:endParaRPr lang="en-US"/>
          </a:p>
        </p:txBody>
      </p:sp>
      <p:sp>
        <p:nvSpPr>
          <p:cNvPr id="4" name="Freeform 4"/>
          <p:cNvSpPr/>
          <p:nvPr/>
        </p:nvSpPr>
        <p:spPr>
          <a:xfrm>
            <a:off x="531669" y="3601422"/>
            <a:ext cx="3759331" cy="6039086"/>
          </a:xfrm>
          <a:custGeom>
            <a:avLst/>
            <a:gdLst/>
            <a:ahLst/>
            <a:cxnLst/>
            <a:rect l="l" t="t" r="r" b="b"/>
            <a:pathLst>
              <a:path w="3759331" h="6039086">
                <a:moveTo>
                  <a:pt x="0" y="0"/>
                </a:moveTo>
                <a:lnTo>
                  <a:pt x="3759331" y="0"/>
                </a:lnTo>
                <a:lnTo>
                  <a:pt x="3759331" y="6039086"/>
                </a:lnTo>
                <a:lnTo>
                  <a:pt x="0" y="60390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6205546" y="613364"/>
            <a:ext cx="5876907" cy="1113790"/>
          </a:xfrm>
          <a:prstGeom prst="rect">
            <a:avLst/>
          </a:prstGeom>
        </p:spPr>
        <p:txBody>
          <a:bodyPr lIns="0" tIns="0" rIns="0" bIns="0" rtlCol="0" anchor="t">
            <a:spAutoFit/>
          </a:bodyPr>
          <a:lstStyle/>
          <a:p>
            <a:pPr algn="ctr">
              <a:lnSpc>
                <a:spcPts val="8959"/>
              </a:lnSpc>
            </a:pPr>
            <a:r>
              <a:rPr lang="en-US" sz="6399">
                <a:solidFill>
                  <a:srgbClr val="4F2422"/>
                </a:solidFill>
                <a:latin typeface="Bobby Jones"/>
                <a:ea typeface="Bobby Jones"/>
                <a:cs typeface="Bobby Jones"/>
                <a:sym typeface="Bobby Jones"/>
              </a:rPr>
              <a:t>Mapping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5289" y="8268805"/>
            <a:ext cx="19098587" cy="2532545"/>
          </a:xfrm>
          <a:custGeom>
            <a:avLst/>
            <a:gdLst/>
            <a:ahLst/>
            <a:cxnLst/>
            <a:rect l="l" t="t" r="r" b="b"/>
            <a:pathLst>
              <a:path w="19098587" h="2532545">
                <a:moveTo>
                  <a:pt x="0" y="0"/>
                </a:moveTo>
                <a:lnTo>
                  <a:pt x="19098587" y="0"/>
                </a:lnTo>
                <a:lnTo>
                  <a:pt x="19098587" y="2532545"/>
                </a:lnTo>
                <a:lnTo>
                  <a:pt x="0" y="25325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205546" y="613364"/>
            <a:ext cx="5876907" cy="1113790"/>
          </a:xfrm>
          <a:prstGeom prst="rect">
            <a:avLst/>
          </a:prstGeom>
        </p:spPr>
        <p:txBody>
          <a:bodyPr lIns="0" tIns="0" rIns="0" bIns="0" rtlCol="0" anchor="t">
            <a:spAutoFit/>
          </a:bodyPr>
          <a:lstStyle/>
          <a:p>
            <a:pPr algn="ctr">
              <a:lnSpc>
                <a:spcPts val="8959"/>
              </a:lnSpc>
            </a:pPr>
            <a:r>
              <a:rPr lang="en-US" sz="6399">
                <a:solidFill>
                  <a:srgbClr val="4F2422"/>
                </a:solidFill>
                <a:latin typeface="Bobby Jones"/>
                <a:ea typeface="Bobby Jones"/>
                <a:cs typeface="Bobby Jones"/>
                <a:sym typeface="Bobby Jones"/>
              </a:rPr>
              <a:t>Mapping</a:t>
            </a:r>
          </a:p>
        </p:txBody>
      </p:sp>
      <p:sp>
        <p:nvSpPr>
          <p:cNvPr id="4" name="TextBox 4"/>
          <p:cNvSpPr txBox="1"/>
          <p:nvPr/>
        </p:nvSpPr>
        <p:spPr>
          <a:xfrm>
            <a:off x="1905284" y="2111270"/>
            <a:ext cx="14477431" cy="5563870"/>
          </a:xfrm>
          <a:prstGeom prst="rect">
            <a:avLst/>
          </a:prstGeom>
        </p:spPr>
        <p:txBody>
          <a:bodyPr lIns="0" tIns="0" rIns="0" bIns="0" rtlCol="0" anchor="t">
            <a:spAutoFit/>
          </a:bodyPr>
          <a:lstStyle/>
          <a:p>
            <a:pPr marL="604519" lvl="1" indent="-302260" algn="just">
              <a:lnSpc>
                <a:spcPts val="5599"/>
              </a:lnSpc>
              <a:spcBef>
                <a:spcPct val="0"/>
              </a:spcBef>
              <a:buFont typeface="Arial"/>
              <a:buChar char="•"/>
            </a:pPr>
            <a:r>
              <a:rPr lang="en-US" sz="2799">
                <a:solidFill>
                  <a:srgbClr val="4F2422"/>
                </a:solidFill>
                <a:latin typeface="Canva Sans"/>
                <a:ea typeface="Canva Sans"/>
                <a:cs typeface="Canva Sans"/>
                <a:sym typeface="Canva Sans"/>
              </a:rPr>
              <a:t>When do various groups come to the library? Does that match up with staffing and programs?</a:t>
            </a:r>
          </a:p>
          <a:p>
            <a:pPr marL="604519" lvl="1" indent="-302260" algn="just">
              <a:lnSpc>
                <a:spcPts val="5599"/>
              </a:lnSpc>
              <a:spcBef>
                <a:spcPct val="0"/>
              </a:spcBef>
              <a:buFont typeface="Arial"/>
              <a:buChar char="•"/>
            </a:pPr>
            <a:r>
              <a:rPr lang="en-US" sz="2799">
                <a:solidFill>
                  <a:srgbClr val="4F2422"/>
                </a:solidFill>
                <a:latin typeface="Canva Sans"/>
                <a:ea typeface="Canva Sans"/>
                <a:cs typeface="Canva Sans"/>
                <a:sym typeface="Canva Sans"/>
              </a:rPr>
              <a:t>Where do your patrons go in the library? How do different age groups spread out across the space? Do patrons spend time in the stacks, or do they stick to the communal areas around the periphery?</a:t>
            </a:r>
          </a:p>
          <a:p>
            <a:pPr marL="604519" lvl="1" indent="-302260" algn="just">
              <a:lnSpc>
                <a:spcPts val="5599"/>
              </a:lnSpc>
              <a:spcBef>
                <a:spcPct val="0"/>
              </a:spcBef>
              <a:buFont typeface="Arial"/>
              <a:buChar char="•"/>
            </a:pPr>
            <a:r>
              <a:rPr lang="en-US" sz="2799">
                <a:solidFill>
                  <a:srgbClr val="4F2422"/>
                </a:solidFill>
                <a:latin typeface="Canva Sans"/>
                <a:ea typeface="Canva Sans"/>
                <a:cs typeface="Canva Sans"/>
                <a:sym typeface="Canva Sans"/>
              </a:rPr>
              <a:t>How are people using the library? What do they do while they are in the library? How long do they stay?</a:t>
            </a:r>
          </a:p>
          <a:p>
            <a:pPr algn="just">
              <a:lnSpc>
                <a:spcPts val="5599"/>
              </a:lnSpc>
              <a:spcBef>
                <a:spcPct val="0"/>
              </a:spcBef>
            </a:pPr>
            <a:endParaRPr lang="en-US" sz="2799">
              <a:solidFill>
                <a:srgbClr val="4F2422"/>
              </a:solidFill>
              <a:latin typeface="Canva Sans"/>
              <a:ea typeface="Canva Sans"/>
              <a:cs typeface="Canva Sans"/>
              <a:sym typeface="Canva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20357" y="103986"/>
            <a:ext cx="13181896" cy="10183014"/>
          </a:xfrm>
          <a:custGeom>
            <a:avLst/>
            <a:gdLst/>
            <a:ahLst/>
            <a:cxnLst/>
            <a:rect l="l" t="t" r="r" b="b"/>
            <a:pathLst>
              <a:path w="13181896" h="10183014">
                <a:moveTo>
                  <a:pt x="0" y="0"/>
                </a:moveTo>
                <a:lnTo>
                  <a:pt x="13181895" y="0"/>
                </a:lnTo>
                <a:lnTo>
                  <a:pt x="13181895" y="10183014"/>
                </a:lnTo>
                <a:lnTo>
                  <a:pt x="0" y="10183014"/>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4"/>
        <p:cNvGrpSpPr/>
        <p:nvPr/>
      </p:nvGrpSpPr>
      <p:grpSpPr>
        <a:xfrm>
          <a:off x="0" y="0"/>
          <a:ext cx="0" cy="0"/>
          <a:chOff x="0" y="0"/>
          <a:chExt cx="0" cy="0"/>
        </a:xfrm>
      </p:grpSpPr>
      <p:sp>
        <p:nvSpPr>
          <p:cNvPr id="135" name="Google Shape;135;p3"/>
          <p:cNvSpPr txBox="1">
            <a:spLocks noGrp="1"/>
          </p:cNvSpPr>
          <p:nvPr>
            <p:ph type="body" idx="1"/>
          </p:nvPr>
        </p:nvSpPr>
        <p:spPr>
          <a:xfrm>
            <a:off x="2170471" y="2377440"/>
            <a:ext cx="7430729" cy="67056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600"/>
              <a:buNone/>
            </a:pPr>
            <a:r>
              <a:rPr lang="en-US" sz="3600" b="1" dirty="0">
                <a:solidFill>
                  <a:schemeClr val="dk1"/>
                </a:solidFill>
              </a:rPr>
              <a:t>50/50 RAFFLE</a:t>
            </a:r>
            <a:endParaRPr dirty="0"/>
          </a:p>
          <a:p>
            <a:pPr marL="0" lvl="0" indent="0" algn="l" rtl="0">
              <a:spcBef>
                <a:spcPts val="720"/>
              </a:spcBef>
              <a:spcAft>
                <a:spcPts val="0"/>
              </a:spcAft>
              <a:buClr>
                <a:schemeClr val="dk1"/>
              </a:buClr>
              <a:buSzPts val="3600"/>
              <a:buNone/>
            </a:pPr>
            <a:r>
              <a:rPr lang="en-US" sz="3600" dirty="0">
                <a:solidFill>
                  <a:schemeClr val="dk1"/>
                </a:solidFill>
              </a:rPr>
              <a:t>Tickets are </a:t>
            </a:r>
            <a:r>
              <a:rPr lang="en-US" sz="3600" b="1" dirty="0">
                <a:solidFill>
                  <a:schemeClr val="dk1"/>
                </a:solidFill>
              </a:rPr>
              <a:t>$1 </a:t>
            </a:r>
            <a:r>
              <a:rPr lang="en-US" sz="3600" dirty="0">
                <a:solidFill>
                  <a:schemeClr val="dk1"/>
                </a:solidFill>
              </a:rPr>
              <a:t>each and can be purchased from </a:t>
            </a:r>
            <a:r>
              <a:rPr lang="en-US" sz="3600" b="1" dirty="0">
                <a:solidFill>
                  <a:schemeClr val="dk1"/>
                </a:solidFill>
              </a:rPr>
              <a:t>Conni Strittmatter </a:t>
            </a:r>
            <a:r>
              <a:rPr lang="en-US" sz="3600" dirty="0">
                <a:solidFill>
                  <a:schemeClr val="dk1"/>
                </a:solidFill>
              </a:rPr>
              <a:t>or </a:t>
            </a:r>
            <a:r>
              <a:rPr lang="en-US" sz="3600" b="1" dirty="0">
                <a:solidFill>
                  <a:schemeClr val="dk1"/>
                </a:solidFill>
              </a:rPr>
              <a:t>David Dahl</a:t>
            </a:r>
            <a:r>
              <a:rPr lang="en-US" sz="3600" dirty="0">
                <a:solidFill>
                  <a:schemeClr val="dk1"/>
                </a:solidFill>
              </a:rPr>
              <a:t>! The winner takes home half the pot. </a:t>
            </a:r>
            <a:endParaRPr dirty="0"/>
          </a:p>
          <a:p>
            <a:pPr marL="0" lvl="0" indent="0" algn="l" rtl="0">
              <a:spcBef>
                <a:spcPts val="720"/>
              </a:spcBef>
              <a:spcAft>
                <a:spcPts val="0"/>
              </a:spcAft>
              <a:buClr>
                <a:schemeClr val="lt1"/>
              </a:buClr>
              <a:buSzPts val="3600"/>
              <a:buNone/>
            </a:pPr>
            <a:endParaRPr sz="3600" dirty="0">
              <a:solidFill>
                <a:schemeClr val="dk1"/>
              </a:solidFill>
            </a:endParaRPr>
          </a:p>
          <a:p>
            <a:pPr marL="0" lvl="0" indent="0" algn="l" rtl="0">
              <a:spcBef>
                <a:spcPts val="720"/>
              </a:spcBef>
              <a:spcAft>
                <a:spcPts val="0"/>
              </a:spcAft>
              <a:buClr>
                <a:schemeClr val="dk1"/>
              </a:buClr>
              <a:buSzPts val="3600"/>
              <a:buNone/>
            </a:pPr>
            <a:r>
              <a:rPr lang="en-US" sz="3600" b="1" dirty="0">
                <a:solidFill>
                  <a:schemeClr val="dk1"/>
                </a:solidFill>
              </a:rPr>
              <a:t>SILENT AUCTION</a:t>
            </a:r>
            <a:endParaRPr dirty="0"/>
          </a:p>
          <a:p>
            <a:pPr marL="0" lvl="0" indent="0" algn="l" rtl="0">
              <a:spcBef>
                <a:spcPts val="720"/>
              </a:spcBef>
              <a:spcAft>
                <a:spcPts val="0"/>
              </a:spcAft>
              <a:buClr>
                <a:schemeClr val="dk1"/>
              </a:buClr>
              <a:buSzPts val="3600"/>
              <a:buNone/>
            </a:pPr>
            <a:r>
              <a:rPr lang="en-US" sz="3600" dirty="0">
                <a:solidFill>
                  <a:schemeClr val="dk1"/>
                </a:solidFill>
              </a:rPr>
              <a:t>Visit the Silent Auction in the exhibitor hall to place your bids </a:t>
            </a:r>
            <a:r>
              <a:rPr lang="en-US" sz="3600" b="1" dirty="0">
                <a:solidFill>
                  <a:schemeClr val="dk1"/>
                </a:solidFill>
              </a:rPr>
              <a:t>before 10 a.m. on Friday, May 8</a:t>
            </a:r>
            <a:r>
              <a:rPr lang="en-US" sz="3600" dirty="0">
                <a:solidFill>
                  <a:schemeClr val="dk1"/>
                </a:solidFill>
              </a:rPr>
              <a:t>. </a:t>
            </a:r>
            <a:endParaRPr dirty="0"/>
          </a:p>
        </p:txBody>
      </p:sp>
      <p:sp>
        <p:nvSpPr>
          <p:cNvPr id="136" name="Google Shape;136;p3"/>
          <p:cNvSpPr txBox="1">
            <a:spLocks noGrp="1"/>
          </p:cNvSpPr>
          <p:nvPr>
            <p:ph type="title"/>
          </p:nvPr>
        </p:nvSpPr>
        <p:spPr>
          <a:xfrm>
            <a:off x="722312" y="647700"/>
            <a:ext cx="16117887" cy="136207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8000"/>
              <a:buFont typeface="Georgia"/>
              <a:buNone/>
            </a:pPr>
            <a:r>
              <a:rPr lang="en-US" sz="8000">
                <a:solidFill>
                  <a:schemeClr val="dk1"/>
                </a:solidFill>
                <a:latin typeface="Georgia"/>
                <a:ea typeface="Georgia"/>
                <a:cs typeface="Georgia"/>
                <a:sym typeface="Georgia"/>
              </a:rPr>
              <a:t>Don’t Miss!</a:t>
            </a:r>
            <a:endParaRPr sz="8000">
              <a:solidFill>
                <a:schemeClr val="dk1"/>
              </a:solidFill>
              <a:latin typeface="Georgia"/>
              <a:ea typeface="Georgia"/>
              <a:cs typeface="Georgia"/>
              <a:sym typeface="Georgia"/>
            </a:endParaRPr>
          </a:p>
        </p:txBody>
      </p:sp>
      <p:pic>
        <p:nvPicPr>
          <p:cNvPr id="137" name="Google Shape;137;p3" descr="Ticket with solid fill"/>
          <p:cNvPicPr preferRelativeResize="0"/>
          <p:nvPr/>
        </p:nvPicPr>
        <p:blipFill rotWithShape="1">
          <a:blip r:embed="rId3">
            <a:alphaModFix/>
          </a:blip>
          <a:srcRect/>
          <a:stretch/>
        </p:blipFill>
        <p:spPr>
          <a:xfrm>
            <a:off x="893419" y="2377440"/>
            <a:ext cx="968384" cy="968384"/>
          </a:xfrm>
          <a:prstGeom prst="rect">
            <a:avLst/>
          </a:prstGeom>
          <a:noFill/>
          <a:ln>
            <a:noFill/>
          </a:ln>
        </p:spPr>
      </p:pic>
      <p:pic>
        <p:nvPicPr>
          <p:cNvPr id="138" name="Google Shape;138;p3" descr="Gavel with solid fill"/>
          <p:cNvPicPr preferRelativeResize="0"/>
          <p:nvPr/>
        </p:nvPicPr>
        <p:blipFill rotWithShape="1">
          <a:blip r:embed="rId4">
            <a:alphaModFix/>
          </a:blip>
          <a:srcRect/>
          <a:stretch/>
        </p:blipFill>
        <p:spPr>
          <a:xfrm>
            <a:off x="896144" y="5952729"/>
            <a:ext cx="1008677" cy="1008677"/>
          </a:xfrm>
          <a:prstGeom prst="rect">
            <a:avLst/>
          </a:prstGeom>
          <a:noFill/>
          <a:ln>
            <a:noFill/>
          </a:ln>
        </p:spPr>
      </p:pic>
      <p:pic>
        <p:nvPicPr>
          <p:cNvPr id="139" name="Google Shape;139;p3" descr="Megaphone with solid fill"/>
          <p:cNvPicPr preferRelativeResize="0"/>
          <p:nvPr/>
        </p:nvPicPr>
        <p:blipFill rotWithShape="1">
          <a:blip r:embed="rId5">
            <a:alphaModFix/>
          </a:blip>
          <a:srcRect/>
          <a:stretch/>
        </p:blipFill>
        <p:spPr>
          <a:xfrm>
            <a:off x="9834102" y="2324100"/>
            <a:ext cx="1058197" cy="1058197"/>
          </a:xfrm>
          <a:prstGeom prst="rect">
            <a:avLst/>
          </a:prstGeom>
          <a:noFill/>
          <a:ln>
            <a:noFill/>
          </a:ln>
        </p:spPr>
      </p:pic>
      <p:sp>
        <p:nvSpPr>
          <p:cNvPr id="140" name="Google Shape;140;p3"/>
          <p:cNvSpPr txBox="1"/>
          <p:nvPr/>
        </p:nvSpPr>
        <p:spPr>
          <a:xfrm>
            <a:off x="10972800" y="2324100"/>
            <a:ext cx="6347081" cy="69342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27676"/>
              </a:buClr>
              <a:buSzPts val="3600"/>
              <a:buFont typeface="Arial"/>
              <a:buNone/>
              <a:tabLst/>
              <a:defRPr/>
            </a:pPr>
            <a:r>
              <a:rPr kumimoji="0" lang="en-US" sz="3600" b="1" i="0" u="none" strike="noStrike" kern="0" cap="none" spc="0" normalizeH="0" baseline="0" noProof="0">
                <a:ln>
                  <a:noFill/>
                </a:ln>
                <a:solidFill>
                  <a:srgbClr val="027676"/>
                </a:solidFill>
                <a:effectLst/>
                <a:uLnTx/>
                <a:uFillTx/>
                <a:latin typeface="Arial"/>
                <a:ea typeface="Arial"/>
                <a:cs typeface="Arial"/>
                <a:sym typeface="Arial"/>
              </a:rPr>
              <a:t>PUB QUIZ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720"/>
              </a:spcBef>
              <a:spcAft>
                <a:spcPts val="0"/>
              </a:spcAft>
              <a:buClr>
                <a:srgbClr val="027676"/>
              </a:buClr>
              <a:buSzPts val="3600"/>
              <a:buFont typeface="Arial"/>
              <a:buNone/>
              <a:tabLst/>
              <a:defRPr/>
            </a:pPr>
            <a:r>
              <a:rPr kumimoji="0" lang="en-US" sz="3600" b="0" i="0" u="none" strike="noStrike" kern="0" cap="none" spc="0" normalizeH="0" baseline="0" noProof="0">
                <a:ln>
                  <a:noFill/>
                </a:ln>
                <a:solidFill>
                  <a:srgbClr val="027676"/>
                </a:solidFill>
                <a:effectLst/>
                <a:uLnTx/>
                <a:uFillTx/>
                <a:latin typeface="Arial"/>
                <a:ea typeface="Arial"/>
                <a:cs typeface="Arial"/>
                <a:sym typeface="Arial"/>
              </a:rPr>
              <a:t>Thursday, May 7 </a:t>
            </a:r>
            <a:br>
              <a:rPr kumimoji="0" lang="en-US" sz="3600" b="0" i="0" u="none" strike="noStrike" kern="0" cap="none" spc="0" normalizeH="0" baseline="0" noProof="0">
                <a:ln>
                  <a:noFill/>
                </a:ln>
                <a:solidFill>
                  <a:srgbClr val="027676"/>
                </a:solidFill>
                <a:effectLst/>
                <a:uLnTx/>
                <a:uFillTx/>
                <a:latin typeface="Arial"/>
                <a:ea typeface="Arial"/>
                <a:cs typeface="Arial"/>
                <a:sym typeface="Arial"/>
              </a:rPr>
            </a:br>
            <a:r>
              <a:rPr kumimoji="0" lang="en-US" sz="3600" b="0" i="0" u="none" strike="noStrike" kern="0" cap="none" spc="0" normalizeH="0" baseline="0" noProof="0">
                <a:ln>
                  <a:noFill/>
                </a:ln>
                <a:solidFill>
                  <a:srgbClr val="027676"/>
                </a:solidFill>
                <a:effectLst/>
                <a:uLnTx/>
                <a:uFillTx/>
                <a:latin typeface="Arial"/>
                <a:ea typeface="Arial"/>
                <a:cs typeface="Arial"/>
                <a:sym typeface="Arial"/>
              </a:rPr>
              <a:t>8:00 – 10:00 p.m.</a:t>
            </a:r>
            <a:br>
              <a:rPr kumimoji="0" lang="en-US" sz="3600" b="0" i="0" u="none" strike="noStrike" kern="0" cap="none" spc="0" normalizeH="0" baseline="0" noProof="0">
                <a:ln>
                  <a:noFill/>
                </a:ln>
                <a:solidFill>
                  <a:srgbClr val="027676"/>
                </a:solidFill>
                <a:effectLst/>
                <a:uLnTx/>
                <a:uFillTx/>
                <a:latin typeface="Arial"/>
                <a:ea typeface="Arial"/>
                <a:cs typeface="Arial"/>
                <a:sym typeface="Arial"/>
              </a:rPr>
            </a:br>
            <a:r>
              <a:rPr kumimoji="0" lang="en-US" sz="3600" b="0" i="0" u="none" strike="noStrike" kern="0" cap="none" spc="0" normalizeH="0" baseline="0" noProof="0">
                <a:ln>
                  <a:noFill/>
                </a:ln>
                <a:solidFill>
                  <a:srgbClr val="027676"/>
                </a:solidFill>
                <a:effectLst/>
                <a:uLnTx/>
                <a:uFillTx/>
                <a:latin typeface="Arial"/>
                <a:ea typeface="Arial"/>
                <a:cs typeface="Arial"/>
                <a:sym typeface="Arial"/>
              </a:rPr>
              <a:t>Choptank Ballroom</a:t>
            </a:r>
            <a:br>
              <a:rPr kumimoji="0" lang="en-US" sz="3600" b="0" i="0" u="none" strike="noStrike" kern="0" cap="none" spc="0" normalizeH="0" baseline="0" noProof="0">
                <a:ln>
                  <a:noFill/>
                </a:ln>
                <a:solidFill>
                  <a:srgbClr val="027676"/>
                </a:solidFill>
                <a:effectLst/>
                <a:uLnTx/>
                <a:uFillTx/>
                <a:latin typeface="Arial"/>
                <a:ea typeface="Arial"/>
                <a:cs typeface="Arial"/>
                <a:sym typeface="Arial"/>
              </a:rPr>
            </a:br>
            <a:endParaRPr kumimoji="0" sz="3600" b="1" i="0" u="none" strike="noStrike" kern="0" cap="none" spc="0" normalizeH="0" baseline="0" noProof="0">
              <a:ln>
                <a:noFill/>
              </a:ln>
              <a:solidFill>
                <a:srgbClr val="027676"/>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720"/>
              </a:spcBef>
              <a:spcAft>
                <a:spcPts val="0"/>
              </a:spcAft>
              <a:buClr>
                <a:srgbClr val="FFFFFF"/>
              </a:buClr>
              <a:buSzPts val="3600"/>
              <a:buFont typeface="Arial"/>
              <a:buNone/>
              <a:tabLst/>
              <a:defRPr/>
            </a:pPr>
            <a:endParaRPr kumimoji="0" sz="3600" b="1" i="0" u="none" strike="noStrike" kern="0" cap="none" spc="0" normalizeH="0" baseline="0" noProof="0">
              <a:ln>
                <a:noFill/>
              </a:ln>
              <a:solidFill>
                <a:srgbClr val="027676"/>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720"/>
              </a:spcBef>
              <a:spcAft>
                <a:spcPts val="0"/>
              </a:spcAft>
              <a:buClr>
                <a:srgbClr val="027676"/>
              </a:buClr>
              <a:buSzPts val="3600"/>
              <a:buFont typeface="Arial"/>
              <a:buNone/>
              <a:tabLst/>
              <a:defRPr/>
            </a:pPr>
            <a:r>
              <a:rPr kumimoji="0" lang="en-US" sz="3600" b="1" i="0" u="none" strike="noStrike" kern="0" cap="none" spc="0" normalizeH="0" baseline="0" noProof="0">
                <a:ln>
                  <a:noFill/>
                </a:ln>
                <a:solidFill>
                  <a:srgbClr val="027676"/>
                </a:solidFill>
                <a:effectLst/>
                <a:uLnTx/>
                <a:uFillTx/>
                <a:latin typeface="Arial"/>
                <a:ea typeface="Arial"/>
                <a:cs typeface="Arial"/>
                <a:sym typeface="Arial"/>
              </a:rPr>
              <a:t>KARAOKE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720"/>
              </a:spcBef>
              <a:spcAft>
                <a:spcPts val="0"/>
              </a:spcAft>
              <a:buClr>
                <a:srgbClr val="027676"/>
              </a:buClr>
              <a:buSzPts val="3600"/>
              <a:buFont typeface="Arial"/>
              <a:buNone/>
              <a:tabLst/>
              <a:defRPr/>
            </a:pPr>
            <a:r>
              <a:rPr kumimoji="0" lang="en-US" sz="3600" b="0" i="0" u="none" strike="noStrike" kern="0" cap="none" spc="0" normalizeH="0" baseline="0" noProof="0">
                <a:ln>
                  <a:noFill/>
                </a:ln>
                <a:solidFill>
                  <a:srgbClr val="027676"/>
                </a:solidFill>
                <a:effectLst/>
                <a:uLnTx/>
                <a:uFillTx/>
                <a:latin typeface="Arial"/>
                <a:ea typeface="Arial"/>
                <a:cs typeface="Arial"/>
                <a:sym typeface="Arial"/>
              </a:rPr>
              <a:t>Thursday, May 7</a:t>
            </a:r>
            <a:br>
              <a:rPr kumimoji="0" lang="en-US" sz="3600" b="0" i="0" u="none" strike="noStrike" kern="0" cap="none" spc="0" normalizeH="0" baseline="0" noProof="0">
                <a:ln>
                  <a:noFill/>
                </a:ln>
                <a:solidFill>
                  <a:srgbClr val="027676"/>
                </a:solidFill>
                <a:effectLst/>
                <a:uLnTx/>
                <a:uFillTx/>
                <a:latin typeface="Arial"/>
                <a:ea typeface="Arial"/>
                <a:cs typeface="Arial"/>
                <a:sym typeface="Arial"/>
              </a:rPr>
            </a:br>
            <a:r>
              <a:rPr kumimoji="0" lang="en-US" sz="3600" b="0" i="0" u="none" strike="noStrike" kern="0" cap="none" spc="0" normalizeH="0" baseline="0" noProof="0">
                <a:ln>
                  <a:noFill/>
                </a:ln>
                <a:solidFill>
                  <a:srgbClr val="027676"/>
                </a:solidFill>
                <a:effectLst/>
                <a:uLnTx/>
                <a:uFillTx/>
                <a:latin typeface="Arial"/>
                <a:ea typeface="Arial"/>
                <a:cs typeface="Arial"/>
                <a:sym typeface="Arial"/>
              </a:rPr>
              <a:t>6:00 – 10:00 p.m.</a:t>
            </a:r>
            <a:br>
              <a:rPr kumimoji="0" lang="en-US" sz="3600" b="0" i="0" u="none" strike="noStrike" kern="0" cap="none" spc="0" normalizeH="0" baseline="0" noProof="0">
                <a:ln>
                  <a:noFill/>
                </a:ln>
                <a:solidFill>
                  <a:srgbClr val="027676"/>
                </a:solidFill>
                <a:effectLst/>
                <a:uLnTx/>
                <a:uFillTx/>
                <a:latin typeface="Arial"/>
                <a:ea typeface="Arial"/>
                <a:cs typeface="Arial"/>
                <a:sym typeface="Arial"/>
              </a:rPr>
            </a:br>
            <a:r>
              <a:rPr kumimoji="0" lang="en-US" sz="3600" b="0" i="0" u="none" strike="noStrike" kern="0" cap="none" spc="0" normalizeH="0" baseline="0" noProof="0">
                <a:ln>
                  <a:noFill/>
                </a:ln>
                <a:solidFill>
                  <a:srgbClr val="027676"/>
                </a:solidFill>
                <a:effectLst/>
                <a:uLnTx/>
                <a:uFillTx/>
                <a:latin typeface="Arial"/>
                <a:ea typeface="Arial"/>
                <a:cs typeface="Arial"/>
                <a:sym typeface="Arial"/>
              </a:rPr>
              <a:t>Windjammer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41" name="Google Shape;141;p3" descr="Microphone with solid fill"/>
          <p:cNvPicPr preferRelativeResize="0"/>
          <p:nvPr/>
        </p:nvPicPr>
        <p:blipFill rotWithShape="1">
          <a:blip r:embed="rId6">
            <a:alphaModFix/>
          </a:blip>
          <a:srcRect/>
          <a:stretch/>
        </p:blipFill>
        <p:spPr>
          <a:xfrm>
            <a:off x="9977899" y="5952729"/>
            <a:ext cx="914400" cy="914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24578" y="29996"/>
            <a:ext cx="13238845" cy="10227008"/>
          </a:xfrm>
          <a:custGeom>
            <a:avLst/>
            <a:gdLst/>
            <a:ahLst/>
            <a:cxnLst/>
            <a:rect l="l" t="t" r="r" b="b"/>
            <a:pathLst>
              <a:path w="13238845" h="10227008">
                <a:moveTo>
                  <a:pt x="0" y="0"/>
                </a:moveTo>
                <a:lnTo>
                  <a:pt x="13238844" y="0"/>
                </a:lnTo>
                <a:lnTo>
                  <a:pt x="13238844" y="10227008"/>
                </a:lnTo>
                <a:lnTo>
                  <a:pt x="0" y="1022700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85748" y="0"/>
            <a:ext cx="13316505" cy="10287000"/>
          </a:xfrm>
          <a:custGeom>
            <a:avLst/>
            <a:gdLst/>
            <a:ahLst/>
            <a:cxnLst/>
            <a:rect l="l" t="t" r="r" b="b"/>
            <a:pathLst>
              <a:path w="13316505" h="10287000">
                <a:moveTo>
                  <a:pt x="0" y="0"/>
                </a:moveTo>
                <a:lnTo>
                  <a:pt x="13316504" y="0"/>
                </a:lnTo>
                <a:lnTo>
                  <a:pt x="13316504"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71449" y="0"/>
            <a:ext cx="13230804" cy="10220796"/>
          </a:xfrm>
          <a:custGeom>
            <a:avLst/>
            <a:gdLst/>
            <a:ahLst/>
            <a:cxnLst/>
            <a:rect l="l" t="t" r="r" b="b"/>
            <a:pathLst>
              <a:path w="13230804" h="10220796">
                <a:moveTo>
                  <a:pt x="0" y="0"/>
                </a:moveTo>
                <a:lnTo>
                  <a:pt x="13230803" y="0"/>
                </a:lnTo>
                <a:lnTo>
                  <a:pt x="13230803" y="10220796"/>
                </a:lnTo>
                <a:lnTo>
                  <a:pt x="0" y="1022079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85748" y="86753"/>
            <a:ext cx="13204204" cy="10200247"/>
          </a:xfrm>
          <a:custGeom>
            <a:avLst/>
            <a:gdLst/>
            <a:ahLst/>
            <a:cxnLst/>
            <a:rect l="l" t="t" r="r" b="b"/>
            <a:pathLst>
              <a:path w="13204204" h="10200247">
                <a:moveTo>
                  <a:pt x="0" y="0"/>
                </a:moveTo>
                <a:lnTo>
                  <a:pt x="13204203" y="0"/>
                </a:lnTo>
                <a:lnTo>
                  <a:pt x="13204203" y="10200247"/>
                </a:lnTo>
                <a:lnTo>
                  <a:pt x="0" y="1020024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85748" y="81433"/>
            <a:ext cx="13211090" cy="10205567"/>
          </a:xfrm>
          <a:custGeom>
            <a:avLst/>
            <a:gdLst/>
            <a:ahLst/>
            <a:cxnLst/>
            <a:rect l="l" t="t" r="r" b="b"/>
            <a:pathLst>
              <a:path w="13211090" h="10205567">
                <a:moveTo>
                  <a:pt x="0" y="0"/>
                </a:moveTo>
                <a:lnTo>
                  <a:pt x="13211089" y="0"/>
                </a:lnTo>
                <a:lnTo>
                  <a:pt x="13211089" y="10205567"/>
                </a:lnTo>
                <a:lnTo>
                  <a:pt x="0" y="1020556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85748" y="60266"/>
            <a:ext cx="13238491" cy="10226734"/>
          </a:xfrm>
          <a:custGeom>
            <a:avLst/>
            <a:gdLst/>
            <a:ahLst/>
            <a:cxnLst/>
            <a:rect l="l" t="t" r="r" b="b"/>
            <a:pathLst>
              <a:path w="13238491" h="10226734">
                <a:moveTo>
                  <a:pt x="0" y="0"/>
                </a:moveTo>
                <a:lnTo>
                  <a:pt x="13238491" y="0"/>
                </a:lnTo>
                <a:lnTo>
                  <a:pt x="13238491" y="10226734"/>
                </a:lnTo>
                <a:lnTo>
                  <a:pt x="0" y="10226734"/>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85748" y="134098"/>
            <a:ext cx="13142916" cy="10152902"/>
          </a:xfrm>
          <a:custGeom>
            <a:avLst/>
            <a:gdLst/>
            <a:ahLst/>
            <a:cxnLst/>
            <a:rect l="l" t="t" r="r" b="b"/>
            <a:pathLst>
              <a:path w="13142916" h="10152902">
                <a:moveTo>
                  <a:pt x="0" y="0"/>
                </a:moveTo>
                <a:lnTo>
                  <a:pt x="13142915" y="0"/>
                </a:lnTo>
                <a:lnTo>
                  <a:pt x="13142915" y="10152902"/>
                </a:lnTo>
                <a:lnTo>
                  <a:pt x="0" y="10152902"/>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04038" y="58571"/>
            <a:ext cx="13122394" cy="10137049"/>
          </a:xfrm>
          <a:custGeom>
            <a:avLst/>
            <a:gdLst/>
            <a:ahLst/>
            <a:cxnLst/>
            <a:rect l="l" t="t" r="r" b="b"/>
            <a:pathLst>
              <a:path w="13122394" h="10137049">
                <a:moveTo>
                  <a:pt x="0" y="0"/>
                </a:moveTo>
                <a:lnTo>
                  <a:pt x="13122394" y="0"/>
                </a:lnTo>
                <a:lnTo>
                  <a:pt x="13122394" y="10137049"/>
                </a:lnTo>
                <a:lnTo>
                  <a:pt x="0" y="10137049"/>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5289" y="8268805"/>
            <a:ext cx="19098587" cy="2532545"/>
          </a:xfrm>
          <a:custGeom>
            <a:avLst/>
            <a:gdLst/>
            <a:ahLst/>
            <a:cxnLst/>
            <a:rect l="l" t="t" r="r" b="b"/>
            <a:pathLst>
              <a:path w="19098587" h="2532545">
                <a:moveTo>
                  <a:pt x="0" y="0"/>
                </a:moveTo>
                <a:lnTo>
                  <a:pt x="19098587" y="0"/>
                </a:lnTo>
                <a:lnTo>
                  <a:pt x="19098587" y="2532545"/>
                </a:lnTo>
                <a:lnTo>
                  <a:pt x="0" y="25325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2714647" y="4545797"/>
            <a:ext cx="4895773" cy="4522470"/>
          </a:xfrm>
          <a:custGeom>
            <a:avLst/>
            <a:gdLst/>
            <a:ahLst/>
            <a:cxnLst/>
            <a:rect l="l" t="t" r="r" b="b"/>
            <a:pathLst>
              <a:path w="4895773" h="4522470">
                <a:moveTo>
                  <a:pt x="0" y="0"/>
                </a:moveTo>
                <a:lnTo>
                  <a:pt x="4895773" y="0"/>
                </a:lnTo>
                <a:lnTo>
                  <a:pt x="4895773" y="4522470"/>
                </a:lnTo>
                <a:lnTo>
                  <a:pt x="0" y="4522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6205546" y="629779"/>
            <a:ext cx="5876907" cy="1113790"/>
          </a:xfrm>
          <a:prstGeom prst="rect">
            <a:avLst/>
          </a:prstGeom>
        </p:spPr>
        <p:txBody>
          <a:bodyPr lIns="0" tIns="0" rIns="0" bIns="0" rtlCol="0" anchor="t">
            <a:spAutoFit/>
          </a:bodyPr>
          <a:lstStyle/>
          <a:p>
            <a:pPr algn="ctr">
              <a:lnSpc>
                <a:spcPts val="8959"/>
              </a:lnSpc>
            </a:pPr>
            <a:r>
              <a:rPr lang="en-US" sz="6399">
                <a:solidFill>
                  <a:srgbClr val="4F2422"/>
                </a:solidFill>
                <a:latin typeface="Bobby Jones"/>
                <a:ea typeface="Bobby Jones"/>
                <a:cs typeface="Bobby Jones"/>
                <a:sym typeface="Bobby Jones"/>
              </a:rPr>
              <a:t>fieldnotes</a:t>
            </a:r>
          </a:p>
        </p:txBody>
      </p:sp>
      <p:sp>
        <p:nvSpPr>
          <p:cNvPr id="5" name="TextBox 5"/>
          <p:cNvSpPr txBox="1"/>
          <p:nvPr/>
        </p:nvSpPr>
        <p:spPr>
          <a:xfrm>
            <a:off x="308081" y="6615049"/>
            <a:ext cx="8730488" cy="1653756"/>
          </a:xfrm>
          <a:prstGeom prst="rect">
            <a:avLst/>
          </a:prstGeom>
        </p:spPr>
        <p:txBody>
          <a:bodyPr lIns="0" tIns="0" rIns="0" bIns="0" rtlCol="0" anchor="t">
            <a:spAutoFit/>
          </a:bodyPr>
          <a:lstStyle/>
          <a:p>
            <a:pPr algn="l">
              <a:lnSpc>
                <a:spcPts val="3357"/>
              </a:lnSpc>
            </a:pPr>
            <a:r>
              <a:rPr lang="en-US" sz="2400">
                <a:solidFill>
                  <a:srgbClr val="4F2422"/>
                </a:solidFill>
                <a:latin typeface="Nunito Sans Condensed"/>
                <a:ea typeface="Nunito Sans Condensed"/>
                <a:cs typeface="Nunito Sans Condensed"/>
                <a:sym typeface="Nunito Sans Condensed"/>
              </a:rPr>
              <a:t>“An ethnographic diary, carried on systematically throughout the course of one’s work in a district would be the ideal instrument for this sort of study.” </a:t>
            </a:r>
          </a:p>
          <a:p>
            <a:pPr algn="r">
              <a:lnSpc>
                <a:spcPts val="3358"/>
              </a:lnSpc>
            </a:pPr>
            <a:r>
              <a:rPr lang="en-US" sz="2400">
                <a:solidFill>
                  <a:srgbClr val="4F2422"/>
                </a:solidFill>
                <a:latin typeface="Nunito Sans Condensed"/>
                <a:ea typeface="Nunito Sans Condensed"/>
                <a:cs typeface="Nunito Sans Condensed"/>
                <a:sym typeface="Nunito Sans Condensed"/>
              </a:rPr>
              <a:t>-Bronislaw Malinowski</a:t>
            </a:r>
          </a:p>
        </p:txBody>
      </p:sp>
      <p:sp>
        <p:nvSpPr>
          <p:cNvPr id="6" name="TextBox 6"/>
          <p:cNvSpPr txBox="1"/>
          <p:nvPr/>
        </p:nvSpPr>
        <p:spPr>
          <a:xfrm>
            <a:off x="7583616" y="1872250"/>
            <a:ext cx="3465384" cy="4512945"/>
          </a:xfrm>
          <a:prstGeom prst="rect">
            <a:avLst/>
          </a:prstGeom>
        </p:spPr>
        <p:txBody>
          <a:bodyPr wrap="square" lIns="0" tIns="0" rIns="0" bIns="0" rtlCol="0" anchor="t">
            <a:spAutoFit/>
          </a:bodyPr>
          <a:lstStyle/>
          <a:p>
            <a:pPr marL="906780" lvl="1" indent="-453390" algn="l">
              <a:lnSpc>
                <a:spcPts val="5880"/>
              </a:lnSpc>
              <a:buFont typeface="Arial"/>
              <a:buChar char="•"/>
            </a:pPr>
            <a:r>
              <a:rPr lang="en-US" sz="4200" dirty="0">
                <a:solidFill>
                  <a:srgbClr val="4F2422"/>
                </a:solidFill>
                <a:latin typeface="Calibri (MS)"/>
                <a:ea typeface="Calibri (MS)"/>
                <a:cs typeface="Calibri (MS)"/>
                <a:sym typeface="Calibri (MS)"/>
              </a:rPr>
              <a:t>Who</a:t>
            </a:r>
          </a:p>
          <a:p>
            <a:pPr marL="906780" lvl="1" indent="-453390" algn="l">
              <a:lnSpc>
                <a:spcPts val="5880"/>
              </a:lnSpc>
              <a:buFont typeface="Arial"/>
              <a:buChar char="•"/>
            </a:pPr>
            <a:r>
              <a:rPr lang="en-US" sz="4200" dirty="0">
                <a:solidFill>
                  <a:srgbClr val="4F2422"/>
                </a:solidFill>
                <a:latin typeface="Calibri (MS)"/>
                <a:ea typeface="Calibri (MS)"/>
                <a:cs typeface="Calibri (MS)"/>
                <a:sym typeface="Calibri (MS)"/>
              </a:rPr>
              <a:t>What</a:t>
            </a:r>
          </a:p>
          <a:p>
            <a:pPr marL="906780" lvl="1" indent="-453390" algn="l">
              <a:lnSpc>
                <a:spcPts val="5880"/>
              </a:lnSpc>
              <a:buFont typeface="Arial"/>
              <a:buChar char="•"/>
            </a:pPr>
            <a:r>
              <a:rPr lang="en-US" sz="4200" dirty="0">
                <a:solidFill>
                  <a:srgbClr val="4F2422"/>
                </a:solidFill>
                <a:latin typeface="Calibri (MS)"/>
                <a:ea typeface="Calibri (MS)"/>
                <a:cs typeface="Calibri (MS)"/>
                <a:sym typeface="Calibri (MS)"/>
              </a:rPr>
              <a:t>When</a:t>
            </a:r>
          </a:p>
          <a:p>
            <a:pPr marL="906780" lvl="1" indent="-453390" algn="l">
              <a:lnSpc>
                <a:spcPts val="5880"/>
              </a:lnSpc>
              <a:buFont typeface="Arial"/>
              <a:buChar char="•"/>
            </a:pPr>
            <a:r>
              <a:rPr lang="en-US" sz="4200" dirty="0">
                <a:solidFill>
                  <a:srgbClr val="4F2422"/>
                </a:solidFill>
                <a:latin typeface="Calibri (MS)"/>
                <a:ea typeface="Calibri (MS)"/>
                <a:cs typeface="Calibri (MS)"/>
                <a:sym typeface="Calibri (MS)"/>
              </a:rPr>
              <a:t>Where</a:t>
            </a:r>
          </a:p>
          <a:p>
            <a:pPr marL="906780" lvl="1" indent="-453390" algn="l">
              <a:lnSpc>
                <a:spcPts val="5880"/>
              </a:lnSpc>
              <a:buFont typeface="Arial"/>
              <a:buChar char="•"/>
            </a:pPr>
            <a:r>
              <a:rPr lang="en-US" sz="4200" dirty="0">
                <a:solidFill>
                  <a:srgbClr val="4F2422"/>
                </a:solidFill>
                <a:latin typeface="Calibri (MS)"/>
                <a:ea typeface="Calibri (MS)"/>
                <a:cs typeface="Calibri (MS)"/>
                <a:sym typeface="Calibri (MS)"/>
              </a:rPr>
              <a:t>How</a:t>
            </a:r>
          </a:p>
          <a:p>
            <a:pPr algn="l">
              <a:lnSpc>
                <a:spcPts val="5880"/>
              </a:lnSpc>
            </a:pPr>
            <a:r>
              <a:rPr lang="en-US" sz="4200" dirty="0">
                <a:solidFill>
                  <a:srgbClr val="4F2422"/>
                </a:solidFill>
                <a:latin typeface="Calibri (MS)"/>
                <a:ea typeface="Calibri (MS)"/>
                <a:cs typeface="Calibri (MS)"/>
                <a:sym typeface="Calibri (MS)"/>
              </a:rPr>
              <a:t>(But not why!)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5289" y="8268805"/>
            <a:ext cx="19098587" cy="2532545"/>
          </a:xfrm>
          <a:custGeom>
            <a:avLst/>
            <a:gdLst/>
            <a:ahLst/>
            <a:cxnLst/>
            <a:rect l="l" t="t" r="r" b="b"/>
            <a:pathLst>
              <a:path w="19098587" h="2532545">
                <a:moveTo>
                  <a:pt x="0" y="0"/>
                </a:moveTo>
                <a:lnTo>
                  <a:pt x="19098587" y="0"/>
                </a:lnTo>
                <a:lnTo>
                  <a:pt x="19098587" y="2532545"/>
                </a:lnTo>
                <a:lnTo>
                  <a:pt x="0" y="25325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028449" y="3151418"/>
            <a:ext cx="1289931" cy="362793"/>
          </a:xfrm>
          <a:custGeom>
            <a:avLst/>
            <a:gdLst/>
            <a:ahLst/>
            <a:cxnLst/>
            <a:rect l="l" t="t" r="r" b="b"/>
            <a:pathLst>
              <a:path w="1289931" h="362793">
                <a:moveTo>
                  <a:pt x="0" y="0"/>
                </a:moveTo>
                <a:lnTo>
                  <a:pt x="1289931" y="0"/>
                </a:lnTo>
                <a:lnTo>
                  <a:pt x="1289931" y="362793"/>
                </a:lnTo>
                <a:lnTo>
                  <a:pt x="0" y="3627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3125462" y="464895"/>
            <a:ext cx="12037076" cy="1113790"/>
          </a:xfrm>
          <a:prstGeom prst="rect">
            <a:avLst/>
          </a:prstGeom>
        </p:spPr>
        <p:txBody>
          <a:bodyPr lIns="0" tIns="0" rIns="0" bIns="0" rtlCol="0" anchor="t">
            <a:spAutoFit/>
          </a:bodyPr>
          <a:lstStyle/>
          <a:p>
            <a:pPr algn="ctr">
              <a:lnSpc>
                <a:spcPts val="8959"/>
              </a:lnSpc>
            </a:pPr>
            <a:r>
              <a:rPr lang="en-US" sz="6399">
                <a:solidFill>
                  <a:srgbClr val="4F2422"/>
                </a:solidFill>
                <a:latin typeface="Bobby Jones"/>
                <a:ea typeface="Bobby Jones"/>
                <a:cs typeface="Bobby Jones"/>
                <a:sym typeface="Bobby Jones"/>
              </a:rPr>
              <a:t>fieldnotes</a:t>
            </a:r>
          </a:p>
        </p:txBody>
      </p:sp>
      <p:sp>
        <p:nvSpPr>
          <p:cNvPr id="5" name="TextBox 5"/>
          <p:cNvSpPr txBox="1"/>
          <p:nvPr/>
        </p:nvSpPr>
        <p:spPr>
          <a:xfrm>
            <a:off x="1668670" y="1893010"/>
            <a:ext cx="7322930" cy="691087"/>
          </a:xfrm>
          <a:prstGeom prst="rect">
            <a:avLst/>
          </a:prstGeom>
        </p:spPr>
        <p:txBody>
          <a:bodyPr wrap="square" lIns="0" tIns="0" rIns="0" bIns="0" rtlCol="0" anchor="t">
            <a:spAutoFit/>
          </a:bodyPr>
          <a:lstStyle/>
          <a:p>
            <a:pPr>
              <a:lnSpc>
                <a:spcPts val="5880"/>
              </a:lnSpc>
              <a:spcBef>
                <a:spcPct val="0"/>
              </a:spcBef>
            </a:pPr>
            <a:r>
              <a:rPr lang="en-US" sz="4200" dirty="0">
                <a:solidFill>
                  <a:srgbClr val="4F2422"/>
                </a:solidFill>
                <a:latin typeface="Bobby Jones"/>
                <a:ea typeface="Bobby Jones"/>
                <a:cs typeface="Bobby Jones"/>
                <a:sym typeface="Bobby Jones"/>
              </a:rPr>
              <a:t>Inductive (grounded theory)</a:t>
            </a:r>
          </a:p>
        </p:txBody>
      </p:sp>
      <p:sp>
        <p:nvSpPr>
          <p:cNvPr id="6" name="TextBox 6"/>
          <p:cNvSpPr txBox="1"/>
          <p:nvPr/>
        </p:nvSpPr>
        <p:spPr>
          <a:xfrm>
            <a:off x="1876380" y="2856882"/>
            <a:ext cx="2829275" cy="789941"/>
          </a:xfrm>
          <a:prstGeom prst="rect">
            <a:avLst/>
          </a:prstGeom>
        </p:spPr>
        <p:txBody>
          <a:bodyPr lIns="0" tIns="0" rIns="0" bIns="0" rtlCol="0" anchor="t">
            <a:spAutoFit/>
          </a:bodyPr>
          <a:lstStyle/>
          <a:p>
            <a:pPr algn="ctr">
              <a:lnSpc>
                <a:spcPts val="5809"/>
              </a:lnSpc>
            </a:pPr>
            <a:r>
              <a:rPr lang="en-US" sz="4149">
                <a:solidFill>
                  <a:srgbClr val="4F2422"/>
                </a:solidFill>
                <a:latin typeface="Calibri (MS)"/>
                <a:ea typeface="Calibri (MS)"/>
                <a:cs typeface="Calibri (MS)"/>
                <a:sym typeface="Calibri (MS)"/>
              </a:rPr>
              <a:t>Observations</a:t>
            </a:r>
          </a:p>
        </p:txBody>
      </p:sp>
      <p:sp>
        <p:nvSpPr>
          <p:cNvPr id="7" name="TextBox 7"/>
          <p:cNvSpPr txBox="1"/>
          <p:nvPr/>
        </p:nvSpPr>
        <p:spPr>
          <a:xfrm>
            <a:off x="6318380" y="2856882"/>
            <a:ext cx="2829275" cy="789941"/>
          </a:xfrm>
          <a:prstGeom prst="rect">
            <a:avLst/>
          </a:prstGeom>
        </p:spPr>
        <p:txBody>
          <a:bodyPr lIns="0" tIns="0" rIns="0" bIns="0" rtlCol="0" anchor="t">
            <a:spAutoFit/>
          </a:bodyPr>
          <a:lstStyle/>
          <a:p>
            <a:pPr algn="ctr">
              <a:lnSpc>
                <a:spcPts val="5809"/>
              </a:lnSpc>
            </a:pPr>
            <a:r>
              <a:rPr lang="en-US" sz="4149">
                <a:solidFill>
                  <a:srgbClr val="4F2422"/>
                </a:solidFill>
                <a:latin typeface="Calibri (MS)"/>
                <a:ea typeface="Calibri (MS)"/>
                <a:cs typeface="Calibri (MS)"/>
                <a:sym typeface="Calibri (MS)"/>
              </a:rPr>
              <a:t>Questions</a:t>
            </a:r>
          </a:p>
        </p:txBody>
      </p:sp>
      <p:sp>
        <p:nvSpPr>
          <p:cNvPr id="8" name="TextBox 8"/>
          <p:cNvSpPr txBox="1"/>
          <p:nvPr/>
        </p:nvSpPr>
        <p:spPr>
          <a:xfrm>
            <a:off x="1668670" y="4147439"/>
            <a:ext cx="2598530" cy="691087"/>
          </a:xfrm>
          <a:prstGeom prst="rect">
            <a:avLst/>
          </a:prstGeom>
        </p:spPr>
        <p:txBody>
          <a:bodyPr wrap="square" lIns="0" tIns="0" rIns="0" bIns="0" rtlCol="0" anchor="t">
            <a:spAutoFit/>
          </a:bodyPr>
          <a:lstStyle/>
          <a:p>
            <a:pPr>
              <a:lnSpc>
                <a:spcPts val="5880"/>
              </a:lnSpc>
              <a:spcBef>
                <a:spcPct val="0"/>
              </a:spcBef>
            </a:pPr>
            <a:r>
              <a:rPr lang="en-US" sz="4200" dirty="0">
                <a:solidFill>
                  <a:srgbClr val="4F2422"/>
                </a:solidFill>
                <a:latin typeface="Bobby Jones"/>
                <a:ea typeface="Bobby Jones"/>
                <a:cs typeface="Bobby Jones"/>
                <a:sym typeface="Bobby Jones"/>
              </a:rPr>
              <a:t>deductive</a:t>
            </a:r>
          </a:p>
        </p:txBody>
      </p:sp>
      <p:sp>
        <p:nvSpPr>
          <p:cNvPr id="9" name="TextBox 9"/>
          <p:cNvSpPr txBox="1"/>
          <p:nvPr/>
        </p:nvSpPr>
        <p:spPr>
          <a:xfrm>
            <a:off x="1876380" y="5095456"/>
            <a:ext cx="2829275" cy="789941"/>
          </a:xfrm>
          <a:prstGeom prst="rect">
            <a:avLst/>
          </a:prstGeom>
        </p:spPr>
        <p:txBody>
          <a:bodyPr lIns="0" tIns="0" rIns="0" bIns="0" rtlCol="0" anchor="t">
            <a:spAutoFit/>
          </a:bodyPr>
          <a:lstStyle/>
          <a:p>
            <a:pPr algn="ctr">
              <a:lnSpc>
                <a:spcPts val="5809"/>
              </a:lnSpc>
            </a:pPr>
            <a:r>
              <a:rPr lang="en-US" sz="4149">
                <a:solidFill>
                  <a:srgbClr val="4F2422"/>
                </a:solidFill>
                <a:latin typeface="Calibri (MS)"/>
                <a:ea typeface="Calibri (MS)"/>
                <a:cs typeface="Calibri (MS)"/>
                <a:sym typeface="Calibri (MS)"/>
              </a:rPr>
              <a:t>Questions</a:t>
            </a:r>
          </a:p>
        </p:txBody>
      </p:sp>
      <p:sp>
        <p:nvSpPr>
          <p:cNvPr id="10" name="Freeform 10"/>
          <p:cNvSpPr/>
          <p:nvPr/>
        </p:nvSpPr>
        <p:spPr>
          <a:xfrm>
            <a:off x="4987016" y="5389992"/>
            <a:ext cx="1289931" cy="362793"/>
          </a:xfrm>
          <a:custGeom>
            <a:avLst/>
            <a:gdLst/>
            <a:ahLst/>
            <a:cxnLst/>
            <a:rect l="l" t="t" r="r" b="b"/>
            <a:pathLst>
              <a:path w="1289931" h="362793">
                <a:moveTo>
                  <a:pt x="0" y="0"/>
                </a:moveTo>
                <a:lnTo>
                  <a:pt x="1289931" y="0"/>
                </a:lnTo>
                <a:lnTo>
                  <a:pt x="1289931" y="362793"/>
                </a:lnTo>
                <a:lnTo>
                  <a:pt x="0" y="3627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6562697" y="5095456"/>
            <a:ext cx="2829275" cy="789941"/>
          </a:xfrm>
          <a:prstGeom prst="rect">
            <a:avLst/>
          </a:prstGeom>
        </p:spPr>
        <p:txBody>
          <a:bodyPr lIns="0" tIns="0" rIns="0" bIns="0" rtlCol="0" anchor="t">
            <a:spAutoFit/>
          </a:bodyPr>
          <a:lstStyle/>
          <a:p>
            <a:pPr algn="ctr">
              <a:lnSpc>
                <a:spcPts val="5809"/>
              </a:lnSpc>
            </a:pPr>
            <a:r>
              <a:rPr lang="en-US" sz="4149">
                <a:solidFill>
                  <a:srgbClr val="4F2422"/>
                </a:solidFill>
                <a:latin typeface="Calibri (MS)"/>
                <a:ea typeface="Calibri (MS)"/>
                <a:cs typeface="Calibri (MS)"/>
                <a:sym typeface="Calibri (MS)"/>
              </a:rPr>
              <a:t>Observations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5556" y="7264460"/>
            <a:ext cx="19246348" cy="3230766"/>
          </a:xfrm>
          <a:custGeom>
            <a:avLst/>
            <a:gdLst/>
            <a:ahLst/>
            <a:cxnLst/>
            <a:rect l="l" t="t" r="r" b="b"/>
            <a:pathLst>
              <a:path w="19246348" h="3230766">
                <a:moveTo>
                  <a:pt x="0" y="0"/>
                </a:moveTo>
                <a:lnTo>
                  <a:pt x="19246348" y="0"/>
                </a:lnTo>
                <a:lnTo>
                  <a:pt x="19246348" y="3230766"/>
                </a:lnTo>
                <a:lnTo>
                  <a:pt x="0" y="3230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55222" y="4079253"/>
            <a:ext cx="17177556" cy="6291282"/>
          </a:xfrm>
          <a:custGeom>
            <a:avLst/>
            <a:gdLst/>
            <a:ahLst/>
            <a:cxnLst/>
            <a:rect l="l" t="t" r="r" b="b"/>
            <a:pathLst>
              <a:path w="17177556" h="6291282">
                <a:moveTo>
                  <a:pt x="0" y="0"/>
                </a:moveTo>
                <a:lnTo>
                  <a:pt x="17177556" y="0"/>
                </a:lnTo>
                <a:lnTo>
                  <a:pt x="17177556" y="6291281"/>
                </a:lnTo>
                <a:lnTo>
                  <a:pt x="0" y="6291281"/>
                </a:lnTo>
                <a:lnTo>
                  <a:pt x="0" y="0"/>
                </a:lnTo>
                <a:close/>
              </a:path>
            </a:pathLst>
          </a:custGeom>
          <a:blipFill>
            <a:blip r:embed="rId4">
              <a:extLst>
                <a:ext uri="{96DAC541-7B7A-43D3-8B79-37D633B846F1}">
                  <asvg:svgBlip xmlns:asvg="http://schemas.microsoft.com/office/drawing/2016/SVG/main" r:embed="rId5"/>
                </a:ext>
              </a:extLst>
            </a:blip>
            <a:stretch>
              <a:fillRect t="-21" b="-21"/>
            </a:stretch>
          </a:blipFill>
        </p:spPr>
        <p:txBody>
          <a:bodyPr/>
          <a:lstStyle/>
          <a:p>
            <a:endParaRPr lang="en-US"/>
          </a:p>
        </p:txBody>
      </p:sp>
      <p:sp>
        <p:nvSpPr>
          <p:cNvPr id="4" name="TextBox 4"/>
          <p:cNvSpPr txBox="1"/>
          <p:nvPr/>
        </p:nvSpPr>
        <p:spPr>
          <a:xfrm>
            <a:off x="1659198" y="511092"/>
            <a:ext cx="14969595" cy="3281677"/>
          </a:xfrm>
          <a:prstGeom prst="rect">
            <a:avLst/>
          </a:prstGeom>
        </p:spPr>
        <p:txBody>
          <a:bodyPr lIns="0" tIns="0" rIns="0" bIns="0" rtlCol="0" anchor="t">
            <a:spAutoFit/>
          </a:bodyPr>
          <a:lstStyle/>
          <a:p>
            <a:pPr algn="ctr">
              <a:lnSpc>
                <a:spcPts val="12318"/>
              </a:lnSpc>
            </a:pPr>
            <a:r>
              <a:rPr lang="en-US" sz="8799">
                <a:solidFill>
                  <a:srgbClr val="4F2422"/>
                </a:solidFill>
                <a:latin typeface="Bobby Jones"/>
                <a:ea typeface="Bobby Jones"/>
                <a:cs typeface="Bobby Jones"/>
                <a:sym typeface="Bobby Jones"/>
              </a:rPr>
              <a:t>The anthropologist </a:t>
            </a:r>
          </a:p>
          <a:p>
            <a:pPr algn="ctr">
              <a:lnSpc>
                <a:spcPts val="12318"/>
              </a:lnSpc>
            </a:pPr>
            <a:r>
              <a:rPr lang="en-US" sz="8799">
                <a:solidFill>
                  <a:srgbClr val="4F2422"/>
                </a:solidFill>
                <a:latin typeface="Bobby Jones"/>
                <a:ea typeface="Bobby Jones"/>
                <a:cs typeface="Bobby Jones"/>
                <a:sym typeface="Bobby Jones"/>
              </a:rPr>
              <a:t>in the Library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5289" y="8268805"/>
            <a:ext cx="19098587" cy="2532545"/>
          </a:xfrm>
          <a:custGeom>
            <a:avLst/>
            <a:gdLst/>
            <a:ahLst/>
            <a:cxnLst/>
            <a:rect l="l" t="t" r="r" b="b"/>
            <a:pathLst>
              <a:path w="19098587" h="2532545">
                <a:moveTo>
                  <a:pt x="0" y="0"/>
                </a:moveTo>
                <a:lnTo>
                  <a:pt x="19098587" y="0"/>
                </a:lnTo>
                <a:lnTo>
                  <a:pt x="19098587" y="2532545"/>
                </a:lnTo>
                <a:lnTo>
                  <a:pt x="0" y="25325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3125462" y="464895"/>
            <a:ext cx="12037076" cy="1113790"/>
          </a:xfrm>
          <a:prstGeom prst="rect">
            <a:avLst/>
          </a:prstGeom>
        </p:spPr>
        <p:txBody>
          <a:bodyPr lIns="0" tIns="0" rIns="0" bIns="0" rtlCol="0" anchor="t">
            <a:spAutoFit/>
          </a:bodyPr>
          <a:lstStyle/>
          <a:p>
            <a:pPr algn="ctr">
              <a:lnSpc>
                <a:spcPts val="8959"/>
              </a:lnSpc>
            </a:pPr>
            <a:r>
              <a:rPr lang="en-US" sz="6399">
                <a:solidFill>
                  <a:srgbClr val="4F2422"/>
                </a:solidFill>
                <a:latin typeface="Bobby Jones"/>
                <a:ea typeface="Bobby Jones"/>
                <a:cs typeface="Bobby Jones"/>
                <a:sym typeface="Bobby Jones"/>
              </a:rPr>
              <a:t>fieldnotes</a:t>
            </a:r>
          </a:p>
        </p:txBody>
      </p:sp>
      <p:sp>
        <p:nvSpPr>
          <p:cNvPr id="4" name="TextBox 4"/>
          <p:cNvSpPr txBox="1"/>
          <p:nvPr/>
        </p:nvSpPr>
        <p:spPr>
          <a:xfrm>
            <a:off x="2662172" y="2269548"/>
            <a:ext cx="5719828" cy="691087"/>
          </a:xfrm>
          <a:prstGeom prst="rect">
            <a:avLst/>
          </a:prstGeom>
        </p:spPr>
        <p:txBody>
          <a:bodyPr wrap="square" lIns="0" tIns="0" rIns="0" bIns="0" rtlCol="0" anchor="t">
            <a:spAutoFit/>
          </a:bodyPr>
          <a:lstStyle/>
          <a:p>
            <a:pPr>
              <a:lnSpc>
                <a:spcPts val="5880"/>
              </a:lnSpc>
              <a:spcBef>
                <a:spcPct val="0"/>
              </a:spcBef>
            </a:pPr>
            <a:r>
              <a:rPr lang="en-US" sz="4200" dirty="0">
                <a:solidFill>
                  <a:srgbClr val="4F2422"/>
                </a:solidFill>
                <a:latin typeface="Bobby Jones"/>
                <a:ea typeface="Bobby Jones"/>
                <a:cs typeface="Bobby Jones"/>
                <a:sym typeface="Bobby Jones"/>
              </a:rPr>
              <a:t>Concrete &amp; Specific</a:t>
            </a:r>
          </a:p>
        </p:txBody>
      </p:sp>
      <p:sp>
        <p:nvSpPr>
          <p:cNvPr id="5" name="TextBox 5"/>
          <p:cNvSpPr txBox="1"/>
          <p:nvPr/>
        </p:nvSpPr>
        <p:spPr>
          <a:xfrm>
            <a:off x="2662172" y="3255781"/>
            <a:ext cx="9042648" cy="594995"/>
          </a:xfrm>
          <a:prstGeom prst="rect">
            <a:avLst/>
          </a:prstGeom>
        </p:spPr>
        <p:txBody>
          <a:bodyPr lIns="0" tIns="0" rIns="0" bIns="0" rtlCol="0" anchor="t">
            <a:spAutoFit/>
          </a:bodyPr>
          <a:lstStyle/>
          <a:p>
            <a:pPr algn="l">
              <a:lnSpc>
                <a:spcPts val="4480"/>
              </a:lnSpc>
              <a:spcBef>
                <a:spcPct val="0"/>
              </a:spcBef>
            </a:pPr>
            <a:r>
              <a:rPr lang="en-US" sz="3200">
                <a:solidFill>
                  <a:srgbClr val="4F2422"/>
                </a:solidFill>
                <a:latin typeface="Calibri (MS)"/>
                <a:ea typeface="Calibri (MS)"/>
                <a:cs typeface="Calibri (MS)"/>
                <a:sym typeface="Calibri (MS)"/>
              </a:rPr>
              <a:t>We had a lot of older adults in the library this morning.</a:t>
            </a:r>
          </a:p>
        </p:txBody>
      </p:sp>
      <p:sp>
        <p:nvSpPr>
          <p:cNvPr id="6" name="TextBox 6"/>
          <p:cNvSpPr txBox="1"/>
          <p:nvPr/>
        </p:nvSpPr>
        <p:spPr>
          <a:xfrm>
            <a:off x="2662172" y="4589342"/>
            <a:ext cx="13694231" cy="2842895"/>
          </a:xfrm>
          <a:prstGeom prst="rect">
            <a:avLst/>
          </a:prstGeom>
        </p:spPr>
        <p:txBody>
          <a:bodyPr lIns="0" tIns="0" rIns="0" bIns="0" rtlCol="0" anchor="t">
            <a:spAutoFit/>
          </a:bodyPr>
          <a:lstStyle/>
          <a:p>
            <a:pPr algn="l">
              <a:lnSpc>
                <a:spcPts val="4480"/>
              </a:lnSpc>
              <a:spcBef>
                <a:spcPct val="0"/>
              </a:spcBef>
            </a:pPr>
            <a:r>
              <a:rPr lang="en-US" sz="3200">
                <a:solidFill>
                  <a:srgbClr val="4F2422"/>
                </a:solidFill>
                <a:latin typeface="Calibri (MS)"/>
                <a:ea typeface="Calibri (MS)"/>
                <a:cs typeface="Calibri (MS)"/>
                <a:sym typeface="Calibri (MS)"/>
              </a:rPr>
              <a:t>About a dozen older adults came in between 10:15 and 10:45. Singly or in pairs. Two immediately went to the computers. Seemed to know exactly what they wanted to do. Two browsed the Lucky Day books and displays. The rest went straight to the newspapers and sat reading them at the tables in the center of the library.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5289" y="8268805"/>
            <a:ext cx="19098587" cy="2532545"/>
          </a:xfrm>
          <a:custGeom>
            <a:avLst/>
            <a:gdLst/>
            <a:ahLst/>
            <a:cxnLst/>
            <a:rect l="l" t="t" r="r" b="b"/>
            <a:pathLst>
              <a:path w="19098587" h="2532545">
                <a:moveTo>
                  <a:pt x="0" y="0"/>
                </a:moveTo>
                <a:lnTo>
                  <a:pt x="19098587" y="0"/>
                </a:lnTo>
                <a:lnTo>
                  <a:pt x="19098587" y="2532545"/>
                </a:lnTo>
                <a:lnTo>
                  <a:pt x="0" y="25325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3125462" y="464895"/>
            <a:ext cx="12037076" cy="1113790"/>
          </a:xfrm>
          <a:prstGeom prst="rect">
            <a:avLst/>
          </a:prstGeom>
        </p:spPr>
        <p:txBody>
          <a:bodyPr lIns="0" tIns="0" rIns="0" bIns="0" rtlCol="0" anchor="t">
            <a:spAutoFit/>
          </a:bodyPr>
          <a:lstStyle/>
          <a:p>
            <a:pPr algn="ctr">
              <a:lnSpc>
                <a:spcPts val="8959"/>
              </a:lnSpc>
            </a:pPr>
            <a:r>
              <a:rPr lang="en-US" sz="6399">
                <a:solidFill>
                  <a:srgbClr val="4F2422"/>
                </a:solidFill>
                <a:latin typeface="Bobby Jones"/>
                <a:ea typeface="Bobby Jones"/>
                <a:cs typeface="Bobby Jones"/>
                <a:sym typeface="Bobby Jones"/>
              </a:rPr>
              <a:t>fieldnotes</a:t>
            </a:r>
          </a:p>
        </p:txBody>
      </p:sp>
      <p:sp>
        <p:nvSpPr>
          <p:cNvPr id="4" name="TextBox 4"/>
          <p:cNvSpPr txBox="1"/>
          <p:nvPr/>
        </p:nvSpPr>
        <p:spPr>
          <a:xfrm>
            <a:off x="2662172" y="2194240"/>
            <a:ext cx="5567428" cy="691087"/>
          </a:xfrm>
          <a:prstGeom prst="rect">
            <a:avLst/>
          </a:prstGeom>
        </p:spPr>
        <p:txBody>
          <a:bodyPr wrap="square" lIns="0" tIns="0" rIns="0" bIns="0" rtlCol="0" anchor="t">
            <a:spAutoFit/>
          </a:bodyPr>
          <a:lstStyle/>
          <a:p>
            <a:pPr>
              <a:lnSpc>
                <a:spcPts val="5880"/>
              </a:lnSpc>
              <a:spcBef>
                <a:spcPct val="0"/>
              </a:spcBef>
            </a:pPr>
            <a:r>
              <a:rPr lang="en-US" sz="4200" dirty="0">
                <a:solidFill>
                  <a:srgbClr val="4F2422"/>
                </a:solidFill>
                <a:latin typeface="Bobby Jones"/>
                <a:ea typeface="Bobby Jones"/>
                <a:cs typeface="Bobby Jones"/>
                <a:sym typeface="Bobby Jones"/>
              </a:rPr>
              <a:t>Use Neutral Language</a:t>
            </a:r>
          </a:p>
        </p:txBody>
      </p:sp>
      <p:sp>
        <p:nvSpPr>
          <p:cNvPr id="5" name="TextBox 5"/>
          <p:cNvSpPr txBox="1"/>
          <p:nvPr/>
        </p:nvSpPr>
        <p:spPr>
          <a:xfrm>
            <a:off x="2662172" y="3174304"/>
            <a:ext cx="11905629" cy="1156970"/>
          </a:xfrm>
          <a:prstGeom prst="rect">
            <a:avLst/>
          </a:prstGeom>
        </p:spPr>
        <p:txBody>
          <a:bodyPr lIns="0" tIns="0" rIns="0" bIns="0" rtlCol="0" anchor="t">
            <a:spAutoFit/>
          </a:bodyPr>
          <a:lstStyle/>
          <a:p>
            <a:pPr algn="l">
              <a:lnSpc>
                <a:spcPts val="4480"/>
              </a:lnSpc>
              <a:spcBef>
                <a:spcPct val="0"/>
              </a:spcBef>
            </a:pPr>
            <a:r>
              <a:rPr lang="en-US" sz="3200">
                <a:solidFill>
                  <a:srgbClr val="4F2422"/>
                </a:solidFill>
                <a:latin typeface="Calibri (MS)"/>
                <a:ea typeface="Calibri (MS)"/>
                <a:cs typeface="Calibri (MS)"/>
                <a:sym typeface="Calibri (MS)"/>
              </a:rPr>
              <a:t>The kids were completely out of control this morning. The library looked like a plague of locusts had gone through.</a:t>
            </a:r>
          </a:p>
        </p:txBody>
      </p:sp>
      <p:sp>
        <p:nvSpPr>
          <p:cNvPr id="6" name="TextBox 6"/>
          <p:cNvSpPr txBox="1"/>
          <p:nvPr/>
        </p:nvSpPr>
        <p:spPr>
          <a:xfrm>
            <a:off x="2662172" y="5102429"/>
            <a:ext cx="13543616" cy="2280920"/>
          </a:xfrm>
          <a:prstGeom prst="rect">
            <a:avLst/>
          </a:prstGeom>
        </p:spPr>
        <p:txBody>
          <a:bodyPr lIns="0" tIns="0" rIns="0" bIns="0" rtlCol="0" anchor="t">
            <a:spAutoFit/>
          </a:bodyPr>
          <a:lstStyle/>
          <a:p>
            <a:pPr algn="l">
              <a:lnSpc>
                <a:spcPts val="4480"/>
              </a:lnSpc>
              <a:spcBef>
                <a:spcPct val="0"/>
              </a:spcBef>
            </a:pPr>
            <a:r>
              <a:rPr lang="en-US" sz="3200">
                <a:solidFill>
                  <a:srgbClr val="4F2422"/>
                </a:solidFill>
                <a:latin typeface="Calibri (MS)"/>
                <a:ea typeface="Calibri (MS)"/>
                <a:cs typeface="Calibri (MS)"/>
                <a:sym typeface="Calibri (MS)"/>
              </a:rPr>
              <a:t>After storytime, the kids were very active and making a lot of noise in the children’s section. After they left, we found that almost all the character books had been taken off the shelves and were piled on the black cart. There were also a bunch of books piled in the blue bins in the play area.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1256" y="1818975"/>
            <a:ext cx="16245488" cy="7280910"/>
          </a:xfrm>
          <a:prstGeom prst="rect">
            <a:avLst/>
          </a:prstGeom>
        </p:spPr>
        <p:txBody>
          <a:bodyPr lIns="0" tIns="0" rIns="0" bIns="0" rtlCol="0" anchor="t">
            <a:spAutoFit/>
          </a:bodyPr>
          <a:lstStyle/>
          <a:p>
            <a:pPr algn="just">
              <a:lnSpc>
                <a:spcPts val="3000"/>
              </a:lnSpc>
            </a:pPr>
            <a:r>
              <a:rPr lang="en-US" sz="2400" i="1">
                <a:solidFill>
                  <a:srgbClr val="000000"/>
                </a:solidFill>
                <a:latin typeface="Calibri (MS) Italics"/>
                <a:ea typeface="Calibri (MS) Italics"/>
                <a:cs typeface="Calibri (MS) Italics"/>
                <a:sym typeface="Calibri (MS) Italics"/>
              </a:rPr>
              <a:t>According to W., the project has had 5 or 6 volunteers this year, for one week at a time, and they split their time between PG and Chembe orphanage. He thought the volunteers were helpful because they brought their ideas---he cited one volunteer who helped design the garden---and their skills---such as some women who taught writing to local women, although W. admitted that they couldn't do much in just one week. We were then joined by C., a man in his early thirties, and D. and A., both in their midtwenties. </a:t>
            </a:r>
          </a:p>
          <a:p>
            <a:pPr algn="just">
              <a:lnSpc>
                <a:spcPts val="3000"/>
              </a:lnSpc>
            </a:pPr>
            <a:endParaRPr lang="en-US" sz="2400" i="1">
              <a:solidFill>
                <a:srgbClr val="000000"/>
              </a:solidFill>
              <a:latin typeface="Calibri (MS) Italics"/>
              <a:ea typeface="Calibri (MS) Italics"/>
              <a:cs typeface="Calibri (MS) Italics"/>
              <a:sym typeface="Calibri (MS) Italics"/>
            </a:endParaRPr>
          </a:p>
          <a:p>
            <a:pPr algn="just">
              <a:lnSpc>
                <a:spcPts val="3000"/>
              </a:lnSpc>
            </a:pPr>
            <a:r>
              <a:rPr lang="en-US" sz="2400" i="1">
                <a:solidFill>
                  <a:srgbClr val="000000"/>
                </a:solidFill>
                <a:latin typeface="Calibri (MS) Italics"/>
                <a:ea typeface="Calibri (MS) Italics"/>
                <a:cs typeface="Calibri (MS) Italics"/>
                <a:sym typeface="Calibri (MS) Italics"/>
              </a:rPr>
              <a:t>Some topics of conversation:</a:t>
            </a:r>
          </a:p>
          <a:p>
            <a:pPr algn="just">
              <a:lnSpc>
                <a:spcPts val="3000"/>
              </a:lnSpc>
            </a:pPr>
            <a:r>
              <a:rPr lang="en-US" sz="2400" i="1">
                <a:solidFill>
                  <a:srgbClr val="000000"/>
                </a:solidFill>
                <a:latin typeface="Calibri (MS) Italics"/>
                <a:ea typeface="Calibri (MS) Italics"/>
                <a:cs typeface="Calibri (MS) Italics"/>
                <a:sym typeface="Calibri (MS) Italics"/>
              </a:rPr>
              <a:t>Mutharika: The general consensus was that he wastes too much money on useless projects, like the new flag, and only helps his home region.</a:t>
            </a:r>
          </a:p>
          <a:p>
            <a:pPr algn="just">
              <a:lnSpc>
                <a:spcPts val="3000"/>
              </a:lnSpc>
            </a:pPr>
            <a:r>
              <a:rPr lang="en-US" sz="2400" i="1">
                <a:solidFill>
                  <a:srgbClr val="000000"/>
                </a:solidFill>
                <a:latin typeface="Calibri (MS) Italics"/>
                <a:ea typeface="Calibri (MS) Italics"/>
                <a:cs typeface="Calibri (MS) Italics"/>
                <a:sym typeface="Calibri (MS) Italics"/>
              </a:rPr>
              <a:t>Muluzi: Opinion was more charitable toward him. Two of the guys didn't believe that he was guilty of embezzling government money; one said that the charges were just so that the current government could keep the UDF (Muluzi's party) from gaining power.</a:t>
            </a:r>
          </a:p>
          <a:p>
            <a:pPr algn="just">
              <a:lnSpc>
                <a:spcPts val="3000"/>
              </a:lnSpc>
            </a:pPr>
            <a:r>
              <a:rPr lang="en-US" sz="2400" i="1">
                <a:solidFill>
                  <a:srgbClr val="000000"/>
                </a:solidFill>
                <a:latin typeface="Calibri (MS) Italics"/>
                <a:ea typeface="Calibri (MS) Italics"/>
                <a:cs typeface="Calibri (MS) Italics"/>
                <a:sym typeface="Calibri (MS) Italics"/>
              </a:rPr>
              <a:t>Poverty in Malawi: Everyone agreed that Malawi has not improved, that conditions are just as bad as ever; some even laughed when I said that Malawi had recently been lauded for its progress on meeting the MDGs. When I asked why Malawi is poor, D. replied, "Maybe I can reply like this. Maybe people here are depending on, are waiting for outsiders to help them and to bring them ideas."</a:t>
            </a:r>
          </a:p>
          <a:p>
            <a:pPr algn="just">
              <a:lnSpc>
                <a:spcPts val="3000"/>
              </a:lnSpc>
            </a:pPr>
            <a:endParaRPr lang="en-US" sz="2400" i="1">
              <a:solidFill>
                <a:srgbClr val="000000"/>
              </a:solidFill>
              <a:latin typeface="Calibri (MS) Italics"/>
              <a:ea typeface="Calibri (MS) Italics"/>
              <a:cs typeface="Calibri (MS) Italics"/>
              <a:sym typeface="Calibri (MS) Italics"/>
            </a:endParaRPr>
          </a:p>
          <a:p>
            <a:pPr algn="just">
              <a:lnSpc>
                <a:spcPts val="3000"/>
              </a:lnSpc>
            </a:pPr>
            <a:r>
              <a:rPr lang="en-US" sz="2400" i="1">
                <a:solidFill>
                  <a:srgbClr val="000000"/>
                </a:solidFill>
                <a:latin typeface="Calibri (MS) Italics"/>
                <a:ea typeface="Calibri (MS) Italics"/>
                <a:cs typeface="Calibri (MS) Italics"/>
                <a:sym typeface="Calibri (MS) Italics"/>
              </a:rPr>
              <a:t>D. and A. were both very curious about the US---the music; religion---the perceived lack of religion, ideas about Muslims; Obama; race relations and human rights; its problems. They had the impression that few people knew "how to worship," that the US is very violent, but that the standard of living is much higher.</a:t>
            </a:r>
          </a:p>
          <a:p>
            <a:pPr algn="just">
              <a:lnSpc>
                <a:spcPts val="3000"/>
              </a:lnSpc>
            </a:pPr>
            <a:r>
              <a:rPr lang="en-US" sz="2400">
                <a:solidFill>
                  <a:srgbClr val="000000"/>
                </a:solidFill>
                <a:latin typeface="Calibri (MS)"/>
                <a:ea typeface="Calibri (MS)"/>
                <a:cs typeface="Calibri (MS)"/>
                <a:sym typeface="Calibri (MS)"/>
              </a:rPr>
              <a:t> </a:t>
            </a:r>
          </a:p>
        </p:txBody>
      </p:sp>
      <p:sp>
        <p:nvSpPr>
          <p:cNvPr id="3" name="TextBox 3"/>
          <p:cNvSpPr txBox="1"/>
          <p:nvPr/>
        </p:nvSpPr>
        <p:spPr>
          <a:xfrm>
            <a:off x="3125457" y="715699"/>
            <a:ext cx="12037076" cy="721995"/>
          </a:xfrm>
          <a:prstGeom prst="rect">
            <a:avLst/>
          </a:prstGeom>
        </p:spPr>
        <p:txBody>
          <a:bodyPr lIns="0" tIns="0" rIns="0" bIns="0" rtlCol="0" anchor="t">
            <a:spAutoFit/>
          </a:bodyPr>
          <a:lstStyle/>
          <a:p>
            <a:pPr algn="ctr">
              <a:lnSpc>
                <a:spcPts val="5880"/>
              </a:lnSpc>
            </a:pPr>
            <a:r>
              <a:rPr lang="en-US" sz="4200">
                <a:solidFill>
                  <a:srgbClr val="4F2422"/>
                </a:solidFill>
                <a:latin typeface="Bobby Jones"/>
                <a:ea typeface="Bobby Jones"/>
                <a:cs typeface="Bobby Jones"/>
                <a:sym typeface="Bobby Jones"/>
              </a:rPr>
              <a:t>fieldnotes: example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5289" y="8268805"/>
            <a:ext cx="19098587" cy="2532545"/>
          </a:xfrm>
          <a:custGeom>
            <a:avLst/>
            <a:gdLst/>
            <a:ahLst/>
            <a:cxnLst/>
            <a:rect l="l" t="t" r="r" b="b"/>
            <a:pathLst>
              <a:path w="19098587" h="2532545">
                <a:moveTo>
                  <a:pt x="0" y="0"/>
                </a:moveTo>
                <a:lnTo>
                  <a:pt x="19098587" y="0"/>
                </a:lnTo>
                <a:lnTo>
                  <a:pt x="19098587" y="2532545"/>
                </a:lnTo>
                <a:lnTo>
                  <a:pt x="0" y="25325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3460058" y="3419913"/>
            <a:ext cx="2880809" cy="3841079"/>
          </a:xfrm>
          <a:custGeom>
            <a:avLst/>
            <a:gdLst/>
            <a:ahLst/>
            <a:cxnLst/>
            <a:rect l="l" t="t" r="r" b="b"/>
            <a:pathLst>
              <a:path w="2880809" h="3841079">
                <a:moveTo>
                  <a:pt x="0" y="0"/>
                </a:moveTo>
                <a:lnTo>
                  <a:pt x="2880809" y="0"/>
                </a:lnTo>
                <a:lnTo>
                  <a:pt x="2880809" y="3841079"/>
                </a:lnTo>
                <a:lnTo>
                  <a:pt x="0" y="3841079"/>
                </a:lnTo>
                <a:lnTo>
                  <a:pt x="0" y="0"/>
                </a:lnTo>
                <a:close/>
              </a:path>
            </a:pathLst>
          </a:custGeom>
          <a:blipFill>
            <a:blip r:embed="rId4"/>
            <a:stretch>
              <a:fillRect/>
            </a:stretch>
          </a:blipFill>
        </p:spPr>
        <p:txBody>
          <a:bodyPr/>
          <a:lstStyle/>
          <a:p>
            <a:endParaRPr lang="en-US"/>
          </a:p>
        </p:txBody>
      </p:sp>
      <p:sp>
        <p:nvSpPr>
          <p:cNvPr id="4" name="Freeform 4"/>
          <p:cNvSpPr/>
          <p:nvPr/>
        </p:nvSpPr>
        <p:spPr>
          <a:xfrm>
            <a:off x="11474832" y="1541906"/>
            <a:ext cx="4281355" cy="3451842"/>
          </a:xfrm>
          <a:custGeom>
            <a:avLst/>
            <a:gdLst/>
            <a:ahLst/>
            <a:cxnLst/>
            <a:rect l="l" t="t" r="r" b="b"/>
            <a:pathLst>
              <a:path w="4281355" h="3451842">
                <a:moveTo>
                  <a:pt x="0" y="0"/>
                </a:moveTo>
                <a:lnTo>
                  <a:pt x="4281355" y="0"/>
                </a:lnTo>
                <a:lnTo>
                  <a:pt x="4281355" y="3451843"/>
                </a:lnTo>
                <a:lnTo>
                  <a:pt x="0" y="3451843"/>
                </a:lnTo>
                <a:lnTo>
                  <a:pt x="0" y="0"/>
                </a:lnTo>
                <a:close/>
              </a:path>
            </a:pathLst>
          </a:custGeom>
          <a:blipFill>
            <a:blip r:embed="rId5"/>
            <a:stretch>
              <a:fillRect/>
            </a:stretch>
          </a:blipFill>
        </p:spPr>
        <p:txBody>
          <a:bodyPr/>
          <a:lstStyle/>
          <a:p>
            <a:endParaRPr lang="en-US"/>
          </a:p>
        </p:txBody>
      </p:sp>
      <p:sp>
        <p:nvSpPr>
          <p:cNvPr id="5" name="Freeform 5"/>
          <p:cNvSpPr/>
          <p:nvPr/>
        </p:nvSpPr>
        <p:spPr>
          <a:xfrm>
            <a:off x="9921599" y="3424984"/>
            <a:ext cx="4384370" cy="3206071"/>
          </a:xfrm>
          <a:custGeom>
            <a:avLst/>
            <a:gdLst/>
            <a:ahLst/>
            <a:cxnLst/>
            <a:rect l="l" t="t" r="r" b="b"/>
            <a:pathLst>
              <a:path w="4384370" h="3206071">
                <a:moveTo>
                  <a:pt x="0" y="0"/>
                </a:moveTo>
                <a:lnTo>
                  <a:pt x="4384370" y="0"/>
                </a:lnTo>
                <a:lnTo>
                  <a:pt x="4384370" y="3206070"/>
                </a:lnTo>
                <a:lnTo>
                  <a:pt x="0" y="3206070"/>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3125457" y="715699"/>
            <a:ext cx="12037076" cy="721995"/>
          </a:xfrm>
          <a:prstGeom prst="rect">
            <a:avLst/>
          </a:prstGeom>
        </p:spPr>
        <p:txBody>
          <a:bodyPr lIns="0" tIns="0" rIns="0" bIns="0" rtlCol="0" anchor="t">
            <a:spAutoFit/>
          </a:bodyPr>
          <a:lstStyle/>
          <a:p>
            <a:pPr algn="ctr">
              <a:lnSpc>
                <a:spcPts val="5880"/>
              </a:lnSpc>
            </a:pPr>
            <a:r>
              <a:rPr lang="en-US" sz="4200">
                <a:solidFill>
                  <a:srgbClr val="4F2422"/>
                </a:solidFill>
                <a:latin typeface="Bobby Jones"/>
                <a:ea typeface="Bobby Jones"/>
                <a:cs typeface="Bobby Jones"/>
                <a:sym typeface="Bobby Jones"/>
              </a:rPr>
              <a:t>fieldnotes</a:t>
            </a:r>
          </a:p>
        </p:txBody>
      </p:sp>
      <p:sp>
        <p:nvSpPr>
          <p:cNvPr id="7" name="TextBox 7"/>
          <p:cNvSpPr txBox="1"/>
          <p:nvPr/>
        </p:nvSpPr>
        <p:spPr>
          <a:xfrm>
            <a:off x="2536611" y="1542477"/>
            <a:ext cx="2136444" cy="789941"/>
          </a:xfrm>
          <a:prstGeom prst="rect">
            <a:avLst/>
          </a:prstGeom>
        </p:spPr>
        <p:txBody>
          <a:bodyPr lIns="0" tIns="0" rIns="0" bIns="0" rtlCol="0" anchor="t">
            <a:spAutoFit/>
          </a:bodyPr>
          <a:lstStyle/>
          <a:p>
            <a:pPr algn="l">
              <a:lnSpc>
                <a:spcPts val="5809"/>
              </a:lnSpc>
            </a:pPr>
            <a:r>
              <a:rPr lang="en-US" sz="4149" b="1">
                <a:solidFill>
                  <a:srgbClr val="4F2422"/>
                </a:solidFill>
                <a:latin typeface="Calibri (MS) Bold"/>
                <a:ea typeface="Calibri (MS) Bold"/>
                <a:cs typeface="Calibri (MS) Bold"/>
                <a:sym typeface="Calibri (MS) Bold"/>
              </a:rPr>
              <a:t>Written</a:t>
            </a:r>
          </a:p>
        </p:txBody>
      </p:sp>
      <p:sp>
        <p:nvSpPr>
          <p:cNvPr id="8" name="TextBox 8"/>
          <p:cNvSpPr txBox="1"/>
          <p:nvPr/>
        </p:nvSpPr>
        <p:spPr>
          <a:xfrm>
            <a:off x="2515837" y="2301995"/>
            <a:ext cx="3327648" cy="2083435"/>
          </a:xfrm>
          <a:prstGeom prst="rect">
            <a:avLst/>
          </a:prstGeom>
        </p:spPr>
        <p:txBody>
          <a:bodyPr lIns="0" tIns="0" rIns="0" bIns="0" rtlCol="0" anchor="t">
            <a:spAutoFit/>
          </a:bodyPr>
          <a:lstStyle/>
          <a:p>
            <a:pPr marL="831211" lvl="1" indent="-415606" algn="l">
              <a:lnSpc>
                <a:spcPts val="5389"/>
              </a:lnSpc>
              <a:buFont typeface="Arial"/>
              <a:buChar char="•"/>
            </a:pPr>
            <a:r>
              <a:rPr lang="en-US" sz="3849">
                <a:solidFill>
                  <a:srgbClr val="4F2422"/>
                </a:solidFill>
                <a:latin typeface="Calibri (MS)"/>
                <a:ea typeface="Calibri (MS)"/>
                <a:cs typeface="Calibri (MS)"/>
                <a:sym typeface="Calibri (MS)"/>
              </a:rPr>
              <a:t>Narrative</a:t>
            </a:r>
          </a:p>
          <a:p>
            <a:pPr marL="831211" lvl="1" indent="-415606" algn="l">
              <a:lnSpc>
                <a:spcPts val="5389"/>
              </a:lnSpc>
              <a:buFont typeface="Arial"/>
              <a:buChar char="•"/>
            </a:pPr>
            <a:r>
              <a:rPr lang="en-US" sz="3849">
                <a:solidFill>
                  <a:srgbClr val="4F2422"/>
                </a:solidFill>
                <a:latin typeface="Calibri (MS)"/>
                <a:ea typeface="Calibri (MS)"/>
                <a:cs typeface="Calibri (MS)"/>
                <a:sym typeface="Calibri (MS)"/>
              </a:rPr>
              <a:t>Dialogue</a:t>
            </a:r>
          </a:p>
          <a:p>
            <a:pPr marL="831211" lvl="1" indent="-415606" algn="l">
              <a:lnSpc>
                <a:spcPts val="5389"/>
              </a:lnSpc>
              <a:buFont typeface="Arial"/>
              <a:buChar char="•"/>
            </a:pPr>
            <a:r>
              <a:rPr lang="en-US" sz="3849">
                <a:solidFill>
                  <a:srgbClr val="4F2422"/>
                </a:solidFill>
                <a:latin typeface="Calibri (MS)"/>
                <a:ea typeface="Calibri (MS)"/>
                <a:cs typeface="Calibri (MS)"/>
                <a:sym typeface="Calibri (MS)"/>
              </a:rPr>
              <a:t>Bullet points</a:t>
            </a:r>
          </a:p>
        </p:txBody>
      </p:sp>
      <p:sp>
        <p:nvSpPr>
          <p:cNvPr id="9" name="TextBox 9"/>
          <p:cNvSpPr txBox="1"/>
          <p:nvPr/>
        </p:nvSpPr>
        <p:spPr>
          <a:xfrm>
            <a:off x="2536611" y="4440741"/>
            <a:ext cx="1684598" cy="789941"/>
          </a:xfrm>
          <a:prstGeom prst="rect">
            <a:avLst/>
          </a:prstGeom>
        </p:spPr>
        <p:txBody>
          <a:bodyPr lIns="0" tIns="0" rIns="0" bIns="0" rtlCol="0" anchor="t">
            <a:spAutoFit/>
          </a:bodyPr>
          <a:lstStyle/>
          <a:p>
            <a:pPr algn="l">
              <a:lnSpc>
                <a:spcPts val="5809"/>
              </a:lnSpc>
            </a:pPr>
            <a:r>
              <a:rPr lang="en-US" sz="4149" b="1">
                <a:solidFill>
                  <a:srgbClr val="4F2422"/>
                </a:solidFill>
                <a:latin typeface="Calibri (MS) Bold"/>
                <a:ea typeface="Calibri (MS) Bold"/>
                <a:cs typeface="Calibri (MS) Bold"/>
                <a:sym typeface="Calibri (MS) Bold"/>
              </a:rPr>
              <a:t>Oral</a:t>
            </a:r>
          </a:p>
        </p:txBody>
      </p:sp>
      <p:sp>
        <p:nvSpPr>
          <p:cNvPr id="10" name="TextBox 10"/>
          <p:cNvSpPr txBox="1"/>
          <p:nvPr/>
        </p:nvSpPr>
        <p:spPr>
          <a:xfrm>
            <a:off x="2515837" y="5240207"/>
            <a:ext cx="1684598" cy="789941"/>
          </a:xfrm>
          <a:prstGeom prst="rect">
            <a:avLst/>
          </a:prstGeom>
        </p:spPr>
        <p:txBody>
          <a:bodyPr lIns="0" tIns="0" rIns="0" bIns="0" rtlCol="0" anchor="t">
            <a:spAutoFit/>
          </a:bodyPr>
          <a:lstStyle/>
          <a:p>
            <a:pPr algn="l">
              <a:lnSpc>
                <a:spcPts val="5809"/>
              </a:lnSpc>
            </a:pPr>
            <a:r>
              <a:rPr lang="en-US" sz="4149" b="1">
                <a:solidFill>
                  <a:srgbClr val="4F2422"/>
                </a:solidFill>
                <a:latin typeface="Calibri (MS) Bold"/>
                <a:ea typeface="Calibri (MS) Bold"/>
                <a:cs typeface="Calibri (MS) Bold"/>
                <a:sym typeface="Calibri (MS) Bold"/>
              </a:rPr>
              <a:t>Visual</a:t>
            </a:r>
          </a:p>
        </p:txBody>
      </p:sp>
      <p:sp>
        <p:nvSpPr>
          <p:cNvPr id="11" name="TextBox 11"/>
          <p:cNvSpPr txBox="1"/>
          <p:nvPr/>
        </p:nvSpPr>
        <p:spPr>
          <a:xfrm>
            <a:off x="2536611" y="6031558"/>
            <a:ext cx="5450238" cy="2083435"/>
          </a:xfrm>
          <a:prstGeom prst="rect">
            <a:avLst/>
          </a:prstGeom>
        </p:spPr>
        <p:txBody>
          <a:bodyPr lIns="0" tIns="0" rIns="0" bIns="0" rtlCol="0" anchor="t">
            <a:spAutoFit/>
          </a:bodyPr>
          <a:lstStyle/>
          <a:p>
            <a:pPr marL="831211" lvl="1" indent="-415606" algn="l">
              <a:lnSpc>
                <a:spcPts val="5389"/>
              </a:lnSpc>
              <a:buFont typeface="Arial"/>
              <a:buChar char="•"/>
            </a:pPr>
            <a:r>
              <a:rPr lang="en-US" sz="3849">
                <a:solidFill>
                  <a:srgbClr val="4F2422"/>
                </a:solidFill>
                <a:latin typeface="Calibri (MS)"/>
                <a:ea typeface="Calibri (MS)"/>
                <a:cs typeface="Calibri (MS)"/>
                <a:sym typeface="Calibri (MS)"/>
              </a:rPr>
              <a:t>Sketches/Illustrations</a:t>
            </a:r>
          </a:p>
          <a:p>
            <a:pPr marL="831211" lvl="1" indent="-415606" algn="l">
              <a:lnSpc>
                <a:spcPts val="5389"/>
              </a:lnSpc>
              <a:buFont typeface="Arial"/>
              <a:buChar char="•"/>
            </a:pPr>
            <a:r>
              <a:rPr lang="en-US" sz="3849">
                <a:solidFill>
                  <a:srgbClr val="4F2422"/>
                </a:solidFill>
                <a:latin typeface="Calibri (MS)"/>
                <a:ea typeface="Calibri (MS)"/>
                <a:cs typeface="Calibri (MS)"/>
                <a:sym typeface="Calibri (MS)"/>
              </a:rPr>
              <a:t>Collage</a:t>
            </a:r>
          </a:p>
          <a:p>
            <a:pPr marL="831211" lvl="1" indent="-415606" algn="l">
              <a:lnSpc>
                <a:spcPts val="5389"/>
              </a:lnSpc>
              <a:buFont typeface="Arial"/>
              <a:buChar char="•"/>
            </a:pPr>
            <a:r>
              <a:rPr lang="en-US" sz="3849">
                <a:solidFill>
                  <a:srgbClr val="4F2422"/>
                </a:solidFill>
                <a:latin typeface="Calibri (MS)"/>
                <a:ea typeface="Calibri (MS)"/>
                <a:cs typeface="Calibri (MS)"/>
                <a:sym typeface="Calibri (MS)"/>
              </a:rPr>
              <a:t>Ephemera</a:t>
            </a:r>
          </a:p>
        </p:txBody>
      </p:sp>
      <p:sp>
        <p:nvSpPr>
          <p:cNvPr id="12" name="TextBox 12"/>
          <p:cNvSpPr txBox="1"/>
          <p:nvPr/>
        </p:nvSpPr>
        <p:spPr>
          <a:xfrm>
            <a:off x="11876210" y="7546034"/>
            <a:ext cx="6271189" cy="845185"/>
          </a:xfrm>
          <a:prstGeom prst="rect">
            <a:avLst/>
          </a:prstGeom>
        </p:spPr>
        <p:txBody>
          <a:bodyPr lIns="0" tIns="0" rIns="0" bIns="0" rtlCol="0" anchor="t">
            <a:spAutoFit/>
          </a:bodyPr>
          <a:lstStyle/>
          <a:p>
            <a:pPr algn="l">
              <a:lnSpc>
                <a:spcPts val="2239"/>
              </a:lnSpc>
            </a:pPr>
            <a:r>
              <a:rPr lang="en-US" sz="1599">
                <a:solidFill>
                  <a:srgbClr val="4F2422"/>
                </a:solidFill>
                <a:latin typeface="Calibri (MS)"/>
                <a:ea typeface="Calibri (MS)"/>
                <a:cs typeface="Calibri (MS)"/>
                <a:sym typeface="Calibri (MS)"/>
              </a:rPr>
              <a:t>Images: “</a:t>
            </a:r>
            <a:r>
              <a:rPr lang="en-US" sz="1599">
                <a:solidFill>
                  <a:srgbClr val="4F2422"/>
                </a:solidFill>
                <a:latin typeface="Calibri (MS)"/>
                <a:ea typeface="Calibri (MS)"/>
                <a:cs typeface="Calibri (MS)"/>
                <a:sym typeface="Calibri (MS)"/>
                <a:hlinkClick r:id="rId7" tooltip="https://www.flickr.com/photos/biodivlibrary/31161873166"/>
              </a:rPr>
              <a:t>n27_w1150</a:t>
            </a:r>
            <a:r>
              <a:rPr lang="en-US" sz="1599">
                <a:solidFill>
                  <a:srgbClr val="4F2422"/>
                </a:solidFill>
                <a:latin typeface="Calibri (MS)"/>
                <a:ea typeface="Calibri (MS)"/>
                <a:cs typeface="Calibri (MS)"/>
                <a:sym typeface="Calibri (MS)"/>
              </a:rPr>
              <a:t>” by </a:t>
            </a:r>
            <a:r>
              <a:rPr lang="en-US" sz="1599">
                <a:solidFill>
                  <a:srgbClr val="4F2422"/>
                </a:solidFill>
                <a:latin typeface="Calibri (MS)"/>
                <a:ea typeface="Calibri (MS)"/>
                <a:cs typeface="Calibri (MS)"/>
                <a:sym typeface="Calibri (MS)"/>
                <a:hlinkClick r:id="rId8" tooltip="https://www.flickr.com/photos/biodivlibrary/"/>
              </a:rPr>
              <a:t>Biodiversity Heritage Library</a:t>
            </a:r>
            <a:r>
              <a:rPr lang="en-US" sz="1599">
                <a:solidFill>
                  <a:srgbClr val="4F2422"/>
                </a:solidFill>
                <a:latin typeface="Calibri (MS)"/>
                <a:ea typeface="Calibri (MS)"/>
                <a:cs typeface="Calibri (MS)"/>
                <a:sym typeface="Calibri (MS)"/>
              </a:rPr>
              <a:t>, </a:t>
            </a:r>
            <a:r>
              <a:rPr lang="en-US" sz="1599">
                <a:solidFill>
                  <a:srgbClr val="4F2422"/>
                </a:solidFill>
                <a:latin typeface="Calibri (MS)"/>
                <a:ea typeface="Calibri (MS)"/>
                <a:cs typeface="Calibri (MS)"/>
                <a:sym typeface="Calibri (MS)"/>
                <a:hlinkClick r:id="rId9" tooltip="https://creativecommons.org/publicdomain/mark/1.0/deed.en"/>
              </a:rPr>
              <a:t>Public Domain</a:t>
            </a:r>
            <a:r>
              <a:rPr lang="en-US" sz="1599">
                <a:solidFill>
                  <a:srgbClr val="4F2422"/>
                </a:solidFill>
                <a:latin typeface="Calibri (MS)"/>
                <a:ea typeface="Calibri (MS)"/>
                <a:cs typeface="Calibri (MS)"/>
                <a:sym typeface="Calibri (MS)"/>
              </a:rPr>
              <a:t>; “</a:t>
            </a:r>
            <a:r>
              <a:rPr lang="en-US" sz="1599">
                <a:solidFill>
                  <a:srgbClr val="4F2422"/>
                </a:solidFill>
                <a:latin typeface="Calibri (MS)"/>
                <a:ea typeface="Calibri (MS)"/>
                <a:cs typeface="Calibri (MS)"/>
                <a:sym typeface="Calibri (MS)"/>
                <a:hlinkClick r:id="rId10" tooltip="https://www.flickr.com/photos/jonnygoldstein/4368946396"/>
              </a:rPr>
              <a:t>Visual Notes 1 of Richard Saul Wurman at SenseMaker Dialogs</a:t>
            </a:r>
            <a:r>
              <a:rPr lang="en-US" sz="1599">
                <a:solidFill>
                  <a:srgbClr val="4F2422"/>
                </a:solidFill>
                <a:latin typeface="Calibri (MS)"/>
                <a:ea typeface="Calibri (MS)"/>
                <a:cs typeface="Calibri (MS)"/>
                <a:sym typeface="Calibri (MS)"/>
              </a:rPr>
              <a:t>” by </a:t>
            </a:r>
            <a:r>
              <a:rPr lang="en-US" sz="1599">
                <a:solidFill>
                  <a:srgbClr val="4F2422"/>
                </a:solidFill>
                <a:latin typeface="Calibri (MS)"/>
                <a:ea typeface="Calibri (MS)"/>
                <a:cs typeface="Calibri (MS)"/>
                <a:sym typeface="Calibri (MS)"/>
                <a:hlinkClick r:id="rId11" tooltip="https://www.flickr.com/photos/jonnygoldstein/"/>
              </a:rPr>
              <a:t>jonny goldstein</a:t>
            </a:r>
            <a:r>
              <a:rPr lang="en-US" sz="1599">
                <a:solidFill>
                  <a:srgbClr val="4F2422"/>
                </a:solidFill>
                <a:latin typeface="Calibri (MS)"/>
                <a:ea typeface="Calibri (MS)"/>
                <a:cs typeface="Calibri (MS)"/>
                <a:sym typeface="Calibri (MS)"/>
              </a:rPr>
              <a:t>, </a:t>
            </a:r>
            <a:r>
              <a:rPr lang="en-US" sz="1599">
                <a:solidFill>
                  <a:srgbClr val="4F2422"/>
                </a:solidFill>
                <a:latin typeface="Calibri (MS)"/>
                <a:ea typeface="Calibri (MS)"/>
                <a:cs typeface="Calibri (MS)"/>
                <a:sym typeface="Calibri (MS)"/>
                <a:hlinkClick r:id="rId12" tooltip="https://creativecommons.org/licenses/by/2.0/deed.en"/>
              </a:rPr>
              <a:t>CC BY 2.0</a:t>
            </a:r>
            <a:r>
              <a:rPr lang="en-US" sz="1599">
                <a:solidFill>
                  <a:srgbClr val="4F2422"/>
                </a:solidFill>
                <a:latin typeface="Calibri (MS)"/>
                <a:ea typeface="Calibri (MS)"/>
                <a:cs typeface="Calibri (MS)"/>
                <a:sym typeface="Calibri (MS)"/>
              </a:rPr>
              <a:t>; “</a:t>
            </a:r>
            <a:r>
              <a:rPr lang="en-US" sz="1599">
                <a:solidFill>
                  <a:srgbClr val="4F2422"/>
                </a:solidFill>
                <a:latin typeface="Calibri (MS)"/>
                <a:ea typeface="Calibri (MS)"/>
                <a:cs typeface="Calibri (MS)"/>
                <a:sym typeface="Calibri (MS)"/>
                <a:hlinkClick r:id="rId13" tooltip="https://www.flickr.com/photos/carnavalet/284890827"/>
              </a:rPr>
              <a:t>Bright Lights, Big City</a:t>
            </a:r>
            <a:r>
              <a:rPr lang="en-US" sz="1599">
                <a:solidFill>
                  <a:srgbClr val="4F2422"/>
                </a:solidFill>
                <a:latin typeface="Calibri (MS)"/>
                <a:ea typeface="Calibri (MS)"/>
                <a:cs typeface="Calibri (MS)"/>
                <a:sym typeface="Calibri (MS)"/>
              </a:rPr>
              <a:t>” by </a:t>
            </a:r>
            <a:r>
              <a:rPr lang="en-US" sz="1599">
                <a:solidFill>
                  <a:srgbClr val="4F2422"/>
                </a:solidFill>
                <a:latin typeface="Calibri (MS)"/>
                <a:ea typeface="Calibri (MS)"/>
                <a:cs typeface="Calibri (MS)"/>
                <a:sym typeface="Calibri (MS)"/>
                <a:hlinkClick r:id="rId14" tooltip="https://www.flickr.com/photos/carnavalet/"/>
              </a:rPr>
              <a:t>carnavalet</a:t>
            </a:r>
            <a:r>
              <a:rPr lang="en-US" sz="1599">
                <a:solidFill>
                  <a:srgbClr val="4F2422"/>
                </a:solidFill>
                <a:latin typeface="Calibri (MS)"/>
                <a:ea typeface="Calibri (MS)"/>
                <a:cs typeface="Calibri (MS)"/>
                <a:sym typeface="Calibri (MS)"/>
              </a:rPr>
              <a:t>, </a:t>
            </a:r>
            <a:r>
              <a:rPr lang="en-US" sz="1599">
                <a:solidFill>
                  <a:srgbClr val="4F2422"/>
                </a:solidFill>
                <a:latin typeface="Calibri (MS)"/>
                <a:ea typeface="Calibri (MS)"/>
                <a:cs typeface="Calibri (MS)"/>
                <a:sym typeface="Calibri (MS)"/>
                <a:hlinkClick r:id="rId15" tooltip="https://creativecommons.org/licenses/by-sa/2.0/deed.en"/>
              </a:rPr>
              <a:t>CC BY-SA 2.0</a:t>
            </a:r>
            <a:r>
              <a:rPr lang="en-US" sz="1599">
                <a:solidFill>
                  <a:srgbClr val="4F2422"/>
                </a:solidFill>
                <a:latin typeface="Calibri (MS)"/>
                <a:ea typeface="Calibri (MS)"/>
                <a:cs typeface="Calibri (MS)"/>
                <a:sym typeface="Calibri (MS)"/>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5289" y="8268805"/>
            <a:ext cx="19098587" cy="2532545"/>
          </a:xfrm>
          <a:custGeom>
            <a:avLst/>
            <a:gdLst/>
            <a:ahLst/>
            <a:cxnLst/>
            <a:rect l="l" t="t" r="r" b="b"/>
            <a:pathLst>
              <a:path w="19098587" h="2532545">
                <a:moveTo>
                  <a:pt x="0" y="0"/>
                </a:moveTo>
                <a:lnTo>
                  <a:pt x="19098587" y="0"/>
                </a:lnTo>
                <a:lnTo>
                  <a:pt x="19098587" y="2532545"/>
                </a:lnTo>
                <a:lnTo>
                  <a:pt x="0" y="25325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37394" y="5297457"/>
            <a:ext cx="6141493" cy="4114800"/>
          </a:xfrm>
          <a:custGeom>
            <a:avLst/>
            <a:gdLst/>
            <a:ahLst/>
            <a:cxnLst/>
            <a:rect l="l" t="t" r="r" b="b"/>
            <a:pathLst>
              <a:path w="6141493" h="4114800">
                <a:moveTo>
                  <a:pt x="0" y="0"/>
                </a:moveTo>
                <a:lnTo>
                  <a:pt x="6141493" y="0"/>
                </a:lnTo>
                <a:lnTo>
                  <a:pt x="614149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7250792" y="2959557"/>
            <a:ext cx="10008508" cy="3909692"/>
          </a:xfrm>
          <a:prstGeom prst="rect">
            <a:avLst/>
          </a:prstGeom>
        </p:spPr>
        <p:txBody>
          <a:bodyPr lIns="0" tIns="0" rIns="0" bIns="0" rtlCol="0" anchor="t">
            <a:spAutoFit/>
          </a:bodyPr>
          <a:lstStyle/>
          <a:p>
            <a:pPr algn="l">
              <a:lnSpc>
                <a:spcPts val="4478"/>
              </a:lnSpc>
            </a:pPr>
            <a:r>
              <a:rPr lang="en-US" sz="3198" spc="35">
                <a:solidFill>
                  <a:srgbClr val="523434"/>
                </a:solidFill>
                <a:latin typeface="Nunito Sans Condensed"/>
                <a:ea typeface="Nunito Sans Condensed"/>
                <a:cs typeface="Nunito Sans Condensed"/>
                <a:sym typeface="Nunito Sans Condensed"/>
              </a:rPr>
              <a:t>“From my own experience, I can say that, very often, a problem seemed settled, everything fixed and clear, till I began to write down a short preliminary sketch of my results. And only then, did I see the enormous deficiencies, which would show me where lay new problems, and lead me on to new work.”</a:t>
            </a:r>
          </a:p>
          <a:p>
            <a:pPr algn="r">
              <a:lnSpc>
                <a:spcPts val="4479"/>
              </a:lnSpc>
            </a:pPr>
            <a:r>
              <a:rPr lang="en-US" sz="3198" spc="37">
                <a:solidFill>
                  <a:srgbClr val="523434"/>
                </a:solidFill>
                <a:latin typeface="Nunito Sans Condensed"/>
                <a:ea typeface="Nunito Sans Condensed"/>
                <a:cs typeface="Nunito Sans Condensed"/>
                <a:sym typeface="Nunito Sans Condensed"/>
              </a:rPr>
              <a:t>-Bronislaw Malinowski</a:t>
            </a:r>
          </a:p>
        </p:txBody>
      </p:sp>
      <p:sp>
        <p:nvSpPr>
          <p:cNvPr id="5" name="TextBox 5"/>
          <p:cNvSpPr txBox="1"/>
          <p:nvPr/>
        </p:nvSpPr>
        <p:spPr>
          <a:xfrm>
            <a:off x="3125457" y="800100"/>
            <a:ext cx="12037076" cy="1113790"/>
          </a:xfrm>
          <a:prstGeom prst="rect">
            <a:avLst/>
          </a:prstGeom>
        </p:spPr>
        <p:txBody>
          <a:bodyPr lIns="0" tIns="0" rIns="0" bIns="0" rtlCol="0" anchor="t">
            <a:spAutoFit/>
          </a:bodyPr>
          <a:lstStyle/>
          <a:p>
            <a:pPr algn="ctr">
              <a:lnSpc>
                <a:spcPts val="8959"/>
              </a:lnSpc>
            </a:pPr>
            <a:r>
              <a:rPr lang="en-US" sz="6399">
                <a:solidFill>
                  <a:srgbClr val="523434"/>
                </a:solidFill>
                <a:latin typeface="Bobby Jones"/>
                <a:ea typeface="Bobby Jones"/>
                <a:cs typeface="Bobby Jones"/>
                <a:sym typeface="Bobby Jones"/>
              </a:rPr>
              <a:t>Reflexive Journaling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5289" y="8268805"/>
            <a:ext cx="19098587" cy="2532545"/>
          </a:xfrm>
          <a:custGeom>
            <a:avLst/>
            <a:gdLst/>
            <a:ahLst/>
            <a:cxnLst/>
            <a:rect l="l" t="t" r="r" b="b"/>
            <a:pathLst>
              <a:path w="19098587" h="2532545">
                <a:moveTo>
                  <a:pt x="0" y="0"/>
                </a:moveTo>
                <a:lnTo>
                  <a:pt x="19098587" y="0"/>
                </a:lnTo>
                <a:lnTo>
                  <a:pt x="19098587" y="2532545"/>
                </a:lnTo>
                <a:lnTo>
                  <a:pt x="0" y="25325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3125457" y="400367"/>
            <a:ext cx="12037076" cy="1113790"/>
          </a:xfrm>
          <a:prstGeom prst="rect">
            <a:avLst/>
          </a:prstGeom>
        </p:spPr>
        <p:txBody>
          <a:bodyPr lIns="0" tIns="0" rIns="0" bIns="0" rtlCol="0" anchor="t">
            <a:spAutoFit/>
          </a:bodyPr>
          <a:lstStyle/>
          <a:p>
            <a:pPr algn="ctr">
              <a:lnSpc>
                <a:spcPts val="8959"/>
              </a:lnSpc>
            </a:pPr>
            <a:r>
              <a:rPr lang="en-US" sz="6399">
                <a:solidFill>
                  <a:srgbClr val="523434"/>
                </a:solidFill>
                <a:latin typeface="Bobby Jones"/>
                <a:ea typeface="Bobby Jones"/>
                <a:cs typeface="Bobby Jones"/>
                <a:sym typeface="Bobby Jones"/>
              </a:rPr>
              <a:t>Reflexive Journaling</a:t>
            </a:r>
          </a:p>
        </p:txBody>
      </p:sp>
      <p:sp>
        <p:nvSpPr>
          <p:cNvPr id="4" name="TextBox 4"/>
          <p:cNvSpPr txBox="1"/>
          <p:nvPr/>
        </p:nvSpPr>
        <p:spPr>
          <a:xfrm>
            <a:off x="3553648" y="2798043"/>
            <a:ext cx="10991552" cy="5033645"/>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rgbClr val="523434"/>
                </a:solidFill>
                <a:latin typeface="Canva Sans"/>
                <a:ea typeface="Canva Sans"/>
                <a:cs typeface="Canva Sans"/>
                <a:sym typeface="Canva Sans"/>
              </a:rPr>
              <a:t>Summarizing, Clarifying, &amp; Synthesizing</a:t>
            </a:r>
          </a:p>
          <a:p>
            <a:pPr marL="690881" lvl="1" indent="-345440" algn="l">
              <a:lnSpc>
                <a:spcPts val="4480"/>
              </a:lnSpc>
              <a:buFont typeface="Arial"/>
              <a:buChar char="•"/>
            </a:pPr>
            <a:r>
              <a:rPr lang="en-US" sz="3200">
                <a:solidFill>
                  <a:srgbClr val="523434"/>
                </a:solidFill>
                <a:latin typeface="Canva Sans"/>
                <a:ea typeface="Canva Sans"/>
                <a:cs typeface="Canva Sans"/>
                <a:sym typeface="Canva Sans"/>
              </a:rPr>
              <a:t>Making connections</a:t>
            </a:r>
          </a:p>
          <a:p>
            <a:pPr marL="690881" lvl="1" indent="-345440" algn="l">
              <a:lnSpc>
                <a:spcPts val="4480"/>
              </a:lnSpc>
              <a:buFont typeface="Arial"/>
              <a:buChar char="•"/>
            </a:pPr>
            <a:r>
              <a:rPr lang="en-US" sz="3200">
                <a:solidFill>
                  <a:srgbClr val="523434"/>
                </a:solidFill>
                <a:latin typeface="Canva Sans"/>
                <a:ea typeface="Canva Sans"/>
                <a:cs typeface="Canva Sans"/>
                <a:sym typeface="Canva Sans"/>
              </a:rPr>
              <a:t>Tracking changes over time</a:t>
            </a:r>
          </a:p>
          <a:p>
            <a:pPr marL="690881" lvl="1" indent="-345440" algn="l">
              <a:lnSpc>
                <a:spcPts val="4480"/>
              </a:lnSpc>
              <a:buFont typeface="Arial"/>
              <a:buChar char="•"/>
            </a:pPr>
            <a:r>
              <a:rPr lang="en-US" sz="3200">
                <a:solidFill>
                  <a:srgbClr val="523434"/>
                </a:solidFill>
                <a:latin typeface="Canva Sans"/>
                <a:ea typeface="Canva Sans"/>
                <a:cs typeface="Canva Sans"/>
                <a:sym typeface="Canva Sans"/>
              </a:rPr>
              <a:t>Evaluating “facts on paper” vs. “facts on the ground”</a:t>
            </a:r>
          </a:p>
          <a:p>
            <a:pPr marL="690881" lvl="1" indent="-345440" algn="l">
              <a:lnSpc>
                <a:spcPts val="4480"/>
              </a:lnSpc>
              <a:buFont typeface="Arial"/>
              <a:buChar char="•"/>
            </a:pPr>
            <a:r>
              <a:rPr lang="en-US" sz="3200">
                <a:solidFill>
                  <a:srgbClr val="523434"/>
                </a:solidFill>
                <a:latin typeface="Canva Sans"/>
                <a:ea typeface="Canva Sans"/>
                <a:cs typeface="Canva Sans"/>
                <a:sym typeface="Canva Sans"/>
              </a:rPr>
              <a:t>Identifying problems, needs, and opportunities</a:t>
            </a:r>
          </a:p>
          <a:p>
            <a:pPr marL="690881" lvl="1" indent="-345440" algn="l">
              <a:lnSpc>
                <a:spcPts val="4480"/>
              </a:lnSpc>
              <a:buFont typeface="Arial"/>
              <a:buChar char="•"/>
            </a:pPr>
            <a:r>
              <a:rPr lang="en-US" sz="3200">
                <a:solidFill>
                  <a:srgbClr val="523434"/>
                </a:solidFill>
                <a:latin typeface="Canva Sans"/>
                <a:ea typeface="Canva Sans"/>
                <a:cs typeface="Canva Sans"/>
                <a:sym typeface="Canva Sans"/>
              </a:rPr>
              <a:t>Questioning and challenging assumptions</a:t>
            </a:r>
          </a:p>
          <a:p>
            <a:pPr marL="690881" lvl="1" indent="-345440" algn="l">
              <a:lnSpc>
                <a:spcPts val="4480"/>
              </a:lnSpc>
              <a:buFont typeface="Arial"/>
              <a:buChar char="•"/>
            </a:pPr>
            <a:r>
              <a:rPr lang="en-US" sz="3200">
                <a:solidFill>
                  <a:srgbClr val="523434"/>
                </a:solidFill>
                <a:latin typeface="Canva Sans"/>
                <a:ea typeface="Canva Sans"/>
                <a:cs typeface="Canva Sans"/>
                <a:sym typeface="Canva Sans"/>
              </a:rPr>
              <a:t>Making “invisible” knowledge visible</a:t>
            </a:r>
          </a:p>
          <a:p>
            <a:pPr marL="690881" lvl="1" indent="-345440" algn="l">
              <a:lnSpc>
                <a:spcPts val="4480"/>
              </a:lnSpc>
              <a:buFont typeface="Arial"/>
              <a:buChar char="•"/>
            </a:pPr>
            <a:r>
              <a:rPr lang="en-US" sz="3200">
                <a:solidFill>
                  <a:srgbClr val="523434"/>
                </a:solidFill>
                <a:latin typeface="Canva Sans"/>
                <a:ea typeface="Canva Sans"/>
                <a:cs typeface="Canva Sans"/>
                <a:sym typeface="Canva Sans"/>
              </a:rPr>
              <a:t>Raising new questions</a:t>
            </a:r>
          </a:p>
          <a:p>
            <a:pPr marL="690881" lvl="1" indent="-345440" algn="l">
              <a:lnSpc>
                <a:spcPts val="4480"/>
              </a:lnSpc>
              <a:buFont typeface="Arial"/>
              <a:buChar char="•"/>
            </a:pPr>
            <a:r>
              <a:rPr lang="en-US" sz="3200">
                <a:solidFill>
                  <a:srgbClr val="523434"/>
                </a:solidFill>
                <a:latin typeface="Canva Sans"/>
                <a:ea typeface="Canva Sans"/>
                <a:cs typeface="Canva Sans"/>
                <a:sym typeface="Canva Sans"/>
              </a:rPr>
              <a:t>Thinking through future plans and next steps</a:t>
            </a:r>
          </a:p>
        </p:txBody>
      </p:sp>
      <p:sp>
        <p:nvSpPr>
          <p:cNvPr id="5" name="TextBox 5"/>
          <p:cNvSpPr txBox="1"/>
          <p:nvPr/>
        </p:nvSpPr>
        <p:spPr>
          <a:xfrm>
            <a:off x="6195521" y="1669839"/>
            <a:ext cx="5896947" cy="691087"/>
          </a:xfrm>
          <a:prstGeom prst="rect">
            <a:avLst/>
          </a:prstGeom>
        </p:spPr>
        <p:txBody>
          <a:bodyPr wrap="square" lIns="0" tIns="0" rIns="0" bIns="0" rtlCol="0" anchor="t">
            <a:spAutoFit/>
          </a:bodyPr>
          <a:lstStyle/>
          <a:p>
            <a:pPr algn="ctr">
              <a:lnSpc>
                <a:spcPts val="5880"/>
              </a:lnSpc>
            </a:pPr>
            <a:r>
              <a:rPr lang="en-US" sz="4200" dirty="0">
                <a:solidFill>
                  <a:srgbClr val="523434"/>
                </a:solidFill>
                <a:latin typeface="Bobby Jones"/>
                <a:ea typeface="Bobby Jones"/>
                <a:cs typeface="Bobby Jones"/>
                <a:sym typeface="Bobby Jones"/>
              </a:rPr>
              <a:t>Why? So What? What Now?</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5289" y="8268805"/>
            <a:ext cx="19098587" cy="2532545"/>
          </a:xfrm>
          <a:custGeom>
            <a:avLst/>
            <a:gdLst/>
            <a:ahLst/>
            <a:cxnLst/>
            <a:rect l="l" t="t" r="r" b="b"/>
            <a:pathLst>
              <a:path w="19098587" h="2532545">
                <a:moveTo>
                  <a:pt x="0" y="0"/>
                </a:moveTo>
                <a:lnTo>
                  <a:pt x="19098587" y="0"/>
                </a:lnTo>
                <a:lnTo>
                  <a:pt x="19098587" y="2532545"/>
                </a:lnTo>
                <a:lnTo>
                  <a:pt x="0" y="25325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3750318" y="2282584"/>
            <a:ext cx="11630801" cy="4427220"/>
          </a:xfrm>
          <a:prstGeom prst="rect">
            <a:avLst/>
          </a:prstGeom>
        </p:spPr>
        <p:txBody>
          <a:bodyPr lIns="0" tIns="0" rIns="0" bIns="0" rtlCol="0" anchor="t">
            <a:spAutoFit/>
          </a:bodyPr>
          <a:lstStyle/>
          <a:p>
            <a:pPr marL="906780" lvl="1" indent="-453390" algn="l">
              <a:lnSpc>
                <a:spcPts val="5880"/>
              </a:lnSpc>
              <a:buFont typeface="Arial"/>
              <a:buChar char="•"/>
            </a:pPr>
            <a:r>
              <a:rPr lang="en-US" sz="4200" b="1">
                <a:solidFill>
                  <a:srgbClr val="523434"/>
                </a:solidFill>
                <a:latin typeface="Canva Sans Bold"/>
                <a:ea typeface="Canva Sans Bold"/>
                <a:cs typeface="Canva Sans Bold"/>
                <a:sym typeface="Canva Sans Bold"/>
              </a:rPr>
              <a:t>Conscious, intentional, explicit </a:t>
            </a:r>
          </a:p>
          <a:p>
            <a:pPr marL="906780" lvl="1" indent="-453390" algn="l">
              <a:lnSpc>
                <a:spcPts val="5880"/>
              </a:lnSpc>
              <a:buFont typeface="Arial"/>
              <a:buChar char="•"/>
            </a:pPr>
            <a:r>
              <a:rPr lang="en-US" sz="4200" b="1">
                <a:solidFill>
                  <a:srgbClr val="523434"/>
                </a:solidFill>
                <a:latin typeface="Canva Sans Bold"/>
                <a:ea typeface="Canva Sans Bold"/>
                <a:cs typeface="Canva Sans Bold"/>
                <a:sym typeface="Canva Sans Bold"/>
              </a:rPr>
              <a:t>Beliefs, background, experiences, identities, and positions </a:t>
            </a:r>
          </a:p>
          <a:p>
            <a:pPr marL="906780" lvl="1" indent="-453390" algn="l">
              <a:lnSpc>
                <a:spcPts val="5880"/>
              </a:lnSpc>
              <a:buFont typeface="Arial"/>
              <a:buChar char="•"/>
            </a:pPr>
            <a:r>
              <a:rPr lang="en-US" sz="4200" b="1">
                <a:solidFill>
                  <a:srgbClr val="523434"/>
                </a:solidFill>
                <a:latin typeface="Canva Sans Bold"/>
                <a:ea typeface="Canva Sans Bold"/>
                <a:cs typeface="Canva Sans Bold"/>
                <a:sym typeface="Canva Sans Bold"/>
              </a:rPr>
              <a:t>Effects</a:t>
            </a:r>
          </a:p>
          <a:p>
            <a:pPr marL="1813560" lvl="2" indent="-604520" algn="l">
              <a:lnSpc>
                <a:spcPts val="5880"/>
              </a:lnSpc>
              <a:buFont typeface="Arial"/>
              <a:buChar char="⚬"/>
            </a:pPr>
            <a:r>
              <a:rPr lang="en-US" sz="4200" b="1">
                <a:solidFill>
                  <a:srgbClr val="523434"/>
                </a:solidFill>
                <a:latin typeface="Canva Sans Bold"/>
                <a:ea typeface="Canva Sans Bold"/>
                <a:cs typeface="Canva Sans Bold"/>
                <a:sym typeface="Canva Sans Bold"/>
              </a:rPr>
              <a:t>What you observe</a:t>
            </a:r>
          </a:p>
          <a:p>
            <a:pPr marL="1813560" lvl="2" indent="-604520" algn="l">
              <a:lnSpc>
                <a:spcPts val="5880"/>
              </a:lnSpc>
              <a:buFont typeface="Arial"/>
              <a:buChar char="⚬"/>
            </a:pPr>
            <a:r>
              <a:rPr lang="en-US" sz="4200" b="1">
                <a:solidFill>
                  <a:srgbClr val="523434"/>
                </a:solidFill>
                <a:latin typeface="Canva Sans Bold"/>
                <a:ea typeface="Canva Sans Bold"/>
                <a:cs typeface="Canva Sans Bold"/>
                <a:sym typeface="Canva Sans Bold"/>
              </a:rPr>
              <a:t>How you interpret your observations</a:t>
            </a:r>
          </a:p>
        </p:txBody>
      </p:sp>
      <p:sp>
        <p:nvSpPr>
          <p:cNvPr id="4" name="Freeform 4"/>
          <p:cNvSpPr/>
          <p:nvPr/>
        </p:nvSpPr>
        <p:spPr>
          <a:xfrm>
            <a:off x="695073" y="4639725"/>
            <a:ext cx="3387474" cy="5201495"/>
          </a:xfrm>
          <a:custGeom>
            <a:avLst/>
            <a:gdLst/>
            <a:ahLst/>
            <a:cxnLst/>
            <a:rect l="l" t="t" r="r" b="b"/>
            <a:pathLst>
              <a:path w="3387474" h="5201495">
                <a:moveTo>
                  <a:pt x="0" y="0"/>
                </a:moveTo>
                <a:lnTo>
                  <a:pt x="3387474" y="0"/>
                </a:lnTo>
                <a:lnTo>
                  <a:pt x="3387474" y="5201495"/>
                </a:lnTo>
                <a:lnTo>
                  <a:pt x="0" y="5201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3125457" y="400367"/>
            <a:ext cx="12037076" cy="1113790"/>
          </a:xfrm>
          <a:prstGeom prst="rect">
            <a:avLst/>
          </a:prstGeom>
        </p:spPr>
        <p:txBody>
          <a:bodyPr lIns="0" tIns="0" rIns="0" bIns="0" rtlCol="0" anchor="t">
            <a:spAutoFit/>
          </a:bodyPr>
          <a:lstStyle/>
          <a:p>
            <a:pPr algn="ctr">
              <a:lnSpc>
                <a:spcPts val="8959"/>
              </a:lnSpc>
            </a:pPr>
            <a:r>
              <a:rPr lang="en-US" sz="6399">
                <a:solidFill>
                  <a:srgbClr val="523434"/>
                </a:solidFill>
                <a:latin typeface="Bobby Jones"/>
                <a:ea typeface="Bobby Jones"/>
                <a:cs typeface="Bobby Jones"/>
                <a:sym typeface="Bobby Jones"/>
              </a:rPr>
              <a:t>Reflexivity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35395" y="2730069"/>
            <a:ext cx="11179823" cy="758953"/>
            <a:chOff x="0" y="0"/>
            <a:chExt cx="2944480" cy="199889"/>
          </a:xfrm>
        </p:grpSpPr>
        <p:sp>
          <p:nvSpPr>
            <p:cNvPr id="3" name="Freeform 3"/>
            <p:cNvSpPr/>
            <p:nvPr/>
          </p:nvSpPr>
          <p:spPr>
            <a:xfrm>
              <a:off x="0" y="0"/>
              <a:ext cx="2944480" cy="199889"/>
            </a:xfrm>
            <a:custGeom>
              <a:avLst/>
              <a:gdLst/>
              <a:ahLst/>
              <a:cxnLst/>
              <a:rect l="l" t="t" r="r" b="b"/>
              <a:pathLst>
                <a:path w="2944480" h="199889">
                  <a:moveTo>
                    <a:pt x="0" y="0"/>
                  </a:moveTo>
                  <a:lnTo>
                    <a:pt x="2944480" y="0"/>
                  </a:lnTo>
                  <a:lnTo>
                    <a:pt x="2944480" y="199889"/>
                  </a:lnTo>
                  <a:lnTo>
                    <a:pt x="0" y="199889"/>
                  </a:lnTo>
                  <a:close/>
                </a:path>
              </a:pathLst>
            </a:custGeom>
            <a:solidFill>
              <a:srgbClr val="1CAA83"/>
            </a:solidFill>
          </p:spPr>
          <p:txBody>
            <a:bodyPr/>
            <a:lstStyle/>
            <a:p>
              <a:endParaRPr lang="en-US"/>
            </a:p>
          </p:txBody>
        </p:sp>
        <p:sp>
          <p:nvSpPr>
            <p:cNvPr id="4" name="TextBox 4"/>
            <p:cNvSpPr txBox="1"/>
            <p:nvPr/>
          </p:nvSpPr>
          <p:spPr>
            <a:xfrm>
              <a:off x="0" y="-38100"/>
              <a:ext cx="2944480" cy="237989"/>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2753928" y="3635643"/>
            <a:ext cx="12742756" cy="771525"/>
            <a:chOff x="0" y="0"/>
            <a:chExt cx="3356117" cy="203200"/>
          </a:xfrm>
        </p:grpSpPr>
        <p:sp>
          <p:nvSpPr>
            <p:cNvPr id="6" name="Freeform 6"/>
            <p:cNvSpPr/>
            <p:nvPr/>
          </p:nvSpPr>
          <p:spPr>
            <a:xfrm>
              <a:off x="0" y="0"/>
              <a:ext cx="3356117" cy="203200"/>
            </a:xfrm>
            <a:custGeom>
              <a:avLst/>
              <a:gdLst/>
              <a:ahLst/>
              <a:cxnLst/>
              <a:rect l="l" t="t" r="r" b="b"/>
              <a:pathLst>
                <a:path w="3356117" h="203200">
                  <a:moveTo>
                    <a:pt x="3152917" y="0"/>
                  </a:moveTo>
                  <a:lnTo>
                    <a:pt x="203200" y="0"/>
                  </a:lnTo>
                  <a:lnTo>
                    <a:pt x="0" y="101600"/>
                  </a:lnTo>
                  <a:lnTo>
                    <a:pt x="203200" y="203200"/>
                  </a:lnTo>
                  <a:lnTo>
                    <a:pt x="3152917" y="203200"/>
                  </a:lnTo>
                  <a:lnTo>
                    <a:pt x="3356117" y="101600"/>
                  </a:lnTo>
                  <a:lnTo>
                    <a:pt x="3152917" y="0"/>
                  </a:lnTo>
                  <a:close/>
                </a:path>
              </a:pathLst>
            </a:custGeom>
            <a:solidFill>
              <a:srgbClr val="1CAA83"/>
            </a:solidFill>
          </p:spPr>
          <p:txBody>
            <a:bodyPr/>
            <a:lstStyle/>
            <a:p>
              <a:endParaRPr lang="en-US"/>
            </a:p>
          </p:txBody>
        </p:sp>
        <p:sp>
          <p:nvSpPr>
            <p:cNvPr id="7" name="TextBox 7"/>
            <p:cNvSpPr txBox="1"/>
            <p:nvPr/>
          </p:nvSpPr>
          <p:spPr>
            <a:xfrm>
              <a:off x="152400" y="-38100"/>
              <a:ext cx="3051317" cy="2413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2753928" y="5550168"/>
            <a:ext cx="12742756" cy="630053"/>
            <a:chOff x="0" y="0"/>
            <a:chExt cx="3356117" cy="165940"/>
          </a:xfrm>
        </p:grpSpPr>
        <p:sp>
          <p:nvSpPr>
            <p:cNvPr id="9" name="Freeform 9"/>
            <p:cNvSpPr/>
            <p:nvPr/>
          </p:nvSpPr>
          <p:spPr>
            <a:xfrm>
              <a:off x="0" y="0"/>
              <a:ext cx="3356117" cy="165940"/>
            </a:xfrm>
            <a:custGeom>
              <a:avLst/>
              <a:gdLst/>
              <a:ahLst/>
              <a:cxnLst/>
              <a:rect l="l" t="t" r="r" b="b"/>
              <a:pathLst>
                <a:path w="3356117" h="165940">
                  <a:moveTo>
                    <a:pt x="3152917" y="0"/>
                  </a:moveTo>
                  <a:lnTo>
                    <a:pt x="203200" y="0"/>
                  </a:lnTo>
                  <a:lnTo>
                    <a:pt x="0" y="82970"/>
                  </a:lnTo>
                  <a:lnTo>
                    <a:pt x="203200" y="165940"/>
                  </a:lnTo>
                  <a:lnTo>
                    <a:pt x="3152917" y="165940"/>
                  </a:lnTo>
                  <a:lnTo>
                    <a:pt x="3356117" y="82970"/>
                  </a:lnTo>
                  <a:lnTo>
                    <a:pt x="3152917" y="0"/>
                  </a:lnTo>
                  <a:close/>
                </a:path>
              </a:pathLst>
            </a:custGeom>
            <a:solidFill>
              <a:srgbClr val="F26834"/>
            </a:solidFill>
          </p:spPr>
          <p:txBody>
            <a:bodyPr/>
            <a:lstStyle/>
            <a:p>
              <a:endParaRPr lang="en-US"/>
            </a:p>
          </p:txBody>
        </p:sp>
        <p:sp>
          <p:nvSpPr>
            <p:cNvPr id="10" name="TextBox 10"/>
            <p:cNvSpPr txBox="1"/>
            <p:nvPr/>
          </p:nvSpPr>
          <p:spPr>
            <a:xfrm>
              <a:off x="152400" y="-38100"/>
              <a:ext cx="3051317" cy="20404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2753928" y="7339572"/>
            <a:ext cx="12742756" cy="710921"/>
            <a:chOff x="0" y="0"/>
            <a:chExt cx="3356117" cy="187239"/>
          </a:xfrm>
        </p:grpSpPr>
        <p:sp>
          <p:nvSpPr>
            <p:cNvPr id="12" name="Freeform 12"/>
            <p:cNvSpPr/>
            <p:nvPr/>
          </p:nvSpPr>
          <p:spPr>
            <a:xfrm>
              <a:off x="0" y="0"/>
              <a:ext cx="3356117" cy="187239"/>
            </a:xfrm>
            <a:custGeom>
              <a:avLst/>
              <a:gdLst/>
              <a:ahLst/>
              <a:cxnLst/>
              <a:rect l="l" t="t" r="r" b="b"/>
              <a:pathLst>
                <a:path w="3356117" h="187239">
                  <a:moveTo>
                    <a:pt x="3152917" y="0"/>
                  </a:moveTo>
                  <a:lnTo>
                    <a:pt x="203200" y="0"/>
                  </a:lnTo>
                  <a:lnTo>
                    <a:pt x="0" y="93619"/>
                  </a:lnTo>
                  <a:lnTo>
                    <a:pt x="203200" y="187239"/>
                  </a:lnTo>
                  <a:lnTo>
                    <a:pt x="3152917" y="187239"/>
                  </a:lnTo>
                  <a:lnTo>
                    <a:pt x="3356117" y="93619"/>
                  </a:lnTo>
                  <a:lnTo>
                    <a:pt x="3152917" y="0"/>
                  </a:lnTo>
                  <a:close/>
                </a:path>
              </a:pathLst>
            </a:custGeom>
            <a:solidFill>
              <a:srgbClr val="F2CD37"/>
            </a:solidFill>
          </p:spPr>
          <p:txBody>
            <a:bodyPr/>
            <a:lstStyle/>
            <a:p>
              <a:endParaRPr lang="en-US"/>
            </a:p>
          </p:txBody>
        </p:sp>
        <p:sp>
          <p:nvSpPr>
            <p:cNvPr id="13" name="TextBox 13"/>
            <p:cNvSpPr txBox="1"/>
            <p:nvPr/>
          </p:nvSpPr>
          <p:spPr>
            <a:xfrm>
              <a:off x="152400" y="-38100"/>
              <a:ext cx="3051317" cy="225339"/>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3535395" y="4731018"/>
            <a:ext cx="11179823" cy="676275"/>
            <a:chOff x="0" y="0"/>
            <a:chExt cx="2944480" cy="178114"/>
          </a:xfrm>
        </p:grpSpPr>
        <p:sp>
          <p:nvSpPr>
            <p:cNvPr id="15" name="Freeform 15"/>
            <p:cNvSpPr/>
            <p:nvPr/>
          </p:nvSpPr>
          <p:spPr>
            <a:xfrm>
              <a:off x="0" y="0"/>
              <a:ext cx="2944480" cy="178114"/>
            </a:xfrm>
            <a:custGeom>
              <a:avLst/>
              <a:gdLst/>
              <a:ahLst/>
              <a:cxnLst/>
              <a:rect l="l" t="t" r="r" b="b"/>
              <a:pathLst>
                <a:path w="2944480" h="178114">
                  <a:moveTo>
                    <a:pt x="0" y="0"/>
                  </a:moveTo>
                  <a:lnTo>
                    <a:pt x="2944480" y="0"/>
                  </a:lnTo>
                  <a:lnTo>
                    <a:pt x="2944480" y="178114"/>
                  </a:lnTo>
                  <a:lnTo>
                    <a:pt x="0" y="178114"/>
                  </a:lnTo>
                  <a:close/>
                </a:path>
              </a:pathLst>
            </a:custGeom>
            <a:solidFill>
              <a:srgbClr val="F26834"/>
            </a:solidFill>
          </p:spPr>
          <p:txBody>
            <a:bodyPr/>
            <a:lstStyle/>
            <a:p>
              <a:endParaRPr lang="en-US"/>
            </a:p>
          </p:txBody>
        </p:sp>
        <p:sp>
          <p:nvSpPr>
            <p:cNvPr id="16" name="TextBox 16"/>
            <p:cNvSpPr txBox="1"/>
            <p:nvPr/>
          </p:nvSpPr>
          <p:spPr>
            <a:xfrm>
              <a:off x="0" y="-38100"/>
              <a:ext cx="2944480" cy="216214"/>
            </a:xfrm>
            <a:prstGeom prst="rect">
              <a:avLst/>
            </a:prstGeom>
          </p:spPr>
          <p:txBody>
            <a:bodyPr lIns="50800" tIns="50800" rIns="50800" bIns="50800" rtlCol="0" anchor="ctr"/>
            <a:lstStyle/>
            <a:p>
              <a:pPr algn="ctr">
                <a:lnSpc>
                  <a:spcPts val="3359"/>
                </a:lnSpc>
              </a:pPr>
              <a:endParaRPr/>
            </a:p>
          </p:txBody>
        </p:sp>
      </p:grpSp>
      <p:grpSp>
        <p:nvGrpSpPr>
          <p:cNvPr id="17" name="Group 17"/>
          <p:cNvGrpSpPr/>
          <p:nvPr/>
        </p:nvGrpSpPr>
        <p:grpSpPr>
          <a:xfrm>
            <a:off x="3554089" y="6558839"/>
            <a:ext cx="11179823" cy="637857"/>
            <a:chOff x="0" y="0"/>
            <a:chExt cx="2944480" cy="167995"/>
          </a:xfrm>
        </p:grpSpPr>
        <p:sp>
          <p:nvSpPr>
            <p:cNvPr id="18" name="Freeform 18"/>
            <p:cNvSpPr/>
            <p:nvPr/>
          </p:nvSpPr>
          <p:spPr>
            <a:xfrm>
              <a:off x="0" y="0"/>
              <a:ext cx="2944480" cy="167995"/>
            </a:xfrm>
            <a:custGeom>
              <a:avLst/>
              <a:gdLst/>
              <a:ahLst/>
              <a:cxnLst/>
              <a:rect l="l" t="t" r="r" b="b"/>
              <a:pathLst>
                <a:path w="2944480" h="167995">
                  <a:moveTo>
                    <a:pt x="0" y="0"/>
                  </a:moveTo>
                  <a:lnTo>
                    <a:pt x="2944480" y="0"/>
                  </a:lnTo>
                  <a:lnTo>
                    <a:pt x="2944480" y="167995"/>
                  </a:lnTo>
                  <a:lnTo>
                    <a:pt x="0" y="167995"/>
                  </a:lnTo>
                  <a:close/>
                </a:path>
              </a:pathLst>
            </a:custGeom>
            <a:solidFill>
              <a:srgbClr val="F2CD37"/>
            </a:solidFill>
          </p:spPr>
          <p:txBody>
            <a:bodyPr/>
            <a:lstStyle/>
            <a:p>
              <a:endParaRPr lang="en-US"/>
            </a:p>
          </p:txBody>
        </p:sp>
        <p:sp>
          <p:nvSpPr>
            <p:cNvPr id="19" name="TextBox 19"/>
            <p:cNvSpPr txBox="1"/>
            <p:nvPr/>
          </p:nvSpPr>
          <p:spPr>
            <a:xfrm>
              <a:off x="0" y="-38100"/>
              <a:ext cx="2944480" cy="206095"/>
            </a:xfrm>
            <a:prstGeom prst="rect">
              <a:avLst/>
            </a:prstGeom>
          </p:spPr>
          <p:txBody>
            <a:bodyPr lIns="50800" tIns="50800" rIns="50800" bIns="50800" rtlCol="0" anchor="ctr"/>
            <a:lstStyle/>
            <a:p>
              <a:pPr algn="ctr">
                <a:lnSpc>
                  <a:spcPts val="3359"/>
                </a:lnSpc>
              </a:pPr>
              <a:endParaRPr/>
            </a:p>
          </p:txBody>
        </p:sp>
      </p:grpSp>
      <p:sp>
        <p:nvSpPr>
          <p:cNvPr id="20" name="TextBox 20"/>
          <p:cNvSpPr txBox="1"/>
          <p:nvPr/>
        </p:nvSpPr>
        <p:spPr>
          <a:xfrm>
            <a:off x="3125462" y="885825"/>
            <a:ext cx="12037076" cy="1113790"/>
          </a:xfrm>
          <a:prstGeom prst="rect">
            <a:avLst/>
          </a:prstGeom>
        </p:spPr>
        <p:txBody>
          <a:bodyPr lIns="0" tIns="0" rIns="0" bIns="0" rtlCol="0" anchor="t">
            <a:spAutoFit/>
          </a:bodyPr>
          <a:lstStyle/>
          <a:p>
            <a:pPr algn="ctr">
              <a:lnSpc>
                <a:spcPts val="8959"/>
              </a:lnSpc>
            </a:pPr>
            <a:r>
              <a:rPr lang="en-US" sz="6399">
                <a:solidFill>
                  <a:srgbClr val="523434"/>
                </a:solidFill>
                <a:latin typeface="Bobby Jones"/>
                <a:ea typeface="Bobby Jones"/>
                <a:cs typeface="Bobby Jones"/>
                <a:sym typeface="Bobby Jones"/>
              </a:rPr>
              <a:t>Reflexive Journaling</a:t>
            </a:r>
          </a:p>
        </p:txBody>
      </p:sp>
      <p:sp>
        <p:nvSpPr>
          <p:cNvPr id="21" name="TextBox 21"/>
          <p:cNvSpPr txBox="1"/>
          <p:nvPr/>
        </p:nvSpPr>
        <p:spPr>
          <a:xfrm>
            <a:off x="6869534" y="2812049"/>
            <a:ext cx="4331866" cy="536058"/>
          </a:xfrm>
          <a:prstGeom prst="rect">
            <a:avLst/>
          </a:prstGeom>
        </p:spPr>
        <p:txBody>
          <a:bodyPr wrap="square" lIns="0" tIns="0" rIns="0" bIns="0" rtlCol="0" anchor="t">
            <a:spAutoFit/>
          </a:bodyPr>
          <a:lstStyle/>
          <a:p>
            <a:pPr algn="ctr">
              <a:lnSpc>
                <a:spcPts val="4480"/>
              </a:lnSpc>
              <a:spcBef>
                <a:spcPct val="0"/>
              </a:spcBef>
            </a:pPr>
            <a:r>
              <a:rPr lang="en-US" sz="3200" b="1" dirty="0">
                <a:solidFill>
                  <a:srgbClr val="000000"/>
                </a:solidFill>
                <a:latin typeface="Canva Sans Bold"/>
                <a:ea typeface="Canva Sans Bold"/>
                <a:cs typeface="Canva Sans Bold"/>
                <a:sym typeface="Canva Sans Bold"/>
              </a:rPr>
              <a:t>Participant/Observer</a:t>
            </a:r>
          </a:p>
        </p:txBody>
      </p:sp>
      <p:sp>
        <p:nvSpPr>
          <p:cNvPr id="22" name="TextBox 22"/>
          <p:cNvSpPr txBox="1"/>
          <p:nvPr/>
        </p:nvSpPr>
        <p:spPr>
          <a:xfrm>
            <a:off x="3625764" y="3776613"/>
            <a:ext cx="2470236" cy="406458"/>
          </a:xfrm>
          <a:prstGeom prst="rect">
            <a:avLst/>
          </a:prstGeom>
        </p:spPr>
        <p:txBody>
          <a:bodyPr wrap="square" lIns="0" tIns="0" rIns="0" bIns="0" rtlCol="0" anchor="t">
            <a:spAutoFit/>
          </a:bodyPr>
          <a:lstStyle/>
          <a:p>
            <a:pPr algn="ctr">
              <a:lnSpc>
                <a:spcPts val="3359"/>
              </a:lnSpc>
              <a:spcBef>
                <a:spcPct val="0"/>
              </a:spcBef>
            </a:pPr>
            <a:r>
              <a:rPr lang="en-US" sz="2400" b="1" dirty="0">
                <a:solidFill>
                  <a:srgbClr val="000000"/>
                </a:solidFill>
                <a:latin typeface="Canva Sans Bold"/>
                <a:ea typeface="Canva Sans Bold"/>
                <a:cs typeface="Canva Sans Bold"/>
                <a:sym typeface="Canva Sans Bold"/>
              </a:rPr>
              <a:t>Full Participant</a:t>
            </a:r>
          </a:p>
        </p:txBody>
      </p:sp>
      <p:sp>
        <p:nvSpPr>
          <p:cNvPr id="23" name="TextBox 23"/>
          <p:cNvSpPr txBox="1"/>
          <p:nvPr/>
        </p:nvSpPr>
        <p:spPr>
          <a:xfrm>
            <a:off x="6851824" y="3770828"/>
            <a:ext cx="4873451" cy="406458"/>
          </a:xfrm>
          <a:prstGeom prst="rect">
            <a:avLst/>
          </a:prstGeom>
        </p:spPr>
        <p:txBody>
          <a:bodyPr wrap="square" lIns="0" tIns="0" rIns="0" bIns="0" rtlCol="0" anchor="t">
            <a:spAutoFit/>
          </a:bodyPr>
          <a:lstStyle/>
          <a:p>
            <a:pPr algn="ctr">
              <a:lnSpc>
                <a:spcPts val="3359"/>
              </a:lnSpc>
              <a:spcBef>
                <a:spcPct val="0"/>
              </a:spcBef>
            </a:pPr>
            <a:r>
              <a:rPr lang="en-US" sz="2400" b="1" dirty="0">
                <a:solidFill>
                  <a:srgbClr val="000000"/>
                </a:solidFill>
                <a:latin typeface="Canva Sans Bold"/>
                <a:ea typeface="Canva Sans Bold"/>
                <a:cs typeface="Canva Sans Bold"/>
                <a:sym typeface="Canva Sans Bold"/>
              </a:rPr>
              <a:t>Part Participant, Part Observer</a:t>
            </a:r>
          </a:p>
        </p:txBody>
      </p:sp>
      <p:sp>
        <p:nvSpPr>
          <p:cNvPr id="24" name="TextBox 24"/>
          <p:cNvSpPr txBox="1"/>
          <p:nvPr/>
        </p:nvSpPr>
        <p:spPr>
          <a:xfrm>
            <a:off x="12379150" y="3776613"/>
            <a:ext cx="2283085" cy="406458"/>
          </a:xfrm>
          <a:prstGeom prst="rect">
            <a:avLst/>
          </a:prstGeom>
        </p:spPr>
        <p:txBody>
          <a:bodyPr wrap="square" lIns="0" tIns="0" rIns="0" bIns="0" rtlCol="0" anchor="t">
            <a:spAutoFit/>
          </a:bodyPr>
          <a:lstStyle/>
          <a:p>
            <a:pPr algn="ctr">
              <a:lnSpc>
                <a:spcPts val="3359"/>
              </a:lnSpc>
              <a:spcBef>
                <a:spcPct val="0"/>
              </a:spcBef>
            </a:pPr>
            <a:r>
              <a:rPr lang="en-US" sz="2400" b="1" dirty="0">
                <a:solidFill>
                  <a:srgbClr val="000000"/>
                </a:solidFill>
                <a:latin typeface="Canva Sans Bold"/>
                <a:ea typeface="Canva Sans Bold"/>
                <a:cs typeface="Canva Sans Bold"/>
                <a:sym typeface="Canva Sans Bold"/>
              </a:rPr>
              <a:t>Fly on the Wall</a:t>
            </a:r>
          </a:p>
        </p:txBody>
      </p:sp>
      <p:sp>
        <p:nvSpPr>
          <p:cNvPr id="25" name="TextBox 25"/>
          <p:cNvSpPr txBox="1"/>
          <p:nvPr/>
        </p:nvSpPr>
        <p:spPr>
          <a:xfrm>
            <a:off x="6562724" y="4807218"/>
            <a:ext cx="5553075" cy="538737"/>
          </a:xfrm>
          <a:prstGeom prst="rect">
            <a:avLst/>
          </a:prstGeom>
        </p:spPr>
        <p:txBody>
          <a:bodyPr wrap="square" lIns="0" tIns="0" rIns="0" bIns="0" rtlCol="0" anchor="t">
            <a:spAutoFit/>
          </a:bodyPr>
          <a:lstStyle/>
          <a:p>
            <a:pPr algn="ctr">
              <a:lnSpc>
                <a:spcPts val="4480"/>
              </a:lnSpc>
              <a:spcBef>
                <a:spcPct val="0"/>
              </a:spcBef>
            </a:pPr>
            <a:r>
              <a:rPr lang="en-US" sz="3200" b="1" dirty="0">
                <a:solidFill>
                  <a:srgbClr val="000000"/>
                </a:solidFill>
                <a:latin typeface="Canva Sans Bold"/>
                <a:ea typeface="Canva Sans Bold"/>
                <a:cs typeface="Canva Sans Bold"/>
                <a:sym typeface="Canva Sans Bold"/>
              </a:rPr>
              <a:t>Relation to Culture/Group</a:t>
            </a:r>
          </a:p>
        </p:txBody>
      </p:sp>
      <p:sp>
        <p:nvSpPr>
          <p:cNvPr id="26" name="TextBox 26"/>
          <p:cNvSpPr txBox="1"/>
          <p:nvPr/>
        </p:nvSpPr>
        <p:spPr>
          <a:xfrm>
            <a:off x="4247865" y="5642122"/>
            <a:ext cx="1035695" cy="396240"/>
          </a:xfrm>
          <a:prstGeom prst="rect">
            <a:avLst/>
          </a:prstGeom>
        </p:spPr>
        <p:txBody>
          <a:bodyPr lIns="0" tIns="0" rIns="0" bIns="0" rtlCol="0" anchor="t">
            <a:spAutoFit/>
          </a:bodyPr>
          <a:lstStyle/>
          <a:p>
            <a:pPr algn="ctr">
              <a:lnSpc>
                <a:spcPts val="3359"/>
              </a:lnSpc>
              <a:spcBef>
                <a:spcPct val="0"/>
              </a:spcBef>
            </a:pPr>
            <a:r>
              <a:rPr lang="en-US" sz="2400" b="1">
                <a:solidFill>
                  <a:srgbClr val="000000"/>
                </a:solidFill>
                <a:latin typeface="Canva Sans Bold"/>
                <a:ea typeface="Canva Sans Bold"/>
                <a:cs typeface="Canva Sans Bold"/>
                <a:sym typeface="Canva Sans Bold"/>
              </a:rPr>
              <a:t>Insider</a:t>
            </a:r>
          </a:p>
        </p:txBody>
      </p:sp>
      <p:sp>
        <p:nvSpPr>
          <p:cNvPr id="27" name="TextBox 27"/>
          <p:cNvSpPr txBox="1"/>
          <p:nvPr/>
        </p:nvSpPr>
        <p:spPr>
          <a:xfrm>
            <a:off x="12726814" y="5693043"/>
            <a:ext cx="1298228" cy="396240"/>
          </a:xfrm>
          <a:prstGeom prst="rect">
            <a:avLst/>
          </a:prstGeom>
        </p:spPr>
        <p:txBody>
          <a:bodyPr lIns="0" tIns="0" rIns="0" bIns="0" rtlCol="0" anchor="t">
            <a:spAutoFit/>
          </a:bodyPr>
          <a:lstStyle/>
          <a:p>
            <a:pPr algn="ctr">
              <a:lnSpc>
                <a:spcPts val="3359"/>
              </a:lnSpc>
              <a:spcBef>
                <a:spcPct val="0"/>
              </a:spcBef>
            </a:pPr>
            <a:r>
              <a:rPr lang="en-US" sz="2400" b="1">
                <a:solidFill>
                  <a:srgbClr val="000000"/>
                </a:solidFill>
                <a:latin typeface="Canva Sans Bold"/>
                <a:ea typeface="Canva Sans Bold"/>
                <a:cs typeface="Canva Sans Bold"/>
                <a:sym typeface="Canva Sans Bold"/>
              </a:rPr>
              <a:t>Outsider</a:t>
            </a:r>
          </a:p>
        </p:txBody>
      </p:sp>
      <p:sp>
        <p:nvSpPr>
          <p:cNvPr id="28" name="TextBox 28"/>
          <p:cNvSpPr txBox="1"/>
          <p:nvPr/>
        </p:nvSpPr>
        <p:spPr>
          <a:xfrm>
            <a:off x="7680350" y="6580270"/>
            <a:ext cx="3140050" cy="538737"/>
          </a:xfrm>
          <a:prstGeom prst="rect">
            <a:avLst/>
          </a:prstGeom>
        </p:spPr>
        <p:txBody>
          <a:bodyPr wrap="square" lIns="0" tIns="0" rIns="0" bIns="0" rtlCol="0" anchor="t">
            <a:spAutoFit/>
          </a:bodyPr>
          <a:lstStyle/>
          <a:p>
            <a:pPr algn="ctr">
              <a:lnSpc>
                <a:spcPts val="4480"/>
              </a:lnSpc>
              <a:spcBef>
                <a:spcPct val="0"/>
              </a:spcBef>
            </a:pPr>
            <a:r>
              <a:rPr lang="en-US" sz="3200" b="1" dirty="0">
                <a:solidFill>
                  <a:srgbClr val="000000"/>
                </a:solidFill>
                <a:latin typeface="Canva Sans Bold"/>
                <a:ea typeface="Canva Sans Bold"/>
                <a:cs typeface="Canva Sans Bold"/>
                <a:sym typeface="Canva Sans Bold"/>
              </a:rPr>
              <a:t>Length in Field</a:t>
            </a:r>
          </a:p>
        </p:txBody>
      </p:sp>
      <p:sp>
        <p:nvSpPr>
          <p:cNvPr id="29" name="TextBox 29"/>
          <p:cNvSpPr txBox="1"/>
          <p:nvPr/>
        </p:nvSpPr>
        <p:spPr>
          <a:xfrm>
            <a:off x="3989574" y="7477862"/>
            <a:ext cx="1747826" cy="406458"/>
          </a:xfrm>
          <a:prstGeom prst="rect">
            <a:avLst/>
          </a:prstGeom>
        </p:spPr>
        <p:txBody>
          <a:bodyPr wrap="square" lIns="0" tIns="0" rIns="0" bIns="0" rtlCol="0" anchor="t">
            <a:spAutoFit/>
          </a:bodyPr>
          <a:lstStyle/>
          <a:p>
            <a:pPr algn="ctr">
              <a:lnSpc>
                <a:spcPts val="3359"/>
              </a:lnSpc>
              <a:spcBef>
                <a:spcPct val="0"/>
              </a:spcBef>
            </a:pPr>
            <a:r>
              <a:rPr lang="en-US" sz="2400" b="1" dirty="0">
                <a:solidFill>
                  <a:srgbClr val="000000"/>
                </a:solidFill>
                <a:latin typeface="Canva Sans Bold"/>
                <a:ea typeface="Canva Sans Bold"/>
                <a:cs typeface="Canva Sans Bold"/>
                <a:sym typeface="Canva Sans Bold"/>
              </a:rPr>
              <a:t>Long Term</a:t>
            </a:r>
          </a:p>
        </p:txBody>
      </p:sp>
      <p:sp>
        <p:nvSpPr>
          <p:cNvPr id="30" name="TextBox 30"/>
          <p:cNvSpPr txBox="1"/>
          <p:nvPr/>
        </p:nvSpPr>
        <p:spPr>
          <a:xfrm>
            <a:off x="12550601" y="7477862"/>
            <a:ext cx="1861537" cy="406458"/>
          </a:xfrm>
          <a:prstGeom prst="rect">
            <a:avLst/>
          </a:prstGeom>
        </p:spPr>
        <p:txBody>
          <a:bodyPr wrap="square" lIns="0" tIns="0" rIns="0" bIns="0" rtlCol="0" anchor="t">
            <a:spAutoFit/>
          </a:bodyPr>
          <a:lstStyle/>
          <a:p>
            <a:pPr algn="ctr">
              <a:lnSpc>
                <a:spcPts val="3359"/>
              </a:lnSpc>
              <a:spcBef>
                <a:spcPct val="0"/>
              </a:spcBef>
            </a:pPr>
            <a:r>
              <a:rPr lang="en-US" sz="2400" b="1" dirty="0">
                <a:solidFill>
                  <a:srgbClr val="000000"/>
                </a:solidFill>
                <a:latin typeface="Canva Sans Bold"/>
                <a:ea typeface="Canva Sans Bold"/>
                <a:cs typeface="Canva Sans Bold"/>
                <a:sym typeface="Canva Sans Bold"/>
              </a:rPr>
              <a:t>Short Term</a:t>
            </a:r>
          </a:p>
        </p:txBody>
      </p:sp>
      <p:sp>
        <p:nvSpPr>
          <p:cNvPr id="31" name="TextBox 31"/>
          <p:cNvSpPr txBox="1"/>
          <p:nvPr/>
        </p:nvSpPr>
        <p:spPr>
          <a:xfrm>
            <a:off x="677444" y="9201150"/>
            <a:ext cx="13734694" cy="568960"/>
          </a:xfrm>
          <a:prstGeom prst="rect">
            <a:avLst/>
          </a:prstGeom>
        </p:spPr>
        <p:txBody>
          <a:bodyPr lIns="0" tIns="0" rIns="0" bIns="0" rtlCol="0" anchor="t">
            <a:spAutoFit/>
          </a:bodyPr>
          <a:lstStyle/>
          <a:p>
            <a:pPr algn="l">
              <a:lnSpc>
                <a:spcPts val="2239"/>
              </a:lnSpc>
            </a:pPr>
            <a:r>
              <a:rPr lang="en-US" sz="1599">
                <a:solidFill>
                  <a:srgbClr val="4F2422"/>
                </a:solidFill>
                <a:latin typeface="Calibri (MS)"/>
                <a:ea typeface="Calibri (MS)"/>
                <a:cs typeface="Calibri (MS)"/>
                <a:sym typeface="Calibri (MS)"/>
              </a:rPr>
              <a:t>Adapted from </a:t>
            </a:r>
            <a:r>
              <a:rPr lang="en-US" sz="1599" i="1">
                <a:solidFill>
                  <a:srgbClr val="4F2422"/>
                </a:solidFill>
                <a:latin typeface="Calibri (MS) Italics"/>
                <a:ea typeface="Calibri (MS) Italics"/>
                <a:cs typeface="Calibri (MS) Italics"/>
                <a:sym typeface="Calibri (MS) Italics"/>
              </a:rPr>
              <a:t>Introduction to Qualitative Research Methods</a:t>
            </a:r>
            <a:r>
              <a:rPr lang="en-US" sz="1599">
                <a:solidFill>
                  <a:srgbClr val="4F2422"/>
                </a:solidFill>
                <a:latin typeface="Calibri (MS)"/>
                <a:ea typeface="Calibri (MS)"/>
                <a:cs typeface="Calibri (MS)"/>
                <a:sym typeface="Calibri (MS)"/>
              </a:rPr>
              <a:t> Copyright © 2023 by Allison Hurst. Licensed under a Creative Commons Attribution-ShareAlike 4.0 International License, except where otherwise noted.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1256" y="1818975"/>
            <a:ext cx="16245488" cy="4994910"/>
          </a:xfrm>
          <a:prstGeom prst="rect">
            <a:avLst/>
          </a:prstGeom>
        </p:spPr>
        <p:txBody>
          <a:bodyPr lIns="0" tIns="0" rIns="0" bIns="0" rtlCol="0" anchor="t">
            <a:spAutoFit/>
          </a:bodyPr>
          <a:lstStyle/>
          <a:p>
            <a:pPr algn="just">
              <a:lnSpc>
                <a:spcPts val="3000"/>
              </a:lnSpc>
            </a:pPr>
            <a:r>
              <a:rPr lang="en-US" sz="2400" i="1">
                <a:solidFill>
                  <a:srgbClr val="000000"/>
                </a:solidFill>
                <a:latin typeface="Calibri (MS) Italics"/>
                <a:ea typeface="Calibri (MS) Italics"/>
                <a:cs typeface="Calibri (MS) Italics"/>
                <a:sym typeface="Calibri (MS) Italics"/>
              </a:rPr>
              <a:t>I get asked for book recommendations a lot, and often outside of my comfort zone. I’m getting asked for recommendations for fantasy novels for older elementary kids, fifth or sixth grade. And the kids here are big readers, so they’ve already read the popular series. </a:t>
            </a:r>
          </a:p>
          <a:p>
            <a:pPr algn="just">
              <a:lnSpc>
                <a:spcPts val="3000"/>
              </a:lnSpc>
            </a:pPr>
            <a:endParaRPr lang="en-US" sz="2400" i="1">
              <a:solidFill>
                <a:srgbClr val="000000"/>
              </a:solidFill>
              <a:latin typeface="Calibri (MS) Italics"/>
              <a:ea typeface="Calibri (MS) Italics"/>
              <a:cs typeface="Calibri (MS) Italics"/>
              <a:sym typeface="Calibri (MS) Italics"/>
            </a:endParaRPr>
          </a:p>
          <a:p>
            <a:pPr algn="just">
              <a:lnSpc>
                <a:spcPts val="3000"/>
              </a:lnSpc>
            </a:pPr>
            <a:r>
              <a:rPr lang="en-US" sz="2400" i="1">
                <a:solidFill>
                  <a:srgbClr val="000000"/>
                </a:solidFill>
                <a:latin typeface="Calibri (MS) Italics"/>
                <a:ea typeface="Calibri (MS) Italics"/>
                <a:cs typeface="Calibri (MS) Italics"/>
                <a:sym typeface="Calibri (MS) Italics"/>
              </a:rPr>
              <a:t>I’m getting a good number of people at Crafternoon, but mostly on the low end of the age range. I was hoping to gear Crafternoon more toward elementary age and start a separate program for the littles, but I may need to rethink that plan. The kids here seem to be more comfortable with coming up with their own projects than the kids at my previous branch, so I might need to move toward more process art and fewer structured crafts. </a:t>
            </a:r>
          </a:p>
          <a:p>
            <a:pPr algn="just">
              <a:lnSpc>
                <a:spcPts val="3000"/>
              </a:lnSpc>
            </a:pPr>
            <a:endParaRPr lang="en-US" sz="2400" i="1">
              <a:solidFill>
                <a:srgbClr val="000000"/>
              </a:solidFill>
              <a:latin typeface="Calibri (MS) Italics"/>
              <a:ea typeface="Calibri (MS) Italics"/>
              <a:cs typeface="Calibri (MS) Italics"/>
              <a:sym typeface="Calibri (MS) Italics"/>
            </a:endParaRPr>
          </a:p>
          <a:p>
            <a:pPr algn="just">
              <a:lnSpc>
                <a:spcPts val="3000"/>
              </a:lnSpc>
            </a:pPr>
            <a:endParaRPr lang="en-US" sz="2400" i="1">
              <a:solidFill>
                <a:srgbClr val="000000"/>
              </a:solidFill>
              <a:latin typeface="Calibri (MS) Italics"/>
              <a:ea typeface="Calibri (MS) Italics"/>
              <a:cs typeface="Calibri (MS) Italics"/>
              <a:sym typeface="Calibri (MS) Italics"/>
            </a:endParaRPr>
          </a:p>
          <a:p>
            <a:pPr algn="just">
              <a:lnSpc>
                <a:spcPts val="3000"/>
              </a:lnSpc>
            </a:pPr>
            <a:endParaRPr lang="en-US" sz="2400" i="1">
              <a:solidFill>
                <a:srgbClr val="000000"/>
              </a:solidFill>
              <a:latin typeface="Calibri (MS) Italics"/>
              <a:ea typeface="Calibri (MS) Italics"/>
              <a:cs typeface="Calibri (MS) Italics"/>
              <a:sym typeface="Calibri (MS) Italics"/>
            </a:endParaRPr>
          </a:p>
          <a:p>
            <a:pPr algn="just">
              <a:lnSpc>
                <a:spcPts val="3000"/>
              </a:lnSpc>
            </a:pPr>
            <a:endParaRPr lang="en-US" sz="2400" i="1">
              <a:solidFill>
                <a:srgbClr val="000000"/>
              </a:solidFill>
              <a:latin typeface="Calibri (MS) Italics"/>
              <a:ea typeface="Calibri (MS) Italics"/>
              <a:cs typeface="Calibri (MS) Italics"/>
              <a:sym typeface="Calibri (MS) Italics"/>
            </a:endParaRPr>
          </a:p>
          <a:p>
            <a:pPr algn="just">
              <a:lnSpc>
                <a:spcPts val="3000"/>
              </a:lnSpc>
            </a:pPr>
            <a:endParaRPr lang="en-US" sz="2400" i="1">
              <a:solidFill>
                <a:srgbClr val="000000"/>
              </a:solidFill>
              <a:latin typeface="Calibri (MS) Italics"/>
              <a:ea typeface="Calibri (MS) Italics"/>
              <a:cs typeface="Calibri (MS) Italics"/>
              <a:sym typeface="Calibri (MS) Italics"/>
            </a:endParaRPr>
          </a:p>
        </p:txBody>
      </p:sp>
      <p:sp>
        <p:nvSpPr>
          <p:cNvPr id="3" name="TextBox 3"/>
          <p:cNvSpPr txBox="1"/>
          <p:nvPr/>
        </p:nvSpPr>
        <p:spPr>
          <a:xfrm>
            <a:off x="3125457" y="715699"/>
            <a:ext cx="12037076" cy="721995"/>
          </a:xfrm>
          <a:prstGeom prst="rect">
            <a:avLst/>
          </a:prstGeom>
        </p:spPr>
        <p:txBody>
          <a:bodyPr lIns="0" tIns="0" rIns="0" bIns="0" rtlCol="0" anchor="t">
            <a:spAutoFit/>
          </a:bodyPr>
          <a:lstStyle/>
          <a:p>
            <a:pPr algn="ctr">
              <a:lnSpc>
                <a:spcPts val="5880"/>
              </a:lnSpc>
            </a:pPr>
            <a:r>
              <a:rPr lang="en-US" sz="4200">
                <a:solidFill>
                  <a:srgbClr val="4F2422"/>
                </a:solidFill>
                <a:latin typeface="Bobby Jones"/>
                <a:ea typeface="Bobby Jones"/>
                <a:cs typeface="Bobby Jones"/>
                <a:sym typeface="Bobby Jones"/>
              </a:rPr>
              <a:t>reflexive journaling: example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1256" y="1818975"/>
            <a:ext cx="16245488" cy="7661910"/>
          </a:xfrm>
          <a:prstGeom prst="rect">
            <a:avLst/>
          </a:prstGeom>
        </p:spPr>
        <p:txBody>
          <a:bodyPr lIns="0" tIns="0" rIns="0" bIns="0" rtlCol="0" anchor="t">
            <a:spAutoFit/>
          </a:bodyPr>
          <a:lstStyle/>
          <a:p>
            <a:pPr algn="just">
              <a:lnSpc>
                <a:spcPts val="3000"/>
              </a:lnSpc>
            </a:pPr>
            <a:r>
              <a:rPr lang="en-US" sz="2400" i="1">
                <a:solidFill>
                  <a:srgbClr val="000000"/>
                </a:solidFill>
                <a:latin typeface="Calibri (MS) Italics"/>
                <a:ea typeface="Calibri (MS) Italics"/>
                <a:cs typeface="Calibri (MS) Italics"/>
                <a:sym typeface="Calibri (MS) Italics"/>
              </a:rPr>
              <a:t>People in NB seem much more ready to blame azungu for their problems and to suspect long-term azungu residents of being corrupt than the people in Blantyre are. The people in Blantyre tended to blame each other or the government for their problems. Although I heard about incompetent and misbehaved volunteers in the south, I rarely heard anyone suggest that an azungu was corrupt, stealing money from the community, or responsible for failing projects. Here, nearly everyone has a story of an azungu who made false promises or misused money or used the community for his/her own profit.</a:t>
            </a:r>
          </a:p>
          <a:p>
            <a:pPr algn="just">
              <a:lnSpc>
                <a:spcPts val="3000"/>
              </a:lnSpc>
            </a:pPr>
            <a:endParaRPr lang="en-US" sz="2400" i="1">
              <a:solidFill>
                <a:srgbClr val="000000"/>
              </a:solidFill>
              <a:latin typeface="Calibri (MS) Italics"/>
              <a:ea typeface="Calibri (MS) Italics"/>
              <a:cs typeface="Calibri (MS) Italics"/>
              <a:sym typeface="Calibri (MS) Italics"/>
            </a:endParaRPr>
          </a:p>
          <a:p>
            <a:pPr algn="just">
              <a:lnSpc>
                <a:spcPts val="3000"/>
              </a:lnSpc>
            </a:pPr>
            <a:r>
              <a:rPr lang="en-US" sz="2400" i="1">
                <a:solidFill>
                  <a:srgbClr val="000000"/>
                </a:solidFill>
                <a:latin typeface="Calibri (MS) Italics"/>
                <a:ea typeface="Calibri (MS) Italics"/>
                <a:cs typeface="Calibri (MS) Italics"/>
                <a:sym typeface="Calibri (MS) Italics"/>
              </a:rPr>
              <a:t>I find it a little strange because I would think that the attitudes would be reversed. The Northern region has a reputation of having benefitted the most from early Western helpers, particularly through the mission schools, while being marginalized by the government. The Southern region is seen as having received the most from the government, although in very specific areas.</a:t>
            </a:r>
          </a:p>
          <a:p>
            <a:pPr algn="just">
              <a:lnSpc>
                <a:spcPts val="3000"/>
              </a:lnSpc>
            </a:pPr>
            <a:endParaRPr lang="en-US" sz="2400" i="1">
              <a:solidFill>
                <a:srgbClr val="000000"/>
              </a:solidFill>
              <a:latin typeface="Calibri (MS) Italics"/>
              <a:ea typeface="Calibri (MS) Italics"/>
              <a:cs typeface="Calibri (MS) Italics"/>
              <a:sym typeface="Calibri (MS) Italics"/>
            </a:endParaRPr>
          </a:p>
          <a:p>
            <a:pPr algn="just">
              <a:lnSpc>
                <a:spcPts val="3000"/>
              </a:lnSpc>
            </a:pPr>
            <a:r>
              <a:rPr lang="en-US" sz="2400" i="1">
                <a:solidFill>
                  <a:srgbClr val="000000"/>
                </a:solidFill>
                <a:latin typeface="Calibri (MS) Italics"/>
                <a:ea typeface="Calibri (MS) Italics"/>
                <a:cs typeface="Calibri (MS) Italics"/>
                <a:sym typeface="Calibri (MS) Italics"/>
              </a:rPr>
              <a:t>These differences may be more a reflection of the specific sites and their primary interactions with azungu. Blantyre is a commercial center, where most of the communities' interactions with azungu are through aid agencies. NB is a tourist town and most interactions are mediated through the tourism industry. And, indeed, the most vehemently negative reactions that I've gotten have been from people who have either been shut out of the industry---such as Sammy---or whose livelihood has been threatened by azungu influence---such as the curio boys.</a:t>
            </a:r>
          </a:p>
          <a:p>
            <a:pPr algn="just">
              <a:lnSpc>
                <a:spcPts val="3000"/>
              </a:lnSpc>
            </a:pPr>
            <a:endParaRPr lang="en-US" sz="2400" i="1">
              <a:solidFill>
                <a:srgbClr val="000000"/>
              </a:solidFill>
              <a:latin typeface="Calibri (MS) Italics"/>
              <a:ea typeface="Calibri (MS) Italics"/>
              <a:cs typeface="Calibri (MS) Italics"/>
              <a:sym typeface="Calibri (MS) Italics"/>
            </a:endParaRPr>
          </a:p>
          <a:p>
            <a:pPr algn="just">
              <a:lnSpc>
                <a:spcPts val="3000"/>
              </a:lnSpc>
            </a:pPr>
            <a:r>
              <a:rPr lang="en-US" sz="2400" i="1">
                <a:solidFill>
                  <a:srgbClr val="000000"/>
                </a:solidFill>
                <a:latin typeface="Calibri (MS) Italics"/>
                <a:ea typeface="Calibri (MS) Italics"/>
                <a:cs typeface="Calibri (MS) Italics"/>
                <a:sym typeface="Calibri (MS) Italics"/>
              </a:rPr>
              <a:t>Which leads me to another question: How reliable are my informants? Sammy and the curio boys are living on the margins---"have-nots" who are struggling to survive---watching azungu "volunteers" living as "haves" (at least in relative terms) and controlling Malawian opportunities (by directing tourists to or from particular vendors, hiring and salaries, etc.).</a:t>
            </a:r>
          </a:p>
          <a:p>
            <a:pPr algn="just">
              <a:lnSpc>
                <a:spcPts val="3000"/>
              </a:lnSpc>
            </a:pPr>
            <a:endParaRPr lang="en-US" sz="2400" i="1">
              <a:solidFill>
                <a:srgbClr val="000000"/>
              </a:solidFill>
              <a:latin typeface="Calibri (MS) Italics"/>
              <a:ea typeface="Calibri (MS) Italics"/>
              <a:cs typeface="Calibri (MS) Italics"/>
              <a:sym typeface="Calibri (MS) Italics"/>
            </a:endParaRPr>
          </a:p>
        </p:txBody>
      </p:sp>
      <p:sp>
        <p:nvSpPr>
          <p:cNvPr id="3" name="TextBox 3"/>
          <p:cNvSpPr txBox="1"/>
          <p:nvPr/>
        </p:nvSpPr>
        <p:spPr>
          <a:xfrm>
            <a:off x="3125457" y="715699"/>
            <a:ext cx="12037076" cy="721995"/>
          </a:xfrm>
          <a:prstGeom prst="rect">
            <a:avLst/>
          </a:prstGeom>
        </p:spPr>
        <p:txBody>
          <a:bodyPr lIns="0" tIns="0" rIns="0" bIns="0" rtlCol="0" anchor="t">
            <a:spAutoFit/>
          </a:bodyPr>
          <a:lstStyle/>
          <a:p>
            <a:pPr algn="ctr">
              <a:lnSpc>
                <a:spcPts val="5880"/>
              </a:lnSpc>
            </a:pPr>
            <a:r>
              <a:rPr lang="en-US" sz="4200">
                <a:solidFill>
                  <a:srgbClr val="4F2422"/>
                </a:solidFill>
                <a:latin typeface="Bobby Jones"/>
                <a:ea typeface="Bobby Jones"/>
                <a:cs typeface="Bobby Jones"/>
                <a:sym typeface="Bobby Jones"/>
              </a:rPr>
              <a:t>reflexive journaling: example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F2422"/>
        </a:solidFill>
        <a:effectLst/>
      </p:bgPr>
    </p:bg>
    <p:spTree>
      <p:nvGrpSpPr>
        <p:cNvPr id="1" name=""/>
        <p:cNvGrpSpPr/>
        <p:nvPr/>
      </p:nvGrpSpPr>
      <p:grpSpPr>
        <a:xfrm>
          <a:off x="0" y="0"/>
          <a:ext cx="0" cy="0"/>
          <a:chOff x="0" y="0"/>
          <a:chExt cx="0" cy="0"/>
        </a:xfrm>
      </p:grpSpPr>
      <p:sp>
        <p:nvSpPr>
          <p:cNvPr id="2" name="Freeform 2"/>
          <p:cNvSpPr/>
          <p:nvPr/>
        </p:nvSpPr>
        <p:spPr>
          <a:xfrm>
            <a:off x="12222124" y="2962944"/>
            <a:ext cx="5539914" cy="6295356"/>
          </a:xfrm>
          <a:custGeom>
            <a:avLst/>
            <a:gdLst/>
            <a:ahLst/>
            <a:cxnLst/>
            <a:rect l="l" t="t" r="r" b="b"/>
            <a:pathLst>
              <a:path w="5539914" h="6295356">
                <a:moveTo>
                  <a:pt x="0" y="0"/>
                </a:moveTo>
                <a:lnTo>
                  <a:pt x="5539914" y="0"/>
                </a:lnTo>
                <a:lnTo>
                  <a:pt x="5539914" y="6295356"/>
                </a:lnTo>
                <a:lnTo>
                  <a:pt x="0" y="6295356"/>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065416" y="638406"/>
            <a:ext cx="6157168" cy="1053943"/>
          </a:xfrm>
          <a:prstGeom prst="rect">
            <a:avLst/>
          </a:prstGeom>
        </p:spPr>
        <p:txBody>
          <a:bodyPr wrap="square" lIns="0" tIns="0" rIns="0" bIns="0" rtlCol="0" anchor="t">
            <a:spAutoFit/>
          </a:bodyPr>
          <a:lstStyle/>
          <a:p>
            <a:pPr algn="ctr">
              <a:lnSpc>
                <a:spcPts val="8958"/>
              </a:lnSpc>
              <a:spcBef>
                <a:spcPct val="0"/>
              </a:spcBef>
            </a:pPr>
            <a:r>
              <a:rPr lang="en-US" sz="6398" dirty="0">
                <a:solidFill>
                  <a:srgbClr val="FFFFFF"/>
                </a:solidFill>
                <a:latin typeface="Bobby Jones"/>
                <a:ea typeface="Bobby Jones"/>
                <a:cs typeface="Bobby Jones"/>
                <a:sym typeface="Bobby Jones"/>
              </a:rPr>
              <a:t>Hi! I’m Miss Lisa!</a:t>
            </a:r>
          </a:p>
        </p:txBody>
      </p:sp>
      <p:sp>
        <p:nvSpPr>
          <p:cNvPr id="4" name="TextBox 4"/>
          <p:cNvSpPr txBox="1"/>
          <p:nvPr/>
        </p:nvSpPr>
        <p:spPr>
          <a:xfrm>
            <a:off x="7967737" y="2467992"/>
            <a:ext cx="2352526" cy="622908"/>
          </a:xfrm>
          <a:prstGeom prst="rect">
            <a:avLst/>
          </a:prstGeom>
        </p:spPr>
        <p:txBody>
          <a:bodyPr lIns="0" tIns="0" rIns="0" bIns="0" rtlCol="0" anchor="t">
            <a:spAutoFit/>
          </a:bodyPr>
          <a:lstStyle/>
          <a:p>
            <a:pPr algn="ctr">
              <a:lnSpc>
                <a:spcPts val="5040"/>
              </a:lnSpc>
              <a:spcBef>
                <a:spcPct val="0"/>
              </a:spcBef>
            </a:pPr>
            <a:r>
              <a:rPr lang="en-US" sz="3600">
                <a:solidFill>
                  <a:srgbClr val="FFFFFF"/>
                </a:solidFill>
                <a:latin typeface="Bobby Jones"/>
                <a:ea typeface="Bobby Jones"/>
                <a:cs typeface="Bobby Jones"/>
                <a:sym typeface="Bobby Jones"/>
              </a:rPr>
              <a:t>But also . . . </a:t>
            </a:r>
          </a:p>
        </p:txBody>
      </p:sp>
      <p:sp>
        <p:nvSpPr>
          <p:cNvPr id="5" name="TextBox 5"/>
          <p:cNvSpPr txBox="1"/>
          <p:nvPr/>
        </p:nvSpPr>
        <p:spPr>
          <a:xfrm>
            <a:off x="821718" y="3866543"/>
            <a:ext cx="11400407" cy="3693779"/>
          </a:xfrm>
          <a:prstGeom prst="rect">
            <a:avLst/>
          </a:prstGeom>
        </p:spPr>
        <p:txBody>
          <a:bodyPr lIns="0" tIns="0" rIns="0" bIns="0" rtlCol="0" anchor="t">
            <a:spAutoFit/>
          </a:bodyPr>
          <a:lstStyle/>
          <a:p>
            <a:pPr marL="906780" lvl="1" indent="-453390" algn="l">
              <a:lnSpc>
                <a:spcPts val="5880"/>
              </a:lnSpc>
              <a:buFont typeface="Arial"/>
              <a:buChar char="•"/>
            </a:pPr>
            <a:r>
              <a:rPr lang="en-US" sz="4200">
                <a:solidFill>
                  <a:srgbClr val="FFFFFF"/>
                </a:solidFill>
                <a:latin typeface="Bobby Jones"/>
                <a:ea typeface="Bobby Jones"/>
                <a:cs typeface="Bobby Jones"/>
                <a:sym typeface="Bobby Jones"/>
              </a:rPr>
              <a:t>PhD, Cultural Anthropology (University of Wisconsin, Madison)</a:t>
            </a:r>
          </a:p>
          <a:p>
            <a:pPr marL="906780" lvl="1" indent="-453390" algn="l">
              <a:lnSpc>
                <a:spcPts val="5880"/>
              </a:lnSpc>
              <a:buFont typeface="Arial"/>
              <a:buChar char="•"/>
            </a:pPr>
            <a:r>
              <a:rPr lang="en-US" sz="4200" u="sng">
                <a:solidFill>
                  <a:srgbClr val="FFFFFF"/>
                </a:solidFill>
                <a:latin typeface="Bobby Jones"/>
                <a:ea typeface="Bobby Jones"/>
                <a:cs typeface="Bobby Jones"/>
                <a:sym typeface="Bobby Jones"/>
                <a:hlinkClick r:id="rId3" tooltip="https://asset.library.wisc.edu/1711.dl/TAIONG5YTNYEA8Y/R/file-4620d.pdf"/>
              </a:rPr>
              <a:t>Playing a Serious Game</a:t>
            </a:r>
            <a:r>
              <a:rPr lang="en-US" sz="4200">
                <a:solidFill>
                  <a:srgbClr val="FFFFFF"/>
                </a:solidFill>
                <a:latin typeface="Bobby Jones"/>
                <a:ea typeface="Bobby Jones"/>
                <a:cs typeface="Bobby Jones"/>
                <a:sym typeface="Bobby Jones"/>
              </a:rPr>
              <a:t>: Encounters Between the Local Community and Western Volunteers in Malawi</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1256" y="1818975"/>
            <a:ext cx="16245488" cy="6137910"/>
          </a:xfrm>
          <a:prstGeom prst="rect">
            <a:avLst/>
          </a:prstGeom>
        </p:spPr>
        <p:txBody>
          <a:bodyPr lIns="0" tIns="0" rIns="0" bIns="0" rtlCol="0" anchor="t">
            <a:spAutoFit/>
          </a:bodyPr>
          <a:lstStyle/>
          <a:p>
            <a:pPr algn="just">
              <a:lnSpc>
                <a:spcPts val="3000"/>
              </a:lnSpc>
            </a:pPr>
            <a:r>
              <a:rPr lang="en-US" sz="2400" i="1">
                <a:solidFill>
                  <a:srgbClr val="000000"/>
                </a:solidFill>
                <a:latin typeface="Calibri (MS) Italics"/>
                <a:ea typeface="Calibri (MS) Italics"/>
                <a:cs typeface="Calibri (MS) Italics"/>
                <a:sym typeface="Calibri (MS) Italics"/>
              </a:rPr>
              <a:t>Chimwemwe Umbrella has had its funding cut off by Africa Unplugged UK. AUP is going to continue to fund the village shelter school and nursery school. But it is cutting off the funding for all other programs, for the office, for the shelter school in town, and for all allowances. According to C., AUP wants to shift from funding CBOs to project-specific funding. Something about cutting their overhead so they can have a greater impact. . . . </a:t>
            </a:r>
          </a:p>
          <a:p>
            <a:pPr algn="just">
              <a:lnSpc>
                <a:spcPts val="3000"/>
              </a:lnSpc>
            </a:pPr>
            <a:endParaRPr lang="en-US" sz="2400" i="1">
              <a:solidFill>
                <a:srgbClr val="000000"/>
              </a:solidFill>
              <a:latin typeface="Calibri (MS) Italics"/>
              <a:ea typeface="Calibri (MS) Italics"/>
              <a:cs typeface="Calibri (MS) Italics"/>
              <a:sym typeface="Calibri (MS) Italics"/>
            </a:endParaRPr>
          </a:p>
          <a:p>
            <a:pPr algn="just">
              <a:lnSpc>
                <a:spcPts val="3000"/>
              </a:lnSpc>
            </a:pPr>
            <a:r>
              <a:rPr lang="en-US" sz="2400" i="1">
                <a:solidFill>
                  <a:srgbClr val="000000"/>
                </a:solidFill>
                <a:latin typeface="Calibri (MS) Italics"/>
                <a:ea typeface="Calibri (MS) Italics"/>
                <a:cs typeface="Calibri (MS) Italics"/>
                <a:sym typeface="Calibri (MS) Italics"/>
              </a:rPr>
              <a:t>As an example of its new model, AUP funded an art project through CUB. Or, really, through Mr. H. I got a call from C. a couple of weeks ago; AUP wanted to do an art auction as a fundraiser. So they wanted Mr. H. to get artwork from local students. But C. didn't trust Mr. H. to actually implement the project, so he wanted me to act as a sort of monitor. I was to go with Mr. H. to get the money from Western Union for supplies, go with him to buy the supplies, go with him to distribute the supplies, help judge the artwork submitted to pick the best from each school, and make sure the final pieces were sent to the UK in time for the auction. . . . </a:t>
            </a:r>
          </a:p>
          <a:p>
            <a:pPr algn="just">
              <a:lnSpc>
                <a:spcPts val="3000"/>
              </a:lnSpc>
            </a:pPr>
            <a:endParaRPr lang="en-US" sz="2400" i="1">
              <a:solidFill>
                <a:srgbClr val="000000"/>
              </a:solidFill>
              <a:latin typeface="Calibri (MS) Italics"/>
              <a:ea typeface="Calibri (MS) Italics"/>
              <a:cs typeface="Calibri (MS) Italics"/>
              <a:sym typeface="Calibri (MS) Italics"/>
            </a:endParaRPr>
          </a:p>
          <a:p>
            <a:pPr algn="just">
              <a:lnSpc>
                <a:spcPts val="3000"/>
              </a:lnSpc>
            </a:pPr>
            <a:r>
              <a:rPr lang="en-US" sz="2400" i="1">
                <a:solidFill>
                  <a:srgbClr val="000000"/>
                </a:solidFill>
                <a:latin typeface="Calibri (MS) Italics"/>
                <a:ea typeface="Calibri (MS) Italics"/>
                <a:cs typeface="Calibri (MS) Italics"/>
                <a:sym typeface="Calibri (MS) Italics"/>
              </a:rPr>
              <a:t>From a research perspective, I think the most important part of this incident is the distrust in the relationship between funders and locals, in which volunteers become monitors/overseers. Funders want proof that their money is being spent in the "right" ways. Often these reporting requirements are onerous for locals---not just receipts, but videos and photos, weekly e-mailed reports, so volunteers or other azungu have to step in to help.</a:t>
            </a:r>
          </a:p>
          <a:p>
            <a:pPr algn="just">
              <a:lnSpc>
                <a:spcPts val="3000"/>
              </a:lnSpc>
            </a:pPr>
            <a:endParaRPr lang="en-US" sz="2400" i="1">
              <a:solidFill>
                <a:srgbClr val="000000"/>
              </a:solidFill>
              <a:latin typeface="Calibri (MS) Italics"/>
              <a:ea typeface="Calibri (MS) Italics"/>
              <a:cs typeface="Calibri (MS) Italics"/>
              <a:sym typeface="Calibri (MS) Italics"/>
            </a:endParaRPr>
          </a:p>
        </p:txBody>
      </p:sp>
      <p:sp>
        <p:nvSpPr>
          <p:cNvPr id="3" name="TextBox 3"/>
          <p:cNvSpPr txBox="1"/>
          <p:nvPr/>
        </p:nvSpPr>
        <p:spPr>
          <a:xfrm>
            <a:off x="3125457" y="715699"/>
            <a:ext cx="12037076" cy="721995"/>
          </a:xfrm>
          <a:prstGeom prst="rect">
            <a:avLst/>
          </a:prstGeom>
        </p:spPr>
        <p:txBody>
          <a:bodyPr lIns="0" tIns="0" rIns="0" bIns="0" rtlCol="0" anchor="t">
            <a:spAutoFit/>
          </a:bodyPr>
          <a:lstStyle/>
          <a:p>
            <a:pPr algn="ctr">
              <a:lnSpc>
                <a:spcPts val="5880"/>
              </a:lnSpc>
            </a:pPr>
            <a:r>
              <a:rPr lang="en-US" sz="4200">
                <a:solidFill>
                  <a:srgbClr val="4F2422"/>
                </a:solidFill>
                <a:latin typeface="Bobby Jones"/>
                <a:ea typeface="Bobby Jones"/>
                <a:cs typeface="Bobby Jones"/>
                <a:sym typeface="Bobby Jones"/>
              </a:rPr>
              <a:t>Reality: a mix of both</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5289" y="8268805"/>
            <a:ext cx="19098587" cy="2532545"/>
          </a:xfrm>
          <a:custGeom>
            <a:avLst/>
            <a:gdLst/>
            <a:ahLst/>
            <a:cxnLst/>
            <a:rect l="l" t="t" r="r" b="b"/>
            <a:pathLst>
              <a:path w="19098587" h="2532545">
                <a:moveTo>
                  <a:pt x="0" y="0"/>
                </a:moveTo>
                <a:lnTo>
                  <a:pt x="19098587" y="0"/>
                </a:lnTo>
                <a:lnTo>
                  <a:pt x="19098587" y="2532545"/>
                </a:lnTo>
                <a:lnTo>
                  <a:pt x="0" y="25325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90758" y="4296196"/>
            <a:ext cx="5520067" cy="4802458"/>
          </a:xfrm>
          <a:custGeom>
            <a:avLst/>
            <a:gdLst/>
            <a:ahLst/>
            <a:cxnLst/>
            <a:rect l="l" t="t" r="r" b="b"/>
            <a:pathLst>
              <a:path w="5520067" h="4802458">
                <a:moveTo>
                  <a:pt x="0" y="0"/>
                </a:moveTo>
                <a:lnTo>
                  <a:pt x="5520066" y="0"/>
                </a:lnTo>
                <a:lnTo>
                  <a:pt x="5520066" y="4802458"/>
                </a:lnTo>
                <a:lnTo>
                  <a:pt x="0" y="48024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3125462" y="783133"/>
            <a:ext cx="12037076" cy="1113790"/>
          </a:xfrm>
          <a:prstGeom prst="rect">
            <a:avLst/>
          </a:prstGeom>
        </p:spPr>
        <p:txBody>
          <a:bodyPr lIns="0" tIns="0" rIns="0" bIns="0" rtlCol="0" anchor="t">
            <a:spAutoFit/>
          </a:bodyPr>
          <a:lstStyle/>
          <a:p>
            <a:pPr algn="ctr">
              <a:lnSpc>
                <a:spcPts val="8959"/>
              </a:lnSpc>
            </a:pPr>
            <a:r>
              <a:rPr lang="en-US" sz="6399">
                <a:solidFill>
                  <a:srgbClr val="4F2422"/>
                </a:solidFill>
                <a:latin typeface="Bobby Jones"/>
                <a:ea typeface="Bobby Jones"/>
                <a:cs typeface="Bobby Jones"/>
                <a:sym typeface="Bobby Jones"/>
              </a:rPr>
              <a:t>Digital Ethnography</a:t>
            </a:r>
          </a:p>
        </p:txBody>
      </p:sp>
      <p:sp>
        <p:nvSpPr>
          <p:cNvPr id="5" name="TextBox 5"/>
          <p:cNvSpPr txBox="1"/>
          <p:nvPr/>
        </p:nvSpPr>
        <p:spPr>
          <a:xfrm>
            <a:off x="6805698" y="2787730"/>
            <a:ext cx="10634814" cy="3909695"/>
          </a:xfrm>
          <a:prstGeom prst="rect">
            <a:avLst/>
          </a:prstGeom>
        </p:spPr>
        <p:txBody>
          <a:bodyPr lIns="0" tIns="0" rIns="0" bIns="0" rtlCol="0" anchor="t">
            <a:spAutoFit/>
          </a:bodyPr>
          <a:lstStyle/>
          <a:p>
            <a:pPr algn="l">
              <a:lnSpc>
                <a:spcPts val="4480"/>
              </a:lnSpc>
              <a:spcBef>
                <a:spcPct val="0"/>
              </a:spcBef>
            </a:pPr>
            <a:r>
              <a:rPr lang="en-US" sz="3200">
                <a:solidFill>
                  <a:srgbClr val="4F2422"/>
                </a:solidFill>
                <a:latin typeface="Nunito Sans Condensed"/>
                <a:ea typeface="Nunito Sans Condensed"/>
                <a:cs typeface="Nunito Sans Condensed"/>
                <a:sym typeface="Nunito Sans Condensed"/>
              </a:rPr>
              <a:t>“There was reason here to know my community, to make my library an essential part of it, to connect my books with my people. . . the useful and practical point of view, could come to us only from a knowledge of the lives of those whom we were to serve, . . . of the details of this new living of theirs and of the new problems with which they were daily struggling.”</a:t>
            </a:r>
          </a:p>
          <a:p>
            <a:pPr algn="r">
              <a:lnSpc>
                <a:spcPts val="4480"/>
              </a:lnSpc>
              <a:spcBef>
                <a:spcPct val="0"/>
              </a:spcBef>
            </a:pPr>
            <a:r>
              <a:rPr lang="en-US" sz="3200">
                <a:solidFill>
                  <a:srgbClr val="4F2422"/>
                </a:solidFill>
                <a:latin typeface="Nunito Sans Condensed"/>
                <a:ea typeface="Nunito Sans Condensed"/>
                <a:cs typeface="Nunito Sans Condensed"/>
                <a:sym typeface="Nunito Sans Condensed"/>
              </a:rPr>
              <a:t>-Mary Frank &amp; John F. Carr</a:t>
            </a:r>
          </a:p>
        </p:txBody>
      </p:sp>
      <p:sp>
        <p:nvSpPr>
          <p:cNvPr id="6" name="TextBox 6"/>
          <p:cNvSpPr txBox="1"/>
          <p:nvPr/>
        </p:nvSpPr>
        <p:spPr>
          <a:xfrm>
            <a:off x="6805698" y="7976070"/>
            <a:ext cx="9173369" cy="292735"/>
          </a:xfrm>
          <a:prstGeom prst="rect">
            <a:avLst/>
          </a:prstGeom>
        </p:spPr>
        <p:txBody>
          <a:bodyPr lIns="0" tIns="0" rIns="0" bIns="0" rtlCol="0" anchor="t">
            <a:spAutoFit/>
          </a:bodyPr>
          <a:lstStyle/>
          <a:p>
            <a:pPr algn="ctr">
              <a:lnSpc>
                <a:spcPts val="2239"/>
              </a:lnSpc>
            </a:pPr>
            <a:r>
              <a:rPr lang="en-US" sz="1599">
                <a:solidFill>
                  <a:srgbClr val="4F2422"/>
                </a:solidFill>
                <a:latin typeface="Calibri (MS)"/>
                <a:ea typeface="Calibri (MS)"/>
                <a:cs typeface="Calibri (MS)"/>
                <a:sym typeface="Calibri (MS)"/>
              </a:rPr>
              <a:t>Quote from Frank, Mary, and Carr, John F. "Exploring a Neighborhood," </a:t>
            </a:r>
            <a:r>
              <a:rPr lang="en-US" sz="1599" i="1">
                <a:solidFill>
                  <a:srgbClr val="4F2422"/>
                </a:solidFill>
                <a:latin typeface="Calibri (MS) Italics"/>
                <a:ea typeface="Calibri (MS) Italics"/>
                <a:cs typeface="Calibri (MS) Italics"/>
                <a:sym typeface="Calibri (MS) Italics"/>
              </a:rPr>
              <a:t>Century Magazine</a:t>
            </a:r>
            <a:r>
              <a:rPr lang="en-US" sz="1599">
                <a:solidFill>
                  <a:srgbClr val="4F2422"/>
                </a:solidFill>
                <a:latin typeface="Calibri (MS)"/>
                <a:ea typeface="Calibri (MS)"/>
                <a:cs typeface="Calibri (MS)"/>
                <a:sym typeface="Calibri (MS)"/>
              </a:rPr>
              <a:t> 98:375-77, July 1919.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125462" y="783133"/>
            <a:ext cx="12037076" cy="1113790"/>
          </a:xfrm>
          <a:prstGeom prst="rect">
            <a:avLst/>
          </a:prstGeom>
        </p:spPr>
        <p:txBody>
          <a:bodyPr lIns="0" tIns="0" rIns="0" bIns="0" rtlCol="0" anchor="t">
            <a:spAutoFit/>
          </a:bodyPr>
          <a:lstStyle/>
          <a:p>
            <a:pPr algn="ctr">
              <a:lnSpc>
                <a:spcPts val="8959"/>
              </a:lnSpc>
            </a:pPr>
            <a:r>
              <a:rPr lang="en-US" sz="6399">
                <a:solidFill>
                  <a:srgbClr val="4F2422"/>
                </a:solidFill>
                <a:latin typeface="Bobby Jones"/>
                <a:ea typeface="Bobby Jones"/>
                <a:cs typeface="Bobby Jones"/>
                <a:sym typeface="Bobby Jones"/>
              </a:rPr>
              <a:t>demographic data</a:t>
            </a:r>
          </a:p>
        </p:txBody>
      </p:sp>
      <p:sp>
        <p:nvSpPr>
          <p:cNvPr id="3" name="TextBox 3"/>
          <p:cNvSpPr txBox="1"/>
          <p:nvPr/>
        </p:nvSpPr>
        <p:spPr>
          <a:xfrm>
            <a:off x="3935105" y="2591555"/>
            <a:ext cx="10417789" cy="5255895"/>
          </a:xfrm>
          <a:prstGeom prst="rect">
            <a:avLst/>
          </a:prstGeom>
        </p:spPr>
        <p:txBody>
          <a:bodyPr lIns="0" tIns="0" rIns="0" bIns="0" rtlCol="0" anchor="t">
            <a:spAutoFit/>
          </a:bodyPr>
          <a:lstStyle/>
          <a:p>
            <a:pPr marL="906780" lvl="1" indent="-453390" algn="l">
              <a:lnSpc>
                <a:spcPts val="5880"/>
              </a:lnSpc>
              <a:buFont typeface="Arial"/>
              <a:buChar char="•"/>
            </a:pPr>
            <a:r>
              <a:rPr lang="en-US" sz="4200" u="sng">
                <a:solidFill>
                  <a:srgbClr val="4F2422"/>
                </a:solidFill>
                <a:latin typeface="Calibri (MS)"/>
                <a:ea typeface="Calibri (MS)"/>
                <a:cs typeface="Calibri (MS)"/>
                <a:sym typeface="Calibri (MS)"/>
                <a:hlinkClick r:id="rId2" tooltip="https://data.census.gov"/>
              </a:rPr>
              <a:t>US Census Bureau</a:t>
            </a:r>
          </a:p>
          <a:p>
            <a:pPr marL="1813560" lvl="2" indent="-604520" algn="l">
              <a:lnSpc>
                <a:spcPts val="5880"/>
              </a:lnSpc>
              <a:buFont typeface="Arial"/>
              <a:buChar char="⚬"/>
            </a:pPr>
            <a:r>
              <a:rPr lang="en-US" sz="4200" u="sng">
                <a:solidFill>
                  <a:srgbClr val="4F2422"/>
                </a:solidFill>
                <a:latin typeface="Calibri (MS)"/>
                <a:ea typeface="Calibri (MS)"/>
                <a:cs typeface="Calibri (MS)"/>
                <a:sym typeface="Calibri (MS)"/>
                <a:hlinkClick r:id="rId3" tooltip="https://www.census.gov/programs-surveys/acs/"/>
              </a:rPr>
              <a:t>American Community Survey</a:t>
            </a:r>
          </a:p>
          <a:p>
            <a:pPr marL="1813560" lvl="2" indent="-604520" algn="l">
              <a:lnSpc>
                <a:spcPts val="5880"/>
              </a:lnSpc>
              <a:buFont typeface="Arial"/>
              <a:buChar char="⚬"/>
            </a:pPr>
            <a:r>
              <a:rPr lang="en-US" sz="4200" u="sng">
                <a:solidFill>
                  <a:srgbClr val="4F2422"/>
                </a:solidFill>
                <a:latin typeface="Calibri (MS)"/>
                <a:ea typeface="Calibri (MS)"/>
                <a:cs typeface="Calibri (MS)"/>
                <a:sym typeface="Calibri (MS)"/>
                <a:hlinkClick r:id="rId4" tooltip="https://www.census.gov/programs-surveys/cps.html"/>
              </a:rPr>
              <a:t>Current Population Survey</a:t>
            </a:r>
          </a:p>
          <a:p>
            <a:pPr marL="906780" lvl="1" indent="-453390" algn="l">
              <a:lnSpc>
                <a:spcPts val="5880"/>
              </a:lnSpc>
              <a:buFont typeface="Arial"/>
              <a:buChar char="•"/>
            </a:pPr>
            <a:r>
              <a:rPr lang="en-US" sz="4200" u="sng">
                <a:solidFill>
                  <a:srgbClr val="4F2422"/>
                </a:solidFill>
                <a:latin typeface="Calibri (MS)"/>
                <a:ea typeface="Calibri (MS)"/>
                <a:cs typeface="Calibri (MS)"/>
                <a:sym typeface="Calibri (MS)"/>
                <a:hlinkClick r:id="rId5" tooltip="https://www.pewresearch.org"/>
              </a:rPr>
              <a:t>Pew Research Center</a:t>
            </a:r>
          </a:p>
          <a:p>
            <a:pPr marL="906780" lvl="1" indent="-453390" algn="l">
              <a:lnSpc>
                <a:spcPts val="5880"/>
              </a:lnSpc>
              <a:buFont typeface="Arial"/>
              <a:buChar char="•"/>
            </a:pPr>
            <a:r>
              <a:rPr lang="en-US" sz="4200" u="sng">
                <a:solidFill>
                  <a:srgbClr val="4F2422"/>
                </a:solidFill>
                <a:latin typeface="Calibri (MS)"/>
                <a:ea typeface="Calibri (MS)"/>
                <a:cs typeface="Calibri (MS)"/>
                <a:sym typeface="Calibri (MS)"/>
                <a:hlinkClick r:id="rId6" tooltip="https://www.migrationpolicy.org/programs/migration-data-hub?qt-data_hub_tabs=0#datahub-tabs"/>
              </a:rPr>
              <a:t>Migration Policy Institute</a:t>
            </a:r>
          </a:p>
          <a:p>
            <a:pPr marL="906780" lvl="1" indent="-453390" algn="l">
              <a:lnSpc>
                <a:spcPts val="5880"/>
              </a:lnSpc>
              <a:buFont typeface="Arial"/>
              <a:buChar char="•"/>
            </a:pPr>
            <a:r>
              <a:rPr lang="en-US" sz="4200" u="sng">
                <a:solidFill>
                  <a:srgbClr val="4F2422"/>
                </a:solidFill>
                <a:latin typeface="Calibri (MS)"/>
                <a:ea typeface="Calibri (MS)"/>
                <a:cs typeface="Calibri (MS)"/>
                <a:sym typeface="Calibri (MS)"/>
                <a:hlinkClick r:id="rId7" tooltip="https://www.urban.org/data-tools"/>
              </a:rPr>
              <a:t>Urban Institute</a:t>
            </a:r>
          </a:p>
          <a:p>
            <a:pPr marL="906780" lvl="1" indent="-453390" algn="l">
              <a:lnSpc>
                <a:spcPts val="5880"/>
              </a:lnSpc>
              <a:buFont typeface="Arial"/>
              <a:buChar char="•"/>
            </a:pPr>
            <a:r>
              <a:rPr lang="en-US" sz="4200" u="sng">
                <a:solidFill>
                  <a:srgbClr val="4F2422"/>
                </a:solidFill>
                <a:latin typeface="Calibri (MS)"/>
                <a:ea typeface="Calibri (MS)"/>
                <a:cs typeface="Calibri (MS)"/>
                <a:sym typeface="Calibri (MS)"/>
                <a:hlinkClick r:id="rId8" tooltip="https://montgomeryplanning.org/tools/research/"/>
              </a:rPr>
              <a:t>Montgomery County Planning Department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5289" y="8268805"/>
            <a:ext cx="19098587" cy="2532545"/>
          </a:xfrm>
          <a:custGeom>
            <a:avLst/>
            <a:gdLst/>
            <a:ahLst/>
            <a:cxnLst/>
            <a:rect l="l" t="t" r="r" b="b"/>
            <a:pathLst>
              <a:path w="19098587" h="2532545">
                <a:moveTo>
                  <a:pt x="0" y="0"/>
                </a:moveTo>
                <a:lnTo>
                  <a:pt x="19098587" y="0"/>
                </a:lnTo>
                <a:lnTo>
                  <a:pt x="19098587" y="2532545"/>
                </a:lnTo>
                <a:lnTo>
                  <a:pt x="0" y="25325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57200" y="3839820"/>
            <a:ext cx="3960837" cy="6948830"/>
          </a:xfrm>
          <a:custGeom>
            <a:avLst/>
            <a:gdLst/>
            <a:ahLst/>
            <a:cxnLst/>
            <a:rect l="l" t="t" r="r" b="b"/>
            <a:pathLst>
              <a:path w="3960837" h="6948830">
                <a:moveTo>
                  <a:pt x="0" y="0"/>
                </a:moveTo>
                <a:lnTo>
                  <a:pt x="3960837" y="0"/>
                </a:lnTo>
                <a:lnTo>
                  <a:pt x="3960837" y="6948830"/>
                </a:lnTo>
                <a:lnTo>
                  <a:pt x="0" y="6948830"/>
                </a:lnTo>
                <a:lnTo>
                  <a:pt x="0" y="0"/>
                </a:lnTo>
                <a:close/>
              </a:path>
            </a:pathLst>
          </a:custGeom>
          <a:blipFill>
            <a:blip r:embed="rId4">
              <a:extLst>
                <a:ext uri="{96DAC541-7B7A-43D3-8B79-37D633B846F1}">
                  <asvg:svgBlip xmlns:asvg="http://schemas.microsoft.com/office/drawing/2016/SVG/main" r:embed="rId5"/>
                </a:ext>
              </a:extLst>
            </a:blip>
            <a:stretch>
              <a:fillRect t="-80" b="-80"/>
            </a:stretch>
          </a:blipFill>
        </p:spPr>
        <p:txBody>
          <a:bodyPr/>
          <a:lstStyle/>
          <a:p>
            <a:endParaRPr lang="en-US"/>
          </a:p>
        </p:txBody>
      </p:sp>
      <p:sp>
        <p:nvSpPr>
          <p:cNvPr id="4" name="TextBox 4"/>
          <p:cNvSpPr txBox="1"/>
          <p:nvPr/>
        </p:nvSpPr>
        <p:spPr>
          <a:xfrm>
            <a:off x="2685574" y="885825"/>
            <a:ext cx="12916852" cy="1113790"/>
          </a:xfrm>
          <a:prstGeom prst="rect">
            <a:avLst/>
          </a:prstGeom>
        </p:spPr>
        <p:txBody>
          <a:bodyPr lIns="0" tIns="0" rIns="0" bIns="0" rtlCol="0" anchor="t">
            <a:spAutoFit/>
          </a:bodyPr>
          <a:lstStyle/>
          <a:p>
            <a:pPr algn="ctr">
              <a:lnSpc>
                <a:spcPts val="8959"/>
              </a:lnSpc>
            </a:pPr>
            <a:r>
              <a:rPr lang="en-US" sz="6399">
                <a:solidFill>
                  <a:srgbClr val="523434"/>
                </a:solidFill>
                <a:latin typeface="Bobby Jones"/>
                <a:ea typeface="Bobby Jones"/>
                <a:cs typeface="Bobby Jones"/>
                <a:sym typeface="Bobby Jones"/>
              </a:rPr>
              <a:t>Digital ethnograpy &amp; Social Media</a:t>
            </a:r>
          </a:p>
        </p:txBody>
      </p:sp>
      <p:sp>
        <p:nvSpPr>
          <p:cNvPr id="5" name="TextBox 5"/>
          <p:cNvSpPr txBox="1"/>
          <p:nvPr/>
        </p:nvSpPr>
        <p:spPr>
          <a:xfrm>
            <a:off x="5775286" y="3196423"/>
            <a:ext cx="10836313" cy="3424142"/>
          </a:xfrm>
          <a:prstGeom prst="rect">
            <a:avLst/>
          </a:prstGeom>
        </p:spPr>
        <p:txBody>
          <a:bodyPr wrap="square" lIns="0" tIns="0" rIns="0" bIns="0" rtlCol="0" anchor="t">
            <a:spAutoFit/>
          </a:bodyPr>
          <a:lstStyle/>
          <a:p>
            <a:pPr marL="690881" lvl="1" indent="-345440" algn="l">
              <a:lnSpc>
                <a:spcPts val="4480"/>
              </a:lnSpc>
              <a:buFont typeface="Arial"/>
              <a:buChar char="•"/>
            </a:pPr>
            <a:r>
              <a:rPr lang="en-US" sz="3200" spc="35" dirty="0">
                <a:solidFill>
                  <a:srgbClr val="523434"/>
                </a:solidFill>
                <a:latin typeface="Canva Sans"/>
                <a:ea typeface="Canva Sans"/>
                <a:cs typeface="Canva Sans"/>
                <a:sym typeface="Canva Sans"/>
              </a:rPr>
              <a:t>What are people posting?</a:t>
            </a:r>
          </a:p>
          <a:p>
            <a:pPr marL="690881" lvl="1" indent="-345440" algn="l">
              <a:lnSpc>
                <a:spcPts val="4480"/>
              </a:lnSpc>
              <a:buFont typeface="Arial"/>
              <a:buChar char="•"/>
            </a:pPr>
            <a:r>
              <a:rPr lang="en-US" sz="3200" spc="35" dirty="0">
                <a:solidFill>
                  <a:srgbClr val="523434"/>
                </a:solidFill>
                <a:latin typeface="Canva Sans"/>
                <a:ea typeface="Canva Sans"/>
                <a:cs typeface="Canva Sans"/>
                <a:sym typeface="Canva Sans"/>
              </a:rPr>
              <a:t>What questions are they asking?</a:t>
            </a:r>
          </a:p>
          <a:p>
            <a:pPr marL="690881" lvl="1" indent="-345440" algn="l">
              <a:lnSpc>
                <a:spcPts val="4480"/>
              </a:lnSpc>
              <a:buFont typeface="Arial"/>
              <a:buChar char="•"/>
            </a:pPr>
            <a:r>
              <a:rPr lang="en-US" sz="3200" spc="35" dirty="0">
                <a:solidFill>
                  <a:srgbClr val="523434"/>
                </a:solidFill>
                <a:latin typeface="Canva Sans"/>
                <a:ea typeface="Canva Sans"/>
                <a:cs typeface="Canva Sans"/>
                <a:sym typeface="Canva Sans"/>
              </a:rPr>
              <a:t>What programs and services are they looking for?</a:t>
            </a:r>
          </a:p>
          <a:p>
            <a:pPr marL="690881" lvl="1" indent="-345440" algn="l">
              <a:lnSpc>
                <a:spcPts val="4480"/>
              </a:lnSpc>
              <a:buFont typeface="Arial"/>
              <a:buChar char="•"/>
            </a:pPr>
            <a:r>
              <a:rPr lang="en-US" sz="3200" spc="35" dirty="0">
                <a:solidFill>
                  <a:srgbClr val="523434"/>
                </a:solidFill>
                <a:latin typeface="Canva Sans"/>
                <a:ea typeface="Canva Sans"/>
                <a:cs typeface="Canva Sans"/>
                <a:sym typeface="Canva Sans"/>
              </a:rPr>
              <a:t>What events are happening?</a:t>
            </a:r>
          </a:p>
          <a:p>
            <a:pPr marL="690881" lvl="1" indent="-345440" algn="l">
              <a:lnSpc>
                <a:spcPts val="4480"/>
              </a:lnSpc>
              <a:buFont typeface="Arial"/>
              <a:buChar char="•"/>
            </a:pPr>
            <a:r>
              <a:rPr lang="en-US" sz="3200" spc="35" dirty="0">
                <a:solidFill>
                  <a:srgbClr val="523434"/>
                </a:solidFill>
                <a:latin typeface="Canva Sans"/>
                <a:ea typeface="Canva Sans"/>
                <a:cs typeface="Canva Sans"/>
                <a:sym typeface="Canva Sans"/>
              </a:rPr>
              <a:t>What organizations and businesses are active?</a:t>
            </a:r>
          </a:p>
          <a:p>
            <a:pPr marL="690881" lvl="1" indent="-345440" algn="l">
              <a:lnSpc>
                <a:spcPts val="4480"/>
              </a:lnSpc>
              <a:buFont typeface="Arial"/>
              <a:buChar char="•"/>
            </a:pPr>
            <a:r>
              <a:rPr lang="en-US" sz="3200" spc="38" dirty="0">
                <a:solidFill>
                  <a:srgbClr val="523434"/>
                </a:solidFill>
                <a:latin typeface="Canva Sans"/>
                <a:ea typeface="Canva Sans"/>
                <a:cs typeface="Canva Sans"/>
                <a:sym typeface="Canva Sans"/>
              </a:rPr>
              <a:t>What resources are being shared?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03664" y="1487168"/>
            <a:ext cx="6680671" cy="7312664"/>
          </a:xfrm>
          <a:custGeom>
            <a:avLst/>
            <a:gdLst/>
            <a:ahLst/>
            <a:cxnLst/>
            <a:rect l="l" t="t" r="r" b="b"/>
            <a:pathLst>
              <a:path w="6680671" h="7312664">
                <a:moveTo>
                  <a:pt x="0" y="0"/>
                </a:moveTo>
                <a:lnTo>
                  <a:pt x="6680672" y="0"/>
                </a:lnTo>
                <a:lnTo>
                  <a:pt x="6680672" y="7312664"/>
                </a:lnTo>
                <a:lnTo>
                  <a:pt x="0" y="7312664"/>
                </a:lnTo>
                <a:lnTo>
                  <a:pt x="0" y="0"/>
                </a:lnTo>
                <a:close/>
              </a:path>
            </a:pathLst>
          </a:custGeom>
          <a:blipFill>
            <a:blip r:embed="rId2"/>
            <a:stretch>
              <a:fillRect t="-7823"/>
            </a:stretch>
          </a:blipFill>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5289" y="8268805"/>
            <a:ext cx="19098587" cy="2532545"/>
          </a:xfrm>
          <a:custGeom>
            <a:avLst/>
            <a:gdLst/>
            <a:ahLst/>
            <a:cxnLst/>
            <a:rect l="l" t="t" r="r" b="b"/>
            <a:pathLst>
              <a:path w="19098587" h="2532545">
                <a:moveTo>
                  <a:pt x="0" y="0"/>
                </a:moveTo>
                <a:lnTo>
                  <a:pt x="19098587" y="0"/>
                </a:lnTo>
                <a:lnTo>
                  <a:pt x="19098587" y="2532545"/>
                </a:lnTo>
                <a:lnTo>
                  <a:pt x="0" y="25325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134600" y="3390900"/>
            <a:ext cx="7103206" cy="6410643"/>
          </a:xfrm>
          <a:custGeom>
            <a:avLst/>
            <a:gdLst/>
            <a:ahLst/>
            <a:cxnLst/>
            <a:rect l="l" t="t" r="r" b="b"/>
            <a:pathLst>
              <a:path w="7103206" h="6410643">
                <a:moveTo>
                  <a:pt x="0" y="0"/>
                </a:moveTo>
                <a:lnTo>
                  <a:pt x="7103206" y="0"/>
                </a:lnTo>
                <a:lnTo>
                  <a:pt x="7103206" y="6410643"/>
                </a:lnTo>
                <a:lnTo>
                  <a:pt x="0" y="6410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2685574" y="885825"/>
            <a:ext cx="12916852" cy="1113790"/>
          </a:xfrm>
          <a:prstGeom prst="rect">
            <a:avLst/>
          </a:prstGeom>
        </p:spPr>
        <p:txBody>
          <a:bodyPr lIns="0" tIns="0" rIns="0" bIns="0" rtlCol="0" anchor="t">
            <a:spAutoFit/>
          </a:bodyPr>
          <a:lstStyle/>
          <a:p>
            <a:pPr algn="ctr">
              <a:lnSpc>
                <a:spcPts val="8959"/>
              </a:lnSpc>
            </a:pPr>
            <a:r>
              <a:rPr lang="en-US" sz="6399">
                <a:solidFill>
                  <a:srgbClr val="523434"/>
                </a:solidFill>
                <a:latin typeface="Bobby Jones"/>
                <a:ea typeface="Bobby Jones"/>
                <a:cs typeface="Bobby Jones"/>
                <a:sym typeface="Bobby Jones"/>
              </a:rPr>
              <a:t>Digital ethnograpy &amp; Social Media</a:t>
            </a:r>
          </a:p>
        </p:txBody>
      </p:sp>
      <p:sp>
        <p:nvSpPr>
          <p:cNvPr id="5" name="TextBox 5"/>
          <p:cNvSpPr txBox="1"/>
          <p:nvPr/>
        </p:nvSpPr>
        <p:spPr>
          <a:xfrm>
            <a:off x="4932153" y="3150788"/>
            <a:ext cx="3068847" cy="4001224"/>
          </a:xfrm>
          <a:prstGeom prst="rect">
            <a:avLst/>
          </a:prstGeom>
        </p:spPr>
        <p:txBody>
          <a:bodyPr wrap="square" lIns="0" tIns="0" rIns="0" bIns="0" rtlCol="0" anchor="t">
            <a:spAutoFit/>
          </a:bodyPr>
          <a:lstStyle/>
          <a:p>
            <a:pPr marL="690881" lvl="1" indent="-345440" algn="l">
              <a:lnSpc>
                <a:spcPts val="4480"/>
              </a:lnSpc>
              <a:buFont typeface="Arial"/>
              <a:buChar char="•"/>
            </a:pPr>
            <a:r>
              <a:rPr lang="en-US" sz="3200" spc="35" dirty="0">
                <a:solidFill>
                  <a:srgbClr val="523434"/>
                </a:solidFill>
                <a:latin typeface="Canva Sans"/>
                <a:ea typeface="Canva Sans"/>
                <a:cs typeface="Canva Sans"/>
                <a:sym typeface="Canva Sans"/>
              </a:rPr>
              <a:t>Facebook</a:t>
            </a:r>
          </a:p>
          <a:p>
            <a:pPr marL="690881" lvl="1" indent="-345440" algn="l">
              <a:lnSpc>
                <a:spcPts val="4480"/>
              </a:lnSpc>
              <a:buFont typeface="Arial"/>
              <a:buChar char="•"/>
            </a:pPr>
            <a:r>
              <a:rPr lang="en-US" sz="3200" spc="35" dirty="0">
                <a:solidFill>
                  <a:srgbClr val="523434"/>
                </a:solidFill>
                <a:latin typeface="Canva Sans"/>
                <a:ea typeface="Canva Sans"/>
                <a:cs typeface="Canva Sans"/>
                <a:sym typeface="Canva Sans"/>
              </a:rPr>
              <a:t>Instagram</a:t>
            </a:r>
          </a:p>
          <a:p>
            <a:pPr marL="690881" lvl="1" indent="-345440" algn="l">
              <a:lnSpc>
                <a:spcPts val="4480"/>
              </a:lnSpc>
              <a:buFont typeface="Arial"/>
              <a:buChar char="•"/>
            </a:pPr>
            <a:r>
              <a:rPr lang="en-US" sz="3200" spc="35" dirty="0">
                <a:solidFill>
                  <a:srgbClr val="523434"/>
                </a:solidFill>
                <a:latin typeface="Canva Sans"/>
                <a:ea typeface="Canva Sans"/>
                <a:cs typeface="Canva Sans"/>
                <a:sym typeface="Canva Sans"/>
              </a:rPr>
              <a:t>TikTok</a:t>
            </a:r>
          </a:p>
          <a:p>
            <a:pPr marL="690881" lvl="1" indent="-345440" algn="l">
              <a:lnSpc>
                <a:spcPts val="4480"/>
              </a:lnSpc>
              <a:buFont typeface="Arial"/>
              <a:buChar char="•"/>
            </a:pPr>
            <a:r>
              <a:rPr lang="en-US" sz="3200" spc="35" dirty="0">
                <a:solidFill>
                  <a:srgbClr val="523434"/>
                </a:solidFill>
                <a:latin typeface="Canva Sans"/>
                <a:ea typeface="Canva Sans"/>
                <a:cs typeface="Canva Sans"/>
                <a:sym typeface="Canva Sans"/>
              </a:rPr>
              <a:t>Reddit</a:t>
            </a:r>
          </a:p>
          <a:p>
            <a:pPr marL="690881" lvl="1" indent="-345440" algn="l">
              <a:lnSpc>
                <a:spcPts val="4480"/>
              </a:lnSpc>
              <a:buFont typeface="Arial"/>
              <a:buChar char="•"/>
            </a:pPr>
            <a:r>
              <a:rPr lang="en-US" sz="3200" spc="35" dirty="0" err="1">
                <a:solidFill>
                  <a:srgbClr val="523434"/>
                </a:solidFill>
                <a:latin typeface="Canva Sans"/>
                <a:ea typeface="Canva Sans"/>
                <a:cs typeface="Canva Sans"/>
                <a:sym typeface="Canva Sans"/>
              </a:rPr>
              <a:t>Nextdoor</a:t>
            </a:r>
            <a:endParaRPr lang="en-US" sz="3200" spc="35" dirty="0">
              <a:solidFill>
                <a:srgbClr val="523434"/>
              </a:solidFill>
              <a:latin typeface="Canva Sans"/>
              <a:ea typeface="Canva Sans"/>
              <a:cs typeface="Canva Sans"/>
              <a:sym typeface="Canva Sans"/>
            </a:endParaRPr>
          </a:p>
          <a:p>
            <a:pPr marL="690881" lvl="1" indent="-345440" algn="l">
              <a:lnSpc>
                <a:spcPts val="4480"/>
              </a:lnSpc>
              <a:buFont typeface="Arial"/>
              <a:buChar char="•"/>
            </a:pPr>
            <a:r>
              <a:rPr lang="en-US" sz="3200" spc="35" dirty="0">
                <a:solidFill>
                  <a:srgbClr val="523434"/>
                </a:solidFill>
                <a:latin typeface="Canva Sans"/>
                <a:ea typeface="Canva Sans"/>
                <a:cs typeface="Canva Sans"/>
                <a:sym typeface="Canva Sans"/>
              </a:rPr>
              <a:t>Twitch</a:t>
            </a:r>
          </a:p>
          <a:p>
            <a:pPr marL="690881" lvl="1" indent="-345440" algn="l">
              <a:lnSpc>
                <a:spcPts val="4480"/>
              </a:lnSpc>
              <a:buFont typeface="Arial"/>
              <a:buChar char="•"/>
            </a:pPr>
            <a:r>
              <a:rPr lang="en-US" sz="3200" spc="38" dirty="0">
                <a:solidFill>
                  <a:srgbClr val="523434"/>
                </a:solidFill>
                <a:latin typeface="Canva Sans"/>
                <a:ea typeface="Canva Sans"/>
                <a:cs typeface="Canva Sans"/>
                <a:sym typeface="Canva Sans"/>
              </a:rPr>
              <a:t>Discord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5289" y="8268805"/>
            <a:ext cx="19098587" cy="2532545"/>
          </a:xfrm>
          <a:custGeom>
            <a:avLst/>
            <a:gdLst/>
            <a:ahLst/>
            <a:cxnLst/>
            <a:rect l="l" t="t" r="r" b="b"/>
            <a:pathLst>
              <a:path w="19098587" h="2532545">
                <a:moveTo>
                  <a:pt x="0" y="0"/>
                </a:moveTo>
                <a:lnTo>
                  <a:pt x="19098587" y="0"/>
                </a:lnTo>
                <a:lnTo>
                  <a:pt x="19098587" y="2532545"/>
                </a:lnTo>
                <a:lnTo>
                  <a:pt x="0" y="25325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5400" y="4541520"/>
            <a:ext cx="7342909" cy="6259830"/>
          </a:xfrm>
          <a:custGeom>
            <a:avLst/>
            <a:gdLst/>
            <a:ahLst/>
            <a:cxnLst/>
            <a:rect l="l" t="t" r="r" b="b"/>
            <a:pathLst>
              <a:path w="7342909" h="6259830">
                <a:moveTo>
                  <a:pt x="0" y="0"/>
                </a:moveTo>
                <a:lnTo>
                  <a:pt x="7342909" y="0"/>
                </a:lnTo>
                <a:lnTo>
                  <a:pt x="7342909" y="6259830"/>
                </a:lnTo>
                <a:lnTo>
                  <a:pt x="0" y="62598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3125457" y="798195"/>
            <a:ext cx="12037076" cy="1113790"/>
          </a:xfrm>
          <a:prstGeom prst="rect">
            <a:avLst/>
          </a:prstGeom>
        </p:spPr>
        <p:txBody>
          <a:bodyPr lIns="0" tIns="0" rIns="0" bIns="0" rtlCol="0" anchor="t">
            <a:spAutoFit/>
          </a:bodyPr>
          <a:lstStyle/>
          <a:p>
            <a:pPr algn="ctr">
              <a:lnSpc>
                <a:spcPts val="8959"/>
              </a:lnSpc>
            </a:pPr>
            <a:r>
              <a:rPr lang="en-US" sz="6399">
                <a:solidFill>
                  <a:srgbClr val="4F2422"/>
                </a:solidFill>
                <a:latin typeface="Bobby Jones"/>
                <a:ea typeface="Bobby Jones"/>
                <a:cs typeface="Bobby Jones"/>
                <a:sym typeface="Bobby Jones"/>
              </a:rPr>
              <a:t>ethics &amp; ethnography</a:t>
            </a:r>
          </a:p>
        </p:txBody>
      </p:sp>
      <p:sp>
        <p:nvSpPr>
          <p:cNvPr id="5" name="TextBox 5"/>
          <p:cNvSpPr txBox="1"/>
          <p:nvPr/>
        </p:nvSpPr>
        <p:spPr>
          <a:xfrm>
            <a:off x="8375947" y="3698792"/>
            <a:ext cx="9150053" cy="2602230"/>
          </a:xfrm>
          <a:prstGeom prst="rect">
            <a:avLst/>
          </a:prstGeom>
        </p:spPr>
        <p:txBody>
          <a:bodyPr wrap="square" lIns="0" tIns="0" rIns="0" bIns="0" rtlCol="0" anchor="t">
            <a:spAutoFit/>
          </a:bodyPr>
          <a:lstStyle/>
          <a:p>
            <a:pPr marL="1036320" lvl="1" indent="-518160" algn="l">
              <a:lnSpc>
                <a:spcPts val="6719"/>
              </a:lnSpc>
              <a:buFont typeface="Arial"/>
              <a:buChar char="•"/>
            </a:pPr>
            <a:r>
              <a:rPr lang="en-US" sz="4800" dirty="0">
                <a:solidFill>
                  <a:srgbClr val="4F2422"/>
                </a:solidFill>
                <a:latin typeface="Calibri (MS)"/>
                <a:ea typeface="Calibri (MS)"/>
                <a:cs typeface="Calibri (MS)"/>
                <a:sym typeface="Calibri (MS)"/>
              </a:rPr>
              <a:t>Be honest and open</a:t>
            </a:r>
          </a:p>
          <a:p>
            <a:pPr marL="1036320" lvl="1" indent="-518160" algn="l">
              <a:lnSpc>
                <a:spcPts val="6719"/>
              </a:lnSpc>
              <a:buFont typeface="Arial"/>
              <a:buChar char="•"/>
            </a:pPr>
            <a:r>
              <a:rPr lang="en-US" sz="4800" dirty="0">
                <a:solidFill>
                  <a:srgbClr val="4F2422"/>
                </a:solidFill>
                <a:latin typeface="Calibri (MS)"/>
                <a:ea typeface="Calibri (MS)"/>
                <a:cs typeface="Calibri (MS)"/>
                <a:sym typeface="Calibri (MS)"/>
              </a:rPr>
              <a:t>Respect privacy and boundaries</a:t>
            </a:r>
          </a:p>
          <a:p>
            <a:pPr marL="1036320" lvl="1" indent="-518160" algn="l">
              <a:lnSpc>
                <a:spcPts val="6719"/>
              </a:lnSpc>
              <a:buFont typeface="Arial"/>
              <a:buChar char="•"/>
            </a:pPr>
            <a:r>
              <a:rPr lang="en-US" sz="4800" dirty="0">
                <a:solidFill>
                  <a:srgbClr val="4F2422"/>
                </a:solidFill>
                <a:latin typeface="Calibri (MS)"/>
                <a:ea typeface="Calibri (MS)"/>
                <a:cs typeface="Calibri (MS)"/>
                <a:sym typeface="Calibri (MS)"/>
              </a:rPr>
              <a:t>If in doubt, ask first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5289" y="8268805"/>
            <a:ext cx="19098587" cy="2532545"/>
          </a:xfrm>
          <a:custGeom>
            <a:avLst/>
            <a:gdLst/>
            <a:ahLst/>
            <a:cxnLst/>
            <a:rect l="l" t="t" r="r" b="b"/>
            <a:pathLst>
              <a:path w="19098587" h="2532545">
                <a:moveTo>
                  <a:pt x="0" y="0"/>
                </a:moveTo>
                <a:lnTo>
                  <a:pt x="19098587" y="0"/>
                </a:lnTo>
                <a:lnTo>
                  <a:pt x="19098587" y="2532545"/>
                </a:lnTo>
                <a:lnTo>
                  <a:pt x="0" y="25325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33400" y="1817822"/>
            <a:ext cx="4491764" cy="8983528"/>
          </a:xfrm>
          <a:custGeom>
            <a:avLst/>
            <a:gdLst/>
            <a:ahLst/>
            <a:cxnLst/>
            <a:rect l="l" t="t" r="r" b="b"/>
            <a:pathLst>
              <a:path w="4491764" h="8983528">
                <a:moveTo>
                  <a:pt x="0" y="0"/>
                </a:moveTo>
                <a:lnTo>
                  <a:pt x="4491764" y="0"/>
                </a:lnTo>
                <a:lnTo>
                  <a:pt x="4491764" y="8983528"/>
                </a:lnTo>
                <a:lnTo>
                  <a:pt x="0" y="89835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659198" y="1474956"/>
            <a:ext cx="14969595" cy="2021843"/>
          </a:xfrm>
          <a:prstGeom prst="rect">
            <a:avLst/>
          </a:prstGeom>
        </p:spPr>
        <p:txBody>
          <a:bodyPr lIns="0" tIns="0" rIns="0" bIns="0" rtlCol="0" anchor="t">
            <a:spAutoFit/>
          </a:bodyPr>
          <a:lstStyle/>
          <a:p>
            <a:pPr algn="ctr">
              <a:lnSpc>
                <a:spcPts val="14560"/>
              </a:lnSpc>
            </a:pPr>
            <a:r>
              <a:rPr lang="en-US" sz="10400">
                <a:solidFill>
                  <a:srgbClr val="523434"/>
                </a:solidFill>
                <a:latin typeface="Bobby Jones"/>
                <a:ea typeface="Bobby Jones"/>
                <a:cs typeface="Bobby Jones"/>
                <a:sym typeface="Bobby Jones"/>
              </a:rPr>
              <a:t>Thank You</a:t>
            </a:r>
          </a:p>
        </p:txBody>
      </p:sp>
      <p:sp>
        <p:nvSpPr>
          <p:cNvPr id="5" name="TextBox 4">
            <a:extLst>
              <a:ext uri="{FF2B5EF4-FFF2-40B4-BE49-F238E27FC236}">
                <a16:creationId xmlns:a16="http://schemas.microsoft.com/office/drawing/2014/main" id="{E4E21637-5196-9F1A-AF43-617A1AECC6CE}"/>
              </a:ext>
            </a:extLst>
          </p:cNvPr>
          <p:cNvSpPr txBox="1"/>
          <p:nvPr/>
        </p:nvSpPr>
        <p:spPr>
          <a:xfrm>
            <a:off x="5963853" y="4076700"/>
            <a:ext cx="11049000" cy="1446550"/>
          </a:xfrm>
          <a:prstGeom prst="rect">
            <a:avLst/>
          </a:prstGeom>
          <a:noFill/>
        </p:spPr>
        <p:txBody>
          <a:bodyPr wrap="square" rtlCol="0">
            <a:spAutoFit/>
          </a:bodyPr>
          <a:lstStyle/>
          <a:p>
            <a:r>
              <a:rPr lang="en-US" sz="4400" dirty="0"/>
              <a:t>Contact Me:</a:t>
            </a:r>
          </a:p>
          <a:p>
            <a:r>
              <a:rPr lang="en-US" sz="4400" dirty="0"/>
              <a:t>elizabeth.bintrim@montgomerycountymd.gov</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9"/>
        <p:cNvGrpSpPr/>
        <p:nvPr/>
      </p:nvGrpSpPr>
      <p:grpSpPr>
        <a:xfrm>
          <a:off x="0" y="0"/>
          <a:ext cx="0" cy="0"/>
          <a:chOff x="0" y="0"/>
          <a:chExt cx="0" cy="0"/>
        </a:xfrm>
      </p:grpSpPr>
      <p:sp>
        <p:nvSpPr>
          <p:cNvPr id="260" name="Google Shape;260;p18"/>
          <p:cNvSpPr txBox="1">
            <a:spLocks noGrp="1"/>
          </p:cNvSpPr>
          <p:nvPr>
            <p:ph type="title"/>
          </p:nvPr>
        </p:nvSpPr>
        <p:spPr>
          <a:xfrm>
            <a:off x="1085056" y="1257300"/>
            <a:ext cx="16117887" cy="20193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5"/>
              </a:buClr>
              <a:buSzPts val="4000"/>
              <a:buFont typeface="Georgia"/>
              <a:buNone/>
            </a:pPr>
            <a:r>
              <a:rPr lang="en-US">
                <a:solidFill>
                  <a:schemeClr val="accent5"/>
                </a:solidFill>
              </a:rPr>
              <a:t>Please take a moment to </a:t>
            </a:r>
            <a:br>
              <a:rPr lang="en-US">
                <a:solidFill>
                  <a:schemeClr val="accent5"/>
                </a:solidFill>
              </a:rPr>
            </a:br>
            <a:r>
              <a:rPr lang="en-US">
                <a:solidFill>
                  <a:schemeClr val="accent5"/>
                </a:solidFill>
              </a:rPr>
              <a:t>complete the program survey.</a:t>
            </a:r>
            <a:endParaRPr>
              <a:solidFill>
                <a:schemeClr val="accent5"/>
              </a:solidFill>
            </a:endParaRPr>
          </a:p>
        </p:txBody>
      </p:sp>
      <p:pic>
        <p:nvPicPr>
          <p:cNvPr id="261" name="Google Shape;261;p18" descr="A qr code on a white background&#10;&#10;AI-generated content may be incorrect."/>
          <p:cNvPicPr preferRelativeResize="0"/>
          <p:nvPr/>
        </p:nvPicPr>
        <p:blipFill rotWithShape="1">
          <a:blip r:embed="rId3">
            <a:alphaModFix/>
          </a:blip>
          <a:srcRect t="11344" b="12175"/>
          <a:stretch/>
        </p:blipFill>
        <p:spPr>
          <a:xfrm>
            <a:off x="6572249" y="3028950"/>
            <a:ext cx="5143500" cy="5245077"/>
          </a:xfrm>
          <a:prstGeom prst="rect">
            <a:avLst/>
          </a:prstGeom>
          <a:noFill/>
          <a:ln>
            <a:noFill/>
          </a:ln>
        </p:spPr>
      </p:pic>
      <p:sp>
        <p:nvSpPr>
          <p:cNvPr id="262" name="Google Shape;262;p18"/>
          <p:cNvSpPr txBox="1"/>
          <p:nvPr/>
        </p:nvSpPr>
        <p:spPr>
          <a:xfrm>
            <a:off x="4571999" y="8039100"/>
            <a:ext cx="91440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815241"/>
                </a:solidFill>
                <a:effectLst/>
                <a:uLnTx/>
                <a:uFillTx/>
                <a:latin typeface="Arial"/>
                <a:ea typeface="Arial"/>
                <a:cs typeface="Arial"/>
                <a:sym typeface="Arial"/>
              </a:rPr>
              <a:t>SCAN ME!</a:t>
            </a:r>
            <a:endParaRPr kumimoji="0" sz="4000" b="1" i="0" u="none" strike="noStrike" kern="0" cap="none" spc="0" normalizeH="0" baseline="0" noProof="0">
              <a:ln>
                <a:noFill/>
              </a:ln>
              <a:solidFill>
                <a:srgbClr val="027676"/>
              </a:solidFill>
              <a:effectLst/>
              <a:uLnTx/>
              <a:uFillTx/>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ECE1"/>
        </a:solidFill>
        <a:effectLst/>
      </p:bgPr>
    </p:bg>
    <p:spTree>
      <p:nvGrpSpPr>
        <p:cNvPr id="1" name=""/>
        <p:cNvGrpSpPr/>
        <p:nvPr/>
      </p:nvGrpSpPr>
      <p:grpSpPr>
        <a:xfrm>
          <a:off x="0" y="0"/>
          <a:ext cx="0" cy="0"/>
          <a:chOff x="0" y="0"/>
          <a:chExt cx="0" cy="0"/>
        </a:xfrm>
      </p:grpSpPr>
      <p:sp>
        <p:nvSpPr>
          <p:cNvPr id="2" name="Freeform 2"/>
          <p:cNvSpPr/>
          <p:nvPr/>
        </p:nvSpPr>
        <p:spPr>
          <a:xfrm>
            <a:off x="-405289" y="8268805"/>
            <a:ext cx="19098587" cy="2532545"/>
          </a:xfrm>
          <a:custGeom>
            <a:avLst/>
            <a:gdLst/>
            <a:ahLst/>
            <a:cxnLst/>
            <a:rect l="l" t="t" r="r" b="b"/>
            <a:pathLst>
              <a:path w="19098587" h="2532545">
                <a:moveTo>
                  <a:pt x="0" y="0"/>
                </a:moveTo>
                <a:lnTo>
                  <a:pt x="19098587" y="0"/>
                </a:lnTo>
                <a:lnTo>
                  <a:pt x="19098587" y="2532545"/>
                </a:lnTo>
                <a:lnTo>
                  <a:pt x="0" y="25325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3352993" y="3742477"/>
            <a:ext cx="4853445" cy="6740900"/>
            <a:chOff x="0" y="0"/>
            <a:chExt cx="6471260" cy="8987866"/>
          </a:xfrm>
        </p:grpSpPr>
        <p:sp>
          <p:nvSpPr>
            <p:cNvPr id="4" name="Freeform 4"/>
            <p:cNvSpPr/>
            <p:nvPr/>
          </p:nvSpPr>
          <p:spPr>
            <a:xfrm>
              <a:off x="0" y="0"/>
              <a:ext cx="6471285" cy="8987917"/>
            </a:xfrm>
            <a:custGeom>
              <a:avLst/>
              <a:gdLst/>
              <a:ahLst/>
              <a:cxnLst/>
              <a:rect l="l" t="t" r="r" b="b"/>
              <a:pathLst>
                <a:path w="6471285" h="8987917">
                  <a:moveTo>
                    <a:pt x="0" y="0"/>
                  </a:moveTo>
                  <a:lnTo>
                    <a:pt x="6471285" y="0"/>
                  </a:lnTo>
                  <a:lnTo>
                    <a:pt x="6471285" y="8987917"/>
                  </a:lnTo>
                  <a:lnTo>
                    <a:pt x="0" y="8987917"/>
                  </a:lnTo>
                  <a:lnTo>
                    <a:pt x="0" y="0"/>
                  </a:lnTo>
                  <a:close/>
                </a:path>
              </a:pathLst>
            </a:custGeom>
            <a:blipFill>
              <a:blip r:embed="rId4"/>
              <a:stretch>
                <a:fillRect l="-23" r="-23"/>
              </a:stretch>
            </a:blipFill>
          </p:spPr>
          <p:txBody>
            <a:bodyPr/>
            <a:lstStyle/>
            <a:p>
              <a:endParaRPr lang="en-US"/>
            </a:p>
          </p:txBody>
        </p:sp>
      </p:grpSp>
      <p:sp>
        <p:nvSpPr>
          <p:cNvPr id="5" name="TextBox 5"/>
          <p:cNvSpPr txBox="1"/>
          <p:nvPr/>
        </p:nvSpPr>
        <p:spPr>
          <a:xfrm>
            <a:off x="4935007" y="742950"/>
            <a:ext cx="8417976" cy="1256662"/>
          </a:xfrm>
          <a:prstGeom prst="rect">
            <a:avLst/>
          </a:prstGeom>
        </p:spPr>
        <p:txBody>
          <a:bodyPr lIns="0" tIns="0" rIns="0" bIns="0" rtlCol="0" anchor="t">
            <a:spAutoFit/>
          </a:bodyPr>
          <a:lstStyle/>
          <a:p>
            <a:pPr algn="ctr">
              <a:lnSpc>
                <a:spcPts val="8958"/>
              </a:lnSpc>
            </a:pPr>
            <a:r>
              <a:rPr lang="en-US" sz="6398">
                <a:solidFill>
                  <a:srgbClr val="523434"/>
                </a:solidFill>
                <a:latin typeface="Bobby Jones"/>
                <a:ea typeface="Bobby Jones"/>
                <a:cs typeface="Bobby Jones"/>
                <a:sym typeface="Bobby Jones"/>
              </a:rPr>
              <a:t>today’s agenda</a:t>
            </a:r>
          </a:p>
        </p:txBody>
      </p:sp>
      <p:sp>
        <p:nvSpPr>
          <p:cNvPr id="6" name="TextBox 6"/>
          <p:cNvSpPr txBox="1"/>
          <p:nvPr/>
        </p:nvSpPr>
        <p:spPr>
          <a:xfrm>
            <a:off x="3709025" y="2087566"/>
            <a:ext cx="11761204" cy="5443334"/>
          </a:xfrm>
          <a:prstGeom prst="rect">
            <a:avLst/>
          </a:prstGeom>
        </p:spPr>
        <p:txBody>
          <a:bodyPr lIns="0" tIns="0" rIns="0" bIns="0" rtlCol="0" anchor="t">
            <a:spAutoFit/>
          </a:bodyPr>
          <a:lstStyle/>
          <a:p>
            <a:pPr marL="959998" lvl="2" indent="-319999" algn="l">
              <a:lnSpc>
                <a:spcPts val="5878"/>
              </a:lnSpc>
              <a:buFont typeface="Arial"/>
              <a:buChar char="⚬"/>
            </a:pPr>
            <a:r>
              <a:rPr lang="en-US" sz="4198">
                <a:solidFill>
                  <a:srgbClr val="523434"/>
                </a:solidFill>
                <a:latin typeface="Canva Sans"/>
                <a:ea typeface="Canva Sans"/>
                <a:cs typeface="Canva Sans"/>
                <a:sym typeface="Canva Sans"/>
              </a:rPr>
              <a:t>Facts on Paper vs. Facts on the Ground</a:t>
            </a:r>
          </a:p>
          <a:p>
            <a:pPr marL="959998" lvl="2" indent="-319999" algn="l">
              <a:lnSpc>
                <a:spcPts val="5878"/>
              </a:lnSpc>
              <a:buFont typeface="Arial"/>
              <a:buChar char="⚬"/>
            </a:pPr>
            <a:r>
              <a:rPr lang="en-US" sz="4198">
                <a:solidFill>
                  <a:srgbClr val="523434"/>
                </a:solidFill>
                <a:latin typeface="Canva Sans"/>
                <a:ea typeface="Canva Sans"/>
                <a:cs typeface="Canva Sans"/>
                <a:sym typeface="Canva Sans"/>
              </a:rPr>
              <a:t>What Is Ethnography?</a:t>
            </a:r>
          </a:p>
          <a:p>
            <a:pPr marL="959998" lvl="2" indent="-319999" algn="l">
              <a:lnSpc>
                <a:spcPts val="5878"/>
              </a:lnSpc>
              <a:buFont typeface="Arial"/>
              <a:buChar char="⚬"/>
            </a:pPr>
            <a:r>
              <a:rPr lang="en-US" sz="4198">
                <a:solidFill>
                  <a:srgbClr val="523434"/>
                </a:solidFill>
                <a:latin typeface="Canva Sans"/>
                <a:ea typeface="Canva Sans"/>
                <a:cs typeface="Canva Sans"/>
                <a:sym typeface="Canva Sans"/>
              </a:rPr>
              <a:t>Ethnographic Methods for the Library</a:t>
            </a:r>
          </a:p>
          <a:p>
            <a:pPr marL="1507504" lvl="3" indent="-376876" algn="l">
              <a:lnSpc>
                <a:spcPts val="5166"/>
              </a:lnSpc>
              <a:buFont typeface="Arial"/>
              <a:buChar char="￭"/>
            </a:pPr>
            <a:r>
              <a:rPr lang="en-US" sz="3690">
                <a:solidFill>
                  <a:srgbClr val="523434"/>
                </a:solidFill>
                <a:latin typeface="Canva Sans"/>
                <a:ea typeface="Canva Sans"/>
                <a:cs typeface="Canva Sans"/>
                <a:sym typeface="Canva Sans"/>
              </a:rPr>
              <a:t>Fieldnotes</a:t>
            </a:r>
          </a:p>
          <a:p>
            <a:pPr marL="1507504" lvl="3" indent="-376876" algn="l">
              <a:lnSpc>
                <a:spcPts val="5166"/>
              </a:lnSpc>
              <a:buFont typeface="Arial"/>
              <a:buChar char="￭"/>
            </a:pPr>
            <a:r>
              <a:rPr lang="en-US" sz="3690">
                <a:solidFill>
                  <a:srgbClr val="523434"/>
                </a:solidFill>
                <a:latin typeface="Canva Sans"/>
                <a:ea typeface="Canva Sans"/>
                <a:cs typeface="Canva Sans"/>
                <a:sym typeface="Canva Sans"/>
              </a:rPr>
              <a:t>Reflexive Journaling</a:t>
            </a:r>
          </a:p>
          <a:p>
            <a:pPr marL="1507504" lvl="3" indent="-376876" algn="l">
              <a:lnSpc>
                <a:spcPts val="5166"/>
              </a:lnSpc>
              <a:buFont typeface="Arial"/>
              <a:buChar char="￭"/>
            </a:pPr>
            <a:r>
              <a:rPr lang="en-US" sz="3690">
                <a:solidFill>
                  <a:srgbClr val="523434"/>
                </a:solidFill>
                <a:latin typeface="Canva Sans"/>
                <a:ea typeface="Canva Sans"/>
                <a:cs typeface="Canva Sans"/>
                <a:sym typeface="Canva Sans"/>
              </a:rPr>
              <a:t>Mapping</a:t>
            </a:r>
          </a:p>
          <a:p>
            <a:pPr marL="1507114" lvl="3" indent="-376779" algn="l">
              <a:lnSpc>
                <a:spcPts val="5166"/>
              </a:lnSpc>
              <a:buFont typeface="Arial"/>
              <a:buChar char="￭"/>
            </a:pPr>
            <a:r>
              <a:rPr lang="en-US" sz="3690">
                <a:solidFill>
                  <a:srgbClr val="523434"/>
                </a:solidFill>
                <a:latin typeface="Canva Sans"/>
                <a:ea typeface="Canva Sans"/>
                <a:cs typeface="Canva Sans"/>
                <a:sym typeface="Canva Sans"/>
              </a:rPr>
              <a:t>Digital Ethnography</a:t>
            </a:r>
          </a:p>
          <a:p>
            <a:pPr algn="l">
              <a:lnSpc>
                <a:spcPts val="5166"/>
              </a:lnSpc>
            </a:pPr>
            <a:endParaRPr lang="en-US" sz="3690">
              <a:solidFill>
                <a:srgbClr val="523434"/>
              </a:solidFill>
              <a:latin typeface="Canva Sans"/>
              <a:ea typeface="Canva Sans"/>
              <a:cs typeface="Canva Sans"/>
              <a:sym typeface="Canva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ECE1"/>
        </a:solidFill>
        <a:effectLst/>
      </p:bgPr>
    </p:bg>
    <p:spTree>
      <p:nvGrpSpPr>
        <p:cNvPr id="1" name=""/>
        <p:cNvGrpSpPr/>
        <p:nvPr/>
      </p:nvGrpSpPr>
      <p:grpSpPr>
        <a:xfrm>
          <a:off x="0" y="0"/>
          <a:ext cx="0" cy="0"/>
          <a:chOff x="0" y="0"/>
          <a:chExt cx="0" cy="0"/>
        </a:xfrm>
      </p:grpSpPr>
      <p:sp>
        <p:nvSpPr>
          <p:cNvPr id="2" name="Freeform 2"/>
          <p:cNvSpPr/>
          <p:nvPr/>
        </p:nvSpPr>
        <p:spPr>
          <a:xfrm>
            <a:off x="4142477" y="2054397"/>
            <a:ext cx="10003046" cy="7502284"/>
          </a:xfrm>
          <a:custGeom>
            <a:avLst/>
            <a:gdLst/>
            <a:ahLst/>
            <a:cxnLst/>
            <a:rect l="l" t="t" r="r" b="b"/>
            <a:pathLst>
              <a:path w="10003046" h="7502284">
                <a:moveTo>
                  <a:pt x="0" y="0"/>
                </a:moveTo>
                <a:lnTo>
                  <a:pt x="10003046" y="0"/>
                </a:lnTo>
                <a:lnTo>
                  <a:pt x="10003046" y="7502284"/>
                </a:lnTo>
                <a:lnTo>
                  <a:pt x="0" y="7502284"/>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749202" y="561680"/>
            <a:ext cx="10789596" cy="1256662"/>
          </a:xfrm>
          <a:prstGeom prst="rect">
            <a:avLst/>
          </a:prstGeom>
        </p:spPr>
        <p:txBody>
          <a:bodyPr lIns="0" tIns="0" rIns="0" bIns="0" rtlCol="0" anchor="t">
            <a:spAutoFit/>
          </a:bodyPr>
          <a:lstStyle/>
          <a:p>
            <a:pPr algn="ctr">
              <a:lnSpc>
                <a:spcPts val="8958"/>
              </a:lnSpc>
            </a:pPr>
            <a:r>
              <a:rPr lang="en-US" sz="6398">
                <a:solidFill>
                  <a:srgbClr val="523434"/>
                </a:solidFill>
                <a:latin typeface="Bobby Jones"/>
                <a:ea typeface="Bobby Jones"/>
                <a:cs typeface="Bobby Jones"/>
                <a:sym typeface="Bobby Jones"/>
              </a:rPr>
              <a:t>Lies, D*&amp;! Lies, and Statistics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ECE1"/>
        </a:solidFill>
        <a:effectLst/>
      </p:bgPr>
    </p:bg>
    <p:spTree>
      <p:nvGrpSpPr>
        <p:cNvPr id="1" name=""/>
        <p:cNvGrpSpPr/>
        <p:nvPr/>
      </p:nvGrpSpPr>
      <p:grpSpPr>
        <a:xfrm>
          <a:off x="0" y="0"/>
          <a:ext cx="0" cy="0"/>
          <a:chOff x="0" y="0"/>
          <a:chExt cx="0" cy="0"/>
        </a:xfrm>
      </p:grpSpPr>
      <p:grpSp>
        <p:nvGrpSpPr>
          <p:cNvPr id="2" name="Group 2"/>
          <p:cNvGrpSpPr/>
          <p:nvPr/>
        </p:nvGrpSpPr>
        <p:grpSpPr>
          <a:xfrm>
            <a:off x="2503160" y="2988964"/>
            <a:ext cx="6802679" cy="5257248"/>
            <a:chOff x="0" y="0"/>
            <a:chExt cx="9070238" cy="7009663"/>
          </a:xfrm>
        </p:grpSpPr>
        <p:sp>
          <p:nvSpPr>
            <p:cNvPr id="3" name="Freeform 3"/>
            <p:cNvSpPr/>
            <p:nvPr/>
          </p:nvSpPr>
          <p:spPr>
            <a:xfrm>
              <a:off x="0" y="0"/>
              <a:ext cx="9070213" cy="7009638"/>
            </a:xfrm>
            <a:custGeom>
              <a:avLst/>
              <a:gdLst/>
              <a:ahLst/>
              <a:cxnLst/>
              <a:rect l="l" t="t" r="r" b="b"/>
              <a:pathLst>
                <a:path w="9070213" h="7009638">
                  <a:moveTo>
                    <a:pt x="0" y="0"/>
                  </a:moveTo>
                  <a:lnTo>
                    <a:pt x="9070213" y="0"/>
                  </a:lnTo>
                  <a:lnTo>
                    <a:pt x="9070213" y="7009638"/>
                  </a:lnTo>
                  <a:lnTo>
                    <a:pt x="0" y="7009638"/>
                  </a:lnTo>
                  <a:lnTo>
                    <a:pt x="0" y="0"/>
                  </a:lnTo>
                  <a:close/>
                </a:path>
              </a:pathLst>
            </a:custGeom>
            <a:blipFill>
              <a:blip r:embed="rId2"/>
              <a:stretch>
                <a:fillRect l="-23316" r="-23316"/>
              </a:stretch>
            </a:blipFill>
          </p:spPr>
          <p:txBody>
            <a:bodyPr/>
            <a:lstStyle/>
            <a:p>
              <a:endParaRPr lang="en-US"/>
            </a:p>
          </p:txBody>
        </p:sp>
      </p:grpSp>
      <p:grpSp>
        <p:nvGrpSpPr>
          <p:cNvPr id="4" name="Group 4"/>
          <p:cNvGrpSpPr/>
          <p:nvPr/>
        </p:nvGrpSpPr>
        <p:grpSpPr>
          <a:xfrm>
            <a:off x="10971162" y="2163642"/>
            <a:ext cx="4596879" cy="6907882"/>
            <a:chOff x="0" y="0"/>
            <a:chExt cx="6129172" cy="9210510"/>
          </a:xfrm>
        </p:grpSpPr>
        <p:sp>
          <p:nvSpPr>
            <p:cNvPr id="5" name="Freeform 5"/>
            <p:cNvSpPr/>
            <p:nvPr/>
          </p:nvSpPr>
          <p:spPr>
            <a:xfrm>
              <a:off x="0" y="0"/>
              <a:ext cx="6129147" cy="9210548"/>
            </a:xfrm>
            <a:custGeom>
              <a:avLst/>
              <a:gdLst/>
              <a:ahLst/>
              <a:cxnLst/>
              <a:rect l="l" t="t" r="r" b="b"/>
              <a:pathLst>
                <a:path w="6129147" h="9210548">
                  <a:moveTo>
                    <a:pt x="0" y="0"/>
                  </a:moveTo>
                  <a:lnTo>
                    <a:pt x="6129147" y="0"/>
                  </a:lnTo>
                  <a:lnTo>
                    <a:pt x="6129147" y="9210548"/>
                  </a:lnTo>
                  <a:lnTo>
                    <a:pt x="0" y="9210548"/>
                  </a:lnTo>
                  <a:lnTo>
                    <a:pt x="0" y="0"/>
                  </a:lnTo>
                  <a:close/>
                </a:path>
              </a:pathLst>
            </a:custGeom>
            <a:blipFill>
              <a:blip r:embed="rId3"/>
              <a:stretch>
                <a:fillRect l="-111" r="-112"/>
              </a:stretch>
            </a:blipFill>
          </p:spPr>
          <p:txBody>
            <a:bodyPr/>
            <a:lstStyle/>
            <a:p>
              <a:endParaRPr lang="en-US"/>
            </a:p>
          </p:txBody>
        </p:sp>
      </p:grpSp>
      <p:sp>
        <p:nvSpPr>
          <p:cNvPr id="6" name="TextBox 6"/>
          <p:cNvSpPr txBox="1"/>
          <p:nvPr/>
        </p:nvSpPr>
        <p:spPr>
          <a:xfrm>
            <a:off x="3749202" y="561680"/>
            <a:ext cx="10789596" cy="1256662"/>
          </a:xfrm>
          <a:prstGeom prst="rect">
            <a:avLst/>
          </a:prstGeom>
        </p:spPr>
        <p:txBody>
          <a:bodyPr lIns="0" tIns="0" rIns="0" bIns="0" rtlCol="0" anchor="t">
            <a:spAutoFit/>
          </a:bodyPr>
          <a:lstStyle/>
          <a:p>
            <a:pPr algn="ctr">
              <a:lnSpc>
                <a:spcPts val="8958"/>
              </a:lnSpc>
            </a:pPr>
            <a:r>
              <a:rPr lang="en-US" sz="6398">
                <a:solidFill>
                  <a:srgbClr val="523434"/>
                </a:solidFill>
                <a:latin typeface="Bobby Jones"/>
                <a:ea typeface="Bobby Jones"/>
                <a:cs typeface="Bobby Jones"/>
                <a:sym typeface="Bobby Jones"/>
              </a:rPr>
              <a:t>Lies, D*&amp;! Lies, and Statistics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ECE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937834"/>
            <a:ext cx="6646069" cy="4411323"/>
            <a:chOff x="0" y="0"/>
            <a:chExt cx="8861425" cy="5881764"/>
          </a:xfrm>
        </p:grpSpPr>
        <p:sp>
          <p:nvSpPr>
            <p:cNvPr id="3" name="Freeform 3"/>
            <p:cNvSpPr/>
            <p:nvPr/>
          </p:nvSpPr>
          <p:spPr>
            <a:xfrm>
              <a:off x="0" y="0"/>
              <a:ext cx="8861425" cy="5881751"/>
            </a:xfrm>
            <a:custGeom>
              <a:avLst/>
              <a:gdLst/>
              <a:ahLst/>
              <a:cxnLst/>
              <a:rect l="l" t="t" r="r" b="b"/>
              <a:pathLst>
                <a:path w="8861425" h="5881751">
                  <a:moveTo>
                    <a:pt x="0" y="0"/>
                  </a:moveTo>
                  <a:lnTo>
                    <a:pt x="8861425" y="0"/>
                  </a:lnTo>
                  <a:lnTo>
                    <a:pt x="8861425" y="5881751"/>
                  </a:lnTo>
                  <a:lnTo>
                    <a:pt x="0" y="5881751"/>
                  </a:lnTo>
                  <a:lnTo>
                    <a:pt x="0" y="0"/>
                  </a:lnTo>
                  <a:close/>
                </a:path>
              </a:pathLst>
            </a:custGeom>
            <a:blipFill>
              <a:blip r:embed="rId2"/>
              <a:stretch>
                <a:fillRect t="-15" b="-16"/>
              </a:stretch>
            </a:blipFill>
          </p:spPr>
          <p:txBody>
            <a:bodyPr/>
            <a:lstStyle/>
            <a:p>
              <a:endParaRPr lang="en-US"/>
            </a:p>
          </p:txBody>
        </p:sp>
      </p:grpSp>
      <p:grpSp>
        <p:nvGrpSpPr>
          <p:cNvPr id="4" name="Group 4"/>
          <p:cNvGrpSpPr/>
          <p:nvPr/>
        </p:nvGrpSpPr>
        <p:grpSpPr>
          <a:xfrm>
            <a:off x="9537068" y="2937834"/>
            <a:ext cx="7722232" cy="4411323"/>
            <a:chOff x="0" y="0"/>
            <a:chExt cx="10296309" cy="5881764"/>
          </a:xfrm>
        </p:grpSpPr>
        <p:sp>
          <p:nvSpPr>
            <p:cNvPr id="5" name="Freeform 5"/>
            <p:cNvSpPr/>
            <p:nvPr/>
          </p:nvSpPr>
          <p:spPr>
            <a:xfrm>
              <a:off x="0" y="0"/>
              <a:ext cx="10296271" cy="5881751"/>
            </a:xfrm>
            <a:custGeom>
              <a:avLst/>
              <a:gdLst/>
              <a:ahLst/>
              <a:cxnLst/>
              <a:rect l="l" t="t" r="r" b="b"/>
              <a:pathLst>
                <a:path w="10296271" h="5881751">
                  <a:moveTo>
                    <a:pt x="0" y="0"/>
                  </a:moveTo>
                  <a:lnTo>
                    <a:pt x="10296271" y="0"/>
                  </a:lnTo>
                  <a:lnTo>
                    <a:pt x="10296271" y="5881751"/>
                  </a:lnTo>
                  <a:lnTo>
                    <a:pt x="0" y="5881751"/>
                  </a:lnTo>
                  <a:lnTo>
                    <a:pt x="0" y="0"/>
                  </a:lnTo>
                  <a:close/>
                </a:path>
              </a:pathLst>
            </a:custGeom>
            <a:blipFill>
              <a:blip r:embed="rId3"/>
              <a:stretch>
                <a:fillRect t="-15" b="-15"/>
              </a:stretch>
            </a:blipFill>
          </p:spPr>
          <p:txBody>
            <a:bodyPr/>
            <a:lstStyle/>
            <a:p>
              <a:endParaRPr lang="en-US"/>
            </a:p>
          </p:txBody>
        </p:sp>
      </p:grpSp>
      <p:sp>
        <p:nvSpPr>
          <p:cNvPr id="6" name="TextBox 6"/>
          <p:cNvSpPr txBox="1"/>
          <p:nvPr/>
        </p:nvSpPr>
        <p:spPr>
          <a:xfrm>
            <a:off x="5856469" y="885825"/>
            <a:ext cx="6575062" cy="1113765"/>
          </a:xfrm>
          <a:prstGeom prst="rect">
            <a:avLst/>
          </a:prstGeom>
        </p:spPr>
        <p:txBody>
          <a:bodyPr lIns="0" tIns="0" rIns="0" bIns="0" rtlCol="0" anchor="t">
            <a:spAutoFit/>
          </a:bodyPr>
          <a:lstStyle/>
          <a:p>
            <a:pPr algn="ctr">
              <a:lnSpc>
                <a:spcPts val="8958"/>
              </a:lnSpc>
            </a:pPr>
            <a:r>
              <a:rPr lang="en-US" sz="6398">
                <a:solidFill>
                  <a:srgbClr val="523434"/>
                </a:solidFill>
                <a:latin typeface="Bobby Jones"/>
                <a:ea typeface="Bobby Jones"/>
                <a:cs typeface="Bobby Jones"/>
                <a:sym typeface="Bobby Jones"/>
              </a:rPr>
              <a:t>survey says?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ECE1"/>
        </a:solidFill>
        <a:effectLst/>
      </p:bgPr>
    </p:bg>
    <p:spTree>
      <p:nvGrpSpPr>
        <p:cNvPr id="1" name=""/>
        <p:cNvGrpSpPr/>
        <p:nvPr/>
      </p:nvGrpSpPr>
      <p:grpSpPr>
        <a:xfrm>
          <a:off x="0" y="0"/>
          <a:ext cx="0" cy="0"/>
          <a:chOff x="0" y="0"/>
          <a:chExt cx="0" cy="0"/>
        </a:xfrm>
      </p:grpSpPr>
      <p:sp>
        <p:nvSpPr>
          <p:cNvPr id="2" name="TextBox 2"/>
          <p:cNvSpPr txBox="1"/>
          <p:nvPr/>
        </p:nvSpPr>
        <p:spPr>
          <a:xfrm>
            <a:off x="2939575" y="2829213"/>
            <a:ext cx="12408850" cy="3595484"/>
          </a:xfrm>
          <a:prstGeom prst="rect">
            <a:avLst/>
          </a:prstGeom>
        </p:spPr>
        <p:txBody>
          <a:bodyPr lIns="0" tIns="0" rIns="0" bIns="0" rtlCol="0" anchor="t">
            <a:spAutoFit/>
          </a:bodyPr>
          <a:lstStyle/>
          <a:p>
            <a:pPr marL="906564" lvl="1" indent="-453282" algn="l">
              <a:lnSpc>
                <a:spcPts val="5878"/>
              </a:lnSpc>
              <a:buFont typeface="Arial"/>
              <a:buChar char="•"/>
            </a:pPr>
            <a:r>
              <a:rPr lang="en-US" sz="4198">
                <a:solidFill>
                  <a:srgbClr val="523434"/>
                </a:solidFill>
                <a:latin typeface="Canva Sans"/>
                <a:ea typeface="Canva Sans"/>
                <a:cs typeface="Canva Sans"/>
                <a:sym typeface="Canva Sans"/>
              </a:rPr>
              <a:t>Self-selecting Participants</a:t>
            </a:r>
          </a:p>
          <a:p>
            <a:pPr marL="1813128" lvl="2" indent="-604376" algn="l">
              <a:lnSpc>
                <a:spcPts val="5878"/>
              </a:lnSpc>
              <a:buFont typeface="Arial"/>
              <a:buChar char="⚬"/>
            </a:pPr>
            <a:r>
              <a:rPr lang="en-US" sz="4198">
                <a:solidFill>
                  <a:srgbClr val="523434"/>
                </a:solidFill>
                <a:latin typeface="Canva Sans"/>
                <a:ea typeface="Canva Sans"/>
                <a:cs typeface="Canva Sans"/>
                <a:sym typeface="Canva Sans"/>
              </a:rPr>
              <a:t>Not representative of general population</a:t>
            </a:r>
          </a:p>
          <a:p>
            <a:pPr marL="906565" lvl="1" indent="-453282" algn="l">
              <a:lnSpc>
                <a:spcPts val="5878"/>
              </a:lnSpc>
              <a:buFont typeface="Arial"/>
              <a:buChar char="•"/>
            </a:pPr>
            <a:r>
              <a:rPr lang="en-US" sz="4199">
                <a:solidFill>
                  <a:srgbClr val="523434"/>
                </a:solidFill>
                <a:latin typeface="Canva Sans"/>
                <a:ea typeface="Canva Sans"/>
                <a:cs typeface="Canva Sans"/>
                <a:sym typeface="Canva Sans"/>
              </a:rPr>
              <a:t>Mere Measurement Effect</a:t>
            </a:r>
          </a:p>
          <a:p>
            <a:pPr marL="906565" lvl="1" indent="-453282" algn="l">
              <a:lnSpc>
                <a:spcPts val="5878"/>
              </a:lnSpc>
              <a:buFont typeface="Arial"/>
              <a:buChar char="•"/>
            </a:pPr>
            <a:r>
              <a:rPr lang="en-US" sz="4199">
                <a:solidFill>
                  <a:srgbClr val="523434"/>
                </a:solidFill>
                <a:latin typeface="Canva Sans"/>
                <a:ea typeface="Canva Sans"/>
                <a:cs typeface="Canva Sans"/>
                <a:sym typeface="Canva Sans"/>
              </a:rPr>
              <a:t>Aspiration vs. Reality</a:t>
            </a:r>
          </a:p>
          <a:p>
            <a:pPr algn="l">
              <a:lnSpc>
                <a:spcPts val="5166"/>
              </a:lnSpc>
            </a:pPr>
            <a:endParaRPr lang="en-US" sz="4199">
              <a:solidFill>
                <a:srgbClr val="523434"/>
              </a:solidFill>
              <a:latin typeface="Canva Sans"/>
              <a:ea typeface="Canva Sans"/>
              <a:cs typeface="Canva Sans"/>
              <a:sym typeface="Canva Sans"/>
            </a:endParaRPr>
          </a:p>
        </p:txBody>
      </p:sp>
      <p:sp>
        <p:nvSpPr>
          <p:cNvPr id="3" name="Freeform 3"/>
          <p:cNvSpPr/>
          <p:nvPr/>
        </p:nvSpPr>
        <p:spPr>
          <a:xfrm>
            <a:off x="13301377" y="4799885"/>
            <a:ext cx="4393345" cy="5006661"/>
          </a:xfrm>
          <a:custGeom>
            <a:avLst/>
            <a:gdLst/>
            <a:ahLst/>
            <a:cxnLst/>
            <a:rect l="l" t="t" r="r" b="b"/>
            <a:pathLst>
              <a:path w="4393345" h="5006661">
                <a:moveTo>
                  <a:pt x="0" y="0"/>
                </a:moveTo>
                <a:lnTo>
                  <a:pt x="4393345" y="0"/>
                </a:lnTo>
                <a:lnTo>
                  <a:pt x="4393345" y="5006661"/>
                </a:lnTo>
                <a:lnTo>
                  <a:pt x="0" y="5006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5856469" y="885825"/>
            <a:ext cx="6575062" cy="1113765"/>
          </a:xfrm>
          <a:prstGeom prst="rect">
            <a:avLst/>
          </a:prstGeom>
        </p:spPr>
        <p:txBody>
          <a:bodyPr lIns="0" tIns="0" rIns="0" bIns="0" rtlCol="0" anchor="t">
            <a:spAutoFit/>
          </a:bodyPr>
          <a:lstStyle/>
          <a:p>
            <a:pPr algn="ctr">
              <a:lnSpc>
                <a:spcPts val="8958"/>
              </a:lnSpc>
            </a:pPr>
            <a:r>
              <a:rPr lang="en-US" sz="6398">
                <a:solidFill>
                  <a:srgbClr val="523434"/>
                </a:solidFill>
                <a:latin typeface="Bobby Jones"/>
                <a:ea typeface="Bobby Jones"/>
                <a:cs typeface="Bobby Jones"/>
                <a:sym typeface="Bobby Jones"/>
              </a:rPr>
              <a:t>survey says?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2026 Conference">
      <a:dk1>
        <a:srgbClr val="027676"/>
      </a:dk1>
      <a:lt1>
        <a:srgbClr val="FFFFFF"/>
      </a:lt1>
      <a:dk2>
        <a:srgbClr val="EA7867"/>
      </a:dk2>
      <a:lt2>
        <a:srgbClr val="FCECDB"/>
      </a:lt2>
      <a:accent1>
        <a:srgbClr val="87C3BF"/>
      </a:accent1>
      <a:accent2>
        <a:srgbClr val="F0A586"/>
      </a:accent2>
      <a:accent3>
        <a:srgbClr val="F05758"/>
      </a:accent3>
      <a:accent4>
        <a:srgbClr val="FAAE58"/>
      </a:accent4>
      <a:accent5>
        <a:srgbClr val="815241"/>
      </a:accent5>
      <a:accent6>
        <a:srgbClr val="47231A"/>
      </a:accent6>
      <a:hlink>
        <a:srgbClr val="C58C54"/>
      </a:hlink>
      <a:folHlink>
        <a:srgbClr val="0A344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TotalTime>
  <Words>2808</Words>
  <Application>Microsoft Office PowerPoint</Application>
  <PresentationFormat>Custom</PresentationFormat>
  <Paragraphs>207</Paragraphs>
  <Slides>49</Slides>
  <Notes>4</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49</vt:i4>
      </vt:variant>
    </vt:vector>
  </HeadingPairs>
  <TitlesOfParts>
    <vt:vector size="65" baseType="lpstr">
      <vt:lpstr>Georgia</vt:lpstr>
      <vt:lpstr>Canva Sans</vt:lpstr>
      <vt:lpstr>Canva Sans Bold</vt:lpstr>
      <vt:lpstr>Rubik</vt:lpstr>
      <vt:lpstr>Nunito Sans Condensed</vt:lpstr>
      <vt:lpstr>Calibri (MS) Bold</vt:lpstr>
      <vt:lpstr>Aptos</vt:lpstr>
      <vt:lpstr>Calibri (MS)</vt:lpstr>
      <vt:lpstr>Nunito Sans Condensed Italics</vt:lpstr>
      <vt:lpstr>Calibri (MS) Italics</vt:lpstr>
      <vt:lpstr>Bobby Jones</vt:lpstr>
      <vt:lpstr>Play</vt:lpstr>
      <vt:lpstr>Calibri</vt:lpstr>
      <vt:lpstr>Arial</vt:lpstr>
      <vt:lpstr>Office Theme</vt:lpstr>
      <vt:lpstr>1_Office Theme</vt:lpstr>
      <vt:lpstr>PowerPoint Presentation</vt:lpstr>
      <vt:lpstr>Don’t Miss!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take a moment to  complete the program survey.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MLA: The Anthropologist in the Library.pptx</dc:title>
  <dc:creator>Bintrim, Lisa</dc:creator>
  <cp:lastModifiedBy>Bintrim, Lisa</cp:lastModifiedBy>
  <cp:revision>3</cp:revision>
  <dcterms:created xsi:type="dcterms:W3CDTF">2006-08-16T00:00:00Z</dcterms:created>
  <dcterms:modified xsi:type="dcterms:W3CDTF">2026-04-28T20:52:30Z</dcterms:modified>
  <dc:identifier>DAG_67bTeUY</dc:identifier>
</cp:coreProperties>
</file>