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8288000" cy="10287000"/>
  <p:notesSz cx="6858000" cy="9144000"/>
  <p:embeddedFontLst>
    <p:embeddedFont>
      <p:font typeface="Arial Bold" panose="020B0704020202020204" pitchFamily="34" charset="0"/>
      <p:regular r:id="rId53"/>
      <p:bold r:id="rId54"/>
    </p:embeddedFont>
    <p:embeddedFont>
      <p:font typeface="Glacial Indifference" panose="020B0604020202020204" charset="0"/>
      <p:regular r:id="rId55"/>
    </p:embeddedFont>
    <p:embeddedFont>
      <p:font typeface="Marykate" panose="020B0604020202020204" charset="0"/>
      <p:regular r:id="rId56"/>
    </p:embeddedFont>
    <p:embeddedFont>
      <p:font typeface="Poppins" panose="00000500000000000000" pitchFamily="2" charset="0"/>
      <p:regular r:id="rId57"/>
    </p:embeddedFont>
    <p:embeddedFont>
      <p:font typeface="Poppins Bold" panose="020B0604020202020204" charset="0"/>
      <p:regular r:id="rId58"/>
    </p:embeddedFont>
    <p:embeddedFont>
      <p:font typeface="ดองเต่า" panose="020B0604020202020204" charset="-34"/>
      <p:regular r:id="rId59"/>
    </p:embeddedFont>
    <p:embeddedFont>
      <p:font typeface="ดองเต่า Bold" panose="020B0604020202020204" charset="-34"/>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3.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65.svg"/><Relationship Id="rId10" Type="http://schemas.openxmlformats.org/officeDocument/2006/relationships/image" Target="../media/image17.png"/><Relationship Id="rId19" Type="http://schemas.openxmlformats.org/officeDocument/2006/relationships/image" Target="../media/image69.sv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73.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71.svg"/><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73.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71.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7.svg"/><Relationship Id="rId3" Type="http://schemas.openxmlformats.org/officeDocument/2006/relationships/image" Target="../media/image2.svg"/><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5.svg"/><Relationship Id="rId5" Type="http://schemas.openxmlformats.org/officeDocument/2006/relationships/image" Target="../media/image8.svg"/><Relationship Id="rId10" Type="http://schemas.openxmlformats.org/officeDocument/2006/relationships/image" Target="../media/image84.png"/><Relationship Id="rId4" Type="http://schemas.openxmlformats.org/officeDocument/2006/relationships/image" Target="../media/image7.png"/><Relationship Id="rId9"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3.svg"/><Relationship Id="rId18" Type="http://schemas.openxmlformats.org/officeDocument/2006/relationships/image" Target="../media/image99.pn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62.png"/><Relationship Id="rId17" Type="http://schemas.openxmlformats.org/officeDocument/2006/relationships/image" Target="../media/image98.svg"/><Relationship Id="rId2" Type="http://schemas.openxmlformats.org/officeDocument/2006/relationships/image" Target="../media/image3.pn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96.svg"/><Relationship Id="rId10" Type="http://schemas.openxmlformats.org/officeDocument/2006/relationships/image" Target="../media/image17.png"/><Relationship Id="rId19" Type="http://schemas.openxmlformats.org/officeDocument/2006/relationships/image" Target="../media/image100.sv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112.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71.svg"/><Relationship Id="rId14"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18" Type="http://schemas.openxmlformats.org/officeDocument/2006/relationships/image" Target="../media/image129.png"/><Relationship Id="rId3" Type="http://schemas.openxmlformats.org/officeDocument/2006/relationships/image" Target="../media/image114.svg"/><Relationship Id="rId21" Type="http://schemas.openxmlformats.org/officeDocument/2006/relationships/image" Target="../media/image102.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image" Target="../media/image113.png"/><Relationship Id="rId16" Type="http://schemas.openxmlformats.org/officeDocument/2006/relationships/image" Target="../media/image127.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5" Type="http://schemas.openxmlformats.org/officeDocument/2006/relationships/image" Target="../media/image126.svg"/><Relationship Id="rId10" Type="http://schemas.openxmlformats.org/officeDocument/2006/relationships/image" Target="../media/image121.png"/><Relationship Id="rId19" Type="http://schemas.openxmlformats.org/officeDocument/2006/relationships/image" Target="../media/image130.sv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132.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71.svg"/><Relationship Id="rId14" Type="http://schemas.openxmlformats.org/officeDocument/2006/relationships/image" Target="../media/image131.png"/></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36.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34.png"/><Relationship Id="rId5" Type="http://schemas.openxmlformats.org/officeDocument/2006/relationships/image" Target="../media/image35.svg"/><Relationship Id="rId10" Type="http://schemas.openxmlformats.org/officeDocument/2006/relationships/image" Target="../media/image133.png"/><Relationship Id="rId4" Type="http://schemas.openxmlformats.org/officeDocument/2006/relationships/image" Target="../media/image34.png"/><Relationship Id="rId9" Type="http://schemas.openxmlformats.org/officeDocument/2006/relationships/image" Target="../media/image41.sv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43.png"/><Relationship Id="rId3" Type="http://schemas.openxmlformats.org/officeDocument/2006/relationships/image" Target="../media/image2.svg"/><Relationship Id="rId21" Type="http://schemas.openxmlformats.org/officeDocument/2006/relationships/image" Target="../media/image38.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140.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139.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3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39.svg"/></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42.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svg"/><Relationship Id="rId10" Type="http://schemas.openxmlformats.org/officeDocument/2006/relationships/image" Target="../media/image141.png"/><Relationship Id="rId4" Type="http://schemas.openxmlformats.org/officeDocument/2006/relationships/image" Target="../media/image34.png"/><Relationship Id="rId9" Type="http://schemas.openxmlformats.org/officeDocument/2006/relationships/image" Target="../media/image41.svg"/><Relationship Id="rId14" Type="http://schemas.openxmlformats.org/officeDocument/2006/relationships/image" Target="../media/image143.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1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45.png"/><Relationship Id="rId5" Type="http://schemas.openxmlformats.org/officeDocument/2006/relationships/image" Target="../media/image35.svg"/><Relationship Id="rId10" Type="http://schemas.openxmlformats.org/officeDocument/2006/relationships/image" Target="../media/image144.png"/><Relationship Id="rId4" Type="http://schemas.openxmlformats.org/officeDocument/2006/relationships/image" Target="../media/image34.png"/><Relationship Id="rId9" Type="http://schemas.openxmlformats.org/officeDocument/2006/relationships/image" Target="../media/image41.svg"/><Relationship Id="rId14" Type="http://schemas.openxmlformats.org/officeDocument/2006/relationships/image" Target="../media/image39.svg"/></Relationships>
</file>

<file path=ppt/slides/_rels/slide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6.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5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2" name="Group 12"/>
          <p:cNvGrpSpPr/>
          <p:nvPr/>
        </p:nvGrpSpPr>
        <p:grpSpPr>
          <a:xfrm>
            <a:off x="2847022" y="812378"/>
            <a:ext cx="12593955" cy="8662254"/>
            <a:chOff x="0" y="0"/>
            <a:chExt cx="16791940" cy="11549672"/>
          </a:xfrm>
        </p:grpSpPr>
        <p:sp>
          <p:nvSpPr>
            <p:cNvPr id="13" name="Freeform 13" descr="A book and globe on a shelf  AI-generated content may be incorrect."/>
            <p:cNvSpPr/>
            <p:nvPr/>
          </p:nvSpPr>
          <p:spPr>
            <a:xfrm>
              <a:off x="0" y="0"/>
              <a:ext cx="16791939" cy="11549634"/>
            </a:xfrm>
            <a:custGeom>
              <a:avLst/>
              <a:gdLst/>
              <a:ahLst/>
              <a:cxnLst/>
              <a:rect l="l" t="t" r="r" b="b"/>
              <a:pathLst>
                <a:path w="16791939" h="11549634">
                  <a:moveTo>
                    <a:pt x="0" y="0"/>
                  </a:moveTo>
                  <a:lnTo>
                    <a:pt x="16791939" y="0"/>
                  </a:lnTo>
                  <a:lnTo>
                    <a:pt x="16791939" y="11549634"/>
                  </a:lnTo>
                  <a:lnTo>
                    <a:pt x="0" y="11549634"/>
                  </a:lnTo>
                  <a:lnTo>
                    <a:pt x="0" y="0"/>
                  </a:lnTo>
                  <a:close/>
                </a:path>
              </a:pathLst>
            </a:custGeom>
            <a:blipFill>
              <a:blip r:embed="rId20"/>
              <a:stretch>
                <a:fillRect b="-27"/>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19257" y="1648062"/>
            <a:ext cx="9614942" cy="2175263"/>
          </a:xfrm>
          <a:prstGeom prst="rect">
            <a:avLst/>
          </a:prstGeom>
        </p:spPr>
        <p:txBody>
          <a:bodyPr lIns="0" tIns="0" rIns="0" bIns="0" rtlCol="0" anchor="t">
            <a:spAutoFit/>
          </a:bodyPr>
          <a:lstStyle/>
          <a:p>
            <a:pPr marL="0" lvl="0" indent="0" algn="ctr">
              <a:lnSpc>
                <a:spcPts val="14635"/>
              </a:lnSpc>
              <a:spcBef>
                <a:spcPct val="0"/>
              </a:spcBef>
            </a:pPr>
            <a:r>
              <a:rPr lang="en-US" sz="13551">
                <a:solidFill>
                  <a:srgbClr val="000000"/>
                </a:solidFill>
                <a:latin typeface="ดองเต่า"/>
                <a:ea typeface="ดองเต่า"/>
                <a:cs typeface="ดองเต่า"/>
                <a:sym typeface="ดองเต่า"/>
              </a:rPr>
              <a:t>OUR ANSWER:</a:t>
            </a:r>
          </a:p>
        </p:txBody>
      </p:sp>
      <p:sp>
        <p:nvSpPr>
          <p:cNvPr id="6" name="TextBox 6"/>
          <p:cNvSpPr txBox="1"/>
          <p:nvPr/>
        </p:nvSpPr>
        <p:spPr>
          <a:xfrm>
            <a:off x="1591538" y="4311626"/>
            <a:ext cx="15489110" cy="5074068"/>
          </a:xfrm>
          <a:prstGeom prst="rect">
            <a:avLst/>
          </a:prstGeom>
        </p:spPr>
        <p:txBody>
          <a:bodyPr lIns="0" tIns="0" rIns="0" bIns="0" rtlCol="0" anchor="t">
            <a:spAutoFit/>
          </a:bodyPr>
          <a:lstStyle/>
          <a:p>
            <a:pPr marL="0" lvl="0" indent="0" algn="ctr">
              <a:lnSpc>
                <a:spcPts val="12627"/>
              </a:lnSpc>
              <a:spcBef>
                <a:spcPct val="0"/>
              </a:spcBef>
            </a:pPr>
            <a:r>
              <a:rPr lang="en-US" sz="11692">
                <a:solidFill>
                  <a:srgbClr val="000000"/>
                </a:solidFill>
                <a:latin typeface="ดองเต่า"/>
                <a:ea typeface="ดองเต่า"/>
                <a:cs typeface="ดองเต่า"/>
                <a:sym typeface="ดองเต่า"/>
              </a:rPr>
              <a:t>Build </a:t>
            </a:r>
            <a:r>
              <a:rPr lang="en-US" sz="11692" u="none" strike="noStrike">
                <a:solidFill>
                  <a:srgbClr val="000000"/>
                </a:solidFill>
                <a:latin typeface="ดองเต่า"/>
                <a:ea typeface="ดองเต่า"/>
                <a:cs typeface="ดองเต่า"/>
                <a:sym typeface="ดองเต่า"/>
              </a:rPr>
              <a:t>community and promote the library during a post-covid slump.</a:t>
            </a:r>
          </a:p>
        </p:txBody>
      </p:sp>
      <p:sp>
        <p:nvSpPr>
          <p:cNvPr id="7" name="Freeform 7"/>
          <p:cNvSpPr/>
          <p:nvPr/>
        </p:nvSpPr>
        <p:spPr>
          <a:xfrm>
            <a:off x="876516" y="3505728"/>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A3E3"/>
        </a:solidFill>
        <a:effectLst/>
      </p:bgPr>
    </p:bg>
    <p:spTree>
      <p:nvGrpSpPr>
        <p:cNvPr id="1" name=""/>
        <p:cNvGrpSpPr/>
        <p:nvPr/>
      </p:nvGrpSpPr>
      <p:grpSpPr>
        <a:xfrm>
          <a:off x="0" y="0"/>
          <a:ext cx="0" cy="0"/>
          <a:chOff x="0" y="0"/>
          <a:chExt cx="0" cy="0"/>
        </a:xfrm>
      </p:grpSpPr>
      <p:sp>
        <p:nvSpPr>
          <p:cNvPr id="2" name="Freeform 2"/>
          <p:cNvSpPr/>
          <p:nvPr/>
        </p:nvSpPr>
        <p:spPr>
          <a:xfrm rot="-179216">
            <a:off x="953116" y="1857292"/>
            <a:ext cx="5234302" cy="5758178"/>
          </a:xfrm>
          <a:custGeom>
            <a:avLst/>
            <a:gdLst/>
            <a:ahLst/>
            <a:cxnLst/>
            <a:rect l="l" t="t" r="r" b="b"/>
            <a:pathLst>
              <a:path w="5234302" h="5758178">
                <a:moveTo>
                  <a:pt x="0" y="0"/>
                </a:moveTo>
                <a:lnTo>
                  <a:pt x="5234302" y="0"/>
                </a:lnTo>
                <a:lnTo>
                  <a:pt x="5234302" y="5758179"/>
                </a:lnTo>
                <a:lnTo>
                  <a:pt x="0" y="5758179"/>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3" name="Freeform 3"/>
          <p:cNvSpPr/>
          <p:nvPr/>
        </p:nvSpPr>
        <p:spPr>
          <a:xfrm rot="247647">
            <a:off x="6683958" y="3319218"/>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4" name="Freeform 4"/>
          <p:cNvSpPr/>
          <p:nvPr/>
        </p:nvSpPr>
        <p:spPr>
          <a:xfrm rot="-104649">
            <a:off x="12205114" y="2264411"/>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5" name="Freeform 5"/>
          <p:cNvSpPr/>
          <p:nvPr/>
        </p:nvSpPr>
        <p:spPr>
          <a:xfrm rot="-187468">
            <a:off x="2321467" y="5340683"/>
            <a:ext cx="2497601" cy="1935641"/>
          </a:xfrm>
          <a:custGeom>
            <a:avLst/>
            <a:gdLst/>
            <a:ahLst/>
            <a:cxnLst/>
            <a:rect l="l" t="t" r="r" b="b"/>
            <a:pathLst>
              <a:path w="2497601" h="1935641">
                <a:moveTo>
                  <a:pt x="0" y="0"/>
                </a:moveTo>
                <a:lnTo>
                  <a:pt x="2497600" y="0"/>
                </a:lnTo>
                <a:lnTo>
                  <a:pt x="2497600" y="1935641"/>
                </a:lnTo>
                <a:lnTo>
                  <a:pt x="0" y="1935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269796">
            <a:off x="8111356" y="6917930"/>
            <a:ext cx="2065288" cy="2065288"/>
          </a:xfrm>
          <a:custGeom>
            <a:avLst/>
            <a:gdLst/>
            <a:ahLst/>
            <a:cxnLst/>
            <a:rect l="l" t="t" r="r" b="b"/>
            <a:pathLst>
              <a:path w="2065288" h="2065288">
                <a:moveTo>
                  <a:pt x="0" y="0"/>
                </a:moveTo>
                <a:lnTo>
                  <a:pt x="2065288" y="0"/>
                </a:lnTo>
                <a:lnTo>
                  <a:pt x="2065288" y="2065288"/>
                </a:lnTo>
                <a:lnTo>
                  <a:pt x="0" y="2065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3989024" y="6308503"/>
            <a:ext cx="1834716" cy="1642071"/>
          </a:xfrm>
          <a:custGeom>
            <a:avLst/>
            <a:gdLst/>
            <a:ahLst/>
            <a:cxnLst/>
            <a:rect l="l" t="t" r="r" b="b"/>
            <a:pathLst>
              <a:path w="1834716" h="1642071">
                <a:moveTo>
                  <a:pt x="0" y="0"/>
                </a:moveTo>
                <a:lnTo>
                  <a:pt x="1834716" y="0"/>
                </a:lnTo>
                <a:lnTo>
                  <a:pt x="1834716" y="1642071"/>
                </a:lnTo>
                <a:lnTo>
                  <a:pt x="0" y="16420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028700" y="208770"/>
            <a:ext cx="16230600" cy="15160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Wha</a:t>
            </a:r>
            <a:r>
              <a:rPr lang="en-US" sz="9478" u="none" strike="noStrike">
                <a:solidFill>
                  <a:srgbClr val="000000"/>
                </a:solidFill>
                <a:latin typeface="ดองเต่า"/>
                <a:ea typeface="ดองเต่า"/>
                <a:cs typeface="ดองเต่า"/>
                <a:sym typeface="ดองเต่า"/>
              </a:rPr>
              <a:t>t event meets that need?</a:t>
            </a:r>
          </a:p>
        </p:txBody>
      </p:sp>
      <p:grpSp>
        <p:nvGrpSpPr>
          <p:cNvPr id="9" name="Group 9"/>
          <p:cNvGrpSpPr/>
          <p:nvPr/>
        </p:nvGrpSpPr>
        <p:grpSpPr>
          <a:xfrm>
            <a:off x="1241950" y="3582723"/>
            <a:ext cx="4656635" cy="1773355"/>
            <a:chOff x="0" y="0"/>
            <a:chExt cx="6208846" cy="2364473"/>
          </a:xfrm>
        </p:grpSpPr>
        <p:sp>
          <p:nvSpPr>
            <p:cNvPr id="10" name="TextBox 10"/>
            <p:cNvSpPr txBox="1"/>
            <p:nvPr/>
          </p:nvSpPr>
          <p:spPr>
            <a:xfrm rot="-179216">
              <a:off x="16725" y="146931"/>
              <a:ext cx="6025887" cy="818091"/>
            </a:xfrm>
            <a:prstGeom prst="rect">
              <a:avLst/>
            </a:prstGeom>
          </p:spPr>
          <p:txBody>
            <a:bodyPr lIns="0" tIns="0" rIns="0" bIns="0" rtlCol="0" anchor="t">
              <a:spAutoFit/>
            </a:bodyPr>
            <a:lstStyle/>
            <a:p>
              <a:pPr marL="0" lvl="0" indent="0" algn="ctr">
                <a:lnSpc>
                  <a:spcPts val="3999"/>
                </a:lnSpc>
                <a:spcBef>
                  <a:spcPct val="0"/>
                </a:spcBef>
              </a:pPr>
              <a:r>
                <a:rPr lang="en-US" sz="3999" b="1">
                  <a:solidFill>
                    <a:srgbClr val="010204"/>
                  </a:solidFill>
                  <a:latin typeface="ดองเต่า Bold"/>
                  <a:ea typeface="ดองเต่า Bold"/>
                  <a:cs typeface="ดองเต่า Bold"/>
                  <a:sym typeface="ดองเต่า Bold"/>
                </a:rPr>
                <a:t>Build Community?</a:t>
              </a:r>
            </a:p>
          </p:txBody>
        </p:sp>
        <p:sp>
          <p:nvSpPr>
            <p:cNvPr id="11" name="TextBox 11"/>
            <p:cNvSpPr txBox="1"/>
            <p:nvPr/>
          </p:nvSpPr>
          <p:spPr>
            <a:xfrm rot="-179216">
              <a:off x="169221" y="1252378"/>
              <a:ext cx="6018808" cy="955929"/>
            </a:xfrm>
            <a:prstGeom prst="rect">
              <a:avLst/>
            </a:prstGeom>
          </p:spPr>
          <p:txBody>
            <a:bodyPr lIns="0" tIns="0" rIns="0" bIns="0" rtlCol="0" anchor="t">
              <a:spAutoFit/>
            </a:bodyPr>
            <a:lstStyle/>
            <a:p>
              <a:pPr marL="0" lvl="0" indent="0" algn="ctr">
                <a:lnSpc>
                  <a:spcPts val="2856"/>
                </a:lnSpc>
                <a:spcBef>
                  <a:spcPct val="0"/>
                </a:spcBef>
              </a:pPr>
              <a:r>
                <a:rPr lang="en-US" sz="2100">
                  <a:solidFill>
                    <a:srgbClr val="010204"/>
                  </a:solidFill>
                  <a:latin typeface="Poppins"/>
                  <a:ea typeface="Poppins"/>
                  <a:cs typeface="Poppins"/>
                  <a:sym typeface="Poppins"/>
                </a:rPr>
                <a:t>B</a:t>
              </a:r>
              <a:r>
                <a:rPr lang="en-US" sz="2100" u="none" strike="noStrike">
                  <a:solidFill>
                    <a:srgbClr val="010204"/>
                  </a:solidFill>
                  <a:latin typeface="Poppins"/>
                  <a:ea typeface="Poppins"/>
                  <a:cs typeface="Poppins"/>
                  <a:sym typeface="Poppins"/>
                </a:rPr>
                <a:t>ring people to central location and create a shared experience!</a:t>
              </a:r>
            </a:p>
          </p:txBody>
        </p:sp>
      </p:grpSp>
      <p:sp>
        <p:nvSpPr>
          <p:cNvPr id="12" name="TextBox 12"/>
          <p:cNvSpPr txBox="1"/>
          <p:nvPr/>
        </p:nvSpPr>
        <p:spPr>
          <a:xfrm rot="247647">
            <a:off x="7362268" y="5039487"/>
            <a:ext cx="4159622" cy="1120774"/>
          </a:xfrm>
          <a:prstGeom prst="rect">
            <a:avLst/>
          </a:prstGeom>
        </p:spPr>
        <p:txBody>
          <a:bodyPr lIns="0" tIns="0" rIns="0" bIns="0" rtlCol="0" anchor="t">
            <a:spAutoFit/>
          </a:bodyPr>
          <a:lstStyle/>
          <a:p>
            <a:pPr marL="0" lvl="0" indent="0" algn="ctr">
              <a:lnSpc>
                <a:spcPts val="3999"/>
              </a:lnSpc>
              <a:spcBef>
                <a:spcPct val="0"/>
              </a:spcBef>
            </a:pPr>
            <a:r>
              <a:rPr lang="en-US" sz="3999" b="1">
                <a:solidFill>
                  <a:srgbClr val="010204"/>
                </a:solidFill>
                <a:latin typeface="ดองเต่า Bold"/>
                <a:ea typeface="ดองเต่า Bold"/>
                <a:cs typeface="ดองเต่า Bold"/>
                <a:sym typeface="ดองเต่า Bold"/>
              </a:rPr>
              <a:t>Promote Library or L</a:t>
            </a:r>
            <a:r>
              <a:rPr lang="en-US" sz="3999" b="1" u="none" strike="noStrike">
                <a:solidFill>
                  <a:srgbClr val="010204"/>
                </a:solidFill>
                <a:latin typeface="ดองเต่า Bold"/>
                <a:ea typeface="ดองเต่า Bold"/>
                <a:cs typeface="ดองเต่า Bold"/>
                <a:sym typeface="ดองเต่า Bold"/>
              </a:rPr>
              <a:t>ibrary services?</a:t>
            </a:r>
          </a:p>
        </p:txBody>
      </p:sp>
      <p:sp>
        <p:nvSpPr>
          <p:cNvPr id="13" name="TextBox 13"/>
          <p:cNvSpPr txBox="1"/>
          <p:nvPr/>
        </p:nvSpPr>
        <p:spPr>
          <a:xfrm rot="247647">
            <a:off x="7056279" y="6312026"/>
            <a:ext cx="4493087" cy="366903"/>
          </a:xfrm>
          <a:prstGeom prst="rect">
            <a:avLst/>
          </a:prstGeom>
        </p:spPr>
        <p:txBody>
          <a:bodyPr lIns="0" tIns="0" rIns="0" bIns="0" rtlCol="0" anchor="t">
            <a:spAutoFit/>
          </a:bodyPr>
          <a:lstStyle/>
          <a:p>
            <a:pPr marL="0" lvl="0" indent="0" algn="ctr">
              <a:lnSpc>
                <a:spcPts val="2856"/>
              </a:lnSpc>
              <a:spcBef>
                <a:spcPct val="0"/>
              </a:spcBef>
            </a:pPr>
            <a:r>
              <a:rPr lang="en-US" sz="2100">
                <a:solidFill>
                  <a:srgbClr val="010204"/>
                </a:solidFill>
                <a:latin typeface="Poppins"/>
                <a:ea typeface="Poppins"/>
                <a:cs typeface="Poppins"/>
                <a:sym typeface="Poppins"/>
              </a:rPr>
              <a:t>F</a:t>
            </a:r>
            <a:r>
              <a:rPr lang="en-US" sz="2100" u="none" strike="noStrike">
                <a:solidFill>
                  <a:srgbClr val="010204"/>
                </a:solidFill>
                <a:latin typeface="Poppins"/>
                <a:ea typeface="Poppins"/>
                <a:cs typeface="Poppins"/>
                <a:sym typeface="Poppins"/>
              </a:rPr>
              <a:t>ocus on the service’s theme!</a:t>
            </a:r>
          </a:p>
        </p:txBody>
      </p:sp>
      <p:grpSp>
        <p:nvGrpSpPr>
          <p:cNvPr id="14" name="Group 14"/>
          <p:cNvGrpSpPr/>
          <p:nvPr/>
        </p:nvGrpSpPr>
        <p:grpSpPr>
          <a:xfrm>
            <a:off x="12492145" y="3816436"/>
            <a:ext cx="4660240" cy="2492067"/>
            <a:chOff x="0" y="0"/>
            <a:chExt cx="6213653" cy="3322756"/>
          </a:xfrm>
        </p:grpSpPr>
        <p:sp>
          <p:nvSpPr>
            <p:cNvPr id="15" name="TextBox 15"/>
            <p:cNvSpPr txBox="1"/>
            <p:nvPr/>
          </p:nvSpPr>
          <p:spPr>
            <a:xfrm rot="-104649">
              <a:off x="21001" y="82285"/>
              <a:ext cx="6055296" cy="1491191"/>
            </a:xfrm>
            <a:prstGeom prst="rect">
              <a:avLst/>
            </a:prstGeom>
          </p:spPr>
          <p:txBody>
            <a:bodyPr lIns="0" tIns="0" rIns="0" bIns="0" rtlCol="0" anchor="t">
              <a:spAutoFit/>
            </a:bodyPr>
            <a:lstStyle/>
            <a:p>
              <a:pPr marL="0" lvl="0" indent="0" algn="ctr">
                <a:lnSpc>
                  <a:spcPts val="3999"/>
                </a:lnSpc>
                <a:spcBef>
                  <a:spcPct val="0"/>
                </a:spcBef>
              </a:pPr>
              <a:r>
                <a:rPr lang="en-US" sz="3999" b="1">
                  <a:solidFill>
                    <a:srgbClr val="010204"/>
                  </a:solidFill>
                  <a:latin typeface="ดองเต่า Bold"/>
                  <a:ea typeface="ดองเต่า Bold"/>
                  <a:cs typeface="ดองเต่า Bold"/>
                  <a:sym typeface="ดองเต่า Bold"/>
                </a:rPr>
                <a:t>G</a:t>
              </a:r>
              <a:r>
                <a:rPr lang="en-US" sz="3999" b="1" u="none" strike="noStrike">
                  <a:solidFill>
                    <a:srgbClr val="010204"/>
                  </a:solidFill>
                  <a:latin typeface="ดองเต่า Bold"/>
                  <a:ea typeface="ดองเต่า Bold"/>
                  <a:cs typeface="ดองเต่า Bold"/>
                  <a:sym typeface="ดองเต่า Bold"/>
                </a:rPr>
                <a:t>ive back to the community?</a:t>
              </a:r>
            </a:p>
          </p:txBody>
        </p:sp>
        <p:sp>
          <p:nvSpPr>
            <p:cNvPr id="16" name="TextBox 16"/>
            <p:cNvSpPr txBox="1"/>
            <p:nvPr/>
          </p:nvSpPr>
          <p:spPr>
            <a:xfrm rot="-104649">
              <a:off x="133245" y="1792339"/>
              <a:ext cx="6059919" cy="1438529"/>
            </a:xfrm>
            <a:prstGeom prst="rect">
              <a:avLst/>
            </a:prstGeom>
          </p:spPr>
          <p:txBody>
            <a:bodyPr lIns="0" tIns="0" rIns="0" bIns="0" rtlCol="0" anchor="t">
              <a:spAutoFit/>
            </a:bodyPr>
            <a:lstStyle/>
            <a:p>
              <a:pPr marL="0" lvl="0" indent="0" algn="ctr">
                <a:lnSpc>
                  <a:spcPts val="2856"/>
                </a:lnSpc>
                <a:spcBef>
                  <a:spcPct val="0"/>
                </a:spcBef>
              </a:pPr>
              <a:r>
                <a:rPr lang="en-US" sz="2100" u="none" strike="noStrike">
                  <a:solidFill>
                    <a:srgbClr val="010204"/>
                  </a:solidFill>
                  <a:latin typeface="Poppins"/>
                  <a:ea typeface="Poppins"/>
                  <a:cs typeface="Poppins"/>
                  <a:sym typeface="Poppins"/>
                </a:rPr>
                <a:t>Look at what your community needs and ask what you can do to meet that need.</a:t>
              </a:r>
            </a:p>
          </p:txBody>
        </p:sp>
      </p:grpSp>
      <p:sp>
        <p:nvSpPr>
          <p:cNvPr id="17" name="TextBox 17"/>
          <p:cNvSpPr txBox="1"/>
          <p:nvPr/>
        </p:nvSpPr>
        <p:spPr>
          <a:xfrm>
            <a:off x="4552638" y="1408605"/>
            <a:ext cx="9182725" cy="672707"/>
          </a:xfrm>
          <a:prstGeom prst="rect">
            <a:avLst/>
          </a:prstGeom>
        </p:spPr>
        <p:txBody>
          <a:bodyPr lIns="0" tIns="0" rIns="0" bIns="0" rtlCol="0" anchor="t">
            <a:spAutoFit/>
          </a:bodyPr>
          <a:lstStyle/>
          <a:p>
            <a:pPr marL="0" lvl="0" indent="0" algn="ctr">
              <a:lnSpc>
                <a:spcPts val="5165"/>
              </a:lnSpc>
              <a:spcBef>
                <a:spcPct val="0"/>
              </a:spcBef>
            </a:pPr>
            <a:r>
              <a:rPr lang="en-US" sz="3798">
                <a:solidFill>
                  <a:srgbClr val="010204"/>
                </a:solidFill>
                <a:latin typeface="Poppins"/>
                <a:ea typeface="Poppins"/>
                <a:cs typeface="Poppins"/>
                <a:sym typeface="Poppins"/>
              </a:rPr>
              <a:t>Th</a:t>
            </a:r>
            <a:r>
              <a:rPr lang="en-US" sz="3798" u="none" strike="noStrike">
                <a:solidFill>
                  <a:srgbClr val="010204"/>
                </a:solidFill>
                <a:latin typeface="Poppins"/>
                <a:ea typeface="Poppins"/>
                <a:cs typeface="Poppins"/>
                <a:sym typeface="Poppins"/>
              </a:rPr>
              <a:t>e “What” should support the “Why”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3" name="Group 13"/>
          <p:cNvGrpSpPr/>
          <p:nvPr/>
        </p:nvGrpSpPr>
        <p:grpSpPr>
          <a:xfrm>
            <a:off x="4306483" y="2306377"/>
            <a:ext cx="9675034" cy="5759551"/>
            <a:chOff x="0" y="0"/>
            <a:chExt cx="12900045" cy="7679401"/>
          </a:xfrm>
        </p:grpSpPr>
        <p:sp>
          <p:nvSpPr>
            <p:cNvPr id="14" name="TextBox 14"/>
            <p:cNvSpPr txBox="1"/>
            <p:nvPr/>
          </p:nvSpPr>
          <p:spPr>
            <a:xfrm>
              <a:off x="1325243" y="-76200"/>
              <a:ext cx="10245327" cy="199427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Brainstorming</a:t>
              </a:r>
            </a:p>
          </p:txBody>
        </p:sp>
        <p:sp>
          <p:nvSpPr>
            <p:cNvPr id="15" name="TextBox 15"/>
            <p:cNvSpPr txBox="1"/>
            <p:nvPr/>
          </p:nvSpPr>
          <p:spPr>
            <a:xfrm>
              <a:off x="0" y="2533700"/>
              <a:ext cx="12900045" cy="5145701"/>
            </a:xfrm>
            <a:prstGeom prst="rect">
              <a:avLst/>
            </a:prstGeom>
          </p:spPr>
          <p:txBody>
            <a:bodyPr lIns="0" tIns="0" rIns="0" bIns="0" rtlCol="0" anchor="t">
              <a:spAutoFit/>
            </a:bodyPr>
            <a:lstStyle/>
            <a:p>
              <a:pPr algn="ctr">
                <a:lnSpc>
                  <a:spcPts val="4352"/>
                </a:lnSpc>
              </a:pPr>
              <a:r>
                <a:rPr lang="en-US" sz="3200">
                  <a:solidFill>
                    <a:srgbClr val="000000"/>
                  </a:solidFill>
                  <a:latin typeface="Poppins"/>
                  <a:ea typeface="Poppins"/>
                  <a:cs typeface="Poppins"/>
                  <a:sym typeface="Poppins"/>
                </a:rPr>
                <a:t>Expand on your post-it note idea! </a:t>
              </a:r>
            </a:p>
            <a:p>
              <a:pPr algn="ctr">
                <a:lnSpc>
                  <a:spcPts val="4352"/>
                </a:lnSpc>
              </a:pPr>
              <a:r>
                <a:rPr lang="en-US" sz="3200">
                  <a:solidFill>
                    <a:srgbClr val="000000"/>
                  </a:solidFill>
                  <a:latin typeface="Poppins"/>
                  <a:ea typeface="Poppins"/>
                  <a:cs typeface="Poppins"/>
                  <a:sym typeface="Poppins"/>
                </a:rPr>
                <a:t>Remember: the “what” should support the “why!” </a:t>
              </a:r>
            </a:p>
            <a:p>
              <a:pPr algn="ctr">
                <a:lnSpc>
                  <a:spcPts val="4352"/>
                </a:lnSpc>
              </a:pPr>
              <a:endParaRPr lang="en-US" sz="3200">
                <a:solidFill>
                  <a:srgbClr val="000000"/>
                </a:solidFill>
                <a:latin typeface="Poppins"/>
                <a:ea typeface="Poppins"/>
                <a:cs typeface="Poppins"/>
                <a:sym typeface="Poppins"/>
              </a:endParaRPr>
            </a:p>
            <a:p>
              <a:pPr algn="ctr">
                <a:lnSpc>
                  <a:spcPts val="4352"/>
                </a:lnSpc>
              </a:pPr>
              <a:r>
                <a:rPr lang="en-US" sz="3200">
                  <a:solidFill>
                    <a:srgbClr val="000000"/>
                  </a:solidFill>
                  <a:latin typeface="Poppins"/>
                  <a:ea typeface="Poppins"/>
                  <a:cs typeface="Poppins"/>
                  <a:sym typeface="Poppins"/>
                </a:rPr>
                <a:t>The Why = the reason, goal, or intention</a:t>
              </a:r>
            </a:p>
            <a:p>
              <a:pPr algn="ctr">
                <a:lnSpc>
                  <a:spcPts val="4352"/>
                </a:lnSpc>
              </a:pPr>
              <a:r>
                <a:rPr lang="en-US" sz="3200">
                  <a:solidFill>
                    <a:srgbClr val="000000"/>
                  </a:solidFill>
                  <a:latin typeface="Poppins"/>
                  <a:ea typeface="Poppins"/>
                  <a:cs typeface="Poppins"/>
                  <a:sym typeface="Poppins"/>
                </a:rPr>
                <a:t>The What = what you actually do, say, or create</a:t>
              </a:r>
            </a:p>
            <a:p>
              <a:pPr marL="0" lvl="0" indent="0" algn="ctr">
                <a:lnSpc>
                  <a:spcPts val="4352"/>
                </a:lnSpc>
                <a:spcBef>
                  <a:spcPct val="0"/>
                </a:spcBef>
              </a:pPr>
              <a:endParaRPr lang="en-US" sz="3200">
                <a:solidFill>
                  <a:srgbClr val="000000"/>
                </a:solidFill>
                <a:latin typeface="Poppins"/>
                <a:ea typeface="Poppins"/>
                <a:cs typeface="Poppins"/>
                <a:sym typeface="Poppins"/>
              </a:endParaRPr>
            </a:p>
          </p:txBody>
        </p:sp>
      </p:grpSp>
      <p:sp>
        <p:nvSpPr>
          <p:cNvPr id="16" name="TextBox 16"/>
          <p:cNvSpPr txBox="1"/>
          <p:nvPr/>
        </p:nvSpPr>
        <p:spPr>
          <a:xfrm>
            <a:off x="3304837" y="7895259"/>
            <a:ext cx="2524125"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(5 minutes)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19257" y="660759"/>
            <a:ext cx="9614942" cy="2175263"/>
          </a:xfrm>
          <a:prstGeom prst="rect">
            <a:avLst/>
          </a:prstGeom>
        </p:spPr>
        <p:txBody>
          <a:bodyPr lIns="0" tIns="0" rIns="0" bIns="0" rtlCol="0" anchor="t">
            <a:spAutoFit/>
          </a:bodyPr>
          <a:lstStyle/>
          <a:p>
            <a:pPr marL="0" lvl="0" indent="0" algn="ctr">
              <a:lnSpc>
                <a:spcPts val="14635"/>
              </a:lnSpc>
              <a:spcBef>
                <a:spcPct val="0"/>
              </a:spcBef>
            </a:pPr>
            <a:r>
              <a:rPr lang="en-US" sz="13551">
                <a:solidFill>
                  <a:srgbClr val="000000"/>
                </a:solidFill>
                <a:latin typeface="ดองเต่า"/>
                <a:ea typeface="ดองเต่า"/>
                <a:cs typeface="ดองเต่า"/>
                <a:sym typeface="ดองเต่า"/>
              </a:rPr>
              <a:t>OUR ANSWER:</a:t>
            </a:r>
          </a:p>
        </p:txBody>
      </p:sp>
      <p:sp>
        <p:nvSpPr>
          <p:cNvPr id="6" name="Freeform 6"/>
          <p:cNvSpPr/>
          <p:nvPr/>
        </p:nvSpPr>
        <p:spPr>
          <a:xfrm>
            <a:off x="876516" y="2572086"/>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545184" y="3236810"/>
            <a:ext cx="16714116" cy="7272158"/>
          </a:xfrm>
          <a:prstGeom prst="rect">
            <a:avLst/>
          </a:prstGeom>
        </p:spPr>
        <p:txBody>
          <a:bodyPr lIns="0" tIns="0" rIns="0" bIns="0" rtlCol="0" anchor="t">
            <a:spAutoFit/>
          </a:bodyPr>
          <a:lstStyle/>
          <a:p>
            <a:pPr marL="1108122" lvl="1" indent="-554061" algn="l">
              <a:lnSpc>
                <a:spcPts val="6364"/>
              </a:lnSpc>
              <a:buFont typeface="Arial"/>
              <a:buChar char="•"/>
            </a:pPr>
            <a:r>
              <a:rPr lang="en-US" sz="5132">
                <a:solidFill>
                  <a:srgbClr val="000000"/>
                </a:solidFill>
                <a:latin typeface="ดองเต่า"/>
                <a:ea typeface="ดองเต่า"/>
                <a:cs typeface="ดองเต่า"/>
                <a:sym typeface="ดองเต่า"/>
              </a:rPr>
              <a:t>To build </a:t>
            </a:r>
            <a:r>
              <a:rPr lang="en-US" sz="5132" u="none" strike="noStrike">
                <a:solidFill>
                  <a:srgbClr val="000000"/>
                </a:solidFill>
                <a:latin typeface="ดองเต่า"/>
                <a:ea typeface="ดองเต่า"/>
                <a:cs typeface="ดองเต่า"/>
                <a:sym typeface="ดองเต่า"/>
              </a:rPr>
              <a:t>community! </a:t>
            </a:r>
          </a:p>
          <a:p>
            <a:pPr marL="2216243" lvl="2" indent="-738748" algn="l">
              <a:lnSpc>
                <a:spcPts val="6364"/>
              </a:lnSpc>
              <a:buFont typeface="Arial"/>
              <a:buChar char="⚬"/>
            </a:pPr>
            <a:r>
              <a:rPr lang="en-US" sz="5132" u="none" strike="noStrike">
                <a:solidFill>
                  <a:srgbClr val="000000"/>
                </a:solidFill>
                <a:latin typeface="ดองเต่า"/>
                <a:ea typeface="ดองเต่า"/>
                <a:cs typeface="ดองเต่า"/>
                <a:sym typeface="ดองเต่า"/>
              </a:rPr>
              <a:t>We wanted a free, family event that would give community members a place to engage in a shared experience with others</a:t>
            </a:r>
          </a:p>
          <a:p>
            <a:pPr marL="1108122" lvl="1" indent="-554061" algn="l">
              <a:lnSpc>
                <a:spcPts val="6364"/>
              </a:lnSpc>
              <a:buFont typeface="Arial"/>
              <a:buChar char="•"/>
            </a:pPr>
            <a:r>
              <a:rPr lang="en-US" sz="5132" u="none" strike="noStrike">
                <a:solidFill>
                  <a:srgbClr val="000000"/>
                </a:solidFill>
                <a:latin typeface="ดองเต่า"/>
                <a:ea typeface="ดองเต่า"/>
                <a:cs typeface="ดองเต่า"/>
                <a:sym typeface="ดองเต่า"/>
              </a:rPr>
              <a:t>To promote the library! </a:t>
            </a:r>
          </a:p>
          <a:p>
            <a:pPr marL="2216243" lvl="2" indent="-738748" algn="l">
              <a:lnSpc>
                <a:spcPts val="6364"/>
              </a:lnSpc>
              <a:buFont typeface="Arial"/>
              <a:buChar char="⚬"/>
            </a:pPr>
            <a:r>
              <a:rPr lang="en-US" sz="5132" u="none" strike="noStrike">
                <a:solidFill>
                  <a:srgbClr val="000000"/>
                </a:solidFill>
                <a:latin typeface="ดองเต่า"/>
                <a:ea typeface="ดองเต่า"/>
                <a:cs typeface="ดองเต่า"/>
                <a:sym typeface="ดองเต่า"/>
              </a:rPr>
              <a:t>We wanted a large, outdoor event that would be visible from the street to generate interest from community members who don’t normally come into the library.</a:t>
            </a:r>
          </a:p>
          <a:p>
            <a:pPr marL="0" lvl="0" indent="0" algn="ctr">
              <a:lnSpc>
                <a:spcPts val="5543"/>
              </a:lnSpc>
              <a:spcBef>
                <a:spcPct val="0"/>
              </a:spcBef>
            </a:pPr>
            <a:endParaRPr lang="en-US" sz="5132" u="none" strike="noStrike">
              <a:solidFill>
                <a:srgbClr val="000000"/>
              </a:solidFill>
              <a:latin typeface="ดองเต่า"/>
              <a:ea typeface="ดองเต่า"/>
              <a:cs typeface="ดองเต่า"/>
              <a:sym typeface="ดองเต่า"/>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626189" y="3061159"/>
            <a:ext cx="15035621"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QUESTIONS?</a:t>
            </a:r>
          </a:p>
        </p:txBody>
      </p:sp>
      <p:sp>
        <p:nvSpPr>
          <p:cNvPr id="6" name="Freeform 6"/>
          <p:cNvSpPr/>
          <p:nvPr/>
        </p:nvSpPr>
        <p:spPr>
          <a:xfrm>
            <a:off x="4160620" y="6299349"/>
            <a:ext cx="10805079" cy="884052"/>
          </a:xfrm>
          <a:custGeom>
            <a:avLst/>
            <a:gdLst/>
            <a:ahLst/>
            <a:cxnLst/>
            <a:rect l="l" t="t" r="r" b="b"/>
            <a:pathLst>
              <a:path w="10805079" h="884052">
                <a:moveTo>
                  <a:pt x="0" y="0"/>
                </a:moveTo>
                <a:lnTo>
                  <a:pt x="10805079" y="0"/>
                </a:lnTo>
                <a:lnTo>
                  <a:pt x="10805079" y="884052"/>
                </a:lnTo>
                <a:lnTo>
                  <a:pt x="0" y="884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584346" y="3681617"/>
            <a:ext cx="4823661" cy="5674896"/>
          </a:xfrm>
          <a:custGeom>
            <a:avLst/>
            <a:gdLst/>
            <a:ahLst/>
            <a:cxnLst/>
            <a:rect l="l" t="t" r="r" b="b"/>
            <a:pathLst>
              <a:path w="4823661" h="5674896">
                <a:moveTo>
                  <a:pt x="0" y="0"/>
                </a:moveTo>
                <a:lnTo>
                  <a:pt x="4823661" y="0"/>
                </a:lnTo>
                <a:lnTo>
                  <a:pt x="4823661" y="5674896"/>
                </a:lnTo>
                <a:lnTo>
                  <a:pt x="0" y="567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6732481" y="3681617"/>
            <a:ext cx="4823661" cy="5674896"/>
          </a:xfrm>
          <a:custGeom>
            <a:avLst/>
            <a:gdLst/>
            <a:ahLst/>
            <a:cxnLst/>
            <a:rect l="l" t="t" r="r" b="b"/>
            <a:pathLst>
              <a:path w="4823661" h="5674896">
                <a:moveTo>
                  <a:pt x="0" y="0"/>
                </a:moveTo>
                <a:lnTo>
                  <a:pt x="4823662" y="0"/>
                </a:lnTo>
                <a:lnTo>
                  <a:pt x="4823662" y="5674896"/>
                </a:lnTo>
                <a:lnTo>
                  <a:pt x="0" y="567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1879993" y="3681617"/>
            <a:ext cx="4823661" cy="5674896"/>
          </a:xfrm>
          <a:custGeom>
            <a:avLst/>
            <a:gdLst/>
            <a:ahLst/>
            <a:cxnLst/>
            <a:rect l="l" t="t" r="r" b="b"/>
            <a:pathLst>
              <a:path w="4823661" h="5674896">
                <a:moveTo>
                  <a:pt x="0" y="0"/>
                </a:moveTo>
                <a:lnTo>
                  <a:pt x="4823661" y="0"/>
                </a:lnTo>
                <a:lnTo>
                  <a:pt x="4823661" y="5674896"/>
                </a:lnTo>
                <a:lnTo>
                  <a:pt x="0" y="567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3407605" y="2888199"/>
            <a:ext cx="1177143" cy="1586835"/>
          </a:xfrm>
          <a:custGeom>
            <a:avLst/>
            <a:gdLst/>
            <a:ahLst/>
            <a:cxnLst/>
            <a:rect l="l" t="t" r="r" b="b"/>
            <a:pathLst>
              <a:path w="1177143" h="1586835">
                <a:moveTo>
                  <a:pt x="0" y="0"/>
                </a:moveTo>
                <a:lnTo>
                  <a:pt x="1177143" y="0"/>
                </a:lnTo>
                <a:lnTo>
                  <a:pt x="1177143" y="1586836"/>
                </a:lnTo>
                <a:lnTo>
                  <a:pt x="0" y="15868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7776664" y="2635968"/>
            <a:ext cx="2734671" cy="1839067"/>
          </a:xfrm>
          <a:custGeom>
            <a:avLst/>
            <a:gdLst/>
            <a:ahLst/>
            <a:cxnLst/>
            <a:rect l="l" t="t" r="r" b="b"/>
            <a:pathLst>
              <a:path w="2734671" h="1839067">
                <a:moveTo>
                  <a:pt x="0" y="0"/>
                </a:moveTo>
                <a:lnTo>
                  <a:pt x="2734672" y="0"/>
                </a:lnTo>
                <a:lnTo>
                  <a:pt x="2734672" y="1839067"/>
                </a:lnTo>
                <a:lnTo>
                  <a:pt x="0" y="18390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13206807" y="2542367"/>
            <a:ext cx="2170033" cy="2026268"/>
          </a:xfrm>
          <a:custGeom>
            <a:avLst/>
            <a:gdLst/>
            <a:ahLst/>
            <a:cxnLst/>
            <a:rect l="l" t="t" r="r" b="b"/>
            <a:pathLst>
              <a:path w="2170033" h="2026268">
                <a:moveTo>
                  <a:pt x="0" y="0"/>
                </a:moveTo>
                <a:lnTo>
                  <a:pt x="2170033" y="0"/>
                </a:lnTo>
                <a:lnTo>
                  <a:pt x="2170033" y="2026268"/>
                </a:lnTo>
                <a:lnTo>
                  <a:pt x="0" y="202626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TextBox 14"/>
          <p:cNvSpPr txBox="1"/>
          <p:nvPr/>
        </p:nvSpPr>
        <p:spPr>
          <a:xfrm>
            <a:off x="1028700" y="952500"/>
            <a:ext cx="16230600" cy="15160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Large events need...</a:t>
            </a:r>
          </a:p>
        </p:txBody>
      </p:sp>
      <p:grpSp>
        <p:nvGrpSpPr>
          <p:cNvPr id="15" name="Group 15"/>
          <p:cNvGrpSpPr/>
          <p:nvPr/>
        </p:nvGrpSpPr>
        <p:grpSpPr>
          <a:xfrm>
            <a:off x="1978807" y="4768578"/>
            <a:ext cx="4034428" cy="4394002"/>
            <a:chOff x="0" y="0"/>
            <a:chExt cx="5379238" cy="5858670"/>
          </a:xfrm>
        </p:grpSpPr>
        <p:sp>
          <p:nvSpPr>
            <p:cNvPr id="16" name="TextBox 16"/>
            <p:cNvSpPr txBox="1"/>
            <p:nvPr/>
          </p:nvSpPr>
          <p:spPr>
            <a:xfrm>
              <a:off x="0" y="-47625"/>
              <a:ext cx="5379238" cy="929741"/>
            </a:xfrm>
            <a:prstGeom prst="rect">
              <a:avLst/>
            </a:prstGeom>
          </p:spPr>
          <p:txBody>
            <a:bodyPr lIns="0" tIns="0" rIns="0" bIns="0" rtlCol="0" anchor="t">
              <a:spAutoFit/>
            </a:bodyPr>
            <a:lstStyle/>
            <a:p>
              <a:pPr marL="0" lvl="0" indent="0" algn="ctr">
                <a:lnSpc>
                  <a:spcPts val="4730"/>
                </a:lnSpc>
                <a:spcBef>
                  <a:spcPct val="0"/>
                </a:spcBef>
              </a:pPr>
              <a:r>
                <a:rPr lang="en-US" sz="4379">
                  <a:solidFill>
                    <a:srgbClr val="94A3E3"/>
                  </a:solidFill>
                  <a:latin typeface="ดองเต่า"/>
                  <a:ea typeface="ดองเต่า"/>
                  <a:cs typeface="ดองเต่า"/>
                  <a:sym typeface="ดองเต่า"/>
                </a:rPr>
                <a:t>TIME</a:t>
              </a:r>
            </a:p>
          </p:txBody>
        </p:sp>
        <p:sp>
          <p:nvSpPr>
            <p:cNvPr id="17" name="TextBox 17"/>
            <p:cNvSpPr txBox="1"/>
            <p:nvPr/>
          </p:nvSpPr>
          <p:spPr>
            <a:xfrm>
              <a:off x="0" y="1096637"/>
              <a:ext cx="5379238" cy="4762033"/>
            </a:xfrm>
            <a:prstGeom prst="rect">
              <a:avLst/>
            </a:prstGeom>
          </p:spPr>
          <p:txBody>
            <a:bodyPr lIns="0" tIns="0" rIns="0" bIns="0" rtlCol="0" anchor="t">
              <a:spAutoFit/>
            </a:bodyPr>
            <a:lstStyle/>
            <a:p>
              <a:pPr marL="560335" lvl="1" indent="-280167" algn="l">
                <a:lnSpc>
                  <a:spcPts val="3529"/>
                </a:lnSpc>
                <a:spcBef>
                  <a:spcPct val="0"/>
                </a:spcBef>
                <a:buFont typeface="Arial"/>
                <a:buChar char="•"/>
              </a:pPr>
              <a:r>
                <a:rPr lang="en-US" sz="2595">
                  <a:solidFill>
                    <a:srgbClr val="000000"/>
                  </a:solidFill>
                  <a:latin typeface="Poppins"/>
                  <a:ea typeface="Poppins"/>
                  <a:cs typeface="Poppins"/>
                  <a:sym typeface="Poppins"/>
                </a:rPr>
                <a:t>Plan</a:t>
              </a:r>
              <a:r>
                <a:rPr lang="en-US" sz="2595" u="none" strike="noStrike">
                  <a:solidFill>
                    <a:srgbClr val="000000"/>
                  </a:solidFill>
                  <a:latin typeface="Poppins"/>
                  <a:ea typeface="Poppins"/>
                  <a:cs typeface="Poppins"/>
                  <a:sym typeface="Poppins"/>
                </a:rPr>
                <a:t> logistics (venue, schedule, permits)</a:t>
              </a:r>
            </a:p>
            <a:p>
              <a:pPr marL="560335" lvl="1" indent="-280167" algn="l">
                <a:lnSpc>
                  <a:spcPts val="3529"/>
                </a:lnSpc>
                <a:spcBef>
                  <a:spcPct val="0"/>
                </a:spcBef>
                <a:buFont typeface="Arial"/>
                <a:buChar char="•"/>
              </a:pPr>
              <a:r>
                <a:rPr lang="en-US" sz="2595" u="none" strike="noStrike">
                  <a:solidFill>
                    <a:srgbClr val="000000"/>
                  </a:solidFill>
                  <a:latin typeface="Poppins"/>
                  <a:ea typeface="Poppins"/>
                  <a:cs typeface="Poppins"/>
                  <a:sym typeface="Poppins"/>
                </a:rPr>
                <a:t>Coordinate vendors and speakers</a:t>
              </a:r>
            </a:p>
            <a:p>
              <a:pPr marL="560335" lvl="1" indent="-280167" algn="l">
                <a:lnSpc>
                  <a:spcPts val="3529"/>
                </a:lnSpc>
                <a:spcBef>
                  <a:spcPct val="0"/>
                </a:spcBef>
                <a:buFont typeface="Arial"/>
                <a:buChar char="•"/>
              </a:pPr>
              <a:r>
                <a:rPr lang="en-US" sz="2595" u="none" strike="noStrike">
                  <a:solidFill>
                    <a:srgbClr val="000000"/>
                  </a:solidFill>
                  <a:latin typeface="Poppins"/>
                  <a:ea typeface="Poppins"/>
                  <a:cs typeface="Poppins"/>
                  <a:sym typeface="Poppins"/>
                </a:rPr>
                <a:t>Promote the event so people actually show up</a:t>
              </a:r>
            </a:p>
            <a:p>
              <a:pPr marL="0" lvl="0" indent="0" algn="ctr">
                <a:lnSpc>
                  <a:spcPts val="3529"/>
                </a:lnSpc>
                <a:spcBef>
                  <a:spcPct val="0"/>
                </a:spcBef>
              </a:pPr>
              <a:endParaRPr lang="en-US" sz="2595" u="none" strike="noStrike">
                <a:solidFill>
                  <a:srgbClr val="000000"/>
                </a:solidFill>
                <a:latin typeface="Poppins"/>
                <a:ea typeface="Poppins"/>
                <a:cs typeface="Poppins"/>
                <a:sym typeface="Poppins"/>
              </a:endParaRPr>
            </a:p>
          </p:txBody>
        </p:sp>
      </p:grpSp>
      <p:grpSp>
        <p:nvGrpSpPr>
          <p:cNvPr id="18" name="Group 18"/>
          <p:cNvGrpSpPr/>
          <p:nvPr/>
        </p:nvGrpSpPr>
        <p:grpSpPr>
          <a:xfrm>
            <a:off x="7127098" y="4769739"/>
            <a:ext cx="4034428" cy="3498652"/>
            <a:chOff x="0" y="0"/>
            <a:chExt cx="5379238" cy="4664870"/>
          </a:xfrm>
        </p:grpSpPr>
        <p:sp>
          <p:nvSpPr>
            <p:cNvPr id="19" name="TextBox 19"/>
            <p:cNvSpPr txBox="1"/>
            <p:nvPr/>
          </p:nvSpPr>
          <p:spPr>
            <a:xfrm>
              <a:off x="0" y="-47625"/>
              <a:ext cx="5379238" cy="929741"/>
            </a:xfrm>
            <a:prstGeom prst="rect">
              <a:avLst/>
            </a:prstGeom>
          </p:spPr>
          <p:txBody>
            <a:bodyPr lIns="0" tIns="0" rIns="0" bIns="0" rtlCol="0" anchor="t">
              <a:spAutoFit/>
            </a:bodyPr>
            <a:lstStyle/>
            <a:p>
              <a:pPr marL="0" lvl="0" indent="0" algn="ctr">
                <a:lnSpc>
                  <a:spcPts val="4730"/>
                </a:lnSpc>
                <a:spcBef>
                  <a:spcPct val="0"/>
                </a:spcBef>
              </a:pPr>
              <a:r>
                <a:rPr lang="en-US" sz="4379">
                  <a:solidFill>
                    <a:srgbClr val="94A3E3"/>
                  </a:solidFill>
                  <a:latin typeface="ดองเต่า"/>
                  <a:ea typeface="ดองเต่า"/>
                  <a:cs typeface="ดองเต่า"/>
                  <a:sym typeface="ดองเต่า"/>
                </a:rPr>
                <a:t>PEOPLE</a:t>
              </a:r>
            </a:p>
          </p:txBody>
        </p:sp>
        <p:sp>
          <p:nvSpPr>
            <p:cNvPr id="20" name="TextBox 20"/>
            <p:cNvSpPr txBox="1"/>
            <p:nvPr/>
          </p:nvSpPr>
          <p:spPr>
            <a:xfrm>
              <a:off x="0" y="1096637"/>
              <a:ext cx="5379238" cy="3568233"/>
            </a:xfrm>
            <a:prstGeom prst="rect">
              <a:avLst/>
            </a:prstGeom>
          </p:spPr>
          <p:txBody>
            <a:bodyPr lIns="0" tIns="0" rIns="0" bIns="0" rtlCol="0" anchor="t">
              <a:spAutoFit/>
            </a:bodyPr>
            <a:lstStyle/>
            <a:p>
              <a:pPr marL="560335" lvl="1" indent="-280167" algn="l">
                <a:lnSpc>
                  <a:spcPts val="3529"/>
                </a:lnSpc>
                <a:spcBef>
                  <a:spcPct val="0"/>
                </a:spcBef>
                <a:buFont typeface="Arial"/>
                <a:buChar char="•"/>
              </a:pPr>
              <a:r>
                <a:rPr lang="en-US" sz="2595">
                  <a:solidFill>
                    <a:srgbClr val="000000"/>
                  </a:solidFill>
                  <a:latin typeface="Poppins"/>
                  <a:ea typeface="Poppins"/>
                  <a:cs typeface="Poppins"/>
                  <a:sym typeface="Poppins"/>
                </a:rPr>
                <a:t>O</a:t>
              </a:r>
              <a:r>
                <a:rPr lang="en-US" sz="2595" u="none" strike="noStrike">
                  <a:solidFill>
                    <a:srgbClr val="000000"/>
                  </a:solidFill>
                  <a:latin typeface="Poppins"/>
                  <a:ea typeface="Poppins"/>
                  <a:cs typeface="Poppins"/>
                  <a:sym typeface="Poppins"/>
                </a:rPr>
                <a:t>rganizers and planners</a:t>
              </a:r>
            </a:p>
            <a:p>
              <a:pPr marL="560335" lvl="1" indent="-280167" algn="l">
                <a:lnSpc>
                  <a:spcPts val="3529"/>
                </a:lnSpc>
                <a:spcBef>
                  <a:spcPct val="0"/>
                </a:spcBef>
                <a:buFont typeface="Arial"/>
                <a:buChar char="•"/>
              </a:pPr>
              <a:r>
                <a:rPr lang="en-US" sz="2595" u="none" strike="noStrike">
                  <a:solidFill>
                    <a:srgbClr val="000000"/>
                  </a:solidFill>
                  <a:latin typeface="Poppins"/>
                  <a:ea typeface="Poppins"/>
                  <a:cs typeface="Poppins"/>
                  <a:sym typeface="Poppins"/>
                </a:rPr>
                <a:t>Volunteers or staff</a:t>
              </a:r>
            </a:p>
            <a:p>
              <a:pPr marL="560335" lvl="1" indent="-280167" algn="l">
                <a:lnSpc>
                  <a:spcPts val="3529"/>
                </a:lnSpc>
                <a:spcBef>
                  <a:spcPct val="0"/>
                </a:spcBef>
                <a:buFont typeface="Arial"/>
                <a:buChar char="•"/>
              </a:pPr>
              <a:r>
                <a:rPr lang="en-US" sz="2595" u="none" strike="noStrike">
                  <a:solidFill>
                    <a:srgbClr val="000000"/>
                  </a:solidFill>
                  <a:latin typeface="Poppins"/>
                  <a:ea typeface="Poppins"/>
                  <a:cs typeface="Poppins"/>
                  <a:sym typeface="Poppins"/>
                </a:rPr>
                <a:t>Specialists (marketing, tech, security, etc.)</a:t>
              </a:r>
            </a:p>
          </p:txBody>
        </p:sp>
      </p:grpSp>
      <p:grpSp>
        <p:nvGrpSpPr>
          <p:cNvPr id="21" name="Group 21"/>
          <p:cNvGrpSpPr/>
          <p:nvPr/>
        </p:nvGrpSpPr>
        <p:grpSpPr>
          <a:xfrm>
            <a:off x="12274609" y="4545901"/>
            <a:ext cx="4034428" cy="3946327"/>
            <a:chOff x="0" y="0"/>
            <a:chExt cx="5379238" cy="5261770"/>
          </a:xfrm>
        </p:grpSpPr>
        <p:sp>
          <p:nvSpPr>
            <p:cNvPr id="22" name="TextBox 22"/>
            <p:cNvSpPr txBox="1"/>
            <p:nvPr/>
          </p:nvSpPr>
          <p:spPr>
            <a:xfrm>
              <a:off x="0" y="-47625"/>
              <a:ext cx="5379238" cy="929741"/>
            </a:xfrm>
            <a:prstGeom prst="rect">
              <a:avLst/>
            </a:prstGeom>
          </p:spPr>
          <p:txBody>
            <a:bodyPr lIns="0" tIns="0" rIns="0" bIns="0" rtlCol="0" anchor="t">
              <a:spAutoFit/>
            </a:bodyPr>
            <a:lstStyle/>
            <a:p>
              <a:pPr marL="0" lvl="0" indent="0" algn="ctr">
                <a:lnSpc>
                  <a:spcPts val="4730"/>
                </a:lnSpc>
                <a:spcBef>
                  <a:spcPct val="0"/>
                </a:spcBef>
              </a:pPr>
              <a:r>
                <a:rPr lang="en-US" sz="4379">
                  <a:solidFill>
                    <a:srgbClr val="94A3E3"/>
                  </a:solidFill>
                  <a:latin typeface="ดองเต่า"/>
                  <a:ea typeface="ดองเต่า"/>
                  <a:cs typeface="ดองเต่า"/>
                  <a:sym typeface="ดองเต่า"/>
                </a:rPr>
                <a:t>FUNDING</a:t>
              </a:r>
            </a:p>
          </p:txBody>
        </p:sp>
        <p:sp>
          <p:nvSpPr>
            <p:cNvPr id="23" name="TextBox 23"/>
            <p:cNvSpPr txBox="1"/>
            <p:nvPr/>
          </p:nvSpPr>
          <p:spPr>
            <a:xfrm>
              <a:off x="0" y="1096637"/>
              <a:ext cx="5379238" cy="4165133"/>
            </a:xfrm>
            <a:prstGeom prst="rect">
              <a:avLst/>
            </a:prstGeom>
          </p:spPr>
          <p:txBody>
            <a:bodyPr lIns="0" tIns="0" rIns="0" bIns="0" rtlCol="0" anchor="t">
              <a:spAutoFit/>
            </a:bodyPr>
            <a:lstStyle/>
            <a:p>
              <a:pPr marL="560335" lvl="1" indent="-280167" algn="l">
                <a:lnSpc>
                  <a:spcPts val="3529"/>
                </a:lnSpc>
                <a:spcBef>
                  <a:spcPct val="0"/>
                </a:spcBef>
                <a:buFont typeface="Arial"/>
                <a:buChar char="•"/>
              </a:pPr>
              <a:r>
                <a:rPr lang="en-US" sz="2595">
                  <a:solidFill>
                    <a:srgbClr val="000000"/>
                  </a:solidFill>
                  <a:latin typeface="Poppins"/>
                  <a:ea typeface="Poppins"/>
                  <a:cs typeface="Poppins"/>
                  <a:sym typeface="Poppins"/>
                </a:rPr>
                <a:t>Equ</a:t>
              </a:r>
              <a:r>
                <a:rPr lang="en-US" sz="2595" u="none" strike="noStrike">
                  <a:solidFill>
                    <a:srgbClr val="000000"/>
                  </a:solidFill>
                  <a:latin typeface="Poppins"/>
                  <a:ea typeface="Poppins"/>
                  <a:cs typeface="Poppins"/>
                  <a:sym typeface="Poppins"/>
                </a:rPr>
                <a:t>ipment (sound, lighting, staging)</a:t>
              </a:r>
            </a:p>
            <a:p>
              <a:pPr marL="560335" lvl="1" indent="-280167" algn="l">
                <a:lnSpc>
                  <a:spcPts val="3529"/>
                </a:lnSpc>
                <a:spcBef>
                  <a:spcPct val="0"/>
                </a:spcBef>
                <a:buFont typeface="Arial"/>
                <a:buChar char="•"/>
              </a:pPr>
              <a:r>
                <a:rPr lang="en-US" sz="2595" u="none" strike="noStrike">
                  <a:solidFill>
                    <a:srgbClr val="000000"/>
                  </a:solidFill>
                  <a:latin typeface="Poppins"/>
                  <a:ea typeface="Poppins"/>
                  <a:cs typeface="Poppins"/>
                  <a:sym typeface="Poppins"/>
                </a:rPr>
                <a:t>Marketing and promotion</a:t>
              </a:r>
            </a:p>
            <a:p>
              <a:pPr marL="560335" lvl="1" indent="-280167" algn="l">
                <a:lnSpc>
                  <a:spcPts val="3529"/>
                </a:lnSpc>
                <a:spcBef>
                  <a:spcPct val="0"/>
                </a:spcBef>
                <a:buFont typeface="Arial"/>
                <a:buChar char="•"/>
              </a:pPr>
              <a:r>
                <a:rPr lang="en-US" sz="2595" u="none" strike="noStrike">
                  <a:solidFill>
                    <a:srgbClr val="000000"/>
                  </a:solidFill>
                  <a:latin typeface="Poppins"/>
                  <a:ea typeface="Poppins"/>
                  <a:cs typeface="Poppins"/>
                  <a:sym typeface="Poppins"/>
                </a:rPr>
                <a:t>Staff, permits, insurance</a:t>
              </a:r>
            </a:p>
            <a:p>
              <a:pPr marL="0" lvl="0" indent="0" algn="l">
                <a:lnSpc>
                  <a:spcPts val="3529"/>
                </a:lnSpc>
                <a:spcBef>
                  <a:spcPct val="0"/>
                </a:spcBef>
              </a:pPr>
              <a:endParaRPr lang="en-US" sz="2595" u="none" strike="noStrike">
                <a:solidFill>
                  <a:srgbClr val="000000"/>
                </a:solidFill>
                <a:latin typeface="Poppins"/>
                <a:ea typeface="Poppins"/>
                <a:cs typeface="Poppins"/>
                <a:sym typeface="Poppins"/>
              </a:endParaRPr>
            </a:p>
          </p:txBody>
        </p:sp>
      </p:grpSp>
      <p:sp>
        <p:nvSpPr>
          <p:cNvPr id="24" name="TextBox 24"/>
          <p:cNvSpPr txBox="1"/>
          <p:nvPr/>
        </p:nvSpPr>
        <p:spPr>
          <a:xfrm>
            <a:off x="2312060" y="9114955"/>
            <a:ext cx="13663880" cy="1041186"/>
          </a:xfrm>
          <a:prstGeom prst="rect">
            <a:avLst/>
          </a:prstGeom>
        </p:spPr>
        <p:txBody>
          <a:bodyPr lIns="0" tIns="0" rIns="0" bIns="0" rtlCol="0" anchor="t">
            <a:spAutoFit/>
          </a:bodyPr>
          <a:lstStyle/>
          <a:p>
            <a:pPr marL="0" lvl="0" indent="0" algn="ctr">
              <a:lnSpc>
                <a:spcPts val="7064"/>
              </a:lnSpc>
              <a:spcBef>
                <a:spcPct val="0"/>
              </a:spcBef>
            </a:pPr>
            <a:r>
              <a:rPr lang="en-US" sz="6540">
                <a:solidFill>
                  <a:srgbClr val="000000"/>
                </a:solidFill>
                <a:latin typeface="ดองเต่า"/>
                <a:ea typeface="ดองเต่า"/>
                <a:cs typeface="ดองเต่า"/>
                <a:sym typeface="ดองเต่า"/>
              </a:rPr>
              <a:t>What do we have vs. what do we need?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3" name="Group 13"/>
          <p:cNvGrpSpPr/>
          <p:nvPr/>
        </p:nvGrpSpPr>
        <p:grpSpPr>
          <a:xfrm>
            <a:off x="4306483" y="2858827"/>
            <a:ext cx="9675034" cy="4654651"/>
            <a:chOff x="0" y="0"/>
            <a:chExt cx="12900045" cy="6206201"/>
          </a:xfrm>
        </p:grpSpPr>
        <p:sp>
          <p:nvSpPr>
            <p:cNvPr id="14" name="TextBox 14"/>
            <p:cNvSpPr txBox="1"/>
            <p:nvPr/>
          </p:nvSpPr>
          <p:spPr>
            <a:xfrm>
              <a:off x="1325243" y="-76200"/>
              <a:ext cx="10245327" cy="199427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Brainstorming</a:t>
              </a:r>
            </a:p>
          </p:txBody>
        </p:sp>
        <p:sp>
          <p:nvSpPr>
            <p:cNvPr id="15" name="TextBox 15"/>
            <p:cNvSpPr txBox="1"/>
            <p:nvPr/>
          </p:nvSpPr>
          <p:spPr>
            <a:xfrm>
              <a:off x="0" y="2533700"/>
              <a:ext cx="12900045" cy="3672501"/>
            </a:xfrm>
            <a:prstGeom prst="rect">
              <a:avLst/>
            </a:prstGeom>
          </p:spPr>
          <p:txBody>
            <a:bodyPr lIns="0" tIns="0" rIns="0" bIns="0" rtlCol="0" anchor="t">
              <a:spAutoFit/>
            </a:bodyPr>
            <a:lstStyle/>
            <a:p>
              <a:pPr marL="0" lvl="0" indent="0" algn="ctr">
                <a:lnSpc>
                  <a:spcPts val="4352"/>
                </a:lnSpc>
                <a:spcBef>
                  <a:spcPct val="0"/>
                </a:spcBef>
              </a:pPr>
              <a:r>
                <a:rPr lang="en-US" sz="3200">
                  <a:solidFill>
                    <a:srgbClr val="000000"/>
                  </a:solidFill>
                  <a:latin typeface="Poppins"/>
                  <a:ea typeface="Poppins"/>
                  <a:cs typeface="Poppins"/>
                  <a:sym typeface="Poppins"/>
                </a:rPr>
                <a:t>As a table (or individually), take a moment to explore what you have in regards to time, people, and funding. Then explore what you need in regards to time, people, and funding. Write your ideas on a post-it.</a:t>
              </a:r>
            </a:p>
          </p:txBody>
        </p:sp>
      </p:grpSp>
      <p:sp>
        <p:nvSpPr>
          <p:cNvPr id="16" name="TextBox 16"/>
          <p:cNvSpPr txBox="1"/>
          <p:nvPr/>
        </p:nvSpPr>
        <p:spPr>
          <a:xfrm>
            <a:off x="3304837" y="7895259"/>
            <a:ext cx="2524125"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(5 minutes)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5302002" y="1736736"/>
            <a:ext cx="7683995" cy="15147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Draft!</a:t>
            </a:r>
          </a:p>
        </p:txBody>
      </p:sp>
      <p:sp>
        <p:nvSpPr>
          <p:cNvPr id="14" name="TextBox 14"/>
          <p:cNvSpPr txBox="1"/>
          <p:nvPr/>
        </p:nvSpPr>
        <p:spPr>
          <a:xfrm>
            <a:off x="2984771" y="2872522"/>
            <a:ext cx="12318458" cy="4983226"/>
          </a:xfrm>
          <a:prstGeom prst="rect">
            <a:avLst/>
          </a:prstGeom>
        </p:spPr>
        <p:txBody>
          <a:bodyPr lIns="0" tIns="0" rIns="0" bIns="0" rtlCol="0" anchor="t">
            <a:spAutoFit/>
          </a:bodyPr>
          <a:lstStyle/>
          <a:p>
            <a:pPr marL="0" lvl="0" indent="0" algn="ctr">
              <a:lnSpc>
                <a:spcPts val="4352"/>
              </a:lnSpc>
              <a:spcBef>
                <a:spcPct val="0"/>
              </a:spcBef>
            </a:pPr>
            <a:r>
              <a:rPr lang="en-US" sz="3200">
                <a:solidFill>
                  <a:srgbClr val="000000"/>
                </a:solidFill>
                <a:latin typeface="Poppins"/>
                <a:ea typeface="Poppins"/>
                <a:cs typeface="Poppins"/>
                <a:sym typeface="Poppins"/>
              </a:rPr>
              <a:t>Now that you’ve had time to consider why you want to host a large-scale event and the resources available or required (such as time, personnel, and funding), draft a general concept for a program you would like to host using the ideas on your post-it notes. This does not need to be highly detailed, but it should clearly reflect the program’s purpose (i.e. building community, promoting library resources...). Use the giant post-its to map out your ideas (if needed). This can be done as a group or individually. </a:t>
            </a:r>
          </a:p>
        </p:txBody>
      </p:sp>
      <p:sp>
        <p:nvSpPr>
          <p:cNvPr id="15" name="TextBox 15"/>
          <p:cNvSpPr txBox="1"/>
          <p:nvPr/>
        </p:nvSpPr>
        <p:spPr>
          <a:xfrm>
            <a:off x="3304837" y="7895259"/>
            <a:ext cx="2524125"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(10 minutes)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65644">
            <a:off x="14686155" y="3403625"/>
            <a:ext cx="2520253" cy="2424025"/>
          </a:xfrm>
          <a:custGeom>
            <a:avLst/>
            <a:gdLst/>
            <a:ahLst/>
            <a:cxnLst/>
            <a:rect l="l" t="t" r="r" b="b"/>
            <a:pathLst>
              <a:path w="2520253" h="2424025">
                <a:moveTo>
                  <a:pt x="0" y="0"/>
                </a:moveTo>
                <a:lnTo>
                  <a:pt x="2520253" y="0"/>
                </a:lnTo>
                <a:lnTo>
                  <a:pt x="2520253" y="2424025"/>
                </a:lnTo>
                <a:lnTo>
                  <a:pt x="0" y="2424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727606" y="2024460"/>
            <a:ext cx="12360348"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5 MINUTE</a:t>
            </a:r>
          </a:p>
        </p:txBody>
      </p:sp>
      <p:sp>
        <p:nvSpPr>
          <p:cNvPr id="7" name="TextBox 7"/>
          <p:cNvSpPr txBox="1"/>
          <p:nvPr/>
        </p:nvSpPr>
        <p:spPr>
          <a:xfrm>
            <a:off x="4272111" y="4425138"/>
            <a:ext cx="12360348" cy="3974437"/>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break!</a:t>
            </a:r>
          </a:p>
        </p:txBody>
      </p:sp>
      <p:sp>
        <p:nvSpPr>
          <p:cNvPr id="8" name="Freeform 8"/>
          <p:cNvSpPr/>
          <p:nvPr/>
        </p:nvSpPr>
        <p:spPr>
          <a:xfrm>
            <a:off x="7644316" y="7764379"/>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028700" y="5888767"/>
            <a:ext cx="4478694" cy="4114800"/>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2" name="Group 12"/>
          <p:cNvGrpSpPr/>
          <p:nvPr/>
        </p:nvGrpSpPr>
        <p:grpSpPr>
          <a:xfrm>
            <a:off x="9148014" y="2013446"/>
            <a:ext cx="7492153" cy="6260108"/>
            <a:chOff x="0" y="0"/>
            <a:chExt cx="9989537" cy="8346810"/>
          </a:xfrm>
        </p:grpSpPr>
        <p:sp>
          <p:nvSpPr>
            <p:cNvPr id="13" name="TextBox 13"/>
            <p:cNvSpPr txBox="1"/>
            <p:nvPr/>
          </p:nvSpPr>
          <p:spPr>
            <a:xfrm>
              <a:off x="0" y="-76200"/>
              <a:ext cx="9989537" cy="3535680"/>
            </a:xfrm>
            <a:prstGeom prst="rect">
              <a:avLst/>
            </a:prstGeom>
          </p:spPr>
          <p:txBody>
            <a:bodyPr lIns="0" tIns="0" rIns="0" bIns="0" rtlCol="0" anchor="t">
              <a:spAutoFit/>
            </a:bodyPr>
            <a:lstStyle/>
            <a:p>
              <a:pPr marL="0" lvl="0" indent="0" algn="l">
                <a:lnSpc>
                  <a:spcPts val="9720"/>
                </a:lnSpc>
                <a:spcBef>
                  <a:spcPct val="0"/>
                </a:spcBef>
              </a:pPr>
              <a:r>
                <a:rPr lang="en-US" sz="9000" spc="-179">
                  <a:solidFill>
                    <a:srgbClr val="000000"/>
                  </a:solidFill>
                  <a:latin typeface="ดองเต่า"/>
                  <a:ea typeface="ดองเต่า"/>
                  <a:cs typeface="ดองเต่า"/>
                  <a:sym typeface="ดองเต่า"/>
                </a:rPr>
                <a:t>Writing a mission statement</a:t>
              </a:r>
            </a:p>
          </p:txBody>
        </p:sp>
        <p:sp>
          <p:nvSpPr>
            <p:cNvPr id="14" name="TextBox 14"/>
            <p:cNvSpPr txBox="1"/>
            <p:nvPr/>
          </p:nvSpPr>
          <p:spPr>
            <a:xfrm>
              <a:off x="0" y="3873659"/>
              <a:ext cx="9989537" cy="4473152"/>
            </a:xfrm>
            <a:prstGeom prst="rect">
              <a:avLst/>
            </a:prstGeom>
          </p:spPr>
          <p:txBody>
            <a:bodyPr lIns="0" tIns="0" rIns="0" bIns="0" rtlCol="0" anchor="t">
              <a:spAutoFit/>
            </a:bodyPr>
            <a:lstStyle/>
            <a:p>
              <a:pPr marL="690881" lvl="1" indent="-345440" algn="l">
                <a:lnSpc>
                  <a:spcPts val="4480"/>
                </a:lnSpc>
                <a:buFont typeface="Arial"/>
                <a:buChar char="•"/>
              </a:pPr>
              <a:r>
                <a:rPr lang="en-US" sz="3200" u="none" strike="noStrike">
                  <a:solidFill>
                    <a:srgbClr val="000000"/>
                  </a:solidFill>
                  <a:latin typeface="Poppins"/>
                  <a:ea typeface="Poppins"/>
                  <a:cs typeface="Poppins"/>
                  <a:sym typeface="Poppins"/>
                </a:rPr>
                <a:t>Communicates intent and purpose </a:t>
              </a:r>
            </a:p>
            <a:p>
              <a:pPr marL="690881" lvl="1" indent="-345440" algn="l">
                <a:lnSpc>
                  <a:spcPts val="4480"/>
                </a:lnSpc>
                <a:buFont typeface="Arial"/>
                <a:buChar char="•"/>
              </a:pPr>
              <a:r>
                <a:rPr lang="en-US" sz="3200" u="none" strike="noStrike">
                  <a:solidFill>
                    <a:srgbClr val="000000"/>
                  </a:solidFill>
                  <a:latin typeface="Poppins"/>
                  <a:ea typeface="Poppins"/>
                  <a:cs typeface="Poppins"/>
                  <a:sym typeface="Poppins"/>
                </a:rPr>
                <a:t>Communicates primary function and strategy </a:t>
              </a:r>
            </a:p>
            <a:p>
              <a:pPr marL="690881" lvl="1" indent="-345440" algn="l">
                <a:lnSpc>
                  <a:spcPts val="4480"/>
                </a:lnSpc>
                <a:spcBef>
                  <a:spcPct val="0"/>
                </a:spcBef>
                <a:buFont typeface="Arial"/>
                <a:buChar char="•"/>
              </a:pPr>
              <a:r>
                <a:rPr lang="en-US" sz="3200" u="none" strike="noStrike">
                  <a:solidFill>
                    <a:srgbClr val="000000"/>
                  </a:solidFill>
                  <a:latin typeface="Poppins"/>
                  <a:ea typeface="Poppins"/>
                  <a:cs typeface="Poppins"/>
                  <a:sym typeface="Poppins"/>
                </a:rPr>
                <a:t>Communicates benefits to patrons/stakeholders</a:t>
              </a:r>
            </a:p>
          </p:txBody>
        </p:sp>
      </p:grpSp>
      <p:grpSp>
        <p:nvGrpSpPr>
          <p:cNvPr id="15" name="Group 15"/>
          <p:cNvGrpSpPr/>
          <p:nvPr/>
        </p:nvGrpSpPr>
        <p:grpSpPr>
          <a:xfrm rot="-165168">
            <a:off x="1793623" y="956168"/>
            <a:ext cx="6585454" cy="8229600"/>
            <a:chOff x="0" y="0"/>
            <a:chExt cx="747580" cy="934223"/>
          </a:xfrm>
        </p:grpSpPr>
        <p:sp>
          <p:nvSpPr>
            <p:cNvPr id="16" name="Freeform 16"/>
            <p:cNvSpPr/>
            <p:nvPr/>
          </p:nvSpPr>
          <p:spPr>
            <a:xfrm>
              <a:off x="0" y="0"/>
              <a:ext cx="747580" cy="934223"/>
            </a:xfrm>
            <a:custGeom>
              <a:avLst/>
              <a:gdLst/>
              <a:ahLst/>
              <a:cxnLst/>
              <a:rect l="l" t="t" r="r" b="b"/>
              <a:pathLst>
                <a:path w="747580" h="934223">
                  <a:moveTo>
                    <a:pt x="27039" y="0"/>
                  </a:moveTo>
                  <a:lnTo>
                    <a:pt x="720541" y="0"/>
                  </a:lnTo>
                  <a:cubicBezTo>
                    <a:pt x="735474" y="0"/>
                    <a:pt x="747580" y="12106"/>
                    <a:pt x="747580" y="27039"/>
                  </a:cubicBezTo>
                  <a:lnTo>
                    <a:pt x="747580" y="907184"/>
                  </a:lnTo>
                  <a:cubicBezTo>
                    <a:pt x="747580" y="922117"/>
                    <a:pt x="735474" y="934223"/>
                    <a:pt x="720541" y="934223"/>
                  </a:cubicBezTo>
                  <a:lnTo>
                    <a:pt x="27039" y="934223"/>
                  </a:lnTo>
                  <a:cubicBezTo>
                    <a:pt x="12106" y="934223"/>
                    <a:pt x="0" y="922117"/>
                    <a:pt x="0" y="907184"/>
                  </a:cubicBezTo>
                  <a:lnTo>
                    <a:pt x="0" y="27039"/>
                  </a:lnTo>
                  <a:cubicBezTo>
                    <a:pt x="0" y="12106"/>
                    <a:pt x="12106" y="0"/>
                    <a:pt x="27039" y="0"/>
                  </a:cubicBezTo>
                  <a:close/>
                </a:path>
              </a:pathLst>
            </a:custGeom>
            <a:blipFill>
              <a:blip r:embed="rId20"/>
              <a:stretch>
                <a:fillRect t="-3412" b="-3412"/>
              </a:stretch>
            </a:blipFill>
            <a:ln w="219075" cap="rnd">
              <a:solidFill>
                <a:srgbClr val="000000"/>
              </a:solidFill>
              <a:prstDash val="solid"/>
              <a:round/>
            </a:ln>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54665" y="9258300"/>
            <a:ext cx="3339968" cy="3382246"/>
          </a:xfrm>
          <a:custGeom>
            <a:avLst/>
            <a:gdLst/>
            <a:ahLst/>
            <a:cxnLst/>
            <a:rect l="l" t="t" r="r" b="b"/>
            <a:pathLst>
              <a:path w="3339968" h="3382246">
                <a:moveTo>
                  <a:pt x="0" y="0"/>
                </a:moveTo>
                <a:lnTo>
                  <a:pt x="3339967" y="0"/>
                </a:lnTo>
                <a:lnTo>
                  <a:pt x="3339967" y="3382246"/>
                </a:lnTo>
                <a:lnTo>
                  <a:pt x="0" y="3382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571465">
            <a:off x="-2616786" y="8458384"/>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8236528" y="-6210843"/>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2322587" y="2680685"/>
            <a:ext cx="6471031" cy="3562573"/>
            <a:chOff x="0" y="0"/>
            <a:chExt cx="2071333" cy="1140356"/>
          </a:xfrm>
        </p:grpSpPr>
        <p:sp>
          <p:nvSpPr>
            <p:cNvPr id="7" name="Freeform 7"/>
            <p:cNvSpPr/>
            <p:nvPr/>
          </p:nvSpPr>
          <p:spPr>
            <a:xfrm>
              <a:off x="0" y="0"/>
              <a:ext cx="2071333" cy="1140356"/>
            </a:xfrm>
            <a:custGeom>
              <a:avLst/>
              <a:gdLst/>
              <a:ahLst/>
              <a:cxnLst/>
              <a:rect l="l" t="t" r="r" b="b"/>
              <a:pathLst>
                <a:path w="2071333" h="1140356">
                  <a:moveTo>
                    <a:pt x="29910" y="0"/>
                  </a:moveTo>
                  <a:lnTo>
                    <a:pt x="2041423" y="0"/>
                  </a:lnTo>
                  <a:cubicBezTo>
                    <a:pt x="2057942" y="0"/>
                    <a:pt x="2071333" y="13391"/>
                    <a:pt x="2071333" y="29910"/>
                  </a:cubicBezTo>
                  <a:lnTo>
                    <a:pt x="2071333" y="1110446"/>
                  </a:lnTo>
                  <a:cubicBezTo>
                    <a:pt x="2071333" y="1118378"/>
                    <a:pt x="2068182" y="1125986"/>
                    <a:pt x="2062573" y="1131595"/>
                  </a:cubicBezTo>
                  <a:cubicBezTo>
                    <a:pt x="2056963" y="1137204"/>
                    <a:pt x="2049356" y="1140356"/>
                    <a:pt x="2041423" y="1140356"/>
                  </a:cubicBezTo>
                  <a:lnTo>
                    <a:pt x="29910" y="1140356"/>
                  </a:lnTo>
                  <a:cubicBezTo>
                    <a:pt x="21977" y="1140356"/>
                    <a:pt x="14370" y="1137204"/>
                    <a:pt x="8760" y="1131595"/>
                  </a:cubicBezTo>
                  <a:cubicBezTo>
                    <a:pt x="3151" y="1125986"/>
                    <a:pt x="0" y="1118378"/>
                    <a:pt x="0" y="1110446"/>
                  </a:cubicBezTo>
                  <a:lnTo>
                    <a:pt x="0" y="29910"/>
                  </a:lnTo>
                  <a:cubicBezTo>
                    <a:pt x="0" y="21977"/>
                    <a:pt x="3151" y="14370"/>
                    <a:pt x="8760" y="8760"/>
                  </a:cubicBezTo>
                  <a:cubicBezTo>
                    <a:pt x="14370" y="3151"/>
                    <a:pt x="21977" y="0"/>
                    <a:pt x="29910" y="0"/>
                  </a:cubicBezTo>
                  <a:close/>
                </a:path>
              </a:pathLst>
            </a:custGeom>
            <a:solidFill>
              <a:srgbClr val="64B5F6"/>
            </a:solidFill>
            <a:ln w="76200" cap="rnd">
              <a:solidFill>
                <a:srgbClr val="000000"/>
              </a:solidFill>
              <a:prstDash val="solid"/>
              <a:round/>
            </a:ln>
          </p:spPr>
          <p:txBody>
            <a:bodyPr/>
            <a:lstStyle/>
            <a:p>
              <a:endParaRPr lang="en-US"/>
            </a:p>
          </p:txBody>
        </p:sp>
        <p:sp>
          <p:nvSpPr>
            <p:cNvPr id="8" name="TextBox 8"/>
            <p:cNvSpPr txBox="1"/>
            <p:nvPr/>
          </p:nvSpPr>
          <p:spPr>
            <a:xfrm>
              <a:off x="0" y="-38100"/>
              <a:ext cx="2071333" cy="117845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788269" y="2680685"/>
            <a:ext cx="6471031" cy="3452326"/>
            <a:chOff x="0" y="0"/>
            <a:chExt cx="2071333" cy="1105066"/>
          </a:xfrm>
        </p:grpSpPr>
        <p:sp>
          <p:nvSpPr>
            <p:cNvPr id="10" name="Freeform 10"/>
            <p:cNvSpPr/>
            <p:nvPr/>
          </p:nvSpPr>
          <p:spPr>
            <a:xfrm>
              <a:off x="0" y="0"/>
              <a:ext cx="2071333" cy="1105066"/>
            </a:xfrm>
            <a:custGeom>
              <a:avLst/>
              <a:gdLst/>
              <a:ahLst/>
              <a:cxnLst/>
              <a:rect l="l" t="t" r="r" b="b"/>
              <a:pathLst>
                <a:path w="2071333" h="1105066">
                  <a:moveTo>
                    <a:pt x="29910" y="0"/>
                  </a:moveTo>
                  <a:lnTo>
                    <a:pt x="2041423" y="0"/>
                  </a:lnTo>
                  <a:cubicBezTo>
                    <a:pt x="2057942" y="0"/>
                    <a:pt x="2071333" y="13391"/>
                    <a:pt x="2071333" y="29910"/>
                  </a:cubicBezTo>
                  <a:lnTo>
                    <a:pt x="2071333" y="1075156"/>
                  </a:lnTo>
                  <a:cubicBezTo>
                    <a:pt x="2071333" y="1083089"/>
                    <a:pt x="2068182" y="1090697"/>
                    <a:pt x="2062573" y="1096306"/>
                  </a:cubicBezTo>
                  <a:cubicBezTo>
                    <a:pt x="2056963" y="1101915"/>
                    <a:pt x="2049356" y="1105066"/>
                    <a:pt x="2041423" y="1105066"/>
                  </a:cubicBezTo>
                  <a:lnTo>
                    <a:pt x="29910" y="1105066"/>
                  </a:lnTo>
                  <a:cubicBezTo>
                    <a:pt x="21977" y="1105066"/>
                    <a:pt x="14370" y="1101915"/>
                    <a:pt x="8760" y="1096306"/>
                  </a:cubicBezTo>
                  <a:cubicBezTo>
                    <a:pt x="3151" y="1090697"/>
                    <a:pt x="0" y="1083089"/>
                    <a:pt x="0" y="1075156"/>
                  </a:cubicBezTo>
                  <a:lnTo>
                    <a:pt x="0" y="29910"/>
                  </a:lnTo>
                  <a:cubicBezTo>
                    <a:pt x="0" y="21977"/>
                    <a:pt x="3151" y="14370"/>
                    <a:pt x="8760" y="8760"/>
                  </a:cubicBezTo>
                  <a:cubicBezTo>
                    <a:pt x="14370" y="3151"/>
                    <a:pt x="21977" y="0"/>
                    <a:pt x="29910" y="0"/>
                  </a:cubicBezTo>
                  <a:close/>
                </a:path>
              </a:pathLst>
            </a:custGeom>
            <a:solidFill>
              <a:srgbClr val="64B5F6"/>
            </a:solidFill>
            <a:ln w="76200" cap="rnd">
              <a:solidFill>
                <a:srgbClr val="000000"/>
              </a:solidFill>
              <a:prstDash val="solid"/>
              <a:round/>
            </a:ln>
          </p:spPr>
          <p:txBody>
            <a:bodyPr/>
            <a:lstStyle/>
            <a:p>
              <a:endParaRPr lang="en-US"/>
            </a:p>
          </p:txBody>
        </p:sp>
        <p:sp>
          <p:nvSpPr>
            <p:cNvPr id="11" name="TextBox 11"/>
            <p:cNvSpPr txBox="1"/>
            <p:nvPr/>
          </p:nvSpPr>
          <p:spPr>
            <a:xfrm>
              <a:off x="0" y="-38100"/>
              <a:ext cx="2071333" cy="1143166"/>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820877" y="2680685"/>
            <a:ext cx="1501710" cy="150171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64B5F6"/>
            </a:solidFill>
            <a:ln w="76200" cap="rnd">
              <a:solidFill>
                <a:srgbClr val="000000"/>
              </a:solidFill>
              <a:prstDash val="solid"/>
              <a:round/>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 name="Group 15"/>
          <p:cNvGrpSpPr/>
          <p:nvPr/>
        </p:nvGrpSpPr>
        <p:grpSpPr>
          <a:xfrm>
            <a:off x="9286560" y="2680685"/>
            <a:ext cx="1501710" cy="15017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64B5F6"/>
            </a:solidFill>
            <a:ln w="76200" cap="rnd">
              <a:solidFill>
                <a:srgbClr val="000000"/>
              </a:solidFill>
              <a:prstDash val="solid"/>
              <a:round/>
            </a:ln>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a:off x="2322587" y="6371136"/>
            <a:ext cx="6471031" cy="2887164"/>
            <a:chOff x="0" y="0"/>
            <a:chExt cx="2071333" cy="924162"/>
          </a:xfrm>
        </p:grpSpPr>
        <p:sp>
          <p:nvSpPr>
            <p:cNvPr id="19" name="Freeform 19"/>
            <p:cNvSpPr/>
            <p:nvPr/>
          </p:nvSpPr>
          <p:spPr>
            <a:xfrm>
              <a:off x="0" y="0"/>
              <a:ext cx="2071333" cy="924162"/>
            </a:xfrm>
            <a:custGeom>
              <a:avLst/>
              <a:gdLst/>
              <a:ahLst/>
              <a:cxnLst/>
              <a:rect l="l" t="t" r="r" b="b"/>
              <a:pathLst>
                <a:path w="2071333" h="924162">
                  <a:moveTo>
                    <a:pt x="29910" y="0"/>
                  </a:moveTo>
                  <a:lnTo>
                    <a:pt x="2041423" y="0"/>
                  </a:lnTo>
                  <a:cubicBezTo>
                    <a:pt x="2057942" y="0"/>
                    <a:pt x="2071333" y="13391"/>
                    <a:pt x="2071333" y="29910"/>
                  </a:cubicBezTo>
                  <a:lnTo>
                    <a:pt x="2071333" y="894252"/>
                  </a:lnTo>
                  <a:cubicBezTo>
                    <a:pt x="2071333" y="902184"/>
                    <a:pt x="2068182" y="909792"/>
                    <a:pt x="2062573" y="915401"/>
                  </a:cubicBezTo>
                  <a:cubicBezTo>
                    <a:pt x="2056963" y="921010"/>
                    <a:pt x="2049356" y="924162"/>
                    <a:pt x="2041423" y="924162"/>
                  </a:cubicBezTo>
                  <a:lnTo>
                    <a:pt x="29910" y="924162"/>
                  </a:lnTo>
                  <a:cubicBezTo>
                    <a:pt x="21977" y="924162"/>
                    <a:pt x="14370" y="921010"/>
                    <a:pt x="8760" y="915401"/>
                  </a:cubicBezTo>
                  <a:cubicBezTo>
                    <a:pt x="3151" y="909792"/>
                    <a:pt x="0" y="902184"/>
                    <a:pt x="0" y="894252"/>
                  </a:cubicBezTo>
                  <a:lnTo>
                    <a:pt x="0" y="29910"/>
                  </a:lnTo>
                  <a:cubicBezTo>
                    <a:pt x="0" y="21977"/>
                    <a:pt x="3151" y="14370"/>
                    <a:pt x="8760" y="8760"/>
                  </a:cubicBezTo>
                  <a:cubicBezTo>
                    <a:pt x="14370" y="3151"/>
                    <a:pt x="21977" y="0"/>
                    <a:pt x="29910" y="0"/>
                  </a:cubicBezTo>
                  <a:close/>
                </a:path>
              </a:pathLst>
            </a:custGeom>
            <a:solidFill>
              <a:srgbClr val="E1B5FD"/>
            </a:solidFill>
            <a:ln w="76200" cap="rnd">
              <a:solidFill>
                <a:srgbClr val="000000"/>
              </a:solidFill>
              <a:prstDash val="solid"/>
              <a:round/>
            </a:ln>
          </p:spPr>
          <p:txBody>
            <a:bodyPr/>
            <a:lstStyle/>
            <a:p>
              <a:endParaRPr lang="en-US"/>
            </a:p>
          </p:txBody>
        </p:sp>
        <p:sp>
          <p:nvSpPr>
            <p:cNvPr id="20" name="TextBox 20"/>
            <p:cNvSpPr txBox="1"/>
            <p:nvPr/>
          </p:nvSpPr>
          <p:spPr>
            <a:xfrm>
              <a:off x="0" y="-38100"/>
              <a:ext cx="2071333" cy="962262"/>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857250" y="6422403"/>
            <a:ext cx="1501710" cy="150171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1B5FD"/>
            </a:solidFill>
            <a:ln w="76200" cap="rnd">
              <a:solidFill>
                <a:srgbClr val="000000"/>
              </a:solidFill>
              <a:prstDash val="solid"/>
              <a:round/>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4" name="TextBox 24"/>
          <p:cNvSpPr txBox="1"/>
          <p:nvPr/>
        </p:nvSpPr>
        <p:spPr>
          <a:xfrm>
            <a:off x="903786" y="804703"/>
            <a:ext cx="16480428" cy="1637857"/>
          </a:xfrm>
          <a:prstGeom prst="rect">
            <a:avLst/>
          </a:prstGeom>
        </p:spPr>
        <p:txBody>
          <a:bodyPr lIns="0" tIns="0" rIns="0" bIns="0" rtlCol="0" anchor="t">
            <a:spAutoFit/>
          </a:bodyPr>
          <a:lstStyle/>
          <a:p>
            <a:pPr marL="0" lvl="0" indent="0" algn="ctr">
              <a:lnSpc>
                <a:spcPts val="10884"/>
              </a:lnSpc>
              <a:spcBef>
                <a:spcPct val="0"/>
              </a:spcBef>
            </a:pPr>
            <a:r>
              <a:rPr lang="en-US" sz="10567">
                <a:solidFill>
                  <a:srgbClr val="000000"/>
                </a:solidFill>
                <a:latin typeface="ดองเต่า"/>
                <a:ea typeface="ดองเต่า"/>
                <a:cs typeface="ดองเต่า"/>
                <a:sym typeface="ดองเต่า"/>
              </a:rPr>
              <a:t>DON’T MISS!</a:t>
            </a:r>
          </a:p>
        </p:txBody>
      </p:sp>
      <p:sp>
        <p:nvSpPr>
          <p:cNvPr id="25" name="TextBox 25"/>
          <p:cNvSpPr txBox="1"/>
          <p:nvPr/>
        </p:nvSpPr>
        <p:spPr>
          <a:xfrm>
            <a:off x="2426499" y="2953263"/>
            <a:ext cx="6244400" cy="2880237"/>
          </a:xfrm>
          <a:prstGeom prst="rect">
            <a:avLst/>
          </a:prstGeom>
        </p:spPr>
        <p:txBody>
          <a:bodyPr lIns="0" tIns="0" rIns="0" bIns="0" rtlCol="0" anchor="t">
            <a:spAutoFit/>
          </a:bodyPr>
          <a:lstStyle/>
          <a:p>
            <a:pPr algn="ctr">
              <a:lnSpc>
                <a:spcPts val="5338"/>
              </a:lnSpc>
            </a:pPr>
            <a:r>
              <a:rPr lang="en-US" sz="5182">
                <a:solidFill>
                  <a:srgbClr val="000000"/>
                </a:solidFill>
                <a:latin typeface="Marykate"/>
                <a:ea typeface="Marykate"/>
                <a:cs typeface="Marykate"/>
                <a:sym typeface="Marykate"/>
              </a:rPr>
              <a:t>50/50 RAFFLE</a:t>
            </a:r>
          </a:p>
          <a:p>
            <a:pPr algn="ctr">
              <a:lnSpc>
                <a:spcPts val="1029"/>
              </a:lnSpc>
            </a:pPr>
            <a:r>
              <a:rPr lang="en-US" sz="999">
                <a:solidFill>
                  <a:srgbClr val="000000"/>
                </a:solidFill>
                <a:latin typeface="Marykate"/>
                <a:ea typeface="Marykate"/>
                <a:cs typeface="Marykate"/>
                <a:sym typeface="Marykate"/>
              </a:rPr>
              <a:t> </a:t>
            </a:r>
          </a:p>
          <a:p>
            <a:pPr marL="0" lvl="0" indent="0" algn="ctr">
              <a:lnSpc>
                <a:spcPts val="4102"/>
              </a:lnSpc>
              <a:spcBef>
                <a:spcPct val="0"/>
              </a:spcBef>
            </a:pPr>
            <a:r>
              <a:rPr lang="en-US" sz="3982">
                <a:solidFill>
                  <a:srgbClr val="000000"/>
                </a:solidFill>
                <a:latin typeface="Marykate"/>
                <a:ea typeface="Marykate"/>
                <a:cs typeface="Marykate"/>
                <a:sym typeface="Marykate"/>
              </a:rPr>
              <a:t>Tickets are $1 each and can be pURCHASED FROM CONNI STRITTMATTER OR DAVID DAHL! THE WINNER TAKES HOME HALF THE POT. </a:t>
            </a:r>
          </a:p>
        </p:txBody>
      </p:sp>
      <p:sp>
        <p:nvSpPr>
          <p:cNvPr id="26" name="TextBox 26"/>
          <p:cNvSpPr txBox="1"/>
          <p:nvPr/>
        </p:nvSpPr>
        <p:spPr>
          <a:xfrm>
            <a:off x="2426499" y="6684729"/>
            <a:ext cx="6263208" cy="2336178"/>
          </a:xfrm>
          <a:prstGeom prst="rect">
            <a:avLst/>
          </a:prstGeom>
        </p:spPr>
        <p:txBody>
          <a:bodyPr lIns="0" tIns="0" rIns="0" bIns="0" rtlCol="0" anchor="t">
            <a:spAutoFit/>
          </a:bodyPr>
          <a:lstStyle/>
          <a:p>
            <a:pPr algn="ctr">
              <a:lnSpc>
                <a:spcPts val="5335"/>
              </a:lnSpc>
            </a:pPr>
            <a:r>
              <a:rPr lang="en-US" sz="5180">
                <a:solidFill>
                  <a:srgbClr val="000000"/>
                </a:solidFill>
                <a:latin typeface="Marykate"/>
                <a:ea typeface="Marykate"/>
                <a:cs typeface="Marykate"/>
                <a:sym typeface="Marykate"/>
              </a:rPr>
              <a:t>SILENT AUCTION</a:t>
            </a:r>
          </a:p>
          <a:p>
            <a:pPr algn="ctr">
              <a:lnSpc>
                <a:spcPts val="1029"/>
              </a:lnSpc>
            </a:pPr>
            <a:r>
              <a:rPr lang="en-US" sz="999">
                <a:solidFill>
                  <a:srgbClr val="000000"/>
                </a:solidFill>
                <a:latin typeface="Marykate"/>
                <a:ea typeface="Marykate"/>
                <a:cs typeface="Marykate"/>
                <a:sym typeface="Marykate"/>
              </a:rPr>
              <a:t> </a:t>
            </a:r>
          </a:p>
          <a:p>
            <a:pPr marL="0" lvl="0" indent="0" algn="ctr">
              <a:lnSpc>
                <a:spcPts val="3996"/>
              </a:lnSpc>
              <a:spcBef>
                <a:spcPct val="0"/>
              </a:spcBef>
            </a:pPr>
            <a:r>
              <a:rPr lang="en-US" sz="3879">
                <a:solidFill>
                  <a:srgbClr val="000000"/>
                </a:solidFill>
                <a:latin typeface="Marykate"/>
                <a:ea typeface="Marykate"/>
                <a:cs typeface="Marykate"/>
                <a:sym typeface="Marykate"/>
              </a:rPr>
              <a:t>Visit the Silent AuctION IN THE EXHIBITOR HALL TO PLACE YOUR BIDS BEFORE 10 A.M. ON FRIDAY, MAY 8ᵗʰ. </a:t>
            </a:r>
          </a:p>
        </p:txBody>
      </p:sp>
      <p:grpSp>
        <p:nvGrpSpPr>
          <p:cNvPr id="27" name="Group 27"/>
          <p:cNvGrpSpPr/>
          <p:nvPr/>
        </p:nvGrpSpPr>
        <p:grpSpPr>
          <a:xfrm>
            <a:off x="10788269" y="6371136"/>
            <a:ext cx="6471031" cy="2887164"/>
            <a:chOff x="0" y="0"/>
            <a:chExt cx="2071333" cy="924162"/>
          </a:xfrm>
        </p:grpSpPr>
        <p:sp>
          <p:nvSpPr>
            <p:cNvPr id="28" name="Freeform 28"/>
            <p:cNvSpPr/>
            <p:nvPr/>
          </p:nvSpPr>
          <p:spPr>
            <a:xfrm>
              <a:off x="0" y="0"/>
              <a:ext cx="2071333" cy="924162"/>
            </a:xfrm>
            <a:custGeom>
              <a:avLst/>
              <a:gdLst/>
              <a:ahLst/>
              <a:cxnLst/>
              <a:rect l="l" t="t" r="r" b="b"/>
              <a:pathLst>
                <a:path w="2071333" h="924162">
                  <a:moveTo>
                    <a:pt x="29910" y="0"/>
                  </a:moveTo>
                  <a:lnTo>
                    <a:pt x="2041423" y="0"/>
                  </a:lnTo>
                  <a:cubicBezTo>
                    <a:pt x="2057942" y="0"/>
                    <a:pt x="2071333" y="13391"/>
                    <a:pt x="2071333" y="29910"/>
                  </a:cubicBezTo>
                  <a:lnTo>
                    <a:pt x="2071333" y="894252"/>
                  </a:lnTo>
                  <a:cubicBezTo>
                    <a:pt x="2071333" y="902184"/>
                    <a:pt x="2068182" y="909792"/>
                    <a:pt x="2062573" y="915401"/>
                  </a:cubicBezTo>
                  <a:cubicBezTo>
                    <a:pt x="2056963" y="921010"/>
                    <a:pt x="2049356" y="924162"/>
                    <a:pt x="2041423" y="924162"/>
                  </a:cubicBezTo>
                  <a:lnTo>
                    <a:pt x="29910" y="924162"/>
                  </a:lnTo>
                  <a:cubicBezTo>
                    <a:pt x="21977" y="924162"/>
                    <a:pt x="14370" y="921010"/>
                    <a:pt x="8760" y="915401"/>
                  </a:cubicBezTo>
                  <a:cubicBezTo>
                    <a:pt x="3151" y="909792"/>
                    <a:pt x="0" y="902184"/>
                    <a:pt x="0" y="894252"/>
                  </a:cubicBezTo>
                  <a:lnTo>
                    <a:pt x="0" y="29910"/>
                  </a:lnTo>
                  <a:cubicBezTo>
                    <a:pt x="0" y="21977"/>
                    <a:pt x="3151" y="14370"/>
                    <a:pt x="8760" y="8760"/>
                  </a:cubicBezTo>
                  <a:cubicBezTo>
                    <a:pt x="14370" y="3151"/>
                    <a:pt x="21977" y="0"/>
                    <a:pt x="29910" y="0"/>
                  </a:cubicBezTo>
                  <a:close/>
                </a:path>
              </a:pathLst>
            </a:custGeom>
            <a:solidFill>
              <a:srgbClr val="E1B5FD"/>
            </a:solidFill>
            <a:ln w="76200" cap="rnd">
              <a:solidFill>
                <a:srgbClr val="000000"/>
              </a:solidFill>
              <a:prstDash val="solid"/>
              <a:round/>
            </a:ln>
          </p:spPr>
          <p:txBody>
            <a:bodyPr/>
            <a:lstStyle/>
            <a:p>
              <a:endParaRPr lang="en-US"/>
            </a:p>
          </p:txBody>
        </p:sp>
        <p:sp>
          <p:nvSpPr>
            <p:cNvPr id="29" name="TextBox 29"/>
            <p:cNvSpPr txBox="1"/>
            <p:nvPr/>
          </p:nvSpPr>
          <p:spPr>
            <a:xfrm>
              <a:off x="0" y="-38100"/>
              <a:ext cx="2071333" cy="962262"/>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9322932" y="6422403"/>
            <a:ext cx="1501710" cy="150171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1B5FD"/>
            </a:solidFill>
            <a:ln w="76200" cap="rnd">
              <a:solidFill>
                <a:srgbClr val="000000"/>
              </a:solidFill>
              <a:prstDash val="solid"/>
              <a:round/>
            </a:ln>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3" name="TextBox 33"/>
          <p:cNvSpPr txBox="1"/>
          <p:nvPr/>
        </p:nvSpPr>
        <p:spPr>
          <a:xfrm>
            <a:off x="10892181" y="6684729"/>
            <a:ext cx="6263208" cy="2336178"/>
          </a:xfrm>
          <a:prstGeom prst="rect">
            <a:avLst/>
          </a:prstGeom>
        </p:spPr>
        <p:txBody>
          <a:bodyPr lIns="0" tIns="0" rIns="0" bIns="0" rtlCol="0" anchor="t">
            <a:spAutoFit/>
          </a:bodyPr>
          <a:lstStyle/>
          <a:p>
            <a:pPr algn="ctr">
              <a:lnSpc>
                <a:spcPts val="5335"/>
              </a:lnSpc>
            </a:pPr>
            <a:r>
              <a:rPr lang="en-US" sz="5180">
                <a:solidFill>
                  <a:srgbClr val="000000"/>
                </a:solidFill>
                <a:latin typeface="Marykate"/>
                <a:ea typeface="Marykate"/>
                <a:cs typeface="Marykate"/>
                <a:sym typeface="Marykate"/>
              </a:rPr>
              <a:t>KARAOKE</a:t>
            </a:r>
          </a:p>
          <a:p>
            <a:pPr algn="ctr">
              <a:lnSpc>
                <a:spcPts val="1029"/>
              </a:lnSpc>
            </a:pPr>
            <a:r>
              <a:rPr lang="en-US" sz="999">
                <a:solidFill>
                  <a:srgbClr val="000000"/>
                </a:solidFill>
                <a:latin typeface="Marykate"/>
                <a:ea typeface="Marykate"/>
                <a:cs typeface="Marykate"/>
                <a:sym typeface="Marykate"/>
              </a:rPr>
              <a:t> </a:t>
            </a:r>
          </a:p>
          <a:p>
            <a:pPr algn="ctr">
              <a:lnSpc>
                <a:spcPts val="3996"/>
              </a:lnSpc>
            </a:pPr>
            <a:r>
              <a:rPr lang="en-US" sz="3879">
                <a:solidFill>
                  <a:srgbClr val="000000"/>
                </a:solidFill>
                <a:latin typeface="Marykate"/>
                <a:ea typeface="Marykate"/>
                <a:cs typeface="Marykate"/>
                <a:sym typeface="Marykate"/>
              </a:rPr>
              <a:t>Thursday, MAY 7</a:t>
            </a:r>
          </a:p>
          <a:p>
            <a:pPr algn="ctr">
              <a:lnSpc>
                <a:spcPts val="3996"/>
              </a:lnSpc>
            </a:pPr>
            <a:r>
              <a:rPr lang="en-US" sz="3879">
                <a:solidFill>
                  <a:srgbClr val="000000"/>
                </a:solidFill>
                <a:latin typeface="Marykate"/>
                <a:ea typeface="Marykate"/>
                <a:cs typeface="Marykate"/>
                <a:sym typeface="Marykate"/>
              </a:rPr>
              <a:t>6:00 – 10:00 P.M.</a:t>
            </a:r>
          </a:p>
          <a:p>
            <a:pPr marL="0" lvl="0" indent="0" algn="ctr">
              <a:lnSpc>
                <a:spcPts val="3996"/>
              </a:lnSpc>
              <a:spcBef>
                <a:spcPct val="0"/>
              </a:spcBef>
            </a:pPr>
            <a:r>
              <a:rPr lang="en-US" sz="3879">
                <a:solidFill>
                  <a:srgbClr val="000000"/>
                </a:solidFill>
                <a:latin typeface="Marykate"/>
                <a:ea typeface="Marykate"/>
                <a:cs typeface="Marykate"/>
                <a:sym typeface="Marykate"/>
              </a:rPr>
              <a:t>WINDJAMMER</a:t>
            </a:r>
          </a:p>
        </p:txBody>
      </p:sp>
      <p:sp>
        <p:nvSpPr>
          <p:cNvPr id="34" name="TextBox 34"/>
          <p:cNvSpPr txBox="1"/>
          <p:nvPr/>
        </p:nvSpPr>
        <p:spPr>
          <a:xfrm>
            <a:off x="10893044" y="2953263"/>
            <a:ext cx="6263208" cy="2336178"/>
          </a:xfrm>
          <a:prstGeom prst="rect">
            <a:avLst/>
          </a:prstGeom>
        </p:spPr>
        <p:txBody>
          <a:bodyPr lIns="0" tIns="0" rIns="0" bIns="0" rtlCol="0" anchor="t">
            <a:spAutoFit/>
          </a:bodyPr>
          <a:lstStyle/>
          <a:p>
            <a:pPr algn="ctr">
              <a:lnSpc>
                <a:spcPts val="5335"/>
              </a:lnSpc>
            </a:pPr>
            <a:r>
              <a:rPr lang="en-US" sz="5180">
                <a:solidFill>
                  <a:srgbClr val="000000"/>
                </a:solidFill>
                <a:latin typeface="Marykate"/>
                <a:ea typeface="Marykate"/>
                <a:cs typeface="Marykate"/>
                <a:sym typeface="Marykate"/>
              </a:rPr>
              <a:t>PUB QUIZ</a:t>
            </a:r>
          </a:p>
          <a:p>
            <a:pPr algn="ctr">
              <a:lnSpc>
                <a:spcPts val="1029"/>
              </a:lnSpc>
            </a:pPr>
            <a:r>
              <a:rPr lang="en-US" sz="999">
                <a:solidFill>
                  <a:srgbClr val="000000"/>
                </a:solidFill>
                <a:latin typeface="Marykate"/>
                <a:ea typeface="Marykate"/>
                <a:cs typeface="Marykate"/>
                <a:sym typeface="Marykate"/>
              </a:rPr>
              <a:t>  </a:t>
            </a:r>
          </a:p>
          <a:p>
            <a:pPr algn="ctr">
              <a:lnSpc>
                <a:spcPts val="3996"/>
              </a:lnSpc>
            </a:pPr>
            <a:r>
              <a:rPr lang="en-US" sz="3879">
                <a:solidFill>
                  <a:srgbClr val="000000"/>
                </a:solidFill>
                <a:latin typeface="Marykate"/>
                <a:ea typeface="Marykate"/>
                <a:cs typeface="Marykate"/>
                <a:sym typeface="Marykate"/>
              </a:rPr>
              <a:t>Thursday, MAY 7 </a:t>
            </a:r>
          </a:p>
          <a:p>
            <a:pPr algn="ctr">
              <a:lnSpc>
                <a:spcPts val="3996"/>
              </a:lnSpc>
            </a:pPr>
            <a:r>
              <a:rPr lang="en-US" sz="3879">
                <a:solidFill>
                  <a:srgbClr val="000000"/>
                </a:solidFill>
                <a:latin typeface="Marykate"/>
                <a:ea typeface="Marykate"/>
                <a:cs typeface="Marykate"/>
                <a:sym typeface="Marykate"/>
              </a:rPr>
              <a:t>8:00 – 10:00 P.M.</a:t>
            </a:r>
          </a:p>
          <a:p>
            <a:pPr marL="0" lvl="0" indent="0" algn="ctr">
              <a:lnSpc>
                <a:spcPts val="3996"/>
              </a:lnSpc>
              <a:spcBef>
                <a:spcPct val="0"/>
              </a:spcBef>
            </a:pPr>
            <a:r>
              <a:rPr lang="en-US" sz="3879">
                <a:solidFill>
                  <a:srgbClr val="000000"/>
                </a:solidFill>
                <a:latin typeface="Marykate"/>
                <a:ea typeface="Marykate"/>
                <a:cs typeface="Marykate"/>
                <a:sym typeface="Marykate"/>
              </a:rPr>
              <a:t>CHOPTANK BALLROOM</a:t>
            </a:r>
          </a:p>
        </p:txBody>
      </p:sp>
      <p:grpSp>
        <p:nvGrpSpPr>
          <p:cNvPr id="35" name="Group 35"/>
          <p:cNvGrpSpPr/>
          <p:nvPr/>
        </p:nvGrpSpPr>
        <p:grpSpPr>
          <a:xfrm>
            <a:off x="1087539" y="2877063"/>
            <a:ext cx="968388" cy="968388"/>
            <a:chOff x="0" y="0"/>
            <a:chExt cx="1291184" cy="1291184"/>
          </a:xfrm>
        </p:grpSpPr>
        <p:sp>
          <p:nvSpPr>
            <p:cNvPr id="36" name="Freeform 36" descr="Ticket with solid fill"/>
            <p:cNvSpPr/>
            <p:nvPr/>
          </p:nvSpPr>
          <p:spPr>
            <a:xfrm>
              <a:off x="0" y="0"/>
              <a:ext cx="1291209" cy="1291209"/>
            </a:xfrm>
            <a:custGeom>
              <a:avLst/>
              <a:gdLst/>
              <a:ahLst/>
              <a:cxnLst/>
              <a:rect l="l" t="t" r="r" b="b"/>
              <a:pathLst>
                <a:path w="1291209" h="1291209">
                  <a:moveTo>
                    <a:pt x="0" y="0"/>
                  </a:moveTo>
                  <a:lnTo>
                    <a:pt x="1291209" y="0"/>
                  </a:lnTo>
                  <a:lnTo>
                    <a:pt x="1291209" y="1291209"/>
                  </a:lnTo>
                  <a:lnTo>
                    <a:pt x="0" y="1291209"/>
                  </a:lnTo>
                  <a:lnTo>
                    <a:pt x="0" y="0"/>
                  </a:lnTo>
                  <a:close/>
                </a:path>
              </a:pathLst>
            </a:custGeom>
            <a:blipFill>
              <a:blip r:embed="rId10"/>
              <a:stretch>
                <a:fillRect r="1" b="1"/>
              </a:stretch>
            </a:blipFill>
          </p:spPr>
          <p:txBody>
            <a:bodyPr/>
            <a:lstStyle/>
            <a:p>
              <a:endParaRPr lang="en-US"/>
            </a:p>
          </p:txBody>
        </p:sp>
      </p:grpSp>
      <p:grpSp>
        <p:nvGrpSpPr>
          <p:cNvPr id="37" name="Group 37"/>
          <p:cNvGrpSpPr/>
          <p:nvPr/>
        </p:nvGrpSpPr>
        <p:grpSpPr>
          <a:xfrm>
            <a:off x="1103766" y="6668919"/>
            <a:ext cx="1008678" cy="1008678"/>
            <a:chOff x="0" y="0"/>
            <a:chExt cx="1344905" cy="1344905"/>
          </a:xfrm>
        </p:grpSpPr>
        <p:sp>
          <p:nvSpPr>
            <p:cNvPr id="38" name="Freeform 38" descr="Gavel with solid fill"/>
            <p:cNvSpPr/>
            <p:nvPr/>
          </p:nvSpPr>
          <p:spPr>
            <a:xfrm>
              <a:off x="0" y="0"/>
              <a:ext cx="1344930" cy="1344930"/>
            </a:xfrm>
            <a:custGeom>
              <a:avLst/>
              <a:gdLst/>
              <a:ahLst/>
              <a:cxnLst/>
              <a:rect l="l" t="t" r="r" b="b"/>
              <a:pathLst>
                <a:path w="1344930" h="1344930">
                  <a:moveTo>
                    <a:pt x="0" y="0"/>
                  </a:moveTo>
                  <a:lnTo>
                    <a:pt x="1344930" y="0"/>
                  </a:lnTo>
                  <a:lnTo>
                    <a:pt x="1344930" y="1344930"/>
                  </a:lnTo>
                  <a:lnTo>
                    <a:pt x="0" y="1344930"/>
                  </a:lnTo>
                  <a:lnTo>
                    <a:pt x="0" y="0"/>
                  </a:lnTo>
                  <a:close/>
                </a:path>
              </a:pathLst>
            </a:custGeom>
            <a:blipFill>
              <a:blip r:embed="rId11"/>
              <a:stretch>
                <a:fillRect r="1" b="1"/>
              </a:stretch>
            </a:blipFill>
          </p:spPr>
          <p:txBody>
            <a:bodyPr/>
            <a:lstStyle/>
            <a:p>
              <a:endParaRPr lang="en-US"/>
            </a:p>
          </p:txBody>
        </p:sp>
      </p:grpSp>
      <p:grpSp>
        <p:nvGrpSpPr>
          <p:cNvPr id="39" name="Group 39"/>
          <p:cNvGrpSpPr/>
          <p:nvPr/>
        </p:nvGrpSpPr>
        <p:grpSpPr>
          <a:xfrm>
            <a:off x="9544688" y="2832157"/>
            <a:ext cx="1058199" cy="1058199"/>
            <a:chOff x="0" y="0"/>
            <a:chExt cx="1410932" cy="1410932"/>
          </a:xfrm>
        </p:grpSpPr>
        <p:sp>
          <p:nvSpPr>
            <p:cNvPr id="40" name="Freeform 40" descr="Megaphone with solid fill"/>
            <p:cNvSpPr/>
            <p:nvPr/>
          </p:nvSpPr>
          <p:spPr>
            <a:xfrm>
              <a:off x="0" y="0"/>
              <a:ext cx="1410970" cy="1410970"/>
            </a:xfrm>
            <a:custGeom>
              <a:avLst/>
              <a:gdLst/>
              <a:ahLst/>
              <a:cxnLst/>
              <a:rect l="l" t="t" r="r" b="b"/>
              <a:pathLst>
                <a:path w="1410970" h="1410970">
                  <a:moveTo>
                    <a:pt x="0" y="0"/>
                  </a:moveTo>
                  <a:lnTo>
                    <a:pt x="1410970" y="0"/>
                  </a:lnTo>
                  <a:lnTo>
                    <a:pt x="1410970" y="1410970"/>
                  </a:lnTo>
                  <a:lnTo>
                    <a:pt x="0" y="1410970"/>
                  </a:lnTo>
                  <a:lnTo>
                    <a:pt x="0" y="0"/>
                  </a:lnTo>
                  <a:close/>
                </a:path>
              </a:pathLst>
            </a:custGeom>
            <a:blipFill>
              <a:blip r:embed="rId12"/>
              <a:stretch>
                <a:fillRect r="2" b="2"/>
              </a:stretch>
            </a:blipFill>
          </p:spPr>
          <p:txBody>
            <a:bodyPr/>
            <a:lstStyle/>
            <a:p>
              <a:endParaRPr lang="en-US"/>
            </a:p>
          </p:txBody>
        </p:sp>
      </p:grpSp>
      <p:grpSp>
        <p:nvGrpSpPr>
          <p:cNvPr id="41" name="Group 41"/>
          <p:cNvGrpSpPr/>
          <p:nvPr/>
        </p:nvGrpSpPr>
        <p:grpSpPr>
          <a:xfrm>
            <a:off x="9616587" y="6716058"/>
            <a:ext cx="914400" cy="914400"/>
            <a:chOff x="0" y="0"/>
            <a:chExt cx="1219200" cy="1219200"/>
          </a:xfrm>
        </p:grpSpPr>
        <p:sp>
          <p:nvSpPr>
            <p:cNvPr id="42" name="Freeform 42" descr="Microphone with solid fill"/>
            <p:cNvSpPr/>
            <p:nvPr/>
          </p:nvSpPr>
          <p:spPr>
            <a:xfrm>
              <a:off x="0" y="0"/>
              <a:ext cx="1219200" cy="1219200"/>
            </a:xfrm>
            <a:custGeom>
              <a:avLst/>
              <a:gdLst/>
              <a:ahLst/>
              <a:cxnLst/>
              <a:rect l="l" t="t" r="r" b="b"/>
              <a:pathLst>
                <a:path w="1219200" h="1219200">
                  <a:moveTo>
                    <a:pt x="0" y="0"/>
                  </a:moveTo>
                  <a:lnTo>
                    <a:pt x="1219200" y="0"/>
                  </a:lnTo>
                  <a:lnTo>
                    <a:pt x="1219200" y="1219200"/>
                  </a:lnTo>
                  <a:lnTo>
                    <a:pt x="0" y="1219200"/>
                  </a:lnTo>
                  <a:lnTo>
                    <a:pt x="0" y="0"/>
                  </a:lnTo>
                  <a:close/>
                </a:path>
              </a:pathLst>
            </a:custGeom>
            <a:blipFill>
              <a:blip r:embed="rId13"/>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B5FD"/>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958706"/>
          <a:ext cx="16230600" cy="6172200"/>
        </p:xfrm>
        <a:graphic>
          <a:graphicData uri="http://schemas.openxmlformats.org/drawingml/2006/table">
            <a:tbl>
              <a:tblPr/>
              <a:tblGrid>
                <a:gridCol w="2733886">
                  <a:extLst>
                    <a:ext uri="{9D8B030D-6E8A-4147-A177-3AD203B41FA5}">
                      <a16:colId xmlns:a16="http://schemas.microsoft.com/office/drawing/2014/main" val="20000"/>
                    </a:ext>
                  </a:extLst>
                </a:gridCol>
                <a:gridCol w="13496714">
                  <a:extLst>
                    <a:ext uri="{9D8B030D-6E8A-4147-A177-3AD203B41FA5}">
                      <a16:colId xmlns:a16="http://schemas.microsoft.com/office/drawing/2014/main" val="20001"/>
                    </a:ext>
                  </a:extLst>
                </a:gridCol>
              </a:tblGrid>
              <a:tr h="1543050">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ts val="2520"/>
                        </a:lnSpc>
                        <a:spcBef>
                          <a:spcPct val="0"/>
                        </a:spcBef>
                        <a:defRPr/>
                      </a:pPr>
                      <a:r>
                        <a:rPr lang="en-US" sz="1800" b="1">
                          <a:solidFill>
                            <a:srgbClr val="000000"/>
                          </a:solidFill>
                          <a:latin typeface="Poppins Bold"/>
                          <a:ea typeface="Poppins Bold"/>
                          <a:cs typeface="Poppins Bold"/>
                          <a:sym typeface="Poppins Bold"/>
                        </a:rPr>
                        <a:t>Wh</a:t>
                      </a:r>
                      <a:r>
                        <a:rPr lang="en-US" sz="1800" b="1" u="none" strike="noStrike">
                          <a:solidFill>
                            <a:srgbClr val="000000"/>
                          </a:solidFill>
                          <a:latin typeface="Poppins Bold"/>
                          <a:ea typeface="Poppins Bold"/>
                          <a:cs typeface="Poppins Bold"/>
                          <a:sym typeface="Poppins Bold"/>
                        </a:rPr>
                        <a:t>o </a:t>
                      </a:r>
                      <a:r>
                        <a:rPr lang="en-US" sz="1800" u="none" strike="noStrike">
                          <a:solidFill>
                            <a:srgbClr val="000000"/>
                          </a:solidFill>
                          <a:latin typeface="Poppins"/>
                          <a:ea typeface="Poppins"/>
                          <a:cs typeface="Poppins"/>
                          <a:sym typeface="Poppins"/>
                        </a:rPr>
                        <a:t>are we? </a:t>
                      </a:r>
                      <a:endParaRPr lang="en-US" sz="1100"/>
                    </a:p>
                    <a:p>
                      <a:pPr marL="388620" lvl="1" indent="-194310" algn="l">
                        <a:lnSpc>
                          <a:spcPts val="2520"/>
                        </a:lnSpc>
                        <a:buFont typeface="Arial"/>
                        <a:buChar char="•"/>
                      </a:pPr>
                      <a:r>
                        <a:rPr lang="en-US" sz="1800" u="none" strike="noStrike">
                          <a:solidFill>
                            <a:srgbClr val="000000"/>
                          </a:solidFill>
                          <a:latin typeface="Poppins"/>
                          <a:ea typeface="Poppins"/>
                          <a:cs typeface="Poppins"/>
                          <a:sym typeface="Poppins"/>
                        </a:rPr>
                        <a:t>State the name of your program or organization (i.e. “The mission of the Bear Library is_____”). </a:t>
                      </a:r>
                    </a:p>
                    <a:p>
                      <a:pPr marL="388620" lvl="1" indent="-194310" algn="l">
                        <a:lnSpc>
                          <a:spcPts val="2520"/>
                        </a:lnSpc>
                        <a:buFont typeface="Arial"/>
                        <a:buChar char="•"/>
                      </a:pPr>
                      <a:r>
                        <a:rPr lang="en-US" sz="1800" u="none" strike="noStrike">
                          <a:solidFill>
                            <a:srgbClr val="000000"/>
                          </a:solidFill>
                          <a:latin typeface="Poppins"/>
                          <a:ea typeface="Poppins"/>
                          <a:cs typeface="Poppins"/>
                          <a:sym typeface="Poppins"/>
                        </a:rPr>
                        <a:t>Avoid vague pronouns like “Our mission is…”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43050">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ts val="2520"/>
                        </a:lnSpc>
                        <a:spcBef>
                          <a:spcPct val="0"/>
                        </a:spcBef>
                        <a:defRPr/>
                      </a:pPr>
                      <a:r>
                        <a:rPr lang="en-US" sz="1800" b="1">
                          <a:solidFill>
                            <a:srgbClr val="000000"/>
                          </a:solidFill>
                          <a:latin typeface="Poppins Bold"/>
                          <a:ea typeface="Poppins Bold"/>
                          <a:cs typeface="Poppins Bold"/>
                          <a:sym typeface="Poppins Bold"/>
                        </a:rPr>
                        <a:t>What</a:t>
                      </a:r>
                      <a:r>
                        <a:rPr lang="en-US" sz="1800">
                          <a:solidFill>
                            <a:srgbClr val="000000"/>
                          </a:solidFill>
                          <a:latin typeface="Poppins"/>
                          <a:ea typeface="Poppins"/>
                          <a:cs typeface="Poppins"/>
                          <a:sym typeface="Poppins"/>
                        </a:rPr>
                        <a:t> d</a:t>
                      </a:r>
                      <a:r>
                        <a:rPr lang="en-US" sz="1800" u="none" strike="noStrike">
                          <a:solidFill>
                            <a:srgbClr val="000000"/>
                          </a:solidFill>
                          <a:latin typeface="Poppins"/>
                          <a:ea typeface="Poppins"/>
                          <a:cs typeface="Poppins"/>
                          <a:sym typeface="Poppins"/>
                        </a:rPr>
                        <a:t>o we do? </a:t>
                      </a:r>
                      <a:endParaRPr lang="en-US" sz="1100"/>
                    </a:p>
                    <a:p>
                      <a:pPr marL="388620" lvl="1" indent="-194310" algn="l">
                        <a:lnSpc>
                          <a:spcPts val="2520"/>
                        </a:lnSpc>
                        <a:buFont typeface="Arial"/>
                        <a:buChar char="•"/>
                      </a:pPr>
                      <a:r>
                        <a:rPr lang="en-US" sz="1800" u="none" strike="noStrike">
                          <a:solidFill>
                            <a:srgbClr val="000000"/>
                          </a:solidFill>
                          <a:latin typeface="Poppins"/>
                          <a:ea typeface="Poppins"/>
                          <a:cs typeface="Poppins"/>
                          <a:sym typeface="Poppins"/>
                        </a:rPr>
                        <a:t>Includes the primary functions or activities. </a:t>
                      </a:r>
                    </a:p>
                    <a:p>
                      <a:pPr marL="388620" lvl="1" indent="-194310" algn="l">
                        <a:lnSpc>
                          <a:spcPts val="2520"/>
                        </a:lnSpc>
                        <a:buFont typeface="Arial"/>
                        <a:buChar char="•"/>
                      </a:pPr>
                      <a:r>
                        <a:rPr lang="en-US" sz="1800" u="none" strike="noStrike">
                          <a:solidFill>
                            <a:srgbClr val="000000"/>
                          </a:solidFill>
                          <a:latin typeface="Poppins"/>
                          <a:ea typeface="Poppins"/>
                          <a:cs typeface="Poppins"/>
                          <a:sym typeface="Poppins"/>
                        </a:rPr>
                        <a:t>Illustrates the most important functions, operations, outcomes and/or offerings of the program.</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43050">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ts val="2520"/>
                        </a:lnSpc>
                        <a:spcBef>
                          <a:spcPct val="0"/>
                        </a:spcBef>
                        <a:defRPr/>
                      </a:pPr>
                      <a:r>
                        <a:rPr lang="en-US" sz="1800" b="1">
                          <a:solidFill>
                            <a:srgbClr val="000000"/>
                          </a:solidFill>
                          <a:latin typeface="Poppins Bold"/>
                          <a:ea typeface="Poppins Bold"/>
                          <a:cs typeface="Poppins Bold"/>
                          <a:sym typeface="Poppins Bold"/>
                        </a:rPr>
                        <a:t>Why </a:t>
                      </a:r>
                      <a:r>
                        <a:rPr lang="en-US" sz="1800">
                          <a:solidFill>
                            <a:srgbClr val="000000"/>
                          </a:solidFill>
                          <a:latin typeface="Poppins"/>
                          <a:ea typeface="Poppins"/>
                          <a:cs typeface="Poppins"/>
                          <a:sym typeface="Poppins"/>
                        </a:rPr>
                        <a:t>d</a:t>
                      </a:r>
                      <a:r>
                        <a:rPr lang="en-US" sz="1800" u="none" strike="noStrike">
                          <a:solidFill>
                            <a:srgbClr val="000000"/>
                          </a:solidFill>
                          <a:latin typeface="Poppins"/>
                          <a:ea typeface="Poppins"/>
                          <a:cs typeface="Poppins"/>
                          <a:sym typeface="Poppins"/>
                        </a:rPr>
                        <a:t>o we do it? </a:t>
                      </a:r>
                      <a:endParaRPr lang="en-US" sz="1100"/>
                    </a:p>
                    <a:p>
                      <a:pPr marL="388620" lvl="1" indent="-194310" algn="l">
                        <a:lnSpc>
                          <a:spcPts val="2520"/>
                        </a:lnSpc>
                        <a:buFont typeface="Arial"/>
                        <a:buChar char="•"/>
                      </a:pPr>
                      <a:r>
                        <a:rPr lang="en-US" sz="1800" u="none" strike="noStrike">
                          <a:solidFill>
                            <a:srgbClr val="000000"/>
                          </a:solidFill>
                          <a:latin typeface="Poppins"/>
                          <a:ea typeface="Poppins"/>
                          <a:cs typeface="Poppins"/>
                          <a:sym typeface="Poppins"/>
                        </a:rPr>
                        <a:t>State the purpose of the program/event.</a:t>
                      </a:r>
                    </a:p>
                    <a:p>
                      <a:pPr marL="388620" lvl="1" indent="-194310" algn="l">
                        <a:lnSpc>
                          <a:spcPts val="2520"/>
                        </a:lnSpc>
                        <a:buFont typeface="Arial"/>
                        <a:buChar char="•"/>
                      </a:pPr>
                      <a:r>
                        <a:rPr lang="en-US" sz="1800" u="none" strike="noStrike">
                          <a:solidFill>
                            <a:srgbClr val="000000"/>
                          </a:solidFill>
                          <a:latin typeface="Poppins"/>
                          <a:ea typeface="Poppins"/>
                          <a:cs typeface="Poppins"/>
                          <a:sym typeface="Poppins"/>
                        </a:rPr>
                        <a:t>Should include the primary reasons why you perform your major activities.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543050">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ts val="2659"/>
                        </a:lnSpc>
                        <a:spcBef>
                          <a:spcPct val="0"/>
                        </a:spcBef>
                        <a:defRPr/>
                      </a:pPr>
                      <a:r>
                        <a:rPr lang="en-US" sz="1899" b="1">
                          <a:solidFill>
                            <a:srgbClr val="000000"/>
                          </a:solidFill>
                          <a:latin typeface="Poppins Bold"/>
                          <a:ea typeface="Poppins Bold"/>
                          <a:cs typeface="Poppins Bold"/>
                          <a:sym typeface="Poppins Bold"/>
                        </a:rPr>
                        <a:t>F</a:t>
                      </a:r>
                      <a:r>
                        <a:rPr lang="en-US" sz="1899" b="1" u="none" strike="noStrike">
                          <a:solidFill>
                            <a:srgbClr val="000000"/>
                          </a:solidFill>
                          <a:latin typeface="Poppins Bold"/>
                          <a:ea typeface="Poppins Bold"/>
                          <a:cs typeface="Poppins Bold"/>
                          <a:sym typeface="Poppins Bold"/>
                        </a:rPr>
                        <a:t>or whom</a:t>
                      </a:r>
                      <a:r>
                        <a:rPr lang="en-US" sz="1899" u="none" strike="noStrike">
                          <a:solidFill>
                            <a:srgbClr val="000000"/>
                          </a:solidFill>
                          <a:latin typeface="Poppins"/>
                          <a:ea typeface="Poppins"/>
                          <a:cs typeface="Poppins"/>
                          <a:sym typeface="Poppins"/>
                        </a:rPr>
                        <a:t> do we do it? </a:t>
                      </a:r>
                      <a:endParaRPr lang="en-US" sz="1100"/>
                    </a:p>
                    <a:p>
                      <a:pPr marL="410209" lvl="1" indent="-205105" algn="l">
                        <a:lnSpc>
                          <a:spcPts val="2659"/>
                        </a:lnSpc>
                        <a:buFont typeface="Arial"/>
                        <a:buChar char="•"/>
                      </a:pPr>
                      <a:r>
                        <a:rPr lang="en-US" sz="1899" u="none" strike="noStrike">
                          <a:solidFill>
                            <a:srgbClr val="000000"/>
                          </a:solidFill>
                          <a:latin typeface="Poppins"/>
                          <a:ea typeface="Poppins"/>
                          <a:cs typeface="Poppins"/>
                          <a:sym typeface="Poppins"/>
                        </a:rPr>
                        <a:t>These are the stakeholders (e.g., students, seniors, families) of your program.</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3" name="Freeform 3"/>
          <p:cNvSpPr/>
          <p:nvPr/>
        </p:nvSpPr>
        <p:spPr>
          <a:xfrm>
            <a:off x="1895865" y="3446906"/>
            <a:ext cx="1063100" cy="833084"/>
          </a:xfrm>
          <a:custGeom>
            <a:avLst/>
            <a:gdLst/>
            <a:ahLst/>
            <a:cxnLst/>
            <a:rect l="l" t="t" r="r" b="b"/>
            <a:pathLst>
              <a:path w="1063100" h="833084">
                <a:moveTo>
                  <a:pt x="0" y="0"/>
                </a:moveTo>
                <a:lnTo>
                  <a:pt x="1063100" y="0"/>
                </a:lnTo>
                <a:lnTo>
                  <a:pt x="1063100" y="833084"/>
                </a:lnTo>
                <a:lnTo>
                  <a:pt x="0" y="833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895865" y="4986207"/>
            <a:ext cx="1063100" cy="833084"/>
          </a:xfrm>
          <a:custGeom>
            <a:avLst/>
            <a:gdLst/>
            <a:ahLst/>
            <a:cxnLst/>
            <a:rect l="l" t="t" r="r" b="b"/>
            <a:pathLst>
              <a:path w="1063100" h="833084">
                <a:moveTo>
                  <a:pt x="0" y="0"/>
                </a:moveTo>
                <a:lnTo>
                  <a:pt x="1063100" y="0"/>
                </a:lnTo>
                <a:lnTo>
                  <a:pt x="1063100" y="833084"/>
                </a:lnTo>
                <a:lnTo>
                  <a:pt x="0" y="833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924379" y="6524141"/>
            <a:ext cx="1063100" cy="833084"/>
          </a:xfrm>
          <a:custGeom>
            <a:avLst/>
            <a:gdLst/>
            <a:ahLst/>
            <a:cxnLst/>
            <a:rect l="l" t="t" r="r" b="b"/>
            <a:pathLst>
              <a:path w="1063100" h="833084">
                <a:moveTo>
                  <a:pt x="0" y="0"/>
                </a:moveTo>
                <a:lnTo>
                  <a:pt x="1063100" y="0"/>
                </a:lnTo>
                <a:lnTo>
                  <a:pt x="1063100" y="833083"/>
                </a:lnTo>
                <a:lnTo>
                  <a:pt x="0" y="833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24379" y="8062074"/>
            <a:ext cx="1063100" cy="833084"/>
          </a:xfrm>
          <a:custGeom>
            <a:avLst/>
            <a:gdLst/>
            <a:ahLst/>
            <a:cxnLst/>
            <a:rect l="l" t="t" r="r" b="b"/>
            <a:pathLst>
              <a:path w="1063100" h="833084">
                <a:moveTo>
                  <a:pt x="0" y="0"/>
                </a:moveTo>
                <a:lnTo>
                  <a:pt x="1063100" y="0"/>
                </a:lnTo>
                <a:lnTo>
                  <a:pt x="1063100" y="833084"/>
                </a:lnTo>
                <a:lnTo>
                  <a:pt x="0" y="833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028700" y="123095"/>
            <a:ext cx="15939321" cy="2456437"/>
          </a:xfrm>
          <a:prstGeom prst="rect">
            <a:avLst/>
          </a:prstGeom>
        </p:spPr>
        <p:txBody>
          <a:bodyPr lIns="0" tIns="0" rIns="0" bIns="0" rtlCol="0" anchor="t">
            <a:spAutoFit/>
          </a:bodyPr>
          <a:lstStyle/>
          <a:p>
            <a:pPr marL="0" lvl="0" indent="0" algn="l">
              <a:lnSpc>
                <a:spcPts val="8908"/>
              </a:lnSpc>
              <a:spcBef>
                <a:spcPct val="0"/>
              </a:spcBef>
            </a:pPr>
            <a:r>
              <a:rPr lang="en-US" sz="8248">
                <a:solidFill>
                  <a:srgbClr val="000000"/>
                </a:solidFill>
                <a:latin typeface="ดองเต่า"/>
                <a:ea typeface="ดองเต่า"/>
                <a:cs typeface="ดองเต่า"/>
                <a:sym typeface="ดองเต่า"/>
              </a:rPr>
              <a:t>Here</a:t>
            </a:r>
            <a:r>
              <a:rPr lang="en-US" sz="8248" u="none" strike="noStrike">
                <a:solidFill>
                  <a:srgbClr val="000000"/>
                </a:solidFill>
                <a:latin typeface="ดองเต่า"/>
                <a:ea typeface="ดองเต่า"/>
                <a:cs typeface="ดองเต่า"/>
                <a:sym typeface="ดองเต่า"/>
              </a:rPr>
              <a:t> are four essential questions your mission statement must answer: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2507114" y="1059247"/>
            <a:ext cx="12988438" cy="1692199"/>
          </a:xfrm>
          <a:prstGeom prst="rect">
            <a:avLst/>
          </a:prstGeom>
        </p:spPr>
        <p:txBody>
          <a:bodyPr lIns="0" tIns="0" rIns="0" bIns="0" rtlCol="0" anchor="t">
            <a:spAutoFit/>
          </a:bodyPr>
          <a:lstStyle/>
          <a:p>
            <a:pPr marL="0" lvl="0" indent="0" algn="l">
              <a:lnSpc>
                <a:spcPts val="11432"/>
              </a:lnSpc>
              <a:spcBef>
                <a:spcPct val="0"/>
              </a:spcBef>
            </a:pPr>
            <a:r>
              <a:rPr lang="en-US" sz="10585" spc="-211">
                <a:solidFill>
                  <a:srgbClr val="000000"/>
                </a:solidFill>
                <a:latin typeface="ดองเต่า"/>
                <a:ea typeface="ดองเต่า"/>
                <a:cs typeface="ดองเต่า"/>
                <a:sym typeface="ดองเต่า"/>
              </a:rPr>
              <a:t>Mission Statement Formula</a:t>
            </a:r>
          </a:p>
        </p:txBody>
      </p:sp>
      <p:sp>
        <p:nvSpPr>
          <p:cNvPr id="13" name="TextBox 13"/>
          <p:cNvSpPr txBox="1"/>
          <p:nvPr/>
        </p:nvSpPr>
        <p:spPr>
          <a:xfrm>
            <a:off x="2176456" y="3044114"/>
            <a:ext cx="13319096" cy="2813039"/>
          </a:xfrm>
          <a:prstGeom prst="rect">
            <a:avLst/>
          </a:prstGeom>
        </p:spPr>
        <p:txBody>
          <a:bodyPr lIns="0" tIns="0" rIns="0" bIns="0" rtlCol="0" anchor="t">
            <a:spAutoFit/>
          </a:bodyPr>
          <a:lstStyle/>
          <a:p>
            <a:pPr marL="0" lvl="0" indent="0" algn="ctr">
              <a:lnSpc>
                <a:spcPts val="5580"/>
              </a:lnSpc>
              <a:spcBef>
                <a:spcPct val="0"/>
              </a:spcBef>
            </a:pPr>
            <a:r>
              <a:rPr lang="en-US" sz="3985">
                <a:solidFill>
                  <a:srgbClr val="000000"/>
                </a:solidFill>
                <a:latin typeface="Poppins"/>
                <a:ea typeface="Poppins"/>
                <a:cs typeface="Poppins"/>
                <a:sym typeface="Poppins"/>
              </a:rPr>
              <a:t>Th</a:t>
            </a:r>
            <a:r>
              <a:rPr lang="en-US" sz="3985" u="none" strike="noStrike">
                <a:solidFill>
                  <a:srgbClr val="000000"/>
                </a:solidFill>
                <a:latin typeface="Poppins"/>
                <a:ea typeface="Poppins"/>
                <a:cs typeface="Poppins"/>
                <a:sym typeface="Poppins"/>
              </a:rPr>
              <a:t>e mission of </a:t>
            </a:r>
            <a:r>
              <a:rPr lang="en-US" sz="3985" u="none" strike="noStrike">
                <a:solidFill>
                  <a:srgbClr val="C52D2A"/>
                </a:solidFill>
                <a:latin typeface="Poppins"/>
                <a:ea typeface="Poppins"/>
                <a:cs typeface="Poppins"/>
                <a:sym typeface="Poppins"/>
              </a:rPr>
              <a:t>&lt;the name of your program or</a:t>
            </a:r>
          </a:p>
          <a:p>
            <a:pPr marL="0" lvl="0" indent="0" algn="ctr">
              <a:lnSpc>
                <a:spcPts val="5580"/>
              </a:lnSpc>
              <a:spcBef>
                <a:spcPct val="0"/>
              </a:spcBef>
            </a:pPr>
            <a:r>
              <a:rPr lang="en-US" sz="3985" u="none" strike="noStrike">
                <a:solidFill>
                  <a:srgbClr val="C52D2A"/>
                </a:solidFill>
                <a:latin typeface="Poppins"/>
                <a:ea typeface="Poppins"/>
                <a:cs typeface="Poppins"/>
                <a:sym typeface="Poppins"/>
              </a:rPr>
              <a:t>organization&gt;</a:t>
            </a:r>
            <a:r>
              <a:rPr lang="en-US" sz="3985" u="none" strike="noStrike">
                <a:solidFill>
                  <a:srgbClr val="000000"/>
                </a:solidFill>
                <a:latin typeface="Poppins"/>
                <a:ea typeface="Poppins"/>
                <a:cs typeface="Poppins"/>
                <a:sym typeface="Poppins"/>
              </a:rPr>
              <a:t> is to </a:t>
            </a:r>
            <a:r>
              <a:rPr lang="en-US" sz="3985" u="none" strike="noStrike">
                <a:solidFill>
                  <a:srgbClr val="5170FF"/>
                </a:solidFill>
                <a:latin typeface="Poppins"/>
                <a:ea typeface="Poppins"/>
                <a:cs typeface="Poppins"/>
                <a:sym typeface="Poppins"/>
              </a:rPr>
              <a:t>&lt;your primary purpose(s)&gt;</a:t>
            </a:r>
          </a:p>
          <a:p>
            <a:pPr marL="0" lvl="0" indent="0" algn="ctr">
              <a:lnSpc>
                <a:spcPts val="5580"/>
              </a:lnSpc>
              <a:spcBef>
                <a:spcPct val="0"/>
              </a:spcBef>
            </a:pPr>
            <a:r>
              <a:rPr lang="en-US" sz="3985" u="none" strike="noStrike">
                <a:solidFill>
                  <a:srgbClr val="000000"/>
                </a:solidFill>
                <a:latin typeface="Poppins"/>
                <a:ea typeface="Poppins"/>
                <a:cs typeface="Poppins"/>
                <a:sym typeface="Poppins"/>
              </a:rPr>
              <a:t>by providing </a:t>
            </a:r>
            <a:r>
              <a:rPr lang="en-US" sz="3985" u="none" strike="noStrike">
                <a:solidFill>
                  <a:srgbClr val="00BF63"/>
                </a:solidFill>
                <a:latin typeface="Poppins"/>
                <a:ea typeface="Poppins"/>
                <a:cs typeface="Poppins"/>
                <a:sym typeface="Poppins"/>
              </a:rPr>
              <a:t>&lt;your primary functions or activities&gt;</a:t>
            </a:r>
          </a:p>
          <a:p>
            <a:pPr marL="0" lvl="0" indent="0" algn="ctr">
              <a:lnSpc>
                <a:spcPts val="5580"/>
              </a:lnSpc>
              <a:spcBef>
                <a:spcPct val="0"/>
              </a:spcBef>
            </a:pPr>
            <a:r>
              <a:rPr lang="en-US" sz="3985" u="none" strike="noStrike">
                <a:solidFill>
                  <a:srgbClr val="000000"/>
                </a:solidFill>
                <a:latin typeface="Poppins"/>
                <a:ea typeface="Poppins"/>
                <a:cs typeface="Poppins"/>
                <a:sym typeface="Poppins"/>
              </a:rPr>
              <a:t>to </a:t>
            </a:r>
            <a:r>
              <a:rPr lang="en-US" sz="3985" u="none" strike="noStrike">
                <a:solidFill>
                  <a:srgbClr val="FF751F"/>
                </a:solidFill>
                <a:latin typeface="Poppins"/>
                <a:ea typeface="Poppins"/>
                <a:cs typeface="Poppins"/>
                <a:sym typeface="Poppins"/>
              </a:rPr>
              <a:t>&lt;your stakeholder(s)&gt;</a:t>
            </a:r>
            <a:r>
              <a:rPr lang="en-US" sz="3985" u="none" strike="noStrike">
                <a:solidFill>
                  <a:srgbClr val="000000"/>
                </a:solidFill>
                <a:latin typeface="Poppins"/>
                <a:ea typeface="Poppins"/>
                <a:cs typeface="Poppins"/>
                <a:sym typeface="Poppins"/>
              </a:rPr>
              <a:t>.</a:t>
            </a:r>
          </a:p>
        </p:txBody>
      </p:sp>
      <p:sp>
        <p:nvSpPr>
          <p:cNvPr id="14" name="Freeform 14"/>
          <p:cNvSpPr/>
          <p:nvPr/>
        </p:nvSpPr>
        <p:spPr>
          <a:xfrm>
            <a:off x="1028700" y="5862098"/>
            <a:ext cx="3815812" cy="3815812"/>
          </a:xfrm>
          <a:custGeom>
            <a:avLst/>
            <a:gdLst/>
            <a:ahLst/>
            <a:cxnLst/>
            <a:rect l="l" t="t" r="r" b="b"/>
            <a:pathLst>
              <a:path w="3815812" h="3815812">
                <a:moveTo>
                  <a:pt x="0" y="0"/>
                </a:moveTo>
                <a:lnTo>
                  <a:pt x="3815812" y="0"/>
                </a:lnTo>
                <a:lnTo>
                  <a:pt x="3815812" y="3815812"/>
                </a:lnTo>
                <a:lnTo>
                  <a:pt x="0" y="3815812"/>
                </a:lnTo>
                <a:lnTo>
                  <a:pt x="0" y="0"/>
                </a:lnTo>
                <a:close/>
              </a:path>
            </a:pathLst>
          </a:custGeom>
          <a:blipFill>
            <a:blip r:embed="rId20"/>
            <a:stretch>
              <a:fillRect/>
            </a:stretch>
          </a:blipFill>
        </p:spPr>
        <p:txBody>
          <a:bodyPr/>
          <a:lstStyle/>
          <a:p>
            <a:endParaRPr lang="en-US"/>
          </a:p>
        </p:txBody>
      </p:sp>
      <p:sp>
        <p:nvSpPr>
          <p:cNvPr id="15" name="TextBox 15"/>
          <p:cNvSpPr txBox="1"/>
          <p:nvPr/>
        </p:nvSpPr>
        <p:spPr>
          <a:xfrm>
            <a:off x="5338538" y="6649050"/>
            <a:ext cx="10728243" cy="2127608"/>
          </a:xfrm>
          <a:prstGeom prst="rect">
            <a:avLst/>
          </a:prstGeom>
        </p:spPr>
        <p:txBody>
          <a:bodyPr lIns="0" tIns="0" rIns="0" bIns="0" rtlCol="0" anchor="t">
            <a:spAutoFit/>
          </a:bodyPr>
          <a:lstStyle/>
          <a:p>
            <a:pPr algn="l">
              <a:lnSpc>
                <a:spcPts val="5580"/>
              </a:lnSpc>
            </a:pPr>
            <a:r>
              <a:rPr lang="en-US" sz="3985">
                <a:solidFill>
                  <a:srgbClr val="000000"/>
                </a:solidFill>
                <a:latin typeface="Poppins"/>
                <a:ea typeface="Poppins"/>
                <a:cs typeface="Poppins"/>
                <a:sym typeface="Poppins"/>
              </a:rPr>
              <a:t>Tips!</a:t>
            </a:r>
          </a:p>
          <a:p>
            <a:pPr marL="860560" lvl="1" indent="-430280" algn="l">
              <a:lnSpc>
                <a:spcPts val="5580"/>
              </a:lnSpc>
              <a:buFont typeface="Arial"/>
              <a:buChar char="•"/>
            </a:pPr>
            <a:r>
              <a:rPr lang="en-US" sz="3985">
                <a:solidFill>
                  <a:srgbClr val="000000"/>
                </a:solidFill>
                <a:latin typeface="Poppins"/>
                <a:ea typeface="Poppins"/>
                <a:cs typeface="Poppins"/>
                <a:sym typeface="Poppins"/>
              </a:rPr>
              <a:t>Add any clarifying details as needed.</a:t>
            </a:r>
          </a:p>
          <a:p>
            <a:pPr marL="860560" lvl="1" indent="-430280" algn="l">
              <a:lnSpc>
                <a:spcPts val="5580"/>
              </a:lnSpc>
              <a:buFont typeface="Arial"/>
              <a:buChar char="•"/>
            </a:pPr>
            <a:r>
              <a:rPr lang="en-US" sz="3985">
                <a:solidFill>
                  <a:srgbClr val="000000"/>
                </a:solidFill>
                <a:latin typeface="Poppins"/>
                <a:ea typeface="Poppins"/>
                <a:cs typeface="Poppins"/>
                <a:sym typeface="Poppins"/>
              </a:rPr>
              <a:t>Keep it short and sweet.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65644">
            <a:off x="14476810" y="28524"/>
            <a:ext cx="2520253" cy="2424025"/>
          </a:xfrm>
          <a:custGeom>
            <a:avLst/>
            <a:gdLst/>
            <a:ahLst/>
            <a:cxnLst/>
            <a:rect l="l" t="t" r="r" b="b"/>
            <a:pathLst>
              <a:path w="2520253" h="2424025">
                <a:moveTo>
                  <a:pt x="0" y="0"/>
                </a:moveTo>
                <a:lnTo>
                  <a:pt x="2520252" y="0"/>
                </a:lnTo>
                <a:lnTo>
                  <a:pt x="2520252" y="2424025"/>
                </a:lnTo>
                <a:lnTo>
                  <a:pt x="0" y="2424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16503" y="1778243"/>
            <a:ext cx="14501709" cy="1814373"/>
          </a:xfrm>
          <a:prstGeom prst="rect">
            <a:avLst/>
          </a:prstGeom>
        </p:spPr>
        <p:txBody>
          <a:bodyPr lIns="0" tIns="0" rIns="0" bIns="0" rtlCol="0" anchor="t">
            <a:spAutoFit/>
          </a:bodyPr>
          <a:lstStyle/>
          <a:p>
            <a:pPr marL="0" lvl="0" indent="0" algn="ctr">
              <a:lnSpc>
                <a:spcPts val="12275"/>
              </a:lnSpc>
              <a:spcBef>
                <a:spcPct val="0"/>
              </a:spcBef>
            </a:pPr>
            <a:r>
              <a:rPr lang="en-US" sz="11366">
                <a:solidFill>
                  <a:srgbClr val="000000"/>
                </a:solidFill>
                <a:latin typeface="ดองเต่า"/>
                <a:ea typeface="ดองเต่า"/>
                <a:cs typeface="ดองเต่า"/>
                <a:sym typeface="ดองเต่า"/>
              </a:rPr>
              <a:t>OUR MISSION STATEMENT:</a:t>
            </a:r>
          </a:p>
        </p:txBody>
      </p:sp>
      <p:sp>
        <p:nvSpPr>
          <p:cNvPr id="7" name="TextBox 7"/>
          <p:cNvSpPr txBox="1"/>
          <p:nvPr/>
        </p:nvSpPr>
        <p:spPr>
          <a:xfrm>
            <a:off x="494330" y="4827528"/>
            <a:ext cx="16446485" cy="3822582"/>
          </a:xfrm>
          <a:prstGeom prst="rect">
            <a:avLst/>
          </a:prstGeom>
        </p:spPr>
        <p:txBody>
          <a:bodyPr lIns="0" tIns="0" rIns="0" bIns="0" rtlCol="0" anchor="t">
            <a:spAutoFit/>
          </a:bodyPr>
          <a:lstStyle/>
          <a:p>
            <a:pPr marL="0" lvl="0" indent="0" algn="ctr">
              <a:lnSpc>
                <a:spcPts val="4941"/>
              </a:lnSpc>
              <a:spcBef>
                <a:spcPct val="0"/>
              </a:spcBef>
            </a:pPr>
            <a:r>
              <a:rPr lang="en-US" sz="4575">
                <a:solidFill>
                  <a:srgbClr val="C52D2A"/>
                </a:solidFill>
                <a:latin typeface="ดองเต่า"/>
                <a:ea typeface="ดองเต่า"/>
                <a:cs typeface="ดองเต่า"/>
                <a:sym typeface="ดองเต่า"/>
              </a:rPr>
              <a:t>The Bear Library’s Annual Fall Festival</a:t>
            </a:r>
            <a:r>
              <a:rPr lang="en-US" sz="4575">
                <a:solidFill>
                  <a:srgbClr val="000000"/>
                </a:solidFill>
                <a:latin typeface="ดองเต่า"/>
                <a:ea typeface="ดองเต่า"/>
                <a:cs typeface="ดองเต่า"/>
                <a:sym typeface="ดองเต่า"/>
              </a:rPr>
              <a:t> </a:t>
            </a:r>
            <a:r>
              <a:rPr lang="en-US" sz="4575">
                <a:solidFill>
                  <a:srgbClr val="5170FF"/>
                </a:solidFill>
                <a:latin typeface="ดองเต่า"/>
                <a:ea typeface="ดองเต่า"/>
                <a:cs typeface="ดองเต่า"/>
                <a:sym typeface="ดองเต่า"/>
              </a:rPr>
              <a:t>strengthens community connections, fosters meaningful engagement, and links patrons with essential resources. </a:t>
            </a:r>
            <a:r>
              <a:rPr lang="en-US" sz="4575">
                <a:solidFill>
                  <a:srgbClr val="000000"/>
                </a:solidFill>
                <a:latin typeface="ดองเต่า"/>
                <a:ea typeface="ดองเต่า"/>
                <a:cs typeface="ดองเต่า"/>
                <a:sym typeface="ดองเต่า"/>
              </a:rPr>
              <a:t>By </a:t>
            </a:r>
            <a:r>
              <a:rPr lang="en-US" sz="4575" u="none" strike="noStrike">
                <a:solidFill>
                  <a:srgbClr val="000000"/>
                </a:solidFill>
                <a:latin typeface="ดองเต่า"/>
                <a:ea typeface="ดองเต่า"/>
                <a:cs typeface="ดองเต่า"/>
                <a:sym typeface="ดองเต่า"/>
              </a:rPr>
              <a:t>creating an inclusive and dynamic gathering space, the festival </a:t>
            </a:r>
            <a:r>
              <a:rPr lang="en-US" sz="4575" u="none" strike="noStrike">
                <a:solidFill>
                  <a:srgbClr val="00BF63"/>
                </a:solidFill>
                <a:latin typeface="ดองเต่า"/>
                <a:ea typeface="ดองเต่า"/>
                <a:cs typeface="ดองเต่า"/>
                <a:sym typeface="ดองเต่า"/>
              </a:rPr>
              <a:t>reinforces the library’s role as a central hub and cornerstone</a:t>
            </a:r>
            <a:r>
              <a:rPr lang="en-US" sz="4575" u="none" strike="noStrike">
                <a:solidFill>
                  <a:srgbClr val="000000"/>
                </a:solidFill>
                <a:latin typeface="ดองเต่า"/>
                <a:ea typeface="ดองเต่า"/>
                <a:cs typeface="ดองเต่า"/>
                <a:sym typeface="ดองเต่า"/>
              </a:rPr>
              <a:t> of the </a:t>
            </a:r>
            <a:r>
              <a:rPr lang="en-US" sz="4575" u="none" strike="noStrike">
                <a:solidFill>
                  <a:srgbClr val="FF751F"/>
                </a:solidFill>
                <a:latin typeface="ดองเต่า"/>
                <a:ea typeface="ดองเต่า"/>
                <a:cs typeface="ดองเต่า"/>
                <a:sym typeface="ดองเต่า"/>
              </a:rPr>
              <a:t>Bear community where everyone belongs and thrives.</a:t>
            </a:r>
          </a:p>
          <a:p>
            <a:pPr marL="0" lvl="0" indent="0" algn="ctr">
              <a:lnSpc>
                <a:spcPts val="4941"/>
              </a:lnSpc>
              <a:spcBef>
                <a:spcPct val="0"/>
              </a:spcBef>
            </a:pPr>
            <a:endParaRPr lang="en-US" sz="4575" u="none" strike="noStrike">
              <a:solidFill>
                <a:srgbClr val="FF751F"/>
              </a:solidFill>
              <a:latin typeface="ดองเต่า"/>
              <a:ea typeface="ดองเต่า"/>
              <a:cs typeface="ดองเต่า"/>
              <a:sym typeface="ดองเต่า"/>
            </a:endParaRPr>
          </a:p>
        </p:txBody>
      </p:sp>
      <p:sp>
        <p:nvSpPr>
          <p:cNvPr id="8" name="Freeform 8"/>
          <p:cNvSpPr/>
          <p:nvPr/>
        </p:nvSpPr>
        <p:spPr>
          <a:xfrm>
            <a:off x="605800" y="3477958"/>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4981930" y="1822605"/>
            <a:ext cx="8681102" cy="2808859"/>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Write your own mission statement</a:t>
            </a:r>
          </a:p>
        </p:txBody>
      </p:sp>
      <p:sp>
        <p:nvSpPr>
          <p:cNvPr id="14" name="TextBox 14"/>
          <p:cNvSpPr txBox="1"/>
          <p:nvPr/>
        </p:nvSpPr>
        <p:spPr>
          <a:xfrm>
            <a:off x="4420326" y="4590015"/>
            <a:ext cx="9675034" cy="1116076"/>
          </a:xfrm>
          <a:prstGeom prst="rect">
            <a:avLst/>
          </a:prstGeom>
        </p:spPr>
        <p:txBody>
          <a:bodyPr lIns="0" tIns="0" rIns="0" bIns="0" rtlCol="0" anchor="t">
            <a:spAutoFit/>
          </a:bodyPr>
          <a:lstStyle/>
          <a:p>
            <a:pPr marL="0" lvl="0" indent="0" algn="ctr">
              <a:lnSpc>
                <a:spcPts val="4352"/>
              </a:lnSpc>
              <a:spcBef>
                <a:spcPct val="0"/>
              </a:spcBef>
            </a:pPr>
            <a:r>
              <a:rPr lang="en-US" sz="3200">
                <a:solidFill>
                  <a:srgbClr val="000000"/>
                </a:solidFill>
                <a:latin typeface="Poppins"/>
                <a:ea typeface="Poppins"/>
                <a:cs typeface="Poppins"/>
                <a:sym typeface="Poppins"/>
              </a:rPr>
              <a:t>Write a mission statement for the program idea you drafted earlier. </a:t>
            </a:r>
          </a:p>
        </p:txBody>
      </p:sp>
      <p:sp>
        <p:nvSpPr>
          <p:cNvPr id="15" name="TextBox 15"/>
          <p:cNvSpPr txBox="1"/>
          <p:nvPr/>
        </p:nvSpPr>
        <p:spPr>
          <a:xfrm>
            <a:off x="3304837" y="7895259"/>
            <a:ext cx="2842610"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(5-10 minutes)</a:t>
            </a:r>
          </a:p>
        </p:txBody>
      </p:sp>
      <p:sp>
        <p:nvSpPr>
          <p:cNvPr id="16" name="TextBox 16"/>
          <p:cNvSpPr txBox="1"/>
          <p:nvPr/>
        </p:nvSpPr>
        <p:spPr>
          <a:xfrm>
            <a:off x="4427777" y="5787915"/>
            <a:ext cx="9432445" cy="1996944"/>
          </a:xfrm>
          <a:prstGeom prst="rect">
            <a:avLst/>
          </a:prstGeom>
        </p:spPr>
        <p:txBody>
          <a:bodyPr lIns="0" tIns="0" rIns="0" bIns="0" rtlCol="0" anchor="t">
            <a:spAutoFit/>
          </a:bodyPr>
          <a:lstStyle/>
          <a:p>
            <a:pPr marL="0" lvl="0" indent="0" algn="ctr">
              <a:lnSpc>
                <a:spcPts val="3951"/>
              </a:lnSpc>
              <a:spcBef>
                <a:spcPct val="0"/>
              </a:spcBef>
            </a:pPr>
            <a:r>
              <a:rPr lang="en-US" sz="2822">
                <a:solidFill>
                  <a:srgbClr val="000000"/>
                </a:solidFill>
                <a:latin typeface="Poppins"/>
                <a:ea typeface="Poppins"/>
                <a:cs typeface="Poppins"/>
                <a:sym typeface="Poppins"/>
              </a:rPr>
              <a:t>Th</a:t>
            </a:r>
            <a:r>
              <a:rPr lang="en-US" sz="2822" u="none" strike="noStrike">
                <a:solidFill>
                  <a:srgbClr val="000000"/>
                </a:solidFill>
                <a:latin typeface="Poppins"/>
                <a:ea typeface="Poppins"/>
                <a:cs typeface="Poppins"/>
                <a:sym typeface="Poppins"/>
              </a:rPr>
              <a:t>e mission of </a:t>
            </a:r>
            <a:r>
              <a:rPr lang="en-US" sz="2822" u="none" strike="noStrike">
                <a:solidFill>
                  <a:srgbClr val="C52D2A"/>
                </a:solidFill>
                <a:latin typeface="Poppins"/>
                <a:ea typeface="Poppins"/>
                <a:cs typeface="Poppins"/>
                <a:sym typeface="Poppins"/>
              </a:rPr>
              <a:t>&lt;the name of your program or</a:t>
            </a:r>
          </a:p>
          <a:p>
            <a:pPr marL="0" lvl="0" indent="0" algn="ctr">
              <a:lnSpc>
                <a:spcPts val="3951"/>
              </a:lnSpc>
              <a:spcBef>
                <a:spcPct val="0"/>
              </a:spcBef>
            </a:pPr>
            <a:r>
              <a:rPr lang="en-US" sz="2822" u="none" strike="noStrike">
                <a:solidFill>
                  <a:srgbClr val="C52D2A"/>
                </a:solidFill>
                <a:latin typeface="Poppins"/>
                <a:ea typeface="Poppins"/>
                <a:cs typeface="Poppins"/>
                <a:sym typeface="Poppins"/>
              </a:rPr>
              <a:t>organization&gt;</a:t>
            </a:r>
            <a:r>
              <a:rPr lang="en-US" sz="2822" u="none" strike="noStrike">
                <a:solidFill>
                  <a:srgbClr val="000000"/>
                </a:solidFill>
                <a:latin typeface="Poppins"/>
                <a:ea typeface="Poppins"/>
                <a:cs typeface="Poppins"/>
                <a:sym typeface="Poppins"/>
              </a:rPr>
              <a:t> is to </a:t>
            </a:r>
            <a:r>
              <a:rPr lang="en-US" sz="2822" u="none" strike="noStrike">
                <a:solidFill>
                  <a:srgbClr val="5170FF"/>
                </a:solidFill>
                <a:latin typeface="Poppins"/>
                <a:ea typeface="Poppins"/>
                <a:cs typeface="Poppins"/>
                <a:sym typeface="Poppins"/>
              </a:rPr>
              <a:t>&lt;your primary purpose(s)&gt;</a:t>
            </a:r>
          </a:p>
          <a:p>
            <a:pPr marL="0" lvl="0" indent="0" algn="ctr">
              <a:lnSpc>
                <a:spcPts val="3951"/>
              </a:lnSpc>
              <a:spcBef>
                <a:spcPct val="0"/>
              </a:spcBef>
            </a:pPr>
            <a:r>
              <a:rPr lang="en-US" sz="2822" u="none" strike="noStrike">
                <a:solidFill>
                  <a:srgbClr val="000000"/>
                </a:solidFill>
                <a:latin typeface="Poppins"/>
                <a:ea typeface="Poppins"/>
                <a:cs typeface="Poppins"/>
                <a:sym typeface="Poppins"/>
              </a:rPr>
              <a:t>by providing </a:t>
            </a:r>
            <a:r>
              <a:rPr lang="en-US" sz="2822" u="none" strike="noStrike">
                <a:solidFill>
                  <a:srgbClr val="00BF63"/>
                </a:solidFill>
                <a:latin typeface="Poppins"/>
                <a:ea typeface="Poppins"/>
                <a:cs typeface="Poppins"/>
                <a:sym typeface="Poppins"/>
              </a:rPr>
              <a:t>&lt;your primary functions or activities&gt;</a:t>
            </a:r>
          </a:p>
          <a:p>
            <a:pPr marL="0" lvl="0" indent="0" algn="ctr">
              <a:lnSpc>
                <a:spcPts val="3951"/>
              </a:lnSpc>
              <a:spcBef>
                <a:spcPct val="0"/>
              </a:spcBef>
            </a:pPr>
            <a:r>
              <a:rPr lang="en-US" sz="2822" u="none" strike="noStrike">
                <a:solidFill>
                  <a:srgbClr val="000000"/>
                </a:solidFill>
                <a:latin typeface="Poppins"/>
                <a:ea typeface="Poppins"/>
                <a:cs typeface="Poppins"/>
                <a:sym typeface="Poppins"/>
              </a:rPr>
              <a:t>to </a:t>
            </a:r>
            <a:r>
              <a:rPr lang="en-US" sz="2822" u="none" strike="noStrike">
                <a:solidFill>
                  <a:srgbClr val="FF751F"/>
                </a:solidFill>
                <a:latin typeface="Poppins"/>
                <a:ea typeface="Poppins"/>
                <a:cs typeface="Poppins"/>
                <a:sym typeface="Poppins"/>
              </a:rPr>
              <a:t>&lt;your stakeholder(s)&gt;</a:t>
            </a:r>
            <a:r>
              <a:rPr lang="en-US" sz="2822" u="none" strike="noStrike">
                <a:solidFill>
                  <a:srgbClr val="000000"/>
                </a:solidFill>
                <a:latin typeface="Poppins"/>
                <a:ea typeface="Poppins"/>
                <a:cs typeface="Poppins"/>
                <a:sym typeface="Poppins"/>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626189" y="3061159"/>
            <a:ext cx="15035621"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QUESTIONS?</a:t>
            </a:r>
          </a:p>
        </p:txBody>
      </p:sp>
      <p:sp>
        <p:nvSpPr>
          <p:cNvPr id="6" name="Freeform 6"/>
          <p:cNvSpPr/>
          <p:nvPr/>
        </p:nvSpPr>
        <p:spPr>
          <a:xfrm>
            <a:off x="4160620" y="6299349"/>
            <a:ext cx="10805079" cy="884052"/>
          </a:xfrm>
          <a:custGeom>
            <a:avLst/>
            <a:gdLst/>
            <a:ahLst/>
            <a:cxnLst/>
            <a:rect l="l" t="t" r="r" b="b"/>
            <a:pathLst>
              <a:path w="10805079" h="884052">
                <a:moveTo>
                  <a:pt x="0" y="0"/>
                </a:moveTo>
                <a:lnTo>
                  <a:pt x="10805079" y="0"/>
                </a:lnTo>
                <a:lnTo>
                  <a:pt x="10805079" y="884052"/>
                </a:lnTo>
                <a:lnTo>
                  <a:pt x="0" y="884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2" name="Group 12"/>
          <p:cNvGrpSpPr/>
          <p:nvPr/>
        </p:nvGrpSpPr>
        <p:grpSpPr>
          <a:xfrm rot="-165168">
            <a:off x="1793623" y="956168"/>
            <a:ext cx="6585454" cy="8229600"/>
            <a:chOff x="0" y="0"/>
            <a:chExt cx="747580" cy="934223"/>
          </a:xfrm>
        </p:grpSpPr>
        <p:sp>
          <p:nvSpPr>
            <p:cNvPr id="13" name="Freeform 13"/>
            <p:cNvSpPr/>
            <p:nvPr/>
          </p:nvSpPr>
          <p:spPr>
            <a:xfrm>
              <a:off x="0" y="0"/>
              <a:ext cx="747580" cy="934223"/>
            </a:xfrm>
            <a:custGeom>
              <a:avLst/>
              <a:gdLst/>
              <a:ahLst/>
              <a:cxnLst/>
              <a:rect l="l" t="t" r="r" b="b"/>
              <a:pathLst>
                <a:path w="747580" h="934223">
                  <a:moveTo>
                    <a:pt x="27039" y="0"/>
                  </a:moveTo>
                  <a:lnTo>
                    <a:pt x="720541" y="0"/>
                  </a:lnTo>
                  <a:cubicBezTo>
                    <a:pt x="735474" y="0"/>
                    <a:pt x="747580" y="12106"/>
                    <a:pt x="747580" y="27039"/>
                  </a:cubicBezTo>
                  <a:lnTo>
                    <a:pt x="747580" y="907184"/>
                  </a:lnTo>
                  <a:cubicBezTo>
                    <a:pt x="747580" y="922117"/>
                    <a:pt x="735474" y="934223"/>
                    <a:pt x="720541" y="934223"/>
                  </a:cubicBezTo>
                  <a:lnTo>
                    <a:pt x="27039" y="934223"/>
                  </a:lnTo>
                  <a:cubicBezTo>
                    <a:pt x="12106" y="934223"/>
                    <a:pt x="0" y="922117"/>
                    <a:pt x="0" y="907184"/>
                  </a:cubicBezTo>
                  <a:lnTo>
                    <a:pt x="0" y="27039"/>
                  </a:lnTo>
                  <a:cubicBezTo>
                    <a:pt x="0" y="12106"/>
                    <a:pt x="12106" y="0"/>
                    <a:pt x="27039" y="0"/>
                  </a:cubicBezTo>
                  <a:close/>
                </a:path>
              </a:pathLst>
            </a:custGeom>
            <a:blipFill>
              <a:blip r:embed="rId20"/>
              <a:stretch>
                <a:fillRect l="-127459" t="-35145" r="-25931"/>
              </a:stretch>
            </a:blipFill>
            <a:ln w="219075" cap="rnd">
              <a:solidFill>
                <a:srgbClr val="000000"/>
              </a:solidFill>
              <a:prstDash val="solid"/>
              <a:round/>
            </a:ln>
          </p:spPr>
          <p:txBody>
            <a:bodyPr/>
            <a:lstStyle/>
            <a:p>
              <a:endParaRPr lang="en-US"/>
            </a:p>
          </p:txBody>
        </p:sp>
      </p:grpSp>
      <p:sp>
        <p:nvSpPr>
          <p:cNvPr id="14" name="TextBox 14"/>
          <p:cNvSpPr txBox="1"/>
          <p:nvPr/>
        </p:nvSpPr>
        <p:spPr>
          <a:xfrm>
            <a:off x="8857196" y="1600165"/>
            <a:ext cx="8645601" cy="2437115"/>
          </a:xfrm>
          <a:prstGeom prst="rect">
            <a:avLst/>
          </a:prstGeom>
        </p:spPr>
        <p:txBody>
          <a:bodyPr lIns="0" tIns="0" rIns="0" bIns="0" rtlCol="0" anchor="t">
            <a:spAutoFit/>
          </a:bodyPr>
          <a:lstStyle/>
          <a:p>
            <a:pPr marL="0" lvl="0" indent="0" algn="l">
              <a:lnSpc>
                <a:spcPts val="8871"/>
              </a:lnSpc>
              <a:spcBef>
                <a:spcPct val="0"/>
              </a:spcBef>
            </a:pPr>
            <a:r>
              <a:rPr lang="en-US" sz="8214">
                <a:solidFill>
                  <a:srgbClr val="000000"/>
                </a:solidFill>
                <a:latin typeface="ดองเต่า"/>
                <a:ea typeface="ดองเต่า"/>
                <a:cs typeface="ดองเต่า"/>
                <a:sym typeface="ดองเต่า"/>
              </a:rPr>
              <a:t>H</a:t>
            </a:r>
            <a:r>
              <a:rPr lang="en-US" sz="8214" u="none" strike="noStrike">
                <a:solidFill>
                  <a:srgbClr val="000000"/>
                </a:solidFill>
                <a:latin typeface="ดองเต่า"/>
                <a:ea typeface="ดองเต่า"/>
                <a:cs typeface="ดองเต่า"/>
                <a:sym typeface="ดองเต่า"/>
              </a:rPr>
              <a:t>ow do we make these smiles happen?</a:t>
            </a:r>
          </a:p>
        </p:txBody>
      </p:sp>
      <p:sp>
        <p:nvSpPr>
          <p:cNvPr id="15" name="TextBox 15"/>
          <p:cNvSpPr txBox="1"/>
          <p:nvPr/>
        </p:nvSpPr>
        <p:spPr>
          <a:xfrm>
            <a:off x="9001333" y="4193948"/>
            <a:ext cx="9247624" cy="4217548"/>
          </a:xfrm>
          <a:prstGeom prst="rect">
            <a:avLst/>
          </a:prstGeom>
        </p:spPr>
        <p:txBody>
          <a:bodyPr lIns="0" tIns="0" rIns="0" bIns="0" rtlCol="0" anchor="t">
            <a:spAutoFit/>
          </a:bodyPr>
          <a:lstStyle/>
          <a:p>
            <a:pPr marL="877777" lvl="1" indent="-438888" algn="l">
              <a:lnSpc>
                <a:spcPts val="5529"/>
              </a:lnSpc>
              <a:spcBef>
                <a:spcPct val="0"/>
              </a:spcBef>
              <a:buFont typeface="Arial"/>
              <a:buChar char="•"/>
            </a:pPr>
            <a:r>
              <a:rPr lang="en-US" sz="4065">
                <a:solidFill>
                  <a:srgbClr val="000000"/>
                </a:solidFill>
                <a:latin typeface="Poppins"/>
                <a:ea typeface="Poppins"/>
                <a:cs typeface="Poppins"/>
                <a:sym typeface="Poppins"/>
              </a:rPr>
              <a:t>O</a:t>
            </a:r>
            <a:r>
              <a:rPr lang="en-US" sz="4065" u="none" strike="noStrike">
                <a:solidFill>
                  <a:srgbClr val="000000"/>
                </a:solidFill>
                <a:latin typeface="Poppins"/>
                <a:ea typeface="Poppins"/>
                <a:cs typeface="Poppins"/>
                <a:sym typeface="Poppins"/>
              </a:rPr>
              <a:t>rganizing </a:t>
            </a:r>
          </a:p>
          <a:p>
            <a:pPr marL="877777" lvl="1" indent="-438888" algn="l">
              <a:lnSpc>
                <a:spcPts val="5529"/>
              </a:lnSpc>
              <a:spcBef>
                <a:spcPct val="0"/>
              </a:spcBef>
              <a:buFont typeface="Arial"/>
              <a:buChar char="•"/>
            </a:pPr>
            <a:r>
              <a:rPr lang="en-US" sz="4065" u="none" strike="noStrike">
                <a:solidFill>
                  <a:srgbClr val="000000"/>
                </a:solidFill>
                <a:latin typeface="Poppins"/>
                <a:ea typeface="Poppins"/>
                <a:cs typeface="Poppins"/>
                <a:sym typeface="Poppins"/>
              </a:rPr>
              <a:t>Creating Partnerships </a:t>
            </a:r>
          </a:p>
          <a:p>
            <a:pPr marL="877777" lvl="1" indent="-438888" algn="l">
              <a:lnSpc>
                <a:spcPts val="5529"/>
              </a:lnSpc>
              <a:spcBef>
                <a:spcPct val="0"/>
              </a:spcBef>
              <a:buFont typeface="Arial"/>
              <a:buChar char="•"/>
            </a:pPr>
            <a:r>
              <a:rPr lang="en-US" sz="4065" u="none" strike="noStrike">
                <a:solidFill>
                  <a:srgbClr val="000000"/>
                </a:solidFill>
                <a:latin typeface="Poppins"/>
                <a:ea typeface="Poppins"/>
                <a:cs typeface="Poppins"/>
                <a:sym typeface="Poppins"/>
              </a:rPr>
              <a:t>Fundraising </a:t>
            </a:r>
          </a:p>
          <a:p>
            <a:pPr marL="877777" lvl="1" indent="-438888" algn="l">
              <a:lnSpc>
                <a:spcPts val="5529"/>
              </a:lnSpc>
              <a:spcBef>
                <a:spcPct val="0"/>
              </a:spcBef>
              <a:buFont typeface="Arial"/>
              <a:buChar char="•"/>
            </a:pPr>
            <a:r>
              <a:rPr lang="en-US" sz="4065" u="none" strike="noStrike">
                <a:solidFill>
                  <a:srgbClr val="000000"/>
                </a:solidFill>
                <a:latin typeface="Poppins"/>
                <a:ea typeface="Poppins"/>
                <a:cs typeface="Poppins"/>
                <a:sym typeface="Poppins"/>
              </a:rPr>
              <a:t>Marketing </a:t>
            </a:r>
          </a:p>
          <a:p>
            <a:pPr marL="877777" lvl="1" indent="-438888" algn="l">
              <a:lnSpc>
                <a:spcPts val="5529"/>
              </a:lnSpc>
              <a:spcBef>
                <a:spcPct val="0"/>
              </a:spcBef>
              <a:buFont typeface="Arial"/>
              <a:buChar char="•"/>
            </a:pPr>
            <a:r>
              <a:rPr lang="en-US" sz="4065" u="none" strike="noStrike">
                <a:solidFill>
                  <a:srgbClr val="000000"/>
                </a:solidFill>
                <a:latin typeface="Poppins"/>
                <a:ea typeface="Poppins"/>
                <a:cs typeface="Poppins"/>
                <a:sym typeface="Poppins"/>
              </a:rPr>
              <a:t>Legal &amp; Safety </a:t>
            </a:r>
          </a:p>
          <a:p>
            <a:pPr marL="0" lvl="0" indent="0" algn="ctr">
              <a:lnSpc>
                <a:spcPts val="5529"/>
              </a:lnSpc>
              <a:spcBef>
                <a:spcPct val="0"/>
              </a:spcBef>
            </a:pPr>
            <a:endParaRPr lang="en-US" sz="4065" u="none" strike="noStrike">
              <a:solidFill>
                <a:srgbClr val="000000"/>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8114" y="1888609"/>
            <a:ext cx="744975" cy="1120965"/>
          </a:xfrm>
          <a:custGeom>
            <a:avLst/>
            <a:gdLst/>
            <a:ahLst/>
            <a:cxnLst/>
            <a:rect l="l" t="t" r="r" b="b"/>
            <a:pathLst>
              <a:path w="744975" h="1120965">
                <a:moveTo>
                  <a:pt x="0" y="0"/>
                </a:moveTo>
                <a:lnTo>
                  <a:pt x="744975" y="0"/>
                </a:lnTo>
                <a:lnTo>
                  <a:pt x="744975" y="1120965"/>
                </a:lnTo>
                <a:lnTo>
                  <a:pt x="0" y="112096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43957" y="124642"/>
            <a:ext cx="11090883" cy="1516058"/>
          </a:xfrm>
          <a:prstGeom prst="rect">
            <a:avLst/>
          </a:prstGeom>
        </p:spPr>
        <p:txBody>
          <a:bodyPr lIns="0" tIns="0" rIns="0" bIns="0" rtlCol="0" anchor="t">
            <a:spAutoFit/>
          </a:bodyPr>
          <a:lstStyle/>
          <a:p>
            <a:pPr marL="0" lvl="0" indent="0" algn="l">
              <a:lnSpc>
                <a:spcPts val="10237"/>
              </a:lnSpc>
              <a:spcBef>
                <a:spcPct val="0"/>
              </a:spcBef>
            </a:pPr>
            <a:r>
              <a:rPr lang="en-US" sz="9478">
                <a:solidFill>
                  <a:srgbClr val="000000"/>
                </a:solidFill>
                <a:latin typeface="ดองเต่า"/>
                <a:ea typeface="ดองเต่า"/>
                <a:cs typeface="ดองเต่า"/>
                <a:sym typeface="ดองเต่า"/>
              </a:rPr>
              <a:t>Organizing</a:t>
            </a:r>
          </a:p>
        </p:txBody>
      </p:sp>
      <p:sp>
        <p:nvSpPr>
          <p:cNvPr id="4" name="Freeform 4"/>
          <p:cNvSpPr/>
          <p:nvPr/>
        </p:nvSpPr>
        <p:spPr>
          <a:xfrm>
            <a:off x="3968753" y="3859453"/>
            <a:ext cx="744975" cy="1120965"/>
          </a:xfrm>
          <a:custGeom>
            <a:avLst/>
            <a:gdLst/>
            <a:ahLst/>
            <a:cxnLst/>
            <a:rect l="l" t="t" r="r" b="b"/>
            <a:pathLst>
              <a:path w="744975" h="1120965">
                <a:moveTo>
                  <a:pt x="0" y="0"/>
                </a:moveTo>
                <a:lnTo>
                  <a:pt x="744975" y="0"/>
                </a:lnTo>
                <a:lnTo>
                  <a:pt x="744975" y="1120964"/>
                </a:lnTo>
                <a:lnTo>
                  <a:pt x="0" y="1120964"/>
                </a:lnTo>
                <a:lnTo>
                  <a:pt x="0" y="0"/>
                </a:lnTo>
                <a:close/>
              </a:path>
            </a:pathLst>
          </a:custGeom>
          <a:blipFill>
            <a:blip r:embed="rId2"/>
            <a:stretch>
              <a:fillRect/>
            </a:stretch>
          </a:blipFill>
        </p:spPr>
        <p:txBody>
          <a:bodyPr/>
          <a:lstStyle/>
          <a:p>
            <a:endParaRPr lang="en-US"/>
          </a:p>
        </p:txBody>
      </p:sp>
      <p:sp>
        <p:nvSpPr>
          <p:cNvPr id="5" name="Freeform 5"/>
          <p:cNvSpPr/>
          <p:nvPr/>
        </p:nvSpPr>
        <p:spPr>
          <a:xfrm>
            <a:off x="7867561" y="767644"/>
            <a:ext cx="744975" cy="1120965"/>
          </a:xfrm>
          <a:custGeom>
            <a:avLst/>
            <a:gdLst/>
            <a:ahLst/>
            <a:cxnLst/>
            <a:rect l="l" t="t" r="r" b="b"/>
            <a:pathLst>
              <a:path w="744975" h="1120965">
                <a:moveTo>
                  <a:pt x="0" y="0"/>
                </a:moveTo>
                <a:lnTo>
                  <a:pt x="744974" y="0"/>
                </a:lnTo>
                <a:lnTo>
                  <a:pt x="744974" y="1120965"/>
                </a:lnTo>
                <a:lnTo>
                  <a:pt x="0" y="1120965"/>
                </a:lnTo>
                <a:lnTo>
                  <a:pt x="0" y="0"/>
                </a:lnTo>
                <a:close/>
              </a:path>
            </a:pathLst>
          </a:custGeom>
          <a:blipFill>
            <a:blip r:embed="rId2"/>
            <a:stretch>
              <a:fillRect/>
            </a:stretch>
          </a:blipFill>
        </p:spPr>
        <p:txBody>
          <a:bodyPr/>
          <a:lstStyle/>
          <a:p>
            <a:endParaRPr lang="en-US"/>
          </a:p>
        </p:txBody>
      </p:sp>
      <p:sp>
        <p:nvSpPr>
          <p:cNvPr id="6" name="Freeform 6"/>
          <p:cNvSpPr/>
          <p:nvPr/>
        </p:nvSpPr>
        <p:spPr>
          <a:xfrm>
            <a:off x="9144000" y="3840449"/>
            <a:ext cx="744975" cy="1120965"/>
          </a:xfrm>
          <a:custGeom>
            <a:avLst/>
            <a:gdLst/>
            <a:ahLst/>
            <a:cxnLst/>
            <a:rect l="l" t="t" r="r" b="b"/>
            <a:pathLst>
              <a:path w="744975" h="1120965">
                <a:moveTo>
                  <a:pt x="0" y="0"/>
                </a:moveTo>
                <a:lnTo>
                  <a:pt x="744975" y="0"/>
                </a:lnTo>
                <a:lnTo>
                  <a:pt x="744975" y="1120965"/>
                </a:lnTo>
                <a:lnTo>
                  <a:pt x="0" y="1120965"/>
                </a:lnTo>
                <a:lnTo>
                  <a:pt x="0" y="0"/>
                </a:lnTo>
                <a:close/>
              </a:path>
            </a:pathLst>
          </a:custGeom>
          <a:blipFill>
            <a:blip r:embed="rId2"/>
            <a:stretch>
              <a:fillRect/>
            </a:stretch>
          </a:blipFill>
        </p:spPr>
        <p:txBody>
          <a:bodyPr/>
          <a:lstStyle/>
          <a:p>
            <a:endParaRPr lang="en-US"/>
          </a:p>
        </p:txBody>
      </p:sp>
      <p:sp>
        <p:nvSpPr>
          <p:cNvPr id="7" name="Freeform 7"/>
          <p:cNvSpPr/>
          <p:nvPr/>
        </p:nvSpPr>
        <p:spPr>
          <a:xfrm>
            <a:off x="13313652" y="4961414"/>
            <a:ext cx="744975" cy="1120965"/>
          </a:xfrm>
          <a:custGeom>
            <a:avLst/>
            <a:gdLst/>
            <a:ahLst/>
            <a:cxnLst/>
            <a:rect l="l" t="t" r="r" b="b"/>
            <a:pathLst>
              <a:path w="744975" h="1120965">
                <a:moveTo>
                  <a:pt x="0" y="0"/>
                </a:moveTo>
                <a:lnTo>
                  <a:pt x="744975" y="0"/>
                </a:lnTo>
                <a:lnTo>
                  <a:pt x="744975" y="1120965"/>
                </a:lnTo>
                <a:lnTo>
                  <a:pt x="0" y="1120965"/>
                </a:lnTo>
                <a:lnTo>
                  <a:pt x="0" y="0"/>
                </a:lnTo>
                <a:close/>
              </a:path>
            </a:pathLst>
          </a:custGeom>
          <a:blipFill>
            <a:blip r:embed="rId2"/>
            <a:stretch>
              <a:fillRect/>
            </a:stretch>
          </a:blipFill>
        </p:spPr>
        <p:txBody>
          <a:bodyPr/>
          <a:lstStyle/>
          <a:p>
            <a:endParaRPr lang="en-US"/>
          </a:p>
        </p:txBody>
      </p:sp>
      <p:sp>
        <p:nvSpPr>
          <p:cNvPr id="8" name="Freeform 8"/>
          <p:cNvSpPr/>
          <p:nvPr/>
        </p:nvSpPr>
        <p:spPr>
          <a:xfrm>
            <a:off x="12568678" y="767644"/>
            <a:ext cx="744975" cy="1120965"/>
          </a:xfrm>
          <a:custGeom>
            <a:avLst/>
            <a:gdLst/>
            <a:ahLst/>
            <a:cxnLst/>
            <a:rect l="l" t="t" r="r" b="b"/>
            <a:pathLst>
              <a:path w="744975" h="1120965">
                <a:moveTo>
                  <a:pt x="0" y="0"/>
                </a:moveTo>
                <a:lnTo>
                  <a:pt x="744974" y="0"/>
                </a:lnTo>
                <a:lnTo>
                  <a:pt x="744974" y="1120965"/>
                </a:lnTo>
                <a:lnTo>
                  <a:pt x="0" y="1120965"/>
                </a:lnTo>
                <a:lnTo>
                  <a:pt x="0" y="0"/>
                </a:lnTo>
                <a:close/>
              </a:path>
            </a:pathLst>
          </a:custGeom>
          <a:blipFill>
            <a:blip r:embed="rId2"/>
            <a:stretch>
              <a:fillRect/>
            </a:stretch>
          </a:blipFill>
        </p:spPr>
        <p:txBody>
          <a:bodyPr/>
          <a:lstStyle/>
          <a:p>
            <a:endParaRPr lang="en-US"/>
          </a:p>
        </p:txBody>
      </p:sp>
      <p:sp>
        <p:nvSpPr>
          <p:cNvPr id="9" name="AutoShape 9"/>
          <p:cNvSpPr/>
          <p:nvPr/>
        </p:nvSpPr>
        <p:spPr>
          <a:xfrm>
            <a:off x="788114" y="3009574"/>
            <a:ext cx="3180639" cy="1970843"/>
          </a:xfrm>
          <a:prstGeom prst="line">
            <a:avLst/>
          </a:prstGeom>
          <a:ln w="38100" cap="flat">
            <a:solidFill>
              <a:srgbClr val="C52D2A"/>
            </a:solidFill>
            <a:prstDash val="solid"/>
            <a:headEnd type="none" w="sm" len="sm"/>
            <a:tailEnd type="none" w="sm" len="sm"/>
          </a:ln>
        </p:spPr>
        <p:txBody>
          <a:bodyPr/>
          <a:lstStyle/>
          <a:p>
            <a:endParaRPr lang="en-US"/>
          </a:p>
        </p:txBody>
      </p:sp>
      <p:sp>
        <p:nvSpPr>
          <p:cNvPr id="10" name="AutoShape 10"/>
          <p:cNvSpPr/>
          <p:nvPr/>
        </p:nvSpPr>
        <p:spPr>
          <a:xfrm flipV="1">
            <a:off x="1258999" y="5003261"/>
            <a:ext cx="2677980" cy="2795748"/>
          </a:xfrm>
          <a:prstGeom prst="line">
            <a:avLst/>
          </a:prstGeom>
          <a:ln w="38100" cap="flat">
            <a:solidFill>
              <a:srgbClr val="C52D2A"/>
            </a:solidFill>
            <a:prstDash val="solid"/>
            <a:headEnd type="none" w="sm" len="sm"/>
            <a:tailEnd type="none" w="sm" len="sm"/>
          </a:ln>
        </p:spPr>
        <p:txBody>
          <a:bodyPr/>
          <a:lstStyle/>
          <a:p>
            <a:endParaRPr lang="en-US"/>
          </a:p>
        </p:txBody>
      </p:sp>
      <p:sp>
        <p:nvSpPr>
          <p:cNvPr id="11" name="Freeform 11"/>
          <p:cNvSpPr/>
          <p:nvPr/>
        </p:nvSpPr>
        <p:spPr>
          <a:xfrm>
            <a:off x="1258999" y="6738661"/>
            <a:ext cx="744975" cy="1120965"/>
          </a:xfrm>
          <a:custGeom>
            <a:avLst/>
            <a:gdLst/>
            <a:ahLst/>
            <a:cxnLst/>
            <a:rect l="l" t="t" r="r" b="b"/>
            <a:pathLst>
              <a:path w="744975" h="1120965">
                <a:moveTo>
                  <a:pt x="0" y="0"/>
                </a:moveTo>
                <a:lnTo>
                  <a:pt x="744974" y="0"/>
                </a:lnTo>
                <a:lnTo>
                  <a:pt x="744974" y="1120965"/>
                </a:lnTo>
                <a:lnTo>
                  <a:pt x="0" y="1120965"/>
                </a:lnTo>
                <a:lnTo>
                  <a:pt x="0" y="0"/>
                </a:lnTo>
                <a:close/>
              </a:path>
            </a:pathLst>
          </a:custGeom>
          <a:blipFill>
            <a:blip r:embed="rId2"/>
            <a:stretch>
              <a:fillRect/>
            </a:stretch>
          </a:blipFill>
        </p:spPr>
        <p:txBody>
          <a:bodyPr/>
          <a:lstStyle/>
          <a:p>
            <a:endParaRPr lang="en-US"/>
          </a:p>
        </p:txBody>
      </p:sp>
      <p:sp>
        <p:nvSpPr>
          <p:cNvPr id="12" name="AutoShape 12"/>
          <p:cNvSpPr/>
          <p:nvPr/>
        </p:nvSpPr>
        <p:spPr>
          <a:xfrm>
            <a:off x="1258999" y="7818059"/>
            <a:ext cx="4257913" cy="1586219"/>
          </a:xfrm>
          <a:prstGeom prst="line">
            <a:avLst/>
          </a:prstGeom>
          <a:ln w="38100" cap="flat">
            <a:solidFill>
              <a:srgbClr val="C52D2A"/>
            </a:solidFill>
            <a:prstDash val="solid"/>
            <a:headEnd type="none" w="sm" len="sm"/>
            <a:tailEnd type="none" w="sm" len="sm"/>
          </a:ln>
        </p:spPr>
        <p:txBody>
          <a:bodyPr/>
          <a:lstStyle/>
          <a:p>
            <a:endParaRPr lang="en-US"/>
          </a:p>
        </p:txBody>
      </p:sp>
      <p:sp>
        <p:nvSpPr>
          <p:cNvPr id="13" name="AutoShape 13"/>
          <p:cNvSpPr/>
          <p:nvPr/>
        </p:nvSpPr>
        <p:spPr>
          <a:xfrm flipV="1">
            <a:off x="5516912" y="2006958"/>
            <a:ext cx="2350649" cy="7416371"/>
          </a:xfrm>
          <a:prstGeom prst="line">
            <a:avLst/>
          </a:prstGeom>
          <a:ln w="38100" cap="flat">
            <a:solidFill>
              <a:srgbClr val="C52D2A"/>
            </a:solidFill>
            <a:prstDash val="solid"/>
            <a:headEnd type="none" w="sm" len="sm"/>
            <a:tailEnd type="none" w="sm" len="sm"/>
          </a:ln>
        </p:spPr>
        <p:txBody>
          <a:bodyPr/>
          <a:lstStyle/>
          <a:p>
            <a:endParaRPr lang="en-US"/>
          </a:p>
        </p:txBody>
      </p:sp>
      <p:sp>
        <p:nvSpPr>
          <p:cNvPr id="14" name="Freeform 14"/>
          <p:cNvSpPr/>
          <p:nvPr/>
        </p:nvSpPr>
        <p:spPr>
          <a:xfrm>
            <a:off x="5516912" y="8283313"/>
            <a:ext cx="744975" cy="1120965"/>
          </a:xfrm>
          <a:custGeom>
            <a:avLst/>
            <a:gdLst/>
            <a:ahLst/>
            <a:cxnLst/>
            <a:rect l="l" t="t" r="r" b="b"/>
            <a:pathLst>
              <a:path w="744975" h="1120965">
                <a:moveTo>
                  <a:pt x="0" y="0"/>
                </a:moveTo>
                <a:lnTo>
                  <a:pt x="744974" y="0"/>
                </a:lnTo>
                <a:lnTo>
                  <a:pt x="744974" y="1120965"/>
                </a:lnTo>
                <a:lnTo>
                  <a:pt x="0" y="1120965"/>
                </a:lnTo>
                <a:lnTo>
                  <a:pt x="0" y="0"/>
                </a:lnTo>
                <a:close/>
              </a:path>
            </a:pathLst>
          </a:custGeom>
          <a:blipFill>
            <a:blip r:embed="rId2"/>
            <a:stretch>
              <a:fillRect/>
            </a:stretch>
          </a:blipFill>
        </p:spPr>
        <p:txBody>
          <a:bodyPr/>
          <a:lstStyle/>
          <a:p>
            <a:endParaRPr lang="en-US"/>
          </a:p>
        </p:txBody>
      </p:sp>
      <p:sp>
        <p:nvSpPr>
          <p:cNvPr id="15" name="AutoShape 15"/>
          <p:cNvSpPr/>
          <p:nvPr/>
        </p:nvSpPr>
        <p:spPr>
          <a:xfrm>
            <a:off x="7867561" y="1907659"/>
            <a:ext cx="1253163" cy="3009682"/>
          </a:xfrm>
          <a:prstGeom prst="line">
            <a:avLst/>
          </a:prstGeom>
          <a:ln w="38100" cap="flat">
            <a:solidFill>
              <a:srgbClr val="C52D2A"/>
            </a:solidFill>
            <a:prstDash val="solid"/>
            <a:headEnd type="none" w="sm" len="sm"/>
            <a:tailEnd type="none" w="sm" len="sm"/>
          </a:ln>
        </p:spPr>
        <p:txBody>
          <a:bodyPr/>
          <a:lstStyle/>
          <a:p>
            <a:endParaRPr lang="en-US"/>
          </a:p>
        </p:txBody>
      </p:sp>
      <p:sp>
        <p:nvSpPr>
          <p:cNvPr id="16" name="AutoShape 16"/>
          <p:cNvSpPr/>
          <p:nvPr/>
        </p:nvSpPr>
        <p:spPr>
          <a:xfrm>
            <a:off x="9144000" y="4936392"/>
            <a:ext cx="2049376" cy="4251773"/>
          </a:xfrm>
          <a:prstGeom prst="line">
            <a:avLst/>
          </a:prstGeom>
          <a:ln w="38100" cap="flat">
            <a:solidFill>
              <a:srgbClr val="C52D2A"/>
            </a:solidFill>
            <a:prstDash val="solid"/>
            <a:headEnd type="none" w="sm" len="sm"/>
            <a:tailEnd type="none" w="sm" len="sm"/>
          </a:ln>
        </p:spPr>
        <p:txBody>
          <a:bodyPr/>
          <a:lstStyle/>
          <a:p>
            <a:endParaRPr lang="en-US"/>
          </a:p>
        </p:txBody>
      </p:sp>
      <p:sp>
        <p:nvSpPr>
          <p:cNvPr id="17" name="AutoShape 17"/>
          <p:cNvSpPr/>
          <p:nvPr/>
        </p:nvSpPr>
        <p:spPr>
          <a:xfrm flipV="1">
            <a:off x="11221596" y="6127584"/>
            <a:ext cx="2065300" cy="3041531"/>
          </a:xfrm>
          <a:prstGeom prst="line">
            <a:avLst/>
          </a:prstGeom>
          <a:ln w="38100" cap="flat">
            <a:solidFill>
              <a:srgbClr val="C52D2A"/>
            </a:solidFill>
            <a:prstDash val="solid"/>
            <a:headEnd type="none" w="sm" len="sm"/>
            <a:tailEnd type="none" w="sm" len="sm"/>
          </a:ln>
        </p:spPr>
        <p:txBody>
          <a:bodyPr/>
          <a:lstStyle/>
          <a:p>
            <a:endParaRPr lang="en-US"/>
          </a:p>
        </p:txBody>
      </p:sp>
      <p:sp>
        <p:nvSpPr>
          <p:cNvPr id="18" name="Freeform 18"/>
          <p:cNvSpPr/>
          <p:nvPr/>
        </p:nvSpPr>
        <p:spPr>
          <a:xfrm>
            <a:off x="11221596" y="8137335"/>
            <a:ext cx="744975" cy="1120965"/>
          </a:xfrm>
          <a:custGeom>
            <a:avLst/>
            <a:gdLst/>
            <a:ahLst/>
            <a:cxnLst/>
            <a:rect l="l" t="t" r="r" b="b"/>
            <a:pathLst>
              <a:path w="744975" h="1120965">
                <a:moveTo>
                  <a:pt x="0" y="0"/>
                </a:moveTo>
                <a:lnTo>
                  <a:pt x="744974" y="0"/>
                </a:lnTo>
                <a:lnTo>
                  <a:pt x="744974" y="1120965"/>
                </a:lnTo>
                <a:lnTo>
                  <a:pt x="0" y="1120965"/>
                </a:lnTo>
                <a:lnTo>
                  <a:pt x="0" y="0"/>
                </a:lnTo>
                <a:close/>
              </a:path>
            </a:pathLst>
          </a:custGeom>
          <a:blipFill>
            <a:blip r:embed="rId2"/>
            <a:stretch>
              <a:fillRect/>
            </a:stretch>
          </a:blipFill>
        </p:spPr>
        <p:txBody>
          <a:bodyPr/>
          <a:lstStyle/>
          <a:p>
            <a:endParaRPr lang="en-US"/>
          </a:p>
        </p:txBody>
      </p:sp>
      <p:sp>
        <p:nvSpPr>
          <p:cNvPr id="19" name="AutoShape 19"/>
          <p:cNvSpPr/>
          <p:nvPr/>
        </p:nvSpPr>
        <p:spPr>
          <a:xfrm flipH="1" flipV="1">
            <a:off x="12655282" y="1888609"/>
            <a:ext cx="658370" cy="4148007"/>
          </a:xfrm>
          <a:prstGeom prst="line">
            <a:avLst/>
          </a:prstGeom>
          <a:ln w="38100" cap="flat">
            <a:solidFill>
              <a:srgbClr val="C52D2A"/>
            </a:solidFill>
            <a:prstDash val="solid"/>
            <a:headEnd type="none" w="sm" len="sm"/>
            <a:tailEnd type="none" w="sm" len="sm"/>
          </a:ln>
        </p:spPr>
        <p:txBody>
          <a:bodyPr/>
          <a:lstStyle/>
          <a:p>
            <a:endParaRPr lang="en-US"/>
          </a:p>
        </p:txBody>
      </p:sp>
      <p:sp>
        <p:nvSpPr>
          <p:cNvPr id="20" name="TextBox 20"/>
          <p:cNvSpPr txBox="1"/>
          <p:nvPr/>
        </p:nvSpPr>
        <p:spPr>
          <a:xfrm>
            <a:off x="1486648" y="1966120"/>
            <a:ext cx="5972850" cy="1771549"/>
          </a:xfrm>
          <a:prstGeom prst="rect">
            <a:avLst/>
          </a:prstGeom>
        </p:spPr>
        <p:txBody>
          <a:bodyPr lIns="0" tIns="0" rIns="0" bIns="0" rtlCol="0" anchor="t">
            <a:spAutoFit/>
          </a:bodyPr>
          <a:lstStyle/>
          <a:p>
            <a:pPr marL="374168" lvl="1" indent="-187084" algn="l">
              <a:lnSpc>
                <a:spcPts val="2356"/>
              </a:lnSpc>
              <a:spcBef>
                <a:spcPct val="0"/>
              </a:spcBef>
              <a:buFont typeface="Arial"/>
              <a:buChar char="•"/>
            </a:pPr>
            <a:r>
              <a:rPr lang="en-US" sz="1733">
                <a:solidFill>
                  <a:srgbClr val="000000"/>
                </a:solidFill>
                <a:latin typeface="Poppins"/>
                <a:ea typeface="Poppins"/>
                <a:cs typeface="Poppins"/>
                <a:sym typeface="Poppins"/>
              </a:rPr>
              <a:t>D</a:t>
            </a:r>
            <a:r>
              <a:rPr lang="en-US" sz="1733" u="none" strike="noStrike">
                <a:solidFill>
                  <a:srgbClr val="000000"/>
                </a:solidFill>
                <a:latin typeface="Poppins"/>
                <a:ea typeface="Poppins"/>
                <a:cs typeface="Poppins"/>
                <a:sym typeface="Poppins"/>
              </a:rPr>
              <a:t>efine Goals and Target Audience </a:t>
            </a:r>
          </a:p>
          <a:p>
            <a:pPr marL="748335" lvl="2" indent="-249445" algn="l">
              <a:lnSpc>
                <a:spcPts val="2356"/>
              </a:lnSpc>
              <a:spcBef>
                <a:spcPct val="0"/>
              </a:spcBef>
              <a:buFont typeface="Arial"/>
              <a:buChar char="⚬"/>
            </a:pPr>
            <a:r>
              <a:rPr lang="en-US" sz="1733" u="none" strike="noStrike">
                <a:solidFill>
                  <a:srgbClr val="000000"/>
                </a:solidFill>
                <a:latin typeface="Poppins"/>
                <a:ea typeface="Poppins"/>
                <a:cs typeface="Poppins"/>
                <a:sym typeface="Poppins"/>
              </a:rPr>
              <a:t>Determine if the goal is to raise awareness, build community, or celebrate. Identify who you are trying to reach (e.g., families, seniors) to plan relevant activities.</a:t>
            </a:r>
          </a:p>
          <a:p>
            <a:pPr marL="0" lvl="0" indent="0" algn="l">
              <a:lnSpc>
                <a:spcPts val="2356"/>
              </a:lnSpc>
              <a:spcBef>
                <a:spcPct val="0"/>
              </a:spcBef>
            </a:pPr>
            <a:endParaRPr lang="en-US" sz="1733" u="none" strike="noStrike">
              <a:solidFill>
                <a:srgbClr val="000000"/>
              </a:solidFill>
              <a:latin typeface="Poppins"/>
              <a:ea typeface="Poppins"/>
              <a:cs typeface="Poppins"/>
              <a:sym typeface="Poppins"/>
            </a:endParaRPr>
          </a:p>
        </p:txBody>
      </p:sp>
      <p:sp>
        <p:nvSpPr>
          <p:cNvPr id="21" name="TextBox 21"/>
          <p:cNvSpPr txBox="1"/>
          <p:nvPr/>
        </p:nvSpPr>
        <p:spPr>
          <a:xfrm>
            <a:off x="-2133" y="4509818"/>
            <a:ext cx="3189836" cy="2055254"/>
          </a:xfrm>
          <a:prstGeom prst="rect">
            <a:avLst/>
          </a:prstGeom>
        </p:spPr>
        <p:txBody>
          <a:bodyPr lIns="0" tIns="0" rIns="0" bIns="0" rtlCol="0" anchor="t">
            <a:spAutoFit/>
          </a:bodyPr>
          <a:lstStyle/>
          <a:p>
            <a:pPr marL="324904" lvl="1" indent="-162452" algn="l">
              <a:lnSpc>
                <a:spcPts val="2046"/>
              </a:lnSpc>
              <a:spcBef>
                <a:spcPct val="0"/>
              </a:spcBef>
              <a:buFont typeface="Arial"/>
              <a:buChar char="•"/>
            </a:pPr>
            <a:r>
              <a:rPr lang="en-US" sz="1504">
                <a:solidFill>
                  <a:srgbClr val="000000"/>
                </a:solidFill>
                <a:latin typeface="Poppins"/>
                <a:ea typeface="Poppins"/>
                <a:cs typeface="Poppins"/>
                <a:sym typeface="Poppins"/>
              </a:rPr>
              <a:t>F</a:t>
            </a:r>
            <a:r>
              <a:rPr lang="en-US" sz="1504" u="none" strike="noStrike">
                <a:solidFill>
                  <a:srgbClr val="000000"/>
                </a:solidFill>
                <a:latin typeface="Poppins"/>
                <a:ea typeface="Poppins"/>
                <a:cs typeface="Poppins"/>
                <a:sym typeface="Poppins"/>
              </a:rPr>
              <a:t>orm a Committee or Team</a:t>
            </a:r>
          </a:p>
          <a:p>
            <a:pPr marL="649808" lvl="2" indent="-216603" algn="l">
              <a:lnSpc>
                <a:spcPts val="2046"/>
              </a:lnSpc>
              <a:spcBef>
                <a:spcPct val="0"/>
              </a:spcBef>
              <a:buFont typeface="Arial"/>
              <a:buChar char="⚬"/>
            </a:pPr>
            <a:r>
              <a:rPr lang="en-US" sz="1504" u="none" strike="noStrike">
                <a:solidFill>
                  <a:srgbClr val="000000"/>
                </a:solidFill>
                <a:latin typeface="Poppins"/>
                <a:ea typeface="Poppins"/>
                <a:cs typeface="Poppins"/>
                <a:sym typeface="Poppins"/>
              </a:rPr>
              <a:t>Recruit volunteers or staff to help with planning, marketing, and execution, assigning specific responsibilities to each person.</a:t>
            </a:r>
          </a:p>
          <a:p>
            <a:pPr marL="0" lvl="0" indent="0" algn="l">
              <a:lnSpc>
                <a:spcPts val="2046"/>
              </a:lnSpc>
              <a:spcBef>
                <a:spcPct val="0"/>
              </a:spcBef>
            </a:pPr>
            <a:endParaRPr lang="en-US" sz="1504" u="none" strike="noStrike">
              <a:solidFill>
                <a:srgbClr val="000000"/>
              </a:solidFill>
              <a:latin typeface="Poppins"/>
              <a:ea typeface="Poppins"/>
              <a:cs typeface="Poppins"/>
              <a:sym typeface="Poppins"/>
            </a:endParaRPr>
          </a:p>
        </p:txBody>
      </p:sp>
      <p:sp>
        <p:nvSpPr>
          <p:cNvPr id="22" name="TextBox 22"/>
          <p:cNvSpPr txBox="1"/>
          <p:nvPr/>
        </p:nvSpPr>
        <p:spPr>
          <a:xfrm>
            <a:off x="2132584" y="6477959"/>
            <a:ext cx="3756815" cy="2042327"/>
          </a:xfrm>
          <a:prstGeom prst="rect">
            <a:avLst/>
          </a:prstGeom>
        </p:spPr>
        <p:txBody>
          <a:bodyPr lIns="0" tIns="0" rIns="0" bIns="0" rtlCol="0" anchor="t">
            <a:spAutoFit/>
          </a:bodyPr>
          <a:lstStyle/>
          <a:p>
            <a:pPr marL="366226" lvl="1" indent="-183113" algn="l">
              <a:lnSpc>
                <a:spcPts val="2306"/>
              </a:lnSpc>
              <a:spcBef>
                <a:spcPct val="0"/>
              </a:spcBef>
              <a:buFont typeface="Arial"/>
              <a:buChar char="•"/>
            </a:pPr>
            <a:r>
              <a:rPr lang="en-US" sz="1696">
                <a:solidFill>
                  <a:srgbClr val="000000"/>
                </a:solidFill>
                <a:latin typeface="Poppins"/>
                <a:ea typeface="Poppins"/>
                <a:cs typeface="Poppins"/>
                <a:sym typeface="Poppins"/>
              </a:rPr>
              <a:t>C</a:t>
            </a:r>
            <a:r>
              <a:rPr lang="en-US" sz="1696" u="none" strike="noStrike">
                <a:solidFill>
                  <a:srgbClr val="000000"/>
                </a:solidFill>
                <a:latin typeface="Poppins"/>
                <a:ea typeface="Poppins"/>
                <a:cs typeface="Poppins"/>
                <a:sym typeface="Poppins"/>
              </a:rPr>
              <a:t>reate a Budget </a:t>
            </a:r>
          </a:p>
          <a:p>
            <a:pPr marL="732452" lvl="2" indent="-244151" algn="l">
              <a:lnSpc>
                <a:spcPts val="2306"/>
              </a:lnSpc>
              <a:spcBef>
                <a:spcPct val="0"/>
              </a:spcBef>
              <a:buFont typeface="Arial"/>
              <a:buChar char="⚬"/>
            </a:pPr>
            <a:r>
              <a:rPr lang="en-US" sz="1696" u="none" strike="noStrike">
                <a:solidFill>
                  <a:srgbClr val="000000"/>
                </a:solidFill>
                <a:latin typeface="Poppins"/>
                <a:ea typeface="Poppins"/>
                <a:cs typeface="Poppins"/>
                <a:sym typeface="Poppins"/>
              </a:rPr>
              <a:t>Determine costs (venue, entertainment, supplies) and identify funding sources such as sponsorships or donations.</a:t>
            </a:r>
          </a:p>
          <a:p>
            <a:pPr marL="0" lvl="0" indent="0" algn="l">
              <a:lnSpc>
                <a:spcPts val="2306"/>
              </a:lnSpc>
              <a:spcBef>
                <a:spcPct val="0"/>
              </a:spcBef>
            </a:pPr>
            <a:endParaRPr lang="en-US" sz="1696" u="none" strike="noStrike">
              <a:solidFill>
                <a:srgbClr val="000000"/>
              </a:solidFill>
              <a:latin typeface="Poppins"/>
              <a:ea typeface="Poppins"/>
              <a:cs typeface="Poppins"/>
              <a:sym typeface="Poppins"/>
            </a:endParaRPr>
          </a:p>
        </p:txBody>
      </p:sp>
      <p:sp>
        <p:nvSpPr>
          <p:cNvPr id="23" name="TextBox 23"/>
          <p:cNvSpPr txBox="1"/>
          <p:nvPr/>
        </p:nvSpPr>
        <p:spPr>
          <a:xfrm>
            <a:off x="8156760" y="1479610"/>
            <a:ext cx="4087909" cy="1762777"/>
          </a:xfrm>
          <a:prstGeom prst="rect">
            <a:avLst/>
          </a:prstGeom>
        </p:spPr>
        <p:txBody>
          <a:bodyPr lIns="0" tIns="0" rIns="0" bIns="0" rtlCol="0" anchor="t">
            <a:spAutoFit/>
          </a:bodyPr>
          <a:lstStyle/>
          <a:p>
            <a:pPr marL="372274" lvl="1" indent="-186137" algn="l">
              <a:lnSpc>
                <a:spcPts val="2345"/>
              </a:lnSpc>
              <a:spcBef>
                <a:spcPct val="0"/>
              </a:spcBef>
              <a:buFont typeface="Arial"/>
              <a:buChar char="•"/>
            </a:pPr>
            <a:r>
              <a:rPr lang="en-US" sz="1724">
                <a:solidFill>
                  <a:srgbClr val="000000"/>
                </a:solidFill>
                <a:latin typeface="Poppins"/>
                <a:ea typeface="Poppins"/>
                <a:cs typeface="Poppins"/>
                <a:sym typeface="Poppins"/>
              </a:rPr>
              <a:t>P</a:t>
            </a:r>
            <a:r>
              <a:rPr lang="en-US" sz="1724" u="none" strike="noStrike">
                <a:solidFill>
                  <a:srgbClr val="000000"/>
                </a:solidFill>
                <a:latin typeface="Poppins"/>
                <a:ea typeface="Poppins"/>
                <a:cs typeface="Poppins"/>
                <a:sym typeface="Poppins"/>
              </a:rPr>
              <a:t>ermits and Insurance</a:t>
            </a:r>
          </a:p>
          <a:p>
            <a:pPr marL="744548" lvl="2" indent="-248183" algn="l">
              <a:lnSpc>
                <a:spcPts val="2345"/>
              </a:lnSpc>
              <a:spcBef>
                <a:spcPct val="0"/>
              </a:spcBef>
              <a:buFont typeface="Arial"/>
              <a:buChar char="⚬"/>
            </a:pPr>
            <a:r>
              <a:rPr lang="en-US" sz="1724" u="none" strike="noStrike">
                <a:solidFill>
                  <a:srgbClr val="000000"/>
                </a:solidFill>
                <a:latin typeface="Poppins"/>
                <a:ea typeface="Poppins"/>
                <a:cs typeface="Poppins"/>
                <a:sym typeface="Poppins"/>
              </a:rPr>
              <a:t>Secure necessary licenses (e.g., for music, alcohol) and obtain liability insurance, particularly for public spaces.</a:t>
            </a:r>
          </a:p>
          <a:p>
            <a:pPr marL="0" lvl="0" indent="0" algn="l">
              <a:lnSpc>
                <a:spcPts val="2345"/>
              </a:lnSpc>
              <a:spcBef>
                <a:spcPct val="0"/>
              </a:spcBef>
            </a:pPr>
            <a:endParaRPr lang="en-US" sz="1724" u="none" strike="noStrike">
              <a:solidFill>
                <a:srgbClr val="000000"/>
              </a:solidFill>
              <a:latin typeface="Poppins"/>
              <a:ea typeface="Poppins"/>
              <a:cs typeface="Poppins"/>
              <a:sym typeface="Poppins"/>
            </a:endParaRPr>
          </a:p>
        </p:txBody>
      </p:sp>
      <p:sp>
        <p:nvSpPr>
          <p:cNvPr id="24" name="TextBox 24"/>
          <p:cNvSpPr txBox="1"/>
          <p:nvPr/>
        </p:nvSpPr>
        <p:spPr>
          <a:xfrm>
            <a:off x="6016091" y="8745808"/>
            <a:ext cx="5418750" cy="1468468"/>
          </a:xfrm>
          <a:prstGeom prst="rect">
            <a:avLst/>
          </a:prstGeom>
        </p:spPr>
        <p:txBody>
          <a:bodyPr lIns="0" tIns="0" rIns="0" bIns="0" rtlCol="0" anchor="t">
            <a:spAutoFit/>
          </a:bodyPr>
          <a:lstStyle/>
          <a:p>
            <a:pPr marL="367053" lvl="1" indent="-183527" algn="l">
              <a:lnSpc>
                <a:spcPts val="2312"/>
              </a:lnSpc>
              <a:spcBef>
                <a:spcPct val="0"/>
              </a:spcBef>
              <a:buFont typeface="Arial"/>
              <a:buChar char="•"/>
            </a:pPr>
            <a:r>
              <a:rPr lang="en-US" sz="1700">
                <a:solidFill>
                  <a:srgbClr val="000000"/>
                </a:solidFill>
                <a:latin typeface="Poppins"/>
                <a:ea typeface="Poppins"/>
                <a:cs typeface="Poppins"/>
                <a:sym typeface="Poppins"/>
              </a:rPr>
              <a:t>Sel</a:t>
            </a:r>
            <a:r>
              <a:rPr lang="en-US" sz="1700" u="none" strike="noStrike">
                <a:solidFill>
                  <a:srgbClr val="000000"/>
                </a:solidFill>
                <a:latin typeface="Poppins"/>
                <a:ea typeface="Poppins"/>
                <a:cs typeface="Poppins"/>
                <a:sym typeface="Poppins"/>
              </a:rPr>
              <a:t>ect Venue and Date</a:t>
            </a:r>
          </a:p>
          <a:p>
            <a:pPr marL="734107" lvl="2" indent="-244702" algn="l">
              <a:lnSpc>
                <a:spcPts val="2312"/>
              </a:lnSpc>
              <a:spcBef>
                <a:spcPct val="0"/>
              </a:spcBef>
              <a:buFont typeface="Arial"/>
              <a:buChar char="⚬"/>
            </a:pPr>
            <a:r>
              <a:rPr lang="en-US" sz="1700" u="none" strike="noStrike">
                <a:solidFill>
                  <a:srgbClr val="000000"/>
                </a:solidFill>
                <a:latin typeface="Poppins"/>
                <a:ea typeface="Poppins"/>
                <a:cs typeface="Poppins"/>
                <a:sym typeface="Poppins"/>
              </a:rPr>
              <a:t>Choose an accessible location with adequate parking and facilities. Check for conflicting community events.</a:t>
            </a:r>
          </a:p>
          <a:p>
            <a:pPr marL="0" lvl="0" indent="0" algn="l">
              <a:lnSpc>
                <a:spcPts val="2312"/>
              </a:lnSpc>
              <a:spcBef>
                <a:spcPct val="0"/>
              </a:spcBef>
            </a:pPr>
            <a:endParaRPr lang="en-US" sz="1700" u="none" strike="noStrike">
              <a:solidFill>
                <a:srgbClr val="000000"/>
              </a:solidFill>
              <a:latin typeface="Poppins"/>
              <a:ea typeface="Poppins"/>
              <a:cs typeface="Poppins"/>
              <a:sym typeface="Poppins"/>
            </a:endParaRPr>
          </a:p>
        </p:txBody>
      </p:sp>
      <p:sp>
        <p:nvSpPr>
          <p:cNvPr id="25" name="TextBox 25"/>
          <p:cNvSpPr txBox="1"/>
          <p:nvPr/>
        </p:nvSpPr>
        <p:spPr>
          <a:xfrm>
            <a:off x="9575964" y="4442227"/>
            <a:ext cx="3559324" cy="2739167"/>
          </a:xfrm>
          <a:prstGeom prst="rect">
            <a:avLst/>
          </a:prstGeom>
        </p:spPr>
        <p:txBody>
          <a:bodyPr lIns="0" tIns="0" rIns="0" bIns="0" rtlCol="0" anchor="t">
            <a:spAutoFit/>
          </a:bodyPr>
          <a:lstStyle/>
          <a:p>
            <a:pPr marL="384710" lvl="1" indent="-192355" algn="l">
              <a:lnSpc>
                <a:spcPts val="2423"/>
              </a:lnSpc>
              <a:spcBef>
                <a:spcPct val="0"/>
              </a:spcBef>
              <a:buFont typeface="Arial"/>
              <a:buChar char="•"/>
            </a:pPr>
            <a:r>
              <a:rPr lang="en-US" sz="1781">
                <a:solidFill>
                  <a:srgbClr val="000000"/>
                </a:solidFill>
                <a:latin typeface="Poppins"/>
                <a:ea typeface="Poppins"/>
                <a:cs typeface="Poppins"/>
                <a:sym typeface="Poppins"/>
              </a:rPr>
              <a:t>Plan </a:t>
            </a:r>
            <a:r>
              <a:rPr lang="en-US" sz="1781" u="none" strike="noStrike">
                <a:solidFill>
                  <a:srgbClr val="000000"/>
                </a:solidFill>
                <a:latin typeface="Poppins"/>
                <a:ea typeface="Poppins"/>
                <a:cs typeface="Poppins"/>
                <a:sym typeface="Poppins"/>
              </a:rPr>
              <a:t>Logistics </a:t>
            </a:r>
          </a:p>
          <a:p>
            <a:pPr marL="769421" lvl="2" indent="-256474" algn="l">
              <a:lnSpc>
                <a:spcPts val="2423"/>
              </a:lnSpc>
              <a:spcBef>
                <a:spcPct val="0"/>
              </a:spcBef>
              <a:buFont typeface="Arial"/>
              <a:buChar char="⚬"/>
            </a:pPr>
            <a:r>
              <a:rPr lang="en-US" sz="1781" u="none" strike="noStrike">
                <a:solidFill>
                  <a:srgbClr val="000000"/>
                </a:solidFill>
                <a:latin typeface="Poppins"/>
                <a:ea typeface="Poppins"/>
                <a:cs typeface="Poppins"/>
                <a:sym typeface="Poppins"/>
              </a:rPr>
              <a:t>Map out the site layout, including food, security, and safety measures.</a:t>
            </a:r>
          </a:p>
          <a:p>
            <a:pPr marL="769421" lvl="2" indent="-256474" algn="l">
              <a:lnSpc>
                <a:spcPts val="2423"/>
              </a:lnSpc>
              <a:spcBef>
                <a:spcPct val="0"/>
              </a:spcBef>
              <a:buFont typeface="Arial"/>
              <a:buChar char="⚬"/>
            </a:pPr>
            <a:r>
              <a:rPr lang="en-US" sz="1781" u="none" strike="noStrike">
                <a:solidFill>
                  <a:srgbClr val="000000"/>
                </a:solidFill>
                <a:latin typeface="Poppins"/>
                <a:ea typeface="Poppins"/>
                <a:cs typeface="Poppins"/>
                <a:sym typeface="Poppins"/>
              </a:rPr>
              <a:t>Staff and volunteer assignments</a:t>
            </a:r>
          </a:p>
          <a:p>
            <a:pPr marL="769421" lvl="2" indent="-256474" algn="l">
              <a:lnSpc>
                <a:spcPts val="2423"/>
              </a:lnSpc>
              <a:spcBef>
                <a:spcPct val="0"/>
              </a:spcBef>
              <a:buFont typeface="Arial"/>
              <a:buChar char="⚬"/>
            </a:pPr>
            <a:r>
              <a:rPr lang="en-US" sz="1781" u="none" strike="noStrike">
                <a:solidFill>
                  <a:srgbClr val="000000"/>
                </a:solidFill>
                <a:latin typeface="Poppins"/>
                <a:ea typeface="Poppins"/>
                <a:cs typeface="Poppins"/>
                <a:sym typeface="Poppins"/>
              </a:rPr>
              <a:t>Marketing!</a:t>
            </a:r>
          </a:p>
          <a:p>
            <a:pPr marL="769421" lvl="2" indent="-256474" algn="l">
              <a:lnSpc>
                <a:spcPts val="2423"/>
              </a:lnSpc>
              <a:spcBef>
                <a:spcPct val="0"/>
              </a:spcBef>
              <a:buFont typeface="Arial"/>
              <a:buChar char="⚬"/>
            </a:pPr>
            <a:r>
              <a:rPr lang="en-US" sz="1781" u="none" strike="noStrike">
                <a:solidFill>
                  <a:srgbClr val="000000"/>
                </a:solidFill>
                <a:latin typeface="Poppins"/>
                <a:ea typeface="Poppins"/>
                <a:cs typeface="Poppins"/>
                <a:sym typeface="Poppins"/>
              </a:rPr>
              <a:t>Have a back-up plan!</a:t>
            </a:r>
          </a:p>
          <a:p>
            <a:pPr marL="0" lvl="0" indent="0" algn="l">
              <a:lnSpc>
                <a:spcPts val="2423"/>
              </a:lnSpc>
              <a:spcBef>
                <a:spcPct val="0"/>
              </a:spcBef>
            </a:pPr>
            <a:endParaRPr lang="en-US" sz="1781" u="none" strike="noStrike">
              <a:solidFill>
                <a:srgbClr val="000000"/>
              </a:solidFill>
              <a:latin typeface="Poppins"/>
              <a:ea typeface="Poppins"/>
              <a:cs typeface="Poppins"/>
              <a:sym typeface="Poppins"/>
            </a:endParaRPr>
          </a:p>
        </p:txBody>
      </p:sp>
      <p:sp>
        <p:nvSpPr>
          <p:cNvPr id="26" name="TextBox 26"/>
          <p:cNvSpPr txBox="1"/>
          <p:nvPr/>
        </p:nvSpPr>
        <p:spPr>
          <a:xfrm>
            <a:off x="13337031" y="863621"/>
            <a:ext cx="3922269" cy="2923879"/>
          </a:xfrm>
          <a:prstGeom prst="rect">
            <a:avLst/>
          </a:prstGeom>
        </p:spPr>
        <p:txBody>
          <a:bodyPr lIns="0" tIns="0" rIns="0" bIns="0" rtlCol="0" anchor="t">
            <a:spAutoFit/>
          </a:bodyPr>
          <a:lstStyle/>
          <a:p>
            <a:pPr marL="368280" lvl="1" indent="-184140" algn="l">
              <a:lnSpc>
                <a:spcPts val="2319"/>
              </a:lnSpc>
              <a:spcBef>
                <a:spcPct val="0"/>
              </a:spcBef>
              <a:buFont typeface="Arial"/>
              <a:buChar char="•"/>
            </a:pPr>
            <a:r>
              <a:rPr lang="en-US" sz="1705">
                <a:solidFill>
                  <a:srgbClr val="000000"/>
                </a:solidFill>
                <a:latin typeface="Poppins"/>
                <a:ea typeface="Poppins"/>
                <a:cs typeface="Poppins"/>
                <a:sym typeface="Poppins"/>
              </a:rPr>
              <a:t>Debrief Meeting with y</a:t>
            </a:r>
            <a:r>
              <a:rPr lang="en-US" sz="1705" u="none" strike="noStrike">
                <a:solidFill>
                  <a:srgbClr val="000000"/>
                </a:solidFill>
                <a:latin typeface="Poppins"/>
                <a:ea typeface="Poppins"/>
                <a:cs typeface="Poppins"/>
                <a:sym typeface="Poppins"/>
              </a:rPr>
              <a:t>our Team! </a:t>
            </a:r>
          </a:p>
          <a:p>
            <a:pPr marL="736560" lvl="2" indent="-245520" algn="l">
              <a:lnSpc>
                <a:spcPts val="2319"/>
              </a:lnSpc>
              <a:spcBef>
                <a:spcPct val="0"/>
              </a:spcBef>
              <a:buFont typeface="Arial"/>
              <a:buChar char="⚬"/>
            </a:pPr>
            <a:r>
              <a:rPr lang="en-US" sz="1705" u="none" strike="noStrike">
                <a:solidFill>
                  <a:srgbClr val="000000"/>
                </a:solidFill>
                <a:latin typeface="Poppins"/>
                <a:ea typeface="Poppins"/>
                <a:cs typeface="Poppins"/>
                <a:sym typeface="Poppins"/>
              </a:rPr>
              <a:t>Meet with your team after the event to discuss what went well, what didn’t go when, and what changes should be made. </a:t>
            </a:r>
          </a:p>
          <a:p>
            <a:pPr marL="736560" lvl="2" indent="-245520" algn="l">
              <a:lnSpc>
                <a:spcPts val="2319"/>
              </a:lnSpc>
              <a:spcBef>
                <a:spcPct val="0"/>
              </a:spcBef>
              <a:buFont typeface="Arial"/>
              <a:buChar char="⚬"/>
            </a:pPr>
            <a:r>
              <a:rPr lang="en-US" sz="1705" u="none" strike="noStrike">
                <a:solidFill>
                  <a:srgbClr val="000000"/>
                </a:solidFill>
                <a:latin typeface="Poppins"/>
                <a:ea typeface="Poppins"/>
                <a:cs typeface="Poppins"/>
                <a:sym typeface="Poppins"/>
              </a:rPr>
              <a:t>Send survey to participating staff to get their candid feedback about the event. </a:t>
            </a:r>
          </a:p>
          <a:p>
            <a:pPr marL="0" lvl="0" indent="0" algn="l">
              <a:lnSpc>
                <a:spcPts val="2319"/>
              </a:lnSpc>
              <a:spcBef>
                <a:spcPct val="0"/>
              </a:spcBef>
            </a:pPr>
            <a:endParaRPr lang="en-US" sz="1705" u="none" strike="noStrike">
              <a:solidFill>
                <a:srgbClr val="000000"/>
              </a:solidFill>
              <a:latin typeface="Poppins"/>
              <a:ea typeface="Poppins"/>
              <a:cs typeface="Poppins"/>
              <a:sym typeface="Poppins"/>
            </a:endParaRPr>
          </a:p>
        </p:txBody>
      </p:sp>
      <p:sp>
        <p:nvSpPr>
          <p:cNvPr id="27" name="TextBox 27"/>
          <p:cNvSpPr txBox="1"/>
          <p:nvPr/>
        </p:nvSpPr>
        <p:spPr>
          <a:xfrm>
            <a:off x="14132118" y="4923267"/>
            <a:ext cx="3703145" cy="1765269"/>
          </a:xfrm>
          <a:prstGeom prst="rect">
            <a:avLst/>
          </a:prstGeom>
        </p:spPr>
        <p:txBody>
          <a:bodyPr lIns="0" tIns="0" rIns="0" bIns="0" rtlCol="0" anchor="t">
            <a:spAutoFit/>
          </a:bodyPr>
          <a:lstStyle/>
          <a:p>
            <a:pPr marL="368700" lvl="1" indent="-184350" algn="l">
              <a:lnSpc>
                <a:spcPts val="2322"/>
              </a:lnSpc>
              <a:spcBef>
                <a:spcPct val="0"/>
              </a:spcBef>
              <a:buFont typeface="Arial"/>
              <a:buChar char="•"/>
            </a:pPr>
            <a:r>
              <a:rPr lang="en-US" sz="1707">
                <a:solidFill>
                  <a:srgbClr val="000000"/>
                </a:solidFill>
                <a:latin typeface="Poppins"/>
                <a:ea typeface="Poppins"/>
                <a:cs typeface="Poppins"/>
                <a:sym typeface="Poppins"/>
              </a:rPr>
              <a:t>Ex</a:t>
            </a:r>
            <a:r>
              <a:rPr lang="en-US" sz="1707" u="none" strike="noStrike">
                <a:solidFill>
                  <a:srgbClr val="000000"/>
                </a:solidFill>
                <a:latin typeface="Poppins"/>
                <a:ea typeface="Poppins"/>
                <a:cs typeface="Poppins"/>
                <a:sym typeface="Poppins"/>
              </a:rPr>
              <a:t>ecute and Follow Up </a:t>
            </a:r>
          </a:p>
          <a:p>
            <a:pPr marL="737400" lvl="2" indent="-245800" algn="l">
              <a:lnSpc>
                <a:spcPts val="2322"/>
              </a:lnSpc>
              <a:spcBef>
                <a:spcPct val="0"/>
              </a:spcBef>
              <a:buFont typeface="Arial"/>
              <a:buChar char="⚬"/>
            </a:pPr>
            <a:r>
              <a:rPr lang="en-US" sz="1707" u="none" strike="noStrike">
                <a:solidFill>
                  <a:srgbClr val="000000"/>
                </a:solidFill>
                <a:latin typeface="Poppins"/>
                <a:ea typeface="Poppins"/>
                <a:cs typeface="Poppins"/>
                <a:sym typeface="Poppins"/>
              </a:rPr>
              <a:t>Create a detailed day-of timeline and send thank-you notes to volunteers and partners afterward.</a:t>
            </a:r>
          </a:p>
          <a:p>
            <a:pPr marL="0" lvl="0" indent="0" algn="l">
              <a:lnSpc>
                <a:spcPts val="2322"/>
              </a:lnSpc>
              <a:spcBef>
                <a:spcPct val="0"/>
              </a:spcBef>
            </a:pPr>
            <a:endParaRPr lang="en-US" sz="1707" u="none" strike="noStrike">
              <a:solidFill>
                <a:srgbClr val="000000"/>
              </a:solidFill>
              <a:latin typeface="Poppins"/>
              <a:ea typeface="Poppins"/>
              <a:cs typeface="Poppins"/>
              <a:sym typeface="Poppins"/>
            </a:endParaRPr>
          </a:p>
        </p:txBody>
      </p:sp>
      <p:sp>
        <p:nvSpPr>
          <p:cNvPr id="28" name="TextBox 28"/>
          <p:cNvSpPr txBox="1"/>
          <p:nvPr/>
        </p:nvSpPr>
        <p:spPr>
          <a:xfrm>
            <a:off x="12066559" y="8204248"/>
            <a:ext cx="5100663" cy="1469559"/>
          </a:xfrm>
          <a:prstGeom prst="rect">
            <a:avLst/>
          </a:prstGeom>
        </p:spPr>
        <p:txBody>
          <a:bodyPr lIns="0" tIns="0" rIns="0" bIns="0" rtlCol="0" anchor="t">
            <a:spAutoFit/>
          </a:bodyPr>
          <a:lstStyle/>
          <a:p>
            <a:pPr marL="372292" lvl="1" indent="-186146" algn="l">
              <a:lnSpc>
                <a:spcPts val="2345"/>
              </a:lnSpc>
              <a:spcBef>
                <a:spcPct val="0"/>
              </a:spcBef>
              <a:buFont typeface="Arial"/>
              <a:buChar char="•"/>
            </a:pPr>
            <a:r>
              <a:rPr lang="en-US" sz="1724">
                <a:solidFill>
                  <a:srgbClr val="000000"/>
                </a:solidFill>
                <a:latin typeface="Poppins"/>
                <a:ea typeface="Poppins"/>
                <a:cs typeface="Poppins"/>
                <a:sym typeface="Poppins"/>
              </a:rPr>
              <a:t>P</a:t>
            </a:r>
            <a:r>
              <a:rPr lang="en-US" sz="1724" u="none" strike="noStrike">
                <a:solidFill>
                  <a:srgbClr val="000000"/>
                </a:solidFill>
                <a:latin typeface="Poppins"/>
                <a:ea typeface="Poppins"/>
                <a:cs typeface="Poppins"/>
                <a:sym typeface="Poppins"/>
              </a:rPr>
              <a:t>romote the Event </a:t>
            </a:r>
          </a:p>
          <a:p>
            <a:pPr marL="744583" lvl="2" indent="-248194" algn="l">
              <a:lnSpc>
                <a:spcPts val="2345"/>
              </a:lnSpc>
              <a:spcBef>
                <a:spcPct val="0"/>
              </a:spcBef>
              <a:buFont typeface="Arial"/>
              <a:buChar char="⚬"/>
            </a:pPr>
            <a:r>
              <a:rPr lang="en-US" sz="1724" u="none" strike="noStrike">
                <a:solidFill>
                  <a:srgbClr val="000000"/>
                </a:solidFill>
                <a:latin typeface="Poppins"/>
                <a:ea typeface="Poppins"/>
                <a:cs typeface="Poppins"/>
                <a:sym typeface="Poppins"/>
              </a:rPr>
              <a:t>Use a mix of channels, including social media, flyers, and local newsletters to ensure a good turnout.</a:t>
            </a:r>
          </a:p>
          <a:p>
            <a:pPr marL="0" lvl="0" indent="0" algn="l">
              <a:lnSpc>
                <a:spcPts val="2345"/>
              </a:lnSpc>
              <a:spcBef>
                <a:spcPct val="0"/>
              </a:spcBef>
            </a:pPr>
            <a:endParaRPr lang="en-US" sz="1724" u="none" strike="noStrike">
              <a:solidFill>
                <a:srgbClr val="000000"/>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2" name="Group 12"/>
          <p:cNvGrpSpPr/>
          <p:nvPr/>
        </p:nvGrpSpPr>
        <p:grpSpPr>
          <a:xfrm>
            <a:off x="9148014" y="965061"/>
            <a:ext cx="7492153" cy="8356877"/>
            <a:chOff x="0" y="0"/>
            <a:chExt cx="9989537" cy="11142503"/>
          </a:xfrm>
        </p:grpSpPr>
        <p:sp>
          <p:nvSpPr>
            <p:cNvPr id="13" name="TextBox 13"/>
            <p:cNvSpPr txBox="1"/>
            <p:nvPr/>
          </p:nvSpPr>
          <p:spPr>
            <a:xfrm>
              <a:off x="0" y="-76200"/>
              <a:ext cx="9989537" cy="3535680"/>
            </a:xfrm>
            <a:prstGeom prst="rect">
              <a:avLst/>
            </a:prstGeom>
          </p:spPr>
          <p:txBody>
            <a:bodyPr lIns="0" tIns="0" rIns="0" bIns="0" rtlCol="0" anchor="t">
              <a:spAutoFit/>
            </a:bodyPr>
            <a:lstStyle/>
            <a:p>
              <a:pPr marL="0" lvl="0" indent="0" algn="l">
                <a:lnSpc>
                  <a:spcPts val="9720"/>
                </a:lnSpc>
                <a:spcBef>
                  <a:spcPct val="0"/>
                </a:spcBef>
              </a:pPr>
              <a:r>
                <a:rPr lang="en-US" sz="9000" spc="-179">
                  <a:solidFill>
                    <a:srgbClr val="000000"/>
                  </a:solidFill>
                  <a:latin typeface="ดองเต่า"/>
                  <a:ea typeface="ดองเต่า"/>
                  <a:cs typeface="ดองเต่า"/>
                  <a:sym typeface="ดองเต่า"/>
                </a:rPr>
                <a:t>Create a system that works for you</a:t>
              </a:r>
            </a:p>
          </p:txBody>
        </p:sp>
        <p:sp>
          <p:nvSpPr>
            <p:cNvPr id="14" name="TextBox 14"/>
            <p:cNvSpPr txBox="1"/>
            <p:nvPr/>
          </p:nvSpPr>
          <p:spPr>
            <a:xfrm>
              <a:off x="0" y="3892709"/>
              <a:ext cx="9989537" cy="7249794"/>
            </a:xfrm>
            <a:prstGeom prst="rect">
              <a:avLst/>
            </a:prstGeom>
          </p:spPr>
          <p:txBody>
            <a:bodyPr lIns="0" tIns="0" rIns="0" bIns="0" rtlCol="0" anchor="t">
              <a:spAutoFit/>
            </a:bodyPr>
            <a:lstStyle/>
            <a:p>
              <a:pPr marL="0" lvl="0" indent="0" algn="l">
                <a:lnSpc>
                  <a:spcPts val="3360"/>
                </a:lnSpc>
                <a:spcBef>
                  <a:spcPct val="0"/>
                </a:spcBef>
              </a:pPr>
              <a:r>
                <a:rPr lang="en-US" sz="2400">
                  <a:solidFill>
                    <a:srgbClr val="000000"/>
                  </a:solidFill>
                  <a:latin typeface="Poppins"/>
                  <a:ea typeface="Poppins"/>
                  <a:cs typeface="Poppins"/>
                  <a:sym typeface="Poppins"/>
                </a:rPr>
                <a:t>Organization is essential when planning large events, but it’s important to recognize that the process isn’t always linear. Priorities can shift, and plans may need to be adjusted along the way. Establishing a centralized system helps keep materials organized, reduces mistakes, and ensures nothing is misplaced, even as things evolve. When multiple people are involved, clear structure and communication are critical to avoid confusion and potential pitfalls. While this is the approach we use for Fall Fest, you may find a different system that works best for your program or library.</a:t>
              </a:r>
            </a:p>
          </p:txBody>
        </p:sp>
      </p:grpSp>
      <p:grpSp>
        <p:nvGrpSpPr>
          <p:cNvPr id="15" name="Group 15"/>
          <p:cNvGrpSpPr/>
          <p:nvPr/>
        </p:nvGrpSpPr>
        <p:grpSpPr>
          <a:xfrm rot="-165168">
            <a:off x="303001" y="991984"/>
            <a:ext cx="8076937" cy="8229600"/>
            <a:chOff x="0" y="0"/>
            <a:chExt cx="916893" cy="934223"/>
          </a:xfrm>
        </p:grpSpPr>
        <p:sp>
          <p:nvSpPr>
            <p:cNvPr id="16" name="Freeform 16"/>
            <p:cNvSpPr/>
            <p:nvPr/>
          </p:nvSpPr>
          <p:spPr>
            <a:xfrm>
              <a:off x="0" y="0"/>
              <a:ext cx="916893" cy="934223"/>
            </a:xfrm>
            <a:custGeom>
              <a:avLst/>
              <a:gdLst/>
              <a:ahLst/>
              <a:cxnLst/>
              <a:rect l="l" t="t" r="r" b="b"/>
              <a:pathLst>
                <a:path w="916893" h="934223">
                  <a:moveTo>
                    <a:pt x="22046" y="0"/>
                  </a:moveTo>
                  <a:lnTo>
                    <a:pt x="894847" y="0"/>
                  </a:lnTo>
                  <a:cubicBezTo>
                    <a:pt x="907023" y="0"/>
                    <a:pt x="916893" y="9870"/>
                    <a:pt x="916893" y="22046"/>
                  </a:cubicBezTo>
                  <a:lnTo>
                    <a:pt x="916893" y="912177"/>
                  </a:lnTo>
                  <a:cubicBezTo>
                    <a:pt x="916893" y="918024"/>
                    <a:pt x="914570" y="923632"/>
                    <a:pt x="910436" y="927766"/>
                  </a:cubicBezTo>
                  <a:cubicBezTo>
                    <a:pt x="906301" y="931900"/>
                    <a:pt x="900694" y="934223"/>
                    <a:pt x="894847" y="934223"/>
                  </a:cubicBezTo>
                  <a:lnTo>
                    <a:pt x="22046" y="934223"/>
                  </a:lnTo>
                  <a:cubicBezTo>
                    <a:pt x="9870" y="934223"/>
                    <a:pt x="0" y="924353"/>
                    <a:pt x="0" y="912177"/>
                  </a:cubicBezTo>
                  <a:lnTo>
                    <a:pt x="0" y="22046"/>
                  </a:lnTo>
                  <a:cubicBezTo>
                    <a:pt x="0" y="9870"/>
                    <a:pt x="9870" y="0"/>
                    <a:pt x="22046" y="0"/>
                  </a:cubicBezTo>
                  <a:close/>
                </a:path>
              </a:pathLst>
            </a:custGeom>
            <a:blipFill>
              <a:blip r:embed="rId20"/>
              <a:stretch>
                <a:fillRect l="-7413" r="-27087"/>
              </a:stretch>
            </a:blipFill>
            <a:ln w="219075" cap="rnd">
              <a:solidFill>
                <a:srgbClr val="000000"/>
              </a:solidFill>
              <a:prstDash val="solid"/>
              <a:round/>
            </a:ln>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24912" y="394480"/>
            <a:ext cx="14107473" cy="9498041"/>
          </a:xfrm>
          <a:custGeom>
            <a:avLst/>
            <a:gdLst/>
            <a:ahLst/>
            <a:cxnLst/>
            <a:rect l="l" t="t" r="r" b="b"/>
            <a:pathLst>
              <a:path w="14107473" h="9498041">
                <a:moveTo>
                  <a:pt x="0" y="0"/>
                </a:moveTo>
                <a:lnTo>
                  <a:pt x="14107474" y="0"/>
                </a:lnTo>
                <a:lnTo>
                  <a:pt x="14107474" y="9498040"/>
                </a:lnTo>
                <a:lnTo>
                  <a:pt x="0" y="9498040"/>
                </a:lnTo>
                <a:lnTo>
                  <a:pt x="0" y="0"/>
                </a:lnTo>
                <a:close/>
              </a:path>
            </a:pathLst>
          </a:custGeom>
          <a:blipFill>
            <a:blip r:embed="rId20"/>
            <a:stretch>
              <a:fillRect t="-16026" r="-206311" b="-30130"/>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65644">
            <a:off x="14686155" y="3403625"/>
            <a:ext cx="2520253" cy="2424025"/>
          </a:xfrm>
          <a:custGeom>
            <a:avLst/>
            <a:gdLst/>
            <a:ahLst/>
            <a:cxnLst/>
            <a:rect l="l" t="t" r="r" b="b"/>
            <a:pathLst>
              <a:path w="2520253" h="2424025">
                <a:moveTo>
                  <a:pt x="0" y="0"/>
                </a:moveTo>
                <a:lnTo>
                  <a:pt x="2520253" y="0"/>
                </a:lnTo>
                <a:lnTo>
                  <a:pt x="2520253" y="2424025"/>
                </a:lnTo>
                <a:lnTo>
                  <a:pt x="0" y="2424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727606" y="2024460"/>
            <a:ext cx="12360348"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5 MINUTE</a:t>
            </a:r>
          </a:p>
        </p:txBody>
      </p:sp>
      <p:sp>
        <p:nvSpPr>
          <p:cNvPr id="7" name="TextBox 7"/>
          <p:cNvSpPr txBox="1"/>
          <p:nvPr/>
        </p:nvSpPr>
        <p:spPr>
          <a:xfrm>
            <a:off x="4272111" y="4425138"/>
            <a:ext cx="12360348" cy="3974437"/>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break!</a:t>
            </a:r>
          </a:p>
        </p:txBody>
      </p:sp>
      <p:sp>
        <p:nvSpPr>
          <p:cNvPr id="8" name="Freeform 8"/>
          <p:cNvSpPr/>
          <p:nvPr/>
        </p:nvSpPr>
        <p:spPr>
          <a:xfrm>
            <a:off x="7644316" y="7764379"/>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028700" y="5888767"/>
            <a:ext cx="4478694" cy="4114800"/>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6103393"/>
            <a:ext cx="4262577" cy="4415099"/>
          </a:xfrm>
          <a:custGeom>
            <a:avLst/>
            <a:gdLst/>
            <a:ahLst/>
            <a:cxnLst/>
            <a:rect l="l" t="t" r="r" b="b"/>
            <a:pathLst>
              <a:path w="4262577" h="4415099">
                <a:moveTo>
                  <a:pt x="0" y="0"/>
                </a:moveTo>
                <a:lnTo>
                  <a:pt x="4262577" y="0"/>
                </a:lnTo>
                <a:lnTo>
                  <a:pt x="4262577" y="4415098"/>
                </a:lnTo>
                <a:lnTo>
                  <a:pt x="0" y="4415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31586" y="1777849"/>
            <a:ext cx="16868471" cy="2280949"/>
          </a:xfrm>
          <a:prstGeom prst="rect">
            <a:avLst/>
          </a:prstGeom>
        </p:spPr>
        <p:txBody>
          <a:bodyPr lIns="0" tIns="0" rIns="0" bIns="0" rtlCol="0" anchor="t">
            <a:spAutoFit/>
          </a:bodyPr>
          <a:lstStyle/>
          <a:p>
            <a:pPr marL="0" lvl="0" indent="0" algn="ctr">
              <a:lnSpc>
                <a:spcPts val="15385"/>
              </a:lnSpc>
              <a:spcBef>
                <a:spcPct val="0"/>
              </a:spcBef>
            </a:pPr>
            <a:r>
              <a:rPr lang="en-US" sz="14246">
                <a:solidFill>
                  <a:srgbClr val="000000"/>
                </a:solidFill>
                <a:latin typeface="ดองเต่า"/>
                <a:ea typeface="ดองเต่า"/>
                <a:cs typeface="ดองเต่า"/>
                <a:sym typeface="ดองเต่า"/>
              </a:rPr>
              <a:t>FROM ZE</a:t>
            </a:r>
            <a:r>
              <a:rPr lang="en-US" sz="14246" u="none" strike="noStrike">
                <a:solidFill>
                  <a:srgbClr val="000000"/>
                </a:solidFill>
                <a:latin typeface="ดองเต่า"/>
                <a:ea typeface="ดองเต่า"/>
                <a:cs typeface="ดองเต่า"/>
                <a:sym typeface="ดองเต่า"/>
              </a:rPr>
              <a:t>RO TO FESTIVAL:</a:t>
            </a:r>
          </a:p>
        </p:txBody>
      </p:sp>
      <p:sp>
        <p:nvSpPr>
          <p:cNvPr id="7" name="TextBox 7"/>
          <p:cNvSpPr txBox="1"/>
          <p:nvPr/>
        </p:nvSpPr>
        <p:spPr>
          <a:xfrm>
            <a:off x="508377" y="3777968"/>
            <a:ext cx="17779623" cy="3009560"/>
          </a:xfrm>
          <a:prstGeom prst="rect">
            <a:avLst/>
          </a:prstGeom>
        </p:spPr>
        <p:txBody>
          <a:bodyPr lIns="0" tIns="0" rIns="0" bIns="0" rtlCol="0" anchor="t">
            <a:spAutoFit/>
          </a:bodyPr>
          <a:lstStyle/>
          <a:p>
            <a:pPr marL="0" lvl="0" indent="0" algn="ctr">
              <a:lnSpc>
                <a:spcPts val="10928"/>
              </a:lnSpc>
              <a:spcBef>
                <a:spcPct val="0"/>
              </a:spcBef>
            </a:pPr>
            <a:r>
              <a:rPr lang="en-US" sz="10118">
                <a:solidFill>
                  <a:srgbClr val="000000"/>
                </a:solidFill>
                <a:latin typeface="ดองเต่า"/>
                <a:ea typeface="ดองเต่า"/>
                <a:cs typeface="ดองเต่า"/>
                <a:sym typeface="ดองเต่า"/>
              </a:rPr>
              <a:t>How One Lib</a:t>
            </a:r>
            <a:r>
              <a:rPr lang="en-US" sz="10118" u="none" strike="noStrike">
                <a:solidFill>
                  <a:srgbClr val="000000"/>
                </a:solidFill>
                <a:latin typeface="ดองเต่า"/>
                <a:ea typeface="ดองเต่า"/>
                <a:cs typeface="ดองเต่า"/>
                <a:sym typeface="ดองเต่า"/>
              </a:rPr>
              <a:t>rary Pulled Off a Big Event with No Budget </a:t>
            </a:r>
          </a:p>
        </p:txBody>
      </p:sp>
      <p:sp>
        <p:nvSpPr>
          <p:cNvPr id="8" name="Freeform 8"/>
          <p:cNvSpPr/>
          <p:nvPr/>
        </p:nvSpPr>
        <p:spPr>
          <a:xfrm>
            <a:off x="8565821" y="7675747"/>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182813" y="6556976"/>
            <a:ext cx="12264430" cy="1118771"/>
          </a:xfrm>
          <a:prstGeom prst="rect">
            <a:avLst/>
          </a:prstGeom>
        </p:spPr>
        <p:txBody>
          <a:bodyPr lIns="0" tIns="0" rIns="0" bIns="0" rtlCol="0" anchor="t">
            <a:spAutoFit/>
          </a:bodyPr>
          <a:lstStyle/>
          <a:p>
            <a:pPr marL="0" lvl="0" indent="0" algn="ctr">
              <a:lnSpc>
                <a:spcPts val="7538"/>
              </a:lnSpc>
              <a:spcBef>
                <a:spcPct val="0"/>
              </a:spcBef>
            </a:pPr>
            <a:r>
              <a:rPr lang="en-US" sz="6979">
                <a:solidFill>
                  <a:srgbClr val="000000"/>
                </a:solidFill>
                <a:latin typeface="ดองเต่า"/>
                <a:ea typeface="ดองเต่า"/>
                <a:cs typeface="ดองเต่า"/>
                <a:sym typeface="ดองเต่า"/>
              </a:rPr>
              <a:t>(And you can, too!)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4323312" y="1337302"/>
            <a:ext cx="9356041" cy="1514758"/>
          </a:xfrm>
          <a:prstGeom prst="rect">
            <a:avLst/>
          </a:prstGeom>
        </p:spPr>
        <p:txBody>
          <a:bodyPr lIns="0" tIns="0" rIns="0" bIns="0" rtlCol="0" anchor="t">
            <a:spAutoFit/>
          </a:bodyPr>
          <a:lstStyle/>
          <a:p>
            <a:pPr marL="0" lvl="0" indent="0" algn="ctr">
              <a:lnSpc>
                <a:spcPts val="10237"/>
              </a:lnSpc>
              <a:spcBef>
                <a:spcPct val="0"/>
              </a:spcBef>
            </a:pPr>
            <a:r>
              <a:rPr lang="en-US" sz="9478" u="none" strike="noStrike">
                <a:solidFill>
                  <a:srgbClr val="000000"/>
                </a:solidFill>
                <a:latin typeface="ดองเต่า"/>
                <a:ea typeface="ดองเต่า"/>
                <a:cs typeface="ดองเต่า"/>
                <a:sym typeface="ดองเต่า"/>
              </a:rPr>
              <a:t>Creating Partnership</a:t>
            </a:r>
          </a:p>
        </p:txBody>
      </p:sp>
      <p:sp>
        <p:nvSpPr>
          <p:cNvPr id="13" name="TextBox 13"/>
          <p:cNvSpPr txBox="1"/>
          <p:nvPr/>
        </p:nvSpPr>
        <p:spPr>
          <a:xfrm>
            <a:off x="1497447" y="2823485"/>
            <a:ext cx="15007773" cy="6681041"/>
          </a:xfrm>
          <a:prstGeom prst="rect">
            <a:avLst/>
          </a:prstGeom>
        </p:spPr>
        <p:txBody>
          <a:bodyPr lIns="0" tIns="0" rIns="0" bIns="0" rtlCol="0" anchor="t">
            <a:spAutoFit/>
          </a:bodyPr>
          <a:lstStyle/>
          <a:p>
            <a:pPr marL="943950" lvl="1" indent="-471975" algn="l">
              <a:lnSpc>
                <a:spcPts val="5814"/>
              </a:lnSpc>
              <a:spcBef>
                <a:spcPct val="0"/>
              </a:spcBef>
              <a:buFont typeface="Arial"/>
              <a:buChar char="•"/>
            </a:pPr>
            <a:r>
              <a:rPr lang="en-US" sz="4372">
                <a:solidFill>
                  <a:srgbClr val="000000"/>
                </a:solidFill>
                <a:latin typeface="ดองเต่า"/>
                <a:ea typeface="ดองเต่า"/>
                <a:cs typeface="ดองเต่า"/>
                <a:sym typeface="ดองเต่า"/>
              </a:rPr>
              <a:t>Start with Commu</a:t>
            </a:r>
            <a:r>
              <a:rPr lang="en-US" sz="4372" u="none" strike="noStrike">
                <a:solidFill>
                  <a:srgbClr val="000000"/>
                </a:solidFill>
                <a:latin typeface="ดองเต่า"/>
                <a:ea typeface="ดองเต่า"/>
                <a:cs typeface="ดองเต่า"/>
                <a:sym typeface="ดองเต่า"/>
              </a:rPr>
              <a:t>nity Mapping! (See hand-out)</a:t>
            </a:r>
          </a:p>
          <a:p>
            <a:pPr marL="1887900" lvl="2" indent="-629300" algn="l">
              <a:lnSpc>
                <a:spcPts val="5814"/>
              </a:lnSpc>
              <a:spcBef>
                <a:spcPct val="0"/>
              </a:spcBef>
              <a:buFont typeface="Arial"/>
              <a:buChar char="⚬"/>
            </a:pPr>
            <a:r>
              <a:rPr lang="en-US" sz="4372" u="none" strike="noStrike">
                <a:solidFill>
                  <a:srgbClr val="000000"/>
                </a:solidFill>
                <a:latin typeface="ดองเต่า"/>
                <a:ea typeface="ดองเต่า"/>
                <a:cs typeface="ดองเต่า"/>
                <a:sym typeface="ดองเต่า"/>
              </a:rPr>
              <a:t>What organizations, businesses, individuals are related to this event? </a:t>
            </a:r>
          </a:p>
          <a:p>
            <a:pPr marL="1887900" lvl="2" indent="-629300" algn="l">
              <a:lnSpc>
                <a:spcPts val="5814"/>
              </a:lnSpc>
              <a:spcBef>
                <a:spcPct val="0"/>
              </a:spcBef>
              <a:buFont typeface="Arial"/>
              <a:buChar char="⚬"/>
            </a:pPr>
            <a:r>
              <a:rPr lang="en-US" sz="4372" u="none" strike="noStrike">
                <a:solidFill>
                  <a:srgbClr val="000000"/>
                </a:solidFill>
                <a:latin typeface="ดองเต่า"/>
                <a:ea typeface="ดองเต่า"/>
                <a:cs typeface="ดองเต่า"/>
                <a:sym typeface="ดองเต่า"/>
              </a:rPr>
              <a:t>If they have money, they’re more likely to be interested in sposoring an event that relates to their mission or is high interest. </a:t>
            </a:r>
          </a:p>
          <a:p>
            <a:pPr marL="1887900" lvl="2" indent="-629300" algn="l">
              <a:lnSpc>
                <a:spcPts val="5814"/>
              </a:lnSpc>
              <a:spcBef>
                <a:spcPct val="0"/>
              </a:spcBef>
              <a:buFont typeface="Arial"/>
              <a:buChar char="⚬"/>
            </a:pPr>
            <a:r>
              <a:rPr lang="en-US" sz="4372" u="none" strike="noStrike">
                <a:solidFill>
                  <a:srgbClr val="000000"/>
                </a:solidFill>
                <a:latin typeface="ดองเต่า"/>
                <a:ea typeface="ดองเต่า"/>
                <a:cs typeface="ดองเต่า"/>
                <a:sym typeface="ดองเต่า"/>
              </a:rPr>
              <a:t>If they don’t have money, they may still be interested in donating their time.</a:t>
            </a:r>
          </a:p>
          <a:p>
            <a:pPr marL="0" lvl="1" indent="0" algn="l">
              <a:lnSpc>
                <a:spcPts val="5814"/>
              </a:lnSpc>
              <a:spcBef>
                <a:spcPct val="0"/>
              </a:spcBef>
            </a:pPr>
            <a:endParaRPr lang="en-US" sz="4372" u="none" strike="noStrike">
              <a:solidFill>
                <a:srgbClr val="000000"/>
              </a:solidFill>
              <a:latin typeface="ดองเต่า"/>
              <a:ea typeface="ดองเต่า"/>
              <a:cs typeface="ดองเต่า"/>
              <a:sym typeface="ดองเต่า"/>
            </a:endParaRPr>
          </a:p>
        </p:txBody>
      </p:sp>
      <p:sp>
        <p:nvSpPr>
          <p:cNvPr id="14" name="TextBox 14"/>
          <p:cNvSpPr txBox="1"/>
          <p:nvPr/>
        </p:nvSpPr>
        <p:spPr>
          <a:xfrm>
            <a:off x="8503893" y="8300915"/>
            <a:ext cx="8478307" cy="1524577"/>
          </a:xfrm>
          <a:prstGeom prst="rect">
            <a:avLst/>
          </a:prstGeom>
        </p:spPr>
        <p:txBody>
          <a:bodyPr lIns="0" tIns="0" rIns="0" bIns="0" rtlCol="0" anchor="t">
            <a:spAutoFit/>
          </a:bodyPr>
          <a:lstStyle/>
          <a:p>
            <a:pPr algn="ctr">
              <a:lnSpc>
                <a:spcPts val="5932"/>
              </a:lnSpc>
            </a:pPr>
            <a:r>
              <a:rPr lang="en-US" sz="4943" b="1">
                <a:solidFill>
                  <a:srgbClr val="F05758"/>
                </a:solidFill>
                <a:latin typeface="Arial Bold"/>
                <a:ea typeface="Arial Bold"/>
                <a:cs typeface="Arial Bold"/>
                <a:sym typeface="Arial Bold"/>
              </a:rPr>
              <a:t>Reach out regardless of the connection level!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4349608" y="2339828"/>
            <a:ext cx="9588784" cy="15147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Community Mapping</a:t>
            </a:r>
          </a:p>
        </p:txBody>
      </p:sp>
      <p:sp>
        <p:nvSpPr>
          <p:cNvPr id="14" name="TextBox 14"/>
          <p:cNvSpPr txBox="1"/>
          <p:nvPr/>
        </p:nvSpPr>
        <p:spPr>
          <a:xfrm>
            <a:off x="3725899" y="3778386"/>
            <a:ext cx="10550867" cy="3325876"/>
          </a:xfrm>
          <a:prstGeom prst="rect">
            <a:avLst/>
          </a:prstGeom>
        </p:spPr>
        <p:txBody>
          <a:bodyPr lIns="0" tIns="0" rIns="0" bIns="0" rtlCol="0" anchor="t">
            <a:spAutoFit/>
          </a:bodyPr>
          <a:lstStyle/>
          <a:p>
            <a:pPr algn="ctr">
              <a:lnSpc>
                <a:spcPts val="4352"/>
              </a:lnSpc>
            </a:pPr>
            <a:r>
              <a:rPr lang="en-US" sz="3200">
                <a:solidFill>
                  <a:srgbClr val="000000"/>
                </a:solidFill>
                <a:latin typeface="Poppins"/>
                <a:ea typeface="Poppins"/>
                <a:cs typeface="Poppins"/>
                <a:sym typeface="Poppins"/>
              </a:rPr>
              <a:t>Using the hand-out provided, identifying physical assets (buildings, parks), and social infrastructure (groups, institutions) in your community.</a:t>
            </a:r>
          </a:p>
          <a:p>
            <a:pPr algn="ctr">
              <a:lnSpc>
                <a:spcPts val="4352"/>
              </a:lnSpc>
            </a:pPr>
            <a:endParaRPr lang="en-US" sz="3200">
              <a:solidFill>
                <a:srgbClr val="000000"/>
              </a:solidFill>
              <a:latin typeface="Poppins"/>
              <a:ea typeface="Poppins"/>
              <a:cs typeface="Poppins"/>
              <a:sym typeface="Poppins"/>
            </a:endParaRPr>
          </a:p>
          <a:p>
            <a:pPr marL="0" lvl="0" indent="0" algn="ctr">
              <a:lnSpc>
                <a:spcPts val="4352"/>
              </a:lnSpc>
              <a:spcBef>
                <a:spcPct val="0"/>
              </a:spcBef>
            </a:pPr>
            <a:r>
              <a:rPr lang="en-US" sz="3200">
                <a:solidFill>
                  <a:srgbClr val="000000"/>
                </a:solidFill>
                <a:latin typeface="Poppins"/>
                <a:ea typeface="Poppins"/>
                <a:cs typeface="Poppins"/>
                <a:sym typeface="Poppins"/>
              </a:rPr>
              <a:t>Remember: Community input is extremely valueable!</a:t>
            </a:r>
          </a:p>
        </p:txBody>
      </p:sp>
      <p:sp>
        <p:nvSpPr>
          <p:cNvPr id="15" name="TextBox 15"/>
          <p:cNvSpPr txBox="1"/>
          <p:nvPr/>
        </p:nvSpPr>
        <p:spPr>
          <a:xfrm>
            <a:off x="3304837" y="7895259"/>
            <a:ext cx="2842610"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(5-10 minutes)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626189" y="3061159"/>
            <a:ext cx="15035621"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QUESTIONS?</a:t>
            </a:r>
          </a:p>
        </p:txBody>
      </p:sp>
      <p:sp>
        <p:nvSpPr>
          <p:cNvPr id="6" name="Freeform 6"/>
          <p:cNvSpPr/>
          <p:nvPr/>
        </p:nvSpPr>
        <p:spPr>
          <a:xfrm>
            <a:off x="4160620" y="6299349"/>
            <a:ext cx="10805079" cy="884052"/>
          </a:xfrm>
          <a:custGeom>
            <a:avLst/>
            <a:gdLst/>
            <a:ahLst/>
            <a:cxnLst/>
            <a:rect l="l" t="t" r="r" b="b"/>
            <a:pathLst>
              <a:path w="10805079" h="884052">
                <a:moveTo>
                  <a:pt x="0" y="0"/>
                </a:moveTo>
                <a:lnTo>
                  <a:pt x="10805079" y="0"/>
                </a:lnTo>
                <a:lnTo>
                  <a:pt x="10805079" y="884052"/>
                </a:lnTo>
                <a:lnTo>
                  <a:pt x="0" y="884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4918653" y="1275478"/>
            <a:ext cx="8450693" cy="2310361"/>
          </a:xfrm>
          <a:prstGeom prst="rect">
            <a:avLst/>
          </a:prstGeom>
        </p:spPr>
        <p:txBody>
          <a:bodyPr lIns="0" tIns="0" rIns="0" bIns="0" rtlCol="0" anchor="t">
            <a:spAutoFit/>
          </a:bodyPr>
          <a:lstStyle/>
          <a:p>
            <a:pPr marL="0" lvl="0" indent="0" algn="l">
              <a:lnSpc>
                <a:spcPts val="15613"/>
              </a:lnSpc>
              <a:spcBef>
                <a:spcPct val="0"/>
              </a:spcBef>
            </a:pPr>
            <a:r>
              <a:rPr lang="en-US" sz="14457">
                <a:solidFill>
                  <a:srgbClr val="000000"/>
                </a:solidFill>
                <a:latin typeface="ดองเต่า"/>
                <a:ea typeface="ดองเต่า"/>
                <a:cs typeface="ดองเต่า"/>
                <a:sym typeface="ดองเต่า"/>
              </a:rPr>
              <a:t>Fundraising</a:t>
            </a:r>
          </a:p>
        </p:txBody>
      </p:sp>
      <p:grpSp>
        <p:nvGrpSpPr>
          <p:cNvPr id="7" name="Group 7"/>
          <p:cNvGrpSpPr/>
          <p:nvPr/>
        </p:nvGrpSpPr>
        <p:grpSpPr>
          <a:xfrm>
            <a:off x="1572776" y="3731426"/>
            <a:ext cx="6261978" cy="2802750"/>
            <a:chOff x="0" y="0"/>
            <a:chExt cx="8349304" cy="3737000"/>
          </a:xfrm>
        </p:grpSpPr>
        <p:sp>
          <p:nvSpPr>
            <p:cNvPr id="8" name="Freeform 8"/>
            <p:cNvSpPr/>
            <p:nvPr/>
          </p:nvSpPr>
          <p:spPr>
            <a:xfrm>
              <a:off x="0" y="0"/>
              <a:ext cx="8349304" cy="3552249"/>
            </a:xfrm>
            <a:custGeom>
              <a:avLst/>
              <a:gdLst/>
              <a:ahLst/>
              <a:cxnLst/>
              <a:rect l="l" t="t" r="r" b="b"/>
              <a:pathLst>
                <a:path w="8349304" h="3552249">
                  <a:moveTo>
                    <a:pt x="0" y="0"/>
                  </a:moveTo>
                  <a:lnTo>
                    <a:pt x="8349304" y="0"/>
                  </a:lnTo>
                  <a:lnTo>
                    <a:pt x="8349304" y="3552249"/>
                  </a:lnTo>
                  <a:lnTo>
                    <a:pt x="0" y="35522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286349" y="447003"/>
              <a:ext cx="7269097" cy="3289996"/>
            </a:xfrm>
            <a:prstGeom prst="rect">
              <a:avLst/>
            </a:prstGeom>
          </p:spPr>
          <p:txBody>
            <a:bodyPr lIns="0" tIns="0" rIns="0" bIns="0" rtlCol="0" anchor="t">
              <a:spAutoFit/>
            </a:bodyPr>
            <a:lstStyle/>
            <a:p>
              <a:pPr marL="517483" lvl="1" indent="-258741" algn="l">
                <a:lnSpc>
                  <a:spcPts val="3259"/>
                </a:lnSpc>
                <a:spcBef>
                  <a:spcPct val="0"/>
                </a:spcBef>
                <a:buFont typeface="Arial"/>
                <a:buChar char="•"/>
              </a:pPr>
              <a:r>
                <a:rPr lang="en-US" sz="2396">
                  <a:solidFill>
                    <a:srgbClr val="000000"/>
                  </a:solidFill>
                  <a:latin typeface="Poppins"/>
                  <a:ea typeface="Poppins"/>
                  <a:cs typeface="Poppins"/>
                  <a:sym typeface="Poppins"/>
                </a:rPr>
                <a:t>G</a:t>
              </a:r>
              <a:r>
                <a:rPr lang="en-US" sz="2396" u="none" strike="noStrike">
                  <a:solidFill>
                    <a:srgbClr val="000000"/>
                  </a:solidFill>
                  <a:latin typeface="Poppins"/>
                  <a:ea typeface="Poppins"/>
                  <a:cs typeface="Poppins"/>
                  <a:sym typeface="Poppins"/>
                </a:rPr>
                <a:t>rants &amp; other formal channels </a:t>
              </a:r>
            </a:p>
            <a:p>
              <a:pPr marL="1034965" lvl="2" indent="-344988" algn="l">
                <a:lnSpc>
                  <a:spcPts val="3259"/>
                </a:lnSpc>
                <a:spcBef>
                  <a:spcPct val="0"/>
                </a:spcBef>
                <a:buFont typeface="Arial"/>
                <a:buChar char="⚬"/>
              </a:pPr>
              <a:r>
                <a:rPr lang="en-US" sz="2396" u="none" strike="noStrike">
                  <a:solidFill>
                    <a:srgbClr val="000000"/>
                  </a:solidFill>
                  <a:latin typeface="Poppins"/>
                  <a:ea typeface="Poppins"/>
                  <a:cs typeface="Poppins"/>
                  <a:sym typeface="Poppins"/>
                </a:rPr>
                <a:t>The Bear Library received grants through Walmart, Shoprite, DLA, Art Council, DE Humanities.</a:t>
              </a:r>
            </a:p>
            <a:p>
              <a:pPr marL="0" lvl="0" indent="0" algn="l">
                <a:lnSpc>
                  <a:spcPts val="3259"/>
                </a:lnSpc>
                <a:spcBef>
                  <a:spcPct val="0"/>
                </a:spcBef>
              </a:pPr>
              <a:endParaRPr lang="en-US" sz="2396" u="none" strike="noStrike">
                <a:solidFill>
                  <a:srgbClr val="000000"/>
                </a:solidFill>
                <a:latin typeface="Poppins"/>
                <a:ea typeface="Poppins"/>
                <a:cs typeface="Poppins"/>
                <a:sym typeface="Poppins"/>
              </a:endParaRPr>
            </a:p>
          </p:txBody>
        </p:sp>
      </p:grpSp>
      <p:grpSp>
        <p:nvGrpSpPr>
          <p:cNvPr id="10" name="Group 10"/>
          <p:cNvGrpSpPr/>
          <p:nvPr/>
        </p:nvGrpSpPr>
        <p:grpSpPr>
          <a:xfrm>
            <a:off x="5578659" y="7063876"/>
            <a:ext cx="6260021" cy="2761616"/>
            <a:chOff x="0" y="0"/>
            <a:chExt cx="8346695" cy="3682154"/>
          </a:xfrm>
        </p:grpSpPr>
        <p:sp>
          <p:nvSpPr>
            <p:cNvPr id="11" name="Freeform 11"/>
            <p:cNvSpPr/>
            <p:nvPr/>
          </p:nvSpPr>
          <p:spPr>
            <a:xfrm>
              <a:off x="0" y="0"/>
              <a:ext cx="8346695" cy="3551139"/>
            </a:xfrm>
            <a:custGeom>
              <a:avLst/>
              <a:gdLst/>
              <a:ahLst/>
              <a:cxnLst/>
              <a:rect l="l" t="t" r="r" b="b"/>
              <a:pathLst>
                <a:path w="8346695" h="3551139">
                  <a:moveTo>
                    <a:pt x="0" y="0"/>
                  </a:moveTo>
                  <a:lnTo>
                    <a:pt x="8346695" y="0"/>
                  </a:lnTo>
                  <a:lnTo>
                    <a:pt x="8346695" y="3551139"/>
                  </a:lnTo>
                  <a:lnTo>
                    <a:pt x="0" y="35511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539935" y="393168"/>
              <a:ext cx="7266826" cy="3288986"/>
            </a:xfrm>
            <a:prstGeom prst="rect">
              <a:avLst/>
            </a:prstGeom>
          </p:spPr>
          <p:txBody>
            <a:bodyPr lIns="0" tIns="0" rIns="0" bIns="0" rtlCol="0" anchor="t">
              <a:spAutoFit/>
            </a:bodyPr>
            <a:lstStyle/>
            <a:p>
              <a:pPr marL="517321" lvl="1" indent="-258660" algn="l">
                <a:lnSpc>
                  <a:spcPts val="3258"/>
                </a:lnSpc>
                <a:spcBef>
                  <a:spcPct val="0"/>
                </a:spcBef>
                <a:buFont typeface="Arial"/>
                <a:buChar char="•"/>
              </a:pPr>
              <a:r>
                <a:rPr lang="en-US" sz="2396">
                  <a:solidFill>
                    <a:srgbClr val="000000"/>
                  </a:solidFill>
                  <a:latin typeface="Poppins"/>
                  <a:ea typeface="Poppins"/>
                  <a:cs typeface="Poppins"/>
                  <a:sym typeface="Poppins"/>
                </a:rPr>
                <a:t>C</a:t>
              </a:r>
              <a:r>
                <a:rPr lang="en-US" sz="2396" u="none" strike="noStrike">
                  <a:solidFill>
                    <a:srgbClr val="000000"/>
                  </a:solidFill>
                  <a:latin typeface="Poppins"/>
                  <a:ea typeface="Poppins"/>
                  <a:cs typeface="Poppins"/>
                  <a:sym typeface="Poppins"/>
                </a:rPr>
                <a:t>onnections </a:t>
              </a:r>
            </a:p>
            <a:p>
              <a:pPr marL="1034642" lvl="2" indent="-344881" algn="l">
                <a:lnSpc>
                  <a:spcPts val="3258"/>
                </a:lnSpc>
                <a:spcBef>
                  <a:spcPct val="0"/>
                </a:spcBef>
                <a:buFont typeface="Arial"/>
                <a:buChar char="⚬"/>
              </a:pPr>
              <a:r>
                <a:rPr lang="en-US" sz="2396" u="none" strike="noStrike">
                  <a:solidFill>
                    <a:srgbClr val="000000"/>
                  </a:solidFill>
                  <a:latin typeface="Poppins"/>
                  <a:ea typeface="Poppins"/>
                  <a:cs typeface="Poppins"/>
                  <a:sym typeface="Poppins"/>
                </a:rPr>
                <a:t>Most of our funding came from personal connections (i.e. Walmart, Chick-fil-A, CrossFit Bear). </a:t>
              </a:r>
            </a:p>
            <a:p>
              <a:pPr marL="0" lvl="0" indent="0" algn="l">
                <a:lnSpc>
                  <a:spcPts val="3258"/>
                </a:lnSpc>
                <a:spcBef>
                  <a:spcPct val="0"/>
                </a:spcBef>
              </a:pPr>
              <a:endParaRPr lang="en-US" sz="2396" u="none" strike="noStrike">
                <a:solidFill>
                  <a:srgbClr val="000000"/>
                </a:solidFill>
                <a:latin typeface="Poppins"/>
                <a:ea typeface="Poppins"/>
                <a:cs typeface="Poppins"/>
                <a:sym typeface="Poppins"/>
              </a:endParaRPr>
            </a:p>
          </p:txBody>
        </p:sp>
      </p:grpSp>
      <p:grpSp>
        <p:nvGrpSpPr>
          <p:cNvPr id="13" name="Group 13"/>
          <p:cNvGrpSpPr/>
          <p:nvPr/>
        </p:nvGrpSpPr>
        <p:grpSpPr>
          <a:xfrm>
            <a:off x="9144000" y="3504252"/>
            <a:ext cx="6261978" cy="2809407"/>
            <a:chOff x="0" y="0"/>
            <a:chExt cx="8349304" cy="3745876"/>
          </a:xfrm>
        </p:grpSpPr>
        <p:sp>
          <p:nvSpPr>
            <p:cNvPr id="14" name="Freeform 14"/>
            <p:cNvSpPr/>
            <p:nvPr/>
          </p:nvSpPr>
          <p:spPr>
            <a:xfrm>
              <a:off x="0" y="0"/>
              <a:ext cx="8349304" cy="3552249"/>
            </a:xfrm>
            <a:custGeom>
              <a:avLst/>
              <a:gdLst/>
              <a:ahLst/>
              <a:cxnLst/>
              <a:rect l="l" t="t" r="r" b="b"/>
              <a:pathLst>
                <a:path w="8349304" h="3552249">
                  <a:moveTo>
                    <a:pt x="0" y="0"/>
                  </a:moveTo>
                  <a:lnTo>
                    <a:pt x="8349304" y="0"/>
                  </a:lnTo>
                  <a:lnTo>
                    <a:pt x="8349304" y="3552249"/>
                  </a:lnTo>
                  <a:lnTo>
                    <a:pt x="0" y="35522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286349" y="455880"/>
              <a:ext cx="7809201" cy="3289996"/>
            </a:xfrm>
            <a:prstGeom prst="rect">
              <a:avLst/>
            </a:prstGeom>
          </p:spPr>
          <p:txBody>
            <a:bodyPr lIns="0" tIns="0" rIns="0" bIns="0" rtlCol="0" anchor="t">
              <a:spAutoFit/>
            </a:bodyPr>
            <a:lstStyle/>
            <a:p>
              <a:pPr marL="517483" lvl="1" indent="-258741" algn="l">
                <a:lnSpc>
                  <a:spcPts val="3259"/>
                </a:lnSpc>
                <a:spcBef>
                  <a:spcPct val="0"/>
                </a:spcBef>
                <a:buFont typeface="Arial"/>
                <a:buChar char="•"/>
              </a:pPr>
              <a:r>
                <a:rPr lang="en-US" sz="2396">
                  <a:solidFill>
                    <a:srgbClr val="000000"/>
                  </a:solidFill>
                  <a:latin typeface="Poppins"/>
                  <a:ea typeface="Poppins"/>
                  <a:cs typeface="Poppins"/>
                  <a:sym typeface="Poppins"/>
                </a:rPr>
                <a:t>C</a:t>
              </a:r>
              <a:r>
                <a:rPr lang="en-US" sz="2396" u="none" strike="noStrike">
                  <a:solidFill>
                    <a:srgbClr val="000000"/>
                  </a:solidFill>
                  <a:latin typeface="Poppins"/>
                  <a:ea typeface="Poppins"/>
                  <a:cs typeface="Poppins"/>
                  <a:sym typeface="Poppins"/>
                </a:rPr>
                <a:t>old Calling </a:t>
              </a:r>
            </a:p>
            <a:p>
              <a:pPr marL="1034965" lvl="2" indent="-344988" algn="l">
                <a:lnSpc>
                  <a:spcPts val="3259"/>
                </a:lnSpc>
                <a:spcBef>
                  <a:spcPct val="0"/>
                </a:spcBef>
                <a:buFont typeface="Arial"/>
                <a:buChar char="⚬"/>
              </a:pPr>
              <a:r>
                <a:rPr lang="en-US" sz="2396" u="none" strike="noStrike">
                  <a:solidFill>
                    <a:srgbClr val="000000"/>
                  </a:solidFill>
                  <a:latin typeface="Poppins"/>
                  <a:ea typeface="Poppins"/>
                  <a:cs typeface="Poppins"/>
                  <a:sym typeface="Poppins"/>
                </a:rPr>
                <a:t>Going door-to-door to businesses and organizarions in your community. </a:t>
              </a:r>
            </a:p>
            <a:p>
              <a:pPr marL="1034965" lvl="2" indent="-344988" algn="l">
                <a:lnSpc>
                  <a:spcPts val="3259"/>
                </a:lnSpc>
                <a:spcBef>
                  <a:spcPct val="0"/>
                </a:spcBef>
                <a:buFont typeface="Arial"/>
                <a:buChar char="⚬"/>
              </a:pPr>
              <a:r>
                <a:rPr lang="en-US" sz="2396" u="none" strike="noStrike">
                  <a:solidFill>
                    <a:srgbClr val="000000"/>
                  </a:solidFill>
                  <a:latin typeface="Poppins"/>
                  <a:ea typeface="Poppins"/>
                  <a:cs typeface="Poppins"/>
                  <a:sym typeface="Poppins"/>
                </a:rPr>
                <a:t>Least successful pathway. </a:t>
              </a:r>
            </a:p>
            <a:p>
              <a:pPr marL="0" lvl="0" indent="0" algn="l">
                <a:lnSpc>
                  <a:spcPts val="3259"/>
                </a:lnSpc>
                <a:spcBef>
                  <a:spcPct val="0"/>
                </a:spcBef>
              </a:pPr>
              <a:endParaRPr lang="en-US" sz="2396" u="none" strike="noStrike">
                <a:solidFill>
                  <a:srgbClr val="000000"/>
                </a:solidFill>
                <a:latin typeface="Poppins"/>
                <a:ea typeface="Poppins"/>
                <a:cs typeface="Poppins"/>
                <a:sym typeface="Poppins"/>
              </a:endParaRPr>
            </a:p>
          </p:txBody>
        </p:sp>
      </p:grpSp>
      <p:sp>
        <p:nvSpPr>
          <p:cNvPr id="16" name="Freeform 16"/>
          <p:cNvSpPr/>
          <p:nvPr/>
        </p:nvSpPr>
        <p:spPr>
          <a:xfrm>
            <a:off x="1247044" y="7012481"/>
            <a:ext cx="2767299" cy="2813011"/>
          </a:xfrm>
          <a:custGeom>
            <a:avLst/>
            <a:gdLst/>
            <a:ahLst/>
            <a:cxnLst/>
            <a:rect l="l" t="t" r="r" b="b"/>
            <a:pathLst>
              <a:path w="2767299" h="2813011">
                <a:moveTo>
                  <a:pt x="0" y="0"/>
                </a:moveTo>
                <a:lnTo>
                  <a:pt x="2767300" y="0"/>
                </a:lnTo>
                <a:lnTo>
                  <a:pt x="2767300" y="2813011"/>
                </a:lnTo>
                <a:lnTo>
                  <a:pt x="0" y="28130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4A3E3"/>
        </a:solidFill>
        <a:effectLst/>
      </p:bgPr>
    </p:bg>
    <p:spTree>
      <p:nvGrpSpPr>
        <p:cNvPr id="1" name=""/>
        <p:cNvGrpSpPr/>
        <p:nvPr/>
      </p:nvGrpSpPr>
      <p:grpSpPr>
        <a:xfrm>
          <a:off x="0" y="0"/>
          <a:ext cx="0" cy="0"/>
          <a:chOff x="0" y="0"/>
          <a:chExt cx="0" cy="0"/>
        </a:xfrm>
      </p:grpSpPr>
      <p:sp>
        <p:nvSpPr>
          <p:cNvPr id="2" name="Freeform 2"/>
          <p:cNvSpPr/>
          <p:nvPr/>
        </p:nvSpPr>
        <p:spPr>
          <a:xfrm rot="-179216">
            <a:off x="953116" y="1713974"/>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3" name="Freeform 3"/>
          <p:cNvSpPr/>
          <p:nvPr/>
        </p:nvSpPr>
        <p:spPr>
          <a:xfrm rot="247647">
            <a:off x="6683958" y="3319218"/>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4" name="Freeform 4"/>
          <p:cNvSpPr/>
          <p:nvPr/>
        </p:nvSpPr>
        <p:spPr>
          <a:xfrm rot="-104649">
            <a:off x="12205114" y="2264411"/>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5" name="TextBox 5"/>
          <p:cNvSpPr txBox="1"/>
          <p:nvPr/>
        </p:nvSpPr>
        <p:spPr>
          <a:xfrm>
            <a:off x="1028700" y="644034"/>
            <a:ext cx="16230600" cy="15160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Fundraising Continued!</a:t>
            </a:r>
          </a:p>
        </p:txBody>
      </p:sp>
      <p:sp>
        <p:nvSpPr>
          <p:cNvPr id="6" name="TextBox 6"/>
          <p:cNvSpPr txBox="1"/>
          <p:nvPr/>
        </p:nvSpPr>
        <p:spPr>
          <a:xfrm rot="-179216">
            <a:off x="1231961" y="3160020"/>
            <a:ext cx="4676612" cy="1054836"/>
          </a:xfrm>
          <a:prstGeom prst="rect">
            <a:avLst/>
          </a:prstGeom>
        </p:spPr>
        <p:txBody>
          <a:bodyPr lIns="0" tIns="0" rIns="0" bIns="0" rtlCol="0" anchor="t">
            <a:spAutoFit/>
          </a:bodyPr>
          <a:lstStyle/>
          <a:p>
            <a:pPr marL="0" lvl="0" indent="0" algn="ctr">
              <a:lnSpc>
                <a:spcPts val="3796"/>
              </a:lnSpc>
              <a:spcBef>
                <a:spcPct val="0"/>
              </a:spcBef>
            </a:pPr>
            <a:r>
              <a:rPr lang="en-US" sz="3796" b="1">
                <a:solidFill>
                  <a:srgbClr val="010204"/>
                </a:solidFill>
                <a:latin typeface="ดองเต่า Bold"/>
                <a:ea typeface="ดองเต่า Bold"/>
                <a:cs typeface="ดองเต่า Bold"/>
                <a:sym typeface="ดองเต่า Bold"/>
              </a:rPr>
              <a:t>Connections to Consider</a:t>
            </a:r>
          </a:p>
        </p:txBody>
      </p:sp>
      <p:sp>
        <p:nvSpPr>
          <p:cNvPr id="7" name="TextBox 7"/>
          <p:cNvSpPr txBox="1"/>
          <p:nvPr/>
        </p:nvSpPr>
        <p:spPr>
          <a:xfrm rot="-179216">
            <a:off x="1145273" y="4320211"/>
            <a:ext cx="5109926" cy="3153412"/>
          </a:xfrm>
          <a:prstGeom prst="rect">
            <a:avLst/>
          </a:prstGeom>
        </p:spPr>
        <p:txBody>
          <a:bodyPr lIns="0" tIns="0" rIns="0" bIns="0" rtlCol="0" anchor="t">
            <a:spAutoFit/>
          </a:bodyPr>
          <a:lstStyle/>
          <a:p>
            <a:pPr marL="398047" lvl="1" indent="-199024" algn="l">
              <a:lnSpc>
                <a:spcPts val="2507"/>
              </a:lnSpc>
              <a:spcBef>
                <a:spcPct val="0"/>
              </a:spcBef>
              <a:buFont typeface="Arial"/>
              <a:buChar char="•"/>
            </a:pPr>
            <a:r>
              <a:rPr lang="en-US" sz="1843">
                <a:solidFill>
                  <a:srgbClr val="010204"/>
                </a:solidFill>
                <a:latin typeface="Poppins"/>
                <a:ea typeface="Poppins"/>
                <a:cs typeface="Poppins"/>
                <a:sym typeface="Poppins"/>
              </a:rPr>
              <a:t>Financial Instituti</a:t>
            </a:r>
            <a:r>
              <a:rPr lang="en-US" sz="1843" u="none" strike="noStrike">
                <a:solidFill>
                  <a:srgbClr val="010204"/>
                </a:solidFill>
                <a:latin typeface="Poppins"/>
                <a:ea typeface="Poppins"/>
                <a:cs typeface="Poppins"/>
                <a:sym typeface="Poppins"/>
              </a:rPr>
              <a:t>ons: Credit unions &amp; local banks</a:t>
            </a:r>
          </a:p>
          <a:p>
            <a:pPr marL="398047" lvl="1" indent="-199024" algn="l">
              <a:lnSpc>
                <a:spcPts val="2507"/>
              </a:lnSpc>
              <a:spcBef>
                <a:spcPct val="0"/>
              </a:spcBef>
              <a:buFont typeface="Arial"/>
              <a:buChar char="•"/>
            </a:pPr>
            <a:r>
              <a:rPr lang="en-US" sz="1843" u="none" strike="noStrike">
                <a:solidFill>
                  <a:srgbClr val="010204"/>
                </a:solidFill>
                <a:latin typeface="Poppins"/>
                <a:ea typeface="Poppins"/>
                <a:cs typeface="Poppins"/>
                <a:sym typeface="Poppins"/>
              </a:rPr>
              <a:t>Community Leaders: Local officials &amp; influencers</a:t>
            </a:r>
          </a:p>
          <a:p>
            <a:pPr marL="398047" lvl="1" indent="-199024" algn="l">
              <a:lnSpc>
                <a:spcPts val="2507"/>
              </a:lnSpc>
              <a:spcBef>
                <a:spcPct val="0"/>
              </a:spcBef>
              <a:buFont typeface="Arial"/>
              <a:buChar char="•"/>
            </a:pPr>
            <a:r>
              <a:rPr lang="en-US" sz="1843" u="none" strike="noStrike">
                <a:solidFill>
                  <a:srgbClr val="010204"/>
                </a:solidFill>
                <a:latin typeface="Poppins"/>
                <a:ea typeface="Poppins"/>
                <a:cs typeface="Poppins"/>
                <a:sym typeface="Poppins"/>
              </a:rPr>
              <a:t>Local Businesses: Independent franchises &amp; restaurants</a:t>
            </a:r>
          </a:p>
          <a:p>
            <a:pPr marL="398047" lvl="1" indent="-199024" algn="l">
              <a:lnSpc>
                <a:spcPts val="2507"/>
              </a:lnSpc>
              <a:spcBef>
                <a:spcPct val="0"/>
              </a:spcBef>
              <a:buFont typeface="Arial"/>
              <a:buChar char="•"/>
            </a:pPr>
            <a:r>
              <a:rPr lang="en-US" sz="1843" u="none" strike="noStrike">
                <a:solidFill>
                  <a:srgbClr val="010204"/>
                </a:solidFill>
                <a:latin typeface="Poppins"/>
                <a:ea typeface="Poppins"/>
                <a:cs typeface="Poppins"/>
                <a:sym typeface="Poppins"/>
              </a:rPr>
              <a:t>Examples: Chick-fil-A, Dunkin’, Smoothie King, coffee shops, gyms, Chipotle, minor league teams</a:t>
            </a:r>
          </a:p>
          <a:p>
            <a:pPr marL="0" lvl="0" indent="0" algn="l">
              <a:lnSpc>
                <a:spcPts val="2507"/>
              </a:lnSpc>
              <a:spcBef>
                <a:spcPct val="0"/>
              </a:spcBef>
            </a:pPr>
            <a:endParaRPr lang="en-US" sz="1843" u="none" strike="noStrike">
              <a:solidFill>
                <a:srgbClr val="010204"/>
              </a:solidFill>
              <a:latin typeface="Poppins"/>
              <a:ea typeface="Poppins"/>
              <a:cs typeface="Poppins"/>
              <a:sym typeface="Poppins"/>
            </a:endParaRPr>
          </a:p>
        </p:txBody>
      </p:sp>
      <p:sp>
        <p:nvSpPr>
          <p:cNvPr id="8" name="TextBox 8"/>
          <p:cNvSpPr txBox="1"/>
          <p:nvPr/>
        </p:nvSpPr>
        <p:spPr>
          <a:xfrm rot="247647">
            <a:off x="7221641" y="4830775"/>
            <a:ext cx="4159622" cy="615949"/>
          </a:xfrm>
          <a:prstGeom prst="rect">
            <a:avLst/>
          </a:prstGeom>
        </p:spPr>
        <p:txBody>
          <a:bodyPr lIns="0" tIns="0" rIns="0" bIns="0" rtlCol="0" anchor="t">
            <a:spAutoFit/>
          </a:bodyPr>
          <a:lstStyle/>
          <a:p>
            <a:pPr marL="0" lvl="0" indent="0" algn="ctr">
              <a:lnSpc>
                <a:spcPts val="3999"/>
              </a:lnSpc>
              <a:spcBef>
                <a:spcPct val="0"/>
              </a:spcBef>
            </a:pPr>
            <a:r>
              <a:rPr lang="en-US" sz="3999" b="1">
                <a:solidFill>
                  <a:srgbClr val="010204"/>
                </a:solidFill>
                <a:latin typeface="ดองเต่า Bold"/>
                <a:ea typeface="ดองเต่า Bold"/>
                <a:cs typeface="ดองเต่า Bold"/>
                <a:sym typeface="ดองเต่า Bold"/>
              </a:rPr>
              <a:t>Ke</a:t>
            </a:r>
            <a:r>
              <a:rPr lang="en-US" sz="3999" b="1" u="none" strike="noStrike">
                <a:solidFill>
                  <a:srgbClr val="010204"/>
                </a:solidFill>
                <a:latin typeface="ดองเต่า Bold"/>
                <a:ea typeface="ดองเต่า Bold"/>
                <a:cs typeface="ดองเต่า Bold"/>
                <a:sym typeface="ดองเต่า Bold"/>
              </a:rPr>
              <a:t>ep in Mind:</a:t>
            </a:r>
          </a:p>
        </p:txBody>
      </p:sp>
      <p:sp>
        <p:nvSpPr>
          <p:cNvPr id="9" name="TextBox 9"/>
          <p:cNvSpPr txBox="1"/>
          <p:nvPr/>
        </p:nvSpPr>
        <p:spPr>
          <a:xfrm rot="247647">
            <a:off x="7056279" y="5457472"/>
            <a:ext cx="4493087" cy="2900553"/>
          </a:xfrm>
          <a:prstGeom prst="rect">
            <a:avLst/>
          </a:prstGeom>
        </p:spPr>
        <p:txBody>
          <a:bodyPr lIns="0" tIns="0" rIns="0" bIns="0" rtlCol="0" anchor="t">
            <a:spAutoFit/>
          </a:bodyPr>
          <a:lstStyle/>
          <a:p>
            <a:pPr marL="0" lvl="0" indent="0" algn="l">
              <a:lnSpc>
                <a:spcPts val="2856"/>
              </a:lnSpc>
              <a:spcBef>
                <a:spcPct val="0"/>
              </a:spcBef>
            </a:pPr>
            <a:r>
              <a:rPr lang="en-US" sz="2100">
                <a:solidFill>
                  <a:srgbClr val="010204"/>
                </a:solidFill>
                <a:latin typeface="Poppins"/>
                <a:ea typeface="Poppins"/>
                <a:cs typeface="Poppins"/>
                <a:sym typeface="Poppins"/>
              </a:rPr>
              <a:t>N</a:t>
            </a:r>
            <a:r>
              <a:rPr lang="en-US" sz="2100" u="none" strike="noStrike">
                <a:solidFill>
                  <a:srgbClr val="010204"/>
                </a:solidFill>
                <a:latin typeface="Poppins"/>
                <a:ea typeface="Poppins"/>
                <a:cs typeface="Poppins"/>
                <a:sym typeface="Poppins"/>
              </a:rPr>
              <a:t>ot all partners can give money—but many can donate supplies, gift cards, or volunteer time</a:t>
            </a:r>
          </a:p>
          <a:p>
            <a:pPr marL="453392" lvl="1" indent="-226696" algn="l">
              <a:lnSpc>
                <a:spcPts val="2856"/>
              </a:lnSpc>
              <a:spcBef>
                <a:spcPct val="0"/>
              </a:spcBef>
              <a:buFont typeface="Arial"/>
              <a:buChar char="•"/>
            </a:pPr>
            <a:r>
              <a:rPr lang="en-US" sz="2100" u="none" strike="noStrike">
                <a:solidFill>
                  <a:srgbClr val="010204"/>
                </a:solidFill>
                <a:latin typeface="Poppins"/>
                <a:ea typeface="Poppins"/>
                <a:cs typeface="Poppins"/>
                <a:sym typeface="Poppins"/>
              </a:rPr>
              <a:t>Examples: </a:t>
            </a:r>
          </a:p>
          <a:p>
            <a:pPr marL="906783" lvl="2" indent="-302261" algn="l">
              <a:lnSpc>
                <a:spcPts val="2856"/>
              </a:lnSpc>
              <a:buFont typeface="Arial"/>
              <a:buChar char="⚬"/>
            </a:pPr>
            <a:r>
              <a:rPr lang="en-US" sz="2100" u="none" strike="noStrike">
                <a:solidFill>
                  <a:srgbClr val="010204"/>
                </a:solidFill>
                <a:latin typeface="Poppins"/>
                <a:ea typeface="Poppins"/>
                <a:cs typeface="Poppins"/>
                <a:sym typeface="Poppins"/>
              </a:rPr>
              <a:t>Target, Walmart, ShopRite, Starbucks, Costco</a:t>
            </a:r>
          </a:p>
          <a:p>
            <a:pPr marL="0" lvl="0" indent="0" algn="l">
              <a:lnSpc>
                <a:spcPts val="2856"/>
              </a:lnSpc>
              <a:spcBef>
                <a:spcPct val="0"/>
              </a:spcBef>
            </a:pPr>
            <a:endParaRPr lang="en-US" sz="2100" u="none" strike="noStrike">
              <a:solidFill>
                <a:srgbClr val="010204"/>
              </a:solidFill>
              <a:latin typeface="Poppins"/>
              <a:ea typeface="Poppins"/>
              <a:cs typeface="Poppins"/>
              <a:sym typeface="Poppins"/>
            </a:endParaRPr>
          </a:p>
          <a:p>
            <a:pPr marL="0" lvl="0" indent="0" algn="ctr">
              <a:lnSpc>
                <a:spcPts val="2856"/>
              </a:lnSpc>
              <a:spcBef>
                <a:spcPct val="0"/>
              </a:spcBef>
            </a:pPr>
            <a:endParaRPr lang="en-US" sz="2100" u="none" strike="noStrike">
              <a:solidFill>
                <a:srgbClr val="010204"/>
              </a:solidFill>
              <a:latin typeface="Poppins"/>
              <a:ea typeface="Poppins"/>
              <a:cs typeface="Poppins"/>
              <a:sym typeface="Poppins"/>
            </a:endParaRPr>
          </a:p>
        </p:txBody>
      </p:sp>
      <p:sp>
        <p:nvSpPr>
          <p:cNvPr id="10" name="TextBox 10"/>
          <p:cNvSpPr txBox="1"/>
          <p:nvPr/>
        </p:nvSpPr>
        <p:spPr>
          <a:xfrm rot="-104649">
            <a:off x="12549933" y="3620884"/>
            <a:ext cx="4541472" cy="1120774"/>
          </a:xfrm>
          <a:prstGeom prst="rect">
            <a:avLst/>
          </a:prstGeom>
        </p:spPr>
        <p:txBody>
          <a:bodyPr lIns="0" tIns="0" rIns="0" bIns="0" rtlCol="0" anchor="t">
            <a:spAutoFit/>
          </a:bodyPr>
          <a:lstStyle/>
          <a:p>
            <a:pPr marL="0" lvl="0" indent="0" algn="ctr">
              <a:lnSpc>
                <a:spcPts val="3999"/>
              </a:lnSpc>
              <a:spcBef>
                <a:spcPct val="0"/>
              </a:spcBef>
            </a:pPr>
            <a:r>
              <a:rPr lang="en-US" sz="3999" b="1">
                <a:solidFill>
                  <a:srgbClr val="010204"/>
                </a:solidFill>
                <a:latin typeface="ดองเต่า Bold"/>
                <a:ea typeface="ดองเต่า Bold"/>
                <a:cs typeface="ดองเต่า Bold"/>
                <a:sym typeface="ดองเต่า Bold"/>
              </a:rPr>
              <a:t>Your</a:t>
            </a:r>
            <a:r>
              <a:rPr lang="en-US" sz="3999" b="1" u="none" strike="noStrike">
                <a:solidFill>
                  <a:srgbClr val="010204"/>
                </a:solidFill>
                <a:latin typeface="ดองเต่า Bold"/>
                <a:ea typeface="ดองเต่า Bold"/>
                <a:cs typeface="ดองเต่า Bold"/>
                <a:sym typeface="ดองเต่า Bold"/>
              </a:rPr>
              <a:t> Community Matters:</a:t>
            </a:r>
          </a:p>
        </p:txBody>
      </p:sp>
      <p:sp>
        <p:nvSpPr>
          <p:cNvPr id="11" name="TextBox 11"/>
          <p:cNvSpPr txBox="1"/>
          <p:nvPr/>
        </p:nvSpPr>
        <p:spPr>
          <a:xfrm rot="-104649">
            <a:off x="12547619" y="4831487"/>
            <a:ext cx="4544939" cy="2538603"/>
          </a:xfrm>
          <a:prstGeom prst="rect">
            <a:avLst/>
          </a:prstGeom>
        </p:spPr>
        <p:txBody>
          <a:bodyPr lIns="0" tIns="0" rIns="0" bIns="0" rtlCol="0" anchor="t">
            <a:spAutoFit/>
          </a:bodyPr>
          <a:lstStyle/>
          <a:p>
            <a:pPr marL="453392" lvl="1" indent="-226696" algn="l">
              <a:lnSpc>
                <a:spcPts val="2856"/>
              </a:lnSpc>
              <a:spcBef>
                <a:spcPct val="0"/>
              </a:spcBef>
              <a:buFont typeface="Arial"/>
              <a:buChar char="•"/>
            </a:pPr>
            <a:r>
              <a:rPr lang="en-US" sz="2100">
                <a:solidFill>
                  <a:srgbClr val="010204"/>
                </a:solidFill>
                <a:latin typeface="Poppins"/>
                <a:ea typeface="Poppins"/>
                <a:cs typeface="Poppins"/>
                <a:sym typeface="Poppins"/>
              </a:rPr>
              <a:t>Fa</a:t>
            </a:r>
            <a:r>
              <a:rPr lang="en-US" sz="2100" u="none" strike="noStrike">
                <a:solidFill>
                  <a:srgbClr val="010204"/>
                </a:solidFill>
                <a:latin typeface="Poppins"/>
                <a:ea typeface="Poppins"/>
                <a:cs typeface="Poppins"/>
                <a:sym typeface="Poppins"/>
              </a:rPr>
              <a:t>milies support events like the Fall Festival through donations</a:t>
            </a:r>
          </a:p>
          <a:p>
            <a:pPr marL="453392" lvl="1" indent="-226696" algn="l">
              <a:lnSpc>
                <a:spcPts val="2856"/>
              </a:lnSpc>
              <a:spcBef>
                <a:spcPct val="0"/>
              </a:spcBef>
              <a:buFont typeface="Arial"/>
              <a:buChar char="•"/>
            </a:pPr>
            <a:r>
              <a:rPr lang="en-US" sz="2100" u="none" strike="noStrike">
                <a:solidFill>
                  <a:srgbClr val="010204"/>
                </a:solidFill>
                <a:latin typeface="Poppins"/>
                <a:ea typeface="Poppins"/>
                <a:cs typeface="Poppins"/>
                <a:sym typeface="Poppins"/>
              </a:rPr>
              <a:t>“Friends of the Bear Library” host a 50/50 raffle to help fund programs</a:t>
            </a:r>
          </a:p>
          <a:p>
            <a:pPr marL="0" lvl="0" indent="0" algn="l">
              <a:lnSpc>
                <a:spcPts val="2856"/>
              </a:lnSpc>
              <a:spcBef>
                <a:spcPct val="0"/>
              </a:spcBef>
            </a:pPr>
            <a:endParaRPr lang="en-US" sz="2100" u="none" strike="noStrike">
              <a:solidFill>
                <a:srgbClr val="010204"/>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4A3E3"/>
        </a:solidFill>
        <a:effectLst/>
      </p:bgPr>
    </p:bg>
    <p:spTree>
      <p:nvGrpSpPr>
        <p:cNvPr id="1" name=""/>
        <p:cNvGrpSpPr/>
        <p:nvPr/>
      </p:nvGrpSpPr>
      <p:grpSpPr>
        <a:xfrm>
          <a:off x="0" y="0"/>
          <a:ext cx="0" cy="0"/>
          <a:chOff x="0" y="0"/>
          <a:chExt cx="0" cy="0"/>
        </a:xfrm>
      </p:grpSpPr>
      <p:sp>
        <p:nvSpPr>
          <p:cNvPr id="2" name="Freeform 2"/>
          <p:cNvSpPr/>
          <p:nvPr/>
        </p:nvSpPr>
        <p:spPr>
          <a:xfrm rot="-430682">
            <a:off x="2488367" y="2926447"/>
            <a:ext cx="4883438" cy="6854900"/>
          </a:xfrm>
          <a:custGeom>
            <a:avLst/>
            <a:gdLst/>
            <a:ahLst/>
            <a:cxnLst/>
            <a:rect l="l" t="t" r="r" b="b"/>
            <a:pathLst>
              <a:path w="4883438" h="6854900">
                <a:moveTo>
                  <a:pt x="0" y="0"/>
                </a:moveTo>
                <a:lnTo>
                  <a:pt x="4883438" y="0"/>
                </a:lnTo>
                <a:lnTo>
                  <a:pt x="4883438" y="6854900"/>
                </a:lnTo>
                <a:lnTo>
                  <a:pt x="0" y="6854900"/>
                </a:lnTo>
                <a:lnTo>
                  <a:pt x="0" y="0"/>
                </a:lnTo>
                <a:close/>
              </a:path>
            </a:pathLst>
          </a:custGeom>
          <a:blipFill>
            <a:blip r:embed="rId2"/>
            <a:stretch>
              <a:fillRect/>
            </a:stretch>
          </a:blipFill>
        </p:spPr>
        <p:txBody>
          <a:bodyPr/>
          <a:lstStyle/>
          <a:p>
            <a:endParaRPr lang="en-US"/>
          </a:p>
        </p:txBody>
      </p:sp>
      <p:sp>
        <p:nvSpPr>
          <p:cNvPr id="3" name="Freeform 3"/>
          <p:cNvSpPr/>
          <p:nvPr/>
        </p:nvSpPr>
        <p:spPr>
          <a:xfrm rot="311009">
            <a:off x="10028133" y="2531675"/>
            <a:ext cx="5011232" cy="6513573"/>
          </a:xfrm>
          <a:custGeom>
            <a:avLst/>
            <a:gdLst/>
            <a:ahLst/>
            <a:cxnLst/>
            <a:rect l="l" t="t" r="r" b="b"/>
            <a:pathLst>
              <a:path w="5011232" h="6513573">
                <a:moveTo>
                  <a:pt x="0" y="0"/>
                </a:moveTo>
                <a:lnTo>
                  <a:pt x="5011232" y="0"/>
                </a:lnTo>
                <a:lnTo>
                  <a:pt x="5011232" y="6513572"/>
                </a:lnTo>
                <a:lnTo>
                  <a:pt x="0" y="651357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644034"/>
            <a:ext cx="16230600" cy="15160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Fundraising Documents</a:t>
            </a:r>
          </a:p>
        </p:txBody>
      </p:sp>
      <p:sp>
        <p:nvSpPr>
          <p:cNvPr id="5" name="Freeform 5"/>
          <p:cNvSpPr/>
          <p:nvPr/>
        </p:nvSpPr>
        <p:spPr>
          <a:xfrm rot="734767">
            <a:off x="14216585" y="2114997"/>
            <a:ext cx="1005105" cy="1066424"/>
          </a:xfrm>
          <a:custGeom>
            <a:avLst/>
            <a:gdLst/>
            <a:ahLst/>
            <a:cxnLst/>
            <a:rect l="l" t="t" r="r" b="b"/>
            <a:pathLst>
              <a:path w="1005105" h="1066424">
                <a:moveTo>
                  <a:pt x="0" y="0"/>
                </a:moveTo>
                <a:lnTo>
                  <a:pt x="1005105" y="0"/>
                </a:lnTo>
                <a:lnTo>
                  <a:pt x="1005105" y="1066424"/>
                </a:lnTo>
                <a:lnTo>
                  <a:pt x="0" y="1066424"/>
                </a:lnTo>
                <a:lnTo>
                  <a:pt x="0" y="0"/>
                </a:lnTo>
                <a:close/>
              </a:path>
            </a:pathLst>
          </a:custGeom>
          <a:blipFill>
            <a:blip r:embed="rId4"/>
            <a:stretch>
              <a:fillRect/>
            </a:stretch>
          </a:blipFill>
        </p:spPr>
        <p:txBody>
          <a:bodyPr/>
          <a:lstStyle/>
          <a:p>
            <a:endParaRPr lang="en-US"/>
          </a:p>
        </p:txBody>
      </p:sp>
      <p:sp>
        <p:nvSpPr>
          <p:cNvPr id="6" name="Freeform 6"/>
          <p:cNvSpPr/>
          <p:nvPr/>
        </p:nvSpPr>
        <p:spPr>
          <a:xfrm rot="-699928">
            <a:off x="3827548" y="2250694"/>
            <a:ext cx="1005105" cy="1066424"/>
          </a:xfrm>
          <a:custGeom>
            <a:avLst/>
            <a:gdLst/>
            <a:ahLst/>
            <a:cxnLst/>
            <a:rect l="l" t="t" r="r" b="b"/>
            <a:pathLst>
              <a:path w="1005105" h="1066424">
                <a:moveTo>
                  <a:pt x="0" y="0"/>
                </a:moveTo>
                <a:lnTo>
                  <a:pt x="1005104" y="0"/>
                </a:lnTo>
                <a:lnTo>
                  <a:pt x="1005104" y="1066424"/>
                </a:lnTo>
                <a:lnTo>
                  <a:pt x="0" y="106642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4A3E3"/>
        </a:solidFill>
        <a:effectLst/>
      </p:bgPr>
    </p:bg>
    <p:spTree>
      <p:nvGrpSpPr>
        <p:cNvPr id="1" name=""/>
        <p:cNvGrpSpPr/>
        <p:nvPr/>
      </p:nvGrpSpPr>
      <p:grpSpPr>
        <a:xfrm>
          <a:off x="0" y="0"/>
          <a:ext cx="0" cy="0"/>
          <a:chOff x="0" y="0"/>
          <a:chExt cx="0" cy="0"/>
        </a:xfrm>
      </p:grpSpPr>
      <p:sp>
        <p:nvSpPr>
          <p:cNvPr id="2" name="Freeform 2"/>
          <p:cNvSpPr/>
          <p:nvPr/>
        </p:nvSpPr>
        <p:spPr>
          <a:xfrm rot="-179216">
            <a:off x="953116" y="1857292"/>
            <a:ext cx="5234302" cy="5758178"/>
          </a:xfrm>
          <a:custGeom>
            <a:avLst/>
            <a:gdLst/>
            <a:ahLst/>
            <a:cxnLst/>
            <a:rect l="l" t="t" r="r" b="b"/>
            <a:pathLst>
              <a:path w="5234302" h="5758178">
                <a:moveTo>
                  <a:pt x="0" y="0"/>
                </a:moveTo>
                <a:lnTo>
                  <a:pt x="5234302" y="0"/>
                </a:lnTo>
                <a:lnTo>
                  <a:pt x="5234302" y="5758179"/>
                </a:lnTo>
                <a:lnTo>
                  <a:pt x="0" y="5758179"/>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3" name="Freeform 3"/>
          <p:cNvSpPr/>
          <p:nvPr/>
        </p:nvSpPr>
        <p:spPr>
          <a:xfrm rot="247647">
            <a:off x="6683958" y="3319218"/>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4" name="Freeform 4"/>
          <p:cNvSpPr/>
          <p:nvPr/>
        </p:nvSpPr>
        <p:spPr>
          <a:xfrm rot="-104649">
            <a:off x="12205114" y="2264411"/>
            <a:ext cx="5234302" cy="5758178"/>
          </a:xfrm>
          <a:custGeom>
            <a:avLst/>
            <a:gdLst/>
            <a:ahLst/>
            <a:cxnLst/>
            <a:rect l="l" t="t" r="r" b="b"/>
            <a:pathLst>
              <a:path w="5234302" h="5758178">
                <a:moveTo>
                  <a:pt x="0" y="0"/>
                </a:moveTo>
                <a:lnTo>
                  <a:pt x="5234302" y="0"/>
                </a:lnTo>
                <a:lnTo>
                  <a:pt x="5234302" y="5758178"/>
                </a:lnTo>
                <a:lnTo>
                  <a:pt x="0" y="5758178"/>
                </a:lnTo>
                <a:lnTo>
                  <a:pt x="0" y="0"/>
                </a:lnTo>
                <a:close/>
              </a:path>
            </a:pathLst>
          </a:custGeom>
          <a:blipFill>
            <a:blip r:embed="rId2">
              <a:extLst>
                <a:ext uri="{96DAC541-7B7A-43D3-8B79-37D633B846F1}">
                  <asvg:svgBlip xmlns:asvg="http://schemas.microsoft.com/office/drawing/2016/SVG/main" r:embed="rId3"/>
                </a:ext>
              </a:extLst>
            </a:blip>
            <a:stretch>
              <a:fillRect b="-82467"/>
            </a:stretch>
          </a:blipFill>
        </p:spPr>
        <p:txBody>
          <a:bodyPr/>
          <a:lstStyle/>
          <a:p>
            <a:endParaRPr lang="en-US"/>
          </a:p>
        </p:txBody>
      </p:sp>
      <p:sp>
        <p:nvSpPr>
          <p:cNvPr id="5" name="Freeform 5"/>
          <p:cNvSpPr/>
          <p:nvPr/>
        </p:nvSpPr>
        <p:spPr>
          <a:xfrm rot="-202538">
            <a:off x="1340918" y="3573979"/>
            <a:ext cx="4458698" cy="3344024"/>
          </a:xfrm>
          <a:custGeom>
            <a:avLst/>
            <a:gdLst/>
            <a:ahLst/>
            <a:cxnLst/>
            <a:rect l="l" t="t" r="r" b="b"/>
            <a:pathLst>
              <a:path w="4458698" h="3344024">
                <a:moveTo>
                  <a:pt x="0" y="0"/>
                </a:moveTo>
                <a:lnTo>
                  <a:pt x="4458698" y="0"/>
                </a:lnTo>
                <a:lnTo>
                  <a:pt x="4458698" y="3344024"/>
                </a:lnTo>
                <a:lnTo>
                  <a:pt x="0" y="3344024"/>
                </a:lnTo>
                <a:lnTo>
                  <a:pt x="0" y="0"/>
                </a:lnTo>
                <a:close/>
              </a:path>
            </a:pathLst>
          </a:custGeom>
          <a:blipFill>
            <a:blip r:embed="rId4"/>
            <a:stretch>
              <a:fillRect/>
            </a:stretch>
          </a:blipFill>
        </p:spPr>
        <p:txBody>
          <a:bodyPr/>
          <a:lstStyle/>
          <a:p>
            <a:endParaRPr lang="en-US"/>
          </a:p>
        </p:txBody>
      </p:sp>
      <p:sp>
        <p:nvSpPr>
          <p:cNvPr id="6" name="Freeform 6"/>
          <p:cNvSpPr/>
          <p:nvPr/>
        </p:nvSpPr>
        <p:spPr>
          <a:xfrm rot="233341">
            <a:off x="6969732" y="4906040"/>
            <a:ext cx="4513119" cy="3884933"/>
          </a:xfrm>
          <a:custGeom>
            <a:avLst/>
            <a:gdLst/>
            <a:ahLst/>
            <a:cxnLst/>
            <a:rect l="l" t="t" r="r" b="b"/>
            <a:pathLst>
              <a:path w="4513119" h="3884933">
                <a:moveTo>
                  <a:pt x="0" y="0"/>
                </a:moveTo>
                <a:lnTo>
                  <a:pt x="4513120" y="0"/>
                </a:lnTo>
                <a:lnTo>
                  <a:pt x="4513120" y="3884933"/>
                </a:lnTo>
                <a:lnTo>
                  <a:pt x="0" y="3884933"/>
                </a:lnTo>
                <a:lnTo>
                  <a:pt x="0" y="0"/>
                </a:lnTo>
                <a:close/>
              </a:path>
            </a:pathLst>
          </a:custGeom>
          <a:blipFill>
            <a:blip r:embed="rId5"/>
            <a:stretch>
              <a:fillRect l="-8118" r="-6656"/>
            </a:stretch>
          </a:blipFill>
        </p:spPr>
        <p:txBody>
          <a:bodyPr/>
          <a:lstStyle/>
          <a:p>
            <a:endParaRPr lang="en-US"/>
          </a:p>
        </p:txBody>
      </p:sp>
      <p:sp>
        <p:nvSpPr>
          <p:cNvPr id="7" name="Freeform 7"/>
          <p:cNvSpPr/>
          <p:nvPr/>
        </p:nvSpPr>
        <p:spPr>
          <a:xfrm rot="-64821">
            <a:off x="12909183" y="3859476"/>
            <a:ext cx="3826164" cy="3710874"/>
          </a:xfrm>
          <a:custGeom>
            <a:avLst/>
            <a:gdLst/>
            <a:ahLst/>
            <a:cxnLst/>
            <a:rect l="l" t="t" r="r" b="b"/>
            <a:pathLst>
              <a:path w="3826164" h="3710874">
                <a:moveTo>
                  <a:pt x="0" y="0"/>
                </a:moveTo>
                <a:lnTo>
                  <a:pt x="3826164" y="0"/>
                </a:lnTo>
                <a:lnTo>
                  <a:pt x="3826164" y="3710874"/>
                </a:lnTo>
                <a:lnTo>
                  <a:pt x="0" y="3710874"/>
                </a:lnTo>
                <a:lnTo>
                  <a:pt x="0" y="0"/>
                </a:lnTo>
                <a:close/>
              </a:path>
            </a:pathLst>
          </a:custGeom>
          <a:blipFill>
            <a:blip r:embed="rId6"/>
            <a:stretch>
              <a:fillRect t="-37475"/>
            </a:stretch>
          </a:blipFill>
        </p:spPr>
        <p:txBody>
          <a:bodyPr/>
          <a:lstStyle/>
          <a:p>
            <a:endParaRPr lang="en-US"/>
          </a:p>
        </p:txBody>
      </p:sp>
      <p:sp>
        <p:nvSpPr>
          <p:cNvPr id="8" name="TextBox 8"/>
          <p:cNvSpPr txBox="1"/>
          <p:nvPr/>
        </p:nvSpPr>
        <p:spPr>
          <a:xfrm>
            <a:off x="1028700" y="644034"/>
            <a:ext cx="16230600" cy="15160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Our Successes!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626189" y="3061159"/>
            <a:ext cx="15035621"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QUESTIONS?</a:t>
            </a:r>
          </a:p>
        </p:txBody>
      </p:sp>
      <p:sp>
        <p:nvSpPr>
          <p:cNvPr id="6" name="Freeform 6"/>
          <p:cNvSpPr/>
          <p:nvPr/>
        </p:nvSpPr>
        <p:spPr>
          <a:xfrm>
            <a:off x="4160620" y="6299349"/>
            <a:ext cx="10805079" cy="884052"/>
          </a:xfrm>
          <a:custGeom>
            <a:avLst/>
            <a:gdLst/>
            <a:ahLst/>
            <a:cxnLst/>
            <a:rect l="l" t="t" r="r" b="b"/>
            <a:pathLst>
              <a:path w="10805079" h="884052">
                <a:moveTo>
                  <a:pt x="0" y="0"/>
                </a:moveTo>
                <a:lnTo>
                  <a:pt x="10805079" y="0"/>
                </a:lnTo>
                <a:lnTo>
                  <a:pt x="10805079" y="884052"/>
                </a:lnTo>
                <a:lnTo>
                  <a:pt x="0" y="884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9001333" y="534857"/>
            <a:ext cx="7492153" cy="1442085"/>
          </a:xfrm>
          <a:prstGeom prst="rect">
            <a:avLst/>
          </a:prstGeom>
        </p:spPr>
        <p:txBody>
          <a:bodyPr lIns="0" tIns="0" rIns="0" bIns="0" rtlCol="0" anchor="t">
            <a:spAutoFit/>
          </a:bodyPr>
          <a:lstStyle/>
          <a:p>
            <a:pPr marL="0" lvl="0" indent="0" algn="l">
              <a:lnSpc>
                <a:spcPts val="9720"/>
              </a:lnSpc>
              <a:spcBef>
                <a:spcPct val="0"/>
              </a:spcBef>
            </a:pPr>
            <a:r>
              <a:rPr lang="en-US" sz="9000" spc="-179">
                <a:solidFill>
                  <a:srgbClr val="000000"/>
                </a:solidFill>
                <a:latin typeface="ดองเต่า"/>
                <a:ea typeface="ดองเต่า"/>
                <a:cs typeface="ดองเต่า"/>
                <a:sym typeface="ดองเต่า"/>
              </a:rPr>
              <a:t>Marketing!</a:t>
            </a:r>
          </a:p>
        </p:txBody>
      </p:sp>
      <p:sp>
        <p:nvSpPr>
          <p:cNvPr id="13" name="TextBox 13"/>
          <p:cNvSpPr txBox="1"/>
          <p:nvPr/>
        </p:nvSpPr>
        <p:spPr>
          <a:xfrm>
            <a:off x="8524875" y="1856998"/>
            <a:ext cx="9011568" cy="7788485"/>
          </a:xfrm>
          <a:prstGeom prst="rect">
            <a:avLst/>
          </a:prstGeom>
        </p:spPr>
        <p:txBody>
          <a:bodyPr lIns="0" tIns="0" rIns="0" bIns="0" rtlCol="0" anchor="t">
            <a:spAutoFit/>
          </a:bodyPr>
          <a:lstStyle/>
          <a:p>
            <a:pPr marL="591943" lvl="1" indent="-295971" algn="l">
              <a:lnSpc>
                <a:spcPts val="3838"/>
              </a:lnSpc>
              <a:spcBef>
                <a:spcPct val="0"/>
              </a:spcBef>
              <a:buFont typeface="Arial"/>
              <a:buChar char="•"/>
            </a:pPr>
            <a:r>
              <a:rPr lang="en-US" sz="2741" b="1">
                <a:solidFill>
                  <a:srgbClr val="000000"/>
                </a:solidFill>
                <a:latin typeface="Poppins Bold"/>
                <a:ea typeface="Poppins Bold"/>
                <a:cs typeface="Poppins Bold"/>
                <a:sym typeface="Poppins Bold"/>
              </a:rPr>
              <a:t>S</a:t>
            </a:r>
            <a:r>
              <a:rPr lang="en-US" sz="2741" b="1" u="none" strike="noStrike">
                <a:solidFill>
                  <a:srgbClr val="000000"/>
                </a:solidFill>
                <a:latin typeface="Poppins Bold"/>
                <a:ea typeface="Poppins Bold"/>
                <a:cs typeface="Poppins Bold"/>
                <a:sym typeface="Poppins Bold"/>
              </a:rPr>
              <a:t>ocial Media Marketing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Create an event on Facebook or Eventbrite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Build brand awareness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Share updates </a:t>
            </a:r>
          </a:p>
          <a:p>
            <a:pPr marL="591943" lvl="1" indent="-295971" algn="l">
              <a:lnSpc>
                <a:spcPts val="3838"/>
              </a:lnSpc>
              <a:spcBef>
                <a:spcPct val="0"/>
              </a:spcBef>
              <a:buFont typeface="Arial"/>
              <a:buChar char="•"/>
            </a:pPr>
            <a:r>
              <a:rPr lang="en-US" sz="2741" b="1" u="none" strike="noStrike">
                <a:solidFill>
                  <a:srgbClr val="000000"/>
                </a:solidFill>
                <a:latin typeface="Poppins Bold"/>
                <a:ea typeface="Poppins Bold"/>
                <a:cs typeface="Poppins Bold"/>
                <a:sym typeface="Poppins Bold"/>
              </a:rPr>
              <a:t>In-House Marketing</a:t>
            </a:r>
            <a:r>
              <a:rPr lang="en-US" sz="2741" u="none" strike="noStrike">
                <a:solidFill>
                  <a:srgbClr val="000000"/>
                </a:solidFill>
                <a:latin typeface="Poppins"/>
                <a:ea typeface="Poppins"/>
                <a:cs typeface="Poppins"/>
                <a:sym typeface="Poppins"/>
              </a:rPr>
              <a:t>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Flyers</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Digital Displays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Book Displays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Staff talking points</a:t>
            </a:r>
          </a:p>
          <a:p>
            <a:pPr marL="591943" lvl="1" indent="-295971" algn="l">
              <a:lnSpc>
                <a:spcPts val="3838"/>
              </a:lnSpc>
              <a:spcBef>
                <a:spcPct val="0"/>
              </a:spcBef>
              <a:buFont typeface="Arial"/>
              <a:buChar char="•"/>
            </a:pPr>
            <a:r>
              <a:rPr lang="en-US" sz="2741" b="1" u="none" strike="noStrike">
                <a:solidFill>
                  <a:srgbClr val="000000"/>
                </a:solidFill>
                <a:latin typeface="Poppins Bold"/>
                <a:ea typeface="Poppins Bold"/>
                <a:cs typeface="Poppins Bold"/>
                <a:sym typeface="Poppins Bold"/>
              </a:rPr>
              <a:t>Email Marketing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Monthly newsletter to subscibed patrons</a:t>
            </a:r>
          </a:p>
          <a:p>
            <a:pPr marL="591943" lvl="1" indent="-295971" algn="l">
              <a:lnSpc>
                <a:spcPts val="3838"/>
              </a:lnSpc>
              <a:spcBef>
                <a:spcPct val="0"/>
              </a:spcBef>
              <a:buFont typeface="Arial"/>
              <a:buChar char="•"/>
            </a:pPr>
            <a:r>
              <a:rPr lang="en-US" sz="2741" b="1" u="none" strike="noStrike">
                <a:solidFill>
                  <a:srgbClr val="000000"/>
                </a:solidFill>
                <a:latin typeface="Poppins Bold"/>
                <a:ea typeface="Poppins Bold"/>
                <a:cs typeface="Poppins Bold"/>
                <a:sym typeface="Poppins Bold"/>
              </a:rPr>
              <a:t>Influencer Marketing </a:t>
            </a:r>
          </a:p>
          <a:p>
            <a:pPr marL="1183885" lvl="2" indent="-394628" algn="l">
              <a:lnSpc>
                <a:spcPts val="3838"/>
              </a:lnSpc>
              <a:spcBef>
                <a:spcPct val="0"/>
              </a:spcBef>
              <a:buFont typeface="Arial"/>
              <a:buChar char="⚬"/>
            </a:pPr>
            <a:r>
              <a:rPr lang="en-US" sz="2741" u="none" strike="noStrike">
                <a:solidFill>
                  <a:srgbClr val="000000"/>
                </a:solidFill>
                <a:latin typeface="Poppins"/>
                <a:ea typeface="Poppins"/>
                <a:cs typeface="Poppins"/>
                <a:sym typeface="Poppins"/>
              </a:rPr>
              <a:t>Sponsors, community partners, and local leaders share information about the event on their platforms</a:t>
            </a:r>
          </a:p>
          <a:p>
            <a:pPr marL="0" lvl="0" indent="0" algn="l">
              <a:lnSpc>
                <a:spcPts val="3838"/>
              </a:lnSpc>
              <a:spcBef>
                <a:spcPct val="0"/>
              </a:spcBef>
            </a:pPr>
            <a:endParaRPr lang="en-US" sz="2741" u="none" strike="noStrike">
              <a:solidFill>
                <a:srgbClr val="000000"/>
              </a:solidFill>
              <a:latin typeface="Poppins"/>
              <a:ea typeface="Poppins"/>
              <a:cs typeface="Poppins"/>
              <a:sym typeface="Poppins"/>
            </a:endParaRPr>
          </a:p>
        </p:txBody>
      </p:sp>
      <p:grpSp>
        <p:nvGrpSpPr>
          <p:cNvPr id="14" name="Group 14"/>
          <p:cNvGrpSpPr/>
          <p:nvPr/>
        </p:nvGrpSpPr>
        <p:grpSpPr>
          <a:xfrm rot="-165168">
            <a:off x="566776" y="1017109"/>
            <a:ext cx="7764958" cy="8229600"/>
            <a:chOff x="0" y="0"/>
            <a:chExt cx="881477" cy="934223"/>
          </a:xfrm>
        </p:grpSpPr>
        <p:sp>
          <p:nvSpPr>
            <p:cNvPr id="15" name="Freeform 15"/>
            <p:cNvSpPr/>
            <p:nvPr/>
          </p:nvSpPr>
          <p:spPr>
            <a:xfrm>
              <a:off x="0" y="0"/>
              <a:ext cx="881477" cy="934223"/>
            </a:xfrm>
            <a:custGeom>
              <a:avLst/>
              <a:gdLst/>
              <a:ahLst/>
              <a:cxnLst/>
              <a:rect l="l" t="t" r="r" b="b"/>
              <a:pathLst>
                <a:path w="881477" h="934223">
                  <a:moveTo>
                    <a:pt x="22932" y="0"/>
                  </a:moveTo>
                  <a:lnTo>
                    <a:pt x="858545" y="0"/>
                  </a:lnTo>
                  <a:cubicBezTo>
                    <a:pt x="864627" y="0"/>
                    <a:pt x="870460" y="2416"/>
                    <a:pt x="874761" y="6717"/>
                  </a:cubicBezTo>
                  <a:cubicBezTo>
                    <a:pt x="879061" y="11017"/>
                    <a:pt x="881477" y="16850"/>
                    <a:pt x="881477" y="22932"/>
                  </a:cubicBezTo>
                  <a:lnTo>
                    <a:pt x="881477" y="911291"/>
                  </a:lnTo>
                  <a:cubicBezTo>
                    <a:pt x="881477" y="917373"/>
                    <a:pt x="879061" y="923206"/>
                    <a:pt x="874761" y="927507"/>
                  </a:cubicBezTo>
                  <a:cubicBezTo>
                    <a:pt x="870460" y="931807"/>
                    <a:pt x="864627" y="934223"/>
                    <a:pt x="858545" y="934223"/>
                  </a:cubicBezTo>
                  <a:lnTo>
                    <a:pt x="22932" y="934223"/>
                  </a:lnTo>
                  <a:cubicBezTo>
                    <a:pt x="10267" y="934223"/>
                    <a:pt x="0" y="923956"/>
                    <a:pt x="0" y="911291"/>
                  </a:cubicBezTo>
                  <a:lnTo>
                    <a:pt x="0" y="22932"/>
                  </a:lnTo>
                  <a:cubicBezTo>
                    <a:pt x="0" y="16850"/>
                    <a:pt x="2416" y="11017"/>
                    <a:pt x="6717" y="6717"/>
                  </a:cubicBezTo>
                  <a:cubicBezTo>
                    <a:pt x="11017" y="2416"/>
                    <a:pt x="16850" y="0"/>
                    <a:pt x="22932" y="0"/>
                  </a:cubicBezTo>
                  <a:close/>
                </a:path>
              </a:pathLst>
            </a:custGeom>
            <a:blipFill>
              <a:blip r:embed="rId20"/>
              <a:stretch>
                <a:fillRect l="-10789" r="-10789" b="-14571"/>
              </a:stretch>
            </a:blipFill>
            <a:ln w="219075" cap="rnd">
              <a:solidFill>
                <a:srgbClr val="000000"/>
              </a:solidFill>
              <a:prstDash val="solid"/>
              <a:round/>
            </a:ln>
          </p:spPr>
          <p:txBody>
            <a:bodyPr/>
            <a:lstStyle/>
            <a:p>
              <a:endParaRPr 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584346" y="3681617"/>
            <a:ext cx="4823661" cy="5674896"/>
          </a:xfrm>
          <a:custGeom>
            <a:avLst/>
            <a:gdLst/>
            <a:ahLst/>
            <a:cxnLst/>
            <a:rect l="l" t="t" r="r" b="b"/>
            <a:pathLst>
              <a:path w="4823661" h="5674896">
                <a:moveTo>
                  <a:pt x="0" y="0"/>
                </a:moveTo>
                <a:lnTo>
                  <a:pt x="4823661" y="0"/>
                </a:lnTo>
                <a:lnTo>
                  <a:pt x="4823661" y="5674896"/>
                </a:lnTo>
                <a:lnTo>
                  <a:pt x="0" y="567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6732481" y="3681617"/>
            <a:ext cx="4823661" cy="5674896"/>
          </a:xfrm>
          <a:custGeom>
            <a:avLst/>
            <a:gdLst/>
            <a:ahLst/>
            <a:cxnLst/>
            <a:rect l="l" t="t" r="r" b="b"/>
            <a:pathLst>
              <a:path w="4823661" h="5674896">
                <a:moveTo>
                  <a:pt x="0" y="0"/>
                </a:moveTo>
                <a:lnTo>
                  <a:pt x="4823662" y="0"/>
                </a:lnTo>
                <a:lnTo>
                  <a:pt x="4823662" y="5674896"/>
                </a:lnTo>
                <a:lnTo>
                  <a:pt x="0" y="567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1879993" y="3681617"/>
            <a:ext cx="4823661" cy="5674896"/>
          </a:xfrm>
          <a:custGeom>
            <a:avLst/>
            <a:gdLst/>
            <a:ahLst/>
            <a:cxnLst/>
            <a:rect l="l" t="t" r="r" b="b"/>
            <a:pathLst>
              <a:path w="4823661" h="5674896">
                <a:moveTo>
                  <a:pt x="0" y="0"/>
                </a:moveTo>
                <a:lnTo>
                  <a:pt x="4823661" y="0"/>
                </a:lnTo>
                <a:lnTo>
                  <a:pt x="4823661" y="5674896"/>
                </a:lnTo>
                <a:lnTo>
                  <a:pt x="0" y="567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TextBox 11"/>
          <p:cNvSpPr txBox="1"/>
          <p:nvPr/>
        </p:nvSpPr>
        <p:spPr>
          <a:xfrm>
            <a:off x="1028700" y="952500"/>
            <a:ext cx="16230600" cy="15160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Legal &amp; Safety!</a:t>
            </a:r>
          </a:p>
        </p:txBody>
      </p:sp>
      <p:grpSp>
        <p:nvGrpSpPr>
          <p:cNvPr id="12" name="Group 12"/>
          <p:cNvGrpSpPr/>
          <p:nvPr/>
        </p:nvGrpSpPr>
        <p:grpSpPr>
          <a:xfrm>
            <a:off x="1978963" y="5217414"/>
            <a:ext cx="4034428" cy="2603302"/>
            <a:chOff x="0" y="0"/>
            <a:chExt cx="5379238" cy="3471070"/>
          </a:xfrm>
        </p:grpSpPr>
        <p:sp>
          <p:nvSpPr>
            <p:cNvPr id="13" name="TextBox 13"/>
            <p:cNvSpPr txBox="1"/>
            <p:nvPr/>
          </p:nvSpPr>
          <p:spPr>
            <a:xfrm>
              <a:off x="0" y="-47625"/>
              <a:ext cx="5379238" cy="929741"/>
            </a:xfrm>
            <a:prstGeom prst="rect">
              <a:avLst/>
            </a:prstGeom>
          </p:spPr>
          <p:txBody>
            <a:bodyPr lIns="0" tIns="0" rIns="0" bIns="0" rtlCol="0" anchor="t">
              <a:spAutoFit/>
            </a:bodyPr>
            <a:lstStyle/>
            <a:p>
              <a:pPr marL="0" lvl="0" indent="0" algn="ctr">
                <a:lnSpc>
                  <a:spcPts val="4730"/>
                </a:lnSpc>
                <a:spcBef>
                  <a:spcPct val="0"/>
                </a:spcBef>
              </a:pPr>
              <a:r>
                <a:rPr lang="en-US" sz="4379">
                  <a:solidFill>
                    <a:srgbClr val="94A3E3"/>
                  </a:solidFill>
                  <a:latin typeface="ดองเต่า"/>
                  <a:ea typeface="ดองเต่า"/>
                  <a:cs typeface="ดองเต่า"/>
                  <a:sym typeface="ดองเต่า"/>
                </a:rPr>
                <a:t>COMPLIANCE</a:t>
              </a:r>
            </a:p>
          </p:txBody>
        </p:sp>
        <p:sp>
          <p:nvSpPr>
            <p:cNvPr id="14" name="TextBox 14"/>
            <p:cNvSpPr txBox="1"/>
            <p:nvPr/>
          </p:nvSpPr>
          <p:spPr>
            <a:xfrm>
              <a:off x="0" y="1096637"/>
              <a:ext cx="5379238" cy="2374433"/>
            </a:xfrm>
            <a:prstGeom prst="rect">
              <a:avLst/>
            </a:prstGeom>
          </p:spPr>
          <p:txBody>
            <a:bodyPr lIns="0" tIns="0" rIns="0" bIns="0" rtlCol="0" anchor="t">
              <a:spAutoFit/>
            </a:bodyPr>
            <a:lstStyle/>
            <a:p>
              <a:pPr marL="560335" lvl="1" indent="-280167" algn="l">
                <a:lnSpc>
                  <a:spcPts val="3529"/>
                </a:lnSpc>
                <a:buFont typeface="Arial"/>
                <a:buChar char="•"/>
              </a:pPr>
              <a:r>
                <a:rPr lang="en-US" sz="2595">
                  <a:solidFill>
                    <a:srgbClr val="000000"/>
                  </a:solidFill>
                  <a:latin typeface="Poppins"/>
                  <a:ea typeface="Poppins"/>
                  <a:cs typeface="Poppins"/>
                  <a:sym typeface="Poppins"/>
                </a:rPr>
                <a:t>Laws</a:t>
              </a:r>
            </a:p>
            <a:p>
              <a:pPr marL="560335" lvl="1" indent="-280167" algn="l">
                <a:lnSpc>
                  <a:spcPts val="3529"/>
                </a:lnSpc>
                <a:buFont typeface="Arial"/>
                <a:buChar char="•"/>
              </a:pPr>
              <a:r>
                <a:rPr lang="en-US" sz="2595">
                  <a:solidFill>
                    <a:srgbClr val="000000"/>
                  </a:solidFill>
                  <a:latin typeface="Poppins"/>
                  <a:ea typeface="Poppins"/>
                  <a:cs typeface="Poppins"/>
                  <a:sym typeface="Poppins"/>
                </a:rPr>
                <a:t>Organizational Rules</a:t>
              </a:r>
            </a:p>
            <a:p>
              <a:pPr marL="560335" lvl="1" indent="-280167" algn="l">
                <a:lnSpc>
                  <a:spcPts val="3529"/>
                </a:lnSpc>
                <a:buFont typeface="Arial"/>
                <a:buChar char="•"/>
              </a:pPr>
              <a:r>
                <a:rPr lang="en-US" sz="2595">
                  <a:solidFill>
                    <a:srgbClr val="000000"/>
                  </a:solidFill>
                  <a:latin typeface="Poppins"/>
                  <a:ea typeface="Poppins"/>
                  <a:cs typeface="Poppins"/>
                  <a:sym typeface="Poppins"/>
                </a:rPr>
                <a:t>Permits/Licenses</a:t>
              </a:r>
            </a:p>
            <a:p>
              <a:pPr marL="560335" lvl="1" indent="-280167" algn="l">
                <a:lnSpc>
                  <a:spcPts val="3529"/>
                </a:lnSpc>
                <a:buFont typeface="Arial"/>
                <a:buChar char="•"/>
              </a:pPr>
              <a:r>
                <a:rPr lang="en-US" sz="2595">
                  <a:solidFill>
                    <a:srgbClr val="000000"/>
                  </a:solidFill>
                  <a:latin typeface="Poppins"/>
                  <a:ea typeface="Poppins"/>
                  <a:cs typeface="Poppins"/>
                  <a:sym typeface="Poppins"/>
                </a:rPr>
                <a:t>Copyright</a:t>
              </a:r>
            </a:p>
          </p:txBody>
        </p:sp>
      </p:grpSp>
      <p:grpSp>
        <p:nvGrpSpPr>
          <p:cNvPr id="15" name="Group 15"/>
          <p:cNvGrpSpPr/>
          <p:nvPr/>
        </p:nvGrpSpPr>
        <p:grpSpPr>
          <a:xfrm>
            <a:off x="7186299" y="5217414"/>
            <a:ext cx="4034428" cy="2155627"/>
            <a:chOff x="0" y="0"/>
            <a:chExt cx="5379238" cy="2874170"/>
          </a:xfrm>
        </p:grpSpPr>
        <p:sp>
          <p:nvSpPr>
            <p:cNvPr id="16" name="TextBox 16"/>
            <p:cNvSpPr txBox="1"/>
            <p:nvPr/>
          </p:nvSpPr>
          <p:spPr>
            <a:xfrm>
              <a:off x="0" y="-47625"/>
              <a:ext cx="5379238" cy="929741"/>
            </a:xfrm>
            <a:prstGeom prst="rect">
              <a:avLst/>
            </a:prstGeom>
          </p:spPr>
          <p:txBody>
            <a:bodyPr lIns="0" tIns="0" rIns="0" bIns="0" rtlCol="0" anchor="t">
              <a:spAutoFit/>
            </a:bodyPr>
            <a:lstStyle/>
            <a:p>
              <a:pPr marL="0" lvl="0" indent="0" algn="ctr">
                <a:lnSpc>
                  <a:spcPts val="4730"/>
                </a:lnSpc>
                <a:spcBef>
                  <a:spcPct val="0"/>
                </a:spcBef>
              </a:pPr>
              <a:r>
                <a:rPr lang="en-US" sz="4379">
                  <a:solidFill>
                    <a:srgbClr val="94A3E3"/>
                  </a:solidFill>
                  <a:latin typeface="ดองเต่า"/>
                  <a:ea typeface="ดองเต่า"/>
                  <a:cs typeface="ดองเต่า"/>
                  <a:sym typeface="ดองเต่า"/>
                </a:rPr>
                <a:t>RISK MITIGATION</a:t>
              </a:r>
            </a:p>
          </p:txBody>
        </p:sp>
        <p:sp>
          <p:nvSpPr>
            <p:cNvPr id="17" name="TextBox 17"/>
            <p:cNvSpPr txBox="1"/>
            <p:nvPr/>
          </p:nvSpPr>
          <p:spPr>
            <a:xfrm>
              <a:off x="0" y="1096637"/>
              <a:ext cx="5379238" cy="1777533"/>
            </a:xfrm>
            <a:prstGeom prst="rect">
              <a:avLst/>
            </a:prstGeom>
          </p:spPr>
          <p:txBody>
            <a:bodyPr lIns="0" tIns="0" rIns="0" bIns="0" rtlCol="0" anchor="t">
              <a:spAutoFit/>
            </a:bodyPr>
            <a:lstStyle/>
            <a:p>
              <a:pPr marL="560335" lvl="1" indent="-280167" algn="l">
                <a:lnSpc>
                  <a:spcPts val="3529"/>
                </a:lnSpc>
                <a:buFont typeface="Arial"/>
                <a:buChar char="•"/>
              </a:pPr>
              <a:r>
                <a:rPr lang="en-US" sz="2595">
                  <a:solidFill>
                    <a:srgbClr val="000000"/>
                  </a:solidFill>
                  <a:latin typeface="Poppins"/>
                  <a:ea typeface="Poppins"/>
                  <a:cs typeface="Poppins"/>
                  <a:sym typeface="Poppins"/>
                </a:rPr>
                <a:t>Hazard Prevention</a:t>
              </a:r>
            </a:p>
            <a:p>
              <a:pPr marL="560335" lvl="1" indent="-280167" algn="l">
                <a:lnSpc>
                  <a:spcPts val="3529"/>
                </a:lnSpc>
                <a:buFont typeface="Arial"/>
                <a:buChar char="•"/>
              </a:pPr>
              <a:r>
                <a:rPr lang="en-US" sz="2595">
                  <a:solidFill>
                    <a:srgbClr val="000000"/>
                  </a:solidFill>
                  <a:latin typeface="Poppins"/>
                  <a:ea typeface="Poppins"/>
                  <a:cs typeface="Poppins"/>
                  <a:sym typeface="Poppins"/>
                </a:rPr>
                <a:t>Signage </a:t>
              </a:r>
            </a:p>
            <a:p>
              <a:pPr marL="560335" lvl="1" indent="-280167" algn="l">
                <a:lnSpc>
                  <a:spcPts val="3529"/>
                </a:lnSpc>
                <a:buFont typeface="Arial"/>
                <a:buChar char="•"/>
              </a:pPr>
              <a:r>
                <a:rPr lang="en-US" sz="2595">
                  <a:solidFill>
                    <a:srgbClr val="000000"/>
                  </a:solidFill>
                  <a:latin typeface="Poppins"/>
                  <a:ea typeface="Poppins"/>
                  <a:cs typeface="Poppins"/>
                  <a:sym typeface="Poppins"/>
                </a:rPr>
                <a:t>Contracts</a:t>
              </a:r>
            </a:p>
          </p:txBody>
        </p:sp>
      </p:grpSp>
      <p:grpSp>
        <p:nvGrpSpPr>
          <p:cNvPr id="18" name="Group 18"/>
          <p:cNvGrpSpPr/>
          <p:nvPr/>
        </p:nvGrpSpPr>
        <p:grpSpPr>
          <a:xfrm>
            <a:off x="12388920" y="5186153"/>
            <a:ext cx="4034428" cy="2603302"/>
            <a:chOff x="0" y="0"/>
            <a:chExt cx="5379238" cy="3471070"/>
          </a:xfrm>
        </p:grpSpPr>
        <p:sp>
          <p:nvSpPr>
            <p:cNvPr id="19" name="TextBox 19"/>
            <p:cNvSpPr txBox="1"/>
            <p:nvPr/>
          </p:nvSpPr>
          <p:spPr>
            <a:xfrm>
              <a:off x="0" y="-47625"/>
              <a:ext cx="5379238" cy="929741"/>
            </a:xfrm>
            <a:prstGeom prst="rect">
              <a:avLst/>
            </a:prstGeom>
          </p:spPr>
          <p:txBody>
            <a:bodyPr lIns="0" tIns="0" rIns="0" bIns="0" rtlCol="0" anchor="t">
              <a:spAutoFit/>
            </a:bodyPr>
            <a:lstStyle/>
            <a:p>
              <a:pPr marL="0" lvl="0" indent="0" algn="ctr">
                <a:lnSpc>
                  <a:spcPts val="4730"/>
                </a:lnSpc>
                <a:spcBef>
                  <a:spcPct val="0"/>
                </a:spcBef>
              </a:pPr>
              <a:r>
                <a:rPr lang="en-US" sz="4379">
                  <a:solidFill>
                    <a:srgbClr val="94A3E3"/>
                  </a:solidFill>
                  <a:latin typeface="ดองเต่า"/>
                  <a:ea typeface="ดองเต่า"/>
                  <a:cs typeface="ดองเต่า"/>
                  <a:sym typeface="ดองเต่า"/>
                </a:rPr>
                <a:t>PREPARATION</a:t>
              </a:r>
            </a:p>
          </p:txBody>
        </p:sp>
        <p:sp>
          <p:nvSpPr>
            <p:cNvPr id="20" name="TextBox 20"/>
            <p:cNvSpPr txBox="1"/>
            <p:nvPr/>
          </p:nvSpPr>
          <p:spPr>
            <a:xfrm>
              <a:off x="0" y="1096637"/>
              <a:ext cx="5379238" cy="2374433"/>
            </a:xfrm>
            <a:prstGeom prst="rect">
              <a:avLst/>
            </a:prstGeom>
          </p:spPr>
          <p:txBody>
            <a:bodyPr lIns="0" tIns="0" rIns="0" bIns="0" rtlCol="0" anchor="t">
              <a:spAutoFit/>
            </a:bodyPr>
            <a:lstStyle/>
            <a:p>
              <a:pPr marL="560335" lvl="1" indent="-280167" algn="l">
                <a:lnSpc>
                  <a:spcPts val="3529"/>
                </a:lnSpc>
                <a:buFont typeface="Arial"/>
                <a:buChar char="•"/>
              </a:pPr>
              <a:r>
                <a:rPr lang="en-US" sz="2595">
                  <a:solidFill>
                    <a:srgbClr val="000000"/>
                  </a:solidFill>
                  <a:latin typeface="Poppins"/>
                  <a:ea typeface="Poppins"/>
                  <a:cs typeface="Poppins"/>
                  <a:sym typeface="Poppins"/>
                </a:rPr>
                <a:t>Insurance</a:t>
              </a:r>
            </a:p>
            <a:p>
              <a:pPr marL="560335" lvl="1" indent="-280167" algn="l">
                <a:lnSpc>
                  <a:spcPts val="3529"/>
                </a:lnSpc>
                <a:buFont typeface="Arial"/>
                <a:buChar char="•"/>
              </a:pPr>
              <a:r>
                <a:rPr lang="en-US" sz="2595">
                  <a:solidFill>
                    <a:srgbClr val="000000"/>
                  </a:solidFill>
                  <a:latin typeface="Poppins"/>
                  <a:ea typeface="Poppins"/>
                  <a:cs typeface="Poppins"/>
                  <a:sym typeface="Poppins"/>
                </a:rPr>
                <a:t>Waivers</a:t>
              </a:r>
            </a:p>
            <a:p>
              <a:pPr marL="560335" lvl="1" indent="-280167" algn="l">
                <a:lnSpc>
                  <a:spcPts val="3529"/>
                </a:lnSpc>
                <a:buFont typeface="Arial"/>
                <a:buChar char="•"/>
              </a:pPr>
              <a:r>
                <a:rPr lang="en-US" sz="2595">
                  <a:solidFill>
                    <a:srgbClr val="000000"/>
                  </a:solidFill>
                  <a:latin typeface="Poppins"/>
                  <a:ea typeface="Poppins"/>
                  <a:cs typeface="Poppins"/>
                  <a:sym typeface="Poppins"/>
                </a:rPr>
                <a:t>Security</a:t>
              </a:r>
            </a:p>
            <a:p>
              <a:pPr marL="560335" lvl="1" indent="-280167" algn="l">
                <a:lnSpc>
                  <a:spcPts val="3529"/>
                </a:lnSpc>
                <a:buFont typeface="Arial"/>
                <a:buChar char="•"/>
              </a:pPr>
              <a:r>
                <a:rPr lang="en-US" sz="2595">
                  <a:solidFill>
                    <a:srgbClr val="000000"/>
                  </a:solidFill>
                  <a:latin typeface="Poppins"/>
                  <a:ea typeface="Poppins"/>
                  <a:cs typeface="Poppins"/>
                  <a:sym typeface="Poppins"/>
                </a:rPr>
                <a:t>First Aid</a:t>
              </a:r>
            </a:p>
          </p:txBody>
        </p:sp>
      </p:grpSp>
      <p:sp>
        <p:nvSpPr>
          <p:cNvPr id="21" name="Freeform 21"/>
          <p:cNvSpPr/>
          <p:nvPr/>
        </p:nvSpPr>
        <p:spPr>
          <a:xfrm>
            <a:off x="8308568" y="2612662"/>
            <a:ext cx="1671488" cy="1686822"/>
          </a:xfrm>
          <a:custGeom>
            <a:avLst/>
            <a:gdLst/>
            <a:ahLst/>
            <a:cxnLst/>
            <a:rect l="l" t="t" r="r" b="b"/>
            <a:pathLst>
              <a:path w="1671488" h="1686822">
                <a:moveTo>
                  <a:pt x="0" y="0"/>
                </a:moveTo>
                <a:lnTo>
                  <a:pt x="1671488" y="0"/>
                </a:lnTo>
                <a:lnTo>
                  <a:pt x="1671488" y="1686822"/>
                </a:lnTo>
                <a:lnTo>
                  <a:pt x="0" y="16868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2" name="Freeform 22"/>
          <p:cNvSpPr/>
          <p:nvPr/>
        </p:nvSpPr>
        <p:spPr>
          <a:xfrm>
            <a:off x="3144028" y="2612662"/>
            <a:ext cx="1692979" cy="1686822"/>
          </a:xfrm>
          <a:custGeom>
            <a:avLst/>
            <a:gdLst/>
            <a:ahLst/>
            <a:cxnLst/>
            <a:rect l="l" t="t" r="r" b="b"/>
            <a:pathLst>
              <a:path w="1692979" h="1686822">
                <a:moveTo>
                  <a:pt x="0" y="0"/>
                </a:moveTo>
                <a:lnTo>
                  <a:pt x="1692978" y="0"/>
                </a:lnTo>
                <a:lnTo>
                  <a:pt x="1692978" y="1686822"/>
                </a:lnTo>
                <a:lnTo>
                  <a:pt x="0" y="16868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3" name="Freeform 23"/>
          <p:cNvSpPr/>
          <p:nvPr/>
        </p:nvSpPr>
        <p:spPr>
          <a:xfrm>
            <a:off x="13504525" y="2468558"/>
            <a:ext cx="1574597" cy="1830926"/>
          </a:xfrm>
          <a:custGeom>
            <a:avLst/>
            <a:gdLst/>
            <a:ahLst/>
            <a:cxnLst/>
            <a:rect l="l" t="t" r="r" b="b"/>
            <a:pathLst>
              <a:path w="1574597" h="1830926">
                <a:moveTo>
                  <a:pt x="0" y="0"/>
                </a:moveTo>
                <a:lnTo>
                  <a:pt x="1574597" y="0"/>
                </a:lnTo>
                <a:lnTo>
                  <a:pt x="1574597" y="1830926"/>
                </a:lnTo>
                <a:lnTo>
                  <a:pt x="0" y="18309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2" name="Group 12"/>
          <p:cNvGrpSpPr/>
          <p:nvPr/>
        </p:nvGrpSpPr>
        <p:grpSpPr>
          <a:xfrm rot="-165168">
            <a:off x="1007051" y="815425"/>
            <a:ext cx="6632497" cy="8288388"/>
            <a:chOff x="0" y="0"/>
            <a:chExt cx="747580" cy="934223"/>
          </a:xfrm>
        </p:grpSpPr>
        <p:sp>
          <p:nvSpPr>
            <p:cNvPr id="13" name="Freeform 13"/>
            <p:cNvSpPr/>
            <p:nvPr/>
          </p:nvSpPr>
          <p:spPr>
            <a:xfrm>
              <a:off x="0" y="0"/>
              <a:ext cx="747580" cy="934223"/>
            </a:xfrm>
            <a:custGeom>
              <a:avLst/>
              <a:gdLst/>
              <a:ahLst/>
              <a:cxnLst/>
              <a:rect l="l" t="t" r="r" b="b"/>
              <a:pathLst>
                <a:path w="747580" h="934223">
                  <a:moveTo>
                    <a:pt x="26847" y="0"/>
                  </a:moveTo>
                  <a:lnTo>
                    <a:pt x="720733" y="0"/>
                  </a:lnTo>
                  <a:cubicBezTo>
                    <a:pt x="727853" y="0"/>
                    <a:pt x="734682" y="2829"/>
                    <a:pt x="739717" y="7863"/>
                  </a:cubicBezTo>
                  <a:cubicBezTo>
                    <a:pt x="744751" y="12898"/>
                    <a:pt x="747580" y="19727"/>
                    <a:pt x="747580" y="26847"/>
                  </a:cubicBezTo>
                  <a:lnTo>
                    <a:pt x="747580" y="907376"/>
                  </a:lnTo>
                  <a:cubicBezTo>
                    <a:pt x="747580" y="914496"/>
                    <a:pt x="744751" y="921325"/>
                    <a:pt x="739717" y="926360"/>
                  </a:cubicBezTo>
                  <a:cubicBezTo>
                    <a:pt x="734682" y="931395"/>
                    <a:pt x="727853" y="934223"/>
                    <a:pt x="720733" y="934223"/>
                  </a:cubicBezTo>
                  <a:lnTo>
                    <a:pt x="26847" y="934223"/>
                  </a:lnTo>
                  <a:cubicBezTo>
                    <a:pt x="19727" y="934223"/>
                    <a:pt x="12898" y="931395"/>
                    <a:pt x="7863" y="926360"/>
                  </a:cubicBezTo>
                  <a:cubicBezTo>
                    <a:pt x="2829" y="921325"/>
                    <a:pt x="0" y="914496"/>
                    <a:pt x="0" y="907376"/>
                  </a:cubicBezTo>
                  <a:lnTo>
                    <a:pt x="0" y="26847"/>
                  </a:lnTo>
                  <a:cubicBezTo>
                    <a:pt x="0" y="19727"/>
                    <a:pt x="2829" y="12898"/>
                    <a:pt x="7863" y="7863"/>
                  </a:cubicBezTo>
                  <a:cubicBezTo>
                    <a:pt x="12898" y="2829"/>
                    <a:pt x="19727" y="0"/>
                    <a:pt x="26847" y="0"/>
                  </a:cubicBezTo>
                  <a:close/>
                </a:path>
              </a:pathLst>
            </a:custGeom>
            <a:blipFill>
              <a:blip r:embed="rId20"/>
              <a:stretch>
                <a:fillRect t="-3347" b="-3347"/>
              </a:stretch>
            </a:blipFill>
            <a:ln w="219075" cap="rnd">
              <a:solidFill>
                <a:srgbClr val="000000"/>
              </a:solidFill>
              <a:prstDash val="solid"/>
              <a:round/>
            </a:ln>
          </p:spPr>
          <p:txBody>
            <a:bodyPr/>
            <a:lstStyle/>
            <a:p>
              <a:endParaRPr lang="en-US"/>
            </a:p>
          </p:txBody>
        </p:sp>
      </p:grpSp>
      <p:sp>
        <p:nvSpPr>
          <p:cNvPr id="14" name="Freeform 14"/>
          <p:cNvSpPr/>
          <p:nvPr/>
        </p:nvSpPr>
        <p:spPr>
          <a:xfrm>
            <a:off x="14135092" y="7461897"/>
            <a:ext cx="3847987" cy="3847987"/>
          </a:xfrm>
          <a:custGeom>
            <a:avLst/>
            <a:gdLst/>
            <a:ahLst/>
            <a:cxnLst/>
            <a:rect l="l" t="t" r="r" b="b"/>
            <a:pathLst>
              <a:path w="3847987" h="3847987">
                <a:moveTo>
                  <a:pt x="0" y="0"/>
                </a:moveTo>
                <a:lnTo>
                  <a:pt x="3847987" y="0"/>
                </a:lnTo>
                <a:lnTo>
                  <a:pt x="3847987" y="3847987"/>
                </a:lnTo>
                <a:lnTo>
                  <a:pt x="0" y="3847987"/>
                </a:lnTo>
                <a:lnTo>
                  <a:pt x="0" y="0"/>
                </a:lnTo>
                <a:close/>
              </a:path>
            </a:pathLst>
          </a:custGeom>
          <a:blipFill>
            <a:blip r:embed="rId21"/>
            <a:stretch>
              <a:fillRect/>
            </a:stretch>
          </a:blipFill>
        </p:spPr>
        <p:txBody>
          <a:bodyPr/>
          <a:lstStyle/>
          <a:p>
            <a:endParaRPr lang="en-US"/>
          </a:p>
        </p:txBody>
      </p:sp>
      <p:sp>
        <p:nvSpPr>
          <p:cNvPr id="15" name="TextBox 15"/>
          <p:cNvSpPr txBox="1"/>
          <p:nvPr/>
        </p:nvSpPr>
        <p:spPr>
          <a:xfrm>
            <a:off x="8124681" y="4355480"/>
            <a:ext cx="10419107" cy="4472529"/>
          </a:xfrm>
          <a:prstGeom prst="rect">
            <a:avLst/>
          </a:prstGeom>
        </p:spPr>
        <p:txBody>
          <a:bodyPr lIns="0" tIns="0" rIns="0" bIns="0" rtlCol="0" anchor="t">
            <a:spAutoFit/>
          </a:bodyPr>
          <a:lstStyle/>
          <a:p>
            <a:pPr marL="0" lvl="0" indent="0" algn="l">
              <a:lnSpc>
                <a:spcPts val="7125"/>
              </a:lnSpc>
              <a:spcBef>
                <a:spcPct val="0"/>
              </a:spcBef>
            </a:pPr>
            <a:r>
              <a:rPr lang="en-US" sz="6598" u="none" strike="noStrike" spc="-131">
                <a:solidFill>
                  <a:srgbClr val="000000"/>
                </a:solidFill>
                <a:latin typeface="ดองเต่า"/>
                <a:ea typeface="ดองเต่า"/>
                <a:cs typeface="ดองเต่า"/>
                <a:sym typeface="ดองเต่า"/>
              </a:rPr>
              <a:t>Kathryn Hatfield (She/Her)</a:t>
            </a:r>
          </a:p>
          <a:p>
            <a:pPr marL="0" lvl="0" indent="0" algn="l">
              <a:lnSpc>
                <a:spcPts val="4209"/>
              </a:lnSpc>
              <a:spcBef>
                <a:spcPct val="0"/>
              </a:spcBef>
            </a:pPr>
            <a:r>
              <a:rPr lang="en-US" sz="3898" u="none" strike="noStrike" spc="-77">
                <a:solidFill>
                  <a:srgbClr val="000000"/>
                </a:solidFill>
                <a:latin typeface="Poppins"/>
                <a:ea typeface="Poppins"/>
                <a:cs typeface="Poppins"/>
                <a:sym typeface="Poppins"/>
              </a:rPr>
              <a:t>Adult Services Librarian</a:t>
            </a:r>
          </a:p>
          <a:p>
            <a:pPr marL="0" lvl="0" indent="0" algn="l">
              <a:lnSpc>
                <a:spcPts val="4209"/>
              </a:lnSpc>
              <a:spcBef>
                <a:spcPct val="0"/>
              </a:spcBef>
            </a:pPr>
            <a:r>
              <a:rPr lang="en-US" sz="3898" u="none" strike="noStrike" spc="-77">
                <a:solidFill>
                  <a:srgbClr val="000000"/>
                </a:solidFill>
                <a:latin typeface="Poppins"/>
                <a:ea typeface="Poppins"/>
                <a:cs typeface="Poppins"/>
                <a:sym typeface="Poppins"/>
              </a:rPr>
              <a:t> </a:t>
            </a:r>
          </a:p>
          <a:p>
            <a:pPr marL="0" lvl="0" indent="0" algn="l">
              <a:lnSpc>
                <a:spcPts val="7125"/>
              </a:lnSpc>
              <a:spcBef>
                <a:spcPct val="0"/>
              </a:spcBef>
            </a:pPr>
            <a:r>
              <a:rPr lang="en-US" sz="6598" u="none" strike="noStrike" spc="-131">
                <a:solidFill>
                  <a:srgbClr val="000000"/>
                </a:solidFill>
                <a:latin typeface="ดองเต่า"/>
                <a:ea typeface="ดองเต่า"/>
                <a:cs typeface="ดองเต่า"/>
                <a:sym typeface="ดองเต่า"/>
              </a:rPr>
              <a:t>Elizabeth Mayer (She/Her)</a:t>
            </a:r>
          </a:p>
          <a:p>
            <a:pPr marL="0" lvl="0" indent="0" algn="l">
              <a:lnSpc>
                <a:spcPts val="4209"/>
              </a:lnSpc>
              <a:spcBef>
                <a:spcPct val="0"/>
              </a:spcBef>
            </a:pPr>
            <a:r>
              <a:rPr lang="en-US" sz="3898" u="none" strike="noStrike" spc="-77">
                <a:solidFill>
                  <a:srgbClr val="000000"/>
                </a:solidFill>
                <a:latin typeface="Poppins"/>
                <a:ea typeface="Poppins"/>
                <a:cs typeface="Poppins"/>
                <a:sym typeface="Poppins"/>
              </a:rPr>
              <a:t>Children’s Services Librarian</a:t>
            </a:r>
          </a:p>
          <a:p>
            <a:pPr marL="0" lvl="0" indent="0" algn="l">
              <a:lnSpc>
                <a:spcPts val="7125"/>
              </a:lnSpc>
              <a:spcBef>
                <a:spcPct val="0"/>
              </a:spcBef>
            </a:pPr>
            <a:endParaRPr lang="en-US" sz="3898" u="none" strike="noStrike" spc="-77">
              <a:solidFill>
                <a:srgbClr val="000000"/>
              </a:solidFill>
              <a:latin typeface="Poppins"/>
              <a:ea typeface="Poppins"/>
              <a:cs typeface="Poppins"/>
              <a:sym typeface="Poppins"/>
            </a:endParaRPr>
          </a:p>
        </p:txBody>
      </p:sp>
      <p:sp>
        <p:nvSpPr>
          <p:cNvPr id="16" name="TextBox 16"/>
          <p:cNvSpPr txBox="1"/>
          <p:nvPr/>
        </p:nvSpPr>
        <p:spPr>
          <a:xfrm>
            <a:off x="7981363" y="1227325"/>
            <a:ext cx="6851972" cy="3375984"/>
          </a:xfrm>
          <a:prstGeom prst="rect">
            <a:avLst/>
          </a:prstGeom>
        </p:spPr>
        <p:txBody>
          <a:bodyPr lIns="0" tIns="0" rIns="0" bIns="0" rtlCol="0" anchor="t">
            <a:spAutoFit/>
          </a:bodyPr>
          <a:lstStyle/>
          <a:p>
            <a:pPr algn="ctr">
              <a:lnSpc>
                <a:spcPts val="22461"/>
              </a:lnSpc>
              <a:spcBef>
                <a:spcPct val="0"/>
              </a:spcBef>
            </a:pPr>
            <a:r>
              <a:rPr lang="en-US" sz="21807">
                <a:solidFill>
                  <a:srgbClr val="000000"/>
                </a:solidFill>
                <a:latin typeface="ดองเต่า"/>
                <a:ea typeface="ดองเต่า"/>
                <a:cs typeface="ดองเต่า"/>
                <a:sym typeface="ดองเต่า"/>
              </a:rPr>
              <a:t>HELLO!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626189" y="3061159"/>
            <a:ext cx="15035621"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QUESTIONS?</a:t>
            </a:r>
          </a:p>
        </p:txBody>
      </p:sp>
      <p:sp>
        <p:nvSpPr>
          <p:cNvPr id="6" name="Freeform 6"/>
          <p:cNvSpPr/>
          <p:nvPr/>
        </p:nvSpPr>
        <p:spPr>
          <a:xfrm>
            <a:off x="4160620" y="6299349"/>
            <a:ext cx="10805079" cy="884052"/>
          </a:xfrm>
          <a:custGeom>
            <a:avLst/>
            <a:gdLst/>
            <a:ahLst/>
            <a:cxnLst/>
            <a:rect l="l" t="t" r="r" b="b"/>
            <a:pathLst>
              <a:path w="10805079" h="884052">
                <a:moveTo>
                  <a:pt x="0" y="0"/>
                </a:moveTo>
                <a:lnTo>
                  <a:pt x="10805079" y="0"/>
                </a:lnTo>
                <a:lnTo>
                  <a:pt x="10805079" y="884052"/>
                </a:lnTo>
                <a:lnTo>
                  <a:pt x="0" y="884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1B5FD"/>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062765"/>
          <a:ext cx="16230600" cy="8143875"/>
        </p:xfrm>
        <a:graphic>
          <a:graphicData uri="http://schemas.openxmlformats.org/drawingml/2006/table">
            <a:tbl>
              <a:tblPr/>
              <a:tblGrid>
                <a:gridCol w="2733886">
                  <a:extLst>
                    <a:ext uri="{9D8B030D-6E8A-4147-A177-3AD203B41FA5}">
                      <a16:colId xmlns:a16="http://schemas.microsoft.com/office/drawing/2014/main" val="20000"/>
                    </a:ext>
                  </a:extLst>
                </a:gridCol>
                <a:gridCol w="13496714">
                  <a:extLst>
                    <a:ext uri="{9D8B030D-6E8A-4147-A177-3AD203B41FA5}">
                      <a16:colId xmlns:a16="http://schemas.microsoft.com/office/drawing/2014/main" val="20001"/>
                    </a:ext>
                  </a:extLst>
                </a:gridCol>
              </a:tblGrid>
              <a:tr h="2201047">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l">
                        <a:lnSpc>
                          <a:spcPts val="2240"/>
                        </a:lnSpc>
                        <a:spcBef>
                          <a:spcPct val="0"/>
                        </a:spcBef>
                        <a:defRPr/>
                      </a:pPr>
                      <a:r>
                        <a:rPr lang="en-US" sz="1600">
                          <a:solidFill>
                            <a:srgbClr val="000000"/>
                          </a:solidFill>
                          <a:latin typeface="Poppins"/>
                          <a:ea typeface="Poppins"/>
                          <a:cs typeface="Poppins"/>
                          <a:sym typeface="Poppins"/>
                        </a:rPr>
                        <a:t>Planning and St</a:t>
                      </a:r>
                      <a:r>
                        <a:rPr lang="en-US" sz="1600" u="none" strike="noStrike">
                          <a:solidFill>
                            <a:srgbClr val="000000"/>
                          </a:solidFill>
                          <a:latin typeface="Poppins"/>
                          <a:ea typeface="Poppins"/>
                          <a:cs typeface="Poppins"/>
                          <a:sym typeface="Poppins"/>
                        </a:rPr>
                        <a:t>rategy Failures</a:t>
                      </a:r>
                      <a:endParaRPr lang="en-US" sz="1100"/>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Procrastination: Waiting too long to start, leading to rushed decisions and higher costs.</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Unclear Objectives: Organizing without defining the "why," resulting in disjointed agendas and wasted resources.</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Planning by Committee: Involving too many people in decision-making causes delays and a lack of a clear, unified vision.</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Ignoring Audience Needs: Failing to consider the attendee's perspective, such as providing poor networking opportunities or not understanding demographics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478571">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ts val="2240"/>
                        </a:lnSpc>
                        <a:spcBef>
                          <a:spcPct val="0"/>
                        </a:spcBef>
                        <a:defRPr/>
                      </a:pPr>
                      <a:r>
                        <a:rPr lang="en-US" sz="1600">
                          <a:solidFill>
                            <a:srgbClr val="000000"/>
                          </a:solidFill>
                          <a:latin typeface="Poppins"/>
                          <a:ea typeface="Poppins"/>
                          <a:cs typeface="Poppins"/>
                          <a:sym typeface="Poppins"/>
                        </a:rPr>
                        <a:t>Logistics a</a:t>
                      </a:r>
                      <a:r>
                        <a:rPr lang="en-US" sz="1600" u="none" strike="noStrike">
                          <a:solidFill>
                            <a:srgbClr val="000000"/>
                          </a:solidFill>
                          <a:latin typeface="Poppins"/>
                          <a:ea typeface="Poppins"/>
                          <a:cs typeface="Poppins"/>
                          <a:sym typeface="Poppins"/>
                        </a:rPr>
                        <a:t>nd Operational Pitfalls</a:t>
                      </a:r>
                      <a:endParaRPr lang="en-US" sz="1100"/>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No Contingency Plan (Plan B): Lacking backups for bad weather, speaker cancellations, or technical issues.</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Poor Venue Selection: Booking a space that is hard to navigate, lacks capacity, or is inaccessible to transportation.</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Inadequate Signage &amp; Navigation: Allowing attendees to feel lost or confused regarding where to go.</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Understaffing: Not having enough personnel for registration, security, or support.</a:t>
                      </a:r>
                    </a:p>
                    <a:p>
                      <a:pPr marL="345441" lvl="1" indent="-172721" algn="l">
                        <a:lnSpc>
                          <a:spcPts val="2240"/>
                        </a:lnSpc>
                        <a:spcBef>
                          <a:spcPct val="0"/>
                        </a:spcBef>
                        <a:buFont typeface="Arial"/>
                        <a:buChar char="•"/>
                      </a:pPr>
                      <a:r>
                        <a:rPr lang="en-US" sz="1600" u="none" strike="noStrike">
                          <a:solidFill>
                            <a:srgbClr val="000000"/>
                          </a:solidFill>
                          <a:latin typeface="Poppins"/>
                          <a:ea typeface="Poppins"/>
                          <a:cs typeface="Poppins"/>
                          <a:sym typeface="Poppins"/>
                        </a:rPr>
                        <a:t>Ignoring Attendee Flow: Creating bottlenecks and traffic jams in high-traffic areas.</a:t>
                      </a:r>
                    </a:p>
                    <a:p>
                      <a:pPr marL="0" lvl="0" indent="0" algn="l">
                        <a:lnSpc>
                          <a:spcPts val="2240"/>
                        </a:lnSpc>
                        <a:spcBef>
                          <a:spcPct val="0"/>
                        </a:spcBef>
                      </a:pPr>
                      <a:endParaRPr lang="en-US" sz="1600" u="none" strike="noStrike">
                        <a:solidFill>
                          <a:srgbClr val="000000"/>
                        </a:solidFill>
                        <a:latin typeface="Poppins"/>
                        <a:ea typeface="Poppins"/>
                        <a:cs typeface="Poppins"/>
                        <a:sym typeface="Poppin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23524">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l">
                        <a:lnSpc>
                          <a:spcPts val="2240"/>
                        </a:lnSpc>
                        <a:defRPr/>
                      </a:pPr>
                      <a:r>
                        <a:rPr lang="en-US" sz="1600">
                          <a:solidFill>
                            <a:srgbClr val="000000"/>
                          </a:solidFill>
                          <a:latin typeface="Poppins"/>
                          <a:ea typeface="Poppins"/>
                          <a:cs typeface="Poppins"/>
                          <a:sym typeface="Poppins"/>
                        </a:rPr>
                        <a:t>Communication and Marketing</a:t>
                      </a:r>
                      <a:endParaRPr lang="en-US" sz="1100"/>
                    </a:p>
                    <a:p>
                      <a:pPr marL="345441" lvl="1" indent="-172721" algn="l">
                        <a:lnSpc>
                          <a:spcPts val="2240"/>
                        </a:lnSpc>
                        <a:buFont typeface="Arial"/>
                        <a:buChar char="•"/>
                      </a:pPr>
                      <a:r>
                        <a:rPr lang="en-US" sz="1600">
                          <a:solidFill>
                            <a:srgbClr val="000000"/>
                          </a:solidFill>
                          <a:latin typeface="Poppins"/>
                          <a:ea typeface="Poppins"/>
                          <a:cs typeface="Poppins"/>
                          <a:sym typeface="Poppins"/>
                        </a:rPr>
                        <a:t>Poor Vendor Management: Lack of written confirmations or regular communication with vendors.</a:t>
                      </a:r>
                    </a:p>
                    <a:p>
                      <a:pPr marL="345441" lvl="1" indent="-172721" algn="l">
                        <a:lnSpc>
                          <a:spcPts val="2240"/>
                        </a:lnSpc>
                        <a:buFont typeface="Arial"/>
                        <a:buChar char="•"/>
                      </a:pPr>
                      <a:r>
                        <a:rPr lang="en-US" sz="1600">
                          <a:solidFill>
                            <a:srgbClr val="000000"/>
                          </a:solidFill>
                          <a:latin typeface="Poppins"/>
                          <a:ea typeface="Poppins"/>
                          <a:cs typeface="Poppins"/>
                          <a:sym typeface="Poppins"/>
                        </a:rPr>
                        <a:t>Inconsistent Messaging: Failing to promote the event properly, leading to low attendance.</a:t>
                      </a:r>
                    </a:p>
                    <a:p>
                      <a:pPr marL="345441" lvl="1" indent="-172721" algn="l">
                        <a:lnSpc>
                          <a:spcPts val="2240"/>
                        </a:lnSpc>
                        <a:buFont typeface="Arial"/>
                        <a:buChar char="•"/>
                      </a:pPr>
                      <a:r>
                        <a:rPr lang="en-US" sz="1600">
                          <a:solidFill>
                            <a:srgbClr val="000000"/>
                          </a:solidFill>
                          <a:latin typeface="Poppins"/>
                          <a:ea typeface="Poppins"/>
                          <a:cs typeface="Poppins"/>
                          <a:sym typeface="Poppins"/>
                        </a:rPr>
                        <a:t>Vendor Error: Vendors not showing up or mixing up the dates </a:t>
                      </a:r>
                    </a:p>
                    <a:p>
                      <a:pPr marL="0" lvl="0" indent="0" algn="l">
                        <a:lnSpc>
                          <a:spcPts val="2240"/>
                        </a:lnSpc>
                        <a:spcBef>
                          <a:spcPct val="0"/>
                        </a:spcBef>
                      </a:pPr>
                      <a:endParaRPr lang="en-US" sz="1600">
                        <a:solidFill>
                          <a:srgbClr val="000000"/>
                        </a:solidFill>
                        <a:latin typeface="Poppins"/>
                        <a:ea typeface="Poppins"/>
                        <a:cs typeface="Poppins"/>
                        <a:sym typeface="Poppin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540733">
                <a:tc>
                  <a:txBody>
                    <a:bodyPr/>
                    <a:lstStyle/>
                    <a:p>
                      <a:pPr algn="l">
                        <a:lnSpc>
                          <a:spcPts val="224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ts val="2240"/>
                        </a:lnSpc>
                        <a:spcBef>
                          <a:spcPct val="0"/>
                        </a:spcBef>
                        <a:defRPr/>
                      </a:pPr>
                      <a:r>
                        <a:rPr lang="en-US" sz="1600">
                          <a:solidFill>
                            <a:srgbClr val="000000"/>
                          </a:solidFill>
                          <a:latin typeface="Poppins"/>
                          <a:ea typeface="Poppins"/>
                          <a:cs typeface="Poppins"/>
                          <a:sym typeface="Poppins"/>
                        </a:rPr>
                        <a:t>Other?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3" name="Freeform 3"/>
          <p:cNvSpPr/>
          <p:nvPr/>
        </p:nvSpPr>
        <p:spPr>
          <a:xfrm>
            <a:off x="12301062" y="151703"/>
            <a:ext cx="1792076" cy="1753994"/>
          </a:xfrm>
          <a:custGeom>
            <a:avLst/>
            <a:gdLst/>
            <a:ahLst/>
            <a:cxnLst/>
            <a:rect l="l" t="t" r="r" b="b"/>
            <a:pathLst>
              <a:path w="1792076" h="1753994">
                <a:moveTo>
                  <a:pt x="0" y="0"/>
                </a:moveTo>
                <a:lnTo>
                  <a:pt x="1792076" y="0"/>
                </a:lnTo>
                <a:lnTo>
                  <a:pt x="1792076" y="1753994"/>
                </a:lnTo>
                <a:lnTo>
                  <a:pt x="0" y="1753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731362" y="2321637"/>
            <a:ext cx="1392107" cy="1573002"/>
          </a:xfrm>
          <a:custGeom>
            <a:avLst/>
            <a:gdLst/>
            <a:ahLst/>
            <a:cxnLst/>
            <a:rect l="l" t="t" r="r" b="b"/>
            <a:pathLst>
              <a:path w="1392107" h="1573002">
                <a:moveTo>
                  <a:pt x="0" y="0"/>
                </a:moveTo>
                <a:lnTo>
                  <a:pt x="1392107" y="0"/>
                </a:lnTo>
                <a:lnTo>
                  <a:pt x="1392107" y="1573002"/>
                </a:lnTo>
                <a:lnTo>
                  <a:pt x="0" y="1573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45183" y="4501409"/>
            <a:ext cx="1764465" cy="1968720"/>
          </a:xfrm>
          <a:custGeom>
            <a:avLst/>
            <a:gdLst/>
            <a:ahLst/>
            <a:cxnLst/>
            <a:rect l="l" t="t" r="r" b="b"/>
            <a:pathLst>
              <a:path w="1764465" h="1968720">
                <a:moveTo>
                  <a:pt x="0" y="0"/>
                </a:moveTo>
                <a:lnTo>
                  <a:pt x="1764465" y="0"/>
                </a:lnTo>
                <a:lnTo>
                  <a:pt x="1764465" y="1968720"/>
                </a:lnTo>
                <a:lnTo>
                  <a:pt x="0" y="196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287952" y="6965429"/>
            <a:ext cx="2278927" cy="1572459"/>
          </a:xfrm>
          <a:custGeom>
            <a:avLst/>
            <a:gdLst/>
            <a:ahLst/>
            <a:cxnLst/>
            <a:rect l="l" t="t" r="r" b="b"/>
            <a:pathLst>
              <a:path w="2278927" h="1572459">
                <a:moveTo>
                  <a:pt x="0" y="0"/>
                </a:moveTo>
                <a:lnTo>
                  <a:pt x="2278927" y="0"/>
                </a:lnTo>
                <a:lnTo>
                  <a:pt x="2278927" y="1572459"/>
                </a:lnTo>
                <a:lnTo>
                  <a:pt x="0" y="15724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815141" y="8761476"/>
            <a:ext cx="1224550" cy="1224550"/>
          </a:xfrm>
          <a:custGeom>
            <a:avLst/>
            <a:gdLst/>
            <a:ahLst/>
            <a:cxnLst/>
            <a:rect l="l" t="t" r="r" b="b"/>
            <a:pathLst>
              <a:path w="1224550" h="1224550">
                <a:moveTo>
                  <a:pt x="0" y="0"/>
                </a:moveTo>
                <a:lnTo>
                  <a:pt x="1224549" y="0"/>
                </a:lnTo>
                <a:lnTo>
                  <a:pt x="1224549" y="1224550"/>
                </a:lnTo>
                <a:lnTo>
                  <a:pt x="0" y="1224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1028700" y="-24344"/>
            <a:ext cx="16230600" cy="1516058"/>
          </a:xfrm>
          <a:prstGeom prst="rect">
            <a:avLst/>
          </a:prstGeom>
        </p:spPr>
        <p:txBody>
          <a:bodyPr lIns="0" tIns="0" rIns="0" bIns="0" rtlCol="0" anchor="t">
            <a:spAutoFit/>
          </a:bodyPr>
          <a:lstStyle/>
          <a:p>
            <a:pPr marL="0" lvl="0" indent="0" algn="l">
              <a:lnSpc>
                <a:spcPts val="10237"/>
              </a:lnSpc>
              <a:spcBef>
                <a:spcPct val="0"/>
              </a:spcBef>
            </a:pPr>
            <a:r>
              <a:rPr lang="en-US" sz="9478">
                <a:solidFill>
                  <a:srgbClr val="000000"/>
                </a:solidFill>
                <a:latin typeface="ดองเต่า"/>
                <a:ea typeface="ดองเต่า"/>
                <a:cs typeface="ดองเต่า"/>
                <a:sym typeface="ดองเต่า"/>
              </a:rPr>
              <a:t>Common Pitfalls</a:t>
            </a:r>
          </a:p>
        </p:txBody>
      </p:sp>
      <p:sp>
        <p:nvSpPr>
          <p:cNvPr id="9" name="TextBox 9"/>
          <p:cNvSpPr txBox="1"/>
          <p:nvPr/>
        </p:nvSpPr>
        <p:spPr>
          <a:xfrm>
            <a:off x="1028700" y="1164061"/>
            <a:ext cx="12585872" cy="664831"/>
          </a:xfrm>
          <a:prstGeom prst="rect">
            <a:avLst/>
          </a:prstGeom>
        </p:spPr>
        <p:txBody>
          <a:bodyPr lIns="0" tIns="0" rIns="0" bIns="0" rtlCol="0" anchor="t">
            <a:spAutoFit/>
          </a:bodyPr>
          <a:lstStyle/>
          <a:p>
            <a:pPr marL="0" lvl="0" indent="0" algn="l">
              <a:lnSpc>
                <a:spcPts val="4794"/>
              </a:lnSpc>
              <a:spcBef>
                <a:spcPct val="0"/>
              </a:spcBef>
            </a:pPr>
            <a:r>
              <a:rPr lang="en-US" sz="4439">
                <a:solidFill>
                  <a:srgbClr val="000000"/>
                </a:solidFill>
                <a:latin typeface="Poppins"/>
                <a:ea typeface="Poppins"/>
                <a:cs typeface="Poppins"/>
                <a:sym typeface="Poppins"/>
              </a:rPr>
              <a:t>What could possibly go wrong?... A LOT!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626189" y="3061159"/>
            <a:ext cx="15035621"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QUESTIONS?</a:t>
            </a:r>
          </a:p>
        </p:txBody>
      </p:sp>
      <p:sp>
        <p:nvSpPr>
          <p:cNvPr id="6" name="Freeform 6"/>
          <p:cNvSpPr/>
          <p:nvPr/>
        </p:nvSpPr>
        <p:spPr>
          <a:xfrm>
            <a:off x="4160620" y="6299349"/>
            <a:ext cx="10805079" cy="884052"/>
          </a:xfrm>
          <a:custGeom>
            <a:avLst/>
            <a:gdLst/>
            <a:ahLst/>
            <a:cxnLst/>
            <a:rect l="l" t="t" r="r" b="b"/>
            <a:pathLst>
              <a:path w="10805079" h="884052">
                <a:moveTo>
                  <a:pt x="0" y="0"/>
                </a:moveTo>
                <a:lnTo>
                  <a:pt x="10805079" y="0"/>
                </a:lnTo>
                <a:lnTo>
                  <a:pt x="10805079" y="884052"/>
                </a:lnTo>
                <a:lnTo>
                  <a:pt x="0" y="884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65644">
            <a:off x="14686155" y="3403625"/>
            <a:ext cx="2520253" cy="2424025"/>
          </a:xfrm>
          <a:custGeom>
            <a:avLst/>
            <a:gdLst/>
            <a:ahLst/>
            <a:cxnLst/>
            <a:rect l="l" t="t" r="r" b="b"/>
            <a:pathLst>
              <a:path w="2520253" h="2424025">
                <a:moveTo>
                  <a:pt x="0" y="0"/>
                </a:moveTo>
                <a:lnTo>
                  <a:pt x="2520253" y="0"/>
                </a:lnTo>
                <a:lnTo>
                  <a:pt x="2520253" y="2424025"/>
                </a:lnTo>
                <a:lnTo>
                  <a:pt x="0" y="2424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0" y="2429211"/>
            <a:ext cx="14321774" cy="2847516"/>
          </a:xfrm>
          <a:prstGeom prst="rect">
            <a:avLst/>
          </a:prstGeom>
        </p:spPr>
        <p:txBody>
          <a:bodyPr lIns="0" tIns="0" rIns="0" bIns="0" rtlCol="0" anchor="t">
            <a:spAutoFit/>
          </a:bodyPr>
          <a:lstStyle/>
          <a:p>
            <a:pPr marL="0" lvl="0" indent="0" algn="ctr">
              <a:lnSpc>
                <a:spcPts val="19206"/>
              </a:lnSpc>
              <a:spcBef>
                <a:spcPct val="0"/>
              </a:spcBef>
            </a:pPr>
            <a:r>
              <a:rPr lang="en-US" sz="17783">
                <a:solidFill>
                  <a:srgbClr val="000000"/>
                </a:solidFill>
                <a:latin typeface="ดองเต่า"/>
                <a:ea typeface="ดองเต่า"/>
                <a:cs typeface="ดองเต่า"/>
                <a:sym typeface="ดองเต่า"/>
              </a:rPr>
              <a:t>BRINGING IT ALL</a:t>
            </a:r>
          </a:p>
        </p:txBody>
      </p:sp>
      <p:sp>
        <p:nvSpPr>
          <p:cNvPr id="7" name="TextBox 7"/>
          <p:cNvSpPr txBox="1"/>
          <p:nvPr/>
        </p:nvSpPr>
        <p:spPr>
          <a:xfrm>
            <a:off x="3585934" y="4425138"/>
            <a:ext cx="12360348" cy="3974437"/>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Together</a:t>
            </a:r>
          </a:p>
        </p:txBody>
      </p:sp>
      <p:sp>
        <p:nvSpPr>
          <p:cNvPr id="8" name="Freeform 8"/>
          <p:cNvSpPr/>
          <p:nvPr/>
        </p:nvSpPr>
        <p:spPr>
          <a:xfrm>
            <a:off x="7644316" y="7764379"/>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272899" y="5706979"/>
            <a:ext cx="4365836" cy="4114800"/>
          </a:xfrm>
          <a:custGeom>
            <a:avLst/>
            <a:gdLst/>
            <a:ahLst/>
            <a:cxnLst/>
            <a:rect l="l" t="t" r="r" b="b"/>
            <a:pathLst>
              <a:path w="4365836" h="4114800">
                <a:moveTo>
                  <a:pt x="0" y="0"/>
                </a:moveTo>
                <a:lnTo>
                  <a:pt x="4365836" y="0"/>
                </a:lnTo>
                <a:lnTo>
                  <a:pt x="436583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4588472" y="1603662"/>
            <a:ext cx="9588784" cy="151475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Mind Mapping</a:t>
            </a:r>
          </a:p>
        </p:txBody>
      </p:sp>
      <p:sp>
        <p:nvSpPr>
          <p:cNvPr id="14" name="TextBox 14"/>
          <p:cNvSpPr txBox="1"/>
          <p:nvPr/>
        </p:nvSpPr>
        <p:spPr>
          <a:xfrm>
            <a:off x="3304837" y="3204732"/>
            <a:ext cx="12355139" cy="4819151"/>
          </a:xfrm>
          <a:prstGeom prst="rect">
            <a:avLst/>
          </a:prstGeom>
        </p:spPr>
        <p:txBody>
          <a:bodyPr lIns="0" tIns="0" rIns="0" bIns="0" rtlCol="0" anchor="t">
            <a:spAutoFit/>
          </a:bodyPr>
          <a:lstStyle/>
          <a:p>
            <a:pPr algn="l">
              <a:lnSpc>
                <a:spcPts val="3220"/>
              </a:lnSpc>
            </a:pPr>
            <a:r>
              <a:rPr lang="en-US" sz="2368">
                <a:solidFill>
                  <a:srgbClr val="000000"/>
                </a:solidFill>
                <a:latin typeface="Poppins"/>
                <a:ea typeface="Poppins"/>
                <a:cs typeface="Poppins"/>
                <a:sym typeface="Poppins"/>
              </a:rPr>
              <a:t>Working individually or in a group, use the large Post-it and the materials provided to design a mind map for your mega event. Your proposal should include:</a:t>
            </a:r>
          </a:p>
          <a:p>
            <a:pPr marL="511314" lvl="1" indent="-255657" algn="l">
              <a:lnSpc>
                <a:spcPts val="3220"/>
              </a:lnSpc>
              <a:buFont typeface="Arial"/>
              <a:buChar char="•"/>
            </a:pPr>
            <a:r>
              <a:rPr lang="en-US" sz="2368">
                <a:solidFill>
                  <a:srgbClr val="000000"/>
                </a:solidFill>
                <a:latin typeface="Poppins"/>
                <a:ea typeface="Poppins"/>
                <a:cs typeface="Poppins"/>
                <a:sym typeface="Poppins"/>
              </a:rPr>
              <a:t>A clear and well-defined concept for the event</a:t>
            </a:r>
          </a:p>
          <a:p>
            <a:pPr marL="511314" lvl="1" indent="-255657" algn="l">
              <a:lnSpc>
                <a:spcPts val="3220"/>
              </a:lnSpc>
              <a:buFont typeface="Arial"/>
              <a:buChar char="•"/>
            </a:pPr>
            <a:r>
              <a:rPr lang="en-US" sz="2368">
                <a:solidFill>
                  <a:srgbClr val="000000"/>
                </a:solidFill>
                <a:latin typeface="Poppins"/>
                <a:ea typeface="Poppins"/>
                <a:cs typeface="Poppins"/>
                <a:sym typeface="Poppins"/>
              </a:rPr>
              <a:t>A mission statement that explains the purpose and goals</a:t>
            </a:r>
          </a:p>
          <a:p>
            <a:pPr marL="511314" lvl="1" indent="-255657" algn="l">
              <a:lnSpc>
                <a:spcPts val="3220"/>
              </a:lnSpc>
              <a:buFont typeface="Arial"/>
              <a:buChar char="•"/>
            </a:pPr>
            <a:r>
              <a:rPr lang="en-US" sz="2368">
                <a:solidFill>
                  <a:srgbClr val="000000"/>
                </a:solidFill>
                <a:latin typeface="Poppins"/>
                <a:ea typeface="Poppins"/>
                <a:cs typeface="Poppins"/>
                <a:sym typeface="Poppins"/>
              </a:rPr>
              <a:t>An overview of the resources currently available to you (such as time, people, and funding)</a:t>
            </a:r>
          </a:p>
          <a:p>
            <a:pPr marL="511314" lvl="1" indent="-255657" algn="l">
              <a:lnSpc>
                <a:spcPts val="3220"/>
              </a:lnSpc>
              <a:buFont typeface="Arial"/>
              <a:buChar char="•"/>
            </a:pPr>
            <a:r>
              <a:rPr lang="en-US" sz="2368">
                <a:solidFill>
                  <a:srgbClr val="000000"/>
                </a:solidFill>
                <a:latin typeface="Poppins"/>
                <a:ea typeface="Poppins"/>
                <a:cs typeface="Poppins"/>
                <a:sym typeface="Poppins"/>
              </a:rPr>
              <a:t>Any potential challenges or pitfalls you anticipate encountering during the planning or execution of the event</a:t>
            </a:r>
          </a:p>
          <a:p>
            <a:pPr algn="l">
              <a:lnSpc>
                <a:spcPts val="3220"/>
              </a:lnSpc>
            </a:pPr>
            <a:r>
              <a:rPr lang="en-US" sz="2368">
                <a:solidFill>
                  <a:srgbClr val="000000"/>
                </a:solidFill>
                <a:latin typeface="Poppins"/>
                <a:ea typeface="Poppins"/>
                <a:cs typeface="Poppins"/>
                <a:sym typeface="Poppins"/>
              </a:rPr>
              <a:t>In addition, identify any opportunities or connections for gaining extra resources (time, people, or funding) that you discovered while creating your community map.</a:t>
            </a:r>
          </a:p>
          <a:p>
            <a:pPr marL="0" lvl="0" indent="0" algn="ctr">
              <a:lnSpc>
                <a:spcPts val="3220"/>
              </a:lnSpc>
              <a:spcBef>
                <a:spcPct val="0"/>
              </a:spcBef>
            </a:pPr>
            <a:endParaRPr lang="en-US" sz="2368">
              <a:solidFill>
                <a:srgbClr val="000000"/>
              </a:solidFill>
              <a:latin typeface="Poppins"/>
              <a:ea typeface="Poppins"/>
              <a:cs typeface="Poppins"/>
              <a:sym typeface="Poppins"/>
            </a:endParaRPr>
          </a:p>
        </p:txBody>
      </p:sp>
      <p:sp>
        <p:nvSpPr>
          <p:cNvPr id="15" name="TextBox 15"/>
          <p:cNvSpPr txBox="1"/>
          <p:nvPr/>
        </p:nvSpPr>
        <p:spPr>
          <a:xfrm>
            <a:off x="3161519" y="7959909"/>
            <a:ext cx="3352186"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(15-20 minutes)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a:off x="11047973" y="4967082"/>
            <a:ext cx="1123193" cy="411369"/>
          </a:xfrm>
          <a:custGeom>
            <a:avLst/>
            <a:gdLst/>
            <a:ahLst/>
            <a:cxnLst/>
            <a:rect l="l" t="t" r="r" b="b"/>
            <a:pathLst>
              <a:path w="1123193" h="411369">
                <a:moveTo>
                  <a:pt x="0" y="0"/>
                </a:moveTo>
                <a:lnTo>
                  <a:pt x="1123193" y="0"/>
                </a:lnTo>
                <a:lnTo>
                  <a:pt x="1123193" y="411370"/>
                </a:lnTo>
                <a:lnTo>
                  <a:pt x="0" y="411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6127325" y="4897985"/>
            <a:ext cx="1123193" cy="411369"/>
          </a:xfrm>
          <a:custGeom>
            <a:avLst/>
            <a:gdLst/>
            <a:ahLst/>
            <a:cxnLst/>
            <a:rect l="l" t="t" r="r" b="b"/>
            <a:pathLst>
              <a:path w="1123193" h="411369">
                <a:moveTo>
                  <a:pt x="0" y="0"/>
                </a:moveTo>
                <a:lnTo>
                  <a:pt x="1123193" y="0"/>
                </a:lnTo>
                <a:lnTo>
                  <a:pt x="1123193" y="411369"/>
                </a:lnTo>
                <a:lnTo>
                  <a:pt x="0" y="411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2192702">
            <a:off x="10977214" y="6006509"/>
            <a:ext cx="1202521" cy="368272"/>
          </a:xfrm>
          <a:custGeom>
            <a:avLst/>
            <a:gdLst/>
            <a:ahLst/>
            <a:cxnLst/>
            <a:rect l="l" t="t" r="r" b="b"/>
            <a:pathLst>
              <a:path w="1202521" h="368272">
                <a:moveTo>
                  <a:pt x="0" y="0"/>
                </a:moveTo>
                <a:lnTo>
                  <a:pt x="1202522" y="0"/>
                </a:lnTo>
                <a:lnTo>
                  <a:pt x="1202522" y="368272"/>
                </a:lnTo>
                <a:lnTo>
                  <a:pt x="0" y="368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607297">
            <a:off x="6260105" y="4027988"/>
            <a:ext cx="1202521" cy="368272"/>
          </a:xfrm>
          <a:custGeom>
            <a:avLst/>
            <a:gdLst/>
            <a:ahLst/>
            <a:cxnLst/>
            <a:rect l="l" t="t" r="r" b="b"/>
            <a:pathLst>
              <a:path w="1202521" h="368272">
                <a:moveTo>
                  <a:pt x="0" y="0"/>
                </a:moveTo>
                <a:lnTo>
                  <a:pt x="1202521" y="0"/>
                </a:lnTo>
                <a:lnTo>
                  <a:pt x="1202521" y="368272"/>
                </a:lnTo>
                <a:lnTo>
                  <a:pt x="0" y="368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2796077" flipH="1">
            <a:off x="6223840" y="5949080"/>
            <a:ext cx="1202521" cy="368272"/>
          </a:xfrm>
          <a:custGeom>
            <a:avLst/>
            <a:gdLst/>
            <a:ahLst/>
            <a:cxnLst/>
            <a:rect l="l" t="t" r="r" b="b"/>
            <a:pathLst>
              <a:path w="1202521" h="368272">
                <a:moveTo>
                  <a:pt x="1202521" y="0"/>
                </a:moveTo>
                <a:lnTo>
                  <a:pt x="0" y="0"/>
                </a:lnTo>
                <a:lnTo>
                  <a:pt x="0" y="368272"/>
                </a:lnTo>
                <a:lnTo>
                  <a:pt x="1202521" y="368272"/>
                </a:lnTo>
                <a:lnTo>
                  <a:pt x="120252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8003922" flipH="1">
            <a:off x="11013480" y="4085416"/>
            <a:ext cx="1202521" cy="368272"/>
          </a:xfrm>
          <a:custGeom>
            <a:avLst/>
            <a:gdLst/>
            <a:ahLst/>
            <a:cxnLst/>
            <a:rect l="l" t="t" r="r" b="b"/>
            <a:pathLst>
              <a:path w="1202521" h="368272">
                <a:moveTo>
                  <a:pt x="1202521" y="0"/>
                </a:moveTo>
                <a:lnTo>
                  <a:pt x="0" y="0"/>
                </a:lnTo>
                <a:lnTo>
                  <a:pt x="0" y="368272"/>
                </a:lnTo>
                <a:lnTo>
                  <a:pt x="1202521" y="368272"/>
                </a:lnTo>
                <a:lnTo>
                  <a:pt x="120252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562777" y="755335"/>
            <a:ext cx="5078125" cy="2492898"/>
          </a:xfrm>
          <a:custGeom>
            <a:avLst/>
            <a:gdLst/>
            <a:ahLst/>
            <a:cxnLst/>
            <a:rect l="l" t="t" r="r" b="b"/>
            <a:pathLst>
              <a:path w="5078125" h="2492898">
                <a:moveTo>
                  <a:pt x="0" y="0"/>
                </a:moveTo>
                <a:lnTo>
                  <a:pt x="5078125" y="0"/>
                </a:lnTo>
                <a:lnTo>
                  <a:pt x="5078125" y="2492898"/>
                </a:lnTo>
                <a:lnTo>
                  <a:pt x="0" y="249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2714091" y="3897051"/>
            <a:ext cx="5078125" cy="2492898"/>
          </a:xfrm>
          <a:custGeom>
            <a:avLst/>
            <a:gdLst/>
            <a:ahLst/>
            <a:cxnLst/>
            <a:rect l="l" t="t" r="r" b="b"/>
            <a:pathLst>
              <a:path w="5078125" h="2492898">
                <a:moveTo>
                  <a:pt x="0" y="0"/>
                </a:moveTo>
                <a:lnTo>
                  <a:pt x="5078125" y="0"/>
                </a:lnTo>
                <a:lnTo>
                  <a:pt x="5078125" y="2492898"/>
                </a:lnTo>
                <a:lnTo>
                  <a:pt x="0" y="249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3562777" y="7038767"/>
            <a:ext cx="5078125" cy="2492898"/>
          </a:xfrm>
          <a:custGeom>
            <a:avLst/>
            <a:gdLst/>
            <a:ahLst/>
            <a:cxnLst/>
            <a:rect l="l" t="t" r="r" b="b"/>
            <a:pathLst>
              <a:path w="5078125" h="2492898">
                <a:moveTo>
                  <a:pt x="0" y="0"/>
                </a:moveTo>
                <a:lnTo>
                  <a:pt x="5078125" y="0"/>
                </a:lnTo>
                <a:lnTo>
                  <a:pt x="5078125" y="2492898"/>
                </a:lnTo>
                <a:lnTo>
                  <a:pt x="0" y="249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9647098" y="755335"/>
            <a:ext cx="5078125" cy="2492898"/>
          </a:xfrm>
          <a:custGeom>
            <a:avLst/>
            <a:gdLst/>
            <a:ahLst/>
            <a:cxnLst/>
            <a:rect l="l" t="t" r="r" b="b"/>
            <a:pathLst>
              <a:path w="5078125" h="2492898">
                <a:moveTo>
                  <a:pt x="0" y="0"/>
                </a:moveTo>
                <a:lnTo>
                  <a:pt x="5078125" y="0"/>
                </a:lnTo>
                <a:lnTo>
                  <a:pt x="5078125" y="2492898"/>
                </a:lnTo>
                <a:lnTo>
                  <a:pt x="0" y="2492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510443" y="3897051"/>
            <a:ext cx="5078125" cy="2492898"/>
          </a:xfrm>
          <a:custGeom>
            <a:avLst/>
            <a:gdLst/>
            <a:ahLst/>
            <a:cxnLst/>
            <a:rect l="l" t="t" r="r" b="b"/>
            <a:pathLst>
              <a:path w="5078125" h="2492898">
                <a:moveTo>
                  <a:pt x="0" y="0"/>
                </a:moveTo>
                <a:lnTo>
                  <a:pt x="5078125" y="0"/>
                </a:lnTo>
                <a:lnTo>
                  <a:pt x="5078125" y="2492898"/>
                </a:lnTo>
                <a:lnTo>
                  <a:pt x="0" y="2492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9647098" y="7038767"/>
            <a:ext cx="5078125" cy="2492898"/>
          </a:xfrm>
          <a:custGeom>
            <a:avLst/>
            <a:gdLst/>
            <a:ahLst/>
            <a:cxnLst/>
            <a:rect l="l" t="t" r="r" b="b"/>
            <a:pathLst>
              <a:path w="5078125" h="2492898">
                <a:moveTo>
                  <a:pt x="0" y="0"/>
                </a:moveTo>
                <a:lnTo>
                  <a:pt x="5078125" y="0"/>
                </a:lnTo>
                <a:lnTo>
                  <a:pt x="5078125" y="2492898"/>
                </a:lnTo>
                <a:lnTo>
                  <a:pt x="0" y="2492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3913205" y="6492986"/>
            <a:ext cx="1339949" cy="1286351"/>
          </a:xfrm>
          <a:custGeom>
            <a:avLst/>
            <a:gdLst/>
            <a:ahLst/>
            <a:cxnLst/>
            <a:rect l="l" t="t" r="r" b="b"/>
            <a:pathLst>
              <a:path w="1339949" h="1286351">
                <a:moveTo>
                  <a:pt x="0" y="0"/>
                </a:moveTo>
                <a:lnTo>
                  <a:pt x="1339948" y="0"/>
                </a:lnTo>
                <a:lnTo>
                  <a:pt x="1339948" y="1286351"/>
                </a:lnTo>
                <a:lnTo>
                  <a:pt x="0" y="12863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6910775" y="3248233"/>
            <a:ext cx="1377225" cy="1445560"/>
          </a:xfrm>
          <a:custGeom>
            <a:avLst/>
            <a:gdLst/>
            <a:ahLst/>
            <a:cxnLst/>
            <a:rect l="l" t="t" r="r" b="b"/>
            <a:pathLst>
              <a:path w="1377225" h="1445560">
                <a:moveTo>
                  <a:pt x="0" y="0"/>
                </a:moveTo>
                <a:lnTo>
                  <a:pt x="1377225" y="0"/>
                </a:lnTo>
                <a:lnTo>
                  <a:pt x="1377225" y="1445560"/>
                </a:lnTo>
                <a:lnTo>
                  <a:pt x="0" y="1445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4062537" y="266067"/>
            <a:ext cx="1555986" cy="1555986"/>
          </a:xfrm>
          <a:custGeom>
            <a:avLst/>
            <a:gdLst/>
            <a:ahLst/>
            <a:cxnLst/>
            <a:rect l="l" t="t" r="r" b="b"/>
            <a:pathLst>
              <a:path w="1555986" h="1555986">
                <a:moveTo>
                  <a:pt x="0" y="0"/>
                </a:moveTo>
                <a:lnTo>
                  <a:pt x="1555987" y="0"/>
                </a:lnTo>
                <a:lnTo>
                  <a:pt x="1555987" y="1555986"/>
                </a:lnTo>
                <a:lnTo>
                  <a:pt x="0" y="15559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2547198" y="96617"/>
            <a:ext cx="1382506" cy="1725436"/>
          </a:xfrm>
          <a:custGeom>
            <a:avLst/>
            <a:gdLst/>
            <a:ahLst/>
            <a:cxnLst/>
            <a:rect l="l" t="t" r="r" b="b"/>
            <a:pathLst>
              <a:path w="1382506" h="1725436">
                <a:moveTo>
                  <a:pt x="0" y="0"/>
                </a:moveTo>
                <a:lnTo>
                  <a:pt x="1382506" y="0"/>
                </a:lnTo>
                <a:lnTo>
                  <a:pt x="1382506" y="1725436"/>
                </a:lnTo>
                <a:lnTo>
                  <a:pt x="0" y="1725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a:off x="2547198" y="6663313"/>
            <a:ext cx="1621902" cy="1621902"/>
          </a:xfrm>
          <a:custGeom>
            <a:avLst/>
            <a:gdLst/>
            <a:ahLst/>
            <a:cxnLst/>
            <a:rect l="l" t="t" r="r" b="b"/>
            <a:pathLst>
              <a:path w="1621902" h="1621902">
                <a:moveTo>
                  <a:pt x="0" y="0"/>
                </a:moveTo>
                <a:lnTo>
                  <a:pt x="1621902" y="0"/>
                </a:lnTo>
                <a:lnTo>
                  <a:pt x="1621902" y="1621903"/>
                </a:lnTo>
                <a:lnTo>
                  <a:pt x="0" y="16219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TextBox 19"/>
          <p:cNvSpPr txBox="1"/>
          <p:nvPr/>
        </p:nvSpPr>
        <p:spPr>
          <a:xfrm>
            <a:off x="6825100" y="3817799"/>
            <a:ext cx="4637799" cy="2628891"/>
          </a:xfrm>
          <a:prstGeom prst="rect">
            <a:avLst/>
          </a:prstGeom>
        </p:spPr>
        <p:txBody>
          <a:bodyPr lIns="0" tIns="0" rIns="0" bIns="0" rtlCol="0" anchor="t">
            <a:spAutoFit/>
          </a:bodyPr>
          <a:lstStyle/>
          <a:p>
            <a:pPr algn="ctr">
              <a:lnSpc>
                <a:spcPts val="9299"/>
              </a:lnSpc>
            </a:pPr>
            <a:r>
              <a:rPr lang="en-US" sz="9999">
                <a:solidFill>
                  <a:srgbClr val="000000"/>
                </a:solidFill>
                <a:latin typeface="ดองเต่า"/>
                <a:ea typeface="ดองเต่า"/>
                <a:cs typeface="ดองเต่า"/>
                <a:sym typeface="ดองเต่า"/>
              </a:rPr>
              <a:t>FALL</a:t>
            </a:r>
          </a:p>
          <a:p>
            <a:pPr marL="0" lvl="0" indent="0" algn="ctr">
              <a:lnSpc>
                <a:spcPts val="9299"/>
              </a:lnSpc>
              <a:spcBef>
                <a:spcPct val="0"/>
              </a:spcBef>
            </a:pPr>
            <a:r>
              <a:rPr lang="en-US" sz="9999">
                <a:solidFill>
                  <a:srgbClr val="000000"/>
                </a:solidFill>
                <a:latin typeface="ดองเต่า"/>
                <a:ea typeface="ดองเต่า"/>
                <a:cs typeface="ดองเต่า"/>
                <a:sym typeface="ดองเต่า"/>
              </a:rPr>
              <a:t>FEST</a:t>
            </a:r>
          </a:p>
        </p:txBody>
      </p:sp>
      <p:sp>
        <p:nvSpPr>
          <p:cNvPr id="20" name="Freeform 20"/>
          <p:cNvSpPr/>
          <p:nvPr/>
        </p:nvSpPr>
        <p:spPr>
          <a:xfrm>
            <a:off x="196359" y="3295373"/>
            <a:ext cx="1453596" cy="1422707"/>
          </a:xfrm>
          <a:custGeom>
            <a:avLst/>
            <a:gdLst/>
            <a:ahLst/>
            <a:cxnLst/>
            <a:rect l="l" t="t" r="r" b="b"/>
            <a:pathLst>
              <a:path w="1453596" h="1422707">
                <a:moveTo>
                  <a:pt x="0" y="0"/>
                </a:moveTo>
                <a:lnTo>
                  <a:pt x="1453596" y="0"/>
                </a:lnTo>
                <a:lnTo>
                  <a:pt x="1453596" y="1422707"/>
                </a:lnTo>
                <a:lnTo>
                  <a:pt x="0" y="142270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1" name="Group 21"/>
          <p:cNvGrpSpPr/>
          <p:nvPr/>
        </p:nvGrpSpPr>
        <p:grpSpPr>
          <a:xfrm>
            <a:off x="9902418" y="7264987"/>
            <a:ext cx="4567484" cy="2040457"/>
            <a:chOff x="0" y="0"/>
            <a:chExt cx="6089979" cy="2720610"/>
          </a:xfrm>
        </p:grpSpPr>
        <p:sp>
          <p:nvSpPr>
            <p:cNvPr id="22" name="TextBox 22"/>
            <p:cNvSpPr txBox="1"/>
            <p:nvPr/>
          </p:nvSpPr>
          <p:spPr>
            <a:xfrm>
              <a:off x="0" y="888846"/>
              <a:ext cx="6089979" cy="1831764"/>
            </a:xfrm>
            <a:prstGeom prst="rect">
              <a:avLst/>
            </a:prstGeom>
          </p:spPr>
          <p:txBody>
            <a:bodyPr lIns="0" tIns="0" rIns="0" bIns="0" rtlCol="0" anchor="t">
              <a:spAutoFit/>
            </a:bodyPr>
            <a:lstStyle/>
            <a:p>
              <a:pPr marL="431797" lvl="1" indent="-215899" algn="l">
                <a:lnSpc>
                  <a:spcPts val="2719"/>
                </a:lnSpc>
                <a:buFont typeface="Arial"/>
                <a:buChar char="•"/>
              </a:pPr>
              <a:r>
                <a:rPr lang="en-US" sz="1999">
                  <a:solidFill>
                    <a:srgbClr val="000000"/>
                  </a:solidFill>
                  <a:latin typeface="Poppins"/>
                  <a:ea typeface="Poppins"/>
                  <a:cs typeface="Poppins"/>
                  <a:sym typeface="Poppins"/>
                </a:rPr>
                <a:t>Black-out weekend for all staff</a:t>
              </a:r>
            </a:p>
            <a:p>
              <a:pPr marL="431797" lvl="1" indent="-215899" algn="l">
                <a:lnSpc>
                  <a:spcPts val="2719"/>
                </a:lnSpc>
                <a:buFont typeface="Arial"/>
                <a:buChar char="•"/>
              </a:pPr>
              <a:r>
                <a:rPr lang="en-US" sz="1999">
                  <a:solidFill>
                    <a:srgbClr val="000000"/>
                  </a:solidFill>
                  <a:latin typeface="Poppins"/>
                  <a:ea typeface="Poppins"/>
                  <a:cs typeface="Poppins"/>
                  <a:sym typeface="Poppins"/>
                </a:rPr>
                <a:t>Volunteers </a:t>
              </a:r>
            </a:p>
            <a:p>
              <a:pPr marL="431797" lvl="1" indent="-215899" algn="l">
                <a:lnSpc>
                  <a:spcPts val="2719"/>
                </a:lnSpc>
                <a:buFont typeface="Arial"/>
                <a:buChar char="•"/>
              </a:pPr>
              <a:r>
                <a:rPr lang="en-US" sz="1999">
                  <a:solidFill>
                    <a:srgbClr val="000000"/>
                  </a:solidFill>
                  <a:latin typeface="Poppins"/>
                  <a:ea typeface="Poppins"/>
                  <a:cs typeface="Poppins"/>
                  <a:sym typeface="Poppins"/>
                </a:rPr>
                <a:t>The Friends of the Bear Library </a:t>
              </a:r>
            </a:p>
            <a:p>
              <a:pPr marL="431797" lvl="1" indent="-215899" algn="l">
                <a:lnSpc>
                  <a:spcPts val="2719"/>
                </a:lnSpc>
                <a:buFont typeface="Arial"/>
                <a:buChar char="•"/>
              </a:pPr>
              <a:r>
                <a:rPr lang="en-US" sz="1999">
                  <a:solidFill>
                    <a:srgbClr val="000000"/>
                  </a:solidFill>
                  <a:latin typeface="Poppins"/>
                  <a:ea typeface="Poppins"/>
                  <a:cs typeface="Poppins"/>
                  <a:sym typeface="Poppins"/>
                </a:rPr>
                <a:t>Community Partners </a:t>
              </a:r>
            </a:p>
          </p:txBody>
        </p:sp>
        <p:sp>
          <p:nvSpPr>
            <p:cNvPr id="23" name="TextBox 23"/>
            <p:cNvSpPr txBox="1"/>
            <p:nvPr/>
          </p:nvSpPr>
          <p:spPr>
            <a:xfrm>
              <a:off x="0" y="-47625"/>
              <a:ext cx="6089979" cy="810302"/>
            </a:xfrm>
            <a:prstGeom prst="rect">
              <a:avLst/>
            </a:prstGeom>
          </p:spPr>
          <p:txBody>
            <a:bodyPr lIns="0" tIns="0" rIns="0" bIns="0" rtlCol="0" anchor="t">
              <a:spAutoFit/>
            </a:bodyPr>
            <a:lstStyle/>
            <a:p>
              <a:pPr marL="0" lvl="0" indent="0" algn="ctr">
                <a:lnSpc>
                  <a:spcPts val="4256"/>
                </a:lnSpc>
                <a:spcBef>
                  <a:spcPct val="0"/>
                </a:spcBef>
              </a:pPr>
              <a:r>
                <a:rPr lang="en-US" sz="3800">
                  <a:solidFill>
                    <a:srgbClr val="000000"/>
                  </a:solidFill>
                  <a:latin typeface="ดองเต่า"/>
                  <a:ea typeface="ดองเต่า"/>
                  <a:cs typeface="ดองเต่า"/>
                  <a:sym typeface="ดองเต่า"/>
                </a:rPr>
                <a:t>PEOPLE</a:t>
              </a:r>
            </a:p>
          </p:txBody>
        </p:sp>
      </p:grpSp>
      <p:grpSp>
        <p:nvGrpSpPr>
          <p:cNvPr id="24" name="Group 24"/>
          <p:cNvGrpSpPr/>
          <p:nvPr/>
        </p:nvGrpSpPr>
        <p:grpSpPr>
          <a:xfrm>
            <a:off x="3818098" y="7264987"/>
            <a:ext cx="4567484" cy="2040457"/>
            <a:chOff x="0" y="0"/>
            <a:chExt cx="6089979" cy="2720610"/>
          </a:xfrm>
        </p:grpSpPr>
        <p:sp>
          <p:nvSpPr>
            <p:cNvPr id="25" name="TextBox 25"/>
            <p:cNvSpPr txBox="1"/>
            <p:nvPr/>
          </p:nvSpPr>
          <p:spPr>
            <a:xfrm>
              <a:off x="0" y="888846"/>
              <a:ext cx="6089979" cy="1831764"/>
            </a:xfrm>
            <a:prstGeom prst="rect">
              <a:avLst/>
            </a:prstGeom>
          </p:spPr>
          <p:txBody>
            <a:bodyPr lIns="0" tIns="0" rIns="0" bIns="0" rtlCol="0" anchor="t">
              <a:spAutoFit/>
            </a:bodyPr>
            <a:lstStyle/>
            <a:p>
              <a:pPr marL="431797" lvl="1" indent="-215899" algn="l">
                <a:lnSpc>
                  <a:spcPts val="2719"/>
                </a:lnSpc>
                <a:buFont typeface="Arial"/>
                <a:buChar char="•"/>
              </a:pPr>
              <a:r>
                <a:rPr lang="en-US" sz="1999">
                  <a:solidFill>
                    <a:srgbClr val="000000"/>
                  </a:solidFill>
                  <a:latin typeface="Poppins"/>
                  <a:ea typeface="Poppins"/>
                  <a:cs typeface="Poppins"/>
                  <a:sym typeface="Poppins"/>
                </a:rPr>
                <a:t>$5,000 required to impliment</a:t>
              </a:r>
            </a:p>
            <a:p>
              <a:pPr marL="431797" lvl="1" indent="-215899" algn="l">
                <a:lnSpc>
                  <a:spcPts val="2719"/>
                </a:lnSpc>
                <a:buFont typeface="Arial"/>
                <a:buChar char="•"/>
              </a:pPr>
              <a:r>
                <a:rPr lang="en-US" sz="1999">
                  <a:solidFill>
                    <a:srgbClr val="000000"/>
                  </a:solidFill>
                  <a:latin typeface="Poppins"/>
                  <a:ea typeface="Poppins"/>
                  <a:cs typeface="Poppins"/>
                  <a:sym typeface="Poppins"/>
                </a:rPr>
                <a:t>Continuing Partnerships: $2,000</a:t>
              </a:r>
            </a:p>
            <a:p>
              <a:pPr marL="431797" lvl="1" indent="-215899" algn="l">
                <a:lnSpc>
                  <a:spcPts val="2719"/>
                </a:lnSpc>
                <a:buFont typeface="Arial"/>
                <a:buChar char="•"/>
              </a:pPr>
              <a:r>
                <a:rPr lang="en-US" sz="1999">
                  <a:solidFill>
                    <a:srgbClr val="000000"/>
                  </a:solidFill>
                  <a:latin typeface="Poppins"/>
                  <a:ea typeface="Poppins"/>
                  <a:cs typeface="Poppins"/>
                  <a:sym typeface="Poppins"/>
                </a:rPr>
                <a:t>Community Giving: $500</a:t>
              </a:r>
            </a:p>
            <a:p>
              <a:pPr marL="431797" lvl="1" indent="-215899" algn="l">
                <a:lnSpc>
                  <a:spcPts val="2719"/>
                </a:lnSpc>
                <a:buFont typeface="Arial"/>
                <a:buChar char="•"/>
              </a:pPr>
              <a:r>
                <a:rPr lang="en-US" sz="1999">
                  <a:solidFill>
                    <a:srgbClr val="000000"/>
                  </a:solidFill>
                  <a:latin typeface="Poppins"/>
                  <a:ea typeface="Poppins"/>
                  <a:cs typeface="Poppins"/>
                  <a:sym typeface="Poppins"/>
                </a:rPr>
                <a:t>Rotating Partnerships: $2,500</a:t>
              </a:r>
            </a:p>
          </p:txBody>
        </p:sp>
        <p:sp>
          <p:nvSpPr>
            <p:cNvPr id="26" name="TextBox 26"/>
            <p:cNvSpPr txBox="1"/>
            <p:nvPr/>
          </p:nvSpPr>
          <p:spPr>
            <a:xfrm>
              <a:off x="0" y="-47625"/>
              <a:ext cx="6089979" cy="810302"/>
            </a:xfrm>
            <a:prstGeom prst="rect">
              <a:avLst/>
            </a:prstGeom>
          </p:spPr>
          <p:txBody>
            <a:bodyPr lIns="0" tIns="0" rIns="0" bIns="0" rtlCol="0" anchor="t">
              <a:spAutoFit/>
            </a:bodyPr>
            <a:lstStyle/>
            <a:p>
              <a:pPr marL="0" lvl="0" indent="0" algn="ctr">
                <a:lnSpc>
                  <a:spcPts val="4256"/>
                </a:lnSpc>
                <a:spcBef>
                  <a:spcPct val="0"/>
                </a:spcBef>
              </a:pPr>
              <a:r>
                <a:rPr lang="en-US" sz="3800">
                  <a:solidFill>
                    <a:srgbClr val="000000"/>
                  </a:solidFill>
                  <a:latin typeface="ดองเต่า"/>
                  <a:ea typeface="ดองเต่า"/>
                  <a:cs typeface="ดองเต่า"/>
                  <a:sym typeface="ดองเต่า"/>
                </a:rPr>
                <a:t>FUNDING</a:t>
              </a:r>
            </a:p>
          </p:txBody>
        </p:sp>
      </p:grpSp>
      <p:grpSp>
        <p:nvGrpSpPr>
          <p:cNvPr id="27" name="Group 27"/>
          <p:cNvGrpSpPr/>
          <p:nvPr/>
        </p:nvGrpSpPr>
        <p:grpSpPr>
          <a:xfrm>
            <a:off x="765763" y="4294721"/>
            <a:ext cx="4567484" cy="1697557"/>
            <a:chOff x="0" y="0"/>
            <a:chExt cx="6089979" cy="2263410"/>
          </a:xfrm>
        </p:grpSpPr>
        <p:sp>
          <p:nvSpPr>
            <p:cNvPr id="28" name="TextBox 28"/>
            <p:cNvSpPr txBox="1"/>
            <p:nvPr/>
          </p:nvSpPr>
          <p:spPr>
            <a:xfrm>
              <a:off x="0" y="888846"/>
              <a:ext cx="6089979" cy="1374564"/>
            </a:xfrm>
            <a:prstGeom prst="rect">
              <a:avLst/>
            </a:prstGeom>
          </p:spPr>
          <p:txBody>
            <a:bodyPr lIns="0" tIns="0" rIns="0" bIns="0" rtlCol="0" anchor="t">
              <a:spAutoFit/>
            </a:bodyPr>
            <a:lstStyle/>
            <a:p>
              <a:pPr marL="431797" lvl="1" indent="-215899" algn="l">
                <a:lnSpc>
                  <a:spcPts val="2719"/>
                </a:lnSpc>
                <a:buFont typeface="Arial"/>
                <a:buChar char="•"/>
              </a:pPr>
              <a:r>
                <a:rPr lang="en-US" sz="1999">
                  <a:solidFill>
                    <a:srgbClr val="000000"/>
                  </a:solidFill>
                  <a:latin typeface="Poppins"/>
                  <a:ea typeface="Poppins"/>
                  <a:cs typeface="Poppins"/>
                  <a:sym typeface="Poppins"/>
                </a:rPr>
                <a:t>Rain! </a:t>
              </a:r>
            </a:p>
            <a:p>
              <a:pPr marL="431797" lvl="1" indent="-215899" algn="l">
                <a:lnSpc>
                  <a:spcPts val="2719"/>
                </a:lnSpc>
                <a:buFont typeface="Arial"/>
                <a:buChar char="•"/>
              </a:pPr>
              <a:r>
                <a:rPr lang="en-US" sz="1999">
                  <a:solidFill>
                    <a:srgbClr val="000000"/>
                  </a:solidFill>
                  <a:latin typeface="Poppins"/>
                  <a:ea typeface="Poppins"/>
                  <a:cs typeface="Poppins"/>
                  <a:sym typeface="Poppins"/>
                </a:rPr>
                <a:t>Competing events</a:t>
              </a:r>
            </a:p>
            <a:p>
              <a:pPr marL="431797" lvl="1" indent="-215899" algn="l">
                <a:lnSpc>
                  <a:spcPts val="2719"/>
                </a:lnSpc>
                <a:buFont typeface="Arial"/>
                <a:buChar char="•"/>
              </a:pPr>
              <a:r>
                <a:rPr lang="en-US" sz="1999">
                  <a:solidFill>
                    <a:srgbClr val="000000"/>
                  </a:solidFill>
                  <a:latin typeface="Poppins"/>
                  <a:ea typeface="Poppins"/>
                  <a:cs typeface="Poppins"/>
                  <a:sym typeface="Poppins"/>
                </a:rPr>
                <a:t>No-show vendors</a:t>
              </a:r>
            </a:p>
          </p:txBody>
        </p:sp>
        <p:sp>
          <p:nvSpPr>
            <p:cNvPr id="29" name="TextBox 29"/>
            <p:cNvSpPr txBox="1"/>
            <p:nvPr/>
          </p:nvSpPr>
          <p:spPr>
            <a:xfrm>
              <a:off x="0" y="-47625"/>
              <a:ext cx="6089979" cy="810302"/>
            </a:xfrm>
            <a:prstGeom prst="rect">
              <a:avLst/>
            </a:prstGeom>
          </p:spPr>
          <p:txBody>
            <a:bodyPr lIns="0" tIns="0" rIns="0" bIns="0" rtlCol="0" anchor="t">
              <a:spAutoFit/>
            </a:bodyPr>
            <a:lstStyle/>
            <a:p>
              <a:pPr marL="0" lvl="0" indent="0" algn="ctr">
                <a:lnSpc>
                  <a:spcPts val="4256"/>
                </a:lnSpc>
                <a:spcBef>
                  <a:spcPct val="0"/>
                </a:spcBef>
              </a:pPr>
              <a:r>
                <a:rPr lang="en-US" sz="3800">
                  <a:solidFill>
                    <a:srgbClr val="000000"/>
                  </a:solidFill>
                  <a:latin typeface="ดองเต่า"/>
                  <a:ea typeface="ดองเต่า"/>
                  <a:cs typeface="ดองเต่า"/>
                  <a:sym typeface="ดองเต่า"/>
                </a:rPr>
                <a:t>PITFALL</a:t>
              </a:r>
            </a:p>
          </p:txBody>
        </p:sp>
      </p:grpSp>
      <p:grpSp>
        <p:nvGrpSpPr>
          <p:cNvPr id="30" name="Group 30"/>
          <p:cNvGrpSpPr/>
          <p:nvPr/>
        </p:nvGrpSpPr>
        <p:grpSpPr>
          <a:xfrm>
            <a:off x="12969411" y="4294721"/>
            <a:ext cx="4567484" cy="1697557"/>
            <a:chOff x="0" y="0"/>
            <a:chExt cx="6089979" cy="2263410"/>
          </a:xfrm>
        </p:grpSpPr>
        <p:sp>
          <p:nvSpPr>
            <p:cNvPr id="31" name="TextBox 31"/>
            <p:cNvSpPr txBox="1"/>
            <p:nvPr/>
          </p:nvSpPr>
          <p:spPr>
            <a:xfrm>
              <a:off x="0" y="888846"/>
              <a:ext cx="6089979" cy="1374564"/>
            </a:xfrm>
            <a:prstGeom prst="rect">
              <a:avLst/>
            </a:prstGeom>
          </p:spPr>
          <p:txBody>
            <a:bodyPr lIns="0" tIns="0" rIns="0" bIns="0" rtlCol="0" anchor="t">
              <a:spAutoFit/>
            </a:bodyPr>
            <a:lstStyle/>
            <a:p>
              <a:pPr marL="431797" lvl="1" indent="-215899" algn="l">
                <a:lnSpc>
                  <a:spcPts val="2719"/>
                </a:lnSpc>
                <a:buFont typeface="Arial"/>
                <a:buChar char="•"/>
              </a:pPr>
              <a:r>
                <a:rPr lang="en-US" sz="1999">
                  <a:solidFill>
                    <a:srgbClr val="000000"/>
                  </a:solidFill>
                  <a:latin typeface="Poppins"/>
                  <a:ea typeface="Poppins"/>
                  <a:cs typeface="Poppins"/>
                  <a:sym typeface="Poppins"/>
                </a:rPr>
                <a:t>Reserves spaces 12 months out</a:t>
              </a:r>
            </a:p>
            <a:p>
              <a:pPr marL="431797" lvl="1" indent="-215899" algn="l">
                <a:lnSpc>
                  <a:spcPts val="2719"/>
                </a:lnSpc>
                <a:buFont typeface="Arial"/>
                <a:buChar char="•"/>
              </a:pPr>
              <a:r>
                <a:rPr lang="en-US" sz="1999">
                  <a:solidFill>
                    <a:srgbClr val="000000"/>
                  </a:solidFill>
                  <a:latin typeface="Poppins"/>
                  <a:ea typeface="Poppins"/>
                  <a:cs typeface="Poppins"/>
                  <a:sym typeface="Poppins"/>
                </a:rPr>
                <a:t>5-6 months of active planning</a:t>
              </a:r>
            </a:p>
            <a:p>
              <a:pPr marL="431797" lvl="1" indent="-215899" algn="l">
                <a:lnSpc>
                  <a:spcPts val="2719"/>
                </a:lnSpc>
                <a:buFont typeface="Arial"/>
                <a:buChar char="•"/>
              </a:pPr>
              <a:r>
                <a:rPr lang="en-US" sz="1999">
                  <a:solidFill>
                    <a:srgbClr val="000000"/>
                  </a:solidFill>
                  <a:latin typeface="Poppins"/>
                  <a:ea typeface="Poppins"/>
                  <a:cs typeface="Poppins"/>
                  <a:sym typeface="Poppins"/>
                </a:rPr>
                <a:t>2 months of “Fall Fest Mode”</a:t>
              </a:r>
            </a:p>
          </p:txBody>
        </p:sp>
        <p:sp>
          <p:nvSpPr>
            <p:cNvPr id="32" name="TextBox 32"/>
            <p:cNvSpPr txBox="1"/>
            <p:nvPr/>
          </p:nvSpPr>
          <p:spPr>
            <a:xfrm>
              <a:off x="0" y="-47625"/>
              <a:ext cx="6089979" cy="810302"/>
            </a:xfrm>
            <a:prstGeom prst="rect">
              <a:avLst/>
            </a:prstGeom>
          </p:spPr>
          <p:txBody>
            <a:bodyPr lIns="0" tIns="0" rIns="0" bIns="0" rtlCol="0" anchor="t">
              <a:spAutoFit/>
            </a:bodyPr>
            <a:lstStyle/>
            <a:p>
              <a:pPr marL="0" lvl="0" indent="0" algn="ctr">
                <a:lnSpc>
                  <a:spcPts val="4256"/>
                </a:lnSpc>
                <a:spcBef>
                  <a:spcPct val="0"/>
                </a:spcBef>
              </a:pPr>
              <a:r>
                <a:rPr lang="en-US" sz="3800">
                  <a:solidFill>
                    <a:srgbClr val="000000"/>
                  </a:solidFill>
                  <a:latin typeface="ดองเต่า"/>
                  <a:ea typeface="ดองเต่า"/>
                  <a:cs typeface="ดองเต่า"/>
                  <a:sym typeface="ดองเต่า"/>
                </a:rPr>
                <a:t>TIME</a:t>
              </a:r>
            </a:p>
          </p:txBody>
        </p:sp>
      </p:grpSp>
      <p:grpSp>
        <p:nvGrpSpPr>
          <p:cNvPr id="33" name="Group 33"/>
          <p:cNvGrpSpPr/>
          <p:nvPr/>
        </p:nvGrpSpPr>
        <p:grpSpPr>
          <a:xfrm>
            <a:off x="9902418" y="1115287"/>
            <a:ext cx="4567484" cy="1772995"/>
            <a:chOff x="0" y="0"/>
            <a:chExt cx="6089979" cy="2363993"/>
          </a:xfrm>
        </p:grpSpPr>
        <p:sp>
          <p:nvSpPr>
            <p:cNvPr id="34" name="TextBox 34"/>
            <p:cNvSpPr txBox="1"/>
            <p:nvPr/>
          </p:nvSpPr>
          <p:spPr>
            <a:xfrm>
              <a:off x="0" y="917421"/>
              <a:ext cx="6089979" cy="1446572"/>
            </a:xfrm>
            <a:prstGeom prst="rect">
              <a:avLst/>
            </a:prstGeom>
          </p:spPr>
          <p:txBody>
            <a:bodyPr lIns="0" tIns="0" rIns="0" bIns="0" rtlCol="0" anchor="t">
              <a:spAutoFit/>
            </a:bodyPr>
            <a:lstStyle/>
            <a:p>
              <a:pPr marL="0" lvl="0" indent="0" algn="ctr">
                <a:lnSpc>
                  <a:spcPts val="1496"/>
                </a:lnSpc>
                <a:spcBef>
                  <a:spcPct val="0"/>
                </a:spcBef>
              </a:pPr>
              <a:r>
                <a:rPr lang="en-US" sz="1100">
                  <a:solidFill>
                    <a:srgbClr val="000000"/>
                  </a:solidFill>
                  <a:latin typeface="Poppins"/>
                  <a:ea typeface="Poppins"/>
                  <a:cs typeface="Poppins"/>
                  <a:sym typeface="Poppins"/>
                </a:rPr>
                <a:t>The Bear Library’s Annual Fall Festival strengthens community connections, fosters meaningful engagement, and links patrons with essential resources. By creating an inclusive and dynamic gathering space, the festival reinforces the library’s role as a central hub and cornerstone of the Bear community where everyone belongs and thrives.</a:t>
              </a:r>
            </a:p>
          </p:txBody>
        </p:sp>
        <p:sp>
          <p:nvSpPr>
            <p:cNvPr id="35" name="TextBox 35"/>
            <p:cNvSpPr txBox="1"/>
            <p:nvPr/>
          </p:nvSpPr>
          <p:spPr>
            <a:xfrm>
              <a:off x="0" y="-47625"/>
              <a:ext cx="6089979" cy="810302"/>
            </a:xfrm>
            <a:prstGeom prst="rect">
              <a:avLst/>
            </a:prstGeom>
          </p:spPr>
          <p:txBody>
            <a:bodyPr lIns="0" tIns="0" rIns="0" bIns="0" rtlCol="0" anchor="t">
              <a:spAutoFit/>
            </a:bodyPr>
            <a:lstStyle/>
            <a:p>
              <a:pPr marL="0" lvl="0" indent="0" algn="ctr">
                <a:lnSpc>
                  <a:spcPts val="4256"/>
                </a:lnSpc>
                <a:spcBef>
                  <a:spcPct val="0"/>
                </a:spcBef>
              </a:pPr>
              <a:r>
                <a:rPr lang="en-US" sz="3800">
                  <a:solidFill>
                    <a:srgbClr val="000000"/>
                  </a:solidFill>
                  <a:latin typeface="ดองเต่า"/>
                  <a:ea typeface="ดองเต่า"/>
                  <a:cs typeface="ดองเต่า"/>
                  <a:sym typeface="ดองเต่า"/>
                </a:rPr>
                <a:t>MISSION STATEMENT</a:t>
              </a:r>
            </a:p>
          </p:txBody>
        </p:sp>
      </p:grpSp>
      <p:grpSp>
        <p:nvGrpSpPr>
          <p:cNvPr id="36" name="Group 36"/>
          <p:cNvGrpSpPr/>
          <p:nvPr/>
        </p:nvGrpSpPr>
        <p:grpSpPr>
          <a:xfrm>
            <a:off x="3818098" y="1153006"/>
            <a:ext cx="4567484" cy="1697557"/>
            <a:chOff x="0" y="0"/>
            <a:chExt cx="6089979" cy="2263410"/>
          </a:xfrm>
        </p:grpSpPr>
        <p:sp>
          <p:nvSpPr>
            <p:cNvPr id="37" name="TextBox 37"/>
            <p:cNvSpPr txBox="1"/>
            <p:nvPr/>
          </p:nvSpPr>
          <p:spPr>
            <a:xfrm>
              <a:off x="0" y="888846"/>
              <a:ext cx="6089979" cy="1374564"/>
            </a:xfrm>
            <a:prstGeom prst="rect">
              <a:avLst/>
            </a:prstGeom>
          </p:spPr>
          <p:txBody>
            <a:bodyPr lIns="0" tIns="0" rIns="0" bIns="0" rtlCol="0" anchor="t">
              <a:spAutoFit/>
            </a:bodyPr>
            <a:lstStyle/>
            <a:p>
              <a:pPr marL="0" lvl="0" indent="0" algn="ctr">
                <a:lnSpc>
                  <a:spcPts val="2719"/>
                </a:lnSpc>
                <a:spcBef>
                  <a:spcPct val="0"/>
                </a:spcBef>
              </a:pPr>
              <a:r>
                <a:rPr lang="en-US" sz="1999">
                  <a:solidFill>
                    <a:srgbClr val="000000"/>
                  </a:solidFill>
                  <a:latin typeface="Poppins"/>
                  <a:ea typeface="Poppins"/>
                  <a:cs typeface="Poppins"/>
                  <a:sym typeface="Poppins"/>
                </a:rPr>
                <a:t>Large, outdoor event to build community and bring people to the library</a:t>
              </a:r>
            </a:p>
          </p:txBody>
        </p:sp>
        <p:sp>
          <p:nvSpPr>
            <p:cNvPr id="38" name="TextBox 38"/>
            <p:cNvSpPr txBox="1"/>
            <p:nvPr/>
          </p:nvSpPr>
          <p:spPr>
            <a:xfrm>
              <a:off x="0" y="-47625"/>
              <a:ext cx="6089979" cy="810302"/>
            </a:xfrm>
            <a:prstGeom prst="rect">
              <a:avLst/>
            </a:prstGeom>
          </p:spPr>
          <p:txBody>
            <a:bodyPr lIns="0" tIns="0" rIns="0" bIns="0" rtlCol="0" anchor="t">
              <a:spAutoFit/>
            </a:bodyPr>
            <a:lstStyle/>
            <a:p>
              <a:pPr marL="0" lvl="0" indent="0" algn="ctr">
                <a:lnSpc>
                  <a:spcPts val="4256"/>
                </a:lnSpc>
                <a:spcBef>
                  <a:spcPct val="0"/>
                </a:spcBef>
              </a:pPr>
              <a:r>
                <a:rPr lang="en-US" sz="3800">
                  <a:solidFill>
                    <a:srgbClr val="000000"/>
                  </a:solidFill>
                  <a:latin typeface="ดองเต่า"/>
                  <a:ea typeface="ดองเต่า"/>
                  <a:cs typeface="ดองเต่า"/>
                  <a:sym typeface="ดองเต่า"/>
                </a:rPr>
                <a:t>CONCEPT</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65644">
            <a:off x="14686155" y="3403625"/>
            <a:ext cx="2520253" cy="2424025"/>
          </a:xfrm>
          <a:custGeom>
            <a:avLst/>
            <a:gdLst/>
            <a:ahLst/>
            <a:cxnLst/>
            <a:rect l="l" t="t" r="r" b="b"/>
            <a:pathLst>
              <a:path w="2520253" h="2424025">
                <a:moveTo>
                  <a:pt x="0" y="0"/>
                </a:moveTo>
                <a:lnTo>
                  <a:pt x="2520253" y="0"/>
                </a:lnTo>
                <a:lnTo>
                  <a:pt x="2520253" y="2424025"/>
                </a:lnTo>
                <a:lnTo>
                  <a:pt x="0" y="2424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727606" y="2024460"/>
            <a:ext cx="12360348" cy="3974182"/>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PROGRAM</a:t>
            </a:r>
          </a:p>
        </p:txBody>
      </p:sp>
      <p:sp>
        <p:nvSpPr>
          <p:cNvPr id="7" name="TextBox 7"/>
          <p:cNvSpPr txBox="1"/>
          <p:nvPr/>
        </p:nvSpPr>
        <p:spPr>
          <a:xfrm>
            <a:off x="4272111" y="4425138"/>
            <a:ext cx="12360348" cy="3974437"/>
          </a:xfrm>
          <a:prstGeom prst="rect">
            <a:avLst/>
          </a:prstGeom>
        </p:spPr>
        <p:txBody>
          <a:bodyPr lIns="0" tIns="0" rIns="0" bIns="0" rtlCol="0" anchor="t">
            <a:spAutoFit/>
          </a:bodyPr>
          <a:lstStyle/>
          <a:p>
            <a:pPr marL="0" lvl="0" indent="0" algn="ctr">
              <a:lnSpc>
                <a:spcPts val="26868"/>
              </a:lnSpc>
              <a:spcBef>
                <a:spcPct val="0"/>
              </a:spcBef>
            </a:pPr>
            <a:r>
              <a:rPr lang="en-US" sz="24878">
                <a:solidFill>
                  <a:srgbClr val="000000"/>
                </a:solidFill>
                <a:latin typeface="ดองเต่า"/>
                <a:ea typeface="ดองเต่า"/>
                <a:cs typeface="ดองเต่า"/>
                <a:sym typeface="ดองเต่า"/>
              </a:rPr>
              <a:t>share</a:t>
            </a:r>
          </a:p>
        </p:txBody>
      </p:sp>
      <p:sp>
        <p:nvSpPr>
          <p:cNvPr id="8" name="Freeform 8"/>
          <p:cNvSpPr/>
          <p:nvPr/>
        </p:nvSpPr>
        <p:spPr>
          <a:xfrm>
            <a:off x="7644316" y="7764379"/>
            <a:ext cx="7763497" cy="635195"/>
          </a:xfrm>
          <a:custGeom>
            <a:avLst/>
            <a:gdLst/>
            <a:ahLst/>
            <a:cxnLst/>
            <a:rect l="l" t="t" r="r" b="b"/>
            <a:pathLst>
              <a:path w="7763497" h="635195">
                <a:moveTo>
                  <a:pt x="0" y="0"/>
                </a:moveTo>
                <a:lnTo>
                  <a:pt x="7763497" y="0"/>
                </a:lnTo>
                <a:lnTo>
                  <a:pt x="7763497" y="635195"/>
                </a:lnTo>
                <a:lnTo>
                  <a:pt x="0" y="635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226478" y="5388494"/>
            <a:ext cx="4560679" cy="4560679"/>
          </a:xfrm>
          <a:custGeom>
            <a:avLst/>
            <a:gdLst/>
            <a:ahLst/>
            <a:cxnLst/>
            <a:rect l="l" t="t" r="r" b="b"/>
            <a:pathLst>
              <a:path w="4560679" h="4560679">
                <a:moveTo>
                  <a:pt x="0" y="0"/>
                </a:moveTo>
                <a:lnTo>
                  <a:pt x="4560679" y="0"/>
                </a:lnTo>
                <a:lnTo>
                  <a:pt x="4560679" y="4560679"/>
                </a:lnTo>
                <a:lnTo>
                  <a:pt x="0" y="45606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4779375" y="9449946"/>
            <a:ext cx="3352186"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(15-20 minutes)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0" y="0"/>
            <a:ext cx="18288000" cy="10287000"/>
            <a:chOff x="0" y="0"/>
            <a:chExt cx="24384000" cy="13716000"/>
          </a:xfrm>
        </p:grpSpPr>
        <p:pic>
          <p:nvPicPr>
            <p:cNvPr id="7" name="Picture 7"/>
            <p:cNvPicPr>
              <a:picLocks noChangeAspect="1"/>
            </p:cNvPicPr>
            <p:nvPr/>
          </p:nvPicPr>
          <p:blipFill>
            <a:blip r:embed="rId10"/>
            <a:srcRect t="6188" b="27020"/>
            <a:stretch>
              <a:fillRect/>
            </a:stretch>
          </p:blipFill>
          <p:spPr>
            <a:xfrm>
              <a:off x="0" y="0"/>
              <a:ext cx="12128500" cy="6794500"/>
            </a:xfrm>
            <a:prstGeom prst="rect">
              <a:avLst/>
            </a:prstGeom>
          </p:spPr>
        </p:pic>
        <p:pic>
          <p:nvPicPr>
            <p:cNvPr id="8" name="Picture 8"/>
            <p:cNvPicPr>
              <a:picLocks noChangeAspect="1"/>
            </p:cNvPicPr>
            <p:nvPr/>
          </p:nvPicPr>
          <p:blipFill>
            <a:blip r:embed="rId11"/>
            <a:srcRect t="7958" b="7958"/>
            <a:stretch>
              <a:fillRect/>
            </a:stretch>
          </p:blipFill>
          <p:spPr>
            <a:xfrm>
              <a:off x="12255500" y="0"/>
              <a:ext cx="12128500" cy="6794500"/>
            </a:xfrm>
            <a:prstGeom prst="rect">
              <a:avLst/>
            </a:prstGeom>
          </p:spPr>
        </p:pic>
        <p:pic>
          <p:nvPicPr>
            <p:cNvPr id="9" name="Picture 9"/>
            <p:cNvPicPr>
              <a:picLocks noChangeAspect="1"/>
            </p:cNvPicPr>
            <p:nvPr/>
          </p:nvPicPr>
          <p:blipFill>
            <a:blip r:embed="rId12"/>
            <a:srcRect t="8036" b="8036"/>
            <a:stretch>
              <a:fillRect/>
            </a:stretch>
          </p:blipFill>
          <p:spPr>
            <a:xfrm>
              <a:off x="0" y="6921500"/>
              <a:ext cx="12128500" cy="6794500"/>
            </a:xfrm>
            <a:prstGeom prst="rect">
              <a:avLst/>
            </a:prstGeom>
          </p:spPr>
        </p:pic>
        <p:pic>
          <p:nvPicPr>
            <p:cNvPr id="10" name="Picture 10"/>
            <p:cNvPicPr>
              <a:picLocks noChangeAspect="1"/>
            </p:cNvPicPr>
            <p:nvPr/>
          </p:nvPicPr>
          <p:blipFill>
            <a:blip r:embed="rId13"/>
            <a:srcRect t="4361" b="4361"/>
            <a:stretch>
              <a:fillRect/>
            </a:stretch>
          </p:blipFill>
          <p:spPr>
            <a:xfrm>
              <a:off x="12255500" y="6921500"/>
              <a:ext cx="12128500" cy="6794500"/>
            </a:xfrm>
            <a:prstGeom prst="rect">
              <a:avLst/>
            </a:prstGeom>
          </p:spPr>
        </p:pic>
      </p:grpSp>
      <p:sp>
        <p:nvSpPr>
          <p:cNvPr id="11" name="TextBox 11"/>
          <p:cNvSpPr txBox="1"/>
          <p:nvPr/>
        </p:nvSpPr>
        <p:spPr>
          <a:xfrm>
            <a:off x="6054192" y="4106210"/>
            <a:ext cx="2840645" cy="915810"/>
          </a:xfrm>
          <a:prstGeom prst="rect">
            <a:avLst/>
          </a:prstGeom>
        </p:spPr>
        <p:txBody>
          <a:bodyPr lIns="0" tIns="0" rIns="0" bIns="0" rtlCol="0" anchor="t">
            <a:spAutoFit/>
          </a:bodyPr>
          <a:lstStyle/>
          <a:p>
            <a:pPr marL="0" lvl="0" indent="0" algn="ctr">
              <a:lnSpc>
                <a:spcPts val="6174"/>
              </a:lnSpc>
              <a:spcBef>
                <a:spcPct val="0"/>
              </a:spcBef>
            </a:pPr>
            <a:r>
              <a:rPr lang="en-US" sz="5717">
                <a:solidFill>
                  <a:srgbClr val="FF751F"/>
                </a:solidFill>
                <a:latin typeface="ดองเต่า"/>
                <a:ea typeface="ดองเต่า"/>
                <a:cs typeface="ดองเต่า"/>
                <a:sym typeface="ดองเต่า"/>
              </a:rPr>
              <a:t>2022</a:t>
            </a:r>
          </a:p>
        </p:txBody>
      </p:sp>
      <p:sp>
        <p:nvSpPr>
          <p:cNvPr id="12" name="TextBox 12"/>
          <p:cNvSpPr txBox="1"/>
          <p:nvPr/>
        </p:nvSpPr>
        <p:spPr>
          <a:xfrm>
            <a:off x="6190667" y="9371190"/>
            <a:ext cx="2840645" cy="915810"/>
          </a:xfrm>
          <a:prstGeom prst="rect">
            <a:avLst/>
          </a:prstGeom>
        </p:spPr>
        <p:txBody>
          <a:bodyPr lIns="0" tIns="0" rIns="0" bIns="0" rtlCol="0" anchor="t">
            <a:spAutoFit/>
          </a:bodyPr>
          <a:lstStyle/>
          <a:p>
            <a:pPr marL="0" lvl="0" indent="0" algn="ctr">
              <a:lnSpc>
                <a:spcPts val="6174"/>
              </a:lnSpc>
              <a:spcBef>
                <a:spcPct val="0"/>
              </a:spcBef>
            </a:pPr>
            <a:r>
              <a:rPr lang="en-US" sz="5717">
                <a:solidFill>
                  <a:srgbClr val="FF751F"/>
                </a:solidFill>
                <a:latin typeface="ดองเต่า"/>
                <a:ea typeface="ดองเต่า"/>
                <a:cs typeface="ดองเต่า"/>
                <a:sym typeface="ดองเต่า"/>
              </a:rPr>
              <a:t>2023</a:t>
            </a:r>
          </a:p>
        </p:txBody>
      </p:sp>
      <p:sp>
        <p:nvSpPr>
          <p:cNvPr id="13" name="TextBox 13"/>
          <p:cNvSpPr txBox="1"/>
          <p:nvPr/>
        </p:nvSpPr>
        <p:spPr>
          <a:xfrm>
            <a:off x="15447355" y="4106210"/>
            <a:ext cx="2840645" cy="915810"/>
          </a:xfrm>
          <a:prstGeom prst="rect">
            <a:avLst/>
          </a:prstGeom>
        </p:spPr>
        <p:txBody>
          <a:bodyPr lIns="0" tIns="0" rIns="0" bIns="0" rtlCol="0" anchor="t">
            <a:spAutoFit/>
          </a:bodyPr>
          <a:lstStyle/>
          <a:p>
            <a:pPr marL="0" lvl="0" indent="0" algn="ctr">
              <a:lnSpc>
                <a:spcPts val="6174"/>
              </a:lnSpc>
              <a:spcBef>
                <a:spcPct val="0"/>
              </a:spcBef>
            </a:pPr>
            <a:r>
              <a:rPr lang="en-US" sz="5717">
                <a:solidFill>
                  <a:srgbClr val="FF751F"/>
                </a:solidFill>
                <a:latin typeface="ดองเต่า"/>
                <a:ea typeface="ดองเต่า"/>
                <a:cs typeface="ดองเต่า"/>
                <a:sym typeface="ดองเต่า"/>
              </a:rPr>
              <a:t>2024</a:t>
            </a:r>
          </a:p>
        </p:txBody>
      </p:sp>
      <p:sp>
        <p:nvSpPr>
          <p:cNvPr id="14" name="TextBox 14"/>
          <p:cNvSpPr txBox="1"/>
          <p:nvPr/>
        </p:nvSpPr>
        <p:spPr>
          <a:xfrm>
            <a:off x="15447355" y="9371190"/>
            <a:ext cx="2840645" cy="915810"/>
          </a:xfrm>
          <a:prstGeom prst="rect">
            <a:avLst/>
          </a:prstGeom>
        </p:spPr>
        <p:txBody>
          <a:bodyPr lIns="0" tIns="0" rIns="0" bIns="0" rtlCol="0" anchor="t">
            <a:spAutoFit/>
          </a:bodyPr>
          <a:lstStyle/>
          <a:p>
            <a:pPr marL="0" lvl="0" indent="0" algn="ctr">
              <a:lnSpc>
                <a:spcPts val="6174"/>
              </a:lnSpc>
              <a:spcBef>
                <a:spcPct val="0"/>
              </a:spcBef>
            </a:pPr>
            <a:r>
              <a:rPr lang="en-US" sz="5717">
                <a:solidFill>
                  <a:srgbClr val="FF751F"/>
                </a:solidFill>
                <a:latin typeface="ดองเต่า"/>
                <a:ea typeface="ดองเต่า"/>
                <a:cs typeface="ดองเต่า"/>
                <a:sym typeface="ดองเต่า"/>
              </a:rPr>
              <a:t>2025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2" name="Group 12"/>
          <p:cNvGrpSpPr/>
          <p:nvPr/>
        </p:nvGrpSpPr>
        <p:grpSpPr>
          <a:xfrm rot="-165168">
            <a:off x="528973" y="969757"/>
            <a:ext cx="8549524" cy="8229600"/>
            <a:chOff x="0" y="0"/>
            <a:chExt cx="970541" cy="934223"/>
          </a:xfrm>
        </p:grpSpPr>
        <p:sp>
          <p:nvSpPr>
            <p:cNvPr id="13" name="Freeform 13"/>
            <p:cNvSpPr/>
            <p:nvPr/>
          </p:nvSpPr>
          <p:spPr>
            <a:xfrm>
              <a:off x="0" y="0"/>
              <a:ext cx="970541" cy="934223"/>
            </a:xfrm>
            <a:custGeom>
              <a:avLst/>
              <a:gdLst/>
              <a:ahLst/>
              <a:cxnLst/>
              <a:rect l="l" t="t" r="r" b="b"/>
              <a:pathLst>
                <a:path w="970541" h="934223">
                  <a:moveTo>
                    <a:pt x="20827" y="0"/>
                  </a:moveTo>
                  <a:lnTo>
                    <a:pt x="949714" y="0"/>
                  </a:lnTo>
                  <a:cubicBezTo>
                    <a:pt x="961216" y="0"/>
                    <a:pt x="970541" y="9325"/>
                    <a:pt x="970541" y="20827"/>
                  </a:cubicBezTo>
                  <a:lnTo>
                    <a:pt x="970541" y="913396"/>
                  </a:lnTo>
                  <a:cubicBezTo>
                    <a:pt x="970541" y="924898"/>
                    <a:pt x="961216" y="934223"/>
                    <a:pt x="949714" y="934223"/>
                  </a:cubicBezTo>
                  <a:lnTo>
                    <a:pt x="20827" y="934223"/>
                  </a:lnTo>
                  <a:cubicBezTo>
                    <a:pt x="9325" y="934223"/>
                    <a:pt x="0" y="924898"/>
                    <a:pt x="0" y="913396"/>
                  </a:cubicBezTo>
                  <a:lnTo>
                    <a:pt x="0" y="20827"/>
                  </a:lnTo>
                  <a:cubicBezTo>
                    <a:pt x="0" y="9325"/>
                    <a:pt x="9325" y="0"/>
                    <a:pt x="20827" y="0"/>
                  </a:cubicBezTo>
                  <a:close/>
                </a:path>
              </a:pathLst>
            </a:custGeom>
            <a:blipFill>
              <a:blip r:embed="rId20"/>
              <a:stretch>
                <a:fillRect l="-19779" r="-24697"/>
              </a:stretch>
            </a:blipFill>
            <a:ln w="219075" cap="rnd">
              <a:solidFill>
                <a:srgbClr val="000000"/>
              </a:solidFill>
              <a:prstDash val="solid"/>
              <a:round/>
            </a:ln>
          </p:spPr>
          <p:txBody>
            <a:bodyPr/>
            <a:lstStyle/>
            <a:p>
              <a:endParaRPr lang="en-US"/>
            </a:p>
          </p:txBody>
        </p:sp>
      </p:grpSp>
      <p:sp>
        <p:nvSpPr>
          <p:cNvPr id="14" name="TextBox 14"/>
          <p:cNvSpPr txBox="1"/>
          <p:nvPr/>
        </p:nvSpPr>
        <p:spPr>
          <a:xfrm>
            <a:off x="8409251" y="1413009"/>
            <a:ext cx="9307698" cy="3455546"/>
          </a:xfrm>
          <a:prstGeom prst="rect">
            <a:avLst/>
          </a:prstGeom>
        </p:spPr>
        <p:txBody>
          <a:bodyPr lIns="0" tIns="0" rIns="0" bIns="0" rtlCol="0" anchor="t">
            <a:spAutoFit/>
          </a:bodyPr>
          <a:lstStyle/>
          <a:p>
            <a:pPr marL="0" lvl="0" indent="0" algn="ctr">
              <a:lnSpc>
                <a:spcPts val="11600"/>
              </a:lnSpc>
              <a:spcBef>
                <a:spcPct val="0"/>
              </a:spcBef>
            </a:pPr>
            <a:r>
              <a:rPr lang="en-US" sz="15264" u="none" strike="noStrike">
                <a:solidFill>
                  <a:srgbClr val="000000"/>
                </a:solidFill>
                <a:latin typeface="ดองเต่า"/>
                <a:ea typeface="ดองเต่า"/>
                <a:cs typeface="ดองเต่า"/>
                <a:sym typeface="ดองเต่า"/>
              </a:rPr>
              <a:t>Thank you so much</a:t>
            </a:r>
          </a:p>
        </p:txBody>
      </p:sp>
      <p:sp>
        <p:nvSpPr>
          <p:cNvPr id="15" name="Freeform 15"/>
          <p:cNvSpPr/>
          <p:nvPr/>
        </p:nvSpPr>
        <p:spPr>
          <a:xfrm>
            <a:off x="9381907" y="4550957"/>
            <a:ext cx="7763497" cy="635195"/>
          </a:xfrm>
          <a:custGeom>
            <a:avLst/>
            <a:gdLst/>
            <a:ahLst/>
            <a:cxnLst/>
            <a:rect l="l" t="t" r="r" b="b"/>
            <a:pathLst>
              <a:path w="7763497" h="635195">
                <a:moveTo>
                  <a:pt x="0" y="0"/>
                </a:moveTo>
                <a:lnTo>
                  <a:pt x="7763497" y="0"/>
                </a:lnTo>
                <a:lnTo>
                  <a:pt x="7763497" y="635196"/>
                </a:lnTo>
                <a:lnTo>
                  <a:pt x="0" y="63519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6" name="Picture 16"/>
          <p:cNvPicPr>
            <a:picLocks noChangeAspect="1"/>
          </p:cNvPicPr>
          <p:nvPr/>
        </p:nvPicPr>
        <p:blipFill>
          <a:blip r:embed="rId23"/>
          <a:stretch>
            <a:fillRect/>
          </a:stretch>
        </p:blipFill>
        <p:spPr>
          <a:xfrm>
            <a:off x="9953514" y="8096588"/>
            <a:ext cx="1151204" cy="1151204"/>
          </a:xfrm>
          <a:prstGeom prst="rect">
            <a:avLst/>
          </a:prstGeom>
        </p:spPr>
      </p:pic>
      <p:sp>
        <p:nvSpPr>
          <p:cNvPr id="17" name="Freeform 17"/>
          <p:cNvSpPr/>
          <p:nvPr/>
        </p:nvSpPr>
        <p:spPr>
          <a:xfrm>
            <a:off x="11142003" y="8192522"/>
            <a:ext cx="897637" cy="897637"/>
          </a:xfrm>
          <a:custGeom>
            <a:avLst/>
            <a:gdLst/>
            <a:ahLst/>
            <a:cxnLst/>
            <a:rect l="l" t="t" r="r" b="b"/>
            <a:pathLst>
              <a:path w="897637" h="897637">
                <a:moveTo>
                  <a:pt x="0" y="0"/>
                </a:moveTo>
                <a:lnTo>
                  <a:pt x="897636" y="0"/>
                </a:lnTo>
                <a:lnTo>
                  <a:pt x="897636" y="897636"/>
                </a:lnTo>
                <a:lnTo>
                  <a:pt x="0" y="89763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8" name="Freeform 18"/>
          <p:cNvSpPr/>
          <p:nvPr/>
        </p:nvSpPr>
        <p:spPr>
          <a:xfrm>
            <a:off x="12192039" y="6756349"/>
            <a:ext cx="4143321" cy="4143321"/>
          </a:xfrm>
          <a:custGeom>
            <a:avLst/>
            <a:gdLst/>
            <a:ahLst/>
            <a:cxnLst/>
            <a:rect l="l" t="t" r="r" b="b"/>
            <a:pathLst>
              <a:path w="4143321" h="4143321">
                <a:moveTo>
                  <a:pt x="0" y="0"/>
                </a:moveTo>
                <a:lnTo>
                  <a:pt x="4143322" y="0"/>
                </a:lnTo>
                <a:lnTo>
                  <a:pt x="4143322" y="4143321"/>
                </a:lnTo>
                <a:lnTo>
                  <a:pt x="0" y="4143321"/>
                </a:lnTo>
                <a:lnTo>
                  <a:pt x="0" y="0"/>
                </a:lnTo>
                <a:close/>
              </a:path>
            </a:pathLst>
          </a:custGeom>
          <a:blipFill>
            <a:blip r:embed="rId26"/>
            <a:stretch>
              <a:fillRect/>
            </a:stretch>
          </a:blipFill>
        </p:spPr>
        <p:txBody>
          <a:bodyPr/>
          <a:lstStyle/>
          <a:p>
            <a:endParaRPr lang="en-US"/>
          </a:p>
        </p:txBody>
      </p:sp>
      <p:sp>
        <p:nvSpPr>
          <p:cNvPr id="19" name="TextBox 19"/>
          <p:cNvSpPr txBox="1"/>
          <p:nvPr/>
        </p:nvSpPr>
        <p:spPr>
          <a:xfrm>
            <a:off x="9579699" y="5324852"/>
            <a:ext cx="7367914" cy="2371725"/>
          </a:xfrm>
          <a:prstGeom prst="rect">
            <a:avLst/>
          </a:prstGeom>
        </p:spPr>
        <p:txBody>
          <a:bodyPr lIns="0" tIns="0" rIns="0" bIns="0" rtlCol="0" anchor="t">
            <a:spAutoFit/>
          </a:bodyPr>
          <a:lstStyle/>
          <a:p>
            <a:pPr algn="ctr">
              <a:lnSpc>
                <a:spcPts val="3710"/>
              </a:lnSpc>
            </a:pPr>
            <a:r>
              <a:rPr lang="en-US" sz="3092" b="1">
                <a:solidFill>
                  <a:srgbClr val="000000"/>
                </a:solidFill>
                <a:latin typeface="Poppins Bold"/>
                <a:ea typeface="Poppins Bold"/>
                <a:cs typeface="Poppins Bold"/>
                <a:sym typeface="Poppins Bold"/>
              </a:rPr>
              <a:t>Elizabeth Mayer (she/her)</a:t>
            </a:r>
          </a:p>
          <a:p>
            <a:pPr algn="ctr">
              <a:lnSpc>
                <a:spcPts val="3710"/>
              </a:lnSpc>
            </a:pPr>
            <a:r>
              <a:rPr lang="en-US" sz="3092">
                <a:solidFill>
                  <a:srgbClr val="000000"/>
                </a:solidFill>
                <a:latin typeface="Poppins"/>
                <a:ea typeface="Poppins"/>
                <a:cs typeface="Poppins"/>
                <a:sym typeface="Poppins"/>
              </a:rPr>
              <a:t>Elizabeth.Mayer@NewCastleDE.Gov</a:t>
            </a:r>
          </a:p>
          <a:p>
            <a:pPr algn="ctr">
              <a:lnSpc>
                <a:spcPts val="3710"/>
              </a:lnSpc>
            </a:pPr>
            <a:endParaRPr lang="en-US" sz="3092">
              <a:solidFill>
                <a:srgbClr val="000000"/>
              </a:solidFill>
              <a:latin typeface="Poppins"/>
              <a:ea typeface="Poppins"/>
              <a:cs typeface="Poppins"/>
              <a:sym typeface="Poppins"/>
            </a:endParaRPr>
          </a:p>
          <a:p>
            <a:pPr algn="ctr">
              <a:lnSpc>
                <a:spcPts val="3710"/>
              </a:lnSpc>
            </a:pPr>
            <a:r>
              <a:rPr lang="en-US" sz="3092" b="1">
                <a:solidFill>
                  <a:srgbClr val="000000"/>
                </a:solidFill>
                <a:latin typeface="Poppins Bold"/>
                <a:ea typeface="Poppins Bold"/>
                <a:cs typeface="Poppins Bold"/>
                <a:sym typeface="Poppins Bold"/>
              </a:rPr>
              <a:t>Kathryn Hatfield (she/her)</a:t>
            </a:r>
          </a:p>
          <a:p>
            <a:pPr algn="ctr">
              <a:lnSpc>
                <a:spcPts val="3710"/>
              </a:lnSpc>
            </a:pPr>
            <a:r>
              <a:rPr lang="en-US" sz="3092">
                <a:solidFill>
                  <a:srgbClr val="000000"/>
                </a:solidFill>
                <a:latin typeface="Poppins"/>
                <a:ea typeface="Poppins"/>
                <a:cs typeface="Poppins"/>
                <a:sym typeface="Poppins"/>
              </a:rPr>
              <a:t>Kathryn.Hatfield@NewCastleDE.Gov</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571465">
            <a:off x="-2321106" y="727352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530024" y="918191"/>
            <a:ext cx="6349757" cy="8236468"/>
          </a:xfrm>
          <a:custGeom>
            <a:avLst/>
            <a:gdLst/>
            <a:ahLst/>
            <a:cxnLst/>
            <a:rect l="l" t="t" r="r" b="b"/>
            <a:pathLst>
              <a:path w="6349757" h="8236468">
                <a:moveTo>
                  <a:pt x="0" y="0"/>
                </a:moveTo>
                <a:lnTo>
                  <a:pt x="6349757" y="0"/>
                </a:lnTo>
                <a:lnTo>
                  <a:pt x="6349757" y="8236468"/>
                </a:lnTo>
                <a:lnTo>
                  <a:pt x="0" y="8236468"/>
                </a:lnTo>
                <a:lnTo>
                  <a:pt x="0" y="0"/>
                </a:lnTo>
                <a:close/>
              </a:path>
            </a:pathLst>
          </a:custGeom>
          <a:blipFill>
            <a:blip r:embed="rId10"/>
            <a:stretch>
              <a:fillRect/>
            </a:stretch>
          </a:blipFill>
        </p:spPr>
        <p:txBody>
          <a:bodyPr/>
          <a:lstStyle/>
          <a:p>
            <a:endParaRPr lang="en-US"/>
          </a:p>
        </p:txBody>
      </p:sp>
      <p:sp>
        <p:nvSpPr>
          <p:cNvPr id="7" name="Freeform 7"/>
          <p:cNvSpPr/>
          <p:nvPr/>
        </p:nvSpPr>
        <p:spPr>
          <a:xfrm>
            <a:off x="1455475" y="5714222"/>
            <a:ext cx="5622260" cy="460003"/>
          </a:xfrm>
          <a:custGeom>
            <a:avLst/>
            <a:gdLst/>
            <a:ahLst/>
            <a:cxnLst/>
            <a:rect l="l" t="t" r="r" b="b"/>
            <a:pathLst>
              <a:path w="5622260" h="460003">
                <a:moveTo>
                  <a:pt x="0" y="0"/>
                </a:moveTo>
                <a:lnTo>
                  <a:pt x="5622259" y="0"/>
                </a:lnTo>
                <a:lnTo>
                  <a:pt x="5622259" y="460003"/>
                </a:lnTo>
                <a:lnTo>
                  <a:pt x="0" y="4600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410243" y="6844026"/>
            <a:ext cx="3667491" cy="2434297"/>
          </a:xfrm>
          <a:custGeom>
            <a:avLst/>
            <a:gdLst/>
            <a:ahLst/>
            <a:cxnLst/>
            <a:rect l="l" t="t" r="r" b="b"/>
            <a:pathLst>
              <a:path w="3667491" h="2434297">
                <a:moveTo>
                  <a:pt x="0" y="0"/>
                </a:moveTo>
                <a:lnTo>
                  <a:pt x="3667491" y="0"/>
                </a:lnTo>
                <a:lnTo>
                  <a:pt x="3667491" y="2434297"/>
                </a:lnTo>
                <a:lnTo>
                  <a:pt x="0" y="24342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TextBox 9"/>
          <p:cNvSpPr txBox="1"/>
          <p:nvPr/>
        </p:nvSpPr>
        <p:spPr>
          <a:xfrm>
            <a:off x="122042" y="845048"/>
            <a:ext cx="10171628" cy="5329178"/>
          </a:xfrm>
          <a:prstGeom prst="rect">
            <a:avLst/>
          </a:prstGeom>
        </p:spPr>
        <p:txBody>
          <a:bodyPr lIns="0" tIns="0" rIns="0" bIns="0" rtlCol="0" anchor="t">
            <a:spAutoFit/>
          </a:bodyPr>
          <a:lstStyle/>
          <a:p>
            <a:pPr algn="ctr">
              <a:lnSpc>
                <a:spcPts val="20018"/>
              </a:lnSpc>
            </a:pPr>
            <a:r>
              <a:rPr lang="en-US" sz="16682" b="1">
                <a:solidFill>
                  <a:srgbClr val="000000"/>
                </a:solidFill>
                <a:latin typeface="ดองเต่า Bold"/>
                <a:ea typeface="ดองเต่า Bold"/>
                <a:cs typeface="ดองเต่า Bold"/>
                <a:sym typeface="ดองเต่า Bold"/>
              </a:rPr>
              <a:t>You’re Invited!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3" name="Group 13"/>
          <p:cNvGrpSpPr/>
          <p:nvPr/>
        </p:nvGrpSpPr>
        <p:grpSpPr>
          <a:xfrm>
            <a:off x="4306483" y="2030152"/>
            <a:ext cx="9675034" cy="6312001"/>
            <a:chOff x="0" y="0"/>
            <a:chExt cx="12900045" cy="8416001"/>
          </a:xfrm>
        </p:grpSpPr>
        <p:sp>
          <p:nvSpPr>
            <p:cNvPr id="14" name="TextBox 14"/>
            <p:cNvSpPr txBox="1"/>
            <p:nvPr/>
          </p:nvSpPr>
          <p:spPr>
            <a:xfrm>
              <a:off x="1325243" y="-76200"/>
              <a:ext cx="10245327" cy="1994278"/>
            </a:xfrm>
            <a:prstGeom prst="rect">
              <a:avLst/>
            </a:prstGeom>
          </p:spPr>
          <p:txBody>
            <a:bodyPr lIns="0" tIns="0" rIns="0" bIns="0" rtlCol="0" anchor="t">
              <a:spAutoFit/>
            </a:bodyPr>
            <a:lstStyle/>
            <a:p>
              <a:pPr marL="0" lvl="0" indent="0" algn="ctr">
                <a:lnSpc>
                  <a:spcPts val="10237"/>
                </a:lnSpc>
                <a:spcBef>
                  <a:spcPct val="0"/>
                </a:spcBef>
              </a:pPr>
              <a:r>
                <a:rPr lang="en-US" sz="9478" u="none" strike="noStrike">
                  <a:solidFill>
                    <a:srgbClr val="000000"/>
                  </a:solidFill>
                  <a:latin typeface="ดองเต่า"/>
                  <a:ea typeface="ดองเต่า"/>
                  <a:cs typeface="ดองเต่า"/>
                  <a:sym typeface="ดองเต่า"/>
                </a:rPr>
                <a:t>Introductions!</a:t>
              </a:r>
            </a:p>
          </p:txBody>
        </p:sp>
        <p:sp>
          <p:nvSpPr>
            <p:cNvPr id="15" name="TextBox 15"/>
            <p:cNvSpPr txBox="1"/>
            <p:nvPr/>
          </p:nvSpPr>
          <p:spPr>
            <a:xfrm>
              <a:off x="0" y="2533700"/>
              <a:ext cx="12900045" cy="5882301"/>
            </a:xfrm>
            <a:prstGeom prst="rect">
              <a:avLst/>
            </a:prstGeom>
          </p:spPr>
          <p:txBody>
            <a:bodyPr lIns="0" tIns="0" rIns="0" bIns="0" rtlCol="0" anchor="t">
              <a:spAutoFit/>
            </a:bodyPr>
            <a:lstStyle/>
            <a:p>
              <a:pPr algn="l">
                <a:lnSpc>
                  <a:spcPts val="4352"/>
                </a:lnSpc>
              </a:pPr>
              <a:r>
                <a:rPr lang="en-US" sz="3200">
                  <a:solidFill>
                    <a:srgbClr val="000000"/>
                  </a:solidFill>
                  <a:latin typeface="Poppins"/>
                  <a:ea typeface="Poppins"/>
                  <a:cs typeface="Poppins"/>
                  <a:sym typeface="Poppins"/>
                </a:rPr>
                <a:t>Let’s go around the room and introduce ourselves! Please share:</a:t>
              </a:r>
            </a:p>
            <a:p>
              <a:pPr marL="690881" lvl="1" indent="-345440" algn="l">
                <a:lnSpc>
                  <a:spcPts val="4352"/>
                </a:lnSpc>
                <a:buFont typeface="Arial"/>
                <a:buChar char="•"/>
              </a:pPr>
              <a:r>
                <a:rPr lang="en-US" sz="3200">
                  <a:solidFill>
                    <a:srgbClr val="000000"/>
                  </a:solidFill>
                  <a:latin typeface="Poppins"/>
                  <a:ea typeface="Poppins"/>
                  <a:cs typeface="Poppins"/>
                  <a:sym typeface="Poppins"/>
                </a:rPr>
                <a:t>Your name and pronouns</a:t>
              </a:r>
            </a:p>
            <a:p>
              <a:pPr marL="690881" lvl="1" indent="-345440" algn="l">
                <a:lnSpc>
                  <a:spcPts val="4352"/>
                </a:lnSpc>
                <a:buFont typeface="Arial"/>
                <a:buChar char="•"/>
              </a:pPr>
              <a:r>
                <a:rPr lang="en-US" sz="3200">
                  <a:solidFill>
                    <a:srgbClr val="000000"/>
                  </a:solidFill>
                  <a:latin typeface="Poppins"/>
                  <a:ea typeface="Poppins"/>
                  <a:cs typeface="Poppins"/>
                  <a:sym typeface="Poppins"/>
                </a:rPr>
                <a:t>The library, organization, or school where you work</a:t>
              </a:r>
            </a:p>
            <a:p>
              <a:pPr marL="690881" lvl="1" indent="-345440" algn="l">
                <a:lnSpc>
                  <a:spcPts val="4352"/>
                </a:lnSpc>
                <a:buFont typeface="Arial"/>
                <a:buChar char="•"/>
              </a:pPr>
              <a:r>
                <a:rPr lang="en-US" sz="3200">
                  <a:solidFill>
                    <a:srgbClr val="000000"/>
                  </a:solidFill>
                  <a:latin typeface="Poppins"/>
                  <a:ea typeface="Poppins"/>
                  <a:cs typeface="Poppins"/>
                  <a:sym typeface="Poppins"/>
                </a:rPr>
                <a:t>What you’re hoping to get out of this training today</a:t>
              </a:r>
            </a:p>
            <a:p>
              <a:pPr marL="0" lvl="0" indent="0" algn="ctr">
                <a:lnSpc>
                  <a:spcPts val="4352"/>
                </a:lnSpc>
                <a:spcBef>
                  <a:spcPct val="0"/>
                </a:spcBef>
              </a:pPr>
              <a:endParaRPr lang="en-US" sz="3200">
                <a:solidFill>
                  <a:srgbClr val="000000"/>
                </a:solidFill>
                <a:latin typeface="Poppins"/>
                <a:ea typeface="Poppins"/>
                <a:cs typeface="Poppins"/>
                <a:sym typeface="Poppins"/>
              </a:endParaRPr>
            </a:p>
          </p:txBody>
        </p:sp>
      </p:grpSp>
      <p:sp>
        <p:nvSpPr>
          <p:cNvPr id="16" name="TextBox 16"/>
          <p:cNvSpPr txBox="1"/>
          <p:nvPr/>
        </p:nvSpPr>
        <p:spPr>
          <a:xfrm>
            <a:off x="3160157" y="8013504"/>
            <a:ext cx="2524125"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(5 minutes)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571465">
            <a:off x="-1829446" y="7782718"/>
            <a:ext cx="13175421" cy="7351802"/>
          </a:xfrm>
          <a:custGeom>
            <a:avLst/>
            <a:gdLst/>
            <a:ahLst/>
            <a:cxnLst/>
            <a:rect l="l" t="t" r="r" b="b"/>
            <a:pathLst>
              <a:path w="13175421" h="7351802">
                <a:moveTo>
                  <a:pt x="0" y="0"/>
                </a:moveTo>
                <a:lnTo>
                  <a:pt x="13175420" y="0"/>
                </a:lnTo>
                <a:lnTo>
                  <a:pt x="13175420"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49937" y="-5325504"/>
            <a:ext cx="12936550" cy="8300977"/>
          </a:xfrm>
          <a:custGeom>
            <a:avLst/>
            <a:gdLst/>
            <a:ahLst/>
            <a:cxnLst/>
            <a:rect l="l" t="t" r="r" b="b"/>
            <a:pathLst>
              <a:path w="12936550" h="8300977">
                <a:moveTo>
                  <a:pt x="0" y="0"/>
                </a:moveTo>
                <a:lnTo>
                  <a:pt x="12936550" y="0"/>
                </a:lnTo>
                <a:lnTo>
                  <a:pt x="12936550" y="8300978"/>
                </a:lnTo>
                <a:lnTo>
                  <a:pt x="0" y="83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02605">
            <a:off x="-219106" y="-2077267"/>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083950" y="9258300"/>
            <a:ext cx="3339968" cy="3382246"/>
          </a:xfrm>
          <a:custGeom>
            <a:avLst/>
            <a:gdLst/>
            <a:ahLst/>
            <a:cxnLst/>
            <a:rect l="l" t="t" r="r" b="b"/>
            <a:pathLst>
              <a:path w="3339968" h="3382246">
                <a:moveTo>
                  <a:pt x="0" y="0"/>
                </a:moveTo>
                <a:lnTo>
                  <a:pt x="3339968" y="0"/>
                </a:lnTo>
                <a:lnTo>
                  <a:pt x="3339968" y="3382246"/>
                </a:lnTo>
                <a:lnTo>
                  <a:pt x="0" y="3382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7032488" y="489545"/>
            <a:ext cx="8102925" cy="8062411"/>
            <a:chOff x="0" y="0"/>
            <a:chExt cx="10803900" cy="10749881"/>
          </a:xfrm>
        </p:grpSpPr>
        <p:grpSp>
          <p:nvGrpSpPr>
            <p:cNvPr id="7" name="Group 7"/>
            <p:cNvGrpSpPr/>
            <p:nvPr/>
          </p:nvGrpSpPr>
          <p:grpSpPr>
            <a:xfrm>
              <a:off x="1972950" y="3072930"/>
              <a:ext cx="6858000" cy="6993433"/>
              <a:chOff x="0" y="0"/>
              <a:chExt cx="6858000" cy="6993433"/>
            </a:xfrm>
          </p:grpSpPr>
          <p:sp>
            <p:nvSpPr>
              <p:cNvPr id="8" name="Freeform 8" descr="A qr code on a white background  AI-generated content may be incorrect."/>
              <p:cNvSpPr/>
              <p:nvPr/>
            </p:nvSpPr>
            <p:spPr>
              <a:xfrm>
                <a:off x="0" y="0"/>
                <a:ext cx="6858000" cy="6993382"/>
              </a:xfrm>
              <a:custGeom>
                <a:avLst/>
                <a:gdLst/>
                <a:ahLst/>
                <a:cxnLst/>
                <a:rect l="l" t="t" r="r" b="b"/>
                <a:pathLst>
                  <a:path w="6858000" h="6993382">
                    <a:moveTo>
                      <a:pt x="0" y="0"/>
                    </a:moveTo>
                    <a:lnTo>
                      <a:pt x="6858000" y="0"/>
                    </a:lnTo>
                    <a:lnTo>
                      <a:pt x="6858000" y="6993382"/>
                    </a:lnTo>
                    <a:lnTo>
                      <a:pt x="0" y="6993382"/>
                    </a:lnTo>
                    <a:lnTo>
                      <a:pt x="0" y="0"/>
                    </a:lnTo>
                    <a:close/>
                  </a:path>
                </a:pathLst>
              </a:custGeom>
              <a:blipFill>
                <a:blip r:embed="rId10"/>
                <a:stretch>
                  <a:fillRect t="-14832" b="-15919"/>
                </a:stretch>
              </a:blipFill>
            </p:spPr>
            <p:txBody>
              <a:bodyPr/>
              <a:lstStyle/>
              <a:p>
                <a:endParaRPr lang="en-US"/>
              </a:p>
            </p:txBody>
          </p:sp>
        </p:grpSp>
        <p:sp>
          <p:nvSpPr>
            <p:cNvPr id="9" name="Freeform 9"/>
            <p:cNvSpPr/>
            <p:nvPr/>
          </p:nvSpPr>
          <p:spPr>
            <a:xfrm>
              <a:off x="0" y="0"/>
              <a:ext cx="10803900" cy="10749881"/>
            </a:xfrm>
            <a:custGeom>
              <a:avLst/>
              <a:gdLst/>
              <a:ahLst/>
              <a:cxnLst/>
              <a:rect l="l" t="t" r="r" b="b"/>
              <a:pathLst>
                <a:path w="10803900" h="10749881">
                  <a:moveTo>
                    <a:pt x="0" y="0"/>
                  </a:moveTo>
                  <a:lnTo>
                    <a:pt x="10803900" y="0"/>
                  </a:lnTo>
                  <a:lnTo>
                    <a:pt x="10803900" y="10749881"/>
                  </a:lnTo>
                  <a:lnTo>
                    <a:pt x="0" y="107498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10" name="Group 10"/>
          <p:cNvGrpSpPr/>
          <p:nvPr/>
        </p:nvGrpSpPr>
        <p:grpSpPr>
          <a:xfrm>
            <a:off x="420166" y="2975474"/>
            <a:ext cx="6704372" cy="4079094"/>
            <a:chOff x="0" y="0"/>
            <a:chExt cx="8939162" cy="5438792"/>
          </a:xfrm>
        </p:grpSpPr>
        <p:sp>
          <p:nvSpPr>
            <p:cNvPr id="11" name="Freeform 11"/>
            <p:cNvSpPr/>
            <p:nvPr/>
          </p:nvSpPr>
          <p:spPr>
            <a:xfrm>
              <a:off x="1514353" y="4959630"/>
              <a:ext cx="5856424" cy="479162"/>
            </a:xfrm>
            <a:custGeom>
              <a:avLst/>
              <a:gdLst/>
              <a:ahLst/>
              <a:cxnLst/>
              <a:rect l="l" t="t" r="r" b="b"/>
              <a:pathLst>
                <a:path w="5856424" h="479162">
                  <a:moveTo>
                    <a:pt x="0" y="0"/>
                  </a:moveTo>
                  <a:lnTo>
                    <a:pt x="5856424" y="0"/>
                  </a:lnTo>
                  <a:lnTo>
                    <a:pt x="5856424" y="479162"/>
                  </a:lnTo>
                  <a:lnTo>
                    <a:pt x="0" y="4791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0" y="-123825"/>
              <a:ext cx="8939162" cy="5083455"/>
            </a:xfrm>
            <a:prstGeom prst="rect">
              <a:avLst/>
            </a:prstGeom>
          </p:spPr>
          <p:txBody>
            <a:bodyPr lIns="0" tIns="0" rIns="0" bIns="0" rtlCol="0" anchor="t">
              <a:spAutoFit/>
            </a:bodyPr>
            <a:lstStyle/>
            <a:p>
              <a:pPr algn="ctr">
                <a:lnSpc>
                  <a:spcPts val="7438"/>
                </a:lnSpc>
              </a:pPr>
              <a:r>
                <a:rPr lang="en-US" sz="6198" b="1">
                  <a:solidFill>
                    <a:srgbClr val="000000"/>
                  </a:solidFill>
                  <a:latin typeface="ดองเต่า Bold"/>
                  <a:ea typeface="ดองเต่า Bold"/>
                  <a:cs typeface="ดองเต่า Bold"/>
                  <a:sym typeface="ดองเต่า Bold"/>
                </a:rPr>
                <a:t>Please take a moment to </a:t>
              </a:r>
            </a:p>
            <a:p>
              <a:pPr algn="ctr">
                <a:lnSpc>
                  <a:spcPts val="7438"/>
                </a:lnSpc>
              </a:pPr>
              <a:r>
                <a:rPr lang="en-US" sz="6198" b="1">
                  <a:solidFill>
                    <a:srgbClr val="000000"/>
                  </a:solidFill>
                  <a:latin typeface="ดองเต่า Bold"/>
                  <a:ea typeface="ดองเต่า Bold"/>
                  <a:cs typeface="ดองเต่า Bold"/>
                  <a:sym typeface="ดองเต่า Bold"/>
                </a:rPr>
                <a:t>complete the program survey.</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8" name="Group 8"/>
          <p:cNvGrpSpPr/>
          <p:nvPr/>
        </p:nvGrpSpPr>
        <p:grpSpPr>
          <a:xfrm>
            <a:off x="2847022" y="812378"/>
            <a:ext cx="12593955" cy="8662254"/>
            <a:chOff x="0" y="0"/>
            <a:chExt cx="16791940" cy="11549672"/>
          </a:xfrm>
        </p:grpSpPr>
        <p:sp>
          <p:nvSpPr>
            <p:cNvPr id="9" name="Freeform 9" descr="A book and globe on a shelf  AI-generated content may be incorrect."/>
            <p:cNvSpPr/>
            <p:nvPr/>
          </p:nvSpPr>
          <p:spPr>
            <a:xfrm>
              <a:off x="0" y="0"/>
              <a:ext cx="16791939" cy="11549634"/>
            </a:xfrm>
            <a:custGeom>
              <a:avLst/>
              <a:gdLst/>
              <a:ahLst/>
              <a:cxnLst/>
              <a:rect l="l" t="t" r="r" b="b"/>
              <a:pathLst>
                <a:path w="16791939" h="11549634">
                  <a:moveTo>
                    <a:pt x="0" y="0"/>
                  </a:moveTo>
                  <a:lnTo>
                    <a:pt x="16791939" y="0"/>
                  </a:lnTo>
                  <a:lnTo>
                    <a:pt x="16791939" y="11549634"/>
                  </a:lnTo>
                  <a:lnTo>
                    <a:pt x="0" y="11549634"/>
                  </a:lnTo>
                  <a:lnTo>
                    <a:pt x="0" y="0"/>
                  </a:lnTo>
                  <a:close/>
                </a:path>
              </a:pathLst>
            </a:custGeom>
            <a:blipFill>
              <a:blip r:embed="rId12"/>
              <a:stretch>
                <a:fillRect b="-27"/>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1910909">
            <a:off x="2024870" y="-1007039"/>
            <a:ext cx="13863919" cy="12301077"/>
          </a:xfrm>
          <a:custGeom>
            <a:avLst/>
            <a:gdLst/>
            <a:ahLst/>
            <a:cxnLst/>
            <a:rect l="l" t="t" r="r" b="b"/>
            <a:pathLst>
              <a:path w="13863919" h="12301077">
                <a:moveTo>
                  <a:pt x="0" y="0"/>
                </a:moveTo>
                <a:lnTo>
                  <a:pt x="13863919" y="0"/>
                </a:lnTo>
                <a:lnTo>
                  <a:pt x="13863919" y="12301078"/>
                </a:lnTo>
                <a:lnTo>
                  <a:pt x="0" y="1230107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4801143" y="2959608"/>
            <a:ext cx="8311374" cy="4155687"/>
          </a:xfrm>
          <a:custGeom>
            <a:avLst/>
            <a:gdLst/>
            <a:ahLst/>
            <a:cxnLst/>
            <a:rect l="l" t="t" r="r" b="b"/>
            <a:pathLst>
              <a:path w="8311374" h="4155687">
                <a:moveTo>
                  <a:pt x="0" y="0"/>
                </a:moveTo>
                <a:lnTo>
                  <a:pt x="8311374" y="0"/>
                </a:lnTo>
                <a:lnTo>
                  <a:pt x="8311374" y="4155687"/>
                </a:lnTo>
                <a:lnTo>
                  <a:pt x="0" y="4155687"/>
                </a:lnTo>
                <a:lnTo>
                  <a:pt x="0" y="0"/>
                </a:lnTo>
                <a:close/>
              </a:path>
            </a:pathLst>
          </a:custGeom>
          <a:blipFill>
            <a:blip r:embed="rId2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2055853" y="1038840"/>
            <a:ext cx="14214393" cy="2977074"/>
          </a:xfrm>
          <a:prstGeom prst="rect">
            <a:avLst/>
          </a:prstGeom>
        </p:spPr>
        <p:txBody>
          <a:bodyPr lIns="0" tIns="0" rIns="0" bIns="0" rtlCol="0" anchor="t">
            <a:spAutoFit/>
          </a:bodyPr>
          <a:lstStyle/>
          <a:p>
            <a:pPr algn="ctr">
              <a:lnSpc>
                <a:spcPts val="10703"/>
              </a:lnSpc>
            </a:pPr>
            <a:r>
              <a:rPr lang="en-US" sz="10391">
                <a:solidFill>
                  <a:srgbClr val="000000"/>
                </a:solidFill>
                <a:latin typeface="ดองเต่า"/>
                <a:ea typeface="ดองเต่า"/>
                <a:cs typeface="ดองเต่า"/>
                <a:sym typeface="ดองเต่า"/>
              </a:rPr>
              <a:t>THE BEAR LIBRARY’S </a:t>
            </a:r>
          </a:p>
          <a:p>
            <a:pPr marL="0" lvl="0" indent="0" algn="ctr">
              <a:lnSpc>
                <a:spcPts val="10703"/>
              </a:lnSpc>
              <a:spcBef>
                <a:spcPct val="0"/>
              </a:spcBef>
            </a:pPr>
            <a:r>
              <a:rPr lang="en-US" sz="10391">
                <a:solidFill>
                  <a:srgbClr val="000000"/>
                </a:solidFill>
                <a:latin typeface="ดองเต่า"/>
                <a:ea typeface="ดองเต่า"/>
                <a:cs typeface="ดองเต่า"/>
                <a:sym typeface="ดองเต่า"/>
              </a:rPr>
              <a:t>ANNUAL FALL FESTIVAL!</a:t>
            </a:r>
          </a:p>
        </p:txBody>
      </p:sp>
      <p:grpSp>
        <p:nvGrpSpPr>
          <p:cNvPr id="13" name="Group 13"/>
          <p:cNvGrpSpPr/>
          <p:nvPr/>
        </p:nvGrpSpPr>
        <p:grpSpPr>
          <a:xfrm>
            <a:off x="1695986" y="4015913"/>
            <a:ext cx="14827569" cy="5922375"/>
            <a:chOff x="0" y="0"/>
            <a:chExt cx="19770092" cy="7896501"/>
          </a:xfrm>
        </p:grpSpPr>
        <p:sp>
          <p:nvSpPr>
            <p:cNvPr id="14" name="TextBox 14"/>
            <p:cNvSpPr txBox="1"/>
            <p:nvPr/>
          </p:nvSpPr>
          <p:spPr>
            <a:xfrm>
              <a:off x="516241" y="-13991"/>
              <a:ext cx="18952525" cy="786216"/>
            </a:xfrm>
            <a:prstGeom prst="rect">
              <a:avLst/>
            </a:prstGeom>
          </p:spPr>
          <p:txBody>
            <a:bodyPr lIns="0" tIns="0" rIns="0" bIns="0" rtlCol="0" anchor="t">
              <a:spAutoFit/>
            </a:bodyPr>
            <a:lstStyle/>
            <a:p>
              <a:pPr marL="0" lvl="0" indent="0" algn="ctr">
                <a:lnSpc>
                  <a:spcPts val="4873"/>
                </a:lnSpc>
                <a:spcBef>
                  <a:spcPct val="0"/>
                </a:spcBef>
              </a:pPr>
              <a:endParaRPr/>
            </a:p>
          </p:txBody>
        </p:sp>
        <p:grpSp>
          <p:nvGrpSpPr>
            <p:cNvPr id="15" name="Group 15"/>
            <p:cNvGrpSpPr/>
            <p:nvPr/>
          </p:nvGrpSpPr>
          <p:grpSpPr>
            <a:xfrm>
              <a:off x="6433105" y="0"/>
              <a:ext cx="6995160" cy="699516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0"/>
                <a:stretch>
                  <a:fillRect l="-19251" r="-30785"/>
                </a:stretch>
              </a:blipFill>
              <a:ln w="76200" cap="sq">
                <a:solidFill>
                  <a:srgbClr val="000000"/>
                </a:solidFill>
                <a:prstDash val="solid"/>
                <a:miter/>
              </a:ln>
            </p:spPr>
            <p:txBody>
              <a:bodyPr/>
              <a:lstStyle/>
              <a:p>
                <a:endParaRPr lang="en-US"/>
              </a:p>
            </p:txBody>
          </p:sp>
        </p:grpSp>
        <p:grpSp>
          <p:nvGrpSpPr>
            <p:cNvPr id="17" name="Group 17"/>
            <p:cNvGrpSpPr/>
            <p:nvPr/>
          </p:nvGrpSpPr>
          <p:grpSpPr>
            <a:xfrm>
              <a:off x="12774932" y="901341"/>
              <a:ext cx="6995160" cy="699516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1"/>
                <a:stretch>
                  <a:fillRect l="-24107" r="-25928"/>
                </a:stretch>
              </a:blipFill>
              <a:ln w="76200" cap="sq">
                <a:solidFill>
                  <a:srgbClr val="000000"/>
                </a:solidFill>
                <a:prstDash val="solid"/>
                <a:miter/>
              </a:ln>
            </p:spPr>
            <p:txBody>
              <a:bodyPr/>
              <a:lstStyle/>
              <a:p>
                <a:endParaRPr lang="en-US"/>
              </a:p>
            </p:txBody>
          </p:sp>
        </p:grpSp>
        <p:grpSp>
          <p:nvGrpSpPr>
            <p:cNvPr id="19" name="Group 19"/>
            <p:cNvGrpSpPr/>
            <p:nvPr/>
          </p:nvGrpSpPr>
          <p:grpSpPr>
            <a:xfrm>
              <a:off x="0" y="901341"/>
              <a:ext cx="6995160" cy="699516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2"/>
                <a:stretch>
                  <a:fillRect l="-25018" r="-25018"/>
                </a:stretch>
              </a:blipFill>
              <a:ln w="76200" cap="sq">
                <a:solidFill>
                  <a:srgbClr val="000000"/>
                </a:solidFill>
                <a:prstDash val="solid"/>
                <a:miter/>
              </a:ln>
            </p:spPr>
            <p:txBody>
              <a:bodyPr/>
              <a:lstStyle/>
              <a:p>
                <a:endParaRPr lang="en-US"/>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2587" y="3058445"/>
            <a:ext cx="6471031" cy="1501710"/>
            <a:chOff x="0" y="0"/>
            <a:chExt cx="2071333" cy="480687"/>
          </a:xfrm>
        </p:grpSpPr>
        <p:sp>
          <p:nvSpPr>
            <p:cNvPr id="3" name="Freeform 3"/>
            <p:cNvSpPr/>
            <p:nvPr/>
          </p:nvSpPr>
          <p:spPr>
            <a:xfrm>
              <a:off x="0" y="0"/>
              <a:ext cx="2071333" cy="480687"/>
            </a:xfrm>
            <a:custGeom>
              <a:avLst/>
              <a:gdLst/>
              <a:ahLst/>
              <a:cxnLst/>
              <a:rect l="l" t="t" r="r" b="b"/>
              <a:pathLst>
                <a:path w="2071333" h="480687">
                  <a:moveTo>
                    <a:pt x="29910" y="0"/>
                  </a:moveTo>
                  <a:lnTo>
                    <a:pt x="2041423" y="0"/>
                  </a:lnTo>
                  <a:cubicBezTo>
                    <a:pt x="2057942" y="0"/>
                    <a:pt x="2071333" y="13391"/>
                    <a:pt x="2071333" y="29910"/>
                  </a:cubicBezTo>
                  <a:lnTo>
                    <a:pt x="2071333" y="450777"/>
                  </a:lnTo>
                  <a:cubicBezTo>
                    <a:pt x="2071333" y="458710"/>
                    <a:pt x="2068182" y="466318"/>
                    <a:pt x="2062573" y="471927"/>
                  </a:cubicBezTo>
                  <a:cubicBezTo>
                    <a:pt x="2056963" y="477536"/>
                    <a:pt x="2049356" y="480687"/>
                    <a:pt x="2041423" y="480687"/>
                  </a:cubicBezTo>
                  <a:lnTo>
                    <a:pt x="29910" y="480687"/>
                  </a:lnTo>
                  <a:cubicBezTo>
                    <a:pt x="21977" y="480687"/>
                    <a:pt x="14370" y="477536"/>
                    <a:pt x="8760" y="471927"/>
                  </a:cubicBezTo>
                  <a:cubicBezTo>
                    <a:pt x="3151" y="466318"/>
                    <a:pt x="0" y="458710"/>
                    <a:pt x="0" y="450777"/>
                  </a:cubicBezTo>
                  <a:lnTo>
                    <a:pt x="0" y="29910"/>
                  </a:lnTo>
                  <a:cubicBezTo>
                    <a:pt x="0" y="21977"/>
                    <a:pt x="3151" y="14370"/>
                    <a:pt x="8760" y="8760"/>
                  </a:cubicBezTo>
                  <a:cubicBezTo>
                    <a:pt x="14370" y="3151"/>
                    <a:pt x="21977" y="0"/>
                    <a:pt x="29910" y="0"/>
                  </a:cubicBezTo>
                  <a:close/>
                </a:path>
              </a:pathLst>
            </a:custGeom>
            <a:solidFill>
              <a:srgbClr val="94A3E3"/>
            </a:solidFill>
            <a:ln w="76200" cap="rnd">
              <a:solidFill>
                <a:srgbClr val="000000"/>
              </a:solidFill>
              <a:prstDash val="solid"/>
              <a:round/>
            </a:ln>
          </p:spPr>
          <p:txBody>
            <a:bodyPr/>
            <a:lstStyle/>
            <a:p>
              <a:endParaRPr lang="en-US"/>
            </a:p>
          </p:txBody>
        </p:sp>
        <p:sp>
          <p:nvSpPr>
            <p:cNvPr id="4" name="TextBox 4"/>
            <p:cNvSpPr txBox="1"/>
            <p:nvPr/>
          </p:nvSpPr>
          <p:spPr>
            <a:xfrm>
              <a:off x="0" y="-38100"/>
              <a:ext cx="2071333" cy="51878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322587" y="5115852"/>
            <a:ext cx="6471031" cy="1501710"/>
            <a:chOff x="0" y="0"/>
            <a:chExt cx="2071333" cy="480687"/>
          </a:xfrm>
        </p:grpSpPr>
        <p:sp>
          <p:nvSpPr>
            <p:cNvPr id="6" name="Freeform 6"/>
            <p:cNvSpPr/>
            <p:nvPr/>
          </p:nvSpPr>
          <p:spPr>
            <a:xfrm>
              <a:off x="0" y="0"/>
              <a:ext cx="2071333" cy="480687"/>
            </a:xfrm>
            <a:custGeom>
              <a:avLst/>
              <a:gdLst/>
              <a:ahLst/>
              <a:cxnLst/>
              <a:rect l="l" t="t" r="r" b="b"/>
              <a:pathLst>
                <a:path w="2071333" h="480687">
                  <a:moveTo>
                    <a:pt x="29910" y="0"/>
                  </a:moveTo>
                  <a:lnTo>
                    <a:pt x="2041423" y="0"/>
                  </a:lnTo>
                  <a:cubicBezTo>
                    <a:pt x="2057942" y="0"/>
                    <a:pt x="2071333" y="13391"/>
                    <a:pt x="2071333" y="29910"/>
                  </a:cubicBezTo>
                  <a:lnTo>
                    <a:pt x="2071333" y="450777"/>
                  </a:lnTo>
                  <a:cubicBezTo>
                    <a:pt x="2071333" y="458710"/>
                    <a:pt x="2068182" y="466318"/>
                    <a:pt x="2062573" y="471927"/>
                  </a:cubicBezTo>
                  <a:cubicBezTo>
                    <a:pt x="2056963" y="477536"/>
                    <a:pt x="2049356" y="480687"/>
                    <a:pt x="2041423" y="480687"/>
                  </a:cubicBezTo>
                  <a:lnTo>
                    <a:pt x="29910" y="480687"/>
                  </a:lnTo>
                  <a:cubicBezTo>
                    <a:pt x="21977" y="480687"/>
                    <a:pt x="14370" y="477536"/>
                    <a:pt x="8760" y="471927"/>
                  </a:cubicBezTo>
                  <a:cubicBezTo>
                    <a:pt x="3151" y="466318"/>
                    <a:pt x="0" y="458710"/>
                    <a:pt x="0" y="450777"/>
                  </a:cubicBezTo>
                  <a:lnTo>
                    <a:pt x="0" y="29910"/>
                  </a:lnTo>
                  <a:cubicBezTo>
                    <a:pt x="0" y="21977"/>
                    <a:pt x="3151" y="14370"/>
                    <a:pt x="8760" y="8760"/>
                  </a:cubicBezTo>
                  <a:cubicBezTo>
                    <a:pt x="14370" y="3151"/>
                    <a:pt x="21977" y="0"/>
                    <a:pt x="29910" y="0"/>
                  </a:cubicBezTo>
                  <a:close/>
                </a:path>
              </a:pathLst>
            </a:custGeom>
            <a:solidFill>
              <a:srgbClr val="64B5F6"/>
            </a:solidFill>
            <a:ln w="76200" cap="rnd">
              <a:solidFill>
                <a:srgbClr val="000000"/>
              </a:solidFill>
              <a:prstDash val="solid"/>
              <a:round/>
            </a:ln>
          </p:spPr>
          <p:txBody>
            <a:bodyPr/>
            <a:lstStyle/>
            <a:p>
              <a:endParaRPr lang="en-US"/>
            </a:p>
          </p:txBody>
        </p:sp>
        <p:sp>
          <p:nvSpPr>
            <p:cNvPr id="7" name="TextBox 7"/>
            <p:cNvSpPr txBox="1"/>
            <p:nvPr/>
          </p:nvSpPr>
          <p:spPr>
            <a:xfrm>
              <a:off x="0" y="-38100"/>
              <a:ext cx="2071333" cy="51878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742612" y="3058445"/>
            <a:ext cx="6471031" cy="1501710"/>
            <a:chOff x="0" y="0"/>
            <a:chExt cx="2071333" cy="480687"/>
          </a:xfrm>
        </p:grpSpPr>
        <p:sp>
          <p:nvSpPr>
            <p:cNvPr id="9" name="Freeform 9"/>
            <p:cNvSpPr/>
            <p:nvPr/>
          </p:nvSpPr>
          <p:spPr>
            <a:xfrm>
              <a:off x="0" y="0"/>
              <a:ext cx="2071333" cy="480687"/>
            </a:xfrm>
            <a:custGeom>
              <a:avLst/>
              <a:gdLst/>
              <a:ahLst/>
              <a:cxnLst/>
              <a:rect l="l" t="t" r="r" b="b"/>
              <a:pathLst>
                <a:path w="2071333" h="480687">
                  <a:moveTo>
                    <a:pt x="29910" y="0"/>
                  </a:moveTo>
                  <a:lnTo>
                    <a:pt x="2041423" y="0"/>
                  </a:lnTo>
                  <a:cubicBezTo>
                    <a:pt x="2057942" y="0"/>
                    <a:pt x="2071333" y="13391"/>
                    <a:pt x="2071333" y="29910"/>
                  </a:cubicBezTo>
                  <a:lnTo>
                    <a:pt x="2071333" y="450777"/>
                  </a:lnTo>
                  <a:cubicBezTo>
                    <a:pt x="2071333" y="458710"/>
                    <a:pt x="2068182" y="466318"/>
                    <a:pt x="2062573" y="471927"/>
                  </a:cubicBezTo>
                  <a:cubicBezTo>
                    <a:pt x="2056963" y="477536"/>
                    <a:pt x="2049356" y="480687"/>
                    <a:pt x="2041423" y="480687"/>
                  </a:cubicBezTo>
                  <a:lnTo>
                    <a:pt x="29910" y="480687"/>
                  </a:lnTo>
                  <a:cubicBezTo>
                    <a:pt x="21977" y="480687"/>
                    <a:pt x="14370" y="477536"/>
                    <a:pt x="8760" y="471927"/>
                  </a:cubicBezTo>
                  <a:cubicBezTo>
                    <a:pt x="3151" y="466318"/>
                    <a:pt x="0" y="458710"/>
                    <a:pt x="0" y="450777"/>
                  </a:cubicBezTo>
                  <a:lnTo>
                    <a:pt x="0" y="29910"/>
                  </a:lnTo>
                  <a:cubicBezTo>
                    <a:pt x="0" y="21977"/>
                    <a:pt x="3151" y="14370"/>
                    <a:pt x="8760" y="8760"/>
                  </a:cubicBezTo>
                  <a:cubicBezTo>
                    <a:pt x="14370" y="3151"/>
                    <a:pt x="21977" y="0"/>
                    <a:pt x="29910" y="0"/>
                  </a:cubicBezTo>
                  <a:close/>
                </a:path>
              </a:pathLst>
            </a:custGeom>
            <a:solidFill>
              <a:srgbClr val="94A3E3"/>
            </a:solidFill>
            <a:ln w="76200" cap="rnd">
              <a:solidFill>
                <a:srgbClr val="000000"/>
              </a:solidFill>
              <a:prstDash val="solid"/>
              <a:round/>
            </a:ln>
          </p:spPr>
          <p:txBody>
            <a:bodyPr/>
            <a:lstStyle/>
            <a:p>
              <a:endParaRPr lang="en-US"/>
            </a:p>
          </p:txBody>
        </p:sp>
        <p:sp>
          <p:nvSpPr>
            <p:cNvPr id="10" name="TextBox 10"/>
            <p:cNvSpPr txBox="1"/>
            <p:nvPr/>
          </p:nvSpPr>
          <p:spPr>
            <a:xfrm>
              <a:off x="0" y="-38100"/>
              <a:ext cx="2071333" cy="518787"/>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742612" y="5115852"/>
            <a:ext cx="6471031" cy="1501710"/>
            <a:chOff x="0" y="0"/>
            <a:chExt cx="2071333" cy="480687"/>
          </a:xfrm>
        </p:grpSpPr>
        <p:sp>
          <p:nvSpPr>
            <p:cNvPr id="12" name="Freeform 12"/>
            <p:cNvSpPr/>
            <p:nvPr/>
          </p:nvSpPr>
          <p:spPr>
            <a:xfrm>
              <a:off x="0" y="0"/>
              <a:ext cx="2071333" cy="480687"/>
            </a:xfrm>
            <a:custGeom>
              <a:avLst/>
              <a:gdLst/>
              <a:ahLst/>
              <a:cxnLst/>
              <a:rect l="l" t="t" r="r" b="b"/>
              <a:pathLst>
                <a:path w="2071333" h="480687">
                  <a:moveTo>
                    <a:pt x="29910" y="0"/>
                  </a:moveTo>
                  <a:lnTo>
                    <a:pt x="2041423" y="0"/>
                  </a:lnTo>
                  <a:cubicBezTo>
                    <a:pt x="2057942" y="0"/>
                    <a:pt x="2071333" y="13391"/>
                    <a:pt x="2071333" y="29910"/>
                  </a:cubicBezTo>
                  <a:lnTo>
                    <a:pt x="2071333" y="450777"/>
                  </a:lnTo>
                  <a:cubicBezTo>
                    <a:pt x="2071333" y="458710"/>
                    <a:pt x="2068182" y="466318"/>
                    <a:pt x="2062573" y="471927"/>
                  </a:cubicBezTo>
                  <a:cubicBezTo>
                    <a:pt x="2056963" y="477536"/>
                    <a:pt x="2049356" y="480687"/>
                    <a:pt x="2041423" y="480687"/>
                  </a:cubicBezTo>
                  <a:lnTo>
                    <a:pt x="29910" y="480687"/>
                  </a:lnTo>
                  <a:cubicBezTo>
                    <a:pt x="21977" y="480687"/>
                    <a:pt x="14370" y="477536"/>
                    <a:pt x="8760" y="471927"/>
                  </a:cubicBezTo>
                  <a:cubicBezTo>
                    <a:pt x="3151" y="466318"/>
                    <a:pt x="0" y="458710"/>
                    <a:pt x="0" y="450777"/>
                  </a:cubicBezTo>
                  <a:lnTo>
                    <a:pt x="0" y="29910"/>
                  </a:lnTo>
                  <a:cubicBezTo>
                    <a:pt x="0" y="21977"/>
                    <a:pt x="3151" y="14370"/>
                    <a:pt x="8760" y="8760"/>
                  </a:cubicBezTo>
                  <a:cubicBezTo>
                    <a:pt x="14370" y="3151"/>
                    <a:pt x="21977" y="0"/>
                    <a:pt x="29910" y="0"/>
                  </a:cubicBezTo>
                  <a:close/>
                </a:path>
              </a:pathLst>
            </a:custGeom>
            <a:solidFill>
              <a:srgbClr val="64B5F6"/>
            </a:solidFill>
            <a:ln w="76200" cap="rnd">
              <a:solidFill>
                <a:srgbClr val="000000"/>
              </a:solidFill>
              <a:prstDash val="solid"/>
              <a:round/>
            </a:ln>
          </p:spPr>
          <p:txBody>
            <a:bodyPr/>
            <a:lstStyle/>
            <a:p>
              <a:endParaRPr lang="en-US"/>
            </a:p>
          </p:txBody>
        </p:sp>
        <p:sp>
          <p:nvSpPr>
            <p:cNvPr id="13" name="TextBox 13"/>
            <p:cNvSpPr txBox="1"/>
            <p:nvPr/>
          </p:nvSpPr>
          <p:spPr>
            <a:xfrm>
              <a:off x="0" y="-38100"/>
              <a:ext cx="2071333" cy="518787"/>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028700" y="3058445"/>
            <a:ext cx="1501710" cy="150171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4A3E3"/>
            </a:solidFill>
            <a:ln w="76200" cap="rnd">
              <a:solidFill>
                <a:srgbClr val="000000"/>
              </a:solidFill>
              <a:prstDash val="solid"/>
              <a:round/>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 name="Group 17"/>
          <p:cNvGrpSpPr/>
          <p:nvPr/>
        </p:nvGrpSpPr>
        <p:grpSpPr>
          <a:xfrm>
            <a:off x="1028700" y="5115852"/>
            <a:ext cx="1501710" cy="150171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64B5F6"/>
            </a:solidFill>
            <a:ln w="76200" cap="rnd">
              <a:solidFill>
                <a:srgbClr val="000000"/>
              </a:solidFill>
              <a:prstDash val="solid"/>
              <a:round/>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0" name="Group 20"/>
          <p:cNvGrpSpPr/>
          <p:nvPr/>
        </p:nvGrpSpPr>
        <p:grpSpPr>
          <a:xfrm>
            <a:off x="9448725" y="3058445"/>
            <a:ext cx="1501710" cy="150171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4A3E3"/>
            </a:solidFill>
            <a:ln w="76200" cap="rnd">
              <a:solidFill>
                <a:srgbClr val="000000"/>
              </a:solidFill>
              <a:prstDash val="solid"/>
              <a:round/>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3" name="Group 23"/>
          <p:cNvGrpSpPr/>
          <p:nvPr/>
        </p:nvGrpSpPr>
        <p:grpSpPr>
          <a:xfrm>
            <a:off x="9448725" y="5115852"/>
            <a:ext cx="1501710" cy="150171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64B5F6"/>
            </a:solidFill>
            <a:ln w="76200" cap="rnd">
              <a:solidFill>
                <a:srgbClr val="000000"/>
              </a:solidFill>
              <a:prstDash val="solid"/>
              <a:round/>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2322587" y="7173258"/>
            <a:ext cx="6471031" cy="1501710"/>
            <a:chOff x="0" y="0"/>
            <a:chExt cx="2071333" cy="480687"/>
          </a:xfrm>
        </p:grpSpPr>
        <p:sp>
          <p:nvSpPr>
            <p:cNvPr id="27" name="Freeform 27"/>
            <p:cNvSpPr/>
            <p:nvPr/>
          </p:nvSpPr>
          <p:spPr>
            <a:xfrm>
              <a:off x="0" y="0"/>
              <a:ext cx="2071333" cy="480687"/>
            </a:xfrm>
            <a:custGeom>
              <a:avLst/>
              <a:gdLst/>
              <a:ahLst/>
              <a:cxnLst/>
              <a:rect l="l" t="t" r="r" b="b"/>
              <a:pathLst>
                <a:path w="2071333" h="480687">
                  <a:moveTo>
                    <a:pt x="29910" y="0"/>
                  </a:moveTo>
                  <a:lnTo>
                    <a:pt x="2041423" y="0"/>
                  </a:lnTo>
                  <a:cubicBezTo>
                    <a:pt x="2057942" y="0"/>
                    <a:pt x="2071333" y="13391"/>
                    <a:pt x="2071333" y="29910"/>
                  </a:cubicBezTo>
                  <a:lnTo>
                    <a:pt x="2071333" y="450777"/>
                  </a:lnTo>
                  <a:cubicBezTo>
                    <a:pt x="2071333" y="458710"/>
                    <a:pt x="2068182" y="466318"/>
                    <a:pt x="2062573" y="471927"/>
                  </a:cubicBezTo>
                  <a:cubicBezTo>
                    <a:pt x="2056963" y="477536"/>
                    <a:pt x="2049356" y="480687"/>
                    <a:pt x="2041423" y="480687"/>
                  </a:cubicBezTo>
                  <a:lnTo>
                    <a:pt x="29910" y="480687"/>
                  </a:lnTo>
                  <a:cubicBezTo>
                    <a:pt x="21977" y="480687"/>
                    <a:pt x="14370" y="477536"/>
                    <a:pt x="8760" y="471927"/>
                  </a:cubicBezTo>
                  <a:cubicBezTo>
                    <a:pt x="3151" y="466318"/>
                    <a:pt x="0" y="458710"/>
                    <a:pt x="0" y="450777"/>
                  </a:cubicBezTo>
                  <a:lnTo>
                    <a:pt x="0" y="29910"/>
                  </a:lnTo>
                  <a:cubicBezTo>
                    <a:pt x="0" y="21977"/>
                    <a:pt x="3151" y="14370"/>
                    <a:pt x="8760" y="8760"/>
                  </a:cubicBezTo>
                  <a:cubicBezTo>
                    <a:pt x="14370" y="3151"/>
                    <a:pt x="21977" y="0"/>
                    <a:pt x="29910" y="0"/>
                  </a:cubicBezTo>
                  <a:close/>
                </a:path>
              </a:pathLst>
            </a:custGeom>
            <a:solidFill>
              <a:srgbClr val="E1B5FD"/>
            </a:solidFill>
            <a:ln w="76200" cap="rnd">
              <a:solidFill>
                <a:srgbClr val="000000"/>
              </a:solidFill>
              <a:prstDash val="solid"/>
              <a:round/>
            </a:ln>
          </p:spPr>
          <p:txBody>
            <a:bodyPr/>
            <a:lstStyle/>
            <a:p>
              <a:endParaRPr lang="en-US"/>
            </a:p>
          </p:txBody>
        </p:sp>
        <p:sp>
          <p:nvSpPr>
            <p:cNvPr id="28" name="TextBox 28"/>
            <p:cNvSpPr txBox="1"/>
            <p:nvPr/>
          </p:nvSpPr>
          <p:spPr>
            <a:xfrm>
              <a:off x="0" y="-38100"/>
              <a:ext cx="2071333" cy="518787"/>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0742612" y="7173258"/>
            <a:ext cx="6471031" cy="1501710"/>
            <a:chOff x="0" y="0"/>
            <a:chExt cx="2071333" cy="480687"/>
          </a:xfrm>
        </p:grpSpPr>
        <p:sp>
          <p:nvSpPr>
            <p:cNvPr id="30" name="Freeform 30"/>
            <p:cNvSpPr/>
            <p:nvPr/>
          </p:nvSpPr>
          <p:spPr>
            <a:xfrm>
              <a:off x="0" y="0"/>
              <a:ext cx="2071333" cy="480687"/>
            </a:xfrm>
            <a:custGeom>
              <a:avLst/>
              <a:gdLst/>
              <a:ahLst/>
              <a:cxnLst/>
              <a:rect l="l" t="t" r="r" b="b"/>
              <a:pathLst>
                <a:path w="2071333" h="480687">
                  <a:moveTo>
                    <a:pt x="29910" y="0"/>
                  </a:moveTo>
                  <a:lnTo>
                    <a:pt x="2041423" y="0"/>
                  </a:lnTo>
                  <a:cubicBezTo>
                    <a:pt x="2057942" y="0"/>
                    <a:pt x="2071333" y="13391"/>
                    <a:pt x="2071333" y="29910"/>
                  </a:cubicBezTo>
                  <a:lnTo>
                    <a:pt x="2071333" y="450777"/>
                  </a:lnTo>
                  <a:cubicBezTo>
                    <a:pt x="2071333" y="458710"/>
                    <a:pt x="2068182" y="466318"/>
                    <a:pt x="2062573" y="471927"/>
                  </a:cubicBezTo>
                  <a:cubicBezTo>
                    <a:pt x="2056963" y="477536"/>
                    <a:pt x="2049356" y="480687"/>
                    <a:pt x="2041423" y="480687"/>
                  </a:cubicBezTo>
                  <a:lnTo>
                    <a:pt x="29910" y="480687"/>
                  </a:lnTo>
                  <a:cubicBezTo>
                    <a:pt x="21977" y="480687"/>
                    <a:pt x="14370" y="477536"/>
                    <a:pt x="8760" y="471927"/>
                  </a:cubicBezTo>
                  <a:cubicBezTo>
                    <a:pt x="3151" y="466318"/>
                    <a:pt x="0" y="458710"/>
                    <a:pt x="0" y="450777"/>
                  </a:cubicBezTo>
                  <a:lnTo>
                    <a:pt x="0" y="29910"/>
                  </a:lnTo>
                  <a:cubicBezTo>
                    <a:pt x="0" y="21977"/>
                    <a:pt x="3151" y="14370"/>
                    <a:pt x="8760" y="8760"/>
                  </a:cubicBezTo>
                  <a:cubicBezTo>
                    <a:pt x="14370" y="3151"/>
                    <a:pt x="21977" y="0"/>
                    <a:pt x="29910" y="0"/>
                  </a:cubicBezTo>
                  <a:close/>
                </a:path>
              </a:pathLst>
            </a:custGeom>
            <a:solidFill>
              <a:srgbClr val="E1B5FD"/>
            </a:solidFill>
            <a:ln w="76200" cap="rnd">
              <a:solidFill>
                <a:srgbClr val="000000"/>
              </a:solidFill>
              <a:prstDash val="solid"/>
              <a:round/>
            </a:ln>
          </p:spPr>
          <p:txBody>
            <a:bodyPr/>
            <a:lstStyle/>
            <a:p>
              <a:endParaRPr lang="en-US"/>
            </a:p>
          </p:txBody>
        </p:sp>
        <p:sp>
          <p:nvSpPr>
            <p:cNvPr id="31" name="TextBox 31"/>
            <p:cNvSpPr txBox="1"/>
            <p:nvPr/>
          </p:nvSpPr>
          <p:spPr>
            <a:xfrm>
              <a:off x="0" y="-38100"/>
              <a:ext cx="2071333" cy="518787"/>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028700" y="7173258"/>
            <a:ext cx="1501710" cy="150171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1B5FD"/>
            </a:solidFill>
            <a:ln w="76200" cap="rnd">
              <a:solidFill>
                <a:srgbClr val="000000"/>
              </a:solidFill>
              <a:prstDash val="solid"/>
              <a:round/>
            </a:ln>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5" name="Group 35"/>
          <p:cNvGrpSpPr/>
          <p:nvPr/>
        </p:nvGrpSpPr>
        <p:grpSpPr>
          <a:xfrm>
            <a:off x="9448725" y="7173258"/>
            <a:ext cx="1501710" cy="1501710"/>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1B5FD"/>
            </a:solidFill>
            <a:ln w="76200" cap="rnd">
              <a:solidFill>
                <a:srgbClr val="000000"/>
              </a:solidFill>
              <a:prstDash val="solid"/>
              <a:round/>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8" name="Freeform 38"/>
          <p:cNvSpPr/>
          <p:nvPr/>
        </p:nvSpPr>
        <p:spPr>
          <a:xfrm>
            <a:off x="1230233" y="2836433"/>
            <a:ext cx="1518575" cy="1555518"/>
          </a:xfrm>
          <a:custGeom>
            <a:avLst/>
            <a:gdLst/>
            <a:ahLst/>
            <a:cxnLst/>
            <a:rect l="l" t="t" r="r" b="b"/>
            <a:pathLst>
              <a:path w="1518575" h="1555518">
                <a:moveTo>
                  <a:pt x="0" y="0"/>
                </a:moveTo>
                <a:lnTo>
                  <a:pt x="1518575" y="0"/>
                </a:lnTo>
                <a:lnTo>
                  <a:pt x="1518575" y="1555519"/>
                </a:lnTo>
                <a:lnTo>
                  <a:pt x="0" y="1555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TextBox 39"/>
          <p:cNvSpPr txBox="1"/>
          <p:nvPr/>
        </p:nvSpPr>
        <p:spPr>
          <a:xfrm>
            <a:off x="903786" y="798387"/>
            <a:ext cx="16480428" cy="1304621"/>
          </a:xfrm>
          <a:prstGeom prst="rect">
            <a:avLst/>
          </a:prstGeom>
        </p:spPr>
        <p:txBody>
          <a:bodyPr lIns="0" tIns="0" rIns="0" bIns="0" rtlCol="0" anchor="t">
            <a:spAutoFit/>
          </a:bodyPr>
          <a:lstStyle/>
          <a:p>
            <a:pPr marL="0" lvl="0" indent="0" algn="ctr">
              <a:lnSpc>
                <a:spcPts val="8619"/>
              </a:lnSpc>
              <a:spcBef>
                <a:spcPct val="0"/>
              </a:spcBef>
            </a:pPr>
            <a:r>
              <a:rPr lang="en-US" sz="8368">
                <a:solidFill>
                  <a:srgbClr val="000000"/>
                </a:solidFill>
                <a:latin typeface="ดองเต่า"/>
                <a:ea typeface="ดองเต่า"/>
                <a:cs typeface="ดองเต่า"/>
                <a:sym typeface="ดองเต่า"/>
              </a:rPr>
              <a:t>WHY ARE YOU DOING THIS TO YOURSELF?!</a:t>
            </a:r>
          </a:p>
        </p:txBody>
      </p:sp>
      <p:sp>
        <p:nvSpPr>
          <p:cNvPr id="40" name="TextBox 40"/>
          <p:cNvSpPr txBox="1"/>
          <p:nvPr/>
        </p:nvSpPr>
        <p:spPr>
          <a:xfrm>
            <a:off x="2530410" y="3320154"/>
            <a:ext cx="6263208" cy="901123"/>
          </a:xfrm>
          <a:prstGeom prst="rect">
            <a:avLst/>
          </a:prstGeom>
        </p:spPr>
        <p:txBody>
          <a:bodyPr lIns="0" tIns="0" rIns="0" bIns="0" rtlCol="0" anchor="t">
            <a:spAutoFit/>
          </a:bodyPr>
          <a:lstStyle/>
          <a:p>
            <a:pPr marL="0" lvl="0" indent="0" algn="ctr">
              <a:lnSpc>
                <a:spcPts val="6779"/>
              </a:lnSpc>
              <a:spcBef>
                <a:spcPct val="0"/>
              </a:spcBef>
            </a:pPr>
            <a:r>
              <a:rPr lang="en-US" sz="6582">
                <a:solidFill>
                  <a:srgbClr val="000000"/>
                </a:solidFill>
                <a:latin typeface="Marykate"/>
                <a:ea typeface="Marykate"/>
                <a:cs typeface="Marykate"/>
                <a:sym typeface="Marykate"/>
              </a:rPr>
              <a:t>BUILD COMMUNITY</a:t>
            </a:r>
          </a:p>
        </p:txBody>
      </p:sp>
      <p:sp>
        <p:nvSpPr>
          <p:cNvPr id="41" name="TextBox 41"/>
          <p:cNvSpPr txBox="1"/>
          <p:nvPr/>
        </p:nvSpPr>
        <p:spPr>
          <a:xfrm>
            <a:off x="2530410" y="5377561"/>
            <a:ext cx="6263208" cy="901123"/>
          </a:xfrm>
          <a:prstGeom prst="rect">
            <a:avLst/>
          </a:prstGeom>
        </p:spPr>
        <p:txBody>
          <a:bodyPr lIns="0" tIns="0" rIns="0" bIns="0" rtlCol="0" anchor="t">
            <a:spAutoFit/>
          </a:bodyPr>
          <a:lstStyle/>
          <a:p>
            <a:pPr marL="0" lvl="0" indent="0" algn="ctr">
              <a:lnSpc>
                <a:spcPts val="6779"/>
              </a:lnSpc>
              <a:spcBef>
                <a:spcPct val="0"/>
              </a:spcBef>
            </a:pPr>
            <a:r>
              <a:rPr lang="en-US" sz="6582">
                <a:solidFill>
                  <a:srgbClr val="000000"/>
                </a:solidFill>
                <a:latin typeface="Marykate"/>
                <a:ea typeface="Marykate"/>
                <a:cs typeface="Marykate"/>
                <a:sym typeface="Marykate"/>
              </a:rPr>
              <a:t>PROMOTE THE LIBRARY</a:t>
            </a:r>
          </a:p>
        </p:txBody>
      </p:sp>
      <p:sp>
        <p:nvSpPr>
          <p:cNvPr id="42" name="TextBox 42"/>
          <p:cNvSpPr txBox="1"/>
          <p:nvPr/>
        </p:nvSpPr>
        <p:spPr>
          <a:xfrm>
            <a:off x="10950434" y="3320154"/>
            <a:ext cx="6263208" cy="901123"/>
          </a:xfrm>
          <a:prstGeom prst="rect">
            <a:avLst/>
          </a:prstGeom>
        </p:spPr>
        <p:txBody>
          <a:bodyPr lIns="0" tIns="0" rIns="0" bIns="0" rtlCol="0" anchor="t">
            <a:spAutoFit/>
          </a:bodyPr>
          <a:lstStyle/>
          <a:p>
            <a:pPr marL="0" lvl="0" indent="0" algn="ctr">
              <a:lnSpc>
                <a:spcPts val="6779"/>
              </a:lnSpc>
              <a:spcBef>
                <a:spcPct val="0"/>
              </a:spcBef>
            </a:pPr>
            <a:r>
              <a:rPr lang="en-US" sz="6582">
                <a:solidFill>
                  <a:srgbClr val="000000"/>
                </a:solidFill>
                <a:latin typeface="Marykate"/>
                <a:ea typeface="Marykate"/>
                <a:cs typeface="Marykate"/>
                <a:sym typeface="Marykate"/>
              </a:rPr>
              <a:t>ENHANCE WELL-BEING</a:t>
            </a:r>
          </a:p>
        </p:txBody>
      </p:sp>
      <p:sp>
        <p:nvSpPr>
          <p:cNvPr id="43" name="TextBox 43"/>
          <p:cNvSpPr txBox="1"/>
          <p:nvPr/>
        </p:nvSpPr>
        <p:spPr>
          <a:xfrm>
            <a:off x="10950434" y="5377561"/>
            <a:ext cx="6263208" cy="901123"/>
          </a:xfrm>
          <a:prstGeom prst="rect">
            <a:avLst/>
          </a:prstGeom>
        </p:spPr>
        <p:txBody>
          <a:bodyPr lIns="0" tIns="0" rIns="0" bIns="0" rtlCol="0" anchor="t">
            <a:spAutoFit/>
          </a:bodyPr>
          <a:lstStyle/>
          <a:p>
            <a:pPr marL="0" lvl="0" indent="0" algn="ctr">
              <a:lnSpc>
                <a:spcPts val="6779"/>
              </a:lnSpc>
              <a:spcBef>
                <a:spcPct val="0"/>
              </a:spcBef>
            </a:pPr>
            <a:r>
              <a:rPr lang="en-US" sz="6582">
                <a:solidFill>
                  <a:srgbClr val="000000"/>
                </a:solidFill>
                <a:latin typeface="Marykate"/>
                <a:ea typeface="Marykate"/>
                <a:cs typeface="Marykate"/>
                <a:sym typeface="Marykate"/>
              </a:rPr>
              <a:t>NETWORKING</a:t>
            </a:r>
          </a:p>
        </p:txBody>
      </p:sp>
      <p:sp>
        <p:nvSpPr>
          <p:cNvPr id="44" name="TextBox 44"/>
          <p:cNvSpPr txBox="1"/>
          <p:nvPr/>
        </p:nvSpPr>
        <p:spPr>
          <a:xfrm>
            <a:off x="2530410" y="7434967"/>
            <a:ext cx="6263208" cy="901123"/>
          </a:xfrm>
          <a:prstGeom prst="rect">
            <a:avLst/>
          </a:prstGeom>
        </p:spPr>
        <p:txBody>
          <a:bodyPr lIns="0" tIns="0" rIns="0" bIns="0" rtlCol="0" anchor="t">
            <a:spAutoFit/>
          </a:bodyPr>
          <a:lstStyle/>
          <a:p>
            <a:pPr marL="0" lvl="0" indent="0" algn="ctr">
              <a:lnSpc>
                <a:spcPts val="6779"/>
              </a:lnSpc>
              <a:spcBef>
                <a:spcPct val="0"/>
              </a:spcBef>
            </a:pPr>
            <a:r>
              <a:rPr lang="en-US" sz="6582">
                <a:solidFill>
                  <a:srgbClr val="000000"/>
                </a:solidFill>
                <a:latin typeface="Marykate"/>
                <a:ea typeface="Marykate"/>
                <a:cs typeface="Marykate"/>
                <a:sym typeface="Marykate"/>
              </a:rPr>
              <a:t>GIVE BACK</a:t>
            </a:r>
          </a:p>
        </p:txBody>
      </p:sp>
      <p:sp>
        <p:nvSpPr>
          <p:cNvPr id="45" name="TextBox 45"/>
          <p:cNvSpPr txBox="1"/>
          <p:nvPr/>
        </p:nvSpPr>
        <p:spPr>
          <a:xfrm>
            <a:off x="11118118" y="7090287"/>
            <a:ext cx="5576190" cy="1571433"/>
          </a:xfrm>
          <a:prstGeom prst="rect">
            <a:avLst/>
          </a:prstGeom>
        </p:spPr>
        <p:txBody>
          <a:bodyPr lIns="0" tIns="0" rIns="0" bIns="0" rtlCol="0" anchor="t">
            <a:spAutoFit/>
          </a:bodyPr>
          <a:lstStyle/>
          <a:p>
            <a:pPr marL="0" lvl="0" indent="0" algn="ctr">
              <a:lnSpc>
                <a:spcPts val="6036"/>
              </a:lnSpc>
              <a:spcBef>
                <a:spcPct val="0"/>
              </a:spcBef>
            </a:pPr>
            <a:r>
              <a:rPr lang="en-US" sz="5860">
                <a:solidFill>
                  <a:srgbClr val="000000"/>
                </a:solidFill>
                <a:latin typeface="Marykate"/>
                <a:ea typeface="Marykate"/>
                <a:cs typeface="Marykate"/>
                <a:sym typeface="Marykate"/>
              </a:rPr>
              <a:t>YOU THRIVE ON STRESS</a:t>
            </a:r>
          </a:p>
        </p:txBody>
      </p:sp>
      <p:sp>
        <p:nvSpPr>
          <p:cNvPr id="46" name="Freeform 46"/>
          <p:cNvSpPr/>
          <p:nvPr/>
        </p:nvSpPr>
        <p:spPr>
          <a:xfrm>
            <a:off x="1230233" y="4818711"/>
            <a:ext cx="1518575" cy="1555518"/>
          </a:xfrm>
          <a:custGeom>
            <a:avLst/>
            <a:gdLst/>
            <a:ahLst/>
            <a:cxnLst/>
            <a:rect l="l" t="t" r="r" b="b"/>
            <a:pathLst>
              <a:path w="1518575" h="1555518">
                <a:moveTo>
                  <a:pt x="0" y="0"/>
                </a:moveTo>
                <a:lnTo>
                  <a:pt x="1518575" y="0"/>
                </a:lnTo>
                <a:lnTo>
                  <a:pt x="1518575" y="1555518"/>
                </a:lnTo>
                <a:lnTo>
                  <a:pt x="0" y="1555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7" name="Freeform 47"/>
          <p:cNvSpPr/>
          <p:nvPr/>
        </p:nvSpPr>
        <p:spPr>
          <a:xfrm>
            <a:off x="1230233" y="6874736"/>
            <a:ext cx="1518575" cy="1555518"/>
          </a:xfrm>
          <a:custGeom>
            <a:avLst/>
            <a:gdLst/>
            <a:ahLst/>
            <a:cxnLst/>
            <a:rect l="l" t="t" r="r" b="b"/>
            <a:pathLst>
              <a:path w="1518575" h="1555518">
                <a:moveTo>
                  <a:pt x="0" y="0"/>
                </a:moveTo>
                <a:lnTo>
                  <a:pt x="1518575" y="0"/>
                </a:lnTo>
                <a:lnTo>
                  <a:pt x="1518575" y="1555519"/>
                </a:lnTo>
                <a:lnTo>
                  <a:pt x="0" y="1555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8" name="Freeform 48"/>
          <p:cNvSpPr/>
          <p:nvPr/>
        </p:nvSpPr>
        <p:spPr>
          <a:xfrm>
            <a:off x="9599543" y="2836433"/>
            <a:ext cx="1518575" cy="1555518"/>
          </a:xfrm>
          <a:custGeom>
            <a:avLst/>
            <a:gdLst/>
            <a:ahLst/>
            <a:cxnLst/>
            <a:rect l="l" t="t" r="r" b="b"/>
            <a:pathLst>
              <a:path w="1518575" h="1555518">
                <a:moveTo>
                  <a:pt x="0" y="0"/>
                </a:moveTo>
                <a:lnTo>
                  <a:pt x="1518575" y="0"/>
                </a:lnTo>
                <a:lnTo>
                  <a:pt x="1518575" y="1555519"/>
                </a:lnTo>
                <a:lnTo>
                  <a:pt x="0" y="1555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9" name="Freeform 49"/>
          <p:cNvSpPr/>
          <p:nvPr/>
        </p:nvSpPr>
        <p:spPr>
          <a:xfrm>
            <a:off x="9599543" y="4818711"/>
            <a:ext cx="1518575" cy="1555518"/>
          </a:xfrm>
          <a:custGeom>
            <a:avLst/>
            <a:gdLst/>
            <a:ahLst/>
            <a:cxnLst/>
            <a:rect l="l" t="t" r="r" b="b"/>
            <a:pathLst>
              <a:path w="1518575" h="1555518">
                <a:moveTo>
                  <a:pt x="0" y="0"/>
                </a:moveTo>
                <a:lnTo>
                  <a:pt x="1518575" y="0"/>
                </a:lnTo>
                <a:lnTo>
                  <a:pt x="1518575" y="1555518"/>
                </a:lnTo>
                <a:lnTo>
                  <a:pt x="0" y="1555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0" name="Freeform 50"/>
          <p:cNvSpPr/>
          <p:nvPr/>
        </p:nvSpPr>
        <p:spPr>
          <a:xfrm>
            <a:off x="9599543" y="6874736"/>
            <a:ext cx="1518575" cy="1555518"/>
          </a:xfrm>
          <a:custGeom>
            <a:avLst/>
            <a:gdLst/>
            <a:ahLst/>
            <a:cxnLst/>
            <a:rect l="l" t="t" r="r" b="b"/>
            <a:pathLst>
              <a:path w="1518575" h="1555518">
                <a:moveTo>
                  <a:pt x="0" y="0"/>
                </a:moveTo>
                <a:lnTo>
                  <a:pt x="1518575" y="0"/>
                </a:lnTo>
                <a:lnTo>
                  <a:pt x="1518575" y="1555519"/>
                </a:lnTo>
                <a:lnTo>
                  <a:pt x="0" y="1555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5F2"/>
        </a:solidFill>
        <a:effectLst/>
      </p:bgPr>
    </p:bg>
    <p:spTree>
      <p:nvGrpSpPr>
        <p:cNvPr id="1" name=""/>
        <p:cNvGrpSpPr/>
        <p:nvPr/>
      </p:nvGrpSpPr>
      <p:grpSpPr>
        <a:xfrm>
          <a:off x="0" y="0"/>
          <a:ext cx="0" cy="0"/>
          <a:chOff x="0" y="0"/>
          <a:chExt cx="0" cy="0"/>
        </a:xfrm>
      </p:grpSpPr>
      <p:sp>
        <p:nvSpPr>
          <p:cNvPr id="2" name="Freeform 2"/>
          <p:cNvSpPr/>
          <p:nvPr/>
        </p:nvSpPr>
        <p:spPr>
          <a:xfrm rot="-10800000">
            <a:off x="-5340666" y="-6057802"/>
            <a:ext cx="13175421" cy="7351802"/>
          </a:xfrm>
          <a:custGeom>
            <a:avLst/>
            <a:gdLst/>
            <a:ahLst/>
            <a:cxnLst/>
            <a:rect l="l" t="t" r="r" b="b"/>
            <a:pathLst>
              <a:path w="13175421" h="7351802">
                <a:moveTo>
                  <a:pt x="0" y="0"/>
                </a:moveTo>
                <a:lnTo>
                  <a:pt x="13175421" y="0"/>
                </a:lnTo>
                <a:lnTo>
                  <a:pt x="13175421" y="7351802"/>
                </a:lnTo>
                <a:lnTo>
                  <a:pt x="0" y="7351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6084">
            <a:off x="-1699578" y="5298357"/>
            <a:ext cx="2728278" cy="2762813"/>
          </a:xfrm>
          <a:custGeom>
            <a:avLst/>
            <a:gdLst/>
            <a:ahLst/>
            <a:cxnLst/>
            <a:rect l="l" t="t" r="r" b="b"/>
            <a:pathLst>
              <a:path w="2728278" h="2762813">
                <a:moveTo>
                  <a:pt x="0" y="0"/>
                </a:moveTo>
                <a:lnTo>
                  <a:pt x="2728278" y="0"/>
                </a:lnTo>
                <a:lnTo>
                  <a:pt x="2728278" y="2762813"/>
                </a:lnTo>
                <a:lnTo>
                  <a:pt x="0" y="2762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085240">
            <a:off x="16091125" y="-294104"/>
            <a:ext cx="3783907" cy="3485924"/>
          </a:xfrm>
          <a:custGeom>
            <a:avLst/>
            <a:gdLst/>
            <a:ahLst/>
            <a:cxnLst/>
            <a:rect l="l" t="t" r="r" b="b"/>
            <a:pathLst>
              <a:path w="3783907" h="3485924">
                <a:moveTo>
                  <a:pt x="0" y="0"/>
                </a:moveTo>
                <a:lnTo>
                  <a:pt x="3783907" y="0"/>
                </a:lnTo>
                <a:lnTo>
                  <a:pt x="3783907" y="3485925"/>
                </a:lnTo>
                <a:lnTo>
                  <a:pt x="0" y="3485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436053" y="8672939"/>
            <a:ext cx="6447845" cy="2305105"/>
          </a:xfrm>
          <a:custGeom>
            <a:avLst/>
            <a:gdLst/>
            <a:ahLst/>
            <a:cxnLst/>
            <a:rect l="l" t="t" r="r" b="b"/>
            <a:pathLst>
              <a:path w="6447845" h="2305105">
                <a:moveTo>
                  <a:pt x="0" y="0"/>
                </a:moveTo>
                <a:lnTo>
                  <a:pt x="6447845" y="0"/>
                </a:lnTo>
                <a:lnTo>
                  <a:pt x="6447845" y="2305105"/>
                </a:lnTo>
                <a:lnTo>
                  <a:pt x="0" y="2305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834755" y="-1235800"/>
            <a:ext cx="2333157" cy="2380772"/>
          </a:xfrm>
          <a:custGeom>
            <a:avLst/>
            <a:gdLst/>
            <a:ahLst/>
            <a:cxnLst/>
            <a:rect l="l" t="t" r="r" b="b"/>
            <a:pathLst>
              <a:path w="2333157" h="2380772">
                <a:moveTo>
                  <a:pt x="0" y="0"/>
                </a:moveTo>
                <a:lnTo>
                  <a:pt x="2333156" y="0"/>
                </a:lnTo>
                <a:lnTo>
                  <a:pt x="2333156" y="2380772"/>
                </a:lnTo>
                <a:lnTo>
                  <a:pt x="0" y="2380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7959068">
            <a:off x="-1418382" y="8023571"/>
            <a:ext cx="6265023" cy="5024587"/>
          </a:xfrm>
          <a:custGeom>
            <a:avLst/>
            <a:gdLst/>
            <a:ahLst/>
            <a:cxnLst/>
            <a:rect l="l" t="t" r="r" b="b"/>
            <a:pathLst>
              <a:path w="6265023" h="5024587">
                <a:moveTo>
                  <a:pt x="0" y="0"/>
                </a:moveTo>
                <a:lnTo>
                  <a:pt x="6265023" y="0"/>
                </a:lnTo>
                <a:lnTo>
                  <a:pt x="6265023" y="5024587"/>
                </a:lnTo>
                <a:lnTo>
                  <a:pt x="0" y="5024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7721409">
            <a:off x="9930588" y="-3675733"/>
            <a:ext cx="6265023" cy="5024587"/>
          </a:xfrm>
          <a:custGeom>
            <a:avLst/>
            <a:gdLst/>
            <a:ahLst/>
            <a:cxnLst/>
            <a:rect l="l" t="t" r="r" b="b"/>
            <a:pathLst>
              <a:path w="6265023" h="5024587">
                <a:moveTo>
                  <a:pt x="0" y="0"/>
                </a:moveTo>
                <a:lnTo>
                  <a:pt x="6265023" y="0"/>
                </a:lnTo>
                <a:lnTo>
                  <a:pt x="6265023" y="5024586"/>
                </a:lnTo>
                <a:lnTo>
                  <a:pt x="0" y="50245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621065">
            <a:off x="6165128" y="9252484"/>
            <a:ext cx="5097501" cy="4114800"/>
          </a:xfrm>
          <a:custGeom>
            <a:avLst/>
            <a:gdLst/>
            <a:ahLst/>
            <a:cxnLst/>
            <a:rect l="l" t="t" r="r" b="b"/>
            <a:pathLst>
              <a:path w="5097501" h="4114800">
                <a:moveTo>
                  <a:pt x="0" y="0"/>
                </a:moveTo>
                <a:lnTo>
                  <a:pt x="5097501" y="0"/>
                </a:lnTo>
                <a:lnTo>
                  <a:pt x="50975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094402" y="1050688"/>
            <a:ext cx="5123102" cy="4135465"/>
          </a:xfrm>
          <a:custGeom>
            <a:avLst/>
            <a:gdLst/>
            <a:ahLst/>
            <a:cxnLst/>
            <a:rect l="l" t="t" r="r" b="b"/>
            <a:pathLst>
              <a:path w="5123102" h="4135465">
                <a:moveTo>
                  <a:pt x="0" y="0"/>
                </a:moveTo>
                <a:lnTo>
                  <a:pt x="5123102" y="0"/>
                </a:lnTo>
                <a:lnTo>
                  <a:pt x="5123102" y="4135465"/>
                </a:lnTo>
                <a:lnTo>
                  <a:pt x="0" y="4135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624054">
            <a:off x="17247336" y="4035442"/>
            <a:ext cx="5663876" cy="5288644"/>
          </a:xfrm>
          <a:custGeom>
            <a:avLst/>
            <a:gdLst/>
            <a:ahLst/>
            <a:cxnLst/>
            <a:rect l="l" t="t" r="r" b="b"/>
            <a:pathLst>
              <a:path w="5663876" h="5288644">
                <a:moveTo>
                  <a:pt x="0" y="0"/>
                </a:moveTo>
                <a:lnTo>
                  <a:pt x="5663875" y="0"/>
                </a:lnTo>
                <a:lnTo>
                  <a:pt x="5663875" y="5288643"/>
                </a:lnTo>
                <a:lnTo>
                  <a:pt x="0" y="52886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933060" y="679315"/>
            <a:ext cx="14421880" cy="9013675"/>
          </a:xfrm>
          <a:custGeom>
            <a:avLst/>
            <a:gdLst/>
            <a:ahLst/>
            <a:cxnLst/>
            <a:rect l="l" t="t" r="r" b="b"/>
            <a:pathLst>
              <a:path w="14421880" h="9013675">
                <a:moveTo>
                  <a:pt x="0" y="0"/>
                </a:moveTo>
                <a:lnTo>
                  <a:pt x="14421880" y="0"/>
                </a:lnTo>
                <a:lnTo>
                  <a:pt x="14421880" y="9013675"/>
                </a:lnTo>
                <a:lnTo>
                  <a:pt x="0" y="9013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3" name="Group 13"/>
          <p:cNvGrpSpPr/>
          <p:nvPr/>
        </p:nvGrpSpPr>
        <p:grpSpPr>
          <a:xfrm>
            <a:off x="4052346" y="2582602"/>
            <a:ext cx="9897973" cy="5207101"/>
            <a:chOff x="0" y="0"/>
            <a:chExt cx="13197297" cy="6942801"/>
          </a:xfrm>
        </p:grpSpPr>
        <p:sp>
          <p:nvSpPr>
            <p:cNvPr id="14" name="TextBox 14"/>
            <p:cNvSpPr txBox="1"/>
            <p:nvPr/>
          </p:nvSpPr>
          <p:spPr>
            <a:xfrm>
              <a:off x="1355780" y="-76200"/>
              <a:ext cx="10481407" cy="1994278"/>
            </a:xfrm>
            <a:prstGeom prst="rect">
              <a:avLst/>
            </a:prstGeom>
          </p:spPr>
          <p:txBody>
            <a:bodyPr lIns="0" tIns="0" rIns="0" bIns="0" rtlCol="0" anchor="t">
              <a:spAutoFit/>
            </a:bodyPr>
            <a:lstStyle/>
            <a:p>
              <a:pPr marL="0" lvl="0" indent="0" algn="ctr">
                <a:lnSpc>
                  <a:spcPts val="10237"/>
                </a:lnSpc>
                <a:spcBef>
                  <a:spcPct val="0"/>
                </a:spcBef>
              </a:pPr>
              <a:r>
                <a:rPr lang="en-US" sz="9478">
                  <a:solidFill>
                    <a:srgbClr val="000000"/>
                  </a:solidFill>
                  <a:latin typeface="ดองเต่า"/>
                  <a:ea typeface="ดองเต่า"/>
                  <a:cs typeface="ดองเต่า"/>
                  <a:sym typeface="ดองเต่า"/>
                </a:rPr>
                <a:t>Brainstorming</a:t>
              </a:r>
            </a:p>
          </p:txBody>
        </p:sp>
        <p:sp>
          <p:nvSpPr>
            <p:cNvPr id="15" name="TextBox 15"/>
            <p:cNvSpPr txBox="1"/>
            <p:nvPr/>
          </p:nvSpPr>
          <p:spPr>
            <a:xfrm>
              <a:off x="0" y="2533700"/>
              <a:ext cx="13197297" cy="4409101"/>
            </a:xfrm>
            <a:prstGeom prst="rect">
              <a:avLst/>
            </a:prstGeom>
          </p:spPr>
          <p:txBody>
            <a:bodyPr lIns="0" tIns="0" rIns="0" bIns="0" rtlCol="0" anchor="t">
              <a:spAutoFit/>
            </a:bodyPr>
            <a:lstStyle/>
            <a:p>
              <a:pPr marL="0" lvl="0" indent="0" algn="ctr">
                <a:lnSpc>
                  <a:spcPts val="4352"/>
                </a:lnSpc>
                <a:spcBef>
                  <a:spcPct val="0"/>
                </a:spcBef>
              </a:pPr>
              <a:r>
                <a:rPr lang="en-US" sz="3200">
                  <a:solidFill>
                    <a:srgbClr val="000000"/>
                  </a:solidFill>
                  <a:latin typeface="Poppins"/>
                  <a:ea typeface="Poppins"/>
                  <a:cs typeface="Poppins"/>
                  <a:sym typeface="Poppins"/>
                </a:rPr>
                <a:t>As a table (or individually), tak</a:t>
              </a:r>
              <a:r>
                <a:rPr lang="en-US" sz="3200" u="none" strike="noStrike">
                  <a:solidFill>
                    <a:srgbClr val="000000"/>
                  </a:solidFill>
                  <a:latin typeface="Poppins"/>
                  <a:ea typeface="Poppins"/>
                  <a:cs typeface="Poppins"/>
                  <a:sym typeface="Poppins"/>
                </a:rPr>
                <a:t>e a moment and write down all the reasons why you’d like to host a mega event at your library on a post-it note!</a:t>
              </a:r>
            </a:p>
            <a:p>
              <a:pPr marL="0" lvl="0" indent="0" algn="ctr">
                <a:lnSpc>
                  <a:spcPts val="4352"/>
                </a:lnSpc>
                <a:spcBef>
                  <a:spcPct val="0"/>
                </a:spcBef>
              </a:pPr>
              <a:endParaRPr lang="en-US" sz="3200" u="none" strike="noStrike">
                <a:solidFill>
                  <a:srgbClr val="000000"/>
                </a:solidFill>
                <a:latin typeface="Poppins"/>
                <a:ea typeface="Poppins"/>
                <a:cs typeface="Poppins"/>
                <a:sym typeface="Poppins"/>
              </a:endParaRPr>
            </a:p>
            <a:p>
              <a:pPr marL="0" lvl="0" indent="0" algn="ctr">
                <a:lnSpc>
                  <a:spcPts val="4352"/>
                </a:lnSpc>
                <a:spcBef>
                  <a:spcPct val="0"/>
                </a:spcBef>
              </a:pPr>
              <a:r>
                <a:rPr lang="en-US" sz="3200" u="none" strike="noStrike">
                  <a:solidFill>
                    <a:srgbClr val="000000"/>
                  </a:solidFill>
                  <a:latin typeface="Poppins"/>
                  <a:ea typeface="Poppins"/>
                  <a:cs typeface="Poppins"/>
                  <a:sym typeface="Poppins"/>
                </a:rPr>
                <a:t>Note: you will be building on this idea throughout the training!</a:t>
              </a:r>
            </a:p>
          </p:txBody>
        </p:sp>
      </p:grpSp>
      <p:sp>
        <p:nvSpPr>
          <p:cNvPr id="16" name="TextBox 16"/>
          <p:cNvSpPr txBox="1"/>
          <p:nvPr/>
        </p:nvSpPr>
        <p:spPr>
          <a:xfrm>
            <a:off x="3304837" y="7895259"/>
            <a:ext cx="2524125" cy="600149"/>
          </a:xfrm>
          <a:prstGeom prst="rect">
            <a:avLst/>
          </a:prstGeom>
        </p:spPr>
        <p:txBody>
          <a:bodyPr lIns="0" tIns="0" rIns="0" bIns="0" rtlCol="0" anchor="t">
            <a:spAutoFit/>
          </a:bodyPr>
          <a:lstStyle/>
          <a:p>
            <a:pPr marL="0" lvl="0" indent="0" algn="ctr">
              <a:lnSpc>
                <a:spcPts val="4777"/>
              </a:lnSpc>
              <a:spcBef>
                <a:spcPct val="0"/>
              </a:spcBef>
            </a:pPr>
            <a:r>
              <a:rPr lang="en-US" sz="3565">
                <a:solidFill>
                  <a:srgbClr val="000000"/>
                </a:solidFill>
                <a:latin typeface="Glacial Indifference"/>
                <a:ea typeface="Glacial Indifference"/>
                <a:cs typeface="Glacial Indifference"/>
                <a:sym typeface="Glacial Indifference"/>
              </a:rPr>
              <a:t>(5 minutes)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2285</Words>
  <Application>Microsoft Office PowerPoint</Application>
  <PresentationFormat>Custom</PresentationFormat>
  <Paragraphs>293</Paragraphs>
  <Slides>51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Marykate</vt:lpstr>
      <vt:lpstr>Arial</vt:lpstr>
      <vt:lpstr>Poppins Bold</vt:lpstr>
      <vt:lpstr>Poppins</vt:lpstr>
      <vt:lpstr>Glacial Indifference</vt:lpstr>
      <vt:lpstr>Calibri</vt:lpstr>
      <vt:lpstr>ดองเต่า</vt:lpstr>
      <vt:lpstr>ดองเต่า Bold</vt:lpstr>
      <vt:lpstr>Arial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DLA - FALL FEST .pptx</dc:title>
  <dc:creator>Kathryn Hatfield</dc:creator>
  <cp:lastModifiedBy>Kathryn Hatfield</cp:lastModifiedBy>
  <cp:revision>1</cp:revision>
  <dcterms:created xsi:type="dcterms:W3CDTF">2006-08-16T00:00:00Z</dcterms:created>
  <dcterms:modified xsi:type="dcterms:W3CDTF">2026-05-06T00:06:29Z</dcterms:modified>
  <dc:identifier>DAHIuum4kJs</dc:identifier>
</cp:coreProperties>
</file>