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1"/>
  </p:notesMasterIdLst>
  <p:sldIdLst>
    <p:sldId id="302" r:id="rId3"/>
    <p:sldId id="30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4" r:id="rId39"/>
    <p:sldId id="305" r:id="rId40"/>
  </p:sldIdLst>
  <p:sldSz cx="18288000" cy="10287000"/>
  <p:notesSz cx="6858000" cy="9144000"/>
  <p:embeddedFontLst>
    <p:embeddedFont>
      <p:font typeface="DM Sans" pitchFamily="2" charset="0"/>
      <p:regular r:id="rId42"/>
    </p:embeddedFont>
    <p:embeddedFont>
      <p:font typeface="DM Sans Bold" panose="020B0604020202020204" charset="0"/>
      <p:regular r:id="rId43"/>
    </p:embeddedFont>
    <p:embeddedFont>
      <p:font typeface="DM Sans Italics" panose="020B0604020202020204" charset="0"/>
      <p:regular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League Spartan" panose="020B0604020202020204" charset="0"/>
      <p:regular r:id="rId49"/>
    </p:embeddedFont>
    <p:embeddedFont>
      <p:font typeface="Noot" charset="-79"/>
      <p:regular r:id="rId50"/>
    </p:embeddedFont>
    <p:embeddedFont>
      <p:font typeface="Play" panose="020B0604020202020204" charset="0"/>
      <p:regular r:id="rId51"/>
      <p:bold r:id="rId52"/>
    </p:embeddedFont>
    <p:embeddedFont>
      <p:font typeface="Rubik" panose="020B060402020202020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1F213-20D2-4C00-9C0A-F7A529D558C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AC7F-5A69-4011-A566-D470EC7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1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type="blank">
  <p:cSld name="End Slid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2" descr="A book and globe on a shelf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47022" y="812373"/>
            <a:ext cx="12593956" cy="8662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13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/>
        </p:nvSpPr>
        <p:spPr>
          <a:xfrm>
            <a:off x="9372600" y="9182100"/>
            <a:ext cx="8341712" cy="57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58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rPr>
              <a:t>May 6-8, 2026  |  Cambridge, MD</a:t>
            </a:r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2438400" y="4873560"/>
            <a:ext cx="13411200" cy="194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5076242" y="7200900"/>
            <a:ext cx="78073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marL="914400" lvl="1" indent="-2286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3" descr="A book and globe on a shelf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7400" y="392344"/>
            <a:ext cx="6225011" cy="428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66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Blue">
  <p:cSld name="Section Header_Blue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 b="1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444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Pink" type="obj">
  <p:cSld name="Title and Content_Pink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25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5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6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Blue">
  <p:cSld name="Title and Content_Blu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26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6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27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Green">
  <p:cSld name="Title and Content_Gree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7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7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95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Green">
  <p:cSld name="Section Header_Green">
    <p:bg>
      <p:bgPr>
        <a:solidFill>
          <a:schemeClr val="accent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 b="1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2473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White">
  <p:cSld name="Section Header_White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1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86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_Pink">
  <p:cSld name="2_Column_Pi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3" name="Google Shape;53;p33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3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93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_Blue">
  <p:cSld name="2_Column_Blu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60" name="Google Shape;60;p34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4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95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_Green">
  <p:cSld name="2_Column_Gree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66" name="Google Shape;66;p35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5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051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-Header_Pink">
  <p:cSld name="2_Column-Header_Pi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2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3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4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75" name="Google Shape;75;p36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6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60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-Header_Blue">
  <p:cSld name="2_Column-Header_Blu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2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3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4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84" name="Google Shape;84;p37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7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434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lumn-Header_Green">
  <p:cSld name="3_Column-Header_Gree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2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3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body" idx="4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92" name="Google Shape;92;p38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8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538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_Pink">
  <p:cSld name="Photo_Pi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>
            <a:spLocks noGrp="1"/>
          </p:cNvSpPr>
          <p:nvPr>
            <p:ph type="pic" idx="2"/>
          </p:nvPr>
        </p:nvSpPr>
        <p:spPr>
          <a:xfrm>
            <a:off x="888810" y="1447800"/>
            <a:ext cx="16510379" cy="7391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9"/>
          <p:cNvSpPr txBox="1">
            <a:spLocks noGrp="1"/>
          </p:cNvSpPr>
          <p:nvPr>
            <p:ph type="body" idx="1"/>
          </p:nvPr>
        </p:nvSpPr>
        <p:spPr>
          <a:xfrm>
            <a:off x="888810" y="898978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2B1803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B1803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2B1803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body" idx="3"/>
          </p:nvPr>
        </p:nvSpPr>
        <p:spPr>
          <a:xfrm>
            <a:off x="867201" y="446278"/>
            <a:ext cx="6629400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1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_Pink">
  <p:cSld name="1_Photo_Pi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>
            <a:spLocks noGrp="1"/>
          </p:cNvSpPr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  <a:defRPr sz="8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body" idx="1"/>
          </p:nvPr>
        </p:nvSpPr>
        <p:spPr>
          <a:xfrm>
            <a:off x="5240337" y="4843990"/>
            <a:ext cx="7807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marL="914400" lvl="1" indent="-2286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815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Pink">
  <p:cSld name="Blank_Pi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1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41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1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623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Blue">
  <p:cSld name="Blank_Blu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2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42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2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70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Green">
  <p:cSld name="Blank_Gree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43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3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537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Pink">
  <p:cSld name="Section Header_Pink"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1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242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2B180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696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svg"/><Relationship Id="rId7" Type="http://schemas.openxmlformats.org/officeDocument/2006/relationships/image" Target="../media/image7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7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6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9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6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9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6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svg"/><Relationship Id="rId5" Type="http://schemas.openxmlformats.org/officeDocument/2006/relationships/image" Target="../media/image99.sv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13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8.svg"/><Relationship Id="rId5" Type="http://schemas.openxmlformats.org/officeDocument/2006/relationships/image" Target="../media/image111.svg"/><Relationship Id="rId15" Type="http://schemas.openxmlformats.org/officeDocument/2006/relationships/image" Target="../media/image115.sv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svg"/><Relationship Id="rId14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1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03.svg"/><Relationship Id="rId5" Type="http://schemas.openxmlformats.org/officeDocument/2006/relationships/image" Target="../media/image119.svg"/><Relationship Id="rId10" Type="http://schemas.openxmlformats.org/officeDocument/2006/relationships/image" Target="../media/image102.png"/><Relationship Id="rId4" Type="http://schemas.openxmlformats.org/officeDocument/2006/relationships/image" Target="../media/image118.png"/><Relationship Id="rId9" Type="http://schemas.openxmlformats.org/officeDocument/2006/relationships/image" Target="../media/image9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13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8.svg"/><Relationship Id="rId5" Type="http://schemas.openxmlformats.org/officeDocument/2006/relationships/image" Target="../media/image111.svg"/><Relationship Id="rId15" Type="http://schemas.openxmlformats.org/officeDocument/2006/relationships/image" Target="../media/image115.sv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svg"/><Relationship Id="rId1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svg"/><Relationship Id="rId7" Type="http://schemas.openxmlformats.org/officeDocument/2006/relationships/image" Target="../media/image4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55.jpe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90839" y="1300596"/>
            <a:ext cx="7792961" cy="7685808"/>
          </a:xfrm>
          <a:custGeom>
            <a:avLst/>
            <a:gdLst/>
            <a:ahLst/>
            <a:cxnLst/>
            <a:rect l="l" t="t" r="r" b="b"/>
            <a:pathLst>
              <a:path w="7792961" h="7685808">
                <a:moveTo>
                  <a:pt x="0" y="0"/>
                </a:moveTo>
                <a:lnTo>
                  <a:pt x="7792961" y="0"/>
                </a:lnTo>
                <a:lnTo>
                  <a:pt x="7792961" y="7685808"/>
                </a:lnTo>
                <a:lnTo>
                  <a:pt x="0" y="7685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62450" y="1833692"/>
            <a:ext cx="7710150" cy="6107442"/>
            <a:chOff x="0" y="66675"/>
            <a:chExt cx="10280199" cy="8143255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6216200" cy="13887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3D405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Concepts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40665"/>
              <a:ext cx="10280199" cy="6369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Shapes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Numbers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Textures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Patterns</a:t>
              </a:r>
            </a:p>
            <a:p>
              <a:pPr marL="1209041" lvl="1" indent="-604520" algn="l">
                <a:lnSpc>
                  <a:spcPts val="61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Direction/Position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81413" y="1427102"/>
            <a:ext cx="7536422" cy="7432796"/>
          </a:xfrm>
          <a:custGeom>
            <a:avLst/>
            <a:gdLst/>
            <a:ahLst/>
            <a:cxnLst/>
            <a:rect l="l" t="t" r="r" b="b"/>
            <a:pathLst>
              <a:path w="7536422" h="7432796">
                <a:moveTo>
                  <a:pt x="0" y="0"/>
                </a:moveTo>
                <a:lnTo>
                  <a:pt x="7536421" y="0"/>
                </a:lnTo>
                <a:lnTo>
                  <a:pt x="7536421" y="7432796"/>
                </a:lnTo>
                <a:lnTo>
                  <a:pt x="0" y="7432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547056"/>
            <a:ext cx="9105900" cy="5376049"/>
            <a:chOff x="0" y="66675"/>
            <a:chExt cx="12141200" cy="7168064"/>
          </a:xfrm>
        </p:grpSpPr>
        <p:sp>
          <p:nvSpPr>
            <p:cNvPr id="4" name="TextBox 4"/>
            <p:cNvSpPr txBox="1"/>
            <p:nvPr/>
          </p:nvSpPr>
          <p:spPr>
            <a:xfrm>
              <a:off x="1060040" y="66675"/>
              <a:ext cx="3299222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3D405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Skills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25595"/>
              <a:ext cx="12141200" cy="53091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Counting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Grouping/Matching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Comparing/Contrasting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Ordering</a:t>
              </a:r>
            </a:p>
            <a:p>
              <a:pPr marL="1209041" lvl="1" indent="-604520" algn="l">
                <a:lnSpc>
                  <a:spcPts val="61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Predicting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95399" y="3436069"/>
            <a:ext cx="4834126" cy="6554747"/>
          </a:xfrm>
          <a:custGeom>
            <a:avLst/>
            <a:gdLst/>
            <a:ahLst/>
            <a:cxnLst/>
            <a:rect l="l" t="t" r="r" b="b"/>
            <a:pathLst>
              <a:path w="4834126" h="6554747">
                <a:moveTo>
                  <a:pt x="0" y="0"/>
                </a:moveTo>
                <a:lnTo>
                  <a:pt x="4834126" y="0"/>
                </a:lnTo>
                <a:lnTo>
                  <a:pt x="4834126" y="6554746"/>
                </a:lnTo>
                <a:lnTo>
                  <a:pt x="0" y="6554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5800" y="1562100"/>
            <a:ext cx="6667500" cy="1036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en-US" sz="7200" dirty="0">
                <a:solidFill>
                  <a:srgbClr val="3D405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Spatial Skills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955534"/>
            <a:ext cx="9997844" cy="313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5600" i="1">
                <a:solidFill>
                  <a:srgbClr val="3D405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the ability to mentally manipulate information about objects in the environment and the spaces we inhabit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59226" y="3286574"/>
            <a:ext cx="5200074" cy="6571974"/>
          </a:xfrm>
          <a:custGeom>
            <a:avLst/>
            <a:gdLst/>
            <a:ahLst/>
            <a:cxnLst/>
            <a:rect l="l" t="t" r="r" b="b"/>
            <a:pathLst>
              <a:path w="5200074" h="6571974">
                <a:moveTo>
                  <a:pt x="0" y="0"/>
                </a:moveTo>
                <a:lnTo>
                  <a:pt x="5200074" y="0"/>
                </a:lnTo>
                <a:lnTo>
                  <a:pt x="5200074" y="6571974"/>
                </a:lnTo>
                <a:lnTo>
                  <a:pt x="0" y="6571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24804" y="1292268"/>
            <a:ext cx="8921255" cy="6427232"/>
            <a:chOff x="-1" y="66675"/>
            <a:chExt cx="11895007" cy="8569643"/>
          </a:xfrm>
        </p:grpSpPr>
        <p:sp>
          <p:nvSpPr>
            <p:cNvPr id="4" name="TextBox 4"/>
            <p:cNvSpPr txBox="1"/>
            <p:nvPr/>
          </p:nvSpPr>
          <p:spPr>
            <a:xfrm>
              <a:off x="0" y="2350241"/>
              <a:ext cx="11895006" cy="6286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Fine Motor Skills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Hand-Eye Coordination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Vocabulary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Oral Language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Narrative Structure</a:t>
              </a:r>
            </a:p>
            <a:p>
              <a:pPr marL="1209041" lvl="1" indent="-604520" algn="l">
                <a:lnSpc>
                  <a:spcPts val="61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Background Knowledge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66675"/>
              <a:ext cx="9466661" cy="13887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3D405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Early Literacy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7058" y="2807408"/>
            <a:ext cx="12213884" cy="7183407"/>
          </a:xfrm>
          <a:custGeom>
            <a:avLst/>
            <a:gdLst/>
            <a:ahLst/>
            <a:cxnLst/>
            <a:rect l="l" t="t" r="r" b="b"/>
            <a:pathLst>
              <a:path w="12213884" h="7183407">
                <a:moveTo>
                  <a:pt x="0" y="0"/>
                </a:moveTo>
                <a:lnTo>
                  <a:pt x="12213884" y="0"/>
                </a:lnTo>
                <a:lnTo>
                  <a:pt x="12213884" y="7183407"/>
                </a:lnTo>
                <a:lnTo>
                  <a:pt x="0" y="7183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0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48280" y="406631"/>
            <a:ext cx="11391439" cy="2135895"/>
          </a:xfrm>
          <a:custGeom>
            <a:avLst/>
            <a:gdLst/>
            <a:ahLst/>
            <a:cxnLst/>
            <a:rect l="l" t="t" r="r" b="b"/>
            <a:pathLst>
              <a:path w="11391439" h="2135895">
                <a:moveTo>
                  <a:pt x="0" y="0"/>
                </a:moveTo>
                <a:lnTo>
                  <a:pt x="11391440" y="0"/>
                </a:lnTo>
                <a:lnTo>
                  <a:pt x="11391440" y="2135895"/>
                </a:lnTo>
                <a:lnTo>
                  <a:pt x="0" y="2135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710062" y="995471"/>
            <a:ext cx="9234537" cy="1036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en-US" sz="7200" dirty="0">
                <a:solidFill>
                  <a:srgbClr val="F2C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Science of Reading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2426" y="2962081"/>
            <a:ext cx="5096874" cy="6993996"/>
          </a:xfrm>
          <a:custGeom>
            <a:avLst/>
            <a:gdLst/>
            <a:ahLst/>
            <a:cxnLst/>
            <a:rect l="l" t="t" r="r" b="b"/>
            <a:pathLst>
              <a:path w="5096874" h="6993996">
                <a:moveTo>
                  <a:pt x="0" y="0"/>
                </a:moveTo>
                <a:lnTo>
                  <a:pt x="5096874" y="0"/>
                </a:lnTo>
                <a:lnTo>
                  <a:pt x="5096874" y="6993995"/>
                </a:lnTo>
                <a:lnTo>
                  <a:pt x="0" y="6993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24805" y="1369656"/>
            <a:ext cx="15491753" cy="5568795"/>
            <a:chOff x="0" y="0"/>
            <a:chExt cx="20655671" cy="7425059"/>
          </a:xfrm>
        </p:grpSpPr>
        <p:sp>
          <p:nvSpPr>
            <p:cNvPr id="4" name="TextBox 4"/>
            <p:cNvSpPr txBox="1"/>
            <p:nvPr/>
          </p:nvSpPr>
          <p:spPr>
            <a:xfrm>
              <a:off x="0" y="2180383"/>
              <a:ext cx="8956411" cy="5244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Planning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Predicting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Sequencing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Decision-Making</a:t>
              </a:r>
            </a:p>
            <a:p>
              <a:pPr marL="1209041" lvl="1" indent="-604520" algn="l">
                <a:lnSpc>
                  <a:spcPts val="61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60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Focusing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1859" y="66675"/>
              <a:ext cx="20383812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3D405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Executive Function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17972" y="3946276"/>
            <a:ext cx="5140869" cy="5909045"/>
          </a:xfrm>
          <a:custGeom>
            <a:avLst/>
            <a:gdLst/>
            <a:ahLst/>
            <a:cxnLst/>
            <a:rect l="l" t="t" r="r" b="b"/>
            <a:pathLst>
              <a:path w="5140869" h="5909045">
                <a:moveTo>
                  <a:pt x="0" y="0"/>
                </a:moveTo>
                <a:lnTo>
                  <a:pt x="5140869" y="0"/>
                </a:lnTo>
                <a:lnTo>
                  <a:pt x="5140869" y="5909045"/>
                </a:lnTo>
                <a:lnTo>
                  <a:pt x="0" y="5909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24804" y="1387814"/>
            <a:ext cx="15287860" cy="7984257"/>
            <a:chOff x="-1" y="66675"/>
            <a:chExt cx="20383813" cy="10645676"/>
          </a:xfrm>
        </p:grpSpPr>
        <p:sp>
          <p:nvSpPr>
            <p:cNvPr id="4" name="TextBox 4"/>
            <p:cNvSpPr txBox="1"/>
            <p:nvPr/>
          </p:nvSpPr>
          <p:spPr>
            <a:xfrm>
              <a:off x="-1" y="2222847"/>
              <a:ext cx="13429060" cy="84895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Building Self-Confidence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Managing Emotions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Sharing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Respecting Others’ Space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Cooperating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Communicating</a:t>
              </a:r>
            </a:p>
            <a:p>
              <a:pPr marL="1209041" lvl="1" indent="-604520" algn="l">
                <a:lnSpc>
                  <a:spcPts val="6160"/>
                </a:lnSpc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Adapting</a:t>
              </a:r>
            </a:p>
            <a:p>
              <a:pPr marL="1209041" lvl="1" indent="-604520" algn="l">
                <a:lnSpc>
                  <a:spcPts val="61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5600" dirty="0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Decreasing Stress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0383812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3D405B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Social-Emotional Development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0178" y="8032583"/>
            <a:ext cx="805277" cy="707179"/>
          </a:xfrm>
          <a:custGeom>
            <a:avLst/>
            <a:gdLst/>
            <a:ahLst/>
            <a:cxnLst/>
            <a:rect l="l" t="t" r="r" b="b"/>
            <a:pathLst>
              <a:path w="805277" h="707179">
                <a:moveTo>
                  <a:pt x="0" y="0"/>
                </a:moveTo>
                <a:lnTo>
                  <a:pt x="805276" y="0"/>
                </a:lnTo>
                <a:lnTo>
                  <a:pt x="805276" y="707180"/>
                </a:lnTo>
                <a:lnTo>
                  <a:pt x="0" y="70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568413" y="8809355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236858" y="7134693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48280" y="950912"/>
            <a:ext cx="11391439" cy="2135895"/>
          </a:xfrm>
          <a:custGeom>
            <a:avLst/>
            <a:gdLst/>
            <a:ahLst/>
            <a:cxnLst/>
            <a:rect l="l" t="t" r="r" b="b"/>
            <a:pathLst>
              <a:path w="11391439" h="2135895">
                <a:moveTo>
                  <a:pt x="0" y="0"/>
                </a:moveTo>
                <a:lnTo>
                  <a:pt x="11391440" y="0"/>
                </a:lnTo>
                <a:lnTo>
                  <a:pt x="11391440" y="2135895"/>
                </a:lnTo>
                <a:lnTo>
                  <a:pt x="0" y="2135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100000" flipH="1">
            <a:off x="13980915" y="1311859"/>
            <a:ext cx="3503156" cy="1414001"/>
          </a:xfrm>
          <a:custGeom>
            <a:avLst/>
            <a:gdLst/>
            <a:ahLst/>
            <a:cxnLst/>
            <a:rect l="l" t="t" r="r" b="b"/>
            <a:pathLst>
              <a:path w="3503156" h="1414001">
                <a:moveTo>
                  <a:pt x="3503156" y="0"/>
                </a:moveTo>
                <a:lnTo>
                  <a:pt x="0" y="0"/>
                </a:lnTo>
                <a:lnTo>
                  <a:pt x="0" y="1414001"/>
                </a:lnTo>
                <a:lnTo>
                  <a:pt x="3503156" y="1414001"/>
                </a:lnTo>
                <a:lnTo>
                  <a:pt x="35031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280382"/>
            <a:ext cx="3369338" cy="3044657"/>
          </a:xfrm>
          <a:custGeom>
            <a:avLst/>
            <a:gdLst/>
            <a:ahLst/>
            <a:cxnLst/>
            <a:rect l="l" t="t" r="r" b="b"/>
            <a:pathLst>
              <a:path w="3369338" h="3044657">
                <a:moveTo>
                  <a:pt x="0" y="0"/>
                </a:moveTo>
                <a:lnTo>
                  <a:pt x="3369338" y="0"/>
                </a:lnTo>
                <a:lnTo>
                  <a:pt x="3369338" y="3044657"/>
                </a:lnTo>
                <a:lnTo>
                  <a:pt x="0" y="30446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505655" y="1540878"/>
            <a:ext cx="9276690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>
                <a:solidFill>
                  <a:srgbClr val="F4F1DE"/>
                </a:solidFill>
                <a:latin typeface="Noot"/>
                <a:ea typeface="Noot"/>
                <a:cs typeface="Noot"/>
                <a:sym typeface="Noot"/>
              </a:rPr>
              <a:t>THE BASICS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98038" y="3757294"/>
            <a:ext cx="8708361" cy="5501006"/>
            <a:chOff x="0" y="0"/>
            <a:chExt cx="11611149" cy="7334674"/>
          </a:xfrm>
        </p:grpSpPr>
        <p:sp>
          <p:nvSpPr>
            <p:cNvPr id="10" name="Freeform 10"/>
            <p:cNvSpPr/>
            <p:nvPr/>
          </p:nvSpPr>
          <p:spPr>
            <a:xfrm>
              <a:off x="0" y="1552787"/>
              <a:ext cx="1363256" cy="1197187"/>
            </a:xfrm>
            <a:custGeom>
              <a:avLst/>
              <a:gdLst/>
              <a:ahLst/>
              <a:cxnLst/>
              <a:rect l="l" t="t" r="r" b="b"/>
              <a:pathLst>
                <a:path w="1363256" h="1197187">
                  <a:moveTo>
                    <a:pt x="0" y="0"/>
                  </a:moveTo>
                  <a:lnTo>
                    <a:pt x="1363256" y="0"/>
                  </a:lnTo>
                  <a:lnTo>
                    <a:pt x="1363256" y="1197187"/>
                  </a:lnTo>
                  <a:lnTo>
                    <a:pt x="0" y="1197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363256" cy="1197187"/>
            </a:xfrm>
            <a:custGeom>
              <a:avLst/>
              <a:gdLst/>
              <a:ahLst/>
              <a:cxnLst/>
              <a:rect l="l" t="t" r="r" b="b"/>
              <a:pathLst>
                <a:path w="1363256" h="1197187">
                  <a:moveTo>
                    <a:pt x="0" y="0"/>
                  </a:moveTo>
                  <a:lnTo>
                    <a:pt x="1363256" y="0"/>
                  </a:lnTo>
                  <a:lnTo>
                    <a:pt x="1363256" y="1197187"/>
                  </a:lnTo>
                  <a:lnTo>
                    <a:pt x="0" y="1197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832937" y="1604501"/>
              <a:ext cx="2867422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56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Space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30861" y="156399"/>
              <a:ext cx="9980288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56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Developmental Level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4658361"/>
              <a:ext cx="1363256" cy="1197187"/>
            </a:xfrm>
            <a:custGeom>
              <a:avLst/>
              <a:gdLst/>
              <a:ahLst/>
              <a:cxnLst/>
              <a:rect l="l" t="t" r="r" b="b"/>
              <a:pathLst>
                <a:path w="1363256" h="1197187">
                  <a:moveTo>
                    <a:pt x="0" y="0"/>
                  </a:moveTo>
                  <a:lnTo>
                    <a:pt x="1363256" y="0"/>
                  </a:lnTo>
                  <a:lnTo>
                    <a:pt x="1363256" y="1197186"/>
                  </a:lnTo>
                  <a:lnTo>
                    <a:pt x="0" y="119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3105574"/>
              <a:ext cx="1363256" cy="1197187"/>
            </a:xfrm>
            <a:custGeom>
              <a:avLst/>
              <a:gdLst/>
              <a:ahLst/>
              <a:cxnLst/>
              <a:rect l="l" t="t" r="r" b="b"/>
              <a:pathLst>
                <a:path w="1363256" h="1197187">
                  <a:moveTo>
                    <a:pt x="0" y="0"/>
                  </a:moveTo>
                  <a:lnTo>
                    <a:pt x="1363256" y="0"/>
                  </a:lnTo>
                  <a:lnTo>
                    <a:pt x="1363256" y="1197187"/>
                  </a:lnTo>
                  <a:lnTo>
                    <a:pt x="0" y="1197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6137487"/>
              <a:ext cx="1363256" cy="1197187"/>
            </a:xfrm>
            <a:custGeom>
              <a:avLst/>
              <a:gdLst/>
              <a:ahLst/>
              <a:cxnLst/>
              <a:rect l="l" t="t" r="r" b="b"/>
              <a:pathLst>
                <a:path w="1363256" h="1197187">
                  <a:moveTo>
                    <a:pt x="0" y="0"/>
                  </a:moveTo>
                  <a:lnTo>
                    <a:pt x="1363256" y="0"/>
                  </a:lnTo>
                  <a:lnTo>
                    <a:pt x="1363256" y="1197187"/>
                  </a:lnTo>
                  <a:lnTo>
                    <a:pt x="0" y="1197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30860" y="3083626"/>
              <a:ext cx="2867420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56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Time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32937" y="4673546"/>
              <a:ext cx="3271574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56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Safety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30861" y="6194637"/>
              <a:ext cx="3884288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56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Budget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05454" y="6154208"/>
            <a:ext cx="805277" cy="707179"/>
          </a:xfrm>
          <a:custGeom>
            <a:avLst/>
            <a:gdLst/>
            <a:ahLst/>
            <a:cxnLst/>
            <a:rect l="l" t="t" r="r" b="b"/>
            <a:pathLst>
              <a:path w="805277" h="707179">
                <a:moveTo>
                  <a:pt x="0" y="0"/>
                </a:moveTo>
                <a:lnTo>
                  <a:pt x="805277" y="0"/>
                </a:lnTo>
                <a:lnTo>
                  <a:pt x="805277" y="707179"/>
                </a:lnTo>
                <a:lnTo>
                  <a:pt x="0" y="70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310731" y="9000066"/>
            <a:ext cx="805277" cy="707179"/>
          </a:xfrm>
          <a:custGeom>
            <a:avLst/>
            <a:gdLst/>
            <a:ahLst/>
            <a:cxnLst/>
            <a:rect l="l" t="t" r="r" b="b"/>
            <a:pathLst>
              <a:path w="805277" h="707179">
                <a:moveTo>
                  <a:pt x="0" y="0"/>
                </a:moveTo>
                <a:lnTo>
                  <a:pt x="805277" y="0"/>
                </a:lnTo>
                <a:lnTo>
                  <a:pt x="805277" y="707179"/>
                </a:lnTo>
                <a:lnTo>
                  <a:pt x="0" y="70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3131" y="1173212"/>
            <a:ext cx="15081018" cy="6263142"/>
            <a:chOff x="0" y="66675"/>
            <a:chExt cx="20108023" cy="8350856"/>
          </a:xfrm>
        </p:grpSpPr>
        <p:sp>
          <p:nvSpPr>
            <p:cNvPr id="3" name="Freeform 3"/>
            <p:cNvSpPr/>
            <p:nvPr/>
          </p:nvSpPr>
          <p:spPr>
            <a:xfrm>
              <a:off x="0" y="2272135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0108023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Developmental Level: Toddler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57825" y="2160270"/>
              <a:ext cx="14348222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Exploring with All of Their Senses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57825" y="6150756"/>
              <a:ext cx="10480278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Want to Repeat Actions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57825" y="3550497"/>
              <a:ext cx="15604133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Still Developing Large Motor Skills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57825" y="4849429"/>
              <a:ext cx="9681898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Short Attention Spans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57825" y="7338454"/>
              <a:ext cx="10062104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Establishing Autonomy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3569830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4863326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156823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7450319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3131" y="1173212"/>
            <a:ext cx="15081018" cy="5372369"/>
            <a:chOff x="0" y="66675"/>
            <a:chExt cx="20108023" cy="7163158"/>
          </a:xfrm>
        </p:grpSpPr>
        <p:sp>
          <p:nvSpPr>
            <p:cNvPr id="3" name="Freeform 3"/>
            <p:cNvSpPr/>
            <p:nvPr/>
          </p:nvSpPr>
          <p:spPr>
            <a:xfrm>
              <a:off x="0" y="2272135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0108023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Developmental Level: Preschool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57825" y="2160270"/>
              <a:ext cx="13260653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Slightly Longer Attention Span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57825" y="6150756"/>
              <a:ext cx="15576286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More Deliberate and Goal-Oriented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57825" y="3550497"/>
              <a:ext cx="14346371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Can Use More Fine Motor Skills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57825" y="4849429"/>
              <a:ext cx="14346371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Want Independence and Control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569830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4863326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6156823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2170471" y="2377440"/>
            <a:ext cx="7430729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>
                <a:solidFill>
                  <a:schemeClr val="dk1"/>
                </a:solidFill>
              </a:rPr>
              <a:t>50/50 RAFFLE</a:t>
            </a:r>
            <a:endParaRPr dirty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solidFill>
                  <a:schemeClr val="dk1"/>
                </a:solidFill>
              </a:rPr>
              <a:t>Tickets are </a:t>
            </a:r>
            <a:r>
              <a:rPr lang="en-US" sz="3600" b="1" dirty="0">
                <a:solidFill>
                  <a:schemeClr val="dk1"/>
                </a:solidFill>
              </a:rPr>
              <a:t>$1 </a:t>
            </a:r>
            <a:r>
              <a:rPr lang="en-US" sz="3600" dirty="0">
                <a:solidFill>
                  <a:schemeClr val="dk1"/>
                </a:solidFill>
              </a:rPr>
              <a:t>each and can be purchased from </a:t>
            </a:r>
            <a:r>
              <a:rPr lang="en-US" sz="3600" b="1" dirty="0">
                <a:solidFill>
                  <a:schemeClr val="dk1"/>
                </a:solidFill>
              </a:rPr>
              <a:t>Conni Strittmatter </a:t>
            </a:r>
            <a:r>
              <a:rPr lang="en-US" sz="3600" dirty="0">
                <a:solidFill>
                  <a:schemeClr val="dk1"/>
                </a:solidFill>
              </a:rPr>
              <a:t>or </a:t>
            </a:r>
            <a:r>
              <a:rPr lang="en-US" sz="3600" b="1" dirty="0">
                <a:solidFill>
                  <a:schemeClr val="dk1"/>
                </a:solidFill>
              </a:rPr>
              <a:t>David Dahl</a:t>
            </a:r>
            <a:r>
              <a:rPr lang="en-US" sz="3600" dirty="0">
                <a:solidFill>
                  <a:schemeClr val="dk1"/>
                </a:solidFill>
              </a:rPr>
              <a:t>! The winner takes home half the pot. </a:t>
            </a:r>
            <a:endParaRPr dirty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>
                <a:solidFill>
                  <a:schemeClr val="dk1"/>
                </a:solidFill>
              </a:rPr>
              <a:t>SILENT AUCTION</a:t>
            </a:r>
            <a:endParaRPr dirty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solidFill>
                  <a:schemeClr val="dk1"/>
                </a:solidFill>
              </a:rPr>
              <a:t>Visit the Silent Auction in the exhibitor hall to place your bids </a:t>
            </a:r>
            <a:r>
              <a:rPr lang="en-US" sz="3600" b="1" dirty="0">
                <a:solidFill>
                  <a:schemeClr val="dk1"/>
                </a:solidFill>
              </a:rPr>
              <a:t>before 10 a.m. on Friday, May 8</a:t>
            </a:r>
            <a:r>
              <a:rPr lang="en-US" sz="3600" dirty="0">
                <a:solidFill>
                  <a:schemeClr val="dk1"/>
                </a:solidFill>
              </a:rPr>
              <a:t>. </a:t>
            </a:r>
            <a:endParaRPr dirty="0"/>
          </a:p>
        </p:txBody>
      </p:sp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722312" y="647700"/>
            <a:ext cx="16117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eorgia"/>
              <a:buNone/>
            </a:pPr>
            <a:r>
              <a:rPr lang="en-US" sz="8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Don’t Miss!</a:t>
            </a:r>
            <a:endParaRPr sz="8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3" descr="Ticke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419" y="2377440"/>
            <a:ext cx="968384" cy="96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descr="Gave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144" y="5952729"/>
            <a:ext cx="1008677" cy="10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Megaphon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4102" y="2324100"/>
            <a:ext cx="1058197" cy="10581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10972800" y="2324100"/>
            <a:ext cx="6347081" cy="6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67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PUB QUIZ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2767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Thursday, May 7 </a:t>
            </a:r>
            <a:b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8:00 – 10:00 p.m.</a:t>
            </a:r>
            <a:b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Choptank Ballroom</a:t>
            </a:r>
            <a:b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2767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2767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2767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KARAOKE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2767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Thursday, May 7</a:t>
            </a:r>
            <a:b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6:00 – 10:00 p.m.</a:t>
            </a:r>
            <a:b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2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Windjammer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41" name="Google Shape;141;p3" descr="Microphon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7899" y="595272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44662"/>
            <a:ext cx="14452805" cy="6091692"/>
            <a:chOff x="0" y="66675"/>
            <a:chExt cx="19270407" cy="8122256"/>
          </a:xfrm>
        </p:grpSpPr>
        <p:sp>
          <p:nvSpPr>
            <p:cNvPr id="3" name="Freeform 3"/>
            <p:cNvSpPr/>
            <p:nvPr/>
          </p:nvSpPr>
          <p:spPr>
            <a:xfrm>
              <a:off x="459241" y="2043535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5922234" y="4952634"/>
              <a:ext cx="2554991" cy="260145"/>
            </a:xfrm>
            <a:custGeom>
              <a:avLst/>
              <a:gdLst/>
              <a:ahLst/>
              <a:cxnLst/>
              <a:rect l="l" t="t" r="r" b="b"/>
              <a:pathLst>
                <a:path w="2554991" h="260145">
                  <a:moveTo>
                    <a:pt x="0" y="0"/>
                  </a:moveTo>
                  <a:lnTo>
                    <a:pt x="2554991" y="0"/>
                  </a:lnTo>
                  <a:lnTo>
                    <a:pt x="2554991" y="260145"/>
                  </a:lnTo>
                  <a:lnTo>
                    <a:pt x="0" y="260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3818599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Space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17066" y="1931670"/>
              <a:ext cx="9557676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Shared or Dedicated?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17066" y="5922156"/>
              <a:ext cx="15370572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Access to other parts of the library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17065" y="3321897"/>
              <a:ext cx="9557675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Flooring &amp; Furniture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17066" y="4620829"/>
              <a:ext cx="4128823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Clean up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044261" y="4620829"/>
              <a:ext cx="10226146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the space and the kids!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17066" y="7109854"/>
              <a:ext cx="7103534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Outdoor spaces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459241" y="3341230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59241" y="4634726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59241" y="5928223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59241" y="7221719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968646" y="8360410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974184" y="8124465"/>
            <a:ext cx="12339633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Assume whatever materials you use will get everywhere!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481505" y="8360410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4074" y="1344662"/>
            <a:ext cx="3885356" cy="5200919"/>
            <a:chOff x="0" y="66675"/>
            <a:chExt cx="5180474" cy="6934558"/>
          </a:xfrm>
        </p:grpSpPr>
        <p:sp>
          <p:nvSpPr>
            <p:cNvPr id="3" name="Freeform 3"/>
            <p:cNvSpPr/>
            <p:nvPr/>
          </p:nvSpPr>
          <p:spPr>
            <a:xfrm>
              <a:off x="65409" y="2043535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030934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Time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23233" y="1931670"/>
              <a:ext cx="2028428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Prep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23233" y="5922156"/>
              <a:ext cx="3957241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Clean Up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23232" y="3321897"/>
              <a:ext cx="3310534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Set Up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23233" y="4620829"/>
              <a:ext cx="3684058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Program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65409" y="3341230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5409" y="4634726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5409" y="5928223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740378" y="8360410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644998" y="8360410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643002" y="8040370"/>
            <a:ext cx="11001996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Everything will take longer than you think it will.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910" y="8669655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91470" y="8669655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98673" y="8349615"/>
            <a:ext cx="14812927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If it can be used to poke or cut something that you don’t want it to, it will.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08292" y="1344662"/>
            <a:ext cx="10303711" cy="6176914"/>
            <a:chOff x="0" y="66675"/>
            <a:chExt cx="13738282" cy="8235885"/>
          </a:xfrm>
        </p:grpSpPr>
        <p:sp>
          <p:nvSpPr>
            <p:cNvPr id="6" name="Freeform 6"/>
            <p:cNvSpPr/>
            <p:nvPr/>
          </p:nvSpPr>
          <p:spPr>
            <a:xfrm>
              <a:off x="219785" y="2043535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4383344" cy="13887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Safety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77610" y="1931670"/>
              <a:ext cx="6574367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Toxic Materials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77610" y="5922156"/>
              <a:ext cx="6284251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Sharp Objects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77609" y="3321898"/>
              <a:ext cx="6764935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Food Allergies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77610" y="4620829"/>
              <a:ext cx="12360672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Power Tools &amp; Heat Sources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219785" y="3341230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19785" y="4634726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9785" y="5928223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77610" y="7223483"/>
              <a:ext cx="7320624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Choking Hazards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19785" y="7310619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662" y="1344662"/>
            <a:ext cx="12424512" cy="5200919"/>
            <a:chOff x="0" y="66675"/>
            <a:chExt cx="16566017" cy="6934558"/>
          </a:xfrm>
        </p:grpSpPr>
        <p:sp>
          <p:nvSpPr>
            <p:cNvPr id="3" name="Freeform 3"/>
            <p:cNvSpPr/>
            <p:nvPr/>
          </p:nvSpPr>
          <p:spPr>
            <a:xfrm>
              <a:off x="417958" y="2043535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4987918" cy="13887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Budget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75783" y="1931670"/>
              <a:ext cx="5253434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Recyclables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75783" y="5922156"/>
              <a:ext cx="14990234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Fabric / Furniture / Flooring Stores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75781" y="3321897"/>
              <a:ext cx="11743335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Dollar Store / Thrift Stores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75783" y="4620829"/>
              <a:ext cx="11032135" cy="1079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Creative Reuse Centers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417958" y="3341230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17958" y="4634726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17958" y="5928223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20" y="0"/>
                  </a:lnTo>
                  <a:lnTo>
                    <a:pt x="794020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861910" y="8360410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48079" y="8360410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98673" y="8002905"/>
            <a:ext cx="15290654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You can do a lot with cardboard tubes, thin cardboard boxes, and paper shopping bags.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19390" y="4053524"/>
            <a:ext cx="7434610" cy="909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dirty="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Process vs. Product</a:t>
            </a:r>
          </a:p>
        </p:txBody>
      </p:sp>
      <p:sp>
        <p:nvSpPr>
          <p:cNvPr id="3" name="Freeform 3"/>
          <p:cNvSpPr/>
          <p:nvPr/>
        </p:nvSpPr>
        <p:spPr>
          <a:xfrm>
            <a:off x="5519390" y="4034985"/>
            <a:ext cx="7249220" cy="987706"/>
          </a:xfrm>
          <a:custGeom>
            <a:avLst/>
            <a:gdLst/>
            <a:ahLst/>
            <a:cxnLst/>
            <a:rect l="l" t="t" r="r" b="b"/>
            <a:pathLst>
              <a:path w="7249220" h="987706">
                <a:moveTo>
                  <a:pt x="0" y="0"/>
                </a:moveTo>
                <a:lnTo>
                  <a:pt x="7249220" y="0"/>
                </a:lnTo>
                <a:lnTo>
                  <a:pt x="7249220" y="987706"/>
                </a:lnTo>
                <a:lnTo>
                  <a:pt x="0" y="987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166761" y="1861944"/>
            <a:ext cx="6380051" cy="967105"/>
            <a:chOff x="0" y="0"/>
            <a:chExt cx="8506735" cy="1289473"/>
          </a:xfrm>
        </p:grpSpPr>
        <p:sp>
          <p:nvSpPr>
            <p:cNvPr id="5" name="Freeform 5"/>
            <p:cNvSpPr/>
            <p:nvPr/>
          </p:nvSpPr>
          <p:spPr>
            <a:xfrm>
              <a:off x="0" y="130431"/>
              <a:ext cx="8506735" cy="1159043"/>
            </a:xfrm>
            <a:custGeom>
              <a:avLst/>
              <a:gdLst/>
              <a:ahLst/>
              <a:cxnLst/>
              <a:rect l="l" t="t" r="r" b="b"/>
              <a:pathLst>
                <a:path w="8506735" h="1159043">
                  <a:moveTo>
                    <a:pt x="0" y="0"/>
                  </a:moveTo>
                  <a:lnTo>
                    <a:pt x="8506735" y="0"/>
                  </a:lnTo>
                  <a:lnTo>
                    <a:pt x="8506735" y="1159042"/>
                  </a:lnTo>
                  <a:lnTo>
                    <a:pt x="0" y="115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04640" y="57150"/>
              <a:ext cx="6330024" cy="123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39"/>
                </a:lnSpc>
                <a:spcBef>
                  <a:spcPct val="0"/>
                </a:spcBef>
              </a:pPr>
              <a:r>
                <a:rPr lang="en-US" sz="6399">
                  <a:solidFill>
                    <a:srgbClr val="000000"/>
                  </a:solidFill>
                  <a:latin typeface="Noot"/>
                  <a:ea typeface="Noot"/>
                  <a:cs typeface="Noot"/>
                  <a:sym typeface="Noot"/>
                </a:rPr>
                <a:t>Art vs. Craft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21480" y="5795546"/>
            <a:ext cx="17125831" cy="3244948"/>
            <a:chOff x="0" y="0"/>
            <a:chExt cx="22834441" cy="43265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55036" cy="3742249"/>
            </a:xfrm>
            <a:custGeom>
              <a:avLst/>
              <a:gdLst/>
              <a:ahLst/>
              <a:cxnLst/>
              <a:rect l="l" t="t" r="r" b="b"/>
              <a:pathLst>
                <a:path w="3055036" h="3742249">
                  <a:moveTo>
                    <a:pt x="0" y="0"/>
                  </a:moveTo>
                  <a:lnTo>
                    <a:pt x="3055036" y="0"/>
                  </a:lnTo>
                  <a:lnTo>
                    <a:pt x="3055036" y="3742249"/>
                  </a:lnTo>
                  <a:lnTo>
                    <a:pt x="0" y="3742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9779405" y="0"/>
              <a:ext cx="3055036" cy="3742249"/>
            </a:xfrm>
            <a:custGeom>
              <a:avLst/>
              <a:gdLst/>
              <a:ahLst/>
              <a:cxnLst/>
              <a:rect l="l" t="t" r="r" b="b"/>
              <a:pathLst>
                <a:path w="3055036" h="3742249">
                  <a:moveTo>
                    <a:pt x="0" y="0"/>
                  </a:moveTo>
                  <a:lnTo>
                    <a:pt x="3055036" y="0"/>
                  </a:lnTo>
                  <a:lnTo>
                    <a:pt x="3055036" y="3742249"/>
                  </a:lnTo>
                  <a:lnTo>
                    <a:pt x="0" y="3742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521036" y="2151349"/>
              <a:ext cx="13985412" cy="745311"/>
            </a:xfrm>
            <a:custGeom>
              <a:avLst/>
              <a:gdLst/>
              <a:ahLst/>
              <a:cxnLst/>
              <a:rect l="l" t="t" r="r" b="b"/>
              <a:pathLst>
                <a:path w="13985412" h="745311">
                  <a:moveTo>
                    <a:pt x="0" y="0"/>
                  </a:moveTo>
                  <a:lnTo>
                    <a:pt x="13985412" y="0"/>
                  </a:lnTo>
                  <a:lnTo>
                    <a:pt x="13985412" y="745311"/>
                  </a:lnTo>
                  <a:lnTo>
                    <a:pt x="0" y="745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988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446051" y="523209"/>
              <a:ext cx="15567952" cy="1628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40"/>
                </a:lnSpc>
                <a:spcBef>
                  <a:spcPct val="0"/>
                </a:spcBef>
              </a:pPr>
              <a:r>
                <a:rPr lang="en-US" sz="8400">
                  <a:solidFill>
                    <a:srgbClr val="000000"/>
                  </a:solidFill>
                  <a:latin typeface="Noot"/>
                  <a:ea typeface="Noot"/>
                  <a:cs typeface="Noot"/>
                  <a:sym typeface="Noot"/>
                </a:rPr>
                <a:t>Objectives &amp; Experience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316736" y="3509353"/>
              <a:ext cx="16807784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(or why anarchy is always an option!)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0352" y="726674"/>
            <a:ext cx="8833653" cy="8833653"/>
          </a:xfrm>
          <a:custGeom>
            <a:avLst/>
            <a:gdLst/>
            <a:ahLst/>
            <a:cxnLst/>
            <a:rect l="l" t="t" r="r" b="b"/>
            <a:pathLst>
              <a:path w="8833653" h="8833653">
                <a:moveTo>
                  <a:pt x="0" y="0"/>
                </a:moveTo>
                <a:lnTo>
                  <a:pt x="8833653" y="0"/>
                </a:lnTo>
                <a:lnTo>
                  <a:pt x="8833653" y="8833652"/>
                </a:lnTo>
                <a:lnTo>
                  <a:pt x="0" y="8833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144000" cy="5679714"/>
            <a:chOff x="0" y="0"/>
            <a:chExt cx="12192000" cy="7572952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2192000" cy="138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Play Preferences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7349" y="1904096"/>
              <a:ext cx="5095081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Conceptual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7349" y="3434022"/>
              <a:ext cx="4740408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Procedural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7349" y="4963949"/>
              <a:ext cx="3706812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Creative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7349" y="6493876"/>
              <a:ext cx="2600193" cy="1079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Social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237661" y="2015961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19" y="0"/>
                  </a:lnTo>
                  <a:lnTo>
                    <a:pt x="794019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37661" y="3545887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19" y="0"/>
                  </a:lnTo>
                  <a:lnTo>
                    <a:pt x="794019" y="798197"/>
                  </a:lnTo>
                  <a:lnTo>
                    <a:pt x="0" y="798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7661" y="5087302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19" y="0"/>
                  </a:lnTo>
                  <a:lnTo>
                    <a:pt x="794019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47051" y="6605741"/>
              <a:ext cx="794020" cy="798196"/>
            </a:xfrm>
            <a:custGeom>
              <a:avLst/>
              <a:gdLst/>
              <a:ahLst/>
              <a:cxnLst/>
              <a:rect l="l" t="t" r="r" b="b"/>
              <a:pathLst>
                <a:path w="794020" h="798196">
                  <a:moveTo>
                    <a:pt x="0" y="0"/>
                  </a:moveTo>
                  <a:lnTo>
                    <a:pt x="794019" y="0"/>
                  </a:lnTo>
                  <a:lnTo>
                    <a:pt x="794019" y="798196"/>
                  </a:lnTo>
                  <a:lnTo>
                    <a:pt x="0" y="79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577" b="-2739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7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5708" y="-588389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38075" y="1028700"/>
            <a:ext cx="12011850" cy="2252222"/>
          </a:xfrm>
          <a:custGeom>
            <a:avLst/>
            <a:gdLst/>
            <a:ahLst/>
            <a:cxnLst/>
            <a:rect l="l" t="t" r="r" b="b"/>
            <a:pathLst>
              <a:path w="12011850" h="2252222">
                <a:moveTo>
                  <a:pt x="0" y="0"/>
                </a:moveTo>
                <a:lnTo>
                  <a:pt x="12011850" y="0"/>
                </a:lnTo>
                <a:lnTo>
                  <a:pt x="12011850" y="2252222"/>
                </a:lnTo>
                <a:lnTo>
                  <a:pt x="0" y="225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57199">
            <a:off x="1813561" y="736347"/>
            <a:ext cx="1329810" cy="2836929"/>
          </a:xfrm>
          <a:custGeom>
            <a:avLst/>
            <a:gdLst/>
            <a:ahLst/>
            <a:cxnLst/>
            <a:rect l="l" t="t" r="r" b="b"/>
            <a:pathLst>
              <a:path w="1329810" h="2836929">
                <a:moveTo>
                  <a:pt x="0" y="0"/>
                </a:moveTo>
                <a:lnTo>
                  <a:pt x="1329811" y="0"/>
                </a:lnTo>
                <a:lnTo>
                  <a:pt x="1329811" y="2836928"/>
                </a:lnTo>
                <a:lnTo>
                  <a:pt x="0" y="2836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4692" y="9162288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794319" y="1620920"/>
            <a:ext cx="1069936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Where to Get Ideas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3138075" y="9617376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7315200" y="192024"/>
                </a:moveTo>
                <a:lnTo>
                  <a:pt x="0" y="192024"/>
                </a:lnTo>
                <a:lnTo>
                  <a:pt x="0" y="0"/>
                </a:lnTo>
                <a:lnTo>
                  <a:pt x="7315200" y="0"/>
                </a:lnTo>
                <a:lnTo>
                  <a:pt x="7315200" y="19202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28233" y="4071126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28233" y="5332236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235303" y="4181934"/>
            <a:ext cx="10593111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spc="67">
                <a:solidFill>
                  <a:srgbClr val="3D405B"/>
                </a:solidFill>
                <a:latin typeface="DM Sans"/>
                <a:ea typeface="DM Sans"/>
                <a:cs typeface="DM Sans"/>
                <a:sym typeface="DM Sans"/>
              </a:rPr>
              <a:t>Notion webpage for this presentation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5303" y="5104906"/>
            <a:ext cx="10802956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spc="67">
                <a:solidFill>
                  <a:srgbClr val="3D405B"/>
                </a:solidFill>
                <a:latin typeface="DM Sans"/>
                <a:ea typeface="DM Sans"/>
                <a:cs typeface="DM Sans"/>
                <a:sym typeface="DM Sans"/>
              </a:rPr>
              <a:t>Facebook: Storytime Solidarity, Programming Librarian Interest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35303" y="6705106"/>
            <a:ext cx="10802956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spc="67">
                <a:solidFill>
                  <a:srgbClr val="3D405B"/>
                </a:solidFill>
                <a:latin typeface="DM Sans"/>
                <a:ea typeface="DM Sans"/>
                <a:cs typeface="DM Sans"/>
                <a:sym typeface="DM Sans"/>
              </a:rPr>
              <a:t>Reverse engineering craft kits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28233" y="6457456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235303" y="7629031"/>
            <a:ext cx="10802956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spc="67">
                <a:solidFill>
                  <a:srgbClr val="3D405B"/>
                </a:solidFill>
                <a:latin typeface="DM Sans"/>
                <a:ea typeface="DM Sans"/>
                <a:cs typeface="DM Sans"/>
                <a:sym typeface="DM Sans"/>
              </a:rPr>
              <a:t>Etsy (for design-your-own templates)</a:t>
            </a:r>
          </a:p>
        </p:txBody>
      </p:sp>
      <p:sp>
        <p:nvSpPr>
          <p:cNvPr id="15" name="Freeform 15"/>
          <p:cNvSpPr/>
          <p:nvPr/>
        </p:nvSpPr>
        <p:spPr>
          <a:xfrm>
            <a:off x="3928233" y="7518224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7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5708" y="-588389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38075" y="1028700"/>
            <a:ext cx="12011850" cy="2252222"/>
          </a:xfrm>
          <a:custGeom>
            <a:avLst/>
            <a:gdLst/>
            <a:ahLst/>
            <a:cxnLst/>
            <a:rect l="l" t="t" r="r" b="b"/>
            <a:pathLst>
              <a:path w="12011850" h="2252222">
                <a:moveTo>
                  <a:pt x="0" y="0"/>
                </a:moveTo>
                <a:lnTo>
                  <a:pt x="12011850" y="0"/>
                </a:lnTo>
                <a:lnTo>
                  <a:pt x="12011850" y="2252222"/>
                </a:lnTo>
                <a:lnTo>
                  <a:pt x="0" y="225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57199">
            <a:off x="1813561" y="736347"/>
            <a:ext cx="1329810" cy="2836929"/>
          </a:xfrm>
          <a:custGeom>
            <a:avLst/>
            <a:gdLst/>
            <a:ahLst/>
            <a:cxnLst/>
            <a:rect l="l" t="t" r="r" b="b"/>
            <a:pathLst>
              <a:path w="1329810" h="2836929">
                <a:moveTo>
                  <a:pt x="0" y="0"/>
                </a:moveTo>
                <a:lnTo>
                  <a:pt x="1329811" y="0"/>
                </a:lnTo>
                <a:lnTo>
                  <a:pt x="1329811" y="2836928"/>
                </a:lnTo>
                <a:lnTo>
                  <a:pt x="0" y="2836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4692" y="9162288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794319" y="1620920"/>
            <a:ext cx="1069936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Other Concerns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3138075" y="9617376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7315200" y="192024"/>
                </a:moveTo>
                <a:lnTo>
                  <a:pt x="0" y="192024"/>
                </a:lnTo>
                <a:lnTo>
                  <a:pt x="0" y="0"/>
                </a:lnTo>
                <a:lnTo>
                  <a:pt x="7315200" y="0"/>
                </a:lnTo>
                <a:lnTo>
                  <a:pt x="7315200" y="19202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28233" y="4071126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28233" y="5332236"/>
            <a:ext cx="1022442" cy="897890"/>
          </a:xfrm>
          <a:custGeom>
            <a:avLst/>
            <a:gdLst/>
            <a:ahLst/>
            <a:cxnLst/>
            <a:rect l="l" t="t" r="r" b="b"/>
            <a:pathLst>
              <a:path w="1022442" h="897890">
                <a:moveTo>
                  <a:pt x="0" y="0"/>
                </a:moveTo>
                <a:lnTo>
                  <a:pt x="1022442" y="0"/>
                </a:lnTo>
                <a:lnTo>
                  <a:pt x="1022442" y="897890"/>
                </a:lnTo>
                <a:lnTo>
                  <a:pt x="0" y="8978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235303" y="4181934"/>
            <a:ext cx="371383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spc="67">
                <a:solidFill>
                  <a:srgbClr val="3D405B"/>
                </a:solidFill>
                <a:latin typeface="DM Sans"/>
                <a:ea typeface="DM Sans"/>
                <a:cs typeface="DM Sans"/>
                <a:sym typeface="DM Sans"/>
              </a:rPr>
              <a:t>“Ethnic” Art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5303" y="5443044"/>
            <a:ext cx="3955531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spc="67">
                <a:solidFill>
                  <a:srgbClr val="3D405B"/>
                </a:solidFill>
                <a:latin typeface="DM Sans"/>
                <a:ea typeface="DM Sans"/>
                <a:cs typeface="DM Sans"/>
                <a:sym typeface="DM Sans"/>
              </a:rPr>
              <a:t>Sustainability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936" y="8085651"/>
            <a:ext cx="9608029" cy="252211"/>
          </a:xfrm>
          <a:custGeom>
            <a:avLst/>
            <a:gdLst/>
            <a:ahLst/>
            <a:cxnLst/>
            <a:rect l="l" t="t" r="r" b="b"/>
            <a:pathLst>
              <a:path w="9608029" h="252211">
                <a:moveTo>
                  <a:pt x="0" y="0"/>
                </a:moveTo>
                <a:lnTo>
                  <a:pt x="9608028" y="0"/>
                </a:lnTo>
                <a:lnTo>
                  <a:pt x="9608028" y="252211"/>
                </a:lnTo>
                <a:lnTo>
                  <a:pt x="0" y="25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3757300" y="7350686"/>
            <a:ext cx="2410479" cy="1718014"/>
          </a:xfrm>
          <a:custGeom>
            <a:avLst/>
            <a:gdLst/>
            <a:ahLst/>
            <a:cxnLst/>
            <a:rect l="l" t="t" r="r" b="b"/>
            <a:pathLst>
              <a:path w="2410479" h="1718014">
                <a:moveTo>
                  <a:pt x="0" y="0"/>
                </a:moveTo>
                <a:lnTo>
                  <a:pt x="2410479" y="0"/>
                </a:lnTo>
                <a:lnTo>
                  <a:pt x="2410479" y="1718014"/>
                </a:lnTo>
                <a:lnTo>
                  <a:pt x="0" y="1718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1752" y="956440"/>
            <a:ext cx="3356641" cy="3230767"/>
          </a:xfrm>
          <a:custGeom>
            <a:avLst/>
            <a:gdLst/>
            <a:ahLst/>
            <a:cxnLst/>
            <a:rect l="l" t="t" r="r" b="b"/>
            <a:pathLst>
              <a:path w="3356641" h="3230767">
                <a:moveTo>
                  <a:pt x="0" y="0"/>
                </a:moveTo>
                <a:lnTo>
                  <a:pt x="3356641" y="0"/>
                </a:lnTo>
                <a:lnTo>
                  <a:pt x="3356641" y="3230767"/>
                </a:lnTo>
                <a:lnTo>
                  <a:pt x="0" y="3230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2106403" y="-886272"/>
            <a:ext cx="7315200" cy="3458095"/>
          </a:xfrm>
          <a:custGeom>
            <a:avLst/>
            <a:gdLst/>
            <a:ahLst/>
            <a:cxnLst/>
            <a:rect l="l" t="t" r="r" b="b"/>
            <a:pathLst>
              <a:path w="7315200" h="3458095">
                <a:moveTo>
                  <a:pt x="0" y="0"/>
                </a:moveTo>
                <a:lnTo>
                  <a:pt x="7315200" y="0"/>
                </a:lnTo>
                <a:lnTo>
                  <a:pt x="7315200" y="3458095"/>
                </a:lnTo>
                <a:lnTo>
                  <a:pt x="0" y="3458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13939466" y="0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4114800"/>
                </a:moveTo>
                <a:lnTo>
                  <a:pt x="4348534" y="4114800"/>
                </a:lnTo>
                <a:lnTo>
                  <a:pt x="434853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39343" y="2409825"/>
            <a:ext cx="10171213" cy="480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20"/>
              </a:lnSpc>
            </a:pPr>
            <a:r>
              <a:rPr lang="en-US" sz="1852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Break</a:t>
            </a:r>
          </a:p>
          <a:p>
            <a:pPr algn="ctr">
              <a:lnSpc>
                <a:spcPts val="18520"/>
              </a:lnSpc>
            </a:pPr>
            <a:r>
              <a:rPr lang="en-US" sz="1852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5985894" y="-396196"/>
            <a:ext cx="6316212" cy="10247542"/>
          </a:xfrm>
          <a:custGeom>
            <a:avLst/>
            <a:gdLst/>
            <a:ahLst/>
            <a:cxnLst/>
            <a:rect l="l" t="t" r="r" b="b"/>
            <a:pathLst>
              <a:path w="6316212" h="10247542">
                <a:moveTo>
                  <a:pt x="6316212" y="0"/>
                </a:moveTo>
                <a:lnTo>
                  <a:pt x="0" y="0"/>
                </a:lnTo>
                <a:lnTo>
                  <a:pt x="0" y="10247542"/>
                </a:lnTo>
                <a:lnTo>
                  <a:pt x="6316212" y="10247542"/>
                </a:lnTo>
                <a:lnTo>
                  <a:pt x="63162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872740" y="3532415"/>
            <a:ext cx="7465938" cy="300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1"/>
              </a:lnSpc>
            </a:pPr>
            <a:r>
              <a:rPr lang="en-US" sz="22501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Art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1096006" y="1676232"/>
            <a:ext cx="3379083" cy="2213299"/>
          </a:xfrm>
          <a:custGeom>
            <a:avLst/>
            <a:gdLst/>
            <a:ahLst/>
            <a:cxnLst/>
            <a:rect l="l" t="t" r="r" b="b"/>
            <a:pathLst>
              <a:path w="3379083" h="2213299">
                <a:moveTo>
                  <a:pt x="0" y="0"/>
                </a:moveTo>
                <a:lnTo>
                  <a:pt x="3379082" y="0"/>
                </a:lnTo>
                <a:lnTo>
                  <a:pt x="3379082" y="2213300"/>
                </a:lnTo>
                <a:lnTo>
                  <a:pt x="0" y="2213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21107">
            <a:off x="12817836" y="1850194"/>
            <a:ext cx="3657600" cy="1865376"/>
          </a:xfrm>
          <a:custGeom>
            <a:avLst/>
            <a:gdLst/>
            <a:ahLst/>
            <a:cxnLst/>
            <a:rect l="l" t="t" r="r" b="b"/>
            <a:pathLst>
              <a:path w="3657600" h="1865376">
                <a:moveTo>
                  <a:pt x="0" y="0"/>
                </a:moveTo>
                <a:lnTo>
                  <a:pt x="3657600" y="0"/>
                </a:lnTo>
                <a:lnTo>
                  <a:pt x="3657600" y="1865376"/>
                </a:lnTo>
                <a:lnTo>
                  <a:pt x="0" y="1865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399832">
            <a:off x="1629971" y="2878169"/>
            <a:ext cx="2786575" cy="2748259"/>
          </a:xfrm>
          <a:custGeom>
            <a:avLst/>
            <a:gdLst/>
            <a:ahLst/>
            <a:cxnLst/>
            <a:rect l="l" t="t" r="r" b="b"/>
            <a:pathLst>
              <a:path w="2786575" h="2748259">
                <a:moveTo>
                  <a:pt x="0" y="0"/>
                </a:moveTo>
                <a:lnTo>
                  <a:pt x="2786574" y="0"/>
                </a:lnTo>
                <a:lnTo>
                  <a:pt x="2786574" y="2748259"/>
                </a:lnTo>
                <a:lnTo>
                  <a:pt x="0" y="2748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3108044">
            <a:off x="13933037" y="3086100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2785547" y="4649243"/>
            <a:ext cx="2469364" cy="2524442"/>
          </a:xfrm>
          <a:custGeom>
            <a:avLst/>
            <a:gdLst/>
            <a:ahLst/>
            <a:cxnLst/>
            <a:rect l="l" t="t" r="r" b="b"/>
            <a:pathLst>
              <a:path w="2469364" h="2524442">
                <a:moveTo>
                  <a:pt x="2469364" y="0"/>
                </a:moveTo>
                <a:lnTo>
                  <a:pt x="0" y="0"/>
                </a:lnTo>
                <a:lnTo>
                  <a:pt x="0" y="2524442"/>
                </a:lnTo>
                <a:lnTo>
                  <a:pt x="2469364" y="2524442"/>
                </a:lnTo>
                <a:lnTo>
                  <a:pt x="246936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671695" y="505261"/>
            <a:ext cx="1679335" cy="1827848"/>
          </a:xfrm>
          <a:custGeom>
            <a:avLst/>
            <a:gdLst/>
            <a:ahLst/>
            <a:cxnLst/>
            <a:rect l="l" t="t" r="r" b="b"/>
            <a:pathLst>
              <a:path w="1679335" h="1827848">
                <a:moveTo>
                  <a:pt x="0" y="0"/>
                </a:moveTo>
                <a:lnTo>
                  <a:pt x="1679335" y="0"/>
                </a:lnTo>
                <a:lnTo>
                  <a:pt x="1679335" y="1827848"/>
                </a:lnTo>
                <a:lnTo>
                  <a:pt x="0" y="18278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605709" y="5920069"/>
            <a:ext cx="3365314" cy="112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99"/>
              </a:lnSpc>
            </a:pPr>
            <a:r>
              <a:rPr lang="en-US" sz="7999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class</a:t>
            </a:r>
          </a:p>
        </p:txBody>
      </p:sp>
      <p:sp>
        <p:nvSpPr>
          <p:cNvPr id="11" name="Freeform 11"/>
          <p:cNvSpPr/>
          <p:nvPr/>
        </p:nvSpPr>
        <p:spPr>
          <a:xfrm>
            <a:off x="3749553" y="9258300"/>
            <a:ext cx="10788894" cy="175320"/>
          </a:xfrm>
          <a:custGeom>
            <a:avLst/>
            <a:gdLst/>
            <a:ahLst/>
            <a:cxnLst/>
            <a:rect l="l" t="t" r="r" b="b"/>
            <a:pathLst>
              <a:path w="10788894" h="175320">
                <a:moveTo>
                  <a:pt x="0" y="0"/>
                </a:moveTo>
                <a:lnTo>
                  <a:pt x="10788894" y="0"/>
                </a:lnTo>
                <a:lnTo>
                  <a:pt x="10788894" y="175320"/>
                </a:lnTo>
                <a:lnTo>
                  <a:pt x="0" y="1753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835535" y="8490274"/>
            <a:ext cx="1061693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3D405B"/>
                </a:solidFill>
                <a:latin typeface="DM Sans"/>
                <a:ea typeface="DM Sans"/>
                <a:cs typeface="DM Sans"/>
                <a:sym typeface="DM Sans"/>
              </a:rPr>
              <a:t>Library Art Programs for Toddlers &amp; Preschoolers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53326" y="2490766"/>
            <a:ext cx="4135712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99"/>
              </a:lnSpc>
            </a:pPr>
            <a:r>
              <a:rPr lang="en-US" sz="7999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My first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7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5959" y="1028700"/>
            <a:ext cx="13436082" cy="8229600"/>
          </a:xfrm>
          <a:custGeom>
            <a:avLst/>
            <a:gdLst/>
            <a:ahLst/>
            <a:cxnLst/>
            <a:rect l="l" t="t" r="r" b="b"/>
            <a:pathLst>
              <a:path w="13436082" h="8229600">
                <a:moveTo>
                  <a:pt x="0" y="0"/>
                </a:moveTo>
                <a:lnTo>
                  <a:pt x="13436082" y="0"/>
                </a:lnTo>
                <a:lnTo>
                  <a:pt x="134360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49398" y="1155838"/>
            <a:ext cx="2541238" cy="2296355"/>
          </a:xfrm>
          <a:custGeom>
            <a:avLst/>
            <a:gdLst/>
            <a:ahLst/>
            <a:cxnLst/>
            <a:rect l="l" t="t" r="r" b="b"/>
            <a:pathLst>
              <a:path w="2541238" h="2296355">
                <a:moveTo>
                  <a:pt x="0" y="0"/>
                </a:moveTo>
                <a:lnTo>
                  <a:pt x="2541237" y="0"/>
                </a:lnTo>
                <a:lnTo>
                  <a:pt x="2541237" y="2296355"/>
                </a:lnTo>
                <a:lnTo>
                  <a:pt x="0" y="2296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775457" y="7200900"/>
            <a:ext cx="2427611" cy="2057400"/>
          </a:xfrm>
          <a:custGeom>
            <a:avLst/>
            <a:gdLst/>
            <a:ahLst/>
            <a:cxnLst/>
            <a:rect l="l" t="t" r="r" b="b"/>
            <a:pathLst>
              <a:path w="2427611" h="2057400">
                <a:moveTo>
                  <a:pt x="0" y="0"/>
                </a:moveTo>
                <a:lnTo>
                  <a:pt x="2427611" y="0"/>
                </a:lnTo>
                <a:lnTo>
                  <a:pt x="242761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80623" y="1028700"/>
            <a:ext cx="2081418" cy="2477878"/>
          </a:xfrm>
          <a:custGeom>
            <a:avLst/>
            <a:gdLst/>
            <a:ahLst/>
            <a:cxnLst/>
            <a:rect l="l" t="t" r="r" b="b"/>
            <a:pathLst>
              <a:path w="2081418" h="2477878">
                <a:moveTo>
                  <a:pt x="0" y="0"/>
                </a:moveTo>
                <a:lnTo>
                  <a:pt x="2081418" y="0"/>
                </a:lnTo>
                <a:lnTo>
                  <a:pt x="2081418" y="2477878"/>
                </a:lnTo>
                <a:lnTo>
                  <a:pt x="0" y="24778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3149398" y="7340019"/>
            <a:ext cx="2293597" cy="1918281"/>
          </a:xfrm>
          <a:custGeom>
            <a:avLst/>
            <a:gdLst/>
            <a:ahLst/>
            <a:cxnLst/>
            <a:rect l="l" t="t" r="r" b="b"/>
            <a:pathLst>
              <a:path w="2293597" h="1918281">
                <a:moveTo>
                  <a:pt x="2293597" y="1918281"/>
                </a:moveTo>
                <a:lnTo>
                  <a:pt x="0" y="1918281"/>
                </a:lnTo>
                <a:lnTo>
                  <a:pt x="0" y="0"/>
                </a:lnTo>
                <a:lnTo>
                  <a:pt x="2293597" y="0"/>
                </a:lnTo>
                <a:lnTo>
                  <a:pt x="2293597" y="191828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425959" y="2841145"/>
            <a:ext cx="13436082" cy="5130769"/>
            <a:chOff x="0" y="0"/>
            <a:chExt cx="17914776" cy="6841026"/>
          </a:xfrm>
        </p:grpSpPr>
        <p:sp>
          <p:nvSpPr>
            <p:cNvPr id="8" name="TextBox 8"/>
            <p:cNvSpPr txBox="1"/>
            <p:nvPr/>
          </p:nvSpPr>
          <p:spPr>
            <a:xfrm>
              <a:off x="0" y="2069117"/>
              <a:ext cx="17914776" cy="312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01"/>
                </a:lnSpc>
              </a:pPr>
              <a:r>
                <a:rPr lang="en-US" sz="17001">
                  <a:solidFill>
                    <a:srgbClr val="3D405B"/>
                  </a:solidFill>
                  <a:latin typeface="Noot"/>
                  <a:ea typeface="Noot"/>
                  <a:cs typeface="Noot"/>
                  <a:sym typeface="Noot"/>
                </a:rPr>
                <a:t>PRACTICE!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352902" y="66675"/>
              <a:ext cx="9208972" cy="1396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>
                  <a:solidFill>
                    <a:srgbClr val="3D405B"/>
                  </a:solidFill>
                  <a:latin typeface="Noot"/>
                  <a:ea typeface="Noot"/>
                  <a:cs typeface="Noot"/>
                  <a:sym typeface="Noot"/>
                </a:rPr>
                <a:t>it’s time to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30110" y="5876884"/>
              <a:ext cx="6054555" cy="964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05900" y="574335"/>
            <a:ext cx="12203420" cy="9152565"/>
          </a:xfrm>
          <a:custGeom>
            <a:avLst/>
            <a:gdLst/>
            <a:ahLst/>
            <a:cxnLst/>
            <a:rect l="l" t="t" r="r" b="b"/>
            <a:pathLst>
              <a:path w="12203420" h="9152565">
                <a:moveTo>
                  <a:pt x="0" y="0"/>
                </a:moveTo>
                <a:lnTo>
                  <a:pt x="12203420" y="0"/>
                </a:lnTo>
                <a:lnTo>
                  <a:pt x="12203420" y="9152565"/>
                </a:lnTo>
                <a:lnTo>
                  <a:pt x="0" y="9152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417223" y="1683838"/>
            <a:ext cx="8637305" cy="6919324"/>
          </a:xfrm>
          <a:custGeom>
            <a:avLst/>
            <a:gdLst/>
            <a:ahLst/>
            <a:cxnLst/>
            <a:rect l="l" t="t" r="r" b="b"/>
            <a:pathLst>
              <a:path w="8637305" h="6919324">
                <a:moveTo>
                  <a:pt x="0" y="0"/>
                </a:moveTo>
                <a:lnTo>
                  <a:pt x="8637305" y="0"/>
                </a:lnTo>
                <a:lnTo>
                  <a:pt x="8637305" y="6919324"/>
                </a:lnTo>
                <a:lnTo>
                  <a:pt x="0" y="691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85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7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38075" y="389572"/>
            <a:ext cx="12011850" cy="2252222"/>
          </a:xfrm>
          <a:custGeom>
            <a:avLst/>
            <a:gdLst/>
            <a:ahLst/>
            <a:cxnLst/>
            <a:rect l="l" t="t" r="r" b="b"/>
            <a:pathLst>
              <a:path w="12011850" h="2252222">
                <a:moveTo>
                  <a:pt x="0" y="0"/>
                </a:moveTo>
                <a:lnTo>
                  <a:pt x="12011850" y="0"/>
                </a:lnTo>
                <a:lnTo>
                  <a:pt x="12011850" y="2252222"/>
                </a:lnTo>
                <a:lnTo>
                  <a:pt x="0" y="225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364857" y="952756"/>
            <a:ext cx="7558286" cy="12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en-US" sz="8400">
                <a:solidFill>
                  <a:srgbClr val="F4F1DE"/>
                </a:solidFill>
                <a:latin typeface="Noot"/>
                <a:ea typeface="Noot"/>
                <a:cs typeface="Noot"/>
                <a:sym typeface="Noot"/>
              </a:rPr>
              <a:t>As you play . . 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13470" y="2893051"/>
            <a:ext cx="13861060" cy="694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senses are being engaged in this project? Are there ways that you could add sensory elements to it?</a:t>
            </a:r>
          </a:p>
          <a:p>
            <a:pPr algn="l">
              <a:lnSpc>
                <a:spcPts val="3960"/>
              </a:lnSpc>
            </a:pPr>
            <a:endParaRPr lang="en-US" sz="3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concepts or skills are included in this project? How could you model making those more explicit?</a:t>
            </a:r>
          </a:p>
          <a:p>
            <a:pPr algn="l">
              <a:lnSpc>
                <a:spcPts val="3960"/>
              </a:lnSpc>
            </a:pPr>
            <a:endParaRPr lang="en-US" sz="3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could this project be simplified or made more complex to adapt it to different ages or abilities?</a:t>
            </a:r>
          </a:p>
          <a:p>
            <a:pPr algn="l">
              <a:lnSpc>
                <a:spcPts val="3960"/>
              </a:lnSpc>
            </a:pPr>
            <a:endParaRPr lang="en-US" sz="3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might kids with the various play preferences engage with this project? How could you make it more inclusive?</a:t>
            </a:r>
          </a:p>
          <a:p>
            <a:pPr algn="l">
              <a:lnSpc>
                <a:spcPts val="3960"/>
              </a:lnSpc>
            </a:pPr>
            <a:endParaRPr lang="en-US" sz="36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open-ended about this project? Are there ways that you could make it more open-ended?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85894" y="-871473"/>
            <a:ext cx="6316212" cy="10247542"/>
          </a:xfrm>
          <a:custGeom>
            <a:avLst/>
            <a:gdLst/>
            <a:ahLst/>
            <a:cxnLst/>
            <a:rect l="l" t="t" r="r" b="b"/>
            <a:pathLst>
              <a:path w="6316212" h="10247542">
                <a:moveTo>
                  <a:pt x="0" y="0"/>
                </a:moveTo>
                <a:lnTo>
                  <a:pt x="6316212" y="0"/>
                </a:lnTo>
                <a:lnTo>
                  <a:pt x="6316212" y="10247543"/>
                </a:lnTo>
                <a:lnTo>
                  <a:pt x="0" y="10247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3032648" y="1419185"/>
            <a:ext cx="3379083" cy="2213299"/>
          </a:xfrm>
          <a:custGeom>
            <a:avLst/>
            <a:gdLst/>
            <a:ahLst/>
            <a:cxnLst/>
            <a:rect l="l" t="t" r="r" b="b"/>
            <a:pathLst>
              <a:path w="3379083" h="2213299">
                <a:moveTo>
                  <a:pt x="0" y="2213299"/>
                </a:moveTo>
                <a:lnTo>
                  <a:pt x="3379083" y="2213299"/>
                </a:lnTo>
                <a:lnTo>
                  <a:pt x="3379083" y="0"/>
                </a:lnTo>
                <a:lnTo>
                  <a:pt x="0" y="0"/>
                </a:lnTo>
                <a:lnTo>
                  <a:pt x="0" y="22132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121107">
            <a:off x="1652037" y="1565429"/>
            <a:ext cx="3657600" cy="1865376"/>
          </a:xfrm>
          <a:custGeom>
            <a:avLst/>
            <a:gdLst/>
            <a:ahLst/>
            <a:cxnLst/>
            <a:rect l="l" t="t" r="r" b="b"/>
            <a:pathLst>
              <a:path w="3657600" h="1865376">
                <a:moveTo>
                  <a:pt x="0" y="0"/>
                </a:moveTo>
                <a:lnTo>
                  <a:pt x="3657600" y="0"/>
                </a:lnTo>
                <a:lnTo>
                  <a:pt x="3657600" y="1865376"/>
                </a:lnTo>
                <a:lnTo>
                  <a:pt x="0" y="1865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399832" flipV="1">
            <a:off x="1629971" y="2878169"/>
            <a:ext cx="2786575" cy="2748259"/>
          </a:xfrm>
          <a:custGeom>
            <a:avLst/>
            <a:gdLst/>
            <a:ahLst/>
            <a:cxnLst/>
            <a:rect l="l" t="t" r="r" b="b"/>
            <a:pathLst>
              <a:path w="2786575" h="2748259">
                <a:moveTo>
                  <a:pt x="0" y="2748259"/>
                </a:moveTo>
                <a:lnTo>
                  <a:pt x="2786574" y="2748259"/>
                </a:lnTo>
                <a:lnTo>
                  <a:pt x="2786574" y="0"/>
                </a:lnTo>
                <a:lnTo>
                  <a:pt x="0" y="0"/>
                </a:lnTo>
                <a:lnTo>
                  <a:pt x="0" y="27482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540461">
            <a:off x="13054992" y="361030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2" y="0"/>
                </a:lnTo>
                <a:lnTo>
                  <a:pt x="1928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2103997" y="307248"/>
            <a:ext cx="2469364" cy="2524442"/>
          </a:xfrm>
          <a:custGeom>
            <a:avLst/>
            <a:gdLst/>
            <a:ahLst/>
            <a:cxnLst/>
            <a:rect l="l" t="t" r="r" b="b"/>
            <a:pathLst>
              <a:path w="2469364" h="2524442">
                <a:moveTo>
                  <a:pt x="2469363" y="0"/>
                </a:moveTo>
                <a:lnTo>
                  <a:pt x="0" y="0"/>
                </a:lnTo>
                <a:lnTo>
                  <a:pt x="0" y="2524442"/>
                </a:lnTo>
                <a:lnTo>
                  <a:pt x="2469363" y="2524442"/>
                </a:lnTo>
                <a:lnTo>
                  <a:pt x="246936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23258" y="5838747"/>
            <a:ext cx="1302081" cy="1417231"/>
          </a:xfrm>
          <a:custGeom>
            <a:avLst/>
            <a:gdLst/>
            <a:ahLst/>
            <a:cxnLst/>
            <a:rect l="l" t="t" r="r" b="b"/>
            <a:pathLst>
              <a:path w="1302081" h="1417231">
                <a:moveTo>
                  <a:pt x="0" y="0"/>
                </a:moveTo>
                <a:lnTo>
                  <a:pt x="1302081" y="0"/>
                </a:lnTo>
                <a:lnTo>
                  <a:pt x="1302081" y="1417231"/>
                </a:lnTo>
                <a:lnTo>
                  <a:pt x="0" y="14172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423018" y="3920577"/>
            <a:ext cx="7441963" cy="1539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01"/>
              </a:lnSpc>
            </a:pPr>
            <a:r>
              <a:rPr lang="en-US" sz="11501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Questions?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400" y="2375148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827020" y="7200900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4" y="0"/>
                </a:lnTo>
                <a:lnTo>
                  <a:pt x="53788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15402969" y="7887810"/>
            <a:ext cx="2026159" cy="1590535"/>
          </a:xfrm>
          <a:custGeom>
            <a:avLst/>
            <a:gdLst/>
            <a:ahLst/>
            <a:cxnLst/>
            <a:rect l="l" t="t" r="r" b="b"/>
            <a:pathLst>
              <a:path w="2026159" h="1590535">
                <a:moveTo>
                  <a:pt x="0" y="1590535"/>
                </a:moveTo>
                <a:lnTo>
                  <a:pt x="2026159" y="1590535"/>
                </a:lnTo>
                <a:lnTo>
                  <a:pt x="2026159" y="0"/>
                </a:lnTo>
                <a:lnTo>
                  <a:pt x="0" y="0"/>
                </a:lnTo>
                <a:lnTo>
                  <a:pt x="0" y="15905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386725" y="-700393"/>
            <a:ext cx="4515589" cy="4080450"/>
          </a:xfrm>
          <a:custGeom>
            <a:avLst/>
            <a:gdLst/>
            <a:ahLst/>
            <a:cxnLst/>
            <a:rect l="l" t="t" r="r" b="b"/>
            <a:pathLst>
              <a:path w="4515589" h="4080450">
                <a:moveTo>
                  <a:pt x="0" y="0"/>
                </a:moveTo>
                <a:lnTo>
                  <a:pt x="4515589" y="0"/>
                </a:lnTo>
                <a:lnTo>
                  <a:pt x="4515589" y="4080451"/>
                </a:lnTo>
                <a:lnTo>
                  <a:pt x="0" y="4080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028700" y="548585"/>
            <a:ext cx="2081418" cy="2477878"/>
          </a:xfrm>
          <a:custGeom>
            <a:avLst/>
            <a:gdLst/>
            <a:ahLst/>
            <a:cxnLst/>
            <a:rect l="l" t="t" r="r" b="b"/>
            <a:pathLst>
              <a:path w="2081418" h="2477878">
                <a:moveTo>
                  <a:pt x="2081418" y="0"/>
                </a:moveTo>
                <a:lnTo>
                  <a:pt x="0" y="0"/>
                </a:lnTo>
                <a:lnTo>
                  <a:pt x="0" y="2477879"/>
                </a:lnTo>
                <a:lnTo>
                  <a:pt x="2081418" y="2477879"/>
                </a:lnTo>
                <a:lnTo>
                  <a:pt x="208141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079695" y="873962"/>
            <a:ext cx="612861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4F1DE"/>
                </a:solidFill>
                <a:latin typeface="Noot"/>
                <a:ea typeface="Noot"/>
                <a:cs typeface="Noot"/>
                <a:sym typeface="Noot"/>
              </a:rPr>
              <a:t>RESOURCES</a:t>
            </a:r>
          </a:p>
        </p:txBody>
      </p:sp>
      <p:sp>
        <p:nvSpPr>
          <p:cNvPr id="8" name="Freeform 8"/>
          <p:cNvSpPr/>
          <p:nvPr/>
        </p:nvSpPr>
        <p:spPr>
          <a:xfrm flipH="1" flipV="1">
            <a:off x="5486400" y="8587066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7315200" y="192024"/>
                </a:moveTo>
                <a:lnTo>
                  <a:pt x="0" y="192024"/>
                </a:lnTo>
                <a:lnTo>
                  <a:pt x="0" y="0"/>
                </a:lnTo>
                <a:lnTo>
                  <a:pt x="7315200" y="0"/>
                </a:lnTo>
                <a:lnTo>
                  <a:pt x="7315200" y="19202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0384" y="2831546"/>
            <a:ext cx="493776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85894" y="-871473"/>
            <a:ext cx="6316212" cy="10247542"/>
          </a:xfrm>
          <a:custGeom>
            <a:avLst/>
            <a:gdLst/>
            <a:ahLst/>
            <a:cxnLst/>
            <a:rect l="l" t="t" r="r" b="b"/>
            <a:pathLst>
              <a:path w="6316212" h="10247542">
                <a:moveTo>
                  <a:pt x="0" y="0"/>
                </a:moveTo>
                <a:lnTo>
                  <a:pt x="6316212" y="0"/>
                </a:lnTo>
                <a:lnTo>
                  <a:pt x="6316212" y="10247543"/>
                </a:lnTo>
                <a:lnTo>
                  <a:pt x="0" y="10247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3032648" y="1419185"/>
            <a:ext cx="3379083" cy="2213299"/>
          </a:xfrm>
          <a:custGeom>
            <a:avLst/>
            <a:gdLst/>
            <a:ahLst/>
            <a:cxnLst/>
            <a:rect l="l" t="t" r="r" b="b"/>
            <a:pathLst>
              <a:path w="3379083" h="2213299">
                <a:moveTo>
                  <a:pt x="0" y="2213299"/>
                </a:moveTo>
                <a:lnTo>
                  <a:pt x="3379083" y="2213299"/>
                </a:lnTo>
                <a:lnTo>
                  <a:pt x="3379083" y="0"/>
                </a:lnTo>
                <a:lnTo>
                  <a:pt x="0" y="0"/>
                </a:lnTo>
                <a:lnTo>
                  <a:pt x="0" y="22132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121107">
            <a:off x="1652037" y="1565429"/>
            <a:ext cx="3657600" cy="1865376"/>
          </a:xfrm>
          <a:custGeom>
            <a:avLst/>
            <a:gdLst/>
            <a:ahLst/>
            <a:cxnLst/>
            <a:rect l="l" t="t" r="r" b="b"/>
            <a:pathLst>
              <a:path w="3657600" h="1865376">
                <a:moveTo>
                  <a:pt x="0" y="0"/>
                </a:moveTo>
                <a:lnTo>
                  <a:pt x="3657600" y="0"/>
                </a:lnTo>
                <a:lnTo>
                  <a:pt x="3657600" y="1865376"/>
                </a:lnTo>
                <a:lnTo>
                  <a:pt x="0" y="1865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399832" flipV="1">
            <a:off x="1629971" y="2878169"/>
            <a:ext cx="2786575" cy="2748259"/>
          </a:xfrm>
          <a:custGeom>
            <a:avLst/>
            <a:gdLst/>
            <a:ahLst/>
            <a:cxnLst/>
            <a:rect l="l" t="t" r="r" b="b"/>
            <a:pathLst>
              <a:path w="2786575" h="2748259">
                <a:moveTo>
                  <a:pt x="0" y="2748259"/>
                </a:moveTo>
                <a:lnTo>
                  <a:pt x="2786574" y="2748259"/>
                </a:lnTo>
                <a:lnTo>
                  <a:pt x="2786574" y="0"/>
                </a:lnTo>
                <a:lnTo>
                  <a:pt x="0" y="0"/>
                </a:lnTo>
                <a:lnTo>
                  <a:pt x="0" y="27482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540461">
            <a:off x="13054992" y="361030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2" y="0"/>
                </a:lnTo>
                <a:lnTo>
                  <a:pt x="1928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2103997" y="307248"/>
            <a:ext cx="2469364" cy="2524442"/>
          </a:xfrm>
          <a:custGeom>
            <a:avLst/>
            <a:gdLst/>
            <a:ahLst/>
            <a:cxnLst/>
            <a:rect l="l" t="t" r="r" b="b"/>
            <a:pathLst>
              <a:path w="2469364" h="2524442">
                <a:moveTo>
                  <a:pt x="2469363" y="0"/>
                </a:moveTo>
                <a:lnTo>
                  <a:pt x="0" y="0"/>
                </a:lnTo>
                <a:lnTo>
                  <a:pt x="0" y="2524442"/>
                </a:lnTo>
                <a:lnTo>
                  <a:pt x="2469363" y="2524442"/>
                </a:lnTo>
                <a:lnTo>
                  <a:pt x="246936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23258" y="5838747"/>
            <a:ext cx="1302081" cy="1417231"/>
          </a:xfrm>
          <a:custGeom>
            <a:avLst/>
            <a:gdLst/>
            <a:ahLst/>
            <a:cxnLst/>
            <a:rect l="l" t="t" r="r" b="b"/>
            <a:pathLst>
              <a:path w="1302081" h="1417231">
                <a:moveTo>
                  <a:pt x="0" y="0"/>
                </a:moveTo>
                <a:lnTo>
                  <a:pt x="1302081" y="0"/>
                </a:lnTo>
                <a:lnTo>
                  <a:pt x="1302081" y="1417231"/>
                </a:lnTo>
                <a:lnTo>
                  <a:pt x="0" y="14172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423018" y="2641095"/>
            <a:ext cx="7441963" cy="4203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99"/>
              </a:lnSpc>
            </a:pPr>
            <a:r>
              <a:rPr lang="en-US" sz="16199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Thank</a:t>
            </a:r>
          </a:p>
          <a:p>
            <a:pPr algn="ctr">
              <a:lnSpc>
                <a:spcPts val="16199"/>
              </a:lnSpc>
            </a:pPr>
            <a:r>
              <a:rPr lang="en-US" sz="16199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19684" y="8366388"/>
            <a:ext cx="13053715" cy="565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200" dirty="0">
                <a:solidFill>
                  <a:srgbClr val="3D405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elizabeth.bintrim@montgomerycountymd.gov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>
            <a:spLocks noGrp="1"/>
          </p:cNvSpPr>
          <p:nvPr>
            <p:ph type="title"/>
          </p:nvPr>
        </p:nvSpPr>
        <p:spPr>
          <a:xfrm>
            <a:off x="1085056" y="1257300"/>
            <a:ext cx="16117887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Georgia"/>
              <a:buNone/>
            </a:pPr>
            <a:r>
              <a:rPr lang="en-US">
                <a:solidFill>
                  <a:schemeClr val="accent5"/>
                </a:solidFill>
              </a:rPr>
              <a:t>Please take a moment to 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</a:rPr>
              <a:t>complete the program survey.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61" name="Google Shape;261;p18" descr="A qr code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1344" b="12175"/>
          <a:stretch/>
        </p:blipFill>
        <p:spPr>
          <a:xfrm>
            <a:off x="6572249" y="3028950"/>
            <a:ext cx="5143500" cy="52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4571999" y="80391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8152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SCAN ME!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2767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30708" flipV="1">
            <a:off x="8154207" y="3224547"/>
            <a:ext cx="1403510" cy="2994154"/>
          </a:xfrm>
          <a:custGeom>
            <a:avLst/>
            <a:gdLst/>
            <a:ahLst/>
            <a:cxnLst/>
            <a:rect l="l" t="t" r="r" b="b"/>
            <a:pathLst>
              <a:path w="1403510" h="2994154">
                <a:moveTo>
                  <a:pt x="0" y="2994154"/>
                </a:moveTo>
                <a:lnTo>
                  <a:pt x="1403510" y="2994154"/>
                </a:lnTo>
                <a:lnTo>
                  <a:pt x="1403510" y="0"/>
                </a:lnTo>
                <a:lnTo>
                  <a:pt x="0" y="0"/>
                </a:lnTo>
                <a:lnTo>
                  <a:pt x="0" y="2994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0024" y="9606507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247847" y="-1332353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186195" y="637041"/>
            <a:ext cx="7085597" cy="8621259"/>
          </a:xfrm>
          <a:custGeom>
            <a:avLst/>
            <a:gdLst/>
            <a:ahLst/>
            <a:cxnLst/>
            <a:rect l="l" t="t" r="r" b="b"/>
            <a:pathLst>
              <a:path w="7085597" h="8621259">
                <a:moveTo>
                  <a:pt x="0" y="0"/>
                </a:moveTo>
                <a:lnTo>
                  <a:pt x="7085597" y="0"/>
                </a:lnTo>
                <a:lnTo>
                  <a:pt x="7085597" y="8621259"/>
                </a:lnTo>
                <a:lnTo>
                  <a:pt x="0" y="86212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024" y="9606507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247847" y="-1332353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829154" y="418711"/>
            <a:ext cx="6629692" cy="8839589"/>
          </a:xfrm>
          <a:custGeom>
            <a:avLst/>
            <a:gdLst/>
            <a:ahLst/>
            <a:cxnLst/>
            <a:rect l="l" t="t" r="r" b="b"/>
            <a:pathLst>
              <a:path w="6629692" h="8839589">
                <a:moveTo>
                  <a:pt x="0" y="0"/>
                </a:moveTo>
                <a:lnTo>
                  <a:pt x="6629692" y="0"/>
                </a:lnTo>
                <a:lnTo>
                  <a:pt x="6629692" y="8839589"/>
                </a:lnTo>
                <a:lnTo>
                  <a:pt x="0" y="8839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1222" y="-1276267"/>
            <a:ext cx="3344210" cy="4114800"/>
          </a:xfrm>
          <a:custGeom>
            <a:avLst/>
            <a:gdLst/>
            <a:ahLst/>
            <a:cxnLst/>
            <a:rect l="l" t="t" r="r" b="b"/>
            <a:pathLst>
              <a:path w="3344210" h="4114800">
                <a:moveTo>
                  <a:pt x="0" y="0"/>
                </a:moveTo>
                <a:lnTo>
                  <a:pt x="3344210" y="0"/>
                </a:lnTo>
                <a:lnTo>
                  <a:pt x="33442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96056" y="8267700"/>
            <a:ext cx="4759287" cy="1481328"/>
          </a:xfrm>
          <a:custGeom>
            <a:avLst/>
            <a:gdLst/>
            <a:ahLst/>
            <a:cxnLst/>
            <a:rect l="l" t="t" r="r" b="b"/>
            <a:pathLst>
              <a:path w="4759287" h="1481328">
                <a:moveTo>
                  <a:pt x="0" y="0"/>
                </a:moveTo>
                <a:lnTo>
                  <a:pt x="4759287" y="0"/>
                </a:lnTo>
                <a:lnTo>
                  <a:pt x="4759287" y="1481328"/>
                </a:lnTo>
                <a:lnTo>
                  <a:pt x="0" y="1481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794319" y="1543133"/>
            <a:ext cx="1069936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F4F1DE"/>
                </a:solidFill>
                <a:latin typeface="Noot"/>
                <a:ea typeface="Noot"/>
                <a:cs typeface="Noot"/>
                <a:sym typeface="Noot"/>
              </a:rPr>
              <a:t>Overview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06836" y="0"/>
            <a:ext cx="16681164" cy="6830639"/>
            <a:chOff x="0" y="0"/>
            <a:chExt cx="22241552" cy="9107518"/>
          </a:xfrm>
        </p:grpSpPr>
        <p:sp>
          <p:nvSpPr>
            <p:cNvPr id="6" name="Freeform 6"/>
            <p:cNvSpPr/>
            <p:nvPr/>
          </p:nvSpPr>
          <p:spPr>
            <a:xfrm>
              <a:off x="0" y="45339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75471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697391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19311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flipV="1">
              <a:off x="17182460" y="0"/>
              <a:ext cx="5059092" cy="4479596"/>
            </a:xfrm>
            <a:custGeom>
              <a:avLst/>
              <a:gdLst/>
              <a:ahLst/>
              <a:cxnLst/>
              <a:rect l="l" t="t" r="r" b="b"/>
              <a:pathLst>
                <a:path w="5059092" h="4479596">
                  <a:moveTo>
                    <a:pt x="0" y="4479596"/>
                  </a:moveTo>
                  <a:lnTo>
                    <a:pt x="5059092" y="4479596"/>
                  </a:lnTo>
                  <a:lnTo>
                    <a:pt x="5059092" y="0"/>
                  </a:lnTo>
                  <a:lnTo>
                    <a:pt x="0" y="0"/>
                  </a:lnTo>
                  <a:lnTo>
                    <a:pt x="0" y="4479596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13675" y="4533900"/>
              <a:ext cx="18788747" cy="90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 spc="67">
                  <a:solidFill>
                    <a:srgbClr val="F4F1DE"/>
                  </a:solidFill>
                  <a:latin typeface="DM Sans"/>
                  <a:ea typeface="DM Sans"/>
                  <a:cs typeface="DM Sans"/>
                  <a:sym typeface="DM Sans"/>
                </a:rPr>
                <a:t>Benefits of Arts Programs for Young Children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13675" y="5767418"/>
              <a:ext cx="18788747" cy="90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 spc="67">
                  <a:solidFill>
                    <a:srgbClr val="F4F1DE"/>
                  </a:solidFill>
                  <a:latin typeface="DM Sans"/>
                  <a:ea typeface="DM Sans"/>
                  <a:cs typeface="DM Sans"/>
                  <a:sym typeface="DM Sans"/>
                </a:rPr>
                <a:t>My First Art Class: The Basics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13675" y="6999318"/>
              <a:ext cx="18788747" cy="90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 spc="67">
                  <a:solidFill>
                    <a:srgbClr val="F4F1DE"/>
                  </a:solidFill>
                  <a:latin typeface="DM Sans"/>
                  <a:ea typeface="DM Sans"/>
                  <a:cs typeface="DM Sans"/>
                  <a:sym typeface="DM Sans"/>
                </a:rPr>
                <a:t>Art Time!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13675" y="8199468"/>
              <a:ext cx="18788747" cy="90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 spc="67">
                  <a:solidFill>
                    <a:srgbClr val="F4F1DE"/>
                  </a:solidFill>
                  <a:latin typeface="DM Sans"/>
                  <a:ea typeface="DM Sans"/>
                  <a:cs typeface="DM Sans"/>
                  <a:sym typeface="DM Sans"/>
                </a:rPr>
                <a:t>Questions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5708" y="-588389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38075" y="1028700"/>
            <a:ext cx="12011850" cy="2252222"/>
          </a:xfrm>
          <a:custGeom>
            <a:avLst/>
            <a:gdLst/>
            <a:ahLst/>
            <a:cxnLst/>
            <a:rect l="l" t="t" r="r" b="b"/>
            <a:pathLst>
              <a:path w="12011850" h="2252222">
                <a:moveTo>
                  <a:pt x="0" y="0"/>
                </a:moveTo>
                <a:lnTo>
                  <a:pt x="12011850" y="0"/>
                </a:lnTo>
                <a:lnTo>
                  <a:pt x="12011850" y="2252222"/>
                </a:lnTo>
                <a:lnTo>
                  <a:pt x="0" y="225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57199">
            <a:off x="1813561" y="736347"/>
            <a:ext cx="1329810" cy="2836929"/>
          </a:xfrm>
          <a:custGeom>
            <a:avLst/>
            <a:gdLst/>
            <a:ahLst/>
            <a:cxnLst/>
            <a:rect l="l" t="t" r="r" b="b"/>
            <a:pathLst>
              <a:path w="1329810" h="2836929">
                <a:moveTo>
                  <a:pt x="0" y="0"/>
                </a:moveTo>
                <a:lnTo>
                  <a:pt x="1329811" y="0"/>
                </a:lnTo>
                <a:lnTo>
                  <a:pt x="1329811" y="2836928"/>
                </a:lnTo>
                <a:lnTo>
                  <a:pt x="0" y="2836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4692" y="9162288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3138075" y="9617376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7315200" y="192024"/>
                </a:moveTo>
                <a:lnTo>
                  <a:pt x="0" y="192024"/>
                </a:lnTo>
                <a:lnTo>
                  <a:pt x="0" y="0"/>
                </a:lnTo>
                <a:lnTo>
                  <a:pt x="7315200" y="0"/>
                </a:lnTo>
                <a:lnTo>
                  <a:pt x="7315200" y="19202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92533" y="3620420"/>
            <a:ext cx="3471399" cy="5202369"/>
          </a:xfrm>
          <a:custGeom>
            <a:avLst/>
            <a:gdLst/>
            <a:ahLst/>
            <a:cxnLst/>
            <a:rect l="l" t="t" r="r" b="b"/>
            <a:pathLst>
              <a:path w="3471399" h="5202369">
                <a:moveTo>
                  <a:pt x="0" y="0"/>
                </a:moveTo>
                <a:lnTo>
                  <a:pt x="3471399" y="0"/>
                </a:lnTo>
                <a:lnTo>
                  <a:pt x="3471399" y="5202370"/>
                </a:lnTo>
                <a:lnTo>
                  <a:pt x="0" y="5202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79462" y="3656819"/>
            <a:ext cx="3929076" cy="5238769"/>
          </a:xfrm>
          <a:custGeom>
            <a:avLst/>
            <a:gdLst/>
            <a:ahLst/>
            <a:cxnLst/>
            <a:rect l="l" t="t" r="r" b="b"/>
            <a:pathLst>
              <a:path w="3929076" h="5238769">
                <a:moveTo>
                  <a:pt x="0" y="0"/>
                </a:moveTo>
                <a:lnTo>
                  <a:pt x="3929076" y="0"/>
                </a:lnTo>
                <a:lnTo>
                  <a:pt x="3929076" y="5238769"/>
                </a:lnTo>
                <a:lnTo>
                  <a:pt x="0" y="52387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623013" y="3656819"/>
            <a:ext cx="3929076" cy="5238769"/>
          </a:xfrm>
          <a:custGeom>
            <a:avLst/>
            <a:gdLst/>
            <a:ahLst/>
            <a:cxnLst/>
            <a:rect l="l" t="t" r="r" b="b"/>
            <a:pathLst>
              <a:path w="3929076" h="5238769">
                <a:moveTo>
                  <a:pt x="0" y="0"/>
                </a:moveTo>
                <a:lnTo>
                  <a:pt x="3929077" y="0"/>
                </a:lnTo>
                <a:lnTo>
                  <a:pt x="3929077" y="5238769"/>
                </a:lnTo>
                <a:lnTo>
                  <a:pt x="0" y="523876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794319" y="1383748"/>
            <a:ext cx="10699362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Why offer arts programs </a:t>
            </a:r>
          </a:p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for toddlers and preschoolers?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5708" y="-588389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38075" y="1028700"/>
            <a:ext cx="12011850" cy="2252222"/>
          </a:xfrm>
          <a:custGeom>
            <a:avLst/>
            <a:gdLst/>
            <a:ahLst/>
            <a:cxnLst/>
            <a:rect l="l" t="t" r="r" b="b"/>
            <a:pathLst>
              <a:path w="12011850" h="2252222">
                <a:moveTo>
                  <a:pt x="0" y="0"/>
                </a:moveTo>
                <a:lnTo>
                  <a:pt x="12011850" y="0"/>
                </a:lnTo>
                <a:lnTo>
                  <a:pt x="12011850" y="2252222"/>
                </a:lnTo>
                <a:lnTo>
                  <a:pt x="0" y="225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57199">
            <a:off x="1813561" y="736347"/>
            <a:ext cx="1329810" cy="2836929"/>
          </a:xfrm>
          <a:custGeom>
            <a:avLst/>
            <a:gdLst/>
            <a:ahLst/>
            <a:cxnLst/>
            <a:rect l="l" t="t" r="r" b="b"/>
            <a:pathLst>
              <a:path w="1329810" h="2836929">
                <a:moveTo>
                  <a:pt x="0" y="0"/>
                </a:moveTo>
                <a:lnTo>
                  <a:pt x="1329811" y="0"/>
                </a:lnTo>
                <a:lnTo>
                  <a:pt x="1329811" y="2836928"/>
                </a:lnTo>
                <a:lnTo>
                  <a:pt x="0" y="2836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4692" y="9162288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3138075" y="9617376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7315200" y="192024"/>
                </a:moveTo>
                <a:lnTo>
                  <a:pt x="0" y="192024"/>
                </a:lnTo>
                <a:lnTo>
                  <a:pt x="0" y="0"/>
                </a:lnTo>
                <a:lnTo>
                  <a:pt x="7315200" y="0"/>
                </a:lnTo>
                <a:lnTo>
                  <a:pt x="7315200" y="19202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363060" y="3526411"/>
            <a:ext cx="9561880" cy="5426367"/>
          </a:xfrm>
          <a:custGeom>
            <a:avLst/>
            <a:gdLst/>
            <a:ahLst/>
            <a:cxnLst/>
            <a:rect l="l" t="t" r="r" b="b"/>
            <a:pathLst>
              <a:path w="9561880" h="5426367">
                <a:moveTo>
                  <a:pt x="0" y="0"/>
                </a:moveTo>
                <a:lnTo>
                  <a:pt x="9561880" y="0"/>
                </a:lnTo>
                <a:lnTo>
                  <a:pt x="9561880" y="5426367"/>
                </a:lnTo>
                <a:lnTo>
                  <a:pt x="0" y="54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794319" y="1383748"/>
            <a:ext cx="10699362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Why offer arts programs </a:t>
            </a:r>
          </a:p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3D405B"/>
                </a:solidFill>
                <a:latin typeface="Noot"/>
                <a:ea typeface="Noot"/>
                <a:cs typeface="Noot"/>
                <a:sym typeface="Noot"/>
              </a:rPr>
              <a:t>for toddlers and preschoolers?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5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5708" y="-588389"/>
            <a:ext cx="5378824" cy="411480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557199">
            <a:off x="1813561" y="736347"/>
            <a:ext cx="1329810" cy="2836929"/>
          </a:xfrm>
          <a:custGeom>
            <a:avLst/>
            <a:gdLst/>
            <a:ahLst/>
            <a:cxnLst/>
            <a:rect l="l" t="t" r="r" b="b"/>
            <a:pathLst>
              <a:path w="1329810" h="2836929">
                <a:moveTo>
                  <a:pt x="0" y="0"/>
                </a:moveTo>
                <a:lnTo>
                  <a:pt x="1329811" y="0"/>
                </a:lnTo>
                <a:lnTo>
                  <a:pt x="1329811" y="2836928"/>
                </a:lnTo>
                <a:lnTo>
                  <a:pt x="0" y="2836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4692" y="9162288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0" y="0"/>
                </a:moveTo>
                <a:lnTo>
                  <a:pt x="7315200" y="0"/>
                </a:lnTo>
                <a:lnTo>
                  <a:pt x="73152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3138075" y="9617376"/>
            <a:ext cx="7315200" cy="192024"/>
          </a:xfrm>
          <a:custGeom>
            <a:avLst/>
            <a:gdLst/>
            <a:ahLst/>
            <a:cxnLst/>
            <a:rect l="l" t="t" r="r" b="b"/>
            <a:pathLst>
              <a:path w="7315200" h="192024">
                <a:moveTo>
                  <a:pt x="7315200" y="192024"/>
                </a:moveTo>
                <a:lnTo>
                  <a:pt x="0" y="192024"/>
                </a:lnTo>
                <a:lnTo>
                  <a:pt x="0" y="0"/>
                </a:lnTo>
                <a:lnTo>
                  <a:pt x="7315200" y="0"/>
                </a:lnTo>
                <a:lnTo>
                  <a:pt x="7315200" y="19202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302089" y="1028700"/>
            <a:ext cx="7683822" cy="6492830"/>
          </a:xfrm>
          <a:custGeom>
            <a:avLst/>
            <a:gdLst/>
            <a:ahLst/>
            <a:cxnLst/>
            <a:rect l="l" t="t" r="r" b="b"/>
            <a:pathLst>
              <a:path w="7683822" h="6492830">
                <a:moveTo>
                  <a:pt x="0" y="0"/>
                </a:moveTo>
                <a:lnTo>
                  <a:pt x="7683822" y="0"/>
                </a:lnTo>
                <a:lnTo>
                  <a:pt x="7683822" y="6492830"/>
                </a:lnTo>
                <a:lnTo>
                  <a:pt x="0" y="64928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424589" y="8025679"/>
            <a:ext cx="3624411" cy="68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Myelination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588</Words>
  <Application>Microsoft Office PowerPoint</Application>
  <PresentationFormat>Custom</PresentationFormat>
  <Paragraphs>147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DM Sans Bold</vt:lpstr>
      <vt:lpstr>Georgia</vt:lpstr>
      <vt:lpstr>Rubik</vt:lpstr>
      <vt:lpstr>League Spartan</vt:lpstr>
      <vt:lpstr>DM Sans</vt:lpstr>
      <vt:lpstr>DM Sans Italics</vt:lpstr>
      <vt:lpstr>Noot</vt:lpstr>
      <vt:lpstr>Aptos</vt:lpstr>
      <vt:lpstr>Play</vt:lpstr>
      <vt:lpstr>Calibri</vt:lpstr>
      <vt:lpstr>Office Theme</vt:lpstr>
      <vt:lpstr>1_Office Theme</vt:lpstr>
      <vt:lpstr>PowerPoint Presentation</vt:lpstr>
      <vt:lpstr>Don’t Miss!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take a moment to  complete the program survey.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MLA: My First Art Class</dc:title>
  <dc:creator>Bintrim, Lisa</dc:creator>
  <cp:lastModifiedBy>Bintrim, Lisa</cp:lastModifiedBy>
  <cp:revision>2</cp:revision>
  <dcterms:created xsi:type="dcterms:W3CDTF">2006-08-16T00:00:00Z</dcterms:created>
  <dcterms:modified xsi:type="dcterms:W3CDTF">2026-05-06T04:01:14Z</dcterms:modified>
  <dc:identifier>DAG_6zHe5bE</dc:identifier>
</cp:coreProperties>
</file>