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19"/>
  </p:notesMasterIdLst>
  <p:sldIdLst>
    <p:sldId id="256" r:id="rId3"/>
    <p:sldId id="257" r:id="rId4"/>
    <p:sldId id="258" r:id="rId5"/>
    <p:sldId id="282" r:id="rId6"/>
    <p:sldId id="261" r:id="rId7"/>
    <p:sldId id="260" r:id="rId8"/>
    <p:sldId id="279" r:id="rId9"/>
    <p:sldId id="276" r:id="rId10"/>
    <p:sldId id="277" r:id="rId11"/>
    <p:sldId id="278" r:id="rId12"/>
    <p:sldId id="281" r:id="rId13"/>
    <p:sldId id="283" r:id="rId14"/>
    <p:sldId id="280" r:id="rId15"/>
    <p:sldId id="274" r:id="rId16"/>
    <p:sldId id="273" r:id="rId17"/>
    <p:sldId id="275" r:id="rId18"/>
  </p:sldIdLst>
  <p:sldSz cx="18288000" cy="10287000"/>
  <p:notesSz cx="6858000" cy="9144000"/>
  <p:embeddedFontLs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ubik" panose="020B0604020202020204" charset="-79"/>
      <p:regular r:id="rId28"/>
      <p:bold r:id="rId29"/>
      <p:italic r:id="rId30"/>
      <p:boldItalic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mZIOUsJChzbDXR+FNM5PcT2x1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FBB42-397B-019A-E790-24FE853D8F21}" v="890" dt="2026-05-07T01:39:13.822"/>
    <p1510:client id="{4F64C2BE-4671-16C3-4585-3DAEF2A03E65}" v="1" dt="2026-05-06T13:47:09.111"/>
    <p1510:client id="{5E41A621-B54C-FE73-D912-A5E830F04B32}" v="19" dt="2026-05-06T05:12:09.051"/>
    <p1510:client id="{7C4D53DF-7188-4C26-FE73-E68077F48EBF}" v="36" dt="2026-05-06T12:00:45.281"/>
    <p1510:client id="{8E2F6656-FD73-8AB4-FC48-523F9D47275B}" v="8" dt="2026-05-05T11:39:04.184"/>
    <p1510:client id="{A3F9198B-276C-8EA5-21C9-2CC5EFD6279B}" v="6" dt="2026-05-07T02:14:06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139700"/>
            <a:r>
              <a:rPr lang="en-US">
                <a:solidFill>
                  <a:srgbClr val="2B1803"/>
                </a:solidFill>
              </a:rPr>
              <a:t>Information Literacy (+ AI Literacy)</a:t>
            </a:r>
            <a:endParaRPr lang="en-US">
              <a:solidFill>
                <a:srgbClr val="027676"/>
              </a:solidFill>
            </a:endParaRPr>
          </a:p>
          <a:p>
            <a:pPr marL="342900" indent="-139700"/>
            <a:r>
              <a:rPr lang="en-US">
                <a:solidFill>
                  <a:srgbClr val="2B1803"/>
                </a:solidFill>
              </a:rPr>
              <a:t>Collection Development</a:t>
            </a:r>
          </a:p>
          <a:p>
            <a:pPr marL="342900" indent="-139700"/>
            <a:r>
              <a:rPr lang="en-US">
                <a:solidFill>
                  <a:srgbClr val="2B1803"/>
                </a:solidFill>
              </a:rPr>
              <a:t>Tools, Methods</a:t>
            </a:r>
          </a:p>
          <a:p>
            <a:pPr marL="342900" indent="-139700"/>
            <a:r>
              <a:rPr lang="en-US">
                <a:solidFill>
                  <a:srgbClr val="2B1803"/>
                </a:solidFill>
              </a:rPr>
              <a:t>Student talk each other – ask a student to spread the words</a:t>
            </a:r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Symbol"/>
              <a:buChar char="•"/>
            </a:pPr>
            <a:r>
              <a:rPr lang="en-US" u="sng">
                <a:highlight>
                  <a:srgbClr val="FFFFFF"/>
                </a:highlight>
              </a:rPr>
              <a:t>Increase </a:t>
            </a:r>
            <a:r>
              <a:rPr lang="en-US" b="1" u="sng">
                <a:highlight>
                  <a:srgbClr val="FFFF00"/>
                </a:highlight>
              </a:rPr>
              <a:t>visibility</a:t>
            </a:r>
            <a:r>
              <a:rPr lang="en-US" u="sng">
                <a:highlight>
                  <a:srgbClr val="FFFFFF"/>
                </a:highlight>
              </a:rPr>
              <a:t> of the librarian (in-person, outside of the library space</a:t>
            </a:r>
            <a:r>
              <a:rPr lang="en-US">
                <a:highlight>
                  <a:srgbClr val="FFFFFF"/>
                </a:highlight>
              </a:rPr>
              <a:t>) </a:t>
            </a:r>
            <a:endParaRPr lang="en-US">
              <a:highlight>
                <a:srgbClr val="C6C6C6"/>
              </a:highlight>
            </a:endParaRPr>
          </a:p>
          <a:p>
            <a:pPr marL="285750" lvl="1" indent="-285750">
              <a:buFont typeface="Courier New"/>
              <a:buChar char="○"/>
            </a:pPr>
            <a:r>
              <a:rPr lang="en-US">
                <a:highlight>
                  <a:srgbClr val="FFFFFF"/>
                </a:highlight>
              </a:rPr>
              <a:t>Methods: How/Location</a:t>
            </a:r>
            <a:endParaRPr lang="en-US">
              <a:highlight>
                <a:srgbClr val="C6C6C6"/>
              </a:highlight>
            </a:endParaRPr>
          </a:p>
          <a:p>
            <a:pPr marL="285750" lvl="2" indent="-285750">
              <a:buFont typeface="Wingdings"/>
              <a:buChar char="▪"/>
            </a:pPr>
            <a:r>
              <a:rPr lang="en-US">
                <a:highlight>
                  <a:srgbClr val="FFFFFF"/>
                </a:highlight>
              </a:rPr>
              <a:t>Conversation Practice (as a native speaker)</a:t>
            </a:r>
            <a:endParaRPr lang="en-US">
              <a:highlight>
                <a:srgbClr val="C6C6C6"/>
              </a:highlight>
            </a:endParaRPr>
          </a:p>
          <a:p>
            <a:pPr marL="285750" lvl="2" indent="-285750">
              <a:buFont typeface="Wingdings"/>
              <a:buChar char="▪"/>
            </a:pPr>
            <a:r>
              <a:rPr lang="en-US">
                <a:highlight>
                  <a:srgbClr val="FFFFFF"/>
                </a:highlight>
              </a:rPr>
              <a:t>Office hours (</a:t>
            </a:r>
            <a:r>
              <a:rPr lang="en-US" err="1">
                <a:highlight>
                  <a:srgbClr val="FFFFFF"/>
                </a:highlight>
              </a:rPr>
              <a:t>LibCal</a:t>
            </a:r>
            <a:r>
              <a:rPr lang="en-US">
                <a:highlight>
                  <a:srgbClr val="FFFFFF"/>
                </a:highlight>
              </a:rPr>
              <a:t>)</a:t>
            </a:r>
            <a:endParaRPr lang="en-US">
              <a:highlight>
                <a:srgbClr val="C6C6C6"/>
              </a:highlight>
            </a:endParaRPr>
          </a:p>
          <a:p>
            <a:pPr marL="285750" lvl="2" indent="-285750">
              <a:buFont typeface="Wingdings"/>
              <a:buChar char="▪"/>
            </a:pPr>
            <a:r>
              <a:rPr lang="en-US">
                <a:highlight>
                  <a:srgbClr val="FFFFFF"/>
                </a:highlight>
              </a:rPr>
              <a:t>Pop-Up Librarian in Writing Center</a:t>
            </a:r>
            <a:endParaRPr lang="en-US">
              <a:highlight>
                <a:srgbClr val="C6C6C6"/>
              </a:highlight>
            </a:endParaRPr>
          </a:p>
          <a:p>
            <a:pPr marL="285750" lvl="2" indent="-285750">
              <a:buFont typeface="Wingdings"/>
              <a:buChar char="▪"/>
            </a:pPr>
            <a:r>
              <a:rPr lang="en-US">
                <a:highlight>
                  <a:srgbClr val="FFFFFF"/>
                </a:highlight>
              </a:rPr>
              <a:t>Menter student org</a:t>
            </a:r>
            <a:endParaRPr lang="en-US">
              <a:highlight>
                <a:srgbClr val="C6C6C6"/>
              </a:highlight>
            </a:endParaRPr>
          </a:p>
          <a:p>
            <a:pPr marL="285750" lvl="2" indent="-285750">
              <a:buFont typeface="Wingdings"/>
              <a:buChar char="▪"/>
            </a:pPr>
            <a:r>
              <a:rPr lang="en-US">
                <a:highlight>
                  <a:srgbClr val="FFFFFF"/>
                </a:highlight>
              </a:rPr>
              <a:t>Class visit </a:t>
            </a:r>
            <a:endParaRPr lang="en-US">
              <a:highlight>
                <a:srgbClr val="C6C6C6"/>
              </a:highlight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756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ighlight>
                  <a:srgbClr val="FFFFFF"/>
                </a:highlight>
              </a:rPr>
              <a:t>Consalvo, A., Doepker, G. M., Dubre, V., &amp; Neel, J. (2022). Librarian-Faculty Collaboration for Literacy Courses: Promoting Better Learning for Preservice Teachers.</a:t>
            </a:r>
            <a:r>
              <a:rPr lang="en-US" i="1">
                <a:highlight>
                  <a:srgbClr val="FFFFFF"/>
                </a:highlight>
              </a:rPr>
              <a:t> Language &amp; Literacy (Kingston, Ont.), 24</a:t>
            </a:r>
            <a:r>
              <a:rPr lang="en-US">
                <a:highlight>
                  <a:srgbClr val="FFFFFF"/>
                </a:highlight>
              </a:rPr>
              <a:t>(3), 107–130. 10.20360/langandlit29605</a:t>
            </a:r>
            <a:endParaRPr lang="en-US">
              <a:highlight>
                <a:srgbClr val="C6C6C6"/>
              </a:highlight>
            </a:endParaRPr>
          </a:p>
          <a:p>
            <a:r>
              <a:rPr lang="en-US" err="1">
                <a:highlight>
                  <a:srgbClr val="FFFFFF"/>
                </a:highlight>
              </a:rPr>
              <a:t>Reznowski</a:t>
            </a:r>
            <a:r>
              <a:rPr lang="en-US">
                <a:highlight>
                  <a:srgbClr val="FFFFFF"/>
                </a:highlight>
              </a:rPr>
              <a:t>, G. (2008). The librarian's role in motivating language learners: tales from an Eastern Washington college town.</a:t>
            </a:r>
            <a:r>
              <a:rPr lang="en-US" i="1">
                <a:highlight>
                  <a:srgbClr val="FFFFFF"/>
                </a:highlight>
              </a:rPr>
              <a:t> Reference Services Review, 36</a:t>
            </a:r>
            <a:r>
              <a:rPr lang="en-US">
                <a:highlight>
                  <a:srgbClr val="FFFFFF"/>
                </a:highlight>
              </a:rPr>
              <a:t>(4), 414–423. 10.1108/00907320810920379</a:t>
            </a:r>
            <a:endParaRPr lang="en-US">
              <a:highlight>
                <a:srgbClr val="C6C6C6"/>
              </a:highlight>
            </a:endParaRPr>
          </a:p>
          <a:p>
            <a:r>
              <a:rPr lang="en-US" err="1">
                <a:highlight>
                  <a:srgbClr val="FFFFFF"/>
                </a:highlight>
              </a:rPr>
              <a:t>Vorobel</a:t>
            </a:r>
            <a:r>
              <a:rPr lang="en-US">
                <a:highlight>
                  <a:srgbClr val="FFFFFF"/>
                </a:highlight>
              </a:rPr>
              <a:t>, O., Voorhees, T. T., &amp; </a:t>
            </a:r>
            <a:r>
              <a:rPr lang="en-US" err="1">
                <a:highlight>
                  <a:srgbClr val="FFFFFF"/>
                </a:highlight>
              </a:rPr>
              <a:t>Gokcora</a:t>
            </a:r>
            <a:r>
              <a:rPr lang="en-US">
                <a:highlight>
                  <a:srgbClr val="FFFFFF"/>
                </a:highlight>
              </a:rPr>
              <a:t>, D. (2021). Language learners' digital literacies: Focus on students' information literacy and reading practices online.</a:t>
            </a:r>
            <a:r>
              <a:rPr lang="en-US" i="1">
                <a:highlight>
                  <a:srgbClr val="FFFFFF"/>
                </a:highlight>
              </a:rPr>
              <a:t> Journal of Computer Assisted Learning, 37</a:t>
            </a:r>
            <a:r>
              <a:rPr lang="en-US">
                <a:highlight>
                  <a:srgbClr val="FFFFFF"/>
                </a:highlight>
              </a:rPr>
              <a:t>(4), 1127–1140. 10.1111/jcal.12550</a:t>
            </a:r>
            <a:endParaRPr lang="en-US">
              <a:highlight>
                <a:srgbClr val="C6C6C6"/>
              </a:highlight>
            </a:endParaRP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538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 type="blank">
  <p:cSld name="BLANK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2" descr="A book and globe on a shelf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47022" y="812373"/>
            <a:ext cx="12593956" cy="8662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umn_Blue">
  <p:cSld name="2_Column_Blu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4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body" idx="1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body" idx="2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60" name="Google Shape;60;p34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4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umn_Green">
  <p:cSld name="2_Column_Gree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2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66" name="Google Shape;66;p35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5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umn-Header_Pink">
  <p:cSld name="2_Column-Header_Pi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634621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2"/>
          </p:nvPr>
        </p:nvSpPr>
        <p:spPr>
          <a:xfrm>
            <a:off x="634621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3"/>
          </p:nvPr>
        </p:nvSpPr>
        <p:spPr>
          <a:xfrm>
            <a:off x="9144000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4"/>
          </p:nvPr>
        </p:nvSpPr>
        <p:spPr>
          <a:xfrm>
            <a:off x="9144000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75" name="Google Shape;75;p36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6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umn-Header_Blue">
  <p:cSld name="2_Column-Header_Blu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>
            <a:off x="634621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2"/>
          </p:nvPr>
        </p:nvSpPr>
        <p:spPr>
          <a:xfrm>
            <a:off x="634621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3"/>
          </p:nvPr>
        </p:nvSpPr>
        <p:spPr>
          <a:xfrm>
            <a:off x="9144000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4"/>
          </p:nvPr>
        </p:nvSpPr>
        <p:spPr>
          <a:xfrm>
            <a:off x="9144000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84" name="Google Shape;84;p37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7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lumn-Header_Green">
  <p:cSld name="3_Column-Header_Gree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body" idx="1"/>
          </p:nvPr>
        </p:nvSpPr>
        <p:spPr>
          <a:xfrm>
            <a:off x="634621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body" idx="2"/>
          </p:nvPr>
        </p:nvSpPr>
        <p:spPr>
          <a:xfrm>
            <a:off x="634621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body" idx="3"/>
          </p:nvPr>
        </p:nvSpPr>
        <p:spPr>
          <a:xfrm>
            <a:off x="9144000" y="2028327"/>
            <a:ext cx="8052179" cy="105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body" idx="4"/>
          </p:nvPr>
        </p:nvSpPr>
        <p:spPr>
          <a:xfrm>
            <a:off x="9144000" y="3415146"/>
            <a:ext cx="8052179" cy="5766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–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2B1803"/>
              </a:buClr>
              <a:buSzPts val="1600"/>
              <a:buChar char="»"/>
              <a:defRPr sz="16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92" name="Google Shape;92;p38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8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_Pink">
  <p:cSld name="Photo_Pi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9"/>
          <p:cNvSpPr>
            <a:spLocks noGrp="1"/>
          </p:cNvSpPr>
          <p:nvPr>
            <p:ph type="pic" idx="2"/>
          </p:nvPr>
        </p:nvSpPr>
        <p:spPr>
          <a:xfrm>
            <a:off x="888810" y="1447800"/>
            <a:ext cx="16510379" cy="7391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39"/>
          <p:cNvSpPr txBox="1">
            <a:spLocks noGrp="1"/>
          </p:cNvSpPr>
          <p:nvPr>
            <p:ph type="body" idx="1"/>
          </p:nvPr>
        </p:nvSpPr>
        <p:spPr>
          <a:xfrm>
            <a:off x="888810" y="8989787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2B1803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2B1803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2B1803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2B1803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2B1803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39"/>
          <p:cNvSpPr txBox="1">
            <a:spLocks noGrp="1"/>
          </p:cNvSpPr>
          <p:nvPr>
            <p:ph type="body" idx="3"/>
          </p:nvPr>
        </p:nvSpPr>
        <p:spPr>
          <a:xfrm>
            <a:off x="867201" y="446278"/>
            <a:ext cx="6629400" cy="7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hoto_Pink">
  <p:cSld name="1_Photo_Pi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0"/>
          <p:cNvSpPr txBox="1">
            <a:spLocks noGrp="1"/>
          </p:cNvSpPr>
          <p:nvPr>
            <p:ph type="title"/>
          </p:nvPr>
        </p:nvSpPr>
        <p:spPr>
          <a:xfrm>
            <a:off x="5240337" y="3167590"/>
            <a:ext cx="77463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Georgia"/>
              <a:buNone/>
              <a:defRPr sz="8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0"/>
          <p:cNvSpPr txBox="1">
            <a:spLocks noGrp="1"/>
          </p:cNvSpPr>
          <p:nvPr>
            <p:ph type="body" idx="1"/>
          </p:nvPr>
        </p:nvSpPr>
        <p:spPr>
          <a:xfrm>
            <a:off x="5240337" y="4843990"/>
            <a:ext cx="78073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1pPr>
            <a:lvl2pPr marL="914400" lvl="1" indent="-22860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solidFill>
                  <a:schemeClr val="dk1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Pink">
  <p:cSld name="Blank_Pi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1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1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4" name="Google Shape;104;p41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1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Blue">
  <p:cSld name="Blank_Blu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2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2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42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2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Green">
  <p:cSld name="Blank_Gree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3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3" name="Google Shape;113;p43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3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 txBox="1"/>
          <p:nvPr/>
        </p:nvSpPr>
        <p:spPr>
          <a:xfrm>
            <a:off x="9372600" y="9182100"/>
            <a:ext cx="8341712" cy="57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258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accent6"/>
                </a:solidFill>
                <a:latin typeface="Rubik"/>
                <a:ea typeface="Rubik"/>
                <a:cs typeface="Rubik"/>
                <a:sym typeface="Rubik"/>
              </a:rPr>
              <a:t>May 6-8, 2026  |  Cambridge, MD</a:t>
            </a:r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2438400" y="4873560"/>
            <a:ext cx="13411200" cy="194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5076242" y="7200900"/>
            <a:ext cx="7807325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1pPr>
            <a:lvl2pPr marL="914400" lvl="1" indent="-22860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3" descr="A book and globe on a shelf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67400" y="392344"/>
            <a:ext cx="6225011" cy="428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Pink">
  <p:cSld name="Section Header_Pink">
    <p:bg>
      <p:bgPr>
        <a:solidFill>
          <a:schemeClr val="dk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 b="1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9"/>
          <p:cNvSpPr>
            <a:spLocks noGrp="1"/>
          </p:cNvSpPr>
          <p:nvPr>
            <p:ph type="pic" idx="2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Pink">
  <p:cSld name="Section Header_Pink"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 b="1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30"/>
          <p:cNvSpPr>
            <a:spLocks noGrp="1"/>
          </p:cNvSpPr>
          <p:nvPr>
            <p:ph type="pic" idx="2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Blue">
  <p:cSld name="Section Header_Blue">
    <p:bg>
      <p:bgPr>
        <a:solidFill>
          <a:schemeClr val="dk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sz="4000" b="1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A6A6"/>
              </a:buClr>
              <a:buSzPts val="1800"/>
              <a:buNone/>
              <a:defRPr sz="1800">
                <a:solidFill>
                  <a:srgbClr val="88A6A6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A6A6"/>
              </a:buClr>
              <a:buSzPts val="1600"/>
              <a:buNone/>
              <a:defRPr sz="1600">
                <a:solidFill>
                  <a:srgbClr val="88A6A6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4"/>
          <p:cNvSpPr>
            <a:spLocks noGrp="1"/>
          </p:cNvSpPr>
          <p:nvPr>
            <p:ph type="pic" idx="2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Pink" type="obj">
  <p:cSld name="OBJECT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1066800" y="2628900"/>
            <a:ext cx="16154399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25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5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Blue">
  <p:cSld name="Title and Content_Blu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1066800" y="2628900"/>
            <a:ext cx="16154399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»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6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26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6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Green">
  <p:cSld name="Title and Content_Gree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1066800" y="2628900"/>
            <a:ext cx="16154399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•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–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»"/>
              <a:defRPr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7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7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Green">
  <p:cSld name="Section Header_Green">
    <p:bg>
      <p:bgPr>
        <a:solidFill>
          <a:schemeClr val="accent5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  <a:defRPr sz="4000" b="1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A6A6"/>
              </a:buClr>
              <a:buSzPts val="1800"/>
              <a:buNone/>
              <a:defRPr sz="1800">
                <a:solidFill>
                  <a:srgbClr val="88A6A6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A6A6"/>
              </a:buClr>
              <a:buSzPts val="1600"/>
              <a:buNone/>
              <a:defRPr sz="1600">
                <a:solidFill>
                  <a:srgbClr val="88A6A6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1"/>
          <p:cNvSpPr>
            <a:spLocks noGrp="1"/>
          </p:cNvSpPr>
          <p:nvPr>
            <p:ph type="pic" idx="2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White">
  <p:cSld name="Section Header_White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  <a:defRPr sz="4000" b="1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A6A6"/>
              </a:buClr>
              <a:buSzPts val="1800"/>
              <a:buNone/>
              <a:defRPr sz="1800">
                <a:solidFill>
                  <a:srgbClr val="88A6A6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A6A6"/>
              </a:buClr>
              <a:buSzPts val="1600"/>
              <a:buNone/>
              <a:defRPr sz="1600">
                <a:solidFill>
                  <a:srgbClr val="88A6A6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A6A6"/>
              </a:buClr>
              <a:buSzPts val="1400"/>
              <a:buNone/>
              <a:defRPr sz="1400">
                <a:solidFill>
                  <a:srgbClr val="88A6A6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>
            <a:spLocks noGrp="1"/>
          </p:cNvSpPr>
          <p:nvPr>
            <p:ph type="pic" idx="2"/>
          </p:nvPr>
        </p:nvSpPr>
        <p:spPr>
          <a:xfrm>
            <a:off x="10287000" y="0"/>
            <a:ext cx="800100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lumn_Pink">
  <p:cSld name="2_Column_Pi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/>
          <p:nvPr/>
        </p:nvSpPr>
        <p:spPr>
          <a:xfrm>
            <a:off x="0" y="0"/>
            <a:ext cx="18288000" cy="1733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1"/>
          </p:nvPr>
        </p:nvSpPr>
        <p:spPr>
          <a:xfrm>
            <a:off x="652764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2"/>
          </p:nvPr>
        </p:nvSpPr>
        <p:spPr>
          <a:xfrm>
            <a:off x="9144000" y="2705100"/>
            <a:ext cx="7957836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Char char="•"/>
              <a:defRPr sz="2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Char char="–"/>
              <a:defRPr sz="24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Char char="•"/>
              <a:defRPr sz="20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–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2B1803"/>
              </a:buClr>
              <a:buSzPts val="1800"/>
              <a:buChar char="»"/>
              <a:defRPr sz="1800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53" name="Google Shape;53;p33" descr="A pink flowers in a vase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11500" y="6972300"/>
            <a:ext cx="1447799" cy="306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3" descr="A yellow flowers in a va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5399" y="7693885"/>
            <a:ext cx="1054190" cy="223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1699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B1803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2B180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2400300"/>
            <a:ext cx="1699260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2B1803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2B180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B180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B180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B180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>
            <a:off x="457200" y="419100"/>
            <a:ext cx="1699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D0704"/>
              </a:buClr>
              <a:buSzPts val="4400"/>
              <a:buFont typeface="Georgia"/>
              <a:buNone/>
              <a:defRPr sz="4400" b="0" i="0" u="none" strike="noStrike" cap="none">
                <a:solidFill>
                  <a:srgbClr val="1D070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>
            <a:off x="457200" y="2400300"/>
            <a:ext cx="1699260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1D070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1D070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1D0704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1D070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D070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D070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1D0704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D070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1D0704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1D070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81B566-9037-3832-9E37-290298F8C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575322"/>
            <a:ext cx="16154399" cy="1114425"/>
          </a:xfrm>
        </p:spPr>
        <p:txBody>
          <a:bodyPr>
            <a:normAutofit lnSpcReduction="10000"/>
          </a:bodyPr>
          <a:lstStyle/>
          <a:p>
            <a:pPr marL="25400" indent="0">
              <a:buNone/>
            </a:pPr>
            <a:r>
              <a:rPr lang="en-US" sz="3300" dirty="0"/>
              <a:t>4)  The librarian will continue to initiate and assist with cultural events, including those held in the library, across campus, and within the broader community.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3D3057-7561-7FA5-C34A-B2BA9CF4F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Cultural Event Support</a:t>
            </a:r>
          </a:p>
        </p:txBody>
      </p:sp>
      <p:pic>
        <p:nvPicPr>
          <p:cNvPr id="4" name="Picture 3" descr="A table with papers on it&#10;&#10;AI-generated content may be incorrect.">
            <a:extLst>
              <a:ext uri="{FF2B5EF4-FFF2-40B4-BE49-F238E27FC236}">
                <a16:creationId xmlns:a16="http://schemas.microsoft.com/office/drawing/2014/main" id="{0425C79E-9269-64F4-840A-581481DD2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7829" y="4636585"/>
            <a:ext cx="5767573" cy="4495881"/>
          </a:xfrm>
          <a:prstGeom prst="rect">
            <a:avLst/>
          </a:prstGeom>
        </p:spPr>
      </p:pic>
      <p:pic>
        <p:nvPicPr>
          <p:cNvPr id="8" name="Picture 7" descr="A poster for a library&#10;&#10;AI-generated content may be incorrect.">
            <a:extLst>
              <a:ext uri="{FF2B5EF4-FFF2-40B4-BE49-F238E27FC236}">
                <a16:creationId xmlns:a16="http://schemas.microsoft.com/office/drawing/2014/main" id="{980E442E-861C-D816-EAED-C219A5B7B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0000">
            <a:off x="519876" y="7563518"/>
            <a:ext cx="1613329" cy="2059161"/>
          </a:xfrm>
          <a:prstGeom prst="rect">
            <a:avLst/>
          </a:prstGeom>
        </p:spPr>
      </p:pic>
      <p:pic>
        <p:nvPicPr>
          <p:cNvPr id="5" name="Picture 4" descr="A person standing in front of a screen&#10;&#10;AI-generated content may be incorrect.">
            <a:extLst>
              <a:ext uri="{FF2B5EF4-FFF2-40B4-BE49-F238E27FC236}">
                <a16:creationId xmlns:a16="http://schemas.microsoft.com/office/drawing/2014/main" id="{31533FE3-3FDE-D3A7-8F4E-92CEDF161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436271" y="4731232"/>
            <a:ext cx="4138962" cy="2692279"/>
          </a:xfrm>
          <a:prstGeom prst="rect">
            <a:avLst/>
          </a:prstGeom>
        </p:spPr>
      </p:pic>
      <p:pic>
        <p:nvPicPr>
          <p:cNvPr id="11" name="Picture 10" descr="A plate of food on a table&#10;&#10;AI-generated content may be incorrect.">
            <a:extLst>
              <a:ext uri="{FF2B5EF4-FFF2-40B4-BE49-F238E27FC236}">
                <a16:creationId xmlns:a16="http://schemas.microsoft.com/office/drawing/2014/main" id="{B05744B3-9F64-BDDB-A4EC-EB799687C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5726841" y="7580298"/>
            <a:ext cx="2514920" cy="1867652"/>
          </a:xfrm>
          <a:prstGeom prst="rect">
            <a:avLst/>
          </a:prstGeom>
        </p:spPr>
      </p:pic>
      <p:pic>
        <p:nvPicPr>
          <p:cNvPr id="7" name="Picture 6" descr="A table with a sign and video games&#10;&#10;AI-generated content may be incorrect.">
            <a:extLst>
              <a:ext uri="{FF2B5EF4-FFF2-40B4-BE49-F238E27FC236}">
                <a16:creationId xmlns:a16="http://schemas.microsoft.com/office/drawing/2014/main" id="{1FEE9BDB-9D2B-E256-F6EF-574DE2A33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4088" y="3969270"/>
            <a:ext cx="4431624" cy="5852410"/>
          </a:xfrm>
          <a:prstGeom prst="rect">
            <a:avLst/>
          </a:prstGeom>
        </p:spPr>
      </p:pic>
      <p:pic>
        <p:nvPicPr>
          <p:cNvPr id="16" name="Picture 15" descr="A person writing on a whiteboard&#10;&#10;AI-generated content may be incorrect.">
            <a:extLst>
              <a:ext uri="{FF2B5EF4-FFF2-40B4-BE49-F238E27FC236}">
                <a16:creationId xmlns:a16="http://schemas.microsoft.com/office/drawing/2014/main" id="{2D0C7D38-41A1-876F-9524-64D4D07C3D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2845" y="8009050"/>
            <a:ext cx="2699197" cy="1770845"/>
          </a:xfrm>
          <a:prstGeom prst="rect">
            <a:avLst/>
          </a:prstGeom>
        </p:spPr>
      </p:pic>
      <p:pic>
        <p:nvPicPr>
          <p:cNvPr id="13" name="Picture 12" descr="A white board with writing on it&#10;&#10;AI-generated content may be incorrect.">
            <a:extLst>
              <a:ext uri="{FF2B5EF4-FFF2-40B4-BE49-F238E27FC236}">
                <a16:creationId xmlns:a16="http://schemas.microsoft.com/office/drawing/2014/main" id="{3A6C6838-FA47-242C-6F28-5CDAF6D983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21538" y="7749595"/>
            <a:ext cx="3152073" cy="2058509"/>
          </a:xfrm>
          <a:prstGeom prst="rect">
            <a:avLst/>
          </a:prstGeom>
        </p:spPr>
      </p:pic>
      <p:pic>
        <p:nvPicPr>
          <p:cNvPr id="17" name="Picture 16" descr="A group of people sitting around a table with laptops&#10;&#10;AI-generated content may be incorrect.">
            <a:extLst>
              <a:ext uri="{FF2B5EF4-FFF2-40B4-BE49-F238E27FC236}">
                <a16:creationId xmlns:a16="http://schemas.microsoft.com/office/drawing/2014/main" id="{572121FE-296F-73CD-7841-B8FD874DF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21802" y="3968302"/>
            <a:ext cx="5001297" cy="378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0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BE8192-6BE8-2FD3-69BB-39B10F04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0732" y="2105193"/>
            <a:ext cx="14544540" cy="7382813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82600" indent="-457200">
              <a:lnSpc>
                <a:spcPct val="150000"/>
              </a:lnSpc>
            </a:pPr>
            <a:r>
              <a:rPr lang="en-US"/>
              <a:t>Classroom and Library</a:t>
            </a:r>
          </a:p>
          <a:p>
            <a:pPr lvl="2">
              <a:lnSpc>
                <a:spcPct val="150000"/>
              </a:lnSpc>
              <a:buFont typeface="Wingdings"/>
              <a:buChar char="§"/>
            </a:pPr>
            <a:r>
              <a:rPr lang="en-US" sz="2200"/>
              <a:t>Students and Library resources</a:t>
            </a:r>
          </a:p>
          <a:p>
            <a:pPr marL="482600" indent="-457200">
              <a:lnSpc>
                <a:spcPct val="150000"/>
              </a:lnSpc>
            </a:pPr>
            <a:r>
              <a:rPr lang="en-US"/>
              <a:t>Physical and Virtual</a:t>
            </a:r>
            <a:endParaRPr lang="en-US">
              <a:solidFill>
                <a:srgbClr val="027676"/>
              </a:solidFill>
            </a:endParaRPr>
          </a:p>
          <a:p>
            <a:pPr marL="1397000" lvl="2" indent="-457200">
              <a:lnSpc>
                <a:spcPct val="150000"/>
              </a:lnSpc>
              <a:buFont typeface="Wingdings"/>
              <a:buChar char="§"/>
            </a:pPr>
            <a:r>
              <a:rPr lang="en-US" sz="2200"/>
              <a:t>Instruction, Resources, Services, Meeting</a:t>
            </a:r>
            <a:endParaRPr lang="en-US" sz="2200">
              <a:solidFill>
                <a:srgbClr val="027676"/>
              </a:solidFill>
            </a:endParaRPr>
          </a:p>
          <a:p>
            <a:pPr marL="482600" indent="-457200">
              <a:lnSpc>
                <a:spcPct val="150000"/>
              </a:lnSpc>
            </a:pPr>
            <a:r>
              <a:rPr lang="en-US"/>
              <a:t>Human Interaction</a:t>
            </a:r>
            <a:endParaRPr lang="en-US">
              <a:solidFill>
                <a:srgbClr val="027676"/>
              </a:solidFill>
            </a:endParaRPr>
          </a:p>
          <a:p>
            <a:pPr marL="1397000" lvl="2" indent="-457200">
              <a:lnSpc>
                <a:spcPct val="150000"/>
              </a:lnSpc>
              <a:buSzPts val="3200"/>
              <a:buFont typeface="Wingdings"/>
              <a:buChar char="§"/>
            </a:pPr>
            <a:r>
              <a:rPr lang="en-US" sz="2200"/>
              <a:t>Students, faculty, staff, community and beyond</a:t>
            </a:r>
            <a:endParaRPr lang="en-US" sz="2200">
              <a:solidFill>
                <a:srgbClr val="027676"/>
              </a:solidFill>
            </a:endParaRPr>
          </a:p>
          <a:p>
            <a:pPr marL="482600" indent="-457200">
              <a:lnSpc>
                <a:spcPct val="150000"/>
              </a:lnSpc>
            </a:pPr>
            <a:r>
              <a:rPr lang="en-US"/>
              <a:t>Cross-functional, Inter-Department Connection</a:t>
            </a:r>
            <a:endParaRPr lang="en-US">
              <a:solidFill>
                <a:srgbClr val="027676"/>
              </a:solidFill>
            </a:endParaRPr>
          </a:p>
          <a:p>
            <a:pPr lvl="2" indent="-406400">
              <a:lnSpc>
                <a:spcPct val="150000"/>
              </a:lnSpc>
              <a:buSzPts val="3200"/>
              <a:buFont typeface="Wingdings"/>
              <a:buChar char="§"/>
            </a:pPr>
            <a:r>
              <a:rPr lang="en-US" sz="2200"/>
              <a:t>Library, Academic Department, Academic Support Services (Tutorial Center, Writing Center, Student Success Center, Disability Support), International Education and Student Services, Student Organizations</a:t>
            </a:r>
          </a:p>
          <a:p>
            <a:pPr marL="482600" indent="-457200">
              <a:lnSpc>
                <a:spcPct val="150000"/>
              </a:lnSpc>
            </a:pPr>
            <a:r>
              <a:rPr lang="en-US"/>
              <a:t>Interconnection of Time: Past and Future</a:t>
            </a:r>
          </a:p>
          <a:p>
            <a:pPr marL="25400" indent="0">
              <a:buNone/>
            </a:pPr>
            <a:endParaRPr lang="en-US" sz="2800"/>
          </a:p>
          <a:p>
            <a:pPr marL="482600" indent="-457200"/>
            <a:endParaRPr lang="en-US"/>
          </a:p>
          <a:p>
            <a:pPr marL="25400" indent="0">
              <a:buNone/>
            </a:pPr>
            <a:r>
              <a:rPr lang="en-US" sz="2800"/>
              <a:t> </a:t>
            </a:r>
          </a:p>
          <a:p>
            <a:pPr marL="25400" indent="0">
              <a:buNone/>
            </a:pPr>
            <a:r>
              <a:rPr lang="en-US" sz="2800"/>
              <a:t> </a:t>
            </a:r>
          </a:p>
          <a:p>
            <a:pPr marL="25400" indent="0">
              <a:buNone/>
            </a:pPr>
            <a:endParaRPr lang="en-US" sz="2800"/>
          </a:p>
          <a:p>
            <a:pPr marL="25400" indent="0">
              <a:buNone/>
            </a:pPr>
            <a:endParaRPr lang="en-US" sz="2800"/>
          </a:p>
          <a:p>
            <a:pPr marL="25400" indent="0">
              <a:buNone/>
            </a:pPr>
            <a:endParaRPr lang="en-US" sz="2800"/>
          </a:p>
          <a:p>
            <a:pPr marL="25400" indent="0">
              <a:buNone/>
            </a:pPr>
            <a:endParaRPr lang="en-US" sz="2800"/>
          </a:p>
          <a:p>
            <a:pPr marL="25400" indent="0">
              <a:buNone/>
            </a:pPr>
            <a:endParaRPr lang="en-US" sz="2800"/>
          </a:p>
          <a:p>
            <a:pPr marL="25400" indent="0">
              <a:buNone/>
            </a:pPr>
            <a:endParaRPr lang="en-US" sz="2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7B5B0C-C5D3-09A1-0ED8-BC51F470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Tsunagaru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44105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library&#10;&#10;AI-generated content may be incorrect.">
            <a:extLst>
              <a:ext uri="{FF2B5EF4-FFF2-40B4-BE49-F238E27FC236}">
                <a16:creationId xmlns:a16="http://schemas.microsoft.com/office/drawing/2014/main" id="{AE6C8BC8-D0BE-A0DC-30F7-433BD7977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13" y="-2986"/>
            <a:ext cx="15706866" cy="1029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9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E9F081-A7F7-C601-29E6-C2D4C1B93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6875" y="2577721"/>
            <a:ext cx="12213608" cy="4490114"/>
          </a:xfrm>
        </p:spPr>
        <p:txBody>
          <a:bodyPr>
            <a:normAutofit/>
          </a:bodyPr>
          <a:lstStyle/>
          <a:p>
            <a:pPr marL="25400" indent="0">
              <a:buNone/>
            </a:pPr>
            <a:r>
              <a:rPr lang="en-US" sz="2000" dirty="0">
                <a:ea typeface="Roboto"/>
              </a:rPr>
              <a:t>Consalvo, A., Doepker, G. M., Dubre, V., &amp; Neel, J. (2022) Librarian-faculty collaboration </a:t>
            </a:r>
            <a:r>
              <a:rPr lang="en-US" sz="2000">
                <a:ea typeface="Roboto"/>
              </a:rPr>
              <a:t>for literacy </a:t>
            </a:r>
            <a:endParaRPr lang="en-US"/>
          </a:p>
          <a:p>
            <a:pPr marL="25400" indent="0">
              <a:buNone/>
            </a:pPr>
            <a:r>
              <a:rPr lang="en-US" sz="2000" dirty="0">
                <a:ea typeface="Roboto"/>
              </a:rPr>
              <a:t>  courses: promoting better leaning for preservice teachers. </a:t>
            </a:r>
            <a:r>
              <a:rPr lang="en-US" sz="2000" i="1">
                <a:ea typeface="Roboto"/>
              </a:rPr>
              <a:t>Language &amp; Literacy</a:t>
            </a:r>
            <a:r>
              <a:rPr lang="en-US" sz="2000" dirty="0">
                <a:ea typeface="Roboto"/>
              </a:rPr>
              <a:t> (Kingston, Ont.), </a:t>
            </a:r>
          </a:p>
          <a:p>
            <a:pPr marL="25400" indent="0">
              <a:buNone/>
            </a:pPr>
            <a:r>
              <a:rPr lang="en-US" sz="2000">
                <a:ea typeface="Roboto"/>
              </a:rPr>
              <a:t>  107-130. 1020360/langandlit29605.</a:t>
            </a:r>
            <a:endParaRPr lang="en-US"/>
          </a:p>
          <a:p>
            <a:pPr marL="25400" indent="0">
              <a:buNone/>
            </a:pPr>
            <a:endParaRPr lang="en-US" sz="2000" dirty="0">
              <a:ea typeface="Roboto"/>
            </a:endParaRPr>
          </a:p>
          <a:p>
            <a:pPr marL="25400" indent="0">
              <a:buNone/>
            </a:pPr>
            <a:r>
              <a:rPr lang="en-US" sz="2000" dirty="0" err="1">
                <a:ea typeface="Roboto"/>
              </a:rPr>
              <a:t>Reznowski</a:t>
            </a:r>
            <a:r>
              <a:rPr lang="en-US" sz="2000" dirty="0">
                <a:ea typeface="Roboto"/>
              </a:rPr>
              <a:t>, G. (2008). The librarian's role in motivating language learners: tales from an </a:t>
            </a:r>
          </a:p>
          <a:p>
            <a:pPr marL="25400" indent="0">
              <a:buNone/>
            </a:pPr>
            <a:r>
              <a:rPr lang="en-US" sz="2000">
                <a:ea typeface="Roboto"/>
              </a:rPr>
              <a:t>  Eastern Washington college town.</a:t>
            </a:r>
            <a:r>
              <a:rPr lang="en-US" sz="2000" i="1">
                <a:ea typeface="Roboto"/>
              </a:rPr>
              <a:t> Reference Services Review</a:t>
            </a:r>
            <a:r>
              <a:rPr lang="en-US" sz="2000">
                <a:ea typeface="Roboto"/>
              </a:rPr>
              <a:t>, 36(4), 414-423. </a:t>
            </a:r>
            <a:endParaRPr lang="en-US" sz="2000" dirty="0">
              <a:ea typeface="Roboto"/>
            </a:endParaRPr>
          </a:p>
          <a:p>
            <a:pPr marL="25400" indent="0">
              <a:buNone/>
            </a:pPr>
            <a:r>
              <a:rPr lang="en-US" sz="2000">
                <a:ea typeface="Roboto"/>
              </a:rPr>
              <a:t>  10.1108/00907320810920379</a:t>
            </a:r>
            <a:endParaRPr lang="en-US" sz="2000"/>
          </a:p>
          <a:p>
            <a:pPr marL="25400" indent="0">
              <a:buNone/>
            </a:pPr>
            <a:endParaRPr lang="en-US" sz="2000" dirty="0">
              <a:ea typeface="Roboto"/>
            </a:endParaRPr>
          </a:p>
          <a:p>
            <a:pPr marL="25400" indent="0">
              <a:buNone/>
            </a:pPr>
            <a:r>
              <a:rPr lang="en-US" sz="2000" dirty="0" err="1">
                <a:ea typeface="Roboto"/>
              </a:rPr>
              <a:t>Vorobel</a:t>
            </a:r>
            <a:r>
              <a:rPr lang="en-US" sz="2000" dirty="0">
                <a:ea typeface="Roboto"/>
              </a:rPr>
              <a:t>, O., Voorhees, T. T., &amp; </a:t>
            </a:r>
            <a:r>
              <a:rPr lang="en-US" sz="2000" dirty="0" err="1">
                <a:ea typeface="Roboto"/>
              </a:rPr>
              <a:t>Gokcora</a:t>
            </a:r>
            <a:r>
              <a:rPr lang="en-US" sz="2000" dirty="0">
                <a:ea typeface="Roboto"/>
              </a:rPr>
              <a:t>, D. (2021). Language learners' digital literacies: focus on students'  </a:t>
            </a:r>
          </a:p>
          <a:p>
            <a:pPr marL="25400" indent="0">
              <a:buNone/>
            </a:pPr>
            <a:r>
              <a:rPr lang="en-US" sz="2000">
                <a:ea typeface="Roboto"/>
              </a:rPr>
              <a:t>  information literacy and reading practices online. </a:t>
            </a:r>
            <a:r>
              <a:rPr lang="en-US" sz="2000" i="1">
                <a:ea typeface="Roboto"/>
              </a:rPr>
              <a:t>Journal of Computer Assisted Learning</a:t>
            </a:r>
            <a:r>
              <a:rPr lang="en-US" sz="2000">
                <a:ea typeface="Roboto"/>
              </a:rPr>
              <a:t>, 37(4), 1127-</a:t>
            </a:r>
            <a:endParaRPr lang="en-US" sz="2800">
              <a:ea typeface="Roboto"/>
            </a:endParaRPr>
          </a:p>
          <a:p>
            <a:pPr marL="25400" indent="0">
              <a:buNone/>
            </a:pPr>
            <a:r>
              <a:rPr lang="en-US" sz="2000">
                <a:ea typeface="Roboto"/>
              </a:rPr>
              <a:t>  1140. 10.1111/jcal.12550</a:t>
            </a:r>
            <a:endParaRPr lang="en-US" sz="2800"/>
          </a:p>
          <a:p>
            <a:pPr marL="25400" indent="0">
              <a:buNone/>
            </a:pPr>
            <a:endParaRPr lang="en-US" sz="2800" dirty="0">
              <a:solidFill>
                <a:schemeClr val="accent6"/>
              </a:solidFill>
              <a:highlight>
                <a:srgbClr val="C6C6C6"/>
              </a:highlight>
              <a:latin typeface="Roboto"/>
              <a:ea typeface="Roboto"/>
              <a:cs typeface="Roboto"/>
            </a:endParaRPr>
          </a:p>
          <a:p>
            <a:pPr marL="25400" indent="0">
              <a:buNone/>
            </a:pPr>
            <a:endParaRPr lang="en-US" sz="2800" dirty="0">
              <a:solidFill>
                <a:schemeClr val="accent6"/>
              </a:solidFill>
              <a:highlight>
                <a:srgbClr val="C6C6C6"/>
              </a:highlight>
              <a:latin typeface="Roboto"/>
              <a:ea typeface="Roboto"/>
              <a:cs typeface="Roboto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A6EEF-1AAA-342D-D125-0DF946D5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254570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>
            <a:spLocks noGrp="1"/>
          </p:cNvSpPr>
          <p:nvPr>
            <p:ph type="title"/>
          </p:nvPr>
        </p:nvSpPr>
        <p:spPr>
          <a:xfrm>
            <a:off x="1085056" y="1257300"/>
            <a:ext cx="16117887" cy="20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Georgia"/>
              <a:buNone/>
            </a:pPr>
            <a:r>
              <a:rPr lang="en-US">
                <a:solidFill>
                  <a:schemeClr val="accent5"/>
                </a:solidFill>
              </a:rPr>
              <a:t>Please take a moment to </a:t>
            </a:r>
            <a:br>
              <a:rPr lang="en-US">
                <a:solidFill>
                  <a:schemeClr val="accent5"/>
                </a:solidFill>
              </a:rPr>
            </a:br>
            <a:r>
              <a:rPr lang="en-US">
                <a:solidFill>
                  <a:schemeClr val="accent5"/>
                </a:solidFill>
              </a:rPr>
              <a:t>complete the program survey.</a:t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261" name="Google Shape;261;p18" descr="A qr code on a white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t="11344" b="12175"/>
          <a:stretch/>
        </p:blipFill>
        <p:spPr>
          <a:xfrm>
            <a:off x="6572249" y="3028950"/>
            <a:ext cx="5143500" cy="524507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8"/>
          <p:cNvSpPr txBox="1"/>
          <p:nvPr/>
        </p:nvSpPr>
        <p:spPr>
          <a:xfrm>
            <a:off x="4571999" y="803910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SCAN ME!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>
            <a:spLocks noGrp="1"/>
          </p:cNvSpPr>
          <p:nvPr>
            <p:ph type="title"/>
          </p:nvPr>
        </p:nvSpPr>
        <p:spPr>
          <a:xfrm>
            <a:off x="5240337" y="3167590"/>
            <a:ext cx="774637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Georgia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1"/>
          </p:nvPr>
        </p:nvSpPr>
        <p:spPr>
          <a:xfrm>
            <a:off x="5240337" y="4843990"/>
            <a:ext cx="78073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solidFill>
                  <a:schemeClr val="dk1"/>
                </a:solidFill>
              </a:rPr>
              <a:t>CONTACT INFO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>
            <a:spLocks noGrp="1"/>
          </p:cNvSpPr>
          <p:nvPr>
            <p:ph type="body" idx="1"/>
          </p:nvPr>
        </p:nvSpPr>
        <p:spPr>
          <a:xfrm>
            <a:off x="2170471" y="2377440"/>
            <a:ext cx="6973529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solidFill>
                  <a:schemeClr val="dk1"/>
                </a:solidFill>
              </a:rPr>
              <a:t>50/50 RAFFLE</a:t>
            </a: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solidFill>
                  <a:schemeClr val="dk1"/>
                </a:solidFill>
              </a:rPr>
              <a:t>Tickets are </a:t>
            </a:r>
            <a:r>
              <a:rPr lang="en-US" sz="3600" b="1">
                <a:solidFill>
                  <a:schemeClr val="dk1"/>
                </a:solidFill>
              </a:rPr>
              <a:t>$1 </a:t>
            </a:r>
            <a:r>
              <a:rPr lang="en-US" sz="3600">
                <a:solidFill>
                  <a:schemeClr val="dk1"/>
                </a:solidFill>
              </a:rPr>
              <a:t>each and can be purchased from </a:t>
            </a:r>
            <a:r>
              <a:rPr lang="en-US" sz="3600" b="1">
                <a:solidFill>
                  <a:schemeClr val="dk1"/>
                </a:solidFill>
              </a:rPr>
              <a:t>Conni Strittmatter </a:t>
            </a:r>
            <a:r>
              <a:rPr lang="en-US" sz="3600">
                <a:solidFill>
                  <a:schemeClr val="dk1"/>
                </a:solidFill>
              </a:rPr>
              <a:t>or </a:t>
            </a:r>
            <a:r>
              <a:rPr lang="en-US" sz="3600" b="1">
                <a:solidFill>
                  <a:schemeClr val="dk1"/>
                </a:solidFill>
              </a:rPr>
              <a:t>David Dahl</a:t>
            </a:r>
            <a:r>
              <a:rPr lang="en-US" sz="3600">
                <a:solidFill>
                  <a:schemeClr val="dk1"/>
                </a:solidFill>
              </a:rPr>
              <a:t>! The winner takes home half the pot. </a:t>
            </a: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>
                <a:solidFill>
                  <a:schemeClr val="dk1"/>
                </a:solidFill>
              </a:rPr>
              <a:t>SILENT AUCTION</a:t>
            </a:r>
            <a:endParaRPr/>
          </a:p>
          <a:p>
            <a:pPr marL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solidFill>
                  <a:schemeClr val="dk1"/>
                </a:solidFill>
              </a:rPr>
              <a:t>Visit the Silent Auction in the exhibitor hall to place your bids </a:t>
            </a:r>
            <a:r>
              <a:rPr lang="en-US" sz="3600" b="1">
                <a:solidFill>
                  <a:schemeClr val="dk1"/>
                </a:solidFill>
              </a:rPr>
              <a:t>before 10 a.m. on Friday, May 8</a:t>
            </a:r>
            <a:r>
              <a:rPr lang="en-US" sz="3600" b="1" baseline="30000">
                <a:solidFill>
                  <a:schemeClr val="dk1"/>
                </a:solidFill>
              </a:rPr>
              <a:t>th</a:t>
            </a:r>
            <a:r>
              <a:rPr lang="en-US" sz="3600">
                <a:solidFill>
                  <a:schemeClr val="dk1"/>
                </a:solidFill>
              </a:rPr>
              <a:t>. </a:t>
            </a:r>
            <a:endParaRPr/>
          </a:p>
        </p:txBody>
      </p:sp>
      <p:sp>
        <p:nvSpPr>
          <p:cNvPr id="136" name="Google Shape;136;p3"/>
          <p:cNvSpPr txBox="1">
            <a:spLocks noGrp="1"/>
          </p:cNvSpPr>
          <p:nvPr>
            <p:ph type="title"/>
          </p:nvPr>
        </p:nvSpPr>
        <p:spPr>
          <a:xfrm>
            <a:off x="722312" y="647700"/>
            <a:ext cx="16117887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Georgia"/>
              <a:buNone/>
            </a:pPr>
            <a:r>
              <a:rPr lang="en-US" sz="8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Don’t Miss!</a:t>
            </a:r>
            <a:endParaRPr sz="8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7" name="Google Shape;137;p3" descr="Ticket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419" y="2377440"/>
            <a:ext cx="968384" cy="968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 descr="Gavel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144" y="5952729"/>
            <a:ext cx="1008677" cy="1008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 descr="Megaphon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34102" y="2324100"/>
            <a:ext cx="1058197" cy="105819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10972800" y="2324100"/>
            <a:ext cx="6347081" cy="6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 QUIZ </a:t>
            </a:r>
            <a:endParaRPr/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Thursday, May 7 </a:t>
            </a:r>
            <a:b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8:00 – 10:00 p.m.</a:t>
            </a:r>
            <a:b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Choptank Ballroom</a:t>
            </a:r>
            <a:b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KARAOKE</a:t>
            </a:r>
            <a:endParaRPr/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Thursday, May 7</a:t>
            </a:r>
            <a:b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6:00 – 10:00 p.m.</a:t>
            </a:r>
            <a:b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Windjammer</a:t>
            </a:r>
            <a:endParaRPr/>
          </a:p>
        </p:txBody>
      </p:sp>
      <p:pic>
        <p:nvPicPr>
          <p:cNvPr id="141" name="Google Shape;141;p3" descr="Microphon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77899" y="595272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>
            <a:spLocks noGrp="1"/>
          </p:cNvSpPr>
          <p:nvPr>
            <p:ph type="title"/>
          </p:nvPr>
        </p:nvSpPr>
        <p:spPr>
          <a:xfrm>
            <a:off x="971266" y="4412949"/>
            <a:ext cx="16618422" cy="288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6000" err="1">
                <a:solidFill>
                  <a:schemeClr val="tx1">
                    <a:lumMod val="76000"/>
                  </a:schemeClr>
                </a:solidFill>
              </a:rPr>
              <a:t>Tsunagaru</a:t>
            </a:r>
            <a:r>
              <a:rPr lang="en-US" b="0">
                <a:solidFill>
                  <a:schemeClr val="tx1">
                    <a:lumMod val="76000"/>
                  </a:schemeClr>
                </a:solidFill>
              </a:rPr>
              <a:t>: </a:t>
            </a:r>
            <a:br>
              <a:rPr lang="en-US">
                <a:solidFill>
                  <a:schemeClr val="tx1">
                    <a:lumMod val="76000"/>
                  </a:schemeClr>
                </a:solidFill>
              </a:rPr>
            </a:br>
            <a:r>
              <a:rPr lang="en-US" b="0">
                <a:solidFill>
                  <a:schemeClr val="tx1">
                    <a:lumMod val="76000"/>
                  </a:schemeClr>
                </a:solidFill>
              </a:rPr>
              <a:t>Building Bridges in Japanese Language Learning Through Library-Faculty Collaboration</a:t>
            </a:r>
            <a:endParaRPr lang="en-US">
              <a:solidFill>
                <a:schemeClr val="tx1">
                  <a:lumMod val="76000"/>
                </a:schemeClr>
              </a:solidFill>
            </a:endParaRPr>
          </a:p>
        </p:txBody>
      </p:sp>
      <p:sp>
        <p:nvSpPr>
          <p:cNvPr id="147" name="Google Shape;147;p2"/>
          <p:cNvSpPr txBox="1">
            <a:spLocks noGrp="1"/>
          </p:cNvSpPr>
          <p:nvPr>
            <p:ph type="body" idx="1"/>
          </p:nvPr>
        </p:nvSpPr>
        <p:spPr>
          <a:xfrm>
            <a:off x="1800779" y="7917407"/>
            <a:ext cx="7807325" cy="2373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  <a:buSzPts val="3200"/>
              <a:buNone/>
            </a:pPr>
            <a:r>
              <a:rPr lang="en-US" sz="2400" b="1">
                <a:solidFill>
                  <a:schemeClr val="dk1"/>
                </a:solidFill>
              </a:rPr>
              <a:t>Fusako Ito, MLIS,</a:t>
            </a:r>
            <a:endParaRPr lang="en-US" sz="2400">
              <a:solidFill>
                <a:schemeClr val="dk1"/>
              </a:solidFill>
            </a:endParaRPr>
          </a:p>
          <a:p>
            <a:pPr marL="0" indent="0" algn="ctr">
              <a:spcBef>
                <a:spcPts val="0"/>
              </a:spcBef>
              <a:buSzPts val="3200"/>
              <a:buNone/>
            </a:pPr>
            <a:r>
              <a:rPr lang="en-US" sz="2400" b="1">
                <a:solidFill>
                  <a:schemeClr val="dk1"/>
                </a:solidFill>
              </a:rPr>
              <a:t> Head of Cataloging/Technical Service </a:t>
            </a:r>
            <a:endParaRPr lang="en-US" sz="2400">
              <a:solidFill>
                <a:schemeClr val="dk1"/>
              </a:solidFill>
            </a:endParaRPr>
          </a:p>
          <a:p>
            <a:pPr marL="0" indent="0" algn="ctr">
              <a:spcBef>
                <a:spcPts val="0"/>
              </a:spcBef>
              <a:buSzPts val="3200"/>
              <a:buNone/>
            </a:pPr>
            <a:r>
              <a:rPr lang="en-US" sz="2400" b="1">
                <a:solidFill>
                  <a:schemeClr val="dk1"/>
                </a:solidFill>
              </a:rPr>
              <a:t>Bowie State University</a:t>
            </a:r>
          </a:p>
          <a:p>
            <a:pPr marL="0" indent="0" algn="ctr">
              <a:spcBef>
                <a:spcPts val="0"/>
              </a:spcBef>
              <a:buSzPts val="3200"/>
              <a:buNone/>
            </a:pPr>
            <a:r>
              <a:rPr lang="en-US" sz="2400" b="1">
                <a:solidFill>
                  <a:schemeClr val="dk1"/>
                </a:solidFill>
              </a:rPr>
              <a:t>Thurgood Marshall Library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ABE2E-8C3E-619F-29D4-01D9D89915F6}"/>
              </a:ext>
            </a:extLst>
          </p:cNvPr>
          <p:cNvSpPr txBox="1"/>
          <p:nvPr/>
        </p:nvSpPr>
        <p:spPr>
          <a:xfrm>
            <a:off x="4572000" y="7361261"/>
            <a:ext cx="91440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3000" b="1" i="0" u="none" strike="noStrike" baseline="0">
                <a:solidFill>
                  <a:srgbClr val="027676"/>
                </a:solidFill>
                <a:latin typeface="Arial"/>
                <a:ea typeface="Segoe UI"/>
                <a:cs typeface="Segoe UI"/>
              </a:rPr>
              <a:t>PRESENTERS: </a:t>
            </a:r>
            <a:endParaRPr lang="en-US" sz="3000">
              <a:solidFill>
                <a:srgbClr val="027676"/>
              </a:solidFill>
              <a:cs typeface="Segoe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B71E5-7BC2-574B-DB42-75C02F8F14C4}"/>
              </a:ext>
            </a:extLst>
          </p:cNvPr>
          <p:cNvSpPr txBox="1"/>
          <p:nvPr/>
        </p:nvSpPr>
        <p:spPr>
          <a:xfrm>
            <a:off x="8830345" y="7793602"/>
            <a:ext cx="8359254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27676"/>
                </a:solidFill>
                <a:ea typeface="Segoe UI"/>
                <a:cs typeface="Segoe UI"/>
              </a:rPr>
              <a:t>Mina Seat</a:t>
            </a:r>
            <a:endParaRPr lang="en-US" sz="2400" b="0" i="0">
              <a:solidFill>
                <a:srgbClr val="027676"/>
              </a:solidFill>
              <a:latin typeface="Arial"/>
              <a:ea typeface="Segoe UI"/>
              <a:cs typeface="Segoe UI"/>
            </a:endParaRPr>
          </a:p>
          <a:p>
            <a:pPr algn="ctr"/>
            <a:r>
              <a:rPr lang="en-US" sz="2400" b="1" i="0" u="none" strike="noStrike" baseline="0">
                <a:solidFill>
                  <a:srgbClr val="027676"/>
                </a:solidFill>
                <a:latin typeface="Arial"/>
                <a:ea typeface="Segoe UI"/>
                <a:cs typeface="Segoe UI"/>
              </a:rPr>
              <a:t> </a:t>
            </a:r>
            <a:r>
              <a:rPr lang="en-US" sz="2400" b="1">
                <a:solidFill>
                  <a:srgbClr val="027676"/>
                </a:solidFill>
                <a:ea typeface="Segoe UI"/>
                <a:cs typeface="Segoe UI"/>
              </a:rPr>
              <a:t>Instructor  </a:t>
            </a:r>
            <a:r>
              <a:rPr lang="en-US" sz="2400" b="0" i="0" dirty="0">
                <a:solidFill>
                  <a:srgbClr val="027676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sz="2400" b="1" i="0" u="none" strike="noStrike" baseline="0">
                <a:solidFill>
                  <a:srgbClr val="027676"/>
                </a:solidFill>
                <a:latin typeface="Arial"/>
                <a:ea typeface="Segoe UI"/>
                <a:cs typeface="Segoe UI"/>
              </a:rPr>
              <a:t>Bowie State University</a:t>
            </a:r>
            <a:r>
              <a:rPr lang="en-US" sz="2400" b="0" i="0">
                <a:solidFill>
                  <a:srgbClr val="027676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ctr"/>
            <a:r>
              <a:rPr lang="en-US" sz="2400" b="1">
                <a:solidFill>
                  <a:srgbClr val="027676"/>
                </a:solidFill>
                <a:ea typeface="Segoe UI"/>
                <a:cs typeface="Segoe UI"/>
              </a:rPr>
              <a:t>Department of Language, Literature, </a:t>
            </a:r>
          </a:p>
          <a:p>
            <a:pPr algn="ctr"/>
            <a:r>
              <a:rPr lang="en-US" sz="2400" b="1">
                <a:solidFill>
                  <a:srgbClr val="027676"/>
                </a:solidFill>
                <a:ea typeface="Segoe UI"/>
                <a:cs typeface="Segoe UI"/>
              </a:rPr>
              <a:t>and Cultural studies</a:t>
            </a:r>
            <a:endParaRPr lang="en-US"/>
          </a:p>
          <a:p>
            <a:pPr algn="ctr"/>
            <a:endParaRPr lang="en-US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A8B68D-9DD7-4E45-5C43-013500B38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B52945-CA8F-24E5-0FD9-E8A5BC3E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7AB3FD5C-ED3D-AFC6-6FE2-3CC0F49B3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9"/>
            <a:ext cx="18288000" cy="102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8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Placeholder 1">
            <a:extLst>
              <a:ext uri="{FF2B5EF4-FFF2-40B4-BE49-F238E27FC236}">
                <a16:creationId xmlns:a16="http://schemas.microsoft.com/office/drawing/2014/main" id="{42BD2197-3F78-932E-7DC5-2986D28D2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839" y="2296196"/>
            <a:ext cx="15124090" cy="6400800"/>
          </a:xfrm>
        </p:spPr>
        <p:txBody>
          <a:bodyPr>
            <a:normAutofit fontScale="92500" lnSpcReduction="20000"/>
          </a:bodyPr>
          <a:lstStyle/>
          <a:p>
            <a:pPr marL="539750" indent="-514350">
              <a:buAutoNum type="arabicParenR"/>
            </a:pPr>
            <a:r>
              <a:rPr lang="en-US" sz="3600"/>
              <a:t>Librarians' expertise plays a vital role in enhancing students' cultural literacy and overall learning outcomes.</a:t>
            </a:r>
          </a:p>
          <a:p>
            <a:pPr marL="539750" indent="-514350">
              <a:buAutoNum type="arabicParenR"/>
            </a:pPr>
            <a:endParaRPr lang="en-US" sz="3600"/>
          </a:p>
          <a:p>
            <a:pPr marL="539750" indent="-514350">
              <a:buAutoNum type="arabicParenR"/>
            </a:pPr>
            <a:r>
              <a:rPr lang="en-US" sz="3600"/>
              <a:t>For linguistic development, librarians can support supplementary work and extended learning through in-class and out-of-class activities.</a:t>
            </a:r>
          </a:p>
          <a:p>
            <a:pPr marL="539750" indent="-514350">
              <a:buAutoNum type="arabicParenR"/>
            </a:pPr>
            <a:endParaRPr lang="en-US" sz="3600"/>
          </a:p>
          <a:p>
            <a:pPr marL="539750" indent="-514350">
              <a:buAutoNum type="arabicParenR"/>
            </a:pPr>
            <a:r>
              <a:rPr lang="en-US" sz="3600"/>
              <a:t>The librarian will play a key role in supporting advanced academic expectations by assisting with independent study opportunities and contributing to the potential development of a minor in Japanese cultural studies.</a:t>
            </a:r>
          </a:p>
          <a:p>
            <a:pPr marL="539750" indent="-514350">
              <a:buAutoNum type="arabicParenR"/>
            </a:pPr>
            <a:endParaRPr lang="en-US" sz="3600"/>
          </a:p>
          <a:p>
            <a:pPr marL="539750" indent="-514350">
              <a:buAutoNum type="arabicParenR"/>
            </a:pPr>
            <a:r>
              <a:rPr lang="en-US" sz="3600"/>
              <a:t>The librarian will continue to initiate and assist with cultural events, including those held in the library, across campus, and within the broader community.</a:t>
            </a:r>
          </a:p>
        </p:txBody>
      </p:sp>
      <p:sp>
        <p:nvSpPr>
          <p:cNvPr id="172" name="Title 2">
            <a:extLst>
              <a:ext uri="{FF2B5EF4-FFF2-40B4-BE49-F238E27FC236}">
                <a16:creationId xmlns:a16="http://schemas.microsoft.com/office/drawing/2014/main" id="{A78B4944-FE03-B99D-BC39-7495D5C05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21" y="295109"/>
            <a:ext cx="11821885" cy="1143000"/>
          </a:xfrm>
        </p:spPr>
        <p:txBody>
          <a:bodyPr>
            <a:normAutofit/>
          </a:bodyPr>
          <a:lstStyle/>
          <a:p>
            <a:r>
              <a:rPr lang="en-US" dirty="0"/>
              <a:t>What does the instructor </a:t>
            </a:r>
            <a:r>
              <a:rPr lang="en-US"/>
              <a:t>expect?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>
            <a:spLocks noGrp="1"/>
          </p:cNvSpPr>
          <p:nvPr>
            <p:ph type="title"/>
          </p:nvPr>
        </p:nvSpPr>
        <p:spPr>
          <a:xfrm>
            <a:off x="634621" y="295109"/>
            <a:ext cx="14483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b="1" dirty="0"/>
              <a:t>Enhancing Students' </a:t>
            </a:r>
            <a:r>
              <a:rPr lang="en-US" b="1" dirty="0" err="1"/>
              <a:t>Cutlual</a:t>
            </a:r>
            <a:r>
              <a:rPr lang="en-US" b="1" dirty="0"/>
              <a:t> </a:t>
            </a:r>
            <a:r>
              <a:rPr lang="en-US" b="1" dirty="0" err="1"/>
              <a:t>Liteary</a:t>
            </a:r>
            <a:r>
              <a:rPr lang="en-US" b="1" dirty="0"/>
              <a:t> and Overall Learning </a:t>
            </a:r>
            <a:r>
              <a:rPr lang="en-US" b="1"/>
              <a:t>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8945B-3850-95A5-EC91-C442AB0A7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9750" indent="-514350">
              <a:buAutoNum type="arabicParenR"/>
            </a:pPr>
            <a:r>
              <a:rPr lang="en-US" sz="3300"/>
              <a:t>Librarians' expertise plays a vital role in enhancing students' cultural literacy and overall learning outcomes.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76679-0645-C103-E701-D4CFF7BB0CC9}"/>
              </a:ext>
            </a:extLst>
          </p:cNvPr>
          <p:cNvSpPr txBox="1"/>
          <p:nvPr/>
        </p:nvSpPr>
        <p:spPr>
          <a:xfrm>
            <a:off x="1726737" y="4018095"/>
            <a:ext cx="4841545" cy="160043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/>
              <a:t>Information </a:t>
            </a:r>
            <a:r>
              <a:rPr lang="en-US" sz="4400" dirty="0"/>
              <a:t>literacy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8B946-E84E-E372-A107-1F5BFEC93B8D}"/>
              </a:ext>
            </a:extLst>
          </p:cNvPr>
          <p:cNvSpPr txBox="1"/>
          <p:nvPr/>
        </p:nvSpPr>
        <p:spPr>
          <a:xfrm>
            <a:off x="9810835" y="3987762"/>
            <a:ext cx="4807423" cy="160043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/>
              <a:t>Collection</a:t>
            </a:r>
            <a:r>
              <a:rPr lang="en-US"/>
              <a:t> </a:t>
            </a:r>
            <a:r>
              <a:rPr lang="en-US" sz="4400"/>
              <a:t>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3737E-7DBC-4D39-62A6-FDFF1F546D0E}"/>
              </a:ext>
            </a:extLst>
          </p:cNvPr>
          <p:cNvSpPr txBox="1"/>
          <p:nvPr/>
        </p:nvSpPr>
        <p:spPr>
          <a:xfrm>
            <a:off x="636731" y="5841422"/>
            <a:ext cx="7788177" cy="403187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Methods: </a:t>
            </a:r>
            <a:br>
              <a:rPr lang="en-US" sz="3200" dirty="0"/>
            </a:br>
            <a:r>
              <a:rPr lang="en-US" sz="3200"/>
              <a:t>In-Class (requested by the instructor</a:t>
            </a:r>
          </a:p>
          <a:p>
            <a:r>
              <a:rPr lang="en-US" sz="3200"/>
              <a:t>Follow-ups (in-person/online)</a:t>
            </a:r>
          </a:p>
          <a:p>
            <a:endParaRPr lang="en-US" sz="3200">
              <a:cs typeface="Arial"/>
            </a:endParaRPr>
          </a:p>
          <a:p>
            <a:r>
              <a:rPr lang="en-US" sz="3200" b="1">
                <a:cs typeface="Arial"/>
              </a:rPr>
              <a:t>Tools:</a:t>
            </a:r>
          </a:p>
          <a:p>
            <a:r>
              <a:rPr lang="en-US" sz="3200" dirty="0" err="1">
                <a:cs typeface="Arial"/>
              </a:rPr>
              <a:t>LibGuides</a:t>
            </a:r>
            <a:r>
              <a:rPr lang="en-US" sz="3200" dirty="0">
                <a:cs typeface="Arial"/>
              </a:rPr>
              <a:t> (JAPN 101/102, Pop-Culture)</a:t>
            </a:r>
          </a:p>
          <a:p>
            <a:r>
              <a:rPr lang="en-US" sz="3200">
                <a:cs typeface="Arial"/>
              </a:rPr>
              <a:t>Research Guides: Search Strategy</a:t>
            </a:r>
          </a:p>
          <a:p>
            <a:r>
              <a:rPr lang="en-US" sz="3200">
                <a:cs typeface="Arial"/>
              </a:rPr>
              <a:t>Citations</a:t>
            </a:r>
            <a:r>
              <a:rPr lang="en-US" sz="3200" dirty="0">
                <a:cs typeface="Arial"/>
              </a:rPr>
              <a:t> (MLA)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BA877-8231-872D-6284-5BF2B1D322E7}"/>
              </a:ext>
            </a:extLst>
          </p:cNvPr>
          <p:cNvSpPr txBox="1"/>
          <p:nvPr/>
        </p:nvSpPr>
        <p:spPr>
          <a:xfrm>
            <a:off x="9480032" y="5834970"/>
            <a:ext cx="7759700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har char="•"/>
            </a:pPr>
            <a:r>
              <a:rPr lang="en-US" sz="3200"/>
              <a:t>Existing library collection including EBSCO EBOOKs Collection</a:t>
            </a:r>
            <a:endParaRPr lang="en-US"/>
          </a:p>
          <a:p>
            <a:pPr marL="457200" indent="-457200">
              <a:buChar char="•"/>
            </a:pPr>
            <a:r>
              <a:rPr lang="en-US" sz="3200"/>
              <a:t>Find OA, OER</a:t>
            </a:r>
            <a:r>
              <a:rPr lang="en-US" sz="3200" dirty="0"/>
              <a:t> </a:t>
            </a:r>
            <a:r>
              <a:rPr lang="en-US" sz="3200"/>
              <a:t>for teaching/learning</a:t>
            </a:r>
          </a:p>
          <a:p>
            <a:pPr marL="457200" indent="-457200">
              <a:buChar char="•"/>
            </a:pPr>
            <a:r>
              <a:rPr lang="en-US" sz="3200"/>
              <a:t>Purchase Request to ACQ (budget)</a:t>
            </a:r>
          </a:p>
          <a:p>
            <a:pPr marL="457200" indent="-457200">
              <a:buChar char="•"/>
            </a:pPr>
            <a:r>
              <a:rPr lang="en-US" sz="3200"/>
              <a:t>Local Japanese Communities (flea market, moving sale, etc.)</a:t>
            </a:r>
          </a:p>
          <a:p>
            <a:endParaRPr lang="en-US" sz="3200"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9BC885-3E6E-FCDF-00FC-345F3C84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100"/>
            <a:ext cx="16992600" cy="1143000"/>
          </a:xfrm>
        </p:spPr>
        <p:txBody>
          <a:bodyPr wrap="square" anchor="ctr">
            <a:normAutofit/>
          </a:bodyPr>
          <a:lstStyle/>
          <a:p>
            <a:r>
              <a:rPr lang="en-US"/>
              <a:t>Challenge: Library Collection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D10ED1-8877-6662-044E-7CD0F4029FF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2295040"/>
            <a:ext cx="8305800" cy="6877528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600" i="0" u="none" strike="noStrike" cap="none">
                <a:solidFill>
                  <a:schemeClr val="accent6"/>
                </a:solidFill>
              </a:rPr>
              <a:t>Where do they go to find information?</a:t>
            </a:r>
            <a:endParaRPr lang="en-US" sz="3600">
              <a:solidFill>
                <a:schemeClr val="accent6"/>
              </a:solidFill>
            </a:endParaRPr>
          </a:p>
          <a:p>
            <a:pPr marL="254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3600">
                <a:solidFill>
                  <a:schemeClr val="accent6"/>
                </a:solidFill>
              </a:rPr>
              <a:t> </a:t>
            </a:r>
            <a:r>
              <a:rPr lang="en-US" sz="3600" i="0" u="none" strike="noStrike" cap="none">
                <a:solidFill>
                  <a:schemeClr val="accent6"/>
                </a:solidFill>
              </a:rPr>
              <a:t>Course Reserve Died? 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endParaRPr lang="en-US" sz="360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600" i="0" u="none" strike="noStrike" cap="none">
                <a:solidFill>
                  <a:schemeClr val="accent6"/>
                </a:solidFill>
              </a:rPr>
              <a:t>What is the best media for students to continue learning language and culture?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endParaRPr lang="en-US" sz="360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3600" i="0" u="none" strike="noStrike" cap="none">
                <a:solidFill>
                  <a:schemeClr val="accent6"/>
                </a:solidFill>
              </a:rPr>
              <a:t>What are the best devices for studying and learning? </a:t>
            </a:r>
            <a:endParaRPr lang="en-US" sz="3600">
              <a:solidFill>
                <a:schemeClr val="accent6"/>
              </a:solidFill>
            </a:endParaRPr>
          </a:p>
          <a:p>
            <a:pPr marL="2540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sz="3600">
                <a:solidFill>
                  <a:schemeClr val="accent6"/>
                </a:solidFill>
              </a:rPr>
              <a:t> Smart</a:t>
            </a:r>
            <a:r>
              <a:rPr lang="en-US" sz="3600" i="0" u="none" strike="noStrike" cap="none">
                <a:solidFill>
                  <a:schemeClr val="accent6"/>
                </a:solidFill>
              </a:rPr>
              <a:t> phones</a:t>
            </a:r>
            <a:r>
              <a:rPr lang="en-US" sz="3600">
                <a:solidFill>
                  <a:schemeClr val="accent6"/>
                </a:solidFill>
              </a:rPr>
              <a:t>?</a:t>
            </a:r>
            <a:endParaRPr lang="en-US" sz="3600" i="0" u="none" strike="noStrike" cap="none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</a:pPr>
            <a:endParaRPr lang="en-US" sz="36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0D2443-8D4B-48FA-0C02-69904A3F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868" y="2564405"/>
            <a:ext cx="8718603" cy="68630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AF18E0-64F4-0092-8007-69452EBEED3E}"/>
              </a:ext>
            </a:extLst>
          </p:cNvPr>
          <p:cNvSpPr txBox="1"/>
          <p:nvPr/>
        </p:nvSpPr>
        <p:spPr>
          <a:xfrm>
            <a:off x="9441701" y="2057823"/>
            <a:ext cx="72764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accent5">
                    <a:lumMod val="49000"/>
                  </a:schemeClr>
                </a:solidFill>
              </a:rPr>
              <a:t>Course Reserve Print Books Usage since 2023</a:t>
            </a:r>
          </a:p>
        </p:txBody>
      </p:sp>
    </p:spTree>
    <p:extLst>
      <p:ext uri="{BB962C8B-B14F-4D97-AF65-F5344CB8AC3E}">
        <p14:creationId xmlns:p14="http://schemas.microsoft.com/office/powerpoint/2010/main" val="409452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E7D348-A6D9-33ED-0A52-6C957BF5E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564987"/>
            <a:ext cx="16154399" cy="1160253"/>
          </a:xfrm>
        </p:spPr>
        <p:txBody>
          <a:bodyPr>
            <a:normAutofit lnSpcReduction="10000"/>
          </a:bodyPr>
          <a:lstStyle/>
          <a:p>
            <a:pPr marL="25400" indent="0">
              <a:buNone/>
            </a:pPr>
            <a:r>
              <a:rPr lang="en-US" sz="3300"/>
              <a:t>2) For linguistic development, librarians can support supplementary work and extended learning through in-class and out-of-class activities.</a:t>
            </a:r>
            <a:endParaRPr lang="en-US"/>
          </a:p>
          <a:p>
            <a:pPr marL="539750" indent="-514350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ECA2E5-FE65-B5EC-E115-977AE9A9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621" y="295109"/>
            <a:ext cx="15001335" cy="1143000"/>
          </a:xfrm>
        </p:spPr>
        <p:txBody>
          <a:bodyPr>
            <a:normAutofit fontScale="90000"/>
          </a:bodyPr>
          <a:lstStyle/>
          <a:p>
            <a:r>
              <a:rPr lang="en-US"/>
              <a:t>Support Students' Learning In-Class and Out-of-Class Activities</a:t>
            </a:r>
          </a:p>
        </p:txBody>
      </p:sp>
      <p:pic>
        <p:nvPicPr>
          <p:cNvPr id="5" name="Picture 4" descr="A computer on a table&#10;&#10;AI-generated content may be incorrect.">
            <a:extLst>
              <a:ext uri="{FF2B5EF4-FFF2-40B4-BE49-F238E27FC236}">
                <a16:creationId xmlns:a16="http://schemas.microsoft.com/office/drawing/2014/main" id="{B1DDFA74-210D-B155-F88C-C0E46C399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4722" y="5731506"/>
            <a:ext cx="4472446" cy="3664624"/>
          </a:xfrm>
          <a:prstGeom prst="rect">
            <a:avLst/>
          </a:prstGeom>
        </p:spPr>
      </p:pic>
      <p:pic>
        <p:nvPicPr>
          <p:cNvPr id="4" name="Picture 3" descr="A poster for a library&#10;&#10;AI-generated content may be incorrect.">
            <a:extLst>
              <a:ext uri="{FF2B5EF4-FFF2-40B4-BE49-F238E27FC236}">
                <a16:creationId xmlns:a16="http://schemas.microsoft.com/office/drawing/2014/main" id="{5831642C-3580-A65B-F9A7-AA7106910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9327" y="4625283"/>
            <a:ext cx="3989135" cy="5154801"/>
          </a:xfrm>
          <a:prstGeom prst="rect">
            <a:avLst/>
          </a:prstGeom>
        </p:spPr>
      </p:pic>
      <p:pic>
        <p:nvPicPr>
          <p:cNvPr id="7" name="Picture 6" descr="A group of people sitting at a desk&#10;&#10;AI-generated content may be incorrect.">
            <a:extLst>
              <a:ext uri="{FF2B5EF4-FFF2-40B4-BE49-F238E27FC236}">
                <a16:creationId xmlns:a16="http://schemas.microsoft.com/office/drawing/2014/main" id="{B078E292-C157-EDF4-914B-58EC9F63C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904" y="7565255"/>
            <a:ext cx="3117143" cy="2222343"/>
          </a:xfrm>
          <a:prstGeom prst="rect">
            <a:avLst/>
          </a:prstGeom>
        </p:spPr>
      </p:pic>
      <p:pic>
        <p:nvPicPr>
          <p:cNvPr id="6" name="Picture 5" descr="A screenshot of a calendar&#10;&#10;AI-generated content may be incorrect.">
            <a:extLst>
              <a:ext uri="{FF2B5EF4-FFF2-40B4-BE49-F238E27FC236}">
                <a16:creationId xmlns:a16="http://schemas.microsoft.com/office/drawing/2014/main" id="{35142D10-C044-57B6-B83D-AB0E95CA3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115" y="7886592"/>
            <a:ext cx="4910682" cy="19931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A23AB7-B992-1897-E285-638576871540}"/>
              </a:ext>
            </a:extLst>
          </p:cNvPr>
          <p:cNvSpPr txBox="1"/>
          <p:nvPr/>
        </p:nvSpPr>
        <p:spPr>
          <a:xfrm>
            <a:off x="1305824" y="3718062"/>
            <a:ext cx="5312898" cy="987504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>
              <a:cs typeface="Arial"/>
            </a:endParaRPr>
          </a:p>
          <a:p>
            <a:r>
              <a:rPr lang="en-US" sz="4000"/>
              <a:t>Visibility of Librarians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F5CB1A-BCC6-C564-1172-378B6A44B71F}"/>
              </a:ext>
            </a:extLst>
          </p:cNvPr>
          <p:cNvSpPr txBox="1"/>
          <p:nvPr/>
        </p:nvSpPr>
        <p:spPr>
          <a:xfrm>
            <a:off x="5281811" y="4865511"/>
            <a:ext cx="7746518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har char="•"/>
            </a:pPr>
            <a:r>
              <a:rPr lang="en-US" sz="3200">
                <a:solidFill>
                  <a:schemeClr val="accent6">
                    <a:lumMod val="90000"/>
                    <a:lumOff val="10000"/>
                  </a:schemeClr>
                </a:solidFill>
              </a:rPr>
              <a:t>Class visit</a:t>
            </a:r>
            <a:endParaRPr lang="en-US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457200" indent="-457200">
              <a:buChar char="•"/>
            </a:pPr>
            <a:r>
              <a:rPr lang="en-US" sz="3200">
                <a:solidFill>
                  <a:schemeClr val="accent6">
                    <a:lumMod val="90000"/>
                    <a:lumOff val="10000"/>
                  </a:schemeClr>
                </a:solidFill>
              </a:rPr>
              <a:t>Office Hours (</a:t>
            </a:r>
            <a:r>
              <a:rPr lang="en-US" sz="320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LibCal</a:t>
            </a:r>
            <a:r>
              <a:rPr lang="en-US" sz="3200">
                <a:solidFill>
                  <a:schemeClr val="accent6">
                    <a:lumMod val="90000"/>
                    <a:lumOff val="10000"/>
                  </a:schemeClr>
                </a:solidFill>
              </a:rPr>
              <a:t>)</a:t>
            </a:r>
            <a:endParaRPr lang="en-US">
              <a:solidFill>
                <a:schemeClr val="accent6">
                  <a:lumMod val="90000"/>
                  <a:lumOff val="10000"/>
                </a:schemeClr>
              </a:solidFill>
              <a:cs typeface="Arial"/>
            </a:endParaRPr>
          </a:p>
          <a:p>
            <a:pPr marL="457200" indent="-457200">
              <a:buChar char="•"/>
            </a:pPr>
            <a:r>
              <a:rPr lang="en-US" sz="3200">
                <a:solidFill>
                  <a:schemeClr val="accent6">
                    <a:lumMod val="90000"/>
                    <a:lumOff val="10000"/>
                  </a:schemeClr>
                </a:solidFill>
              </a:rPr>
              <a:t>Pop-up Librarian in Writing Center</a:t>
            </a:r>
            <a:endParaRPr lang="en-US" sz="3200">
              <a:solidFill>
                <a:schemeClr val="accent6">
                  <a:lumMod val="90000"/>
                  <a:lumOff val="10000"/>
                </a:schemeClr>
              </a:solidFill>
              <a:cs typeface="Arial"/>
            </a:endParaRPr>
          </a:p>
          <a:p>
            <a:pPr marL="457200" indent="-457200">
              <a:buChar char="•"/>
            </a:pPr>
            <a:r>
              <a:rPr lang="en-US" sz="3200">
                <a:solidFill>
                  <a:schemeClr val="accent6">
                    <a:lumMod val="90000"/>
                    <a:lumOff val="10000"/>
                  </a:schemeClr>
                </a:solidFill>
              </a:rPr>
              <a:t>Mentoring student organization</a:t>
            </a:r>
            <a:endParaRPr lang="en-US" sz="3200">
              <a:solidFill>
                <a:schemeClr val="accent6">
                  <a:lumMod val="90000"/>
                  <a:lumOff val="10000"/>
                </a:schemeClr>
              </a:solidFill>
              <a:cs typeface="Arial"/>
            </a:endParaRPr>
          </a:p>
          <a:p>
            <a:pPr marL="457200" indent="-457200">
              <a:buChar char="•"/>
            </a:pPr>
            <a:r>
              <a:rPr lang="en-US" sz="3200">
                <a:solidFill>
                  <a:schemeClr val="accent6">
                    <a:lumMod val="90000"/>
                    <a:lumOff val="10000"/>
                  </a:schemeClr>
                </a:solidFill>
              </a:rPr>
              <a:t>Conversation Practice</a:t>
            </a:r>
          </a:p>
        </p:txBody>
      </p:sp>
    </p:spTree>
    <p:extLst>
      <p:ext uri="{BB962C8B-B14F-4D97-AF65-F5344CB8AC3E}">
        <p14:creationId xmlns:p14="http://schemas.microsoft.com/office/powerpoint/2010/main" val="5122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6E3D1F-21DB-CAEB-3A0E-29EA2DA7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574472"/>
            <a:ext cx="16172541" cy="1701800"/>
          </a:xfrm>
        </p:spPr>
        <p:txBody>
          <a:bodyPr/>
          <a:lstStyle/>
          <a:p>
            <a:pPr marL="25400" indent="0">
              <a:buNone/>
            </a:pPr>
            <a:r>
              <a:rPr lang="en-US" sz="3300"/>
              <a:t>3) The librarian will play a key role in supporting advanced academic expectations        by assisting with independent study opportunities and contributing to the potential development of a minor in Japanese cultural studies.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071C13-3D4B-9111-A68D-01FDB310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Team Teaching Opportunities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6FAC239-F220-0E76-9BF3-A915FF47CEE2}"/>
              </a:ext>
            </a:extLst>
          </p:cNvPr>
          <p:cNvSpPr txBox="1"/>
          <p:nvPr/>
        </p:nvSpPr>
        <p:spPr>
          <a:xfrm>
            <a:off x="9834227" y="4282212"/>
            <a:ext cx="4807423" cy="160043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4400"/>
              <a:t>Collection development</a:t>
            </a:r>
            <a:endParaRPr lang="en-US" sz="4400">
              <a:cs typeface="Arial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2E9EDE7E-7FA8-B9A9-7267-6B947BE945C3}"/>
              </a:ext>
            </a:extLst>
          </p:cNvPr>
          <p:cNvSpPr txBox="1"/>
          <p:nvPr/>
        </p:nvSpPr>
        <p:spPr>
          <a:xfrm>
            <a:off x="1459832" y="4273851"/>
            <a:ext cx="6581952" cy="16004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4400"/>
              <a:t>Research support for students and faculty</a:t>
            </a:r>
            <a:endParaRPr lang="en-US" sz="440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6E4BAB-5007-2E42-2A24-198E4ED55410}"/>
              </a:ext>
            </a:extLst>
          </p:cNvPr>
          <p:cNvSpPr txBox="1"/>
          <p:nvPr/>
        </p:nvSpPr>
        <p:spPr>
          <a:xfrm>
            <a:off x="1237868" y="6179260"/>
            <a:ext cx="16179802" cy="354101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003A3B"/>
                </a:solidFill>
                <a:cs typeface="Arial"/>
              </a:rPr>
              <a:t>Independent Study Assignment:</a:t>
            </a:r>
            <a:endParaRPr lang="en-US"/>
          </a:p>
          <a:p>
            <a:endParaRPr lang="en-US" sz="3600">
              <a:solidFill>
                <a:srgbClr val="003A3B"/>
              </a:solidFill>
              <a:cs typeface="Arial"/>
            </a:endParaRPr>
          </a:p>
          <a:p>
            <a:pPr marL="571500" indent="-571500">
              <a:buChar char="•"/>
            </a:pPr>
            <a:r>
              <a:rPr lang="en-US" sz="3600">
                <a:solidFill>
                  <a:srgbClr val="003A3B"/>
                </a:solidFill>
                <a:cs typeface="Arial"/>
              </a:rPr>
              <a:t>Find OA, OER for teaching and learning Japanese language &amp; Culture</a:t>
            </a:r>
          </a:p>
          <a:p>
            <a:pPr marL="571500" indent="-571500">
              <a:buChar char="•"/>
            </a:pPr>
            <a:r>
              <a:rPr lang="en-US" sz="3600">
                <a:solidFill>
                  <a:srgbClr val="003A3B"/>
                </a:solidFill>
                <a:cs typeface="Arial"/>
              </a:rPr>
              <a:t>Select and evaluate resources by non-native, students' view</a:t>
            </a:r>
          </a:p>
          <a:p>
            <a:pPr marL="571500" indent="-571500">
              <a:buChar char="•"/>
            </a:pPr>
            <a:r>
              <a:rPr lang="en-US" sz="3600">
                <a:solidFill>
                  <a:srgbClr val="003A3B"/>
                </a:solidFill>
                <a:cs typeface="Arial"/>
              </a:rPr>
              <a:t>List on-demand learning resources (OA, streaming videos)</a:t>
            </a:r>
          </a:p>
          <a:p>
            <a:pPr marL="571500" indent="-571500">
              <a:buChar char="•"/>
            </a:pPr>
            <a:r>
              <a:rPr lang="en-US" sz="3600">
                <a:solidFill>
                  <a:srgbClr val="003A3B"/>
                </a:solidFill>
                <a:cs typeface="Arial"/>
              </a:rPr>
              <a:t>Update </a:t>
            </a:r>
            <a:r>
              <a:rPr lang="en-US" sz="3600" err="1">
                <a:solidFill>
                  <a:srgbClr val="003A3B"/>
                </a:solidFill>
                <a:cs typeface="Arial"/>
              </a:rPr>
              <a:t>LibGuides</a:t>
            </a:r>
            <a:r>
              <a:rPr lang="en-US" sz="3600">
                <a:solidFill>
                  <a:srgbClr val="003A3B"/>
                </a:solidFill>
                <a:cs typeface="Arial"/>
              </a:rPr>
              <a:t> (JAPN 101/102/201/202)</a:t>
            </a:r>
          </a:p>
        </p:txBody>
      </p:sp>
    </p:spTree>
    <p:extLst>
      <p:ext uri="{BB962C8B-B14F-4D97-AF65-F5344CB8AC3E}">
        <p14:creationId xmlns:p14="http://schemas.microsoft.com/office/powerpoint/2010/main" val="42757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2026 Conference">
      <a:dk1>
        <a:srgbClr val="027676"/>
      </a:dk1>
      <a:lt1>
        <a:srgbClr val="FFFFFF"/>
      </a:lt1>
      <a:dk2>
        <a:srgbClr val="EA7867"/>
      </a:dk2>
      <a:lt2>
        <a:srgbClr val="FCECDB"/>
      </a:lt2>
      <a:accent1>
        <a:srgbClr val="87C3BF"/>
      </a:accent1>
      <a:accent2>
        <a:srgbClr val="F0A586"/>
      </a:accent2>
      <a:accent3>
        <a:srgbClr val="F05758"/>
      </a:accent3>
      <a:accent4>
        <a:srgbClr val="FAAE58"/>
      </a:accent4>
      <a:accent5>
        <a:srgbClr val="815241"/>
      </a:accent5>
      <a:accent6>
        <a:srgbClr val="47231A"/>
      </a:accent6>
      <a:hlink>
        <a:srgbClr val="C58C54"/>
      </a:hlink>
      <a:folHlink>
        <a:srgbClr val="0A34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2026 Conference">
      <a:dk1>
        <a:srgbClr val="027676"/>
      </a:dk1>
      <a:lt1>
        <a:srgbClr val="FFFFFF"/>
      </a:lt1>
      <a:dk2>
        <a:srgbClr val="EA7867"/>
      </a:dk2>
      <a:lt2>
        <a:srgbClr val="FCECDB"/>
      </a:lt2>
      <a:accent1>
        <a:srgbClr val="87C3BF"/>
      </a:accent1>
      <a:accent2>
        <a:srgbClr val="F0A586"/>
      </a:accent2>
      <a:accent3>
        <a:srgbClr val="F05758"/>
      </a:accent3>
      <a:accent4>
        <a:srgbClr val="FAAE58"/>
      </a:accent4>
      <a:accent5>
        <a:srgbClr val="815241"/>
      </a:accent5>
      <a:accent6>
        <a:srgbClr val="47231A"/>
      </a:accent6>
      <a:hlink>
        <a:srgbClr val="C58C54"/>
      </a:hlink>
      <a:folHlink>
        <a:srgbClr val="0A34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16</Slides>
  <Notes>10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PowerPoint Presentation</vt:lpstr>
      <vt:lpstr>Don’t Miss!</vt:lpstr>
      <vt:lpstr>Tsunagaru:  Building Bridges in Japanese Language Learning Through Library-Faculty Collaboration</vt:lpstr>
      <vt:lpstr>PowerPoint Presentation</vt:lpstr>
      <vt:lpstr>What does the instructor expect?</vt:lpstr>
      <vt:lpstr>Enhancing Students' Cutlual Liteary and Overall Learning Outcomes</vt:lpstr>
      <vt:lpstr>Challenge: Library Collection</vt:lpstr>
      <vt:lpstr>Support Students' Learning In-Class and Out-of-Class Activities</vt:lpstr>
      <vt:lpstr>Team Teaching Opportunities</vt:lpstr>
      <vt:lpstr>Cultural Event Support</vt:lpstr>
      <vt:lpstr>Tsunagaru:</vt:lpstr>
      <vt:lpstr>PowerPoint Presentation</vt:lpstr>
      <vt:lpstr>References</vt:lpstr>
      <vt:lpstr>Please take a moment to  complete the program survey.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174</cp:revision>
  <dcterms:created xsi:type="dcterms:W3CDTF">2006-08-16T00:00:00Z</dcterms:created>
  <dcterms:modified xsi:type="dcterms:W3CDTF">2026-05-07T02:14:08Z</dcterms:modified>
</cp:coreProperties>
</file>