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5143500" type="screen16x9"/>
  <p:notesSz cx="6858000" cy="9144000"/>
  <p:embeddedFontLst>
    <p:embeddedFont>
      <p:font typeface="Alexandria" panose="020B0604020202020204" charset="-78"/>
      <p:regular r:id="rId45"/>
      <p:bold r:id="rId46"/>
    </p:embeddedFont>
    <p:embeddedFont>
      <p:font typeface="Alexandria SemiBold" panose="020B0604020202020204" charset="-78"/>
      <p:regular r:id="rId47"/>
      <p:bold r:id="rId48"/>
    </p:embeddedFont>
    <p:embeddedFont>
      <p:font typeface="Archivo" panose="020B0604020202020204" charset="0"/>
      <p:regular r:id="rId49"/>
      <p:bold r:id="rId50"/>
      <p:italic r:id="rId51"/>
      <p:boldItalic r:id="rId52"/>
    </p:embeddedFont>
    <p:embeddedFont>
      <p:font typeface="Average" panose="020B0604020202020204" charset="0"/>
      <p:regular r:id="rId53"/>
    </p:embeddedFont>
    <p:embeddedFont>
      <p:font typeface="Barlow" panose="00000500000000000000" pitchFamily="2" charset="0"/>
      <p:regular r:id="rId54"/>
      <p:bold r:id="rId55"/>
      <p:italic r:id="rId56"/>
      <p:boldItalic r:id="rId57"/>
    </p:embeddedFont>
    <p:embeddedFont>
      <p:font typeface="Darker Grotesque" panose="020B0604020202020204" charset="0"/>
      <p:regular r:id="rId58"/>
      <p:bold r:id="rId59"/>
    </p:embeddedFont>
    <p:embeddedFont>
      <p:font typeface="Darker Grotesque Black" panose="020B0604020202020204" charset="0"/>
      <p:bold r:id="rId60"/>
    </p:embeddedFont>
    <p:embeddedFont>
      <p:font typeface="Darker Grotesque Medium" panose="020B0604020202020204" charset="0"/>
      <p:regular r:id="rId61"/>
      <p:bold r:id="rId62"/>
    </p:embeddedFont>
    <p:embeddedFont>
      <p:font typeface="Darker Grotesque SemiBold" panose="020B0604020202020204" charset="0"/>
      <p:regular r:id="rId63"/>
      <p:bold r:id="rId64"/>
    </p:embeddedFont>
    <p:embeddedFont>
      <p:font typeface="DM Sans" pitchFamily="2" charset="0"/>
      <p:regular r:id="rId65"/>
      <p:bold r:id="rId66"/>
      <p:italic r:id="rId67"/>
      <p:boldItalic r:id="rId68"/>
    </p:embeddedFont>
    <p:embeddedFont>
      <p:font typeface="Georgia" panose="02040502050405020303" pitchFamily="18" charset="0"/>
      <p:regular r:id="rId69"/>
      <p:bold r:id="rId70"/>
      <p:italic r:id="rId71"/>
      <p:boldItalic r:id="rId72"/>
    </p:embeddedFont>
    <p:embeddedFont>
      <p:font typeface="Karla" pitchFamily="2" charset="0"/>
      <p:regular r:id="rId73"/>
      <p:bold r:id="rId74"/>
      <p:italic r:id="rId75"/>
      <p:boldItalic r:id="rId76"/>
    </p:embeddedFont>
    <p:embeddedFont>
      <p:font typeface="Oswald" panose="00000500000000000000" pitchFamily="2" charset="0"/>
      <p:regular r:id="rId77"/>
      <p:bold r:id="rId78"/>
    </p:embeddedFont>
    <p:embeddedFont>
      <p:font typeface="Play" panose="020B0604020202020204" charset="0"/>
      <p:regular r:id="rId79"/>
      <p:bold r:id="rId80"/>
    </p:embeddedFont>
    <p:embeddedFont>
      <p:font typeface="Rammetto One" panose="020B0604020202020204" charset="0"/>
      <p:regular r:id="rId81"/>
    </p:embeddedFont>
    <p:embeddedFont>
      <p:font typeface="Rubik" panose="020B0604020202020204" charset="-79"/>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440" y="80"/>
      </p:cViewPr>
      <p:guideLst>
        <p:guide orient="horz" pos="1620"/>
        <p:guide pos="2880"/>
      </p:guideLst>
    </p:cSldViewPr>
  </p:slideViewPr>
  <p:notesTextViewPr>
    <p:cViewPr>
      <p:scale>
        <a:sx n="1" d="1"/>
        <a:sy n="1" d="1"/>
      </p:scale>
      <p:origin x="0" y="0"/>
    </p:cViewPr>
  </p:notesTextViewPr>
  <p:notesViewPr>
    <p:cSldViewPr snapToGrid="0">
      <p:cViewPr varScale="1">
        <p:scale>
          <a:sx n="80" d="100"/>
          <a:sy n="80" d="100"/>
        </p:scale>
        <p:origin x="3344" y="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84" Type="http://schemas.openxmlformats.org/officeDocument/2006/relationships/font" Target="fonts/font40.fntdata"/><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9.fntdata"/><Relationship Id="rId58" Type="http://schemas.openxmlformats.org/officeDocument/2006/relationships/font" Target="fonts/font14.fntdata"/><Relationship Id="rId74" Type="http://schemas.openxmlformats.org/officeDocument/2006/relationships/font" Target="fonts/font30.fntdata"/><Relationship Id="rId79" Type="http://schemas.openxmlformats.org/officeDocument/2006/relationships/font" Target="fonts/font35.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font" Target="fonts/font28.fntdata"/><Relationship Id="rId80" Type="http://schemas.openxmlformats.org/officeDocument/2006/relationships/font" Target="fonts/font36.fntdata"/><Relationship Id="rId85" Type="http://schemas.openxmlformats.org/officeDocument/2006/relationships/font" Target="fonts/font4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font" Target="fonts/font31.fntdata"/><Relationship Id="rId83" Type="http://schemas.openxmlformats.org/officeDocument/2006/relationships/font" Target="fonts/font39.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font" Target="fonts/font34.fntdata"/><Relationship Id="rId81" Type="http://schemas.openxmlformats.org/officeDocument/2006/relationships/font" Target="fonts/font37.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font" Target="fonts/font32.fntdata"/><Relationship Id="rId7" Type="http://schemas.openxmlformats.org/officeDocument/2006/relationships/slide" Target="slides/slide5.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font" Target="fonts/font1.fntdata"/><Relationship Id="rId66" Type="http://schemas.openxmlformats.org/officeDocument/2006/relationships/font" Target="fonts/font22.fntdata"/><Relationship Id="rId87" Type="http://schemas.openxmlformats.org/officeDocument/2006/relationships/viewProps" Target="viewProps.xml"/><Relationship Id="rId61" Type="http://schemas.openxmlformats.org/officeDocument/2006/relationships/font" Target="fonts/font17.fntdata"/><Relationship Id="rId82" Type="http://schemas.openxmlformats.org/officeDocument/2006/relationships/font" Target="fonts/font38.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e6e7276c7c_2_1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3e6e7276c7c_2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d65a9902cc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d65a9902c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Joe Slide</a:t>
            </a:r>
            <a:endParaRPr/>
          </a:p>
          <a:p>
            <a:pPr marL="457200" lvl="0" indent="-298450" algn="l" rtl="0">
              <a:spcBef>
                <a:spcPts val="0"/>
              </a:spcBef>
              <a:spcAft>
                <a:spcPts val="0"/>
              </a:spcAft>
              <a:buSzPts val="1100"/>
              <a:buChar char="-"/>
            </a:pPr>
            <a:r>
              <a:rPr lang="en"/>
              <a:t>Software instructional classes, these are free classes</a:t>
            </a:r>
            <a:endParaRPr/>
          </a:p>
          <a:p>
            <a:pPr marL="457200" lvl="0" indent="-298450" algn="l" rtl="0">
              <a:spcBef>
                <a:spcPts val="0"/>
              </a:spcBef>
              <a:spcAft>
                <a:spcPts val="0"/>
              </a:spcAft>
              <a:buSzPts val="1100"/>
              <a:buChar char="-"/>
            </a:pPr>
            <a:r>
              <a:rPr lang="en"/>
              <a:t>Project based classes that incorporate our on-site equipment, usually cost between $5-$20 depending on the project, but we do occasionally offer free project classes</a:t>
            </a:r>
            <a:endParaRPr/>
          </a:p>
          <a:p>
            <a:pPr marL="457200" lvl="0" indent="-298450" algn="l" rtl="0">
              <a:spcBef>
                <a:spcPts val="0"/>
              </a:spcBef>
              <a:spcAft>
                <a:spcPts val="0"/>
              </a:spcAft>
              <a:buSzPts val="1100"/>
              <a:buChar char="-"/>
            </a:pPr>
            <a:r>
              <a:rPr lang="en"/>
              <a:t>Certification classes for patrons looking to gain independent use of our machinery, these classes are free</a:t>
            </a:r>
            <a:endParaRPr/>
          </a:p>
          <a:p>
            <a:pPr marL="457200" lvl="0" indent="-298450" algn="l" rtl="0">
              <a:spcBef>
                <a:spcPts val="0"/>
              </a:spcBef>
              <a:spcAft>
                <a:spcPts val="0"/>
              </a:spcAft>
              <a:buSzPts val="1100"/>
              <a:buChar char="-"/>
            </a:pPr>
            <a:r>
              <a:rPr lang="en"/>
              <a:t>Certification classes for patrons looking to gain independent use of our machinery, these classes are free</a:t>
            </a:r>
            <a:endParaRPr/>
          </a:p>
          <a:p>
            <a:pPr marL="457200" lvl="0" indent="-298450" algn="l" rtl="0">
              <a:spcBef>
                <a:spcPts val="0"/>
              </a:spcBef>
              <a:spcAft>
                <a:spcPts val="0"/>
              </a:spcAft>
              <a:buSzPts val="1100"/>
              <a:buChar char="-"/>
            </a:pPr>
            <a:r>
              <a:rPr lang="en"/>
              <a:t>Kitchen cross-over classes, project classes that incorporate the makerspace equipment and cooking food from the Teaching Kitchen, these classes typically have a charge ranging from $10-$25 depending on the project and recipe.</a:t>
            </a:r>
            <a:endParaRPr/>
          </a:p>
          <a:p>
            <a:pPr marL="45720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d84b4080e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d84b4080e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Katie</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We teach 5-6 classes each week for children ages 6 and up, teens, and adults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About 4 partner classes each month, for local non-profits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host 1-2 guest instructors a quarter. These are typically local restaurant owners. Using guest instructors is a key way we add diversity to the classes we offer.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Registration is required for classes. Most of the classes in the kitchen have a fee to cover ingredients and supplies, anywhere from $5-$20. We do also have free classes every month, like our foundational knife skills class, and all of our partner classes are free.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Space fills quickly! At almost 5 years open, most classes are still filling in under 5 minutes.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Community prefers hands-on classes, but we do offer demonstration classes as well. </a:t>
            </a:r>
            <a:endParaRPr sz="1200">
              <a:solidFill>
                <a:schemeClr val="dk1"/>
              </a:solidFill>
            </a:endParaRPr>
          </a:p>
          <a:p>
            <a:pPr marL="457200" lvl="0" indent="0" algn="l" rtl="0">
              <a:spcBef>
                <a:spcPts val="120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d65a9902cc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d65a9902cc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What we know:</a:t>
            </a:r>
            <a:r>
              <a:rPr lang="en" sz="1200">
                <a:solidFill>
                  <a:schemeClr val="dk1"/>
                </a:solidFill>
              </a:rPr>
              <a:t> </a:t>
            </a:r>
            <a:endParaRPr sz="1200">
              <a:solidFill>
                <a:schemeClr val="dk1"/>
              </a:solidFill>
            </a:endParaRPr>
          </a:p>
          <a:p>
            <a:pPr marL="685800" lvl="0" indent="-304800" algn="l" rtl="0">
              <a:lnSpc>
                <a:spcPct val="115000"/>
              </a:lnSpc>
              <a:spcBef>
                <a:spcPts val="1200"/>
              </a:spcBef>
              <a:spcAft>
                <a:spcPts val="0"/>
              </a:spcAft>
              <a:buClr>
                <a:schemeClr val="dk1"/>
              </a:buClr>
              <a:buSzPts val="1200"/>
              <a:buFont typeface="Arial"/>
              <a:buChar char="●"/>
            </a:pPr>
            <a:r>
              <a:rPr lang="en" sz="1200">
                <a:solidFill>
                  <a:schemeClr val="dk1"/>
                </a:solidFill>
              </a:rPr>
              <a:t>Many of us are familiar with the 2023 Surgeon General’s report on the Epidemic of Lonliness and Isolation. </a:t>
            </a:r>
            <a:endParaRPr sz="1200">
              <a:solidFill>
                <a:schemeClr val="dk1"/>
              </a:solidFill>
            </a:endParaRPr>
          </a:p>
          <a:p>
            <a:pPr marL="685800" lvl="0" indent="-304800" algn="l" rtl="0">
              <a:lnSpc>
                <a:spcPct val="115000"/>
              </a:lnSpc>
              <a:spcBef>
                <a:spcPts val="0"/>
              </a:spcBef>
              <a:spcAft>
                <a:spcPts val="0"/>
              </a:spcAft>
              <a:buClr>
                <a:schemeClr val="dk1"/>
              </a:buClr>
              <a:buSzPts val="1200"/>
              <a:buFont typeface="Arial"/>
              <a:buChar char="●"/>
            </a:pPr>
            <a:r>
              <a:rPr lang="en" sz="1200">
                <a:solidFill>
                  <a:schemeClr val="dk1"/>
                </a:solidFill>
              </a:rPr>
              <a:t>Connection supports well-being, both for the individual and the community</a:t>
            </a:r>
            <a:endParaRPr sz="1200">
              <a:solidFill>
                <a:schemeClr val="dk1"/>
              </a:solidFill>
            </a:endParaRPr>
          </a:p>
          <a:p>
            <a:pPr marL="685800" lvl="0" indent="-304800" algn="l" rtl="0">
              <a:lnSpc>
                <a:spcPct val="115000"/>
              </a:lnSpc>
              <a:spcBef>
                <a:spcPts val="0"/>
              </a:spcBef>
              <a:spcAft>
                <a:spcPts val="0"/>
              </a:spcAft>
              <a:buClr>
                <a:schemeClr val="dk1"/>
              </a:buClr>
              <a:buSzPts val="1200"/>
              <a:buFont typeface="Arial"/>
              <a:buChar char="●"/>
            </a:pPr>
            <a:r>
              <a:rPr lang="en" sz="1200">
                <a:solidFill>
                  <a:schemeClr val="dk1"/>
                </a:solidFill>
              </a:rPr>
              <a:t>People seek places where they feel they belong and everyone knows their name</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What libraries already do:</a:t>
            </a:r>
            <a:r>
              <a:rPr lang="en" sz="1200">
                <a:solidFill>
                  <a:schemeClr val="dk1"/>
                </a:solidFill>
              </a:rPr>
              <a:t> </a:t>
            </a:r>
            <a:endParaRPr sz="1200">
              <a:solidFill>
                <a:schemeClr val="dk1"/>
              </a:solidFill>
            </a:endParaRPr>
          </a:p>
          <a:p>
            <a:pPr marL="685800" lvl="0" indent="-304800" algn="l" rtl="0">
              <a:lnSpc>
                <a:spcPct val="115000"/>
              </a:lnSpc>
              <a:spcBef>
                <a:spcPts val="1200"/>
              </a:spcBef>
              <a:spcAft>
                <a:spcPts val="0"/>
              </a:spcAft>
              <a:buClr>
                <a:schemeClr val="dk1"/>
              </a:buClr>
              <a:buSzPts val="1200"/>
              <a:buFont typeface="Arial"/>
              <a:buChar char="●"/>
            </a:pPr>
            <a:r>
              <a:rPr lang="en" sz="1200">
                <a:solidFill>
                  <a:schemeClr val="dk1"/>
                </a:solidFill>
              </a:rPr>
              <a:t>Create welcoming, shared spaces  </a:t>
            </a:r>
            <a:endParaRPr sz="1200">
              <a:solidFill>
                <a:schemeClr val="dk1"/>
              </a:solidFill>
            </a:endParaRPr>
          </a:p>
          <a:p>
            <a:pPr marL="685800" lvl="0" indent="-304800" algn="l" rtl="0">
              <a:lnSpc>
                <a:spcPct val="115000"/>
              </a:lnSpc>
              <a:spcBef>
                <a:spcPts val="0"/>
              </a:spcBef>
              <a:spcAft>
                <a:spcPts val="0"/>
              </a:spcAft>
              <a:buClr>
                <a:schemeClr val="dk1"/>
              </a:buClr>
              <a:buSzPts val="1200"/>
              <a:buFont typeface="Arial"/>
              <a:buChar char="●"/>
            </a:pPr>
            <a:r>
              <a:rPr lang="en" sz="1200">
                <a:solidFill>
                  <a:schemeClr val="dk1"/>
                </a:solidFill>
              </a:rPr>
              <a:t>Foster interaction—formal and informal  </a:t>
            </a:r>
            <a:endParaRPr sz="1200">
              <a:solidFill>
                <a:schemeClr val="dk1"/>
              </a:solidFill>
            </a:endParaRPr>
          </a:p>
          <a:p>
            <a:pPr marL="685800" lvl="0" indent="-304800" algn="l" rtl="0">
              <a:lnSpc>
                <a:spcPct val="115000"/>
              </a:lnSpc>
              <a:spcBef>
                <a:spcPts val="0"/>
              </a:spcBef>
              <a:spcAft>
                <a:spcPts val="0"/>
              </a:spcAft>
              <a:buClr>
                <a:schemeClr val="dk1"/>
              </a:buClr>
              <a:buSzPts val="1200"/>
              <a:buFont typeface="Arial"/>
              <a:buChar char="●"/>
            </a:pPr>
            <a:r>
              <a:rPr lang="en" sz="1200">
                <a:solidFill>
                  <a:schemeClr val="dk1"/>
                </a:solidFill>
              </a:rPr>
              <a:t>Serve as community anchors  </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d55f83095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d55f83095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700">
                <a:solidFill>
                  <a:srgbClr val="2B1803"/>
                </a:solidFill>
                <a:latin typeface="Darker Grotesque Medium"/>
                <a:ea typeface="Darker Grotesque Medium"/>
                <a:cs typeface="Darker Grotesque Medium"/>
                <a:sym typeface="Darker Grotesque Medium"/>
              </a:rPr>
              <a:t>Katie</a:t>
            </a:r>
            <a:endParaRPr sz="1700">
              <a:solidFill>
                <a:srgbClr val="2B1803"/>
              </a:solidFill>
              <a:latin typeface="Darker Grotesque Medium"/>
              <a:ea typeface="Darker Grotesque Medium"/>
              <a:cs typeface="Darker Grotesque Medium"/>
              <a:sym typeface="Darker Grotesque Medium"/>
            </a:endParaRPr>
          </a:p>
          <a:p>
            <a:pPr marL="0" lvl="0" indent="0" algn="l" rtl="0">
              <a:lnSpc>
                <a:spcPct val="115000"/>
              </a:lnSpc>
              <a:spcBef>
                <a:spcPts val="1200"/>
              </a:spcBef>
              <a:spcAft>
                <a:spcPts val="0"/>
              </a:spcAft>
              <a:buClr>
                <a:schemeClr val="dk1"/>
              </a:buClr>
              <a:buSzPts val="1100"/>
              <a:buFont typeface="Arial"/>
              <a:buNone/>
            </a:pPr>
            <a:r>
              <a:rPr lang="en" sz="1700">
                <a:solidFill>
                  <a:srgbClr val="2B1803"/>
                </a:solidFill>
                <a:latin typeface="Darker Grotesque Medium"/>
                <a:ea typeface="Darker Grotesque Medium"/>
                <a:cs typeface="Darker Grotesque Medium"/>
                <a:sym typeface="Darker Grotesque Medium"/>
              </a:rPr>
              <a:t>We create interactive, shared experiences where people learn by doing—building skills, confidence, and community along the way.</a:t>
            </a:r>
            <a:endParaRPr sz="1800">
              <a:solidFill>
                <a:srgbClr val="CACACA"/>
              </a:solidFill>
              <a:latin typeface="Average"/>
              <a:ea typeface="Average"/>
              <a:cs typeface="Average"/>
              <a:sym typeface="Average"/>
            </a:endParaRPr>
          </a:p>
          <a:p>
            <a:pPr marL="0" lvl="0" indent="0" algn="l" rtl="0">
              <a:spcBef>
                <a:spcPts val="12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d65a9902cc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3d65a9902cc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Available laptops and desktops with various design software: Full Adobe Suite, Fusion360, AutoCAD, Blender, CorelDraw, Inventor, Unity, Unreal Engine 5, and FL Studio</a:t>
            </a:r>
            <a:endParaRPr/>
          </a:p>
          <a:p>
            <a:pPr marL="457200" lvl="0" indent="-298450" algn="l" rtl="0">
              <a:spcBef>
                <a:spcPts val="0"/>
              </a:spcBef>
              <a:spcAft>
                <a:spcPts val="0"/>
              </a:spcAft>
              <a:buSzPts val="1100"/>
              <a:buChar char="-"/>
            </a:pPr>
            <a:r>
              <a:rPr lang="en"/>
              <a:t>Fabrication equipment: laser engravers, CNC, 3D printers, sewing machines, embroidery, serger, Cricut vinyl cutters, vaquformers, and 3D scanner. </a:t>
            </a:r>
            <a:endParaRPr/>
          </a:p>
          <a:p>
            <a:pPr marL="457200" lvl="0" indent="-298450" algn="l" rtl="0">
              <a:spcBef>
                <a:spcPts val="0"/>
              </a:spcBef>
              <a:spcAft>
                <a:spcPts val="0"/>
              </a:spcAft>
              <a:buSzPts val="1100"/>
              <a:buChar char="-"/>
            </a:pPr>
            <a:r>
              <a:rPr lang="en"/>
              <a:t>Fabrication Lab, AR/VR Lab, &amp; Audio/Video Lab available</a:t>
            </a:r>
            <a:endParaRPr/>
          </a:p>
          <a:p>
            <a:pPr marL="457200" lvl="0" indent="-298450" algn="l" rtl="0">
              <a:spcBef>
                <a:spcPts val="0"/>
              </a:spcBef>
              <a:spcAft>
                <a:spcPts val="0"/>
              </a:spcAft>
              <a:buSzPts val="1100"/>
              <a:buChar char="-"/>
            </a:pPr>
            <a:r>
              <a:rPr lang="en"/>
              <a:t>Fabrication tools: calipers, rulers, cutting mats, x-acto knives, cutting guards, t-squares, etc. </a:t>
            </a:r>
            <a:endParaRPr/>
          </a:p>
          <a:p>
            <a:pPr marL="457200" lvl="0" indent="-298450" algn="l" rtl="0">
              <a:spcBef>
                <a:spcPts val="0"/>
              </a:spcBef>
              <a:spcAft>
                <a:spcPts val="0"/>
              </a:spcAft>
              <a:buSzPts val="1100"/>
              <a:buChar char="-"/>
            </a:pPr>
            <a:r>
              <a:rPr lang="en"/>
              <a:t>Available materials for purchase: wood, slate stone, acrylic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d84b4080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d84b4080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Most classes require attendees to actively follow instruction on their own devices in order to successfully create their project</a:t>
            </a:r>
            <a:endParaRPr/>
          </a:p>
          <a:p>
            <a:pPr marL="457200" lvl="0" indent="-298450" algn="l" rtl="0">
              <a:spcBef>
                <a:spcPts val="0"/>
              </a:spcBef>
              <a:spcAft>
                <a:spcPts val="0"/>
              </a:spcAft>
              <a:buSzPts val="1100"/>
              <a:buChar char="-"/>
            </a:pPr>
            <a:r>
              <a:rPr lang="en"/>
              <a:t>In classes that incorporate our fabrication equipment, patrons have the opportunity to view other participant’s projects being made along with their own</a:t>
            </a:r>
            <a:endParaRPr/>
          </a:p>
          <a:p>
            <a:pPr marL="457200" lvl="0" indent="-298450" algn="l" rtl="0">
              <a:spcBef>
                <a:spcPts val="0"/>
              </a:spcBef>
              <a:spcAft>
                <a:spcPts val="0"/>
              </a:spcAft>
              <a:buSzPts val="1100"/>
              <a:buChar char="-"/>
            </a:pPr>
            <a:r>
              <a:rPr lang="en"/>
              <a:t>We label programs that require a higher-level of skill in certain subjects in order to not fragment the class between those who are confident in their skill set and those who are new to the techniques and concepts we teach on</a:t>
            </a:r>
            <a:endParaRPr/>
          </a:p>
          <a:p>
            <a:pPr marL="457200" lvl="0" indent="-298450" algn="l" rtl="0">
              <a:spcBef>
                <a:spcPts val="0"/>
              </a:spcBef>
              <a:spcAft>
                <a:spcPts val="0"/>
              </a:spcAft>
              <a:buSzPts val="1100"/>
              <a:buChar char="-"/>
            </a:pPr>
            <a:r>
              <a:rPr lang="en"/>
              <a:t>Our makerspace features large open tables and workspaces to both encourage and accommodate group work and large projects</a:t>
            </a:r>
            <a:endParaRPr/>
          </a:p>
          <a:p>
            <a:pPr marL="457200" lvl="0" indent="-298450" algn="l" rtl="0">
              <a:spcBef>
                <a:spcPts val="0"/>
              </a:spcBef>
              <a:spcAft>
                <a:spcPts val="0"/>
              </a:spcAft>
              <a:buSzPts val="1100"/>
              <a:buChar char="-"/>
            </a:pPr>
            <a:r>
              <a:rPr lang="en"/>
              <a:t>The main screen in the makerspace has an rotating slidedeck that showcases class photos or project photos submitted by our patrons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e6e7276c7c_2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e6e7276c7c_2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Most classes require attendees to actively follow instruction on their own devices in order to successfully create their project</a:t>
            </a:r>
            <a:endParaRPr/>
          </a:p>
          <a:p>
            <a:pPr marL="457200" lvl="0" indent="-298450" algn="l" rtl="0">
              <a:spcBef>
                <a:spcPts val="0"/>
              </a:spcBef>
              <a:spcAft>
                <a:spcPts val="0"/>
              </a:spcAft>
              <a:buSzPts val="1100"/>
              <a:buChar char="-"/>
            </a:pPr>
            <a:r>
              <a:rPr lang="en"/>
              <a:t>In classes that incorporate our fabrication equipment, patrons have the opportunity to view other participant’s projects being made along with their own</a:t>
            </a:r>
            <a:endParaRPr/>
          </a:p>
          <a:p>
            <a:pPr marL="457200" lvl="0" indent="-298450" algn="l" rtl="0">
              <a:spcBef>
                <a:spcPts val="0"/>
              </a:spcBef>
              <a:spcAft>
                <a:spcPts val="0"/>
              </a:spcAft>
              <a:buSzPts val="1100"/>
              <a:buChar char="-"/>
            </a:pPr>
            <a:r>
              <a:rPr lang="en"/>
              <a:t>We label programs that require a higher-level of skill in certain subjects in order to not fragment the class between those who are confident in their skill set and those who are new to the techniques and concepts we teach on</a:t>
            </a:r>
            <a:endParaRPr/>
          </a:p>
          <a:p>
            <a:pPr marL="457200" lvl="0" indent="-298450" algn="l" rtl="0">
              <a:spcBef>
                <a:spcPts val="0"/>
              </a:spcBef>
              <a:spcAft>
                <a:spcPts val="0"/>
              </a:spcAft>
              <a:buSzPts val="1100"/>
              <a:buChar char="-"/>
            </a:pPr>
            <a:r>
              <a:rPr lang="en"/>
              <a:t>Our makerspace features large open tables and workspaces to both encourage and accommodate group work and large projects</a:t>
            </a:r>
            <a:endParaRPr/>
          </a:p>
          <a:p>
            <a:pPr marL="457200" lvl="0" indent="-298450" algn="l" rtl="0">
              <a:spcBef>
                <a:spcPts val="0"/>
              </a:spcBef>
              <a:spcAft>
                <a:spcPts val="0"/>
              </a:spcAft>
              <a:buSzPts val="1100"/>
              <a:buChar char="-"/>
            </a:pPr>
            <a:r>
              <a:rPr lang="en"/>
              <a:t>The main screen in the makerspace has an rotating slidedeck that showcases class photos or project photos submitted by our patrons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dac8474a4d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dac8474a4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 sz="1200">
                <a:solidFill>
                  <a:schemeClr val="dk1"/>
                </a:solidFill>
              </a:rPr>
              <a:t>We teach 5-6 classes each week for children ages 6 and up, teens, and adults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About 4 partner classes each month, for local non-profits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host 1-2 guest instructors a quarter. These are typically local restaurant owners. Using guest instructors is a key way we add diversity to the classes we offer.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Registration is required for classes. Most of the classes in the kitchen have a fee to cover ingredients and supplies, anywhere from $5-$20. We do also have free classes every month, like our foundational knife skills class, and all of our partner classes are free.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Space fills quickly! At almost 5 years open, most classes are still filling in under 5 minutes.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Community prefers hands-on classes, but we do offer demonstration classes as well. </a:t>
            </a:r>
            <a:endParaRPr sz="1200">
              <a:solidFill>
                <a:schemeClr val="dk1"/>
              </a:solidFill>
            </a:endParaRPr>
          </a:p>
          <a:p>
            <a:pPr marL="457200" lvl="0" indent="0" algn="l" rtl="0">
              <a:spcBef>
                <a:spcPts val="120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e6e7276c7c_2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e6e7276c7c_2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verage"/>
                <a:ea typeface="Average"/>
                <a:cs typeface="Average"/>
                <a:sym typeface="Average"/>
              </a:rPr>
              <a:t>Room Design</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Participants work around tables facing one another. It’s easier to talk to people when you’re facing them.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Tables are at different heights and the island is ADA accessible to allow everyone to find a good spot to work.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There’s a rolling slide deck that runs before class. It’s a passive talking point. It gives people something to look at, people love seeing themselves, family, teachers, other people in the community.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Average"/>
                <a:ea typeface="Average"/>
                <a:cs typeface="Average"/>
                <a:sym typeface="Average"/>
              </a:rPr>
              <a:t>In Our Classes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Work in a group of 2, 3 or 4</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Move around--in classes you are sitting around one table working together. But, there are other times when might be standing next to someone else a the prep sink, or using a wok  next to someone else at the gas range. There’s lots of opportunity to connect with other people in the class (not just your table mates)</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There are some classes where you’re working on your own, but a majority of the time, teamwork is usually required to get a finished product. There’s very few opportunities we have as adults, no longer in school, to have to work with a stranger. It’s truly a unique situation.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Fair amount of downtime. When I started designing classes I thought I’d have to fill every minute. But, now I know the downtime is such an important part of the class and it’s an important tool for connection. People start to chat and exchange stories about classes. They offer to send one another recipes. Or, they as questions of the instructor (salt question). </a:t>
            </a:r>
            <a:endParaRPr sz="1200">
              <a:solidFill>
                <a:schemeClr val="dk1"/>
              </a:solidFill>
              <a:latin typeface="Average"/>
              <a:ea typeface="Average"/>
              <a:cs typeface="Average"/>
              <a:sym typeface="Average"/>
            </a:endParaRPr>
          </a:p>
          <a:p>
            <a:pPr marL="0" lvl="0" indent="0" algn="l" rtl="0">
              <a:spcBef>
                <a:spcPts val="1200"/>
              </a:spcBef>
              <a:spcAft>
                <a:spcPts val="0"/>
              </a:spcAft>
              <a:buNone/>
            </a:pPr>
            <a:endParaRPr sz="1200">
              <a:solidFill>
                <a:schemeClr val="dk1"/>
              </a:solidFill>
              <a:latin typeface="Average"/>
              <a:ea typeface="Average"/>
              <a:cs typeface="Average"/>
              <a:sym typeface="Averag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da7e19e0a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da7e19e0a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verage"/>
                <a:ea typeface="Average"/>
                <a:cs typeface="Average"/>
                <a:sym typeface="Average"/>
              </a:rPr>
              <a:t>Classes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Sometimes the classes are based around a common interest like Vegetarian, Cooking for 1, or Gluten-Free</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Cooking Basics designed for a beginner cook. These classes move more slowly and everyone knows the content will be broken down and easy to follow.</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have a monthly nutrition and wellness class taught by hospital dietitian. She and the participants make the dish and while they eat she presents on a health-related topic like diabetes, anemia, or heart disease.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Inclusive cooks is a class that came about because we had community members ask for it. There are several organizations for adults with disabilites in the county who we work with, but there are many individuals who aren’t associated with the groups who want to come in for classes. While they are welcome to come to all of our classes, and many do, one staff member decided to flip the script. These classes are created for and centered on those with intellectual and developmental disabilities and they’re also open to all.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 our making for good classes, participants prepare a meal or treat that will be donated to a local organization. This is possible because our kitchen is licenced the same as a restaurant. We’ve made Turkey Noodle Soup and donated it to a soup kitchen. We had a local cupcake bakery owner, Em ___, teach how to make icing, how to ice a cupcake, make a fondant decoration. Each participant kept a couple and then the remainder were donated to staff at Boys and Girls Club.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Average"/>
                <a:ea typeface="Average"/>
                <a:cs typeface="Average"/>
                <a:sym typeface="Average"/>
              </a:rPr>
              <a:t>What we see: </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repeat participants have formed a community</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friendships have formed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Birthday story</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Cooking together is a form of teamwork that is unique.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Sharing a meal is a communal experience that is also unique.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There’s definitely a feeling of we’re all in this together.  There’s camaraderie in cooking.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e6e7276c7c_2_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g3e6e7276c7c_2_2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3e6e7276c7c_2_2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e6e7276c7c_2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3e6e7276c7c_2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verage"/>
                <a:ea typeface="Average"/>
                <a:cs typeface="Average"/>
                <a:sym typeface="Average"/>
              </a:rPr>
              <a:t>Classes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Sometimes the classes are based around a common interest like Vegetarian, Cooking for 1, or Gluten-Free</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Cooking Basics designed for a beginner cook. These classes move more slowly and everyone knows the content will be broken down and easy to follow.</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have a monthly nutrition and wellness class taught by hospital dietitian. She and the participants make the dish and while they eat she presents on a health-related topic like diabetes, anemia, or heart disease.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Inclusive cooks is a class that came about because we had community members ask for it. There are several organizations for adults with disabilites in the county who we work with, but there are many individuals who aren’t associated with the groups who want to come in for classes. While they are welcome to come to all of our classes, and many do, one staff member decided to flip the script. These classes are created for and centered on those with intellectual and developmental disabilities and they’re also open to all.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 our making for good classes, participants prepare a meal or treat that will be donated to a local organization. This is possible because our kitchen is licenced the same as a restaurant. We’ve made Turkey Noodle Soup and donated it to a soup kitchen. We had a local cupcake bakery owner, Em ___, teach how to make icing, how to ice a cupcake, make a fondant decoration. Each participant kept a couple and then the remainder were donated to staff at Boys and Girls Club.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Average"/>
                <a:ea typeface="Average"/>
                <a:cs typeface="Average"/>
                <a:sym typeface="Average"/>
              </a:rPr>
              <a:t>What we see: </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repeat participants have formed a community</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friendships have formed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Birthday story</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Cooking together is a form of teamwork that is unique.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Sharing a meal is a communal experience that is also unique.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There’s definitely a feeling of we’re all in this together.  There’s camaraderie in cooking.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e6e7276c7c_2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e6e7276c7c_2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verage"/>
                <a:ea typeface="Average"/>
                <a:cs typeface="Average"/>
                <a:sym typeface="Average"/>
              </a:rPr>
              <a:t>Classes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Sometimes the classes are based around a common interest like Vegetarian, Cooking for 1, or Gluten-Free</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Cooking Basics designed for a beginner cook. These classes move more slowly and everyone knows the content will be broken down and easy to follow.</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have a monthly nutrition and wellness class taught by hospital dietitian. She and the participants make the dish and while they eat she presents on a health-related topic like diabetes, anemia, or heart disease.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Inclusive cooks is a class that came about because we had community members ask for it. There are several organizations for adults with disabilites in the county who we work with, but there are many individuals who aren’t associated with the groups who want to come in for classes. While they are welcome to come to all of our classes, and many do, one staff member decided to flip the script. These classes are created for and centered on those with intellectual and developmental disabilities and they’re also open to all.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 our making for good classes, participants prepare a meal or treat that will be donated to a local organization. This is possible because our kitchen is licenced the same as a restaurant. We’ve made Turkey Noodle Soup and donated it to a soup kitchen. We had a local cupcake bakery owner, Em ___, teach how to make icing, how to ice a cupcake, make a fondant decoration. Each participant kept a couple and then the remainder were donated to staff at Boys and Girls Club.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Average"/>
                <a:ea typeface="Average"/>
                <a:cs typeface="Average"/>
                <a:sym typeface="Average"/>
              </a:rPr>
              <a:t>What we see: </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repeat participants have formed a community</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friendships have formed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Birthday story</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Cooking together is a form of teamwork that is unique.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Sharing a meal is a communal experience that is also unique.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There’s definitely a feeling of we’re all in this together.  There’s camaraderie in cooking.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e6e7276c7c_2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3e6e7276c7c_2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Average"/>
                <a:ea typeface="Average"/>
                <a:cs typeface="Average"/>
                <a:sym typeface="Average"/>
              </a:rPr>
              <a:t>Classes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Sometimes the classes are based around a common interest like Vegetarian, Cooking for 1, or Gluten-Free</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Cooking Basics designed for a beginner cook. These classes move more slowly and everyone knows the content will be broken down and easy to follow.</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have a monthly nutrition and wellness class taught by hospital dietitian. She and the participants make the dish and while they eat she presents on a health-related topic like diabetes, anemia, or heart disease.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Inclusive cooks is a class that came about because we had community members ask for it. There are several organizations for adults with disabilites in the county who we work with, but there are many individuals who aren’t associated with the groups who want to come in for classes. While they are welcome to come to all of our classes, and many do, one staff member decided to flip the script. These classes are created for and centered on those with intellectual and developmental disabilities and they’re also open to all. </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In our making for good classes, participants prepare a meal or treat that will be donated to a local organization. This is possible because our kitchen is licenced the same as a restaurant. We’ve made Turkey Noodle Soup and donated it to a soup kitchen. We had a local cupcake bakery owner, Em ___, teach how to make icing, how to ice a cupcake, make a fondant decoration. Each participant kept a couple and then the remainder were donated to staff at Boys and Girls Club.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Average"/>
                <a:ea typeface="Average"/>
                <a:cs typeface="Average"/>
                <a:sym typeface="Average"/>
              </a:rPr>
              <a:t>What we see: </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repeat participants have formed a community</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Many friendships have formed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Birthday story</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Cooking together is a form of teamwork that is unique. </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Sharing a meal is a communal experience that is also unique.</a:t>
            </a:r>
            <a:endParaRPr sz="1200">
              <a:solidFill>
                <a:schemeClr val="dk1"/>
              </a:solidFill>
            </a:endParaRPr>
          </a:p>
          <a:p>
            <a:pPr marL="0" lvl="0" indent="0" algn="l" rtl="0">
              <a:lnSpc>
                <a:spcPct val="115000"/>
              </a:lnSpc>
              <a:spcBef>
                <a:spcPts val="1200"/>
              </a:spcBef>
              <a:spcAft>
                <a:spcPts val="0"/>
              </a:spcAft>
              <a:buNone/>
            </a:pPr>
            <a:r>
              <a:rPr lang="en" sz="1200">
                <a:solidFill>
                  <a:schemeClr val="dk1"/>
                </a:solidFill>
              </a:rPr>
              <a:t>There’s definitely a feeling of we’re all in this together.  There’s camaraderie in cooking. </a:t>
            </a: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lnSpc>
                <a:spcPct val="115000"/>
              </a:lnSpc>
              <a:spcBef>
                <a:spcPts val="1200"/>
              </a:spcBef>
              <a:spcAft>
                <a:spcPts val="0"/>
              </a:spcAft>
              <a:buNone/>
            </a:pPr>
            <a:endParaRPr sz="12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dbf8e8628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dbf8e8628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Available laptops and desktops with various design software: Full Adobe Suite, Fusion360, AutoCAD, Blender, CorelDraw, Inventor, Unity, Unreal Engine 5, and FL Studio</a:t>
            </a:r>
            <a:endParaRPr/>
          </a:p>
          <a:p>
            <a:pPr marL="457200" lvl="0" indent="-298450" algn="l" rtl="0">
              <a:spcBef>
                <a:spcPts val="0"/>
              </a:spcBef>
              <a:spcAft>
                <a:spcPts val="0"/>
              </a:spcAft>
              <a:buSzPts val="1100"/>
              <a:buChar char="-"/>
            </a:pPr>
            <a:r>
              <a:rPr lang="en"/>
              <a:t>Fabrication equipment: laser engravers, CNC, 3D printers, sewing machines, embroidery, serger, Cricut vinyl cutters, vaquformers, and 3D scanner. </a:t>
            </a:r>
            <a:endParaRPr/>
          </a:p>
          <a:p>
            <a:pPr marL="457200" lvl="0" indent="-298450" algn="l" rtl="0">
              <a:spcBef>
                <a:spcPts val="0"/>
              </a:spcBef>
              <a:spcAft>
                <a:spcPts val="0"/>
              </a:spcAft>
              <a:buSzPts val="1100"/>
              <a:buChar char="-"/>
            </a:pPr>
            <a:r>
              <a:rPr lang="en"/>
              <a:t>Fabrication Lab, AR/VR Lab, &amp; Audio/Video Lab available</a:t>
            </a:r>
            <a:endParaRPr/>
          </a:p>
          <a:p>
            <a:pPr marL="457200" lvl="0" indent="-298450" algn="l" rtl="0">
              <a:spcBef>
                <a:spcPts val="0"/>
              </a:spcBef>
              <a:spcAft>
                <a:spcPts val="0"/>
              </a:spcAft>
              <a:buSzPts val="1100"/>
              <a:buChar char="-"/>
            </a:pPr>
            <a:r>
              <a:rPr lang="en"/>
              <a:t>Fabrication tools: calipers, rulers, cutting mats, x-acto knives, cutting guards, t-squares, etc. </a:t>
            </a:r>
            <a:endParaRPr/>
          </a:p>
          <a:p>
            <a:pPr marL="457200" lvl="0" indent="-298450" algn="l" rtl="0">
              <a:spcBef>
                <a:spcPts val="0"/>
              </a:spcBef>
              <a:spcAft>
                <a:spcPts val="0"/>
              </a:spcAft>
              <a:buSzPts val="1100"/>
              <a:buChar char="-"/>
            </a:pPr>
            <a:r>
              <a:rPr lang="en"/>
              <a:t>Available materials for purchase: wood, slate stone, acrylic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9a7fe7fc0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39a7fe7fc0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Most classes require attendees to actively follow instruction on their own devices in order to successfully create their project</a:t>
            </a:r>
            <a:endParaRPr/>
          </a:p>
          <a:p>
            <a:pPr marL="457200" lvl="0" indent="-298450" algn="l" rtl="0">
              <a:spcBef>
                <a:spcPts val="0"/>
              </a:spcBef>
              <a:spcAft>
                <a:spcPts val="0"/>
              </a:spcAft>
              <a:buSzPts val="1100"/>
              <a:buChar char="-"/>
            </a:pPr>
            <a:r>
              <a:rPr lang="en"/>
              <a:t>In classes that incorporate our fabrication equipment, patrons have the opportunity to view other participant’s projects being made along with their own</a:t>
            </a:r>
            <a:endParaRPr/>
          </a:p>
          <a:p>
            <a:pPr marL="457200" lvl="0" indent="-298450" algn="l" rtl="0">
              <a:spcBef>
                <a:spcPts val="0"/>
              </a:spcBef>
              <a:spcAft>
                <a:spcPts val="0"/>
              </a:spcAft>
              <a:buSzPts val="1100"/>
              <a:buChar char="-"/>
            </a:pPr>
            <a:r>
              <a:rPr lang="en"/>
              <a:t>We label programs that require a higher-level of skill in certain subjects in order to not fragment the class between those who are confident in their skill set and those who are new to the techniques and concepts we teach on</a:t>
            </a:r>
            <a:endParaRPr/>
          </a:p>
          <a:p>
            <a:pPr marL="457200" lvl="0" indent="-298450" algn="l" rtl="0">
              <a:spcBef>
                <a:spcPts val="0"/>
              </a:spcBef>
              <a:spcAft>
                <a:spcPts val="0"/>
              </a:spcAft>
              <a:buSzPts val="1100"/>
              <a:buChar char="-"/>
            </a:pPr>
            <a:r>
              <a:rPr lang="en"/>
              <a:t>Our makerspace features large open tables and workspaces to both encourage and accommodate group work and large projects</a:t>
            </a:r>
            <a:endParaRPr/>
          </a:p>
          <a:p>
            <a:pPr marL="457200" lvl="0" indent="-298450" algn="l" rtl="0">
              <a:spcBef>
                <a:spcPts val="0"/>
              </a:spcBef>
              <a:spcAft>
                <a:spcPts val="0"/>
              </a:spcAft>
              <a:buSzPts val="1100"/>
              <a:buChar char="-"/>
            </a:pPr>
            <a:r>
              <a:rPr lang="en"/>
              <a:t>The main screen in the makerspace has an rotating slidedeck that showcases class photos or project photos submitted by our patrons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9a7fe7fc0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9a7fe7fc0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Most classes require attendees to actively follow instruction on their own devices in order to successfully create their project</a:t>
            </a:r>
            <a:endParaRPr/>
          </a:p>
          <a:p>
            <a:pPr marL="457200" lvl="0" indent="-298450" algn="l" rtl="0">
              <a:spcBef>
                <a:spcPts val="0"/>
              </a:spcBef>
              <a:spcAft>
                <a:spcPts val="0"/>
              </a:spcAft>
              <a:buSzPts val="1100"/>
              <a:buChar char="-"/>
            </a:pPr>
            <a:r>
              <a:rPr lang="en"/>
              <a:t>In classes that incorporate our fabrication equipment, patrons have the opportunity to view other participant’s projects being made along with their own</a:t>
            </a:r>
            <a:endParaRPr/>
          </a:p>
          <a:p>
            <a:pPr marL="457200" lvl="0" indent="-298450" algn="l" rtl="0">
              <a:spcBef>
                <a:spcPts val="0"/>
              </a:spcBef>
              <a:spcAft>
                <a:spcPts val="0"/>
              </a:spcAft>
              <a:buSzPts val="1100"/>
              <a:buChar char="-"/>
            </a:pPr>
            <a:r>
              <a:rPr lang="en"/>
              <a:t>We label programs that require a higher-level of skill in certain subjects in order to not fragment the class between those who are confident in their skill set and those who are new to the techniques and concepts we teach on</a:t>
            </a:r>
            <a:endParaRPr/>
          </a:p>
          <a:p>
            <a:pPr marL="457200" lvl="0" indent="-298450" algn="l" rtl="0">
              <a:spcBef>
                <a:spcPts val="0"/>
              </a:spcBef>
              <a:spcAft>
                <a:spcPts val="0"/>
              </a:spcAft>
              <a:buSzPts val="1100"/>
              <a:buChar char="-"/>
            </a:pPr>
            <a:r>
              <a:rPr lang="en"/>
              <a:t>Our makerspace features large open tables and workspaces to both encourage and accommodate group work and large projects</a:t>
            </a:r>
            <a:endParaRPr/>
          </a:p>
          <a:p>
            <a:pPr marL="457200" lvl="0" indent="-298450" algn="l" rtl="0">
              <a:spcBef>
                <a:spcPts val="0"/>
              </a:spcBef>
              <a:spcAft>
                <a:spcPts val="0"/>
              </a:spcAft>
              <a:buSzPts val="1100"/>
              <a:buChar char="-"/>
            </a:pPr>
            <a:r>
              <a:rPr lang="en"/>
              <a:t>The main screen in the makerspace has an rotating slidedeck that showcases class photos or project photos submitted by our patrons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9a7fe7fc0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9a7fe7fc0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Most classes require attendees to actively follow instruction on their own devices in order to successfully create their project</a:t>
            </a:r>
            <a:endParaRPr/>
          </a:p>
          <a:p>
            <a:pPr marL="457200" lvl="0" indent="-298450" algn="l" rtl="0">
              <a:spcBef>
                <a:spcPts val="0"/>
              </a:spcBef>
              <a:spcAft>
                <a:spcPts val="0"/>
              </a:spcAft>
              <a:buSzPts val="1100"/>
              <a:buChar char="-"/>
            </a:pPr>
            <a:r>
              <a:rPr lang="en"/>
              <a:t>In classes that incorporate our fabrication equipment, patrons have the opportunity to view other participant’s projects being made along with their own</a:t>
            </a:r>
            <a:endParaRPr/>
          </a:p>
          <a:p>
            <a:pPr marL="457200" lvl="0" indent="-298450" algn="l" rtl="0">
              <a:spcBef>
                <a:spcPts val="0"/>
              </a:spcBef>
              <a:spcAft>
                <a:spcPts val="0"/>
              </a:spcAft>
              <a:buSzPts val="1100"/>
              <a:buChar char="-"/>
            </a:pPr>
            <a:r>
              <a:rPr lang="en"/>
              <a:t>We label programs that require a higher-level of skill in certain subjects in order to not fragment the class between those who are confident in their skill set and those who are new to the techniques and concepts we teach on</a:t>
            </a:r>
            <a:endParaRPr/>
          </a:p>
          <a:p>
            <a:pPr marL="457200" lvl="0" indent="-298450" algn="l" rtl="0">
              <a:spcBef>
                <a:spcPts val="0"/>
              </a:spcBef>
              <a:spcAft>
                <a:spcPts val="0"/>
              </a:spcAft>
              <a:buSzPts val="1100"/>
              <a:buChar char="-"/>
            </a:pPr>
            <a:r>
              <a:rPr lang="en"/>
              <a:t>Our makerspace features large open tables and workspaces to both encourage and accommodate group work and large projects</a:t>
            </a:r>
            <a:endParaRPr/>
          </a:p>
          <a:p>
            <a:pPr marL="457200" lvl="0" indent="-298450" algn="l" rtl="0">
              <a:spcBef>
                <a:spcPts val="0"/>
              </a:spcBef>
              <a:spcAft>
                <a:spcPts val="0"/>
              </a:spcAft>
              <a:buSzPts val="1100"/>
              <a:buChar char="-"/>
            </a:pPr>
            <a:r>
              <a:rPr lang="en"/>
              <a:t>The main screen in the makerspace has an rotating slidedeck that showcases class photos or project photos submitted by our patrons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dbf8e8628b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dbf8e8628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 sz="1200">
                <a:solidFill>
                  <a:schemeClr val="dk1"/>
                </a:solidFill>
              </a:rPr>
              <a:t>We teach 5-6 classes each week for children ages 6 and up, teens, and adults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About 4 partner classes each month, for local non-profits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We host 1-2 guest instructors a quarter. These are typically local restaurant owners. Using guest instructors is a key way we add diversity to the classes we offer.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Registration is required for classes. Most of the classes in the kitchen have a fee to cover ingredients and supplies, anywhere from $5-$20. We do also have free classes every month, like our foundational knife skills class, and all of our partner classes are free.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Space fills quickly! At almost 5 years open, most classes are still filling in under 5 minutes.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Community prefers hands-on classes, but we do offer demonstration classes as well. </a:t>
            </a:r>
            <a:endParaRPr sz="1200">
              <a:solidFill>
                <a:schemeClr val="dk1"/>
              </a:solidFill>
            </a:endParaRPr>
          </a:p>
          <a:p>
            <a:pPr marL="457200" lvl="0" indent="0" algn="l" rtl="0">
              <a:spcBef>
                <a:spcPts val="120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d84b4080e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d84b4080e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Average"/>
                <a:ea typeface="Average"/>
                <a:cs typeface="Average"/>
                <a:sym typeface="Average"/>
              </a:rPr>
              <a:t>Physical access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Different table heights and ADA compliant island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Microphones</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Cameras and video monitors to help everyone see</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Adaptive tools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Expanded our small wares to include more accessible tools like: </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Nylon knives (aka salad knives)</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Rocker blades</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Mats that keep bowls from sliding and keep pots in place on a burner</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Color coded measuring tools</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Beginner-First Instruction</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teach as though everyone is a beginner. We get out from behind the island and walk around to offer assistance and allow people to ask questions they may not have wanted the room to hear.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We ask what would be helpful!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DM Sans"/>
                <a:ea typeface="DM Sans"/>
                <a:cs typeface="DM Sans"/>
                <a:sym typeface="DM Sans"/>
              </a:rPr>
              <a:t>Participants are invited to tell us what they need — inclusion is an ongoing conversation.</a:t>
            </a:r>
            <a:endParaRPr sz="1200">
              <a:solidFill>
                <a:schemeClr val="dk1"/>
              </a:solidFill>
              <a:latin typeface="DM Sans"/>
              <a:ea typeface="DM Sans"/>
              <a:cs typeface="DM Sans"/>
              <a:sym typeface="DM Sans"/>
            </a:endParaRPr>
          </a:p>
          <a:p>
            <a:pPr marL="0" lvl="0" indent="0" algn="l" rtl="0">
              <a:lnSpc>
                <a:spcPct val="115000"/>
              </a:lnSpc>
              <a:spcBef>
                <a:spcPts val="1200"/>
              </a:spcBef>
              <a:spcAft>
                <a:spcPts val="1200"/>
              </a:spcAft>
              <a:buNone/>
            </a:pPr>
            <a:endParaRPr sz="1200">
              <a:solidFill>
                <a:schemeClr val="dk1"/>
              </a:solidFill>
              <a:latin typeface="Average"/>
              <a:ea typeface="Average"/>
              <a:cs typeface="Average"/>
              <a:sym typeface="Averag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da9f905e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3da9f905e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Average"/>
                <a:ea typeface="Average"/>
                <a:cs typeface="Average"/>
                <a:sym typeface="Average"/>
              </a:rPr>
              <a:t>Physical access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Different table heights and ADA compliant island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Microphones</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Cameras and video monitors to help everyone see</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Adaptive tools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Expanded our small wares to include more accessible tools like: </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Nylon knives (aka salad knives)</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Rocker blades</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Mats that keep bowls from sliding and keep pots in place on a burner</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Color coded measuring tools</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Beginner-First Instruction</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teach as though everyone is a beginner. We get out from behind the island and walk around to offer assistance and allow people to ask questions they may not have wanted the room to hear.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We ask what would be helpful!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DM Sans"/>
                <a:ea typeface="DM Sans"/>
                <a:cs typeface="DM Sans"/>
                <a:sym typeface="DM Sans"/>
              </a:rPr>
              <a:t>Participants are invited to tell us what they need — inclusion is an ongoing conversation.</a:t>
            </a:r>
            <a:endParaRPr sz="1200">
              <a:solidFill>
                <a:schemeClr val="dk1"/>
              </a:solidFill>
              <a:latin typeface="DM Sans"/>
              <a:ea typeface="DM Sans"/>
              <a:cs typeface="DM Sans"/>
              <a:sym typeface="DM Sans"/>
            </a:endParaRPr>
          </a:p>
          <a:p>
            <a:pPr marL="0" lvl="0" indent="0" algn="l" rtl="0">
              <a:lnSpc>
                <a:spcPct val="115000"/>
              </a:lnSpc>
              <a:spcBef>
                <a:spcPts val="1200"/>
              </a:spcBef>
              <a:spcAft>
                <a:spcPts val="1200"/>
              </a:spcAft>
              <a:buNone/>
            </a:pPr>
            <a:endParaRPr sz="1200">
              <a:solidFill>
                <a:schemeClr val="dk1"/>
              </a:solidFill>
              <a:latin typeface="Average"/>
              <a:ea typeface="Average"/>
              <a:cs typeface="Average"/>
              <a:sym typeface="Averag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d080ad2a9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d080ad2a9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&amp; Katie introduce selves / titles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da9f905e2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da9f905e2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Average"/>
                <a:ea typeface="Average"/>
                <a:cs typeface="Average"/>
                <a:sym typeface="Average"/>
              </a:rPr>
              <a:t>Physical access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Different table heights and ADA compliant island</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Microphones</a:t>
            </a:r>
            <a:endParaRPr sz="1200">
              <a:solidFill>
                <a:schemeClr val="dk1"/>
              </a:solidFill>
              <a:latin typeface="Average"/>
              <a:ea typeface="Average"/>
              <a:cs typeface="Average"/>
              <a:sym typeface="Average"/>
            </a:endParaRPr>
          </a:p>
          <a:p>
            <a:pPr marL="457200" lvl="0"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Cameras and video monitors to help everyone see</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Adaptive tools</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Expanded our small wares to include more accessible tools like: </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Nylon knives (aka salad knives)</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Rocker blades</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Mats that keep bowls from sliding and keep pots in place on a burner</a:t>
            </a:r>
            <a:endParaRPr sz="1200">
              <a:solidFill>
                <a:schemeClr val="dk1"/>
              </a:solidFill>
              <a:latin typeface="Average"/>
              <a:ea typeface="Average"/>
              <a:cs typeface="Average"/>
              <a:sym typeface="Average"/>
            </a:endParaRPr>
          </a:p>
          <a:p>
            <a:pPr marL="914400" lvl="1" indent="-304800" algn="l" rtl="0">
              <a:lnSpc>
                <a:spcPct val="115000"/>
              </a:lnSpc>
              <a:spcBef>
                <a:spcPts val="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Color coded measuring tools</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Beginner-First Instruction</a:t>
            </a:r>
            <a:endParaRPr sz="1200">
              <a:solidFill>
                <a:schemeClr val="dk1"/>
              </a:solidFill>
              <a:latin typeface="Average"/>
              <a:ea typeface="Average"/>
              <a:cs typeface="Average"/>
              <a:sym typeface="Average"/>
            </a:endParaRPr>
          </a:p>
          <a:p>
            <a:pPr marL="457200" lvl="0" indent="-304800" algn="l" rtl="0">
              <a:lnSpc>
                <a:spcPct val="115000"/>
              </a:lnSpc>
              <a:spcBef>
                <a:spcPts val="1200"/>
              </a:spcBef>
              <a:spcAft>
                <a:spcPts val="0"/>
              </a:spcAft>
              <a:buClr>
                <a:schemeClr val="dk1"/>
              </a:buClr>
              <a:buSzPts val="1200"/>
              <a:buFont typeface="Average"/>
              <a:buChar char="●"/>
            </a:pPr>
            <a:r>
              <a:rPr lang="en" sz="1200">
                <a:solidFill>
                  <a:schemeClr val="dk1"/>
                </a:solidFill>
                <a:latin typeface="Average"/>
                <a:ea typeface="Average"/>
                <a:cs typeface="Average"/>
                <a:sym typeface="Average"/>
              </a:rPr>
              <a:t>We teach as though everyone is a beginner. We get out from behind the island and walk around to offer assistance and allow people to ask questions they may not have wanted the room to hear.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Average"/>
                <a:ea typeface="Average"/>
                <a:cs typeface="Average"/>
                <a:sym typeface="Average"/>
              </a:rPr>
              <a:t>We ask what would be helpful! </a:t>
            </a:r>
            <a:endParaRPr sz="1200">
              <a:solidFill>
                <a:schemeClr val="dk1"/>
              </a:solidFill>
              <a:latin typeface="Average"/>
              <a:ea typeface="Average"/>
              <a:cs typeface="Average"/>
              <a:sym typeface="Average"/>
            </a:endParaRPr>
          </a:p>
          <a:p>
            <a:pPr marL="0" lvl="0" indent="0" algn="l" rtl="0">
              <a:lnSpc>
                <a:spcPct val="115000"/>
              </a:lnSpc>
              <a:spcBef>
                <a:spcPts val="1200"/>
              </a:spcBef>
              <a:spcAft>
                <a:spcPts val="0"/>
              </a:spcAft>
              <a:buNone/>
            </a:pPr>
            <a:r>
              <a:rPr lang="en" sz="1200">
                <a:solidFill>
                  <a:schemeClr val="dk1"/>
                </a:solidFill>
                <a:latin typeface="DM Sans"/>
                <a:ea typeface="DM Sans"/>
                <a:cs typeface="DM Sans"/>
                <a:sym typeface="DM Sans"/>
              </a:rPr>
              <a:t>Participants are invited to tell us what they need — inclusion is an ongoing conversation.</a:t>
            </a:r>
            <a:endParaRPr sz="1200">
              <a:solidFill>
                <a:schemeClr val="dk1"/>
              </a:solidFill>
              <a:latin typeface="DM Sans"/>
              <a:ea typeface="DM Sans"/>
              <a:cs typeface="DM Sans"/>
              <a:sym typeface="DM Sans"/>
            </a:endParaRPr>
          </a:p>
          <a:p>
            <a:pPr marL="0" lvl="0" indent="0" algn="l" rtl="0">
              <a:lnSpc>
                <a:spcPct val="115000"/>
              </a:lnSpc>
              <a:spcBef>
                <a:spcPts val="1200"/>
              </a:spcBef>
              <a:spcAft>
                <a:spcPts val="1200"/>
              </a:spcAft>
              <a:buNone/>
            </a:pPr>
            <a:endParaRPr sz="1200">
              <a:solidFill>
                <a:schemeClr val="dk1"/>
              </a:solidFill>
              <a:latin typeface="Average"/>
              <a:ea typeface="Average"/>
              <a:cs typeface="Average"/>
              <a:sym typeface="Averag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d9bb4c93f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d9bb4c93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solidFill>
                  <a:schemeClr val="dk1"/>
                </a:solidFill>
              </a:rPr>
              <a:t>What happens in our space is only part of the story. </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By partnering with local organizations, individuals, and businesses, we’re able to bring in new voices, new points of view, and strengthen the connections that already exist in our community.</a:t>
            </a:r>
            <a:endParaRPr b="1">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d9bb4c93f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d9bb4c93f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 both maker classes and in the kitchen, we partner with local organizations and non-profits. </a:t>
            </a:r>
            <a:endParaRPr/>
          </a:p>
          <a:p>
            <a:pPr marL="457200" lvl="0" indent="-298450" algn="l" rtl="0">
              <a:spcBef>
                <a:spcPts val="0"/>
              </a:spcBef>
              <a:spcAft>
                <a:spcPts val="0"/>
              </a:spcAft>
              <a:buSzPts val="1100"/>
              <a:buChar char="●"/>
            </a:pPr>
            <a:r>
              <a:rPr lang="en"/>
              <a:t>Currently, we work with 4 organizations for adults with developmental and intellectual disabilities: </a:t>
            </a:r>
            <a:endParaRPr/>
          </a:p>
          <a:p>
            <a:pPr marL="914400" lvl="1" indent="-298450" algn="l" rtl="0">
              <a:spcBef>
                <a:spcPts val="0"/>
              </a:spcBef>
              <a:spcAft>
                <a:spcPts val="0"/>
              </a:spcAft>
              <a:buSzPts val="1100"/>
              <a:buChar char="○"/>
            </a:pPr>
            <a:r>
              <a:rPr lang="en"/>
              <a:t>The Arc</a:t>
            </a:r>
            <a:endParaRPr/>
          </a:p>
          <a:p>
            <a:pPr marL="914400" lvl="1" indent="-298450" algn="l" rtl="0">
              <a:spcBef>
                <a:spcPts val="0"/>
              </a:spcBef>
              <a:spcAft>
                <a:spcPts val="0"/>
              </a:spcAft>
              <a:buSzPts val="1100"/>
              <a:buChar char="○"/>
            </a:pPr>
            <a:r>
              <a:rPr lang="en"/>
              <a:t>Penn Mar</a:t>
            </a:r>
            <a:endParaRPr/>
          </a:p>
          <a:p>
            <a:pPr marL="914400" lvl="1" indent="-298450" algn="l" rtl="0">
              <a:spcBef>
                <a:spcPts val="0"/>
              </a:spcBef>
              <a:spcAft>
                <a:spcPts val="0"/>
              </a:spcAft>
              <a:buSzPts val="1100"/>
              <a:buChar char="○"/>
            </a:pPr>
            <a:r>
              <a:rPr lang="en"/>
              <a:t>Bello Machre</a:t>
            </a:r>
            <a:endParaRPr/>
          </a:p>
          <a:p>
            <a:pPr marL="914400" lvl="1" indent="-298450" algn="l" rtl="0">
              <a:spcBef>
                <a:spcPts val="0"/>
              </a:spcBef>
              <a:spcAft>
                <a:spcPts val="0"/>
              </a:spcAft>
              <a:buSzPts val="1100"/>
              <a:buChar char="○"/>
            </a:pPr>
            <a:r>
              <a:rPr lang="en"/>
              <a:t>Target Community Services</a:t>
            </a:r>
            <a:endParaRPr/>
          </a:p>
          <a:p>
            <a:pPr marL="457200" lvl="0" indent="-298450" algn="l" rtl="0">
              <a:spcBef>
                <a:spcPts val="0"/>
              </a:spcBef>
              <a:spcAft>
                <a:spcPts val="0"/>
              </a:spcAft>
              <a:buClr>
                <a:schemeClr val="dk1"/>
              </a:buClr>
              <a:buSzPts val="1100"/>
              <a:buChar char="●"/>
            </a:pPr>
            <a:r>
              <a:rPr lang="en">
                <a:solidFill>
                  <a:schemeClr val="dk1"/>
                </a:solidFill>
              </a:rPr>
              <a:t>When we opened, we had an existing relationship with The Arc and began with classes for them. Other groups used the meeting rooms and would see the classes happening in the kitchen or with the laser engraver and ask if they could have classes for their organization as well.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Each quarter, the groups have 1 maker and 1 kitchen class each.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As instructors, we have learned so much from them in terms of making classes more accessible.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As we’ve worked with these groups, additional partnerships have grown organically. For example, we’ve partnered with The Arc to support a summer internship program in both the makerspace and the kitchen.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d9bb4c93f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d9bb4c93f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a:t>BOTH</a:t>
            </a:r>
            <a:br>
              <a:rPr lang="en"/>
            </a:br>
            <a:r>
              <a:rPr lang="en"/>
              <a:t>These programs give participants hands-on experience—whether they’re preparing food, learning new skills on the laser engraver, or exploring technology in a supportive environment. At the same time, these partnerships strengthen our connection to the community and help us reach individuals who may not have otherwise found their way into our space. (</a:t>
            </a:r>
            <a:r>
              <a:rPr lang="en">
                <a:solidFill>
                  <a:schemeClr val="dk1"/>
                </a:solidFill>
              </a:rPr>
              <a:t>Billy and the music studio)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p>
          <a:p>
            <a:pPr marL="0" lvl="0" indent="0" algn="l" rtl="0">
              <a:spcBef>
                <a:spcPts val="120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d9bb4c93f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d9bb4c93f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BOTH</a:t>
            </a:r>
            <a:br>
              <a:rPr lang="en">
                <a:solidFill>
                  <a:schemeClr val="dk1"/>
                </a:solidFill>
              </a:rPr>
            </a:br>
            <a:r>
              <a:rPr lang="en">
                <a:solidFill>
                  <a:schemeClr val="dk1"/>
                </a:solidFill>
              </a:rPr>
              <a:t>In addition, we partner with individuals and restaurants to bring authentic foods, flavors and stories to the kitchen. </a:t>
            </a:r>
            <a:endParaRPr>
              <a:solidFill>
                <a:schemeClr val="dk1"/>
              </a:solidFill>
            </a:endParaRPr>
          </a:p>
          <a:p>
            <a:pPr marL="0" lvl="0" indent="0" algn="l" rtl="0">
              <a:spcBef>
                <a:spcPts val="0"/>
              </a:spcBef>
              <a:spcAft>
                <a:spcPts val="0"/>
              </a:spcAft>
              <a:buNone/>
            </a:pPr>
            <a:r>
              <a:rPr lang="en">
                <a:solidFill>
                  <a:schemeClr val="dk1"/>
                </a:solidFill>
              </a:rPr>
              <a:t>(These community members help us meet our goal of fostering respect of others and all food cultures by providing diverse and inclusive instruction). </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SzPts val="1100"/>
              <a:buChar char="●"/>
            </a:pPr>
            <a:r>
              <a:rPr lang="en">
                <a:solidFill>
                  <a:schemeClr val="dk1"/>
                </a:solidFill>
              </a:rPr>
              <a:t>Leticia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Covalent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Indian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Puerto Rican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Middle Eastern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Thai</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Indonesian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Smokin Roches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Collision Course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Mission Beelieve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Em from Butterworks /Baking for Good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Maker expo</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Beer week</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e6e7276c7c_2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e6e7276c7c_2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e6e7276c7c_2_7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e6e7276c7c_2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chemeClr val="dk1"/>
                </a:solidFill>
              </a:rPr>
              <a:t>BOTH</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say “yes” to a lot</a:t>
            </a:r>
            <a:endParaRPr>
              <a:solidFill>
                <a:schemeClr val="dk1"/>
              </a:solidFill>
            </a:endParaRPr>
          </a:p>
          <a:p>
            <a:pPr marL="457200" lvl="0" indent="-298450" algn="l" rtl="0">
              <a:spcBef>
                <a:spcPts val="0"/>
              </a:spcBef>
              <a:spcAft>
                <a:spcPts val="0"/>
              </a:spcAft>
              <a:buClr>
                <a:schemeClr val="dk1"/>
              </a:buClr>
              <a:buSzPts val="1100"/>
              <a:buChar char="-"/>
            </a:pP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da7e19e0a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da7e19e0a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Tim &amp; Spike (Comfort &amp; Confidence) </a:t>
            </a:r>
            <a:endParaRPr dirty="0"/>
          </a:p>
          <a:p>
            <a:pPr marL="457200" lvl="0" indent="-298450" algn="l" rtl="0">
              <a:spcBef>
                <a:spcPts val="0"/>
              </a:spcBef>
              <a:spcAft>
                <a:spcPts val="0"/>
              </a:spcAft>
              <a:buSzPts val="1100"/>
              <a:buChar char="-"/>
            </a:pPr>
            <a:r>
              <a:rPr lang="en" dirty="0"/>
              <a:t>Developmental Disability, Limited Tech Experience, Prior Woodowokring Fabrication Experience,  No Digital Fabrication Experience</a:t>
            </a:r>
            <a:endParaRPr dirty="0"/>
          </a:p>
          <a:p>
            <a:pPr marL="457200" lvl="0" indent="-298450" algn="l" rtl="0">
              <a:spcBef>
                <a:spcPts val="0"/>
              </a:spcBef>
              <a:spcAft>
                <a:spcPts val="0"/>
              </a:spcAft>
              <a:buSzPts val="1100"/>
              <a:buChar char="-"/>
            </a:pPr>
            <a:r>
              <a:rPr lang="en" dirty="0"/>
              <a:t>What brought Tim in? What got Tim/Spike interested in the laser engravers? When did Spike’s business idea start? Were there other options for the business? </a:t>
            </a:r>
            <a:endParaRPr dirty="0"/>
          </a:p>
          <a:p>
            <a:pPr marL="457200" lvl="0" indent="-298450" algn="l" rtl="0">
              <a:spcBef>
                <a:spcPts val="0"/>
              </a:spcBef>
              <a:spcAft>
                <a:spcPts val="0"/>
              </a:spcAft>
              <a:buSzPts val="1100"/>
              <a:buChar char="-"/>
            </a:pPr>
            <a:r>
              <a:rPr lang="en" dirty="0"/>
              <a:t>Where they are now. Learned, started a business, feeling welcomed to the point of expanding those Tim brings with him. </a:t>
            </a:r>
            <a:endParaRPr dirty="0"/>
          </a:p>
          <a:p>
            <a:pPr marL="457200" lvl="0" indent="-298450" algn="l" rtl="0">
              <a:spcBef>
                <a:spcPts val="0"/>
              </a:spcBef>
              <a:spcAft>
                <a:spcPts val="0"/>
              </a:spcAft>
              <a:buSzPts val="1100"/>
              <a:buChar char="-"/>
            </a:pPr>
            <a:r>
              <a:rPr lang="en" dirty="0"/>
              <a:t>Spike has had segments on Channel 13 news and a dedicated role in the documentary “Thriving Together” which was recently debuted at a local film festival </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dbf8e8628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dbf8e8628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BOTH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968a29818c_0_8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g3968a29818c_0_8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9a7fe7fc0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9a7fe7fc0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Joe Slide</a:t>
            </a:r>
            <a:endParaRPr/>
          </a:p>
          <a:p>
            <a:pPr marL="0" lvl="0" indent="0" algn="l" rtl="0">
              <a:spcBef>
                <a:spcPts val="0"/>
              </a:spcBef>
              <a:spcAft>
                <a:spcPts val="0"/>
              </a:spcAft>
              <a:buNone/>
            </a:pPr>
            <a:r>
              <a:rPr lang="en"/>
              <a:t>Our learning objectives today are for you to be able to name 3 ways to foster connection, create or adjust programs to increase accessibility and identify opportunities for partnerships with community groups and local businesses.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e6e7276c7c_2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g3e6e7276c7c_2_4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0" name="Google Shape;680;g3e6e7276c7c_2_4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e6e7276c7c_2_6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g3e6e7276c7c_2_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e6e7276c7c_2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e6e7276c7c_2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a:p>
            <a:pPr marL="0" lvl="0" indent="0" algn="l" rtl="0">
              <a:spcBef>
                <a:spcPts val="0"/>
              </a:spcBef>
              <a:spcAft>
                <a:spcPts val="0"/>
              </a:spcAft>
              <a:buNone/>
            </a:pPr>
            <a:r>
              <a:rPr lang="en"/>
              <a:t>Exploration Commons was completed in December 2021 and provides the region with a collaborative and experiential learning space that integrates a Makerspace, Teaching Kitchen, and Meeting Spaces.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d65a9902c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d65a9902c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Katie</a:t>
            </a:r>
            <a:endParaRPr/>
          </a:p>
          <a:p>
            <a:pPr marL="0" lvl="0" indent="0" algn="l" rtl="0">
              <a:spcBef>
                <a:spcPts val="0"/>
              </a:spcBef>
              <a:spcAft>
                <a:spcPts val="0"/>
              </a:spcAft>
              <a:buNone/>
            </a:pPr>
            <a:r>
              <a:rPr lang="en"/>
              <a:t>There are four meeting room spaces for community use. </a:t>
            </a:r>
            <a:br>
              <a:rPr lang="en"/>
            </a:br>
            <a:r>
              <a:rPr lang="en"/>
              <a:t>The Makerspace is a </a:t>
            </a:r>
            <a:r>
              <a:rPr lang="en" b="1"/>
              <a:t>3000 square foot </a:t>
            </a:r>
            <a:r>
              <a:rPr lang="en"/>
              <a:t>open floor space that is available for walk-in customers during all hours of operation, and is equipped with various resources and labs related to digital fabrication. </a:t>
            </a:r>
            <a:br>
              <a:rPr lang="en"/>
            </a:br>
            <a:r>
              <a:rPr lang="en"/>
              <a:t>The teaching kitchen is a </a:t>
            </a:r>
            <a:r>
              <a:rPr lang="en" b="1"/>
              <a:t>1500 square foot</a:t>
            </a:r>
            <a:r>
              <a:rPr lang="en"/>
              <a:t> commercial kitchen where community cooks and connects.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dac8474a4d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dac8474a4d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Joe Slide</a:t>
            </a:r>
            <a:endParaRPr/>
          </a:p>
          <a:p>
            <a:pPr marL="457200" lvl="0" indent="-298450" algn="l" rtl="0">
              <a:spcBef>
                <a:spcPts val="0"/>
              </a:spcBef>
              <a:spcAft>
                <a:spcPts val="0"/>
              </a:spcAft>
              <a:buSzPts val="1100"/>
              <a:buChar char="-"/>
            </a:pPr>
            <a:r>
              <a:rPr lang="en"/>
              <a:t>Available laptops and desktops with various design software: Full Adobe Suite, Fusion360, AutoCAD, Blender, CorelDraw, Inventor, Unity, Unreal Engine 5, and FL Studio</a:t>
            </a:r>
            <a:endParaRPr/>
          </a:p>
          <a:p>
            <a:pPr marL="457200" lvl="0" indent="-298450" algn="l" rtl="0">
              <a:spcBef>
                <a:spcPts val="0"/>
              </a:spcBef>
              <a:spcAft>
                <a:spcPts val="0"/>
              </a:spcAft>
              <a:buSzPts val="1100"/>
              <a:buChar char="-"/>
            </a:pPr>
            <a:r>
              <a:rPr lang="en"/>
              <a:t>Fabrication equipment: laser engravers, CNC, 3D printers, sewing machines, embroidery, serger, Cricut vinyl cutters, vaquformers, and 3D scanner. </a:t>
            </a:r>
            <a:endParaRPr/>
          </a:p>
          <a:p>
            <a:pPr marL="457200" lvl="0" indent="-298450" algn="l" rtl="0">
              <a:spcBef>
                <a:spcPts val="0"/>
              </a:spcBef>
              <a:spcAft>
                <a:spcPts val="0"/>
              </a:spcAft>
              <a:buSzPts val="1100"/>
              <a:buChar char="-"/>
            </a:pPr>
            <a:r>
              <a:rPr lang="en"/>
              <a:t>Fabrication Lab, AR/VR Lab, &amp; Audio/Video Lab available</a:t>
            </a:r>
            <a:endParaRPr/>
          </a:p>
          <a:p>
            <a:pPr marL="457200" lvl="0" indent="-298450" algn="l" rtl="0">
              <a:spcBef>
                <a:spcPts val="0"/>
              </a:spcBef>
              <a:spcAft>
                <a:spcPts val="0"/>
              </a:spcAft>
              <a:buSzPts val="1100"/>
              <a:buChar char="-"/>
            </a:pPr>
            <a:r>
              <a:rPr lang="en"/>
              <a:t>Fabrication tools: calipers, rulers, cutting mats, x-acto knives, cutting guards, t-squares, etc. </a:t>
            </a:r>
            <a:endParaRPr/>
          </a:p>
          <a:p>
            <a:pPr marL="457200" lvl="0" indent="-298450" algn="l" rtl="0">
              <a:spcBef>
                <a:spcPts val="0"/>
              </a:spcBef>
              <a:spcAft>
                <a:spcPts val="0"/>
              </a:spcAft>
              <a:buSzPts val="1100"/>
              <a:buChar char="-"/>
            </a:pPr>
            <a:r>
              <a:rPr lang="en"/>
              <a:t>Available materials for purchase: wood, slate stone, acrylic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dac8474a4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dac8474a4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Joe Slide</a:t>
            </a:r>
            <a:endParaRPr/>
          </a:p>
          <a:p>
            <a:pPr marL="457200" lvl="0" indent="-298450" algn="l" rtl="0">
              <a:spcBef>
                <a:spcPts val="0"/>
              </a:spcBef>
              <a:spcAft>
                <a:spcPts val="0"/>
              </a:spcAft>
              <a:buSzPts val="1100"/>
              <a:buChar char="-"/>
            </a:pPr>
            <a:r>
              <a:rPr lang="en"/>
              <a:t>Available laptops and desktops with various design software: Full Adobe Suite, Fusion360, AutoCAD, Blender, CorelDraw, Inventor, Unity, Unreal Engine 5, and FL Studio</a:t>
            </a:r>
            <a:endParaRPr/>
          </a:p>
          <a:p>
            <a:pPr marL="457200" lvl="0" indent="-298450" algn="l" rtl="0">
              <a:spcBef>
                <a:spcPts val="0"/>
              </a:spcBef>
              <a:spcAft>
                <a:spcPts val="0"/>
              </a:spcAft>
              <a:buSzPts val="1100"/>
              <a:buChar char="-"/>
            </a:pPr>
            <a:r>
              <a:rPr lang="en"/>
              <a:t>Fabrication equipment: laser engravers, CNC, 3D printers, sewing machines, embroidery, serger, Cricut vinyl cutters, vaquformers, and 3D scanner. </a:t>
            </a:r>
            <a:endParaRPr/>
          </a:p>
          <a:p>
            <a:pPr marL="457200" lvl="0" indent="-298450" algn="l" rtl="0">
              <a:spcBef>
                <a:spcPts val="0"/>
              </a:spcBef>
              <a:spcAft>
                <a:spcPts val="0"/>
              </a:spcAft>
              <a:buSzPts val="1100"/>
              <a:buChar char="-"/>
            </a:pPr>
            <a:r>
              <a:rPr lang="en"/>
              <a:t>Fabrication Lab, AR/VR Lab, &amp; Audio/Video Lab available</a:t>
            </a:r>
            <a:endParaRPr/>
          </a:p>
          <a:p>
            <a:pPr marL="457200" lvl="0" indent="-298450" algn="l" rtl="0">
              <a:spcBef>
                <a:spcPts val="0"/>
              </a:spcBef>
              <a:spcAft>
                <a:spcPts val="0"/>
              </a:spcAft>
              <a:buSzPts val="1100"/>
              <a:buChar char="-"/>
            </a:pPr>
            <a:r>
              <a:rPr lang="en"/>
              <a:t>Fabrication tools: calipers, rulers, cutting mats, x-acto knives, cutting guards, t-squares, etc. </a:t>
            </a:r>
            <a:endParaRPr/>
          </a:p>
          <a:p>
            <a:pPr marL="457200" lvl="0" indent="-298450" algn="l" rtl="0">
              <a:spcBef>
                <a:spcPts val="0"/>
              </a:spcBef>
              <a:spcAft>
                <a:spcPts val="0"/>
              </a:spcAft>
              <a:buSzPts val="1100"/>
              <a:buChar char="-"/>
            </a:pPr>
            <a:r>
              <a:rPr lang="en"/>
              <a:t>Available materials for purchase: wood, slate stone, acrylic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dac8474a4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dac8474a4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Joe Slide</a:t>
            </a:r>
            <a:endParaRPr/>
          </a:p>
          <a:p>
            <a:pPr marL="457200" lvl="0" indent="-298450" algn="l" rtl="0">
              <a:spcBef>
                <a:spcPts val="0"/>
              </a:spcBef>
              <a:spcAft>
                <a:spcPts val="0"/>
              </a:spcAft>
              <a:buSzPts val="1100"/>
              <a:buChar char="-"/>
            </a:pPr>
            <a:r>
              <a:rPr lang="en"/>
              <a:t>Available laptops and desktops with various design software: Full Adobe Suite, Fusion360, AutoCAD, Blender, CorelDraw, Inventor, Unity, Unreal Engine 5, and FL Studio</a:t>
            </a:r>
            <a:endParaRPr/>
          </a:p>
          <a:p>
            <a:pPr marL="457200" lvl="0" indent="-298450" algn="l" rtl="0">
              <a:spcBef>
                <a:spcPts val="0"/>
              </a:spcBef>
              <a:spcAft>
                <a:spcPts val="0"/>
              </a:spcAft>
              <a:buSzPts val="1100"/>
              <a:buChar char="-"/>
            </a:pPr>
            <a:r>
              <a:rPr lang="en"/>
              <a:t>Fabrication equipment: laser engravers, CNC, 3D printers, sewing machines, embroidery, serger, Cricut vinyl cutters, vaquformers, and 3D scanner. </a:t>
            </a:r>
            <a:endParaRPr/>
          </a:p>
          <a:p>
            <a:pPr marL="457200" lvl="0" indent="-298450" algn="l" rtl="0">
              <a:spcBef>
                <a:spcPts val="0"/>
              </a:spcBef>
              <a:spcAft>
                <a:spcPts val="0"/>
              </a:spcAft>
              <a:buSzPts val="1100"/>
              <a:buChar char="-"/>
            </a:pPr>
            <a:r>
              <a:rPr lang="en"/>
              <a:t>Fabrication Lab, AR/VR Lab, &amp; Audio/Video Lab available</a:t>
            </a:r>
            <a:endParaRPr/>
          </a:p>
          <a:p>
            <a:pPr marL="457200" lvl="0" indent="-298450" algn="l" rtl="0">
              <a:spcBef>
                <a:spcPts val="0"/>
              </a:spcBef>
              <a:spcAft>
                <a:spcPts val="0"/>
              </a:spcAft>
              <a:buSzPts val="1100"/>
              <a:buChar char="-"/>
            </a:pPr>
            <a:r>
              <a:rPr lang="en"/>
              <a:t>Fabrication tools: calipers, rulers, cutting mats, x-acto knives, cutting guards, t-squares, etc. </a:t>
            </a:r>
            <a:endParaRPr/>
          </a:p>
          <a:p>
            <a:pPr marL="457200" lvl="0" indent="-298450" algn="l" rtl="0">
              <a:spcBef>
                <a:spcPts val="0"/>
              </a:spcBef>
              <a:spcAft>
                <a:spcPts val="0"/>
              </a:spcAft>
              <a:buSzPts val="1100"/>
              <a:buChar char="-"/>
            </a:pPr>
            <a:r>
              <a:rPr lang="en"/>
              <a:t>Available materials for purchase: wood, slate stone, acrylic </a:t>
            </a:r>
            <a:endParaRPr/>
          </a:p>
          <a:p>
            <a:pPr marL="457200" lvl="0" indent="-298450" algn="l" rtl="0">
              <a:spcBef>
                <a:spcPts val="0"/>
              </a:spcBef>
              <a:spcAft>
                <a:spcPts val="0"/>
              </a:spcAft>
              <a:buSzPts val="1100"/>
              <a:buChar cha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_Blue">
  <p:cSld name="Section Header_Blue">
    <p:bg>
      <p:bgPr>
        <a:solidFill>
          <a:schemeClr val="dk2"/>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lt1"/>
              </a:buClr>
              <a:buSzPts val="2000"/>
              <a:buFont typeface="Georgia"/>
              <a:buNone/>
              <a:defRPr sz="2000" b="1" cap="none">
                <a:solidFill>
                  <a:schemeClr val="lt1"/>
                </a:solidFill>
                <a:latin typeface="Georgia"/>
                <a:ea typeface="Georgia"/>
                <a:cs typeface="Georgia"/>
                <a:sym typeface="Georgia"/>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7" name="Google Shape;57;p13"/>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lt1"/>
              </a:buClr>
              <a:buSzPts val="1200"/>
              <a:buNone/>
              <a:defRPr sz="1200">
                <a:solidFill>
                  <a:schemeClr val="lt1"/>
                </a:solidFill>
              </a:defRPr>
            </a:lvl1pPr>
            <a:lvl2pPr marL="914400" lvl="1" indent="-228600" algn="l">
              <a:spcBef>
                <a:spcPts val="1200"/>
              </a:spcBef>
              <a:spcAft>
                <a:spcPts val="0"/>
              </a:spcAft>
              <a:buClr>
                <a:srgbClr val="88A6A6"/>
              </a:buClr>
              <a:buSzPts val="900"/>
              <a:buNone/>
              <a:defRPr sz="900">
                <a:solidFill>
                  <a:srgbClr val="88A6A6"/>
                </a:solidFill>
              </a:defRPr>
            </a:lvl2pPr>
            <a:lvl3pPr marL="1371600" lvl="2" indent="-228600" algn="l">
              <a:spcBef>
                <a:spcPts val="1200"/>
              </a:spcBef>
              <a:spcAft>
                <a:spcPts val="0"/>
              </a:spcAft>
              <a:buClr>
                <a:srgbClr val="88A6A6"/>
              </a:buClr>
              <a:buSzPts val="800"/>
              <a:buNone/>
              <a:defRPr sz="800">
                <a:solidFill>
                  <a:srgbClr val="88A6A6"/>
                </a:solidFill>
              </a:defRPr>
            </a:lvl3pPr>
            <a:lvl4pPr marL="1828800" lvl="3" indent="-228600" algn="l">
              <a:spcBef>
                <a:spcPts val="1200"/>
              </a:spcBef>
              <a:spcAft>
                <a:spcPts val="0"/>
              </a:spcAft>
              <a:buClr>
                <a:srgbClr val="88A6A6"/>
              </a:buClr>
              <a:buSzPts val="700"/>
              <a:buNone/>
              <a:defRPr sz="700">
                <a:solidFill>
                  <a:srgbClr val="88A6A6"/>
                </a:solidFill>
              </a:defRPr>
            </a:lvl4pPr>
            <a:lvl5pPr marL="2286000" lvl="4" indent="-228600" algn="l">
              <a:spcBef>
                <a:spcPts val="1200"/>
              </a:spcBef>
              <a:spcAft>
                <a:spcPts val="0"/>
              </a:spcAft>
              <a:buClr>
                <a:srgbClr val="88A6A6"/>
              </a:buClr>
              <a:buSzPts val="700"/>
              <a:buNone/>
              <a:defRPr sz="700">
                <a:solidFill>
                  <a:srgbClr val="88A6A6"/>
                </a:solidFill>
              </a:defRPr>
            </a:lvl5pPr>
            <a:lvl6pPr marL="2743200" lvl="5" indent="-228600" algn="l">
              <a:spcBef>
                <a:spcPts val="1200"/>
              </a:spcBef>
              <a:spcAft>
                <a:spcPts val="0"/>
              </a:spcAft>
              <a:buClr>
                <a:srgbClr val="88A6A6"/>
              </a:buClr>
              <a:buSzPts val="700"/>
              <a:buNone/>
              <a:defRPr sz="700">
                <a:solidFill>
                  <a:srgbClr val="88A6A6"/>
                </a:solidFill>
              </a:defRPr>
            </a:lvl6pPr>
            <a:lvl7pPr marL="3200400" lvl="6" indent="-228600" algn="l">
              <a:spcBef>
                <a:spcPts val="1200"/>
              </a:spcBef>
              <a:spcAft>
                <a:spcPts val="0"/>
              </a:spcAft>
              <a:buClr>
                <a:srgbClr val="88A6A6"/>
              </a:buClr>
              <a:buSzPts val="700"/>
              <a:buNone/>
              <a:defRPr sz="700">
                <a:solidFill>
                  <a:srgbClr val="88A6A6"/>
                </a:solidFill>
              </a:defRPr>
            </a:lvl7pPr>
            <a:lvl8pPr marL="3657600" lvl="7" indent="-228600" algn="l">
              <a:spcBef>
                <a:spcPts val="1200"/>
              </a:spcBef>
              <a:spcAft>
                <a:spcPts val="0"/>
              </a:spcAft>
              <a:buClr>
                <a:srgbClr val="88A6A6"/>
              </a:buClr>
              <a:buSzPts val="700"/>
              <a:buNone/>
              <a:defRPr sz="700">
                <a:solidFill>
                  <a:srgbClr val="88A6A6"/>
                </a:solidFill>
              </a:defRPr>
            </a:lvl8pPr>
            <a:lvl9pPr marL="4114800" lvl="8" indent="-228600" algn="l">
              <a:spcBef>
                <a:spcPts val="1200"/>
              </a:spcBef>
              <a:spcAft>
                <a:spcPts val="1200"/>
              </a:spcAft>
              <a:buClr>
                <a:srgbClr val="88A6A6"/>
              </a:buClr>
              <a:buSzPts val="700"/>
              <a:buNone/>
              <a:defRPr sz="700">
                <a:solidFill>
                  <a:srgbClr val="88A6A6"/>
                </a:solidFill>
              </a:defRPr>
            </a:lvl9pPr>
          </a:lstStyle>
          <a:p>
            <a:endParaRPr/>
          </a:p>
        </p:txBody>
      </p:sp>
      <p:sp>
        <p:nvSpPr>
          <p:cNvPr id="58" name="Google Shape;58;p13"/>
          <p:cNvSpPr>
            <a:spLocks noGrp="1"/>
          </p:cNvSpPr>
          <p:nvPr>
            <p:ph type="pic" idx="2"/>
          </p:nvPr>
        </p:nvSpPr>
        <p:spPr>
          <a:xfrm>
            <a:off x="5143500" y="0"/>
            <a:ext cx="4000500" cy="51435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Photo_Pink">
  <p:cSld name="1_Photo_Pink">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620168" y="1583795"/>
            <a:ext cx="3873300" cy="5715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Clr>
                <a:schemeClr val="dk1"/>
              </a:buClr>
              <a:buSzPts val="4400"/>
              <a:buFont typeface="Georgia"/>
              <a:buNone/>
              <a:defRPr sz="4400">
                <a:solidFill>
                  <a:schemeClr val="dk1"/>
                </a:solidFill>
                <a:latin typeface="Georgia"/>
                <a:ea typeface="Georgia"/>
                <a:cs typeface="Georgia"/>
                <a:sym typeface="Georgia"/>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1" name="Google Shape;61;p14"/>
          <p:cNvSpPr txBox="1">
            <a:spLocks noGrp="1"/>
          </p:cNvSpPr>
          <p:nvPr>
            <p:ph type="body" idx="1"/>
          </p:nvPr>
        </p:nvSpPr>
        <p:spPr>
          <a:xfrm>
            <a:off x="2620168" y="2421995"/>
            <a:ext cx="3903600" cy="5715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rgbClr val="2B1803"/>
              </a:buClr>
              <a:buSzPts val="900"/>
              <a:buChar char="●"/>
              <a:defRPr/>
            </a:lvl1pPr>
            <a:lvl2pPr marL="914400" lvl="1" indent="-228600" algn="ctr">
              <a:spcBef>
                <a:spcPts val="1200"/>
              </a:spcBef>
              <a:spcAft>
                <a:spcPts val="0"/>
              </a:spcAft>
              <a:buClr>
                <a:schemeClr val="dk1"/>
              </a:buClr>
              <a:buSzPts val="1400"/>
              <a:buFont typeface="Arial"/>
              <a:buNone/>
              <a:defRPr b="1">
                <a:solidFill>
                  <a:schemeClr val="dk1"/>
                </a:solidFill>
              </a:defRPr>
            </a:lvl2pPr>
            <a:lvl3pPr marL="1371600" lvl="2" indent="-285750" algn="l">
              <a:spcBef>
                <a:spcPts val="1200"/>
              </a:spcBef>
              <a:spcAft>
                <a:spcPts val="0"/>
              </a:spcAft>
              <a:buClr>
                <a:srgbClr val="2B1803"/>
              </a:buClr>
              <a:buSzPts val="900"/>
              <a:buChar char="■"/>
              <a:defRPr/>
            </a:lvl3pPr>
            <a:lvl4pPr marL="1828800" lvl="3" indent="-285750" algn="l">
              <a:spcBef>
                <a:spcPts val="1200"/>
              </a:spcBef>
              <a:spcAft>
                <a:spcPts val="0"/>
              </a:spcAft>
              <a:buClr>
                <a:srgbClr val="2B1803"/>
              </a:buClr>
              <a:buSzPts val="900"/>
              <a:buChar char="●"/>
              <a:defRPr/>
            </a:lvl4pPr>
            <a:lvl5pPr marL="2286000" lvl="4" indent="-285750" algn="l">
              <a:spcBef>
                <a:spcPts val="1200"/>
              </a:spcBef>
              <a:spcAft>
                <a:spcPts val="0"/>
              </a:spcAft>
              <a:buClr>
                <a:srgbClr val="2B1803"/>
              </a:buClr>
              <a:buSzPts val="900"/>
              <a:buChar char="○"/>
              <a:defRPr/>
            </a:lvl5pPr>
            <a:lvl6pPr marL="2743200" lvl="5" indent="-285750" algn="l">
              <a:spcBef>
                <a:spcPts val="1200"/>
              </a:spcBef>
              <a:spcAft>
                <a:spcPts val="0"/>
              </a:spcAft>
              <a:buClr>
                <a:schemeClr val="dk1"/>
              </a:buClr>
              <a:buSzPts val="900"/>
              <a:buChar char="■"/>
              <a:defRPr/>
            </a:lvl6pPr>
            <a:lvl7pPr marL="3200400" lvl="6" indent="-285750" algn="l">
              <a:spcBef>
                <a:spcPts val="1200"/>
              </a:spcBef>
              <a:spcAft>
                <a:spcPts val="0"/>
              </a:spcAft>
              <a:buClr>
                <a:schemeClr val="dk1"/>
              </a:buClr>
              <a:buSzPts val="900"/>
              <a:buChar char="●"/>
              <a:defRPr/>
            </a:lvl7pPr>
            <a:lvl8pPr marL="3657600" lvl="7" indent="-285750" algn="l">
              <a:spcBef>
                <a:spcPts val="1200"/>
              </a:spcBef>
              <a:spcAft>
                <a:spcPts val="0"/>
              </a:spcAft>
              <a:buClr>
                <a:schemeClr val="dk1"/>
              </a:buClr>
              <a:buSzPts val="900"/>
              <a:buChar char="○"/>
              <a:defRPr/>
            </a:lvl8pPr>
            <a:lvl9pPr marL="4114800" lvl="8" indent="-285750" algn="l">
              <a:spcBef>
                <a:spcPts val="1200"/>
              </a:spcBef>
              <a:spcAft>
                <a:spcPts val="1200"/>
              </a:spcAft>
              <a:buClr>
                <a:schemeClr val="dk1"/>
              </a:buClr>
              <a:buSzPts val="9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Slide" type="blank">
  <p:cSld name="BLANK">
    <p:bg>
      <p:bgPr>
        <a:solidFill>
          <a:schemeClr val="lt2"/>
        </a:solidFill>
        <a:effectLst/>
      </p:bgPr>
    </p:bg>
    <p:spTree>
      <p:nvGrpSpPr>
        <p:cNvPr id="1" name="Shape 65"/>
        <p:cNvGrpSpPr/>
        <p:nvPr/>
      </p:nvGrpSpPr>
      <p:grpSpPr>
        <a:xfrm>
          <a:off x="0" y="0"/>
          <a:ext cx="0" cy="0"/>
          <a:chOff x="0" y="0"/>
          <a:chExt cx="0" cy="0"/>
        </a:xfrm>
      </p:grpSpPr>
      <p:pic>
        <p:nvPicPr>
          <p:cNvPr id="66" name="Google Shape;66;p16" descr="A book and globe on a shelf&#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423511" y="406186"/>
            <a:ext cx="6296980" cy="43311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2"/>
        </a:solidFill>
        <a:effectLst/>
      </p:bgPr>
    </p:bg>
    <p:spTree>
      <p:nvGrpSpPr>
        <p:cNvPr id="1" name="Shape 67"/>
        <p:cNvGrpSpPr/>
        <p:nvPr/>
      </p:nvGrpSpPr>
      <p:grpSpPr>
        <a:xfrm>
          <a:off x="0" y="0"/>
          <a:ext cx="0" cy="0"/>
          <a:chOff x="0" y="0"/>
          <a:chExt cx="0" cy="0"/>
        </a:xfrm>
      </p:grpSpPr>
      <p:sp>
        <p:nvSpPr>
          <p:cNvPr id="68" name="Google Shape;68;p17"/>
          <p:cNvSpPr txBox="1"/>
          <p:nvPr/>
        </p:nvSpPr>
        <p:spPr>
          <a:xfrm>
            <a:off x="4686300" y="4591050"/>
            <a:ext cx="4170900" cy="153900"/>
          </a:xfrm>
          <a:prstGeom prst="rect">
            <a:avLst/>
          </a:prstGeom>
          <a:noFill/>
          <a:ln>
            <a:noFill/>
          </a:ln>
        </p:spPr>
        <p:txBody>
          <a:bodyPr spcFirstLastPara="1" wrap="square" lIns="0" tIns="0" rIns="0" bIns="0" anchor="t" anchorCtr="0">
            <a:spAutoFit/>
          </a:bodyPr>
          <a:lstStyle/>
          <a:p>
            <a:pPr marL="0" marR="0" lvl="0" indent="0" algn="r" rtl="0">
              <a:lnSpc>
                <a:spcPct val="258299"/>
              </a:lnSpc>
              <a:spcBef>
                <a:spcPts val="0"/>
              </a:spcBef>
              <a:spcAft>
                <a:spcPts val="0"/>
              </a:spcAft>
              <a:buNone/>
            </a:pPr>
            <a:r>
              <a:rPr lang="en" sz="1000" b="0" i="0" u="none" strike="noStrike" cap="none">
                <a:solidFill>
                  <a:schemeClr val="accent6"/>
                </a:solidFill>
                <a:latin typeface="Rubik"/>
                <a:ea typeface="Rubik"/>
                <a:cs typeface="Rubik"/>
                <a:sym typeface="Rubik"/>
              </a:rPr>
              <a:t>May 6-8, 2026  |  Cambridge, MD</a:t>
            </a:r>
            <a:endParaRPr sz="700"/>
          </a:p>
        </p:txBody>
      </p:sp>
      <p:sp>
        <p:nvSpPr>
          <p:cNvPr id="69" name="Google Shape;69;p17"/>
          <p:cNvSpPr txBox="1">
            <a:spLocks noGrp="1"/>
          </p:cNvSpPr>
          <p:nvPr>
            <p:ph type="title"/>
          </p:nvPr>
        </p:nvSpPr>
        <p:spPr>
          <a:xfrm>
            <a:off x="1219200" y="2436780"/>
            <a:ext cx="6705600" cy="9732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Clr>
                <a:schemeClr val="dk1"/>
              </a:buClr>
              <a:buSzPts val="2700"/>
              <a:buFont typeface="Georgia"/>
              <a:buNone/>
              <a:defRPr sz="2700" b="1">
                <a:solidFill>
                  <a:schemeClr val="dk1"/>
                </a:solidFill>
                <a:latin typeface="Georgia"/>
                <a:ea typeface="Georgia"/>
                <a:cs typeface="Georgia"/>
                <a:sym typeface="Georgia"/>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7"/>
          <p:cNvSpPr txBox="1">
            <a:spLocks noGrp="1"/>
          </p:cNvSpPr>
          <p:nvPr>
            <p:ph type="body" idx="1"/>
          </p:nvPr>
        </p:nvSpPr>
        <p:spPr>
          <a:xfrm>
            <a:off x="2538121" y="3600450"/>
            <a:ext cx="3903600" cy="9906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rgbClr val="2B1803"/>
              </a:buClr>
              <a:buSzPts val="900"/>
              <a:buChar char="•"/>
              <a:defRPr/>
            </a:lvl1pPr>
            <a:lvl2pPr marL="914400" lvl="1" indent="-228600" algn="ctr">
              <a:spcBef>
                <a:spcPts val="300"/>
              </a:spcBef>
              <a:spcAft>
                <a:spcPts val="0"/>
              </a:spcAft>
              <a:buClr>
                <a:schemeClr val="dk1"/>
              </a:buClr>
              <a:buSzPts val="1400"/>
              <a:buFont typeface="Arial"/>
              <a:buNone/>
              <a:defRPr b="0">
                <a:solidFill>
                  <a:schemeClr val="dk1"/>
                </a:solidFill>
                <a:latin typeface="Play"/>
                <a:ea typeface="Play"/>
                <a:cs typeface="Play"/>
                <a:sym typeface="Play"/>
              </a:defRPr>
            </a:lvl2pPr>
            <a:lvl3pPr marL="1371600" lvl="2" indent="-285750" algn="l">
              <a:spcBef>
                <a:spcPts val="200"/>
              </a:spcBef>
              <a:spcAft>
                <a:spcPts val="0"/>
              </a:spcAft>
              <a:buClr>
                <a:srgbClr val="2B1803"/>
              </a:buClr>
              <a:buSzPts val="900"/>
              <a:buChar char="•"/>
              <a:defRPr/>
            </a:lvl3pPr>
            <a:lvl4pPr marL="1828800" lvl="3" indent="-285750" algn="l">
              <a:spcBef>
                <a:spcPts val="200"/>
              </a:spcBef>
              <a:spcAft>
                <a:spcPts val="0"/>
              </a:spcAft>
              <a:buClr>
                <a:srgbClr val="2B1803"/>
              </a:buClr>
              <a:buSzPts val="900"/>
              <a:buChar char="–"/>
              <a:defRPr/>
            </a:lvl4pPr>
            <a:lvl5pPr marL="2286000" lvl="4" indent="-285750" algn="l">
              <a:spcBef>
                <a:spcPts val="200"/>
              </a:spcBef>
              <a:spcAft>
                <a:spcPts val="0"/>
              </a:spcAft>
              <a:buClr>
                <a:srgbClr val="2B1803"/>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pic>
        <p:nvPicPr>
          <p:cNvPr id="71" name="Google Shape;71;p17" descr="A book and globe on a shelf&#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33700" y="196172"/>
            <a:ext cx="3112505" cy="214081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Blue">
  <p:cSld name="Section Header_Blue">
    <p:bg>
      <p:bgPr>
        <a:solidFill>
          <a:schemeClr val="dk2"/>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lt1"/>
              </a:buClr>
              <a:buSzPts val="2000"/>
              <a:buFont typeface="Georgia"/>
              <a:buNone/>
              <a:defRPr sz="2000" b="1" cap="none">
                <a:solidFill>
                  <a:schemeClr val="lt1"/>
                </a:solidFill>
                <a:latin typeface="Georgia"/>
                <a:ea typeface="Georgia"/>
                <a:cs typeface="Georgia"/>
                <a:sym typeface="Georgia"/>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8"/>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lt1"/>
              </a:buClr>
              <a:buSzPts val="1200"/>
              <a:buNone/>
              <a:defRPr sz="1200">
                <a:solidFill>
                  <a:schemeClr val="lt1"/>
                </a:solidFill>
              </a:defRPr>
            </a:lvl1pPr>
            <a:lvl2pPr marL="914400" lvl="1" indent="-228600" algn="l">
              <a:spcBef>
                <a:spcPts val="200"/>
              </a:spcBef>
              <a:spcAft>
                <a:spcPts val="0"/>
              </a:spcAft>
              <a:buClr>
                <a:srgbClr val="88A6A6"/>
              </a:buClr>
              <a:buSzPts val="900"/>
              <a:buNone/>
              <a:defRPr sz="900">
                <a:solidFill>
                  <a:srgbClr val="88A6A6"/>
                </a:solidFill>
              </a:defRPr>
            </a:lvl2pPr>
            <a:lvl3pPr marL="1371600" lvl="2" indent="-228600" algn="l">
              <a:spcBef>
                <a:spcPts val="200"/>
              </a:spcBef>
              <a:spcAft>
                <a:spcPts val="0"/>
              </a:spcAft>
              <a:buClr>
                <a:srgbClr val="88A6A6"/>
              </a:buClr>
              <a:buSzPts val="800"/>
              <a:buNone/>
              <a:defRPr sz="800">
                <a:solidFill>
                  <a:srgbClr val="88A6A6"/>
                </a:solidFill>
              </a:defRPr>
            </a:lvl3pPr>
            <a:lvl4pPr marL="1828800" lvl="3" indent="-228600" algn="l">
              <a:spcBef>
                <a:spcPts val="100"/>
              </a:spcBef>
              <a:spcAft>
                <a:spcPts val="0"/>
              </a:spcAft>
              <a:buClr>
                <a:srgbClr val="88A6A6"/>
              </a:buClr>
              <a:buSzPts val="700"/>
              <a:buNone/>
              <a:defRPr sz="700">
                <a:solidFill>
                  <a:srgbClr val="88A6A6"/>
                </a:solidFill>
              </a:defRPr>
            </a:lvl4pPr>
            <a:lvl5pPr marL="2286000" lvl="4" indent="-228600" algn="l">
              <a:spcBef>
                <a:spcPts val="100"/>
              </a:spcBef>
              <a:spcAft>
                <a:spcPts val="0"/>
              </a:spcAft>
              <a:buClr>
                <a:srgbClr val="88A6A6"/>
              </a:buClr>
              <a:buSzPts val="700"/>
              <a:buNone/>
              <a:defRPr sz="700">
                <a:solidFill>
                  <a:srgbClr val="88A6A6"/>
                </a:solidFill>
              </a:defRPr>
            </a:lvl5pPr>
            <a:lvl6pPr marL="2743200" lvl="5" indent="-228600" algn="l">
              <a:spcBef>
                <a:spcPts val="100"/>
              </a:spcBef>
              <a:spcAft>
                <a:spcPts val="0"/>
              </a:spcAft>
              <a:buClr>
                <a:srgbClr val="88A6A6"/>
              </a:buClr>
              <a:buSzPts val="700"/>
              <a:buNone/>
              <a:defRPr sz="700">
                <a:solidFill>
                  <a:srgbClr val="88A6A6"/>
                </a:solidFill>
              </a:defRPr>
            </a:lvl6pPr>
            <a:lvl7pPr marL="3200400" lvl="6" indent="-228600" algn="l">
              <a:spcBef>
                <a:spcPts val="100"/>
              </a:spcBef>
              <a:spcAft>
                <a:spcPts val="0"/>
              </a:spcAft>
              <a:buClr>
                <a:srgbClr val="88A6A6"/>
              </a:buClr>
              <a:buSzPts val="700"/>
              <a:buNone/>
              <a:defRPr sz="700">
                <a:solidFill>
                  <a:srgbClr val="88A6A6"/>
                </a:solidFill>
              </a:defRPr>
            </a:lvl7pPr>
            <a:lvl8pPr marL="3657600" lvl="7" indent="-228600" algn="l">
              <a:spcBef>
                <a:spcPts val="100"/>
              </a:spcBef>
              <a:spcAft>
                <a:spcPts val="0"/>
              </a:spcAft>
              <a:buClr>
                <a:srgbClr val="88A6A6"/>
              </a:buClr>
              <a:buSzPts val="700"/>
              <a:buNone/>
              <a:defRPr sz="700">
                <a:solidFill>
                  <a:srgbClr val="88A6A6"/>
                </a:solidFill>
              </a:defRPr>
            </a:lvl8pPr>
            <a:lvl9pPr marL="4114800" lvl="8" indent="-228600" algn="l">
              <a:spcBef>
                <a:spcPts val="100"/>
              </a:spcBef>
              <a:spcAft>
                <a:spcPts val="0"/>
              </a:spcAft>
              <a:buClr>
                <a:srgbClr val="88A6A6"/>
              </a:buClr>
              <a:buSzPts val="700"/>
              <a:buNone/>
              <a:defRPr sz="700">
                <a:solidFill>
                  <a:srgbClr val="88A6A6"/>
                </a:solidFill>
              </a:defRPr>
            </a:lvl9pPr>
          </a:lstStyle>
          <a:p>
            <a:endParaRPr/>
          </a:p>
        </p:txBody>
      </p:sp>
      <p:sp>
        <p:nvSpPr>
          <p:cNvPr id="75" name="Google Shape;75;p18"/>
          <p:cNvSpPr>
            <a:spLocks noGrp="1"/>
          </p:cNvSpPr>
          <p:nvPr>
            <p:ph type="pic" idx="2"/>
          </p:nvPr>
        </p:nvSpPr>
        <p:spPr>
          <a:xfrm>
            <a:off x="5143500" y="0"/>
            <a:ext cx="4000500" cy="5143500"/>
          </a:xfrm>
          <a:prstGeom prst="rect">
            <a:avLst/>
          </a:prstGeom>
          <a:noFill/>
          <a:ln>
            <a:no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_Pink" type="obj">
  <p:cSld name="OBJECT">
    <p:bg>
      <p:bgPr>
        <a:solidFill>
          <a:schemeClr val="lt2"/>
        </a:solid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body" idx="1"/>
          </p:nvPr>
        </p:nvSpPr>
        <p:spPr>
          <a:xfrm>
            <a:off x="533400" y="1314450"/>
            <a:ext cx="8077200" cy="32004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rgbClr val="2B1803"/>
              </a:buClr>
              <a:buSzPts val="1600"/>
              <a:buChar char="•"/>
              <a:defRPr>
                <a:latin typeface="Arial"/>
                <a:ea typeface="Arial"/>
                <a:cs typeface="Arial"/>
                <a:sym typeface="Arial"/>
              </a:defRPr>
            </a:lvl1pPr>
            <a:lvl2pPr marL="914400" lvl="1" indent="-317500" algn="l">
              <a:spcBef>
                <a:spcPts val="300"/>
              </a:spcBef>
              <a:spcAft>
                <a:spcPts val="0"/>
              </a:spcAft>
              <a:buClr>
                <a:srgbClr val="2B1803"/>
              </a:buClr>
              <a:buSzPts val="1400"/>
              <a:buChar char="–"/>
              <a:defRPr>
                <a:latin typeface="Arial"/>
                <a:ea typeface="Arial"/>
                <a:cs typeface="Arial"/>
                <a:sym typeface="Arial"/>
              </a:defRPr>
            </a:lvl2pPr>
            <a:lvl3pPr marL="1371600" lvl="2" indent="-304800" algn="l">
              <a:spcBef>
                <a:spcPts val="200"/>
              </a:spcBef>
              <a:spcAft>
                <a:spcPts val="0"/>
              </a:spcAft>
              <a:buClr>
                <a:srgbClr val="2B1803"/>
              </a:buClr>
              <a:buSzPts val="1200"/>
              <a:buChar char="•"/>
              <a:defRPr>
                <a:latin typeface="Arial"/>
                <a:ea typeface="Arial"/>
                <a:cs typeface="Arial"/>
                <a:sym typeface="Arial"/>
              </a:defRPr>
            </a:lvl3pPr>
            <a:lvl4pPr marL="1828800" lvl="3" indent="-292100" algn="l">
              <a:spcBef>
                <a:spcPts val="200"/>
              </a:spcBef>
              <a:spcAft>
                <a:spcPts val="0"/>
              </a:spcAft>
              <a:buClr>
                <a:srgbClr val="2B1803"/>
              </a:buClr>
              <a:buSzPts val="1000"/>
              <a:buChar char="–"/>
              <a:defRPr>
                <a:latin typeface="Arial"/>
                <a:ea typeface="Arial"/>
                <a:cs typeface="Arial"/>
                <a:sym typeface="Arial"/>
              </a:defRPr>
            </a:lvl4pPr>
            <a:lvl5pPr marL="2286000" lvl="4" indent="-292100" algn="l">
              <a:spcBef>
                <a:spcPts val="200"/>
              </a:spcBef>
              <a:spcAft>
                <a:spcPts val="0"/>
              </a:spcAft>
              <a:buClr>
                <a:srgbClr val="2B1803"/>
              </a:buClr>
              <a:buSzPts val="1000"/>
              <a:buChar char="»"/>
              <a:defRPr>
                <a:latin typeface="Arial"/>
                <a:ea typeface="Arial"/>
                <a:cs typeface="Arial"/>
                <a:sym typeface="Arial"/>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8" name="Google Shape;78;p19"/>
          <p:cNvSpPr/>
          <p:nvPr/>
        </p:nvSpPr>
        <p:spPr>
          <a:xfrm>
            <a:off x="0" y="0"/>
            <a:ext cx="9144000" cy="866700"/>
          </a:xfrm>
          <a:prstGeom prst="rect">
            <a:avLst/>
          </a:prstGeom>
          <a:solidFill>
            <a:schemeClr val="dk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79" name="Google Shape;79;p19"/>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b="1">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pic>
        <p:nvPicPr>
          <p:cNvPr id="80" name="Google Shape;80;p19"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81" name="Google Shape;81;p19"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_Blue">
  <p:cSld name="Title and Content_Blue">
    <p:spTree>
      <p:nvGrpSpPr>
        <p:cNvPr id="1" name="Shape 82"/>
        <p:cNvGrpSpPr/>
        <p:nvPr/>
      </p:nvGrpSpPr>
      <p:grpSpPr>
        <a:xfrm>
          <a:off x="0" y="0"/>
          <a:ext cx="0" cy="0"/>
          <a:chOff x="0" y="0"/>
          <a:chExt cx="0" cy="0"/>
        </a:xfrm>
      </p:grpSpPr>
      <p:sp>
        <p:nvSpPr>
          <p:cNvPr id="83" name="Google Shape;83;p20"/>
          <p:cNvSpPr txBox="1">
            <a:spLocks noGrp="1"/>
          </p:cNvSpPr>
          <p:nvPr>
            <p:ph type="body" idx="1"/>
          </p:nvPr>
        </p:nvSpPr>
        <p:spPr>
          <a:xfrm>
            <a:off x="533400" y="1314450"/>
            <a:ext cx="8077200" cy="32004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rgbClr val="2B1803"/>
              </a:buClr>
              <a:buSzPts val="1600"/>
              <a:buChar char="•"/>
              <a:defRPr>
                <a:solidFill>
                  <a:srgbClr val="2B1803"/>
                </a:solidFill>
                <a:latin typeface="Arial"/>
                <a:ea typeface="Arial"/>
                <a:cs typeface="Arial"/>
                <a:sym typeface="Arial"/>
              </a:defRPr>
            </a:lvl1pPr>
            <a:lvl2pPr marL="914400" lvl="1" indent="-317500" algn="l">
              <a:spcBef>
                <a:spcPts val="300"/>
              </a:spcBef>
              <a:spcAft>
                <a:spcPts val="0"/>
              </a:spcAft>
              <a:buClr>
                <a:srgbClr val="2B1803"/>
              </a:buClr>
              <a:buSzPts val="1400"/>
              <a:buChar char="–"/>
              <a:defRPr>
                <a:solidFill>
                  <a:srgbClr val="2B1803"/>
                </a:solidFill>
                <a:latin typeface="Arial"/>
                <a:ea typeface="Arial"/>
                <a:cs typeface="Arial"/>
                <a:sym typeface="Arial"/>
              </a:defRPr>
            </a:lvl2pPr>
            <a:lvl3pPr marL="1371600" lvl="2" indent="-304800" algn="l">
              <a:spcBef>
                <a:spcPts val="200"/>
              </a:spcBef>
              <a:spcAft>
                <a:spcPts val="0"/>
              </a:spcAft>
              <a:buClr>
                <a:srgbClr val="2B1803"/>
              </a:buClr>
              <a:buSzPts val="1200"/>
              <a:buChar char="•"/>
              <a:defRPr>
                <a:solidFill>
                  <a:srgbClr val="2B1803"/>
                </a:solidFill>
                <a:latin typeface="Arial"/>
                <a:ea typeface="Arial"/>
                <a:cs typeface="Arial"/>
                <a:sym typeface="Arial"/>
              </a:defRPr>
            </a:lvl3pPr>
            <a:lvl4pPr marL="1828800" lvl="3" indent="-292100" algn="l">
              <a:spcBef>
                <a:spcPts val="200"/>
              </a:spcBef>
              <a:spcAft>
                <a:spcPts val="0"/>
              </a:spcAft>
              <a:buClr>
                <a:srgbClr val="2B1803"/>
              </a:buClr>
              <a:buSzPts val="1000"/>
              <a:buChar char="–"/>
              <a:defRPr>
                <a:solidFill>
                  <a:srgbClr val="2B1803"/>
                </a:solidFill>
                <a:latin typeface="Arial"/>
                <a:ea typeface="Arial"/>
                <a:cs typeface="Arial"/>
                <a:sym typeface="Arial"/>
              </a:defRPr>
            </a:lvl4pPr>
            <a:lvl5pPr marL="2286000" lvl="4" indent="-292100" algn="l">
              <a:spcBef>
                <a:spcPts val="200"/>
              </a:spcBef>
              <a:spcAft>
                <a:spcPts val="0"/>
              </a:spcAft>
              <a:buClr>
                <a:srgbClr val="2B1803"/>
              </a:buClr>
              <a:buSzPts val="1000"/>
              <a:buChar char="»"/>
              <a:defRPr>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84" name="Google Shape;84;p20"/>
          <p:cNvSpPr/>
          <p:nvPr/>
        </p:nvSpPr>
        <p:spPr>
          <a:xfrm>
            <a:off x="0" y="0"/>
            <a:ext cx="9144000" cy="866700"/>
          </a:xfrm>
          <a:prstGeom prst="rect">
            <a:avLst/>
          </a:prstGeom>
          <a:solidFill>
            <a:schemeClr val="accent3"/>
          </a:solidFill>
          <a:ln w="12700" cap="flat" cmpd="sng">
            <a:solidFill>
              <a:schemeClr val="accent3"/>
            </a:solidFill>
            <a:prstDash val="solid"/>
            <a:round/>
            <a:headEnd type="none" w="sm" len="sm"/>
            <a:tailEnd type="none" w="sm" len="sm"/>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85" name="Google Shape;85;p20"/>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pic>
        <p:nvPicPr>
          <p:cNvPr id="86" name="Google Shape;86;p20"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87" name="Google Shape;87;p20"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_Green">
  <p:cSld name="Title and Content_Green">
    <p:spTree>
      <p:nvGrpSpPr>
        <p:cNvPr id="1" name="Shape 88"/>
        <p:cNvGrpSpPr/>
        <p:nvPr/>
      </p:nvGrpSpPr>
      <p:grpSpPr>
        <a:xfrm>
          <a:off x="0" y="0"/>
          <a:ext cx="0" cy="0"/>
          <a:chOff x="0" y="0"/>
          <a:chExt cx="0" cy="0"/>
        </a:xfrm>
      </p:grpSpPr>
      <p:sp>
        <p:nvSpPr>
          <p:cNvPr id="89" name="Google Shape;89;p21"/>
          <p:cNvSpPr txBox="1">
            <a:spLocks noGrp="1"/>
          </p:cNvSpPr>
          <p:nvPr>
            <p:ph type="body" idx="1"/>
          </p:nvPr>
        </p:nvSpPr>
        <p:spPr>
          <a:xfrm>
            <a:off x="533400" y="1314450"/>
            <a:ext cx="8077200" cy="32004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rgbClr val="2B1803"/>
              </a:buClr>
              <a:buSzPts val="1600"/>
              <a:buChar char="•"/>
              <a:defRPr>
                <a:solidFill>
                  <a:srgbClr val="2B1803"/>
                </a:solidFill>
                <a:latin typeface="Arial"/>
                <a:ea typeface="Arial"/>
                <a:cs typeface="Arial"/>
                <a:sym typeface="Arial"/>
              </a:defRPr>
            </a:lvl1pPr>
            <a:lvl2pPr marL="914400" lvl="1" indent="-317500" algn="l">
              <a:spcBef>
                <a:spcPts val="300"/>
              </a:spcBef>
              <a:spcAft>
                <a:spcPts val="0"/>
              </a:spcAft>
              <a:buClr>
                <a:srgbClr val="2B1803"/>
              </a:buClr>
              <a:buSzPts val="1400"/>
              <a:buChar char="–"/>
              <a:defRPr>
                <a:solidFill>
                  <a:srgbClr val="2B1803"/>
                </a:solidFill>
                <a:latin typeface="Arial"/>
                <a:ea typeface="Arial"/>
                <a:cs typeface="Arial"/>
                <a:sym typeface="Arial"/>
              </a:defRPr>
            </a:lvl2pPr>
            <a:lvl3pPr marL="1371600" lvl="2" indent="-304800" algn="l">
              <a:spcBef>
                <a:spcPts val="200"/>
              </a:spcBef>
              <a:spcAft>
                <a:spcPts val="0"/>
              </a:spcAft>
              <a:buClr>
                <a:srgbClr val="2B1803"/>
              </a:buClr>
              <a:buSzPts val="1200"/>
              <a:buChar char="•"/>
              <a:defRPr>
                <a:solidFill>
                  <a:srgbClr val="2B1803"/>
                </a:solidFill>
                <a:latin typeface="Arial"/>
                <a:ea typeface="Arial"/>
                <a:cs typeface="Arial"/>
                <a:sym typeface="Arial"/>
              </a:defRPr>
            </a:lvl3pPr>
            <a:lvl4pPr marL="1828800" lvl="3" indent="-292100" algn="l">
              <a:spcBef>
                <a:spcPts val="200"/>
              </a:spcBef>
              <a:spcAft>
                <a:spcPts val="0"/>
              </a:spcAft>
              <a:buClr>
                <a:srgbClr val="2B1803"/>
              </a:buClr>
              <a:buSzPts val="1000"/>
              <a:buChar char="–"/>
              <a:defRPr>
                <a:solidFill>
                  <a:srgbClr val="2B1803"/>
                </a:solidFill>
                <a:latin typeface="Arial"/>
                <a:ea typeface="Arial"/>
                <a:cs typeface="Arial"/>
                <a:sym typeface="Arial"/>
              </a:defRPr>
            </a:lvl4pPr>
            <a:lvl5pPr marL="2286000" lvl="4" indent="-292100" algn="l">
              <a:spcBef>
                <a:spcPts val="200"/>
              </a:spcBef>
              <a:spcAft>
                <a:spcPts val="0"/>
              </a:spcAft>
              <a:buClr>
                <a:srgbClr val="2B1803"/>
              </a:buClr>
              <a:buSzPts val="1000"/>
              <a:buChar char="»"/>
              <a:defRPr>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90" name="Google Shape;90;p21"/>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pic>
        <p:nvPicPr>
          <p:cNvPr id="91" name="Google Shape;91;p21"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92" name="Google Shape;92;p21"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_Green">
  <p:cSld name="Section Header_Green">
    <p:bg>
      <p:bgPr>
        <a:solidFill>
          <a:schemeClr val="accent5"/>
        </a:solid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lt1"/>
              </a:buClr>
              <a:buSzPts val="2000"/>
              <a:buFont typeface="Georgia"/>
              <a:buNone/>
              <a:defRPr sz="2000" b="1" cap="none">
                <a:solidFill>
                  <a:schemeClr val="lt1"/>
                </a:solidFill>
                <a:latin typeface="Georgia"/>
                <a:ea typeface="Georgia"/>
                <a:cs typeface="Georgia"/>
                <a:sym typeface="Georgia"/>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5" name="Google Shape;95;p22"/>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lt1"/>
              </a:buClr>
              <a:buSzPts val="1200"/>
              <a:buNone/>
              <a:defRPr sz="1200">
                <a:solidFill>
                  <a:schemeClr val="lt1"/>
                </a:solidFill>
                <a:latin typeface="Arial"/>
                <a:ea typeface="Arial"/>
                <a:cs typeface="Arial"/>
                <a:sym typeface="Arial"/>
              </a:defRPr>
            </a:lvl1pPr>
            <a:lvl2pPr marL="914400" lvl="1" indent="-228600" algn="l">
              <a:spcBef>
                <a:spcPts val="200"/>
              </a:spcBef>
              <a:spcAft>
                <a:spcPts val="0"/>
              </a:spcAft>
              <a:buClr>
                <a:srgbClr val="88A6A6"/>
              </a:buClr>
              <a:buSzPts val="900"/>
              <a:buNone/>
              <a:defRPr sz="900">
                <a:solidFill>
                  <a:srgbClr val="88A6A6"/>
                </a:solidFill>
              </a:defRPr>
            </a:lvl2pPr>
            <a:lvl3pPr marL="1371600" lvl="2" indent="-228600" algn="l">
              <a:spcBef>
                <a:spcPts val="200"/>
              </a:spcBef>
              <a:spcAft>
                <a:spcPts val="0"/>
              </a:spcAft>
              <a:buClr>
                <a:srgbClr val="88A6A6"/>
              </a:buClr>
              <a:buSzPts val="800"/>
              <a:buNone/>
              <a:defRPr sz="800">
                <a:solidFill>
                  <a:srgbClr val="88A6A6"/>
                </a:solidFill>
              </a:defRPr>
            </a:lvl3pPr>
            <a:lvl4pPr marL="1828800" lvl="3" indent="-228600" algn="l">
              <a:spcBef>
                <a:spcPts val="100"/>
              </a:spcBef>
              <a:spcAft>
                <a:spcPts val="0"/>
              </a:spcAft>
              <a:buClr>
                <a:srgbClr val="88A6A6"/>
              </a:buClr>
              <a:buSzPts val="700"/>
              <a:buNone/>
              <a:defRPr sz="700">
                <a:solidFill>
                  <a:srgbClr val="88A6A6"/>
                </a:solidFill>
              </a:defRPr>
            </a:lvl4pPr>
            <a:lvl5pPr marL="2286000" lvl="4" indent="-228600" algn="l">
              <a:spcBef>
                <a:spcPts val="100"/>
              </a:spcBef>
              <a:spcAft>
                <a:spcPts val="0"/>
              </a:spcAft>
              <a:buClr>
                <a:srgbClr val="88A6A6"/>
              </a:buClr>
              <a:buSzPts val="700"/>
              <a:buNone/>
              <a:defRPr sz="700">
                <a:solidFill>
                  <a:srgbClr val="88A6A6"/>
                </a:solidFill>
              </a:defRPr>
            </a:lvl5pPr>
            <a:lvl6pPr marL="2743200" lvl="5" indent="-228600" algn="l">
              <a:spcBef>
                <a:spcPts val="100"/>
              </a:spcBef>
              <a:spcAft>
                <a:spcPts val="0"/>
              </a:spcAft>
              <a:buClr>
                <a:srgbClr val="88A6A6"/>
              </a:buClr>
              <a:buSzPts val="700"/>
              <a:buNone/>
              <a:defRPr sz="700">
                <a:solidFill>
                  <a:srgbClr val="88A6A6"/>
                </a:solidFill>
              </a:defRPr>
            </a:lvl6pPr>
            <a:lvl7pPr marL="3200400" lvl="6" indent="-228600" algn="l">
              <a:spcBef>
                <a:spcPts val="100"/>
              </a:spcBef>
              <a:spcAft>
                <a:spcPts val="0"/>
              </a:spcAft>
              <a:buClr>
                <a:srgbClr val="88A6A6"/>
              </a:buClr>
              <a:buSzPts val="700"/>
              <a:buNone/>
              <a:defRPr sz="700">
                <a:solidFill>
                  <a:srgbClr val="88A6A6"/>
                </a:solidFill>
              </a:defRPr>
            </a:lvl7pPr>
            <a:lvl8pPr marL="3657600" lvl="7" indent="-228600" algn="l">
              <a:spcBef>
                <a:spcPts val="100"/>
              </a:spcBef>
              <a:spcAft>
                <a:spcPts val="0"/>
              </a:spcAft>
              <a:buClr>
                <a:srgbClr val="88A6A6"/>
              </a:buClr>
              <a:buSzPts val="700"/>
              <a:buNone/>
              <a:defRPr sz="700">
                <a:solidFill>
                  <a:srgbClr val="88A6A6"/>
                </a:solidFill>
              </a:defRPr>
            </a:lvl8pPr>
            <a:lvl9pPr marL="4114800" lvl="8" indent="-228600" algn="l">
              <a:spcBef>
                <a:spcPts val="100"/>
              </a:spcBef>
              <a:spcAft>
                <a:spcPts val="0"/>
              </a:spcAft>
              <a:buClr>
                <a:srgbClr val="88A6A6"/>
              </a:buClr>
              <a:buSzPts val="700"/>
              <a:buNone/>
              <a:defRPr sz="700">
                <a:solidFill>
                  <a:srgbClr val="88A6A6"/>
                </a:solidFill>
              </a:defRPr>
            </a:lvl9pPr>
          </a:lstStyle>
          <a:p>
            <a:endParaRPr/>
          </a:p>
        </p:txBody>
      </p:sp>
      <p:sp>
        <p:nvSpPr>
          <p:cNvPr id="96" name="Google Shape;96;p22"/>
          <p:cNvSpPr>
            <a:spLocks noGrp="1"/>
          </p:cNvSpPr>
          <p:nvPr>
            <p:ph type="pic" idx="2"/>
          </p:nvPr>
        </p:nvSpPr>
        <p:spPr>
          <a:xfrm>
            <a:off x="5143500" y="0"/>
            <a:ext cx="4000500" cy="51435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_White">
  <p:cSld name="Section Header_White">
    <p:bg>
      <p:bgPr>
        <a:solidFill>
          <a:schemeClr val="lt2"/>
        </a:solidFill>
        <a:effectLst/>
      </p:bgPr>
    </p:bg>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Georgia"/>
              <a:buNone/>
              <a:defRPr sz="2000" b="1" cap="none">
                <a:solidFill>
                  <a:schemeClr val="dk1"/>
                </a:solidFill>
                <a:latin typeface="Georgia"/>
                <a:ea typeface="Georgia"/>
                <a:cs typeface="Georgia"/>
                <a:sym typeface="Georgia"/>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9" name="Google Shape;99;p23"/>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a:solidFill>
                  <a:schemeClr val="dk1"/>
                </a:solidFill>
                <a:latin typeface="Arial"/>
                <a:ea typeface="Arial"/>
                <a:cs typeface="Arial"/>
                <a:sym typeface="Arial"/>
              </a:defRPr>
            </a:lvl1pPr>
            <a:lvl2pPr marL="914400" lvl="1" indent="-228600" algn="l">
              <a:spcBef>
                <a:spcPts val="200"/>
              </a:spcBef>
              <a:spcAft>
                <a:spcPts val="0"/>
              </a:spcAft>
              <a:buClr>
                <a:srgbClr val="88A6A6"/>
              </a:buClr>
              <a:buSzPts val="900"/>
              <a:buNone/>
              <a:defRPr sz="900">
                <a:solidFill>
                  <a:srgbClr val="88A6A6"/>
                </a:solidFill>
              </a:defRPr>
            </a:lvl2pPr>
            <a:lvl3pPr marL="1371600" lvl="2" indent="-228600" algn="l">
              <a:spcBef>
                <a:spcPts val="200"/>
              </a:spcBef>
              <a:spcAft>
                <a:spcPts val="0"/>
              </a:spcAft>
              <a:buClr>
                <a:srgbClr val="88A6A6"/>
              </a:buClr>
              <a:buSzPts val="800"/>
              <a:buNone/>
              <a:defRPr sz="800">
                <a:solidFill>
                  <a:srgbClr val="88A6A6"/>
                </a:solidFill>
              </a:defRPr>
            </a:lvl3pPr>
            <a:lvl4pPr marL="1828800" lvl="3" indent="-228600" algn="l">
              <a:spcBef>
                <a:spcPts val="100"/>
              </a:spcBef>
              <a:spcAft>
                <a:spcPts val="0"/>
              </a:spcAft>
              <a:buClr>
                <a:srgbClr val="88A6A6"/>
              </a:buClr>
              <a:buSzPts val="700"/>
              <a:buNone/>
              <a:defRPr sz="700">
                <a:solidFill>
                  <a:srgbClr val="88A6A6"/>
                </a:solidFill>
              </a:defRPr>
            </a:lvl4pPr>
            <a:lvl5pPr marL="2286000" lvl="4" indent="-228600" algn="l">
              <a:spcBef>
                <a:spcPts val="100"/>
              </a:spcBef>
              <a:spcAft>
                <a:spcPts val="0"/>
              </a:spcAft>
              <a:buClr>
                <a:srgbClr val="88A6A6"/>
              </a:buClr>
              <a:buSzPts val="700"/>
              <a:buNone/>
              <a:defRPr sz="700">
                <a:solidFill>
                  <a:srgbClr val="88A6A6"/>
                </a:solidFill>
              </a:defRPr>
            </a:lvl5pPr>
            <a:lvl6pPr marL="2743200" lvl="5" indent="-228600" algn="l">
              <a:spcBef>
                <a:spcPts val="100"/>
              </a:spcBef>
              <a:spcAft>
                <a:spcPts val="0"/>
              </a:spcAft>
              <a:buClr>
                <a:srgbClr val="88A6A6"/>
              </a:buClr>
              <a:buSzPts val="700"/>
              <a:buNone/>
              <a:defRPr sz="700">
                <a:solidFill>
                  <a:srgbClr val="88A6A6"/>
                </a:solidFill>
              </a:defRPr>
            </a:lvl6pPr>
            <a:lvl7pPr marL="3200400" lvl="6" indent="-228600" algn="l">
              <a:spcBef>
                <a:spcPts val="100"/>
              </a:spcBef>
              <a:spcAft>
                <a:spcPts val="0"/>
              </a:spcAft>
              <a:buClr>
                <a:srgbClr val="88A6A6"/>
              </a:buClr>
              <a:buSzPts val="700"/>
              <a:buNone/>
              <a:defRPr sz="700">
                <a:solidFill>
                  <a:srgbClr val="88A6A6"/>
                </a:solidFill>
              </a:defRPr>
            </a:lvl7pPr>
            <a:lvl8pPr marL="3657600" lvl="7" indent="-228600" algn="l">
              <a:spcBef>
                <a:spcPts val="100"/>
              </a:spcBef>
              <a:spcAft>
                <a:spcPts val="0"/>
              </a:spcAft>
              <a:buClr>
                <a:srgbClr val="88A6A6"/>
              </a:buClr>
              <a:buSzPts val="700"/>
              <a:buNone/>
              <a:defRPr sz="700">
                <a:solidFill>
                  <a:srgbClr val="88A6A6"/>
                </a:solidFill>
              </a:defRPr>
            </a:lvl8pPr>
            <a:lvl9pPr marL="4114800" lvl="8" indent="-228600" algn="l">
              <a:spcBef>
                <a:spcPts val="100"/>
              </a:spcBef>
              <a:spcAft>
                <a:spcPts val="0"/>
              </a:spcAft>
              <a:buClr>
                <a:srgbClr val="88A6A6"/>
              </a:buClr>
              <a:buSzPts val="700"/>
              <a:buNone/>
              <a:defRPr sz="700">
                <a:solidFill>
                  <a:srgbClr val="88A6A6"/>
                </a:solidFill>
              </a:defRPr>
            </a:lvl9pPr>
          </a:lstStyle>
          <a:p>
            <a:endParaRPr/>
          </a:p>
        </p:txBody>
      </p:sp>
      <p:sp>
        <p:nvSpPr>
          <p:cNvPr id="100" name="Google Shape;100;p23"/>
          <p:cNvSpPr>
            <a:spLocks noGrp="1"/>
          </p:cNvSpPr>
          <p:nvPr>
            <p:ph type="pic" idx="2"/>
          </p:nvPr>
        </p:nvSpPr>
        <p:spPr>
          <a:xfrm>
            <a:off x="5143500" y="0"/>
            <a:ext cx="4000500" cy="51435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Column_Pink">
  <p:cSld name="2_Column_Pink">
    <p:spTree>
      <p:nvGrpSpPr>
        <p:cNvPr id="1" name="Shape 101"/>
        <p:cNvGrpSpPr/>
        <p:nvPr/>
      </p:nvGrpSpPr>
      <p:grpSpPr>
        <a:xfrm>
          <a:off x="0" y="0"/>
          <a:ext cx="0" cy="0"/>
          <a:chOff x="0" y="0"/>
          <a:chExt cx="0" cy="0"/>
        </a:xfrm>
      </p:grpSpPr>
      <p:sp>
        <p:nvSpPr>
          <p:cNvPr id="102" name="Google Shape;102;p24"/>
          <p:cNvSpPr/>
          <p:nvPr/>
        </p:nvSpPr>
        <p:spPr>
          <a:xfrm>
            <a:off x="0" y="0"/>
            <a:ext cx="9144000" cy="866700"/>
          </a:xfrm>
          <a:prstGeom prst="rect">
            <a:avLst/>
          </a:prstGeom>
          <a:solidFill>
            <a:schemeClr val="dk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03" name="Google Shape;103;p24"/>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4" name="Google Shape;104;p24"/>
          <p:cNvSpPr txBox="1">
            <a:spLocks noGrp="1"/>
          </p:cNvSpPr>
          <p:nvPr>
            <p:ph type="body" idx="1"/>
          </p:nvPr>
        </p:nvSpPr>
        <p:spPr>
          <a:xfrm>
            <a:off x="326382" y="1352550"/>
            <a:ext cx="3978900" cy="29718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marL="914400" lvl="1"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marL="1371600" lvl="2"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marL="1828800" lvl="3"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marL="2286000" lvl="4"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05" name="Google Shape;105;p24"/>
          <p:cNvSpPr txBox="1">
            <a:spLocks noGrp="1"/>
          </p:cNvSpPr>
          <p:nvPr>
            <p:ph type="body" idx="2"/>
          </p:nvPr>
        </p:nvSpPr>
        <p:spPr>
          <a:xfrm>
            <a:off x="4572000" y="1352550"/>
            <a:ext cx="3978900" cy="29718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marL="914400" lvl="1"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marL="1371600" lvl="2"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marL="1828800" lvl="3"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marL="2286000" lvl="4"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pic>
        <p:nvPicPr>
          <p:cNvPr id="106" name="Google Shape;106;p24"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07" name="Google Shape;107;p24"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Column_Blue">
  <p:cSld name="2_Column_Blue">
    <p:spTree>
      <p:nvGrpSpPr>
        <p:cNvPr id="1" name="Shape 108"/>
        <p:cNvGrpSpPr/>
        <p:nvPr/>
      </p:nvGrpSpPr>
      <p:grpSpPr>
        <a:xfrm>
          <a:off x="0" y="0"/>
          <a:ext cx="0" cy="0"/>
          <a:chOff x="0" y="0"/>
          <a:chExt cx="0" cy="0"/>
        </a:xfrm>
      </p:grpSpPr>
      <p:sp>
        <p:nvSpPr>
          <p:cNvPr id="109" name="Google Shape;109;p25"/>
          <p:cNvSpPr/>
          <p:nvPr/>
        </p:nvSpPr>
        <p:spPr>
          <a:xfrm>
            <a:off x="0" y="0"/>
            <a:ext cx="9144000" cy="866700"/>
          </a:xfrm>
          <a:prstGeom prst="rect">
            <a:avLst/>
          </a:prstGeom>
          <a:solidFill>
            <a:schemeClr val="dk2"/>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10" name="Google Shape;110;p25"/>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1" name="Google Shape;111;p25"/>
          <p:cNvSpPr txBox="1">
            <a:spLocks noGrp="1"/>
          </p:cNvSpPr>
          <p:nvPr>
            <p:ph type="body" idx="1"/>
          </p:nvPr>
        </p:nvSpPr>
        <p:spPr>
          <a:xfrm>
            <a:off x="326382" y="1352550"/>
            <a:ext cx="3978900" cy="29718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marL="914400" lvl="1"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marL="1371600" lvl="2"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marL="1828800" lvl="3"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marL="2286000" lvl="4"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12" name="Google Shape;112;p25"/>
          <p:cNvSpPr txBox="1">
            <a:spLocks noGrp="1"/>
          </p:cNvSpPr>
          <p:nvPr>
            <p:ph type="body" idx="2"/>
          </p:nvPr>
        </p:nvSpPr>
        <p:spPr>
          <a:xfrm>
            <a:off x="4572000" y="1352550"/>
            <a:ext cx="3978900" cy="29718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marL="914400" lvl="1"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marL="1371600" lvl="2"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marL="1828800" lvl="3"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marL="2286000" lvl="4"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pic>
        <p:nvPicPr>
          <p:cNvPr id="113" name="Google Shape;113;p25"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14" name="Google Shape;114;p25"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Column_Green">
  <p:cSld name="2_Column_Green">
    <p:spTree>
      <p:nvGrpSpPr>
        <p:cNvPr id="1" name="Shape 115"/>
        <p:cNvGrpSpPr/>
        <p:nvPr/>
      </p:nvGrpSpPr>
      <p:grpSpPr>
        <a:xfrm>
          <a:off x="0" y="0"/>
          <a:ext cx="0" cy="0"/>
          <a:chOff x="0" y="0"/>
          <a:chExt cx="0" cy="0"/>
        </a:xfrm>
      </p:grpSpPr>
      <p:sp>
        <p:nvSpPr>
          <p:cNvPr id="116" name="Google Shape;116;p26"/>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7" name="Google Shape;117;p26"/>
          <p:cNvSpPr txBox="1">
            <a:spLocks noGrp="1"/>
          </p:cNvSpPr>
          <p:nvPr>
            <p:ph type="body" idx="1"/>
          </p:nvPr>
        </p:nvSpPr>
        <p:spPr>
          <a:xfrm>
            <a:off x="326382" y="1352550"/>
            <a:ext cx="3978900" cy="29718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marL="914400" lvl="1"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marL="1371600" lvl="2"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marL="1828800" lvl="3"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marL="2286000" lvl="4"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118" name="Google Shape;118;p26"/>
          <p:cNvSpPr txBox="1">
            <a:spLocks noGrp="1"/>
          </p:cNvSpPr>
          <p:nvPr>
            <p:ph type="body" idx="2"/>
          </p:nvPr>
        </p:nvSpPr>
        <p:spPr>
          <a:xfrm>
            <a:off x="4572000" y="1352550"/>
            <a:ext cx="3978900" cy="29718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rgbClr val="2B1803"/>
              </a:buClr>
              <a:buSzPts val="1400"/>
              <a:buChar char="•"/>
              <a:defRPr sz="1400">
                <a:solidFill>
                  <a:srgbClr val="2B1803"/>
                </a:solidFill>
                <a:latin typeface="Arial"/>
                <a:ea typeface="Arial"/>
                <a:cs typeface="Arial"/>
                <a:sym typeface="Arial"/>
              </a:defRPr>
            </a:lvl1pPr>
            <a:lvl2pPr marL="914400" lvl="1"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2pPr>
            <a:lvl3pPr marL="1371600" lvl="2"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3pPr>
            <a:lvl4pPr marL="1828800" lvl="3"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4pPr>
            <a:lvl5pPr marL="2286000" lvl="4"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pic>
        <p:nvPicPr>
          <p:cNvPr id="119" name="Google Shape;119;p26"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20" name="Google Shape;120;p26"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Column-Header_Pink">
  <p:cSld name="2_Column-Header_Pink">
    <p:spTree>
      <p:nvGrpSpPr>
        <p:cNvPr id="1" name="Shape 121"/>
        <p:cNvGrpSpPr/>
        <p:nvPr/>
      </p:nvGrpSpPr>
      <p:grpSpPr>
        <a:xfrm>
          <a:off x="0" y="0"/>
          <a:ext cx="0" cy="0"/>
          <a:chOff x="0" y="0"/>
          <a:chExt cx="0" cy="0"/>
        </a:xfrm>
      </p:grpSpPr>
      <p:sp>
        <p:nvSpPr>
          <p:cNvPr id="122" name="Google Shape;122;p27"/>
          <p:cNvSpPr/>
          <p:nvPr/>
        </p:nvSpPr>
        <p:spPr>
          <a:xfrm>
            <a:off x="0" y="0"/>
            <a:ext cx="9144000" cy="866700"/>
          </a:xfrm>
          <a:prstGeom prst="rect">
            <a:avLst/>
          </a:prstGeom>
          <a:solidFill>
            <a:schemeClr val="dk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23" name="Google Shape;123;p27"/>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4" name="Google Shape;124;p27"/>
          <p:cNvSpPr txBox="1">
            <a:spLocks noGrp="1"/>
          </p:cNvSpPr>
          <p:nvPr>
            <p:ph type="body" idx="1"/>
          </p:nvPr>
        </p:nvSpPr>
        <p:spPr>
          <a:xfrm>
            <a:off x="317310" y="1014164"/>
            <a:ext cx="4026300" cy="525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2B1803"/>
              </a:buClr>
              <a:buSzPts val="1200"/>
              <a:buNone/>
              <a:defRPr sz="1200" b="1">
                <a:latin typeface="Arial"/>
                <a:ea typeface="Arial"/>
                <a:cs typeface="Arial"/>
                <a:sym typeface="Arial"/>
              </a:defRPr>
            </a:lvl1pPr>
            <a:lvl2pPr marL="914400" lvl="1" indent="-228600" algn="l">
              <a:spcBef>
                <a:spcPts val="200"/>
              </a:spcBef>
              <a:spcAft>
                <a:spcPts val="0"/>
              </a:spcAft>
              <a:buClr>
                <a:srgbClr val="2B1803"/>
              </a:buClr>
              <a:buSzPts val="1000"/>
              <a:buNone/>
              <a:defRPr sz="1000" b="1"/>
            </a:lvl2pPr>
            <a:lvl3pPr marL="1371600" lvl="2" indent="-228600" algn="l">
              <a:spcBef>
                <a:spcPts val="200"/>
              </a:spcBef>
              <a:spcAft>
                <a:spcPts val="0"/>
              </a:spcAft>
              <a:buClr>
                <a:srgbClr val="2B1803"/>
              </a:buClr>
              <a:buSzPts val="900"/>
              <a:buNone/>
              <a:defRPr sz="900" b="1"/>
            </a:lvl3pPr>
            <a:lvl4pPr marL="1828800" lvl="3" indent="-228600" algn="l">
              <a:spcBef>
                <a:spcPts val="200"/>
              </a:spcBef>
              <a:spcAft>
                <a:spcPts val="0"/>
              </a:spcAft>
              <a:buClr>
                <a:srgbClr val="2B1803"/>
              </a:buClr>
              <a:buSzPts val="800"/>
              <a:buNone/>
              <a:defRPr sz="800" b="1"/>
            </a:lvl4pPr>
            <a:lvl5pPr marL="2286000" lvl="4" indent="-228600" algn="l">
              <a:spcBef>
                <a:spcPts val="200"/>
              </a:spcBef>
              <a:spcAft>
                <a:spcPts val="0"/>
              </a:spcAft>
              <a:buClr>
                <a:srgbClr val="2B1803"/>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25" name="Google Shape;125;p27"/>
          <p:cNvSpPr txBox="1">
            <a:spLocks noGrp="1"/>
          </p:cNvSpPr>
          <p:nvPr>
            <p:ph type="body" idx="2"/>
          </p:nvPr>
        </p:nvSpPr>
        <p:spPr>
          <a:xfrm>
            <a:off x="317310" y="1707573"/>
            <a:ext cx="4026300" cy="28836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marL="914400" lvl="1"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marL="1371600" lvl="2"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marL="1828800" lvl="3"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marL="2286000" lvl="4"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26" name="Google Shape;126;p27"/>
          <p:cNvSpPr txBox="1">
            <a:spLocks noGrp="1"/>
          </p:cNvSpPr>
          <p:nvPr>
            <p:ph type="body" idx="3"/>
          </p:nvPr>
        </p:nvSpPr>
        <p:spPr>
          <a:xfrm>
            <a:off x="4572000" y="1014164"/>
            <a:ext cx="4026300" cy="525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2B1803"/>
              </a:buClr>
              <a:buSzPts val="1200"/>
              <a:buNone/>
              <a:defRPr sz="1200" b="1">
                <a:latin typeface="Arial"/>
                <a:ea typeface="Arial"/>
                <a:cs typeface="Arial"/>
                <a:sym typeface="Arial"/>
              </a:defRPr>
            </a:lvl1pPr>
            <a:lvl2pPr marL="914400" lvl="1" indent="-228600" algn="l">
              <a:spcBef>
                <a:spcPts val="200"/>
              </a:spcBef>
              <a:spcAft>
                <a:spcPts val="0"/>
              </a:spcAft>
              <a:buClr>
                <a:srgbClr val="2B1803"/>
              </a:buClr>
              <a:buSzPts val="1000"/>
              <a:buNone/>
              <a:defRPr sz="1000" b="1"/>
            </a:lvl2pPr>
            <a:lvl3pPr marL="1371600" lvl="2" indent="-228600" algn="l">
              <a:spcBef>
                <a:spcPts val="200"/>
              </a:spcBef>
              <a:spcAft>
                <a:spcPts val="0"/>
              </a:spcAft>
              <a:buClr>
                <a:srgbClr val="2B1803"/>
              </a:buClr>
              <a:buSzPts val="900"/>
              <a:buNone/>
              <a:defRPr sz="900" b="1"/>
            </a:lvl3pPr>
            <a:lvl4pPr marL="1828800" lvl="3" indent="-228600" algn="l">
              <a:spcBef>
                <a:spcPts val="200"/>
              </a:spcBef>
              <a:spcAft>
                <a:spcPts val="0"/>
              </a:spcAft>
              <a:buClr>
                <a:srgbClr val="2B1803"/>
              </a:buClr>
              <a:buSzPts val="800"/>
              <a:buNone/>
              <a:defRPr sz="800" b="1"/>
            </a:lvl4pPr>
            <a:lvl5pPr marL="2286000" lvl="4" indent="-228600" algn="l">
              <a:spcBef>
                <a:spcPts val="200"/>
              </a:spcBef>
              <a:spcAft>
                <a:spcPts val="0"/>
              </a:spcAft>
              <a:buClr>
                <a:srgbClr val="2B1803"/>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27" name="Google Shape;127;p27"/>
          <p:cNvSpPr txBox="1">
            <a:spLocks noGrp="1"/>
          </p:cNvSpPr>
          <p:nvPr>
            <p:ph type="body" idx="4"/>
          </p:nvPr>
        </p:nvSpPr>
        <p:spPr>
          <a:xfrm>
            <a:off x="4572000" y="1707573"/>
            <a:ext cx="4026300" cy="28836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marL="914400" lvl="1"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marL="1371600" lvl="2"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marL="1828800" lvl="3"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marL="2286000" lvl="4"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pic>
        <p:nvPicPr>
          <p:cNvPr id="128" name="Google Shape;128;p27"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29" name="Google Shape;129;p27"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Column-Header_Blue">
  <p:cSld name="2_Column-Header_Blue">
    <p:spTree>
      <p:nvGrpSpPr>
        <p:cNvPr id="1" name="Shape 130"/>
        <p:cNvGrpSpPr/>
        <p:nvPr/>
      </p:nvGrpSpPr>
      <p:grpSpPr>
        <a:xfrm>
          <a:off x="0" y="0"/>
          <a:ext cx="0" cy="0"/>
          <a:chOff x="0" y="0"/>
          <a:chExt cx="0" cy="0"/>
        </a:xfrm>
      </p:grpSpPr>
      <p:sp>
        <p:nvSpPr>
          <p:cNvPr id="131" name="Google Shape;131;p28"/>
          <p:cNvSpPr/>
          <p:nvPr/>
        </p:nvSpPr>
        <p:spPr>
          <a:xfrm>
            <a:off x="0" y="0"/>
            <a:ext cx="9144000" cy="866700"/>
          </a:xfrm>
          <a:prstGeom prst="rect">
            <a:avLst/>
          </a:prstGeom>
          <a:solidFill>
            <a:schemeClr val="dk2"/>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32" name="Google Shape;132;p28"/>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3" name="Google Shape;133;p28"/>
          <p:cNvSpPr txBox="1">
            <a:spLocks noGrp="1"/>
          </p:cNvSpPr>
          <p:nvPr>
            <p:ph type="body" idx="1"/>
          </p:nvPr>
        </p:nvSpPr>
        <p:spPr>
          <a:xfrm>
            <a:off x="317310" y="1014164"/>
            <a:ext cx="4026300" cy="525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2B1803"/>
              </a:buClr>
              <a:buSzPts val="1200"/>
              <a:buNone/>
              <a:defRPr sz="1200" b="1">
                <a:latin typeface="Arial"/>
                <a:ea typeface="Arial"/>
                <a:cs typeface="Arial"/>
                <a:sym typeface="Arial"/>
              </a:defRPr>
            </a:lvl1pPr>
            <a:lvl2pPr marL="914400" lvl="1" indent="-228600" algn="l">
              <a:spcBef>
                <a:spcPts val="200"/>
              </a:spcBef>
              <a:spcAft>
                <a:spcPts val="0"/>
              </a:spcAft>
              <a:buClr>
                <a:srgbClr val="2B1803"/>
              </a:buClr>
              <a:buSzPts val="1000"/>
              <a:buNone/>
              <a:defRPr sz="1000" b="1"/>
            </a:lvl2pPr>
            <a:lvl3pPr marL="1371600" lvl="2" indent="-228600" algn="l">
              <a:spcBef>
                <a:spcPts val="200"/>
              </a:spcBef>
              <a:spcAft>
                <a:spcPts val="0"/>
              </a:spcAft>
              <a:buClr>
                <a:srgbClr val="2B1803"/>
              </a:buClr>
              <a:buSzPts val="900"/>
              <a:buNone/>
              <a:defRPr sz="900" b="1"/>
            </a:lvl3pPr>
            <a:lvl4pPr marL="1828800" lvl="3" indent="-228600" algn="l">
              <a:spcBef>
                <a:spcPts val="200"/>
              </a:spcBef>
              <a:spcAft>
                <a:spcPts val="0"/>
              </a:spcAft>
              <a:buClr>
                <a:srgbClr val="2B1803"/>
              </a:buClr>
              <a:buSzPts val="800"/>
              <a:buNone/>
              <a:defRPr sz="800" b="1"/>
            </a:lvl4pPr>
            <a:lvl5pPr marL="2286000" lvl="4" indent="-228600" algn="l">
              <a:spcBef>
                <a:spcPts val="200"/>
              </a:spcBef>
              <a:spcAft>
                <a:spcPts val="0"/>
              </a:spcAft>
              <a:buClr>
                <a:srgbClr val="2B1803"/>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34" name="Google Shape;134;p28"/>
          <p:cNvSpPr txBox="1">
            <a:spLocks noGrp="1"/>
          </p:cNvSpPr>
          <p:nvPr>
            <p:ph type="body" idx="2"/>
          </p:nvPr>
        </p:nvSpPr>
        <p:spPr>
          <a:xfrm>
            <a:off x="317310" y="1707573"/>
            <a:ext cx="4026300" cy="28836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marL="914400" lvl="1"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marL="1371600" lvl="2"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marL="1828800" lvl="3"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marL="2286000" lvl="4"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35" name="Google Shape;135;p28"/>
          <p:cNvSpPr txBox="1">
            <a:spLocks noGrp="1"/>
          </p:cNvSpPr>
          <p:nvPr>
            <p:ph type="body" idx="3"/>
          </p:nvPr>
        </p:nvSpPr>
        <p:spPr>
          <a:xfrm>
            <a:off x="4572000" y="1014164"/>
            <a:ext cx="4026300" cy="525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2B1803"/>
              </a:buClr>
              <a:buSzPts val="1200"/>
              <a:buNone/>
              <a:defRPr sz="1200" b="1">
                <a:latin typeface="Arial"/>
                <a:ea typeface="Arial"/>
                <a:cs typeface="Arial"/>
                <a:sym typeface="Arial"/>
              </a:defRPr>
            </a:lvl1pPr>
            <a:lvl2pPr marL="914400" lvl="1" indent="-228600" algn="l">
              <a:spcBef>
                <a:spcPts val="200"/>
              </a:spcBef>
              <a:spcAft>
                <a:spcPts val="0"/>
              </a:spcAft>
              <a:buClr>
                <a:srgbClr val="2B1803"/>
              </a:buClr>
              <a:buSzPts val="1000"/>
              <a:buNone/>
              <a:defRPr sz="1000" b="1"/>
            </a:lvl2pPr>
            <a:lvl3pPr marL="1371600" lvl="2" indent="-228600" algn="l">
              <a:spcBef>
                <a:spcPts val="200"/>
              </a:spcBef>
              <a:spcAft>
                <a:spcPts val="0"/>
              </a:spcAft>
              <a:buClr>
                <a:srgbClr val="2B1803"/>
              </a:buClr>
              <a:buSzPts val="900"/>
              <a:buNone/>
              <a:defRPr sz="900" b="1"/>
            </a:lvl3pPr>
            <a:lvl4pPr marL="1828800" lvl="3" indent="-228600" algn="l">
              <a:spcBef>
                <a:spcPts val="200"/>
              </a:spcBef>
              <a:spcAft>
                <a:spcPts val="0"/>
              </a:spcAft>
              <a:buClr>
                <a:srgbClr val="2B1803"/>
              </a:buClr>
              <a:buSzPts val="800"/>
              <a:buNone/>
              <a:defRPr sz="800" b="1"/>
            </a:lvl4pPr>
            <a:lvl5pPr marL="2286000" lvl="4" indent="-228600" algn="l">
              <a:spcBef>
                <a:spcPts val="200"/>
              </a:spcBef>
              <a:spcAft>
                <a:spcPts val="0"/>
              </a:spcAft>
              <a:buClr>
                <a:srgbClr val="2B1803"/>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36" name="Google Shape;136;p28"/>
          <p:cNvSpPr txBox="1">
            <a:spLocks noGrp="1"/>
          </p:cNvSpPr>
          <p:nvPr>
            <p:ph type="body" idx="4"/>
          </p:nvPr>
        </p:nvSpPr>
        <p:spPr>
          <a:xfrm>
            <a:off x="4572000" y="1707573"/>
            <a:ext cx="4026300" cy="28836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marL="914400" lvl="1"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marL="1371600" lvl="2"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marL="1828800" lvl="3"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marL="2286000" lvl="4"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pic>
        <p:nvPicPr>
          <p:cNvPr id="137" name="Google Shape;137;p28"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38" name="Google Shape;138;p28"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Column-Header_Green">
  <p:cSld name="3_Column-Header_Green">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41" name="Google Shape;141;p29"/>
          <p:cNvSpPr txBox="1">
            <a:spLocks noGrp="1"/>
          </p:cNvSpPr>
          <p:nvPr>
            <p:ph type="body" idx="1"/>
          </p:nvPr>
        </p:nvSpPr>
        <p:spPr>
          <a:xfrm>
            <a:off x="317310" y="1014164"/>
            <a:ext cx="4026300" cy="525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2B1803"/>
              </a:buClr>
              <a:buSzPts val="1200"/>
              <a:buNone/>
              <a:defRPr sz="1200" b="1">
                <a:latin typeface="Arial"/>
                <a:ea typeface="Arial"/>
                <a:cs typeface="Arial"/>
                <a:sym typeface="Arial"/>
              </a:defRPr>
            </a:lvl1pPr>
            <a:lvl2pPr marL="914400" lvl="1" indent="-228600" algn="l">
              <a:spcBef>
                <a:spcPts val="200"/>
              </a:spcBef>
              <a:spcAft>
                <a:spcPts val="0"/>
              </a:spcAft>
              <a:buClr>
                <a:srgbClr val="2B1803"/>
              </a:buClr>
              <a:buSzPts val="1000"/>
              <a:buNone/>
              <a:defRPr sz="1000" b="1"/>
            </a:lvl2pPr>
            <a:lvl3pPr marL="1371600" lvl="2" indent="-228600" algn="l">
              <a:spcBef>
                <a:spcPts val="200"/>
              </a:spcBef>
              <a:spcAft>
                <a:spcPts val="0"/>
              </a:spcAft>
              <a:buClr>
                <a:srgbClr val="2B1803"/>
              </a:buClr>
              <a:buSzPts val="900"/>
              <a:buNone/>
              <a:defRPr sz="900" b="1"/>
            </a:lvl3pPr>
            <a:lvl4pPr marL="1828800" lvl="3" indent="-228600" algn="l">
              <a:spcBef>
                <a:spcPts val="200"/>
              </a:spcBef>
              <a:spcAft>
                <a:spcPts val="0"/>
              </a:spcAft>
              <a:buClr>
                <a:srgbClr val="2B1803"/>
              </a:buClr>
              <a:buSzPts val="800"/>
              <a:buNone/>
              <a:defRPr sz="800" b="1"/>
            </a:lvl4pPr>
            <a:lvl5pPr marL="2286000" lvl="4" indent="-228600" algn="l">
              <a:spcBef>
                <a:spcPts val="200"/>
              </a:spcBef>
              <a:spcAft>
                <a:spcPts val="0"/>
              </a:spcAft>
              <a:buClr>
                <a:srgbClr val="2B1803"/>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42" name="Google Shape;142;p29"/>
          <p:cNvSpPr txBox="1">
            <a:spLocks noGrp="1"/>
          </p:cNvSpPr>
          <p:nvPr>
            <p:ph type="body" idx="2"/>
          </p:nvPr>
        </p:nvSpPr>
        <p:spPr>
          <a:xfrm>
            <a:off x="317310" y="1707573"/>
            <a:ext cx="4026300" cy="28836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marL="914400" lvl="1"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marL="1371600" lvl="2"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marL="1828800" lvl="3"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marL="2286000" lvl="4"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143" name="Google Shape;143;p29"/>
          <p:cNvSpPr txBox="1">
            <a:spLocks noGrp="1"/>
          </p:cNvSpPr>
          <p:nvPr>
            <p:ph type="body" idx="3"/>
          </p:nvPr>
        </p:nvSpPr>
        <p:spPr>
          <a:xfrm>
            <a:off x="4572000" y="1014164"/>
            <a:ext cx="4026300" cy="525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2B1803"/>
              </a:buClr>
              <a:buSzPts val="1200"/>
              <a:buNone/>
              <a:defRPr sz="1200" b="1">
                <a:latin typeface="Arial"/>
                <a:ea typeface="Arial"/>
                <a:cs typeface="Arial"/>
                <a:sym typeface="Arial"/>
              </a:defRPr>
            </a:lvl1pPr>
            <a:lvl2pPr marL="914400" lvl="1" indent="-228600" algn="l">
              <a:spcBef>
                <a:spcPts val="200"/>
              </a:spcBef>
              <a:spcAft>
                <a:spcPts val="0"/>
              </a:spcAft>
              <a:buClr>
                <a:srgbClr val="2B1803"/>
              </a:buClr>
              <a:buSzPts val="1000"/>
              <a:buNone/>
              <a:defRPr sz="1000" b="1"/>
            </a:lvl2pPr>
            <a:lvl3pPr marL="1371600" lvl="2" indent="-228600" algn="l">
              <a:spcBef>
                <a:spcPts val="200"/>
              </a:spcBef>
              <a:spcAft>
                <a:spcPts val="0"/>
              </a:spcAft>
              <a:buClr>
                <a:srgbClr val="2B1803"/>
              </a:buClr>
              <a:buSzPts val="900"/>
              <a:buNone/>
              <a:defRPr sz="900" b="1"/>
            </a:lvl3pPr>
            <a:lvl4pPr marL="1828800" lvl="3" indent="-228600" algn="l">
              <a:spcBef>
                <a:spcPts val="200"/>
              </a:spcBef>
              <a:spcAft>
                <a:spcPts val="0"/>
              </a:spcAft>
              <a:buClr>
                <a:srgbClr val="2B1803"/>
              </a:buClr>
              <a:buSzPts val="800"/>
              <a:buNone/>
              <a:defRPr sz="800" b="1"/>
            </a:lvl4pPr>
            <a:lvl5pPr marL="2286000" lvl="4" indent="-228600" algn="l">
              <a:spcBef>
                <a:spcPts val="200"/>
              </a:spcBef>
              <a:spcAft>
                <a:spcPts val="0"/>
              </a:spcAft>
              <a:buClr>
                <a:srgbClr val="2B1803"/>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144" name="Google Shape;144;p29"/>
          <p:cNvSpPr txBox="1">
            <a:spLocks noGrp="1"/>
          </p:cNvSpPr>
          <p:nvPr>
            <p:ph type="body" idx="4"/>
          </p:nvPr>
        </p:nvSpPr>
        <p:spPr>
          <a:xfrm>
            <a:off x="4572000" y="1707573"/>
            <a:ext cx="4026300" cy="28836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rgbClr val="2B1803"/>
              </a:buClr>
              <a:buSzPts val="1200"/>
              <a:buChar char="•"/>
              <a:defRPr sz="1200">
                <a:solidFill>
                  <a:srgbClr val="2B1803"/>
                </a:solidFill>
                <a:latin typeface="Arial"/>
                <a:ea typeface="Arial"/>
                <a:cs typeface="Arial"/>
                <a:sym typeface="Arial"/>
              </a:defRPr>
            </a:lvl1pPr>
            <a:lvl2pPr marL="914400" lvl="1" indent="-292100" algn="l">
              <a:spcBef>
                <a:spcPts val="200"/>
              </a:spcBef>
              <a:spcAft>
                <a:spcPts val="0"/>
              </a:spcAft>
              <a:buClr>
                <a:srgbClr val="2B1803"/>
              </a:buClr>
              <a:buSzPts val="1000"/>
              <a:buChar char="–"/>
              <a:defRPr sz="1000">
                <a:solidFill>
                  <a:srgbClr val="2B1803"/>
                </a:solidFill>
                <a:latin typeface="Arial"/>
                <a:ea typeface="Arial"/>
                <a:cs typeface="Arial"/>
                <a:sym typeface="Arial"/>
              </a:defRPr>
            </a:lvl2pPr>
            <a:lvl3pPr marL="1371600" lvl="2" indent="-285750" algn="l">
              <a:spcBef>
                <a:spcPts val="200"/>
              </a:spcBef>
              <a:spcAft>
                <a:spcPts val="0"/>
              </a:spcAft>
              <a:buClr>
                <a:srgbClr val="2B1803"/>
              </a:buClr>
              <a:buSzPts val="900"/>
              <a:buChar char="•"/>
              <a:defRPr sz="900">
                <a:solidFill>
                  <a:srgbClr val="2B1803"/>
                </a:solidFill>
                <a:latin typeface="Arial"/>
                <a:ea typeface="Arial"/>
                <a:cs typeface="Arial"/>
                <a:sym typeface="Arial"/>
              </a:defRPr>
            </a:lvl3pPr>
            <a:lvl4pPr marL="1828800" lvl="3"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4pPr>
            <a:lvl5pPr marL="2286000" lvl="4" indent="-279400" algn="l">
              <a:spcBef>
                <a:spcPts val="200"/>
              </a:spcBef>
              <a:spcAft>
                <a:spcPts val="0"/>
              </a:spcAft>
              <a:buClr>
                <a:srgbClr val="2B1803"/>
              </a:buClr>
              <a:buSzPts val="800"/>
              <a:buChar char="»"/>
              <a:defRPr sz="800">
                <a:solidFill>
                  <a:srgbClr val="2B1803"/>
                </a:solidFill>
                <a:latin typeface="Arial"/>
                <a:ea typeface="Arial"/>
                <a:cs typeface="Arial"/>
                <a:sym typeface="Arial"/>
              </a:defRPr>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pic>
        <p:nvPicPr>
          <p:cNvPr id="145" name="Google Shape;145;p29"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46" name="Google Shape;146;p29"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_Pink">
  <p:cSld name="Photo_Pink">
    <p:spTree>
      <p:nvGrpSpPr>
        <p:cNvPr id="1" name="Shape 147"/>
        <p:cNvGrpSpPr/>
        <p:nvPr/>
      </p:nvGrpSpPr>
      <p:grpSpPr>
        <a:xfrm>
          <a:off x="0" y="0"/>
          <a:ext cx="0" cy="0"/>
          <a:chOff x="0" y="0"/>
          <a:chExt cx="0" cy="0"/>
        </a:xfrm>
      </p:grpSpPr>
      <p:sp>
        <p:nvSpPr>
          <p:cNvPr id="148" name="Google Shape;148;p30"/>
          <p:cNvSpPr>
            <a:spLocks noGrp="1"/>
          </p:cNvSpPr>
          <p:nvPr>
            <p:ph type="pic" idx="2"/>
          </p:nvPr>
        </p:nvSpPr>
        <p:spPr>
          <a:xfrm>
            <a:off x="444405" y="723900"/>
            <a:ext cx="8255400" cy="3695700"/>
          </a:xfrm>
          <a:prstGeom prst="rect">
            <a:avLst/>
          </a:prstGeom>
          <a:noFill/>
          <a:ln>
            <a:noFill/>
          </a:ln>
        </p:spPr>
      </p:sp>
      <p:sp>
        <p:nvSpPr>
          <p:cNvPr id="149" name="Google Shape;149;p30"/>
          <p:cNvSpPr txBox="1">
            <a:spLocks noGrp="1"/>
          </p:cNvSpPr>
          <p:nvPr>
            <p:ph type="body" idx="1"/>
          </p:nvPr>
        </p:nvSpPr>
        <p:spPr>
          <a:xfrm>
            <a:off x="444405" y="4494894"/>
            <a:ext cx="2743200" cy="4026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rgbClr val="2B1803"/>
              </a:buClr>
              <a:buSzPts val="700"/>
              <a:buNone/>
              <a:defRPr sz="700">
                <a:latin typeface="Arial"/>
                <a:ea typeface="Arial"/>
                <a:cs typeface="Arial"/>
                <a:sym typeface="Arial"/>
              </a:defRPr>
            </a:lvl1pPr>
            <a:lvl2pPr marL="914400" lvl="1" indent="-228600" algn="l">
              <a:spcBef>
                <a:spcPts val="100"/>
              </a:spcBef>
              <a:spcAft>
                <a:spcPts val="0"/>
              </a:spcAft>
              <a:buClr>
                <a:srgbClr val="2B1803"/>
              </a:buClr>
              <a:buSzPts val="600"/>
              <a:buNone/>
              <a:defRPr sz="600"/>
            </a:lvl2pPr>
            <a:lvl3pPr marL="1371600" lvl="2" indent="-228600" algn="l">
              <a:spcBef>
                <a:spcPts val="100"/>
              </a:spcBef>
              <a:spcAft>
                <a:spcPts val="0"/>
              </a:spcAft>
              <a:buClr>
                <a:srgbClr val="2B1803"/>
              </a:buClr>
              <a:buSzPts val="500"/>
              <a:buNone/>
              <a:defRPr sz="500"/>
            </a:lvl3pPr>
            <a:lvl4pPr marL="1828800" lvl="3" indent="-228600" algn="l">
              <a:spcBef>
                <a:spcPts val="100"/>
              </a:spcBef>
              <a:spcAft>
                <a:spcPts val="0"/>
              </a:spcAft>
              <a:buClr>
                <a:srgbClr val="2B1803"/>
              </a:buClr>
              <a:buSzPts val="500"/>
              <a:buNone/>
              <a:defRPr sz="500"/>
            </a:lvl4pPr>
            <a:lvl5pPr marL="2286000" lvl="4" indent="-228600" algn="l">
              <a:spcBef>
                <a:spcPts val="100"/>
              </a:spcBef>
              <a:spcAft>
                <a:spcPts val="0"/>
              </a:spcAft>
              <a:buClr>
                <a:srgbClr val="2B1803"/>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50" name="Google Shape;150;p30"/>
          <p:cNvSpPr txBox="1">
            <a:spLocks noGrp="1"/>
          </p:cNvSpPr>
          <p:nvPr>
            <p:ph type="body" idx="3"/>
          </p:nvPr>
        </p:nvSpPr>
        <p:spPr>
          <a:xfrm>
            <a:off x="433601" y="223139"/>
            <a:ext cx="3314700" cy="362700"/>
          </a:xfrm>
          <a:prstGeom prst="rect">
            <a:avLst/>
          </a:prstGeom>
          <a:noFill/>
          <a:ln>
            <a:noFill/>
          </a:ln>
        </p:spPr>
        <p:txBody>
          <a:bodyPr spcFirstLastPara="1" wrap="square" lIns="45725" tIns="22850" rIns="45725" bIns="22850" anchor="t" anchorCtr="0">
            <a:normAutofit/>
          </a:bodyPr>
          <a:lstStyle>
            <a:lvl1pPr marL="457200" lvl="0" indent="-228600" algn="l">
              <a:spcBef>
                <a:spcPts val="300"/>
              </a:spcBef>
              <a:spcAft>
                <a:spcPts val="0"/>
              </a:spcAft>
              <a:buClr>
                <a:schemeClr val="dk1"/>
              </a:buClr>
              <a:buSzPts val="1600"/>
              <a:buNone/>
              <a:defRPr b="1">
                <a:solidFill>
                  <a:schemeClr val="dk1"/>
                </a:solidFill>
                <a:latin typeface="Arial"/>
                <a:ea typeface="Arial"/>
                <a:cs typeface="Arial"/>
                <a:sym typeface="Arial"/>
              </a:defRPr>
            </a:lvl1pPr>
            <a:lvl2pPr marL="914400" lvl="1" indent="-285750" algn="l">
              <a:spcBef>
                <a:spcPts val="200"/>
              </a:spcBef>
              <a:spcAft>
                <a:spcPts val="0"/>
              </a:spcAft>
              <a:buClr>
                <a:srgbClr val="2B1803"/>
              </a:buClr>
              <a:buSzPts val="900"/>
              <a:buChar char="–"/>
              <a:defRPr/>
            </a:lvl2pPr>
            <a:lvl3pPr marL="1371600" lvl="2" indent="-285750" algn="l">
              <a:spcBef>
                <a:spcPts val="200"/>
              </a:spcBef>
              <a:spcAft>
                <a:spcPts val="0"/>
              </a:spcAft>
              <a:buClr>
                <a:srgbClr val="2B1803"/>
              </a:buClr>
              <a:buSzPts val="900"/>
              <a:buChar char="•"/>
              <a:defRPr/>
            </a:lvl3pPr>
            <a:lvl4pPr marL="1828800" lvl="3" indent="-285750" algn="l">
              <a:spcBef>
                <a:spcPts val="200"/>
              </a:spcBef>
              <a:spcAft>
                <a:spcPts val="0"/>
              </a:spcAft>
              <a:buClr>
                <a:srgbClr val="2B1803"/>
              </a:buClr>
              <a:buSzPts val="900"/>
              <a:buChar char="–"/>
              <a:defRPr/>
            </a:lvl4pPr>
            <a:lvl5pPr marL="2286000" lvl="4" indent="-285750" algn="l">
              <a:spcBef>
                <a:spcPts val="200"/>
              </a:spcBef>
              <a:spcAft>
                <a:spcPts val="0"/>
              </a:spcAft>
              <a:buClr>
                <a:srgbClr val="2B1803"/>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Photo_Pink">
  <p:cSld name="1_Photo_Pink">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2620168" y="1583795"/>
            <a:ext cx="3873300" cy="5715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Clr>
                <a:schemeClr val="dk1"/>
              </a:buClr>
              <a:buSzPts val="4400"/>
              <a:buFont typeface="Georgia"/>
              <a:buNone/>
              <a:defRPr sz="4400">
                <a:solidFill>
                  <a:schemeClr val="dk1"/>
                </a:solidFill>
                <a:latin typeface="Georgia"/>
                <a:ea typeface="Georgia"/>
                <a:cs typeface="Georgia"/>
                <a:sym typeface="Georgia"/>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53" name="Google Shape;153;p31"/>
          <p:cNvSpPr txBox="1">
            <a:spLocks noGrp="1"/>
          </p:cNvSpPr>
          <p:nvPr>
            <p:ph type="body" idx="1"/>
          </p:nvPr>
        </p:nvSpPr>
        <p:spPr>
          <a:xfrm>
            <a:off x="2620168" y="2421995"/>
            <a:ext cx="3903600" cy="5715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rgbClr val="2B1803"/>
              </a:buClr>
              <a:buSzPts val="900"/>
              <a:buChar char="•"/>
              <a:defRPr/>
            </a:lvl1pPr>
            <a:lvl2pPr marL="914400" lvl="1" indent="-228600" algn="ctr">
              <a:spcBef>
                <a:spcPts val="300"/>
              </a:spcBef>
              <a:spcAft>
                <a:spcPts val="0"/>
              </a:spcAft>
              <a:buClr>
                <a:schemeClr val="dk1"/>
              </a:buClr>
              <a:buSzPts val="1400"/>
              <a:buFont typeface="Arial"/>
              <a:buNone/>
              <a:defRPr b="1">
                <a:solidFill>
                  <a:schemeClr val="dk1"/>
                </a:solidFill>
              </a:defRPr>
            </a:lvl2pPr>
            <a:lvl3pPr marL="1371600" lvl="2" indent="-285750" algn="l">
              <a:spcBef>
                <a:spcPts val="200"/>
              </a:spcBef>
              <a:spcAft>
                <a:spcPts val="0"/>
              </a:spcAft>
              <a:buClr>
                <a:srgbClr val="2B1803"/>
              </a:buClr>
              <a:buSzPts val="900"/>
              <a:buChar char="•"/>
              <a:defRPr/>
            </a:lvl3pPr>
            <a:lvl4pPr marL="1828800" lvl="3" indent="-285750" algn="l">
              <a:spcBef>
                <a:spcPts val="200"/>
              </a:spcBef>
              <a:spcAft>
                <a:spcPts val="0"/>
              </a:spcAft>
              <a:buClr>
                <a:srgbClr val="2B1803"/>
              </a:buClr>
              <a:buSzPts val="900"/>
              <a:buChar char="–"/>
              <a:defRPr/>
            </a:lvl4pPr>
            <a:lvl5pPr marL="2286000" lvl="4" indent="-285750" algn="l">
              <a:spcBef>
                <a:spcPts val="200"/>
              </a:spcBef>
              <a:spcAft>
                <a:spcPts val="0"/>
              </a:spcAft>
              <a:buClr>
                <a:srgbClr val="2B1803"/>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_Pink">
  <p:cSld name="Blank_Pink">
    <p:spTree>
      <p:nvGrpSpPr>
        <p:cNvPr id="1" name="Shape 154"/>
        <p:cNvGrpSpPr/>
        <p:nvPr/>
      </p:nvGrpSpPr>
      <p:grpSpPr>
        <a:xfrm>
          <a:off x="0" y="0"/>
          <a:ext cx="0" cy="0"/>
          <a:chOff x="0" y="0"/>
          <a:chExt cx="0" cy="0"/>
        </a:xfrm>
      </p:grpSpPr>
      <p:sp>
        <p:nvSpPr>
          <p:cNvPr id="155" name="Google Shape;155;p32"/>
          <p:cNvSpPr/>
          <p:nvPr/>
        </p:nvSpPr>
        <p:spPr>
          <a:xfrm>
            <a:off x="0" y="0"/>
            <a:ext cx="9144000" cy="866700"/>
          </a:xfrm>
          <a:prstGeom prst="rect">
            <a:avLst/>
          </a:prstGeom>
          <a:solidFill>
            <a:schemeClr val="dk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56" name="Google Shape;156;p32"/>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pic>
        <p:nvPicPr>
          <p:cNvPr id="157" name="Google Shape;157;p32"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58" name="Google Shape;158;p32"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_Blue">
  <p:cSld name="Blank_Blue">
    <p:spTree>
      <p:nvGrpSpPr>
        <p:cNvPr id="1" name="Shape 159"/>
        <p:cNvGrpSpPr/>
        <p:nvPr/>
      </p:nvGrpSpPr>
      <p:grpSpPr>
        <a:xfrm>
          <a:off x="0" y="0"/>
          <a:ext cx="0" cy="0"/>
          <a:chOff x="0" y="0"/>
          <a:chExt cx="0" cy="0"/>
        </a:xfrm>
      </p:grpSpPr>
      <p:sp>
        <p:nvSpPr>
          <p:cNvPr id="160" name="Google Shape;160;p33"/>
          <p:cNvSpPr/>
          <p:nvPr/>
        </p:nvSpPr>
        <p:spPr>
          <a:xfrm>
            <a:off x="0" y="0"/>
            <a:ext cx="9144000" cy="866700"/>
          </a:xfrm>
          <a:prstGeom prst="rect">
            <a:avLst/>
          </a:prstGeom>
          <a:solidFill>
            <a:schemeClr val="dk2"/>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900" b="0" i="0" u="none" strike="noStrike" cap="none">
              <a:solidFill>
                <a:schemeClr val="lt1"/>
              </a:solidFill>
              <a:latin typeface="Arial"/>
              <a:ea typeface="Arial"/>
              <a:cs typeface="Arial"/>
              <a:sym typeface="Arial"/>
            </a:endParaRPr>
          </a:p>
        </p:txBody>
      </p:sp>
      <p:sp>
        <p:nvSpPr>
          <p:cNvPr id="161" name="Google Shape;161;p33"/>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lt1"/>
              </a:buClr>
              <a:buSzPts val="2200"/>
              <a:buFont typeface="Arial"/>
              <a:buNone/>
              <a:defRPr>
                <a:solidFill>
                  <a:schemeClr val="lt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pic>
        <p:nvPicPr>
          <p:cNvPr id="162" name="Google Shape;162;p33"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63" name="Google Shape;163;p33"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_Green">
  <p:cSld name="Blank_Green">
    <p:spTree>
      <p:nvGrpSpPr>
        <p:cNvPr id="1" name="Shape 164"/>
        <p:cNvGrpSpPr/>
        <p:nvPr/>
      </p:nvGrpSpPr>
      <p:grpSpPr>
        <a:xfrm>
          <a:off x="0" y="0"/>
          <a:ext cx="0" cy="0"/>
          <a:chOff x="0" y="0"/>
          <a:chExt cx="0" cy="0"/>
        </a:xfrm>
      </p:grpSpPr>
      <p:sp>
        <p:nvSpPr>
          <p:cNvPr id="165" name="Google Shape;165;p34"/>
          <p:cNvSpPr txBox="1">
            <a:spLocks noGrp="1"/>
          </p:cNvSpPr>
          <p:nvPr>
            <p:ph type="title"/>
          </p:nvPr>
        </p:nvSpPr>
        <p:spPr>
          <a:xfrm>
            <a:off x="317310" y="147555"/>
            <a:ext cx="4114800" cy="571500"/>
          </a:xfrm>
          <a:prstGeom prst="rect">
            <a:avLst/>
          </a:prstGeom>
          <a:noFill/>
          <a:ln>
            <a:noFill/>
          </a:ln>
        </p:spPr>
        <p:txBody>
          <a:bodyPr spcFirstLastPara="1" wrap="square" lIns="45725" tIns="22850" rIns="45725" bIns="22850" anchor="ctr" anchorCtr="0">
            <a:normAutofit/>
          </a:bodyPr>
          <a:lstStyle>
            <a:lvl1pPr lvl="0" algn="l">
              <a:spcBef>
                <a:spcPts val="0"/>
              </a:spcBef>
              <a:spcAft>
                <a:spcPts val="0"/>
              </a:spcAft>
              <a:buClr>
                <a:schemeClr val="dk1"/>
              </a:buClr>
              <a:buSzPts val="2200"/>
              <a:buFont typeface="Arial"/>
              <a:buNone/>
              <a:defRPr>
                <a:solidFill>
                  <a:schemeClr val="dk1"/>
                </a:solidFill>
                <a:latin typeface="Arial"/>
                <a:ea typeface="Arial"/>
                <a:cs typeface="Arial"/>
                <a:sym typeface="Arial"/>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pic>
        <p:nvPicPr>
          <p:cNvPr id="166" name="Google Shape;166;p34" descr="A pink flowers in a vase&#10;&#10;AI-generated content may be incorrect."/>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05750" y="3486150"/>
            <a:ext cx="723900" cy="1532341"/>
          </a:xfrm>
          <a:prstGeom prst="rect">
            <a:avLst/>
          </a:prstGeom>
          <a:noFill/>
          <a:ln>
            <a:noFill/>
          </a:ln>
        </p:spPr>
      </p:pic>
      <p:pic>
        <p:nvPicPr>
          <p:cNvPr id="167" name="Google Shape;167;p34" descr="A yellow flowers in a vase&#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67700" y="3846943"/>
            <a:ext cx="527095" cy="111574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_Pink">
  <p:cSld name="Section Header_Pink">
    <p:bg>
      <p:bgPr>
        <a:solidFill>
          <a:schemeClr val="dk1"/>
        </a:solidFill>
        <a:effectLst/>
      </p:bgPr>
    </p:bg>
    <p:spTree>
      <p:nvGrpSpPr>
        <p:cNvPr id="1" name="Shape 168"/>
        <p:cNvGrpSpPr/>
        <p:nvPr/>
      </p:nvGrpSpPr>
      <p:grpSpPr>
        <a:xfrm>
          <a:off x="0" y="0"/>
          <a:ext cx="0" cy="0"/>
          <a:chOff x="0" y="0"/>
          <a:chExt cx="0" cy="0"/>
        </a:xfrm>
      </p:grpSpPr>
      <p:sp>
        <p:nvSpPr>
          <p:cNvPr id="169" name="Google Shape;169;p35"/>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Georgia"/>
              <a:buNone/>
              <a:defRPr sz="2000" b="1" cap="none">
                <a:solidFill>
                  <a:schemeClr val="dk1"/>
                </a:solidFill>
                <a:latin typeface="Georgia"/>
                <a:ea typeface="Georgia"/>
                <a:cs typeface="Georgia"/>
                <a:sym typeface="Georgia"/>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0" name="Google Shape;170;p35"/>
          <p:cNvSpPr txBox="1">
            <a:spLocks noGrp="1"/>
          </p:cNvSpPr>
          <p:nvPr>
            <p:ph type="body" idx="1"/>
          </p:nvPr>
        </p:nvSpPr>
        <p:spPr>
          <a:xfrm>
            <a:off x="361156" y="1453357"/>
            <a:ext cx="3886200" cy="7503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a:solidFill>
                  <a:schemeClr val="dk1"/>
                </a:solidFill>
                <a:latin typeface="Arial"/>
                <a:ea typeface="Arial"/>
                <a:cs typeface="Arial"/>
                <a:sym typeface="Arial"/>
              </a:defRPr>
            </a:lvl1pPr>
            <a:lvl2pPr marL="914400" lvl="1" indent="-228600" algn="l">
              <a:spcBef>
                <a:spcPts val="200"/>
              </a:spcBef>
              <a:spcAft>
                <a:spcPts val="0"/>
              </a:spcAft>
              <a:buClr>
                <a:schemeClr val="lt1"/>
              </a:buClr>
              <a:buSzPts val="900"/>
              <a:buNone/>
              <a:defRPr sz="900">
                <a:solidFill>
                  <a:schemeClr val="lt1"/>
                </a:solidFill>
              </a:defRPr>
            </a:lvl2pPr>
            <a:lvl3pPr marL="1371600" lvl="2" indent="-228600" algn="l">
              <a:spcBef>
                <a:spcPts val="200"/>
              </a:spcBef>
              <a:spcAft>
                <a:spcPts val="0"/>
              </a:spcAft>
              <a:buClr>
                <a:schemeClr val="lt1"/>
              </a:buClr>
              <a:buSzPts val="800"/>
              <a:buNone/>
              <a:defRPr sz="800">
                <a:solidFill>
                  <a:schemeClr val="lt1"/>
                </a:solidFill>
              </a:defRPr>
            </a:lvl3pPr>
            <a:lvl4pPr marL="1828800" lvl="3" indent="-228600" algn="l">
              <a:spcBef>
                <a:spcPts val="100"/>
              </a:spcBef>
              <a:spcAft>
                <a:spcPts val="0"/>
              </a:spcAft>
              <a:buClr>
                <a:schemeClr val="lt1"/>
              </a:buClr>
              <a:buSzPts val="700"/>
              <a:buNone/>
              <a:defRPr sz="700">
                <a:solidFill>
                  <a:schemeClr val="lt1"/>
                </a:solidFill>
              </a:defRPr>
            </a:lvl4pPr>
            <a:lvl5pPr marL="2286000" lvl="4" indent="-228600" algn="l">
              <a:spcBef>
                <a:spcPts val="100"/>
              </a:spcBef>
              <a:spcAft>
                <a:spcPts val="0"/>
              </a:spcAft>
              <a:buClr>
                <a:schemeClr val="lt1"/>
              </a:buClr>
              <a:buSzPts val="700"/>
              <a:buNone/>
              <a:defRPr sz="700">
                <a:solidFill>
                  <a:schemeClr val="lt1"/>
                </a:solidFill>
              </a:defRPr>
            </a:lvl5pPr>
            <a:lvl6pPr marL="2743200" lvl="5" indent="-228600" algn="l">
              <a:spcBef>
                <a:spcPts val="100"/>
              </a:spcBef>
              <a:spcAft>
                <a:spcPts val="0"/>
              </a:spcAft>
              <a:buClr>
                <a:schemeClr val="lt1"/>
              </a:buClr>
              <a:buSzPts val="700"/>
              <a:buNone/>
              <a:defRPr sz="700">
                <a:solidFill>
                  <a:schemeClr val="lt1"/>
                </a:solidFill>
              </a:defRPr>
            </a:lvl6pPr>
            <a:lvl7pPr marL="3200400" lvl="6" indent="-228600" algn="l">
              <a:spcBef>
                <a:spcPts val="100"/>
              </a:spcBef>
              <a:spcAft>
                <a:spcPts val="0"/>
              </a:spcAft>
              <a:buClr>
                <a:schemeClr val="lt1"/>
              </a:buClr>
              <a:buSzPts val="700"/>
              <a:buNone/>
              <a:defRPr sz="700">
                <a:solidFill>
                  <a:schemeClr val="lt1"/>
                </a:solidFill>
              </a:defRPr>
            </a:lvl7pPr>
            <a:lvl8pPr marL="3657600" lvl="7" indent="-228600" algn="l">
              <a:spcBef>
                <a:spcPts val="100"/>
              </a:spcBef>
              <a:spcAft>
                <a:spcPts val="0"/>
              </a:spcAft>
              <a:buClr>
                <a:schemeClr val="lt1"/>
              </a:buClr>
              <a:buSzPts val="700"/>
              <a:buNone/>
              <a:defRPr sz="700">
                <a:solidFill>
                  <a:schemeClr val="lt1"/>
                </a:solidFill>
              </a:defRPr>
            </a:lvl8pPr>
            <a:lvl9pPr marL="4114800" lvl="8" indent="-228600" algn="l">
              <a:spcBef>
                <a:spcPts val="100"/>
              </a:spcBef>
              <a:spcAft>
                <a:spcPts val="0"/>
              </a:spcAft>
              <a:buClr>
                <a:schemeClr val="lt1"/>
              </a:buClr>
              <a:buSzPts val="700"/>
              <a:buNone/>
              <a:defRPr sz="700">
                <a:solidFill>
                  <a:schemeClr val="lt1"/>
                </a:solidFill>
              </a:defRPr>
            </a:lvl9pPr>
          </a:lstStyle>
          <a:p>
            <a:endParaRPr/>
          </a:p>
        </p:txBody>
      </p:sp>
      <p:sp>
        <p:nvSpPr>
          <p:cNvPr id="171" name="Google Shape;171;p35"/>
          <p:cNvSpPr>
            <a:spLocks noGrp="1"/>
          </p:cNvSpPr>
          <p:nvPr>
            <p:ph type="pic" idx="2"/>
          </p:nvPr>
        </p:nvSpPr>
        <p:spPr>
          <a:xfrm>
            <a:off x="5143500" y="0"/>
            <a:ext cx="40005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228600" y="209550"/>
            <a:ext cx="8496300" cy="571500"/>
          </a:xfrm>
          <a:prstGeom prst="rect">
            <a:avLst/>
          </a:prstGeom>
          <a:noFill/>
          <a:ln>
            <a:noFill/>
          </a:ln>
        </p:spPr>
        <p:txBody>
          <a:bodyPr spcFirstLastPara="1" wrap="square" lIns="45725" tIns="22850" rIns="45725" bIns="22850" anchor="ctr" anchorCtr="0">
            <a:normAutofit/>
          </a:bodyPr>
          <a:lstStyle>
            <a:lvl1pPr marR="0" lvl="0" algn="l">
              <a:spcBef>
                <a:spcPts val="0"/>
              </a:spcBef>
              <a:spcAft>
                <a:spcPts val="0"/>
              </a:spcAft>
              <a:buClr>
                <a:srgbClr val="2B1803"/>
              </a:buClr>
              <a:buSzPts val="2200"/>
              <a:buFont typeface="Georgia"/>
              <a:buNone/>
              <a:defRPr sz="2200" b="0" i="0" u="none" strike="noStrike" cap="none">
                <a:solidFill>
                  <a:srgbClr val="2B1803"/>
                </a:solidFill>
                <a:latin typeface="Georgia"/>
                <a:ea typeface="Georgia"/>
                <a:cs typeface="Georgia"/>
                <a:sym typeface="Georgia"/>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64" name="Google Shape;64;p15"/>
          <p:cNvSpPr txBox="1">
            <a:spLocks noGrp="1"/>
          </p:cNvSpPr>
          <p:nvPr>
            <p:ph type="body" idx="1"/>
          </p:nvPr>
        </p:nvSpPr>
        <p:spPr>
          <a:xfrm>
            <a:off x="228600" y="1200150"/>
            <a:ext cx="8496300" cy="3619500"/>
          </a:xfrm>
          <a:prstGeom prst="rect">
            <a:avLst/>
          </a:prstGeom>
          <a:noFill/>
          <a:ln>
            <a:noFill/>
          </a:ln>
        </p:spPr>
        <p:txBody>
          <a:bodyPr spcFirstLastPara="1" wrap="square" lIns="45725" tIns="22850" rIns="45725" bIns="22850" anchor="t" anchorCtr="0">
            <a:normAutofit/>
          </a:bodyPr>
          <a:lstStyle>
            <a:lvl1pPr marL="457200" marR="0" lvl="0" indent="-330200" algn="l">
              <a:spcBef>
                <a:spcPts val="300"/>
              </a:spcBef>
              <a:spcAft>
                <a:spcPts val="0"/>
              </a:spcAft>
              <a:buClr>
                <a:srgbClr val="2B1803"/>
              </a:buClr>
              <a:buSzPts val="1600"/>
              <a:buFont typeface="Arial"/>
              <a:buChar char="•"/>
              <a:defRPr sz="1600" b="0" i="0" u="none" strike="noStrike" cap="none">
                <a:solidFill>
                  <a:srgbClr val="2B1803"/>
                </a:solidFill>
                <a:latin typeface="Arial"/>
                <a:ea typeface="Arial"/>
                <a:cs typeface="Arial"/>
                <a:sym typeface="Arial"/>
              </a:defRPr>
            </a:lvl1pPr>
            <a:lvl2pPr marL="914400" marR="0" lvl="1" indent="-317500" algn="l">
              <a:spcBef>
                <a:spcPts val="300"/>
              </a:spcBef>
              <a:spcAft>
                <a:spcPts val="0"/>
              </a:spcAft>
              <a:buClr>
                <a:srgbClr val="2B1803"/>
              </a:buClr>
              <a:buSzPts val="1400"/>
              <a:buFont typeface="Arial"/>
              <a:buChar char="–"/>
              <a:defRPr sz="1400" b="0" i="0" u="none" strike="noStrike" cap="none">
                <a:solidFill>
                  <a:srgbClr val="2B1803"/>
                </a:solidFill>
                <a:latin typeface="Arial"/>
                <a:ea typeface="Arial"/>
                <a:cs typeface="Arial"/>
                <a:sym typeface="Arial"/>
              </a:defRPr>
            </a:lvl2pPr>
            <a:lvl3pPr marL="1371600" marR="0" lvl="2" indent="-304800" algn="l">
              <a:spcBef>
                <a:spcPts val="200"/>
              </a:spcBef>
              <a:spcAft>
                <a:spcPts val="0"/>
              </a:spcAft>
              <a:buClr>
                <a:srgbClr val="2B1803"/>
              </a:buClr>
              <a:buSzPts val="1200"/>
              <a:buFont typeface="Arial"/>
              <a:buChar char="•"/>
              <a:defRPr sz="1200" b="0" i="0" u="none" strike="noStrike" cap="none">
                <a:solidFill>
                  <a:srgbClr val="2B1803"/>
                </a:solidFill>
                <a:latin typeface="Arial"/>
                <a:ea typeface="Arial"/>
                <a:cs typeface="Arial"/>
                <a:sym typeface="Arial"/>
              </a:defRPr>
            </a:lvl3pPr>
            <a:lvl4pPr marL="1828800" marR="0" lvl="3" indent="-292100" algn="l">
              <a:spcBef>
                <a:spcPts val="200"/>
              </a:spcBef>
              <a:spcAft>
                <a:spcPts val="0"/>
              </a:spcAft>
              <a:buClr>
                <a:srgbClr val="2B1803"/>
              </a:buClr>
              <a:buSzPts val="1000"/>
              <a:buFont typeface="Arial"/>
              <a:buChar char="–"/>
              <a:defRPr sz="1000" b="0" i="0" u="none" strike="noStrike" cap="none">
                <a:solidFill>
                  <a:srgbClr val="2B1803"/>
                </a:solidFill>
                <a:latin typeface="Arial"/>
                <a:ea typeface="Arial"/>
                <a:cs typeface="Arial"/>
                <a:sym typeface="Arial"/>
              </a:defRPr>
            </a:lvl4pPr>
            <a:lvl5pPr marL="2286000" marR="0" lvl="4" indent="-292100" algn="l">
              <a:spcBef>
                <a:spcPts val="200"/>
              </a:spcBef>
              <a:spcAft>
                <a:spcPts val="0"/>
              </a:spcAft>
              <a:buClr>
                <a:srgbClr val="2B1803"/>
              </a:buClr>
              <a:buSzPts val="1000"/>
              <a:buFont typeface="Arial"/>
              <a:buChar char="»"/>
              <a:defRPr sz="1000" b="0" i="0" u="none" strike="noStrike" cap="none">
                <a:solidFill>
                  <a:srgbClr val="2B1803"/>
                </a:solidFill>
                <a:latin typeface="Arial"/>
                <a:ea typeface="Arial"/>
                <a:cs typeface="Arial"/>
                <a:sym typeface="Arial"/>
              </a:defRPr>
            </a:lvl5pPr>
            <a:lvl6pPr marL="2743200" marR="0" lvl="5" indent="-292100" algn="l">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92100" algn="l">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657600" marR="0" lvl="7" indent="-292100" algn="l">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a:spcBef>
                <a:spcPts val="2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8.jpeg"/><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7.jpe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2.jpg"/><Relationship Id="rId7"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9"/>
        <p:cNvGrpSpPr/>
        <p:nvPr/>
      </p:nvGrpSpPr>
      <p:grpSpPr>
        <a:xfrm>
          <a:off x="0" y="0"/>
          <a:ext cx="0" cy="0"/>
          <a:chOff x="0" y="0"/>
          <a:chExt cx="0" cy="0"/>
        </a:xfrm>
      </p:grpSpPr>
      <p:sp>
        <p:nvSpPr>
          <p:cNvPr id="290" name="Google Shape;290;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Makerspace Classes</a:t>
            </a:r>
            <a:endParaRPr>
              <a:solidFill>
                <a:schemeClr val="lt1"/>
              </a:solidFill>
              <a:latin typeface="Rammetto One"/>
              <a:ea typeface="Rammetto One"/>
              <a:cs typeface="Rammetto One"/>
              <a:sym typeface="Rammetto One"/>
            </a:endParaRPr>
          </a:p>
        </p:txBody>
      </p:sp>
      <p:sp>
        <p:nvSpPr>
          <p:cNvPr id="291" name="Google Shape;291;p45"/>
          <p:cNvSpPr/>
          <p:nvPr/>
        </p:nvSpPr>
        <p:spPr>
          <a:xfrm>
            <a:off x="441463"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185738"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Alexandria"/>
              <a:ea typeface="Alexandria"/>
              <a:cs typeface="Alexandria"/>
              <a:sym typeface="Alexandria"/>
            </a:endParaRPr>
          </a:p>
        </p:txBody>
      </p:sp>
      <p:sp>
        <p:nvSpPr>
          <p:cNvPr id="292" name="Google Shape;292;p45"/>
          <p:cNvSpPr/>
          <p:nvPr/>
        </p:nvSpPr>
        <p:spPr>
          <a:xfrm rot="-5858362">
            <a:off x="822519"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293" name="Google Shape;293;p45"/>
          <p:cNvSpPr txBox="1"/>
          <p:nvPr/>
        </p:nvSpPr>
        <p:spPr>
          <a:xfrm>
            <a:off x="496538"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a:solidFill>
                  <a:srgbClr val="1E1E1E"/>
                </a:solidFill>
                <a:latin typeface="Alexandria"/>
                <a:ea typeface="Alexandria"/>
                <a:cs typeface="Alexandria"/>
                <a:sym typeface="Alexandria"/>
              </a:rPr>
              <a:t>Free instructional classes on various design software.</a:t>
            </a:r>
            <a:endParaRPr sz="1000">
              <a:solidFill>
                <a:srgbClr val="1E1E1E"/>
              </a:solidFill>
              <a:latin typeface="Alexandria"/>
              <a:ea typeface="Alexandria"/>
              <a:cs typeface="Alexandria"/>
              <a:sym typeface="Alexandria"/>
            </a:endParaRPr>
          </a:p>
        </p:txBody>
      </p:sp>
      <p:sp>
        <p:nvSpPr>
          <p:cNvPr id="294" name="Google Shape;294;p45"/>
          <p:cNvSpPr txBox="1"/>
          <p:nvPr/>
        </p:nvSpPr>
        <p:spPr>
          <a:xfrm>
            <a:off x="484362"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a:solidFill>
                  <a:srgbClr val="1E1E1E"/>
                </a:solidFill>
                <a:latin typeface="Alexandria SemiBold"/>
                <a:ea typeface="Alexandria SemiBold"/>
                <a:cs typeface="Alexandria SemiBold"/>
                <a:sym typeface="Alexandria SemiBold"/>
              </a:rPr>
              <a:t>Software Classes</a:t>
            </a:r>
            <a:endParaRPr sz="1600">
              <a:solidFill>
                <a:srgbClr val="1E1E1E"/>
              </a:solidFill>
              <a:latin typeface="Alexandria SemiBold"/>
              <a:ea typeface="Alexandria SemiBold"/>
              <a:cs typeface="Alexandria SemiBold"/>
              <a:sym typeface="Alexandria SemiBold"/>
            </a:endParaRPr>
          </a:p>
        </p:txBody>
      </p:sp>
      <p:sp>
        <p:nvSpPr>
          <p:cNvPr id="295" name="Google Shape;295;p45"/>
          <p:cNvSpPr/>
          <p:nvPr/>
        </p:nvSpPr>
        <p:spPr>
          <a:xfrm>
            <a:off x="2577863"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Alexandria"/>
              <a:ea typeface="Alexandria"/>
              <a:cs typeface="Alexandria"/>
              <a:sym typeface="Alexandria"/>
            </a:endParaRPr>
          </a:p>
        </p:txBody>
      </p:sp>
      <p:sp>
        <p:nvSpPr>
          <p:cNvPr id="296" name="Google Shape;296;p45"/>
          <p:cNvSpPr/>
          <p:nvPr/>
        </p:nvSpPr>
        <p:spPr>
          <a:xfrm rot="-5858362">
            <a:off x="2958919"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297" name="Google Shape;297;p45"/>
          <p:cNvSpPr txBox="1"/>
          <p:nvPr/>
        </p:nvSpPr>
        <p:spPr>
          <a:xfrm>
            <a:off x="2632938"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a:solidFill>
                  <a:srgbClr val="1E1E1E"/>
                </a:solidFill>
                <a:latin typeface="Alexandria"/>
                <a:ea typeface="Alexandria"/>
                <a:cs typeface="Alexandria"/>
                <a:sym typeface="Alexandria"/>
              </a:rPr>
              <a:t>Hands on projects using combination of software and on-site equipment. </a:t>
            </a:r>
            <a:endParaRPr sz="1000">
              <a:solidFill>
                <a:srgbClr val="1E1E1E"/>
              </a:solidFill>
              <a:latin typeface="Alexandria"/>
              <a:ea typeface="Alexandria"/>
              <a:cs typeface="Alexandria"/>
              <a:sym typeface="Alexandria"/>
            </a:endParaRPr>
          </a:p>
        </p:txBody>
      </p:sp>
      <p:sp>
        <p:nvSpPr>
          <p:cNvPr id="298" name="Google Shape;298;p45"/>
          <p:cNvSpPr txBox="1"/>
          <p:nvPr/>
        </p:nvSpPr>
        <p:spPr>
          <a:xfrm>
            <a:off x="2620762"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a:solidFill>
                  <a:srgbClr val="1E1E1E"/>
                </a:solidFill>
                <a:latin typeface="Alexandria SemiBold"/>
                <a:ea typeface="Alexandria SemiBold"/>
                <a:cs typeface="Alexandria SemiBold"/>
                <a:sym typeface="Alexandria SemiBold"/>
              </a:rPr>
              <a:t>Project-Based Classes</a:t>
            </a:r>
            <a:endParaRPr sz="1600">
              <a:solidFill>
                <a:srgbClr val="1E1E1E"/>
              </a:solidFill>
              <a:latin typeface="Alexandria SemiBold"/>
              <a:ea typeface="Alexandria SemiBold"/>
              <a:cs typeface="Alexandria SemiBold"/>
              <a:sym typeface="Alexandria SemiBold"/>
            </a:endParaRPr>
          </a:p>
        </p:txBody>
      </p:sp>
      <p:sp>
        <p:nvSpPr>
          <p:cNvPr id="299" name="Google Shape;299;p45"/>
          <p:cNvSpPr/>
          <p:nvPr/>
        </p:nvSpPr>
        <p:spPr>
          <a:xfrm>
            <a:off x="4714263"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428625"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Alexandria"/>
              <a:ea typeface="Alexandria"/>
              <a:cs typeface="Alexandria"/>
              <a:sym typeface="Alexandria"/>
            </a:endParaRPr>
          </a:p>
        </p:txBody>
      </p:sp>
      <p:sp>
        <p:nvSpPr>
          <p:cNvPr id="300" name="Google Shape;300;p45"/>
          <p:cNvSpPr/>
          <p:nvPr/>
        </p:nvSpPr>
        <p:spPr>
          <a:xfrm rot="-5858362">
            <a:off x="5095319"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301" name="Google Shape;301;p45"/>
          <p:cNvSpPr txBox="1"/>
          <p:nvPr/>
        </p:nvSpPr>
        <p:spPr>
          <a:xfrm>
            <a:off x="4769338"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a:solidFill>
                  <a:srgbClr val="1E1E1E"/>
                </a:solidFill>
                <a:latin typeface="Alexandria"/>
                <a:ea typeface="Alexandria"/>
                <a:cs typeface="Alexandria"/>
                <a:sym typeface="Alexandria"/>
              </a:rPr>
              <a:t>Free training for independent use of Makerspace machinery. </a:t>
            </a:r>
            <a:endParaRPr sz="1000">
              <a:solidFill>
                <a:srgbClr val="1E1E1E"/>
              </a:solidFill>
              <a:latin typeface="Alexandria"/>
              <a:ea typeface="Alexandria"/>
              <a:cs typeface="Alexandria"/>
              <a:sym typeface="Alexandria"/>
            </a:endParaRPr>
          </a:p>
        </p:txBody>
      </p:sp>
      <p:sp>
        <p:nvSpPr>
          <p:cNvPr id="302" name="Google Shape;302;p45"/>
          <p:cNvSpPr txBox="1"/>
          <p:nvPr/>
        </p:nvSpPr>
        <p:spPr>
          <a:xfrm>
            <a:off x="4757162"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a:solidFill>
                  <a:srgbClr val="1E1E1E"/>
                </a:solidFill>
                <a:latin typeface="Alexandria SemiBold"/>
                <a:ea typeface="Alexandria SemiBold"/>
                <a:cs typeface="Alexandria SemiBold"/>
                <a:sym typeface="Alexandria SemiBold"/>
              </a:rPr>
              <a:t>Certification Classes</a:t>
            </a:r>
            <a:endParaRPr sz="1600">
              <a:solidFill>
                <a:srgbClr val="1E1E1E"/>
              </a:solidFill>
              <a:latin typeface="Alexandria SemiBold"/>
              <a:ea typeface="Alexandria SemiBold"/>
              <a:cs typeface="Alexandria SemiBold"/>
              <a:sym typeface="Alexandria SemiBold"/>
            </a:endParaRPr>
          </a:p>
        </p:txBody>
      </p:sp>
      <p:pic>
        <p:nvPicPr>
          <p:cNvPr id="303" name="Google Shape;303;p45" descr="A group of participants gathers around the laser engraver to watch their project being cut. " title="i-dBPRwSw-X4.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793275" y="1286975"/>
            <a:ext cx="1714500" cy="1130400"/>
          </a:xfrm>
          <a:prstGeom prst="roundRect">
            <a:avLst>
              <a:gd name="adj" fmla="val 11580"/>
            </a:avLst>
          </a:prstGeom>
          <a:noFill/>
          <a:ln>
            <a:noFill/>
          </a:ln>
          <a:effectLst>
            <a:outerShdw blurRad="142875" dist="104775" dir="5220000" algn="bl" rotWithShape="0">
              <a:srgbClr val="2B1803">
                <a:alpha val="34000"/>
              </a:srgbClr>
            </a:outerShdw>
          </a:effectLst>
        </p:spPr>
      </p:pic>
      <p:sp>
        <p:nvSpPr>
          <p:cNvPr id="304" name="Google Shape;304;p45"/>
          <p:cNvSpPr/>
          <p:nvPr/>
        </p:nvSpPr>
        <p:spPr>
          <a:xfrm>
            <a:off x="6850663"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34290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Alexandria"/>
              <a:ea typeface="Alexandria"/>
              <a:cs typeface="Alexandria"/>
              <a:sym typeface="Alexandria"/>
            </a:endParaRPr>
          </a:p>
        </p:txBody>
      </p:sp>
      <p:sp>
        <p:nvSpPr>
          <p:cNvPr id="305" name="Google Shape;305;p45"/>
          <p:cNvSpPr/>
          <p:nvPr/>
        </p:nvSpPr>
        <p:spPr>
          <a:xfrm rot="-5858362">
            <a:off x="7231719"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306" name="Google Shape;306;p45"/>
          <p:cNvSpPr txBox="1"/>
          <p:nvPr/>
        </p:nvSpPr>
        <p:spPr>
          <a:xfrm>
            <a:off x="6905738"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a:solidFill>
                  <a:srgbClr val="1E1E1E"/>
                </a:solidFill>
                <a:latin typeface="Alexandria"/>
                <a:ea typeface="Alexandria"/>
                <a:cs typeface="Alexandria"/>
                <a:sym typeface="Alexandria"/>
              </a:rPr>
              <a:t>Combined makerspace + cooking class. </a:t>
            </a:r>
            <a:endParaRPr sz="1000">
              <a:solidFill>
                <a:srgbClr val="1E1E1E"/>
              </a:solidFill>
              <a:latin typeface="Alexandria"/>
              <a:ea typeface="Alexandria"/>
              <a:cs typeface="Alexandria"/>
              <a:sym typeface="Alexandria"/>
            </a:endParaRPr>
          </a:p>
        </p:txBody>
      </p:sp>
      <p:sp>
        <p:nvSpPr>
          <p:cNvPr id="307" name="Google Shape;307;p45"/>
          <p:cNvSpPr txBox="1"/>
          <p:nvPr/>
        </p:nvSpPr>
        <p:spPr>
          <a:xfrm>
            <a:off x="6893562"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a:solidFill>
                  <a:srgbClr val="1E1E1E"/>
                </a:solidFill>
                <a:latin typeface="Alexandria SemiBold"/>
                <a:ea typeface="Alexandria SemiBold"/>
                <a:cs typeface="Alexandria SemiBold"/>
                <a:sym typeface="Alexandria SemiBold"/>
              </a:rPr>
              <a:t>Kitchen Crossover</a:t>
            </a:r>
            <a:endParaRPr sz="1600">
              <a:solidFill>
                <a:srgbClr val="1E1E1E"/>
              </a:solidFill>
              <a:latin typeface="Alexandria SemiBold"/>
              <a:ea typeface="Alexandria SemiBold"/>
              <a:cs typeface="Alexandria SemiBold"/>
              <a:sym typeface="Alexandria SemiBold"/>
            </a:endParaRPr>
          </a:p>
        </p:txBody>
      </p:sp>
      <p:pic>
        <p:nvPicPr>
          <p:cNvPr id="308" name="Google Shape;308;p45" descr="A custom engraved cutting board, about to be filled with charcuterie and snacks. " title="i-sp35qxZ-X3.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0800000">
            <a:off x="6929675" y="1286975"/>
            <a:ext cx="1714500" cy="1130400"/>
          </a:xfrm>
          <a:prstGeom prst="roundRect">
            <a:avLst>
              <a:gd name="adj" fmla="val 11580"/>
            </a:avLst>
          </a:prstGeom>
          <a:noFill/>
          <a:ln>
            <a:noFill/>
          </a:ln>
          <a:effectLst>
            <a:outerShdw blurRad="142875" dist="104775" dir="5220000" algn="bl" rotWithShape="0">
              <a:schemeClr val="lt1">
                <a:alpha val="34000"/>
              </a:schemeClr>
            </a:outerShdw>
          </a:effectLst>
        </p:spPr>
      </p:pic>
      <p:pic>
        <p:nvPicPr>
          <p:cNvPr id="309" name="Google Shape;309;p45" descr="Instructor helps participant with software.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528982" y="1268775"/>
            <a:ext cx="1714500" cy="1172100"/>
          </a:xfrm>
          <a:prstGeom prst="roundRect">
            <a:avLst>
              <a:gd name="adj" fmla="val 12934"/>
            </a:avLst>
          </a:prstGeom>
          <a:noFill/>
          <a:ln>
            <a:noFill/>
          </a:ln>
          <a:effectLst>
            <a:outerShdw blurRad="142875" dist="104775" dir="5220000" algn="bl" rotWithShape="0">
              <a:srgbClr val="000000">
                <a:alpha val="34000"/>
              </a:srgbClr>
            </a:outerShdw>
          </a:effectLst>
        </p:spPr>
      </p:pic>
      <p:sp>
        <p:nvSpPr>
          <p:cNvPr id="310" name="Google Shape;310;p45"/>
          <p:cNvSpPr/>
          <p:nvPr/>
        </p:nvSpPr>
        <p:spPr>
          <a:xfrm>
            <a:off x="236675" y="4518236"/>
            <a:ext cx="8667750" cy="463100"/>
          </a:xfrm>
          <a:custGeom>
            <a:avLst/>
            <a:gdLst/>
            <a:ahLst/>
            <a:cxnLst/>
            <a:rect l="l" t="t" r="r" b="b"/>
            <a:pathLst>
              <a:path w="346710" h="18524" extrusionOk="0">
                <a:moveTo>
                  <a:pt x="0" y="15197"/>
                </a:moveTo>
                <a:cubicBezTo>
                  <a:pt x="4158" y="11042"/>
                  <a:pt x="6620" y="2144"/>
                  <a:pt x="12469" y="2728"/>
                </a:cubicBezTo>
                <a:cubicBezTo>
                  <a:pt x="23158" y="3796"/>
                  <a:pt x="31031" y="18693"/>
                  <a:pt x="41564" y="16583"/>
                </a:cubicBezTo>
                <a:cubicBezTo>
                  <a:pt x="52011" y="14490"/>
                  <a:pt x="59381" y="-3308"/>
                  <a:pt x="69273" y="650"/>
                </a:cubicBezTo>
                <a:cubicBezTo>
                  <a:pt x="78731" y="4434"/>
                  <a:pt x="84163" y="19993"/>
                  <a:pt x="94211" y="18315"/>
                </a:cubicBezTo>
                <a:cubicBezTo>
                  <a:pt x="103646" y="16739"/>
                  <a:pt x="109679" y="5465"/>
                  <a:pt x="119149" y="4114"/>
                </a:cubicBezTo>
                <a:cubicBezTo>
                  <a:pt x="128945" y="2716"/>
                  <a:pt x="137502" y="15754"/>
                  <a:pt x="147205" y="13812"/>
                </a:cubicBezTo>
                <a:cubicBezTo>
                  <a:pt x="155816" y="12089"/>
                  <a:pt x="161800" y="-377"/>
                  <a:pt x="170411" y="1343"/>
                </a:cubicBezTo>
                <a:cubicBezTo>
                  <a:pt x="179987" y="3256"/>
                  <a:pt x="187449" y="15074"/>
                  <a:pt x="197081" y="13466"/>
                </a:cubicBezTo>
                <a:cubicBezTo>
                  <a:pt x="203716" y="12358"/>
                  <a:pt x="206009" y="1600"/>
                  <a:pt x="212668" y="650"/>
                </a:cubicBezTo>
                <a:cubicBezTo>
                  <a:pt x="222304" y="-725"/>
                  <a:pt x="230140" y="9822"/>
                  <a:pt x="239684" y="11734"/>
                </a:cubicBezTo>
                <a:cubicBezTo>
                  <a:pt x="249144" y="13629"/>
                  <a:pt x="257052" y="1343"/>
                  <a:pt x="266700" y="1343"/>
                </a:cubicBezTo>
                <a:cubicBezTo>
                  <a:pt x="276718" y="1343"/>
                  <a:pt x="283999" y="16935"/>
                  <a:pt x="293717" y="14505"/>
                </a:cubicBezTo>
                <a:cubicBezTo>
                  <a:pt x="297835" y="13475"/>
                  <a:pt x="299325" y="8045"/>
                  <a:pt x="302722" y="5499"/>
                </a:cubicBezTo>
                <a:cubicBezTo>
                  <a:pt x="307192" y="2148"/>
                  <a:pt x="313177" y="-790"/>
                  <a:pt x="318655" y="304"/>
                </a:cubicBezTo>
                <a:cubicBezTo>
                  <a:pt x="323781" y="1328"/>
                  <a:pt x="325210" y="8597"/>
                  <a:pt x="329392" y="11734"/>
                </a:cubicBezTo>
                <a:cubicBezTo>
                  <a:pt x="334033" y="15215"/>
                  <a:pt x="342611" y="14107"/>
                  <a:pt x="346710" y="10002"/>
                </a:cubicBezTo>
              </a:path>
            </a:pathLst>
          </a:custGeom>
          <a:noFill/>
          <a:ln w="76200" cap="flat" cmpd="sng">
            <a:solidFill>
              <a:schemeClr val="lt1"/>
            </a:solidFill>
            <a:prstDash val="solid"/>
            <a:round/>
            <a:headEnd type="none" w="med" len="med"/>
            <a:tailEnd type="none" w="med" len="med"/>
          </a:ln>
        </p:spPr>
        <p:txBody>
          <a:bodyPr/>
          <a:lstStyle/>
          <a:p>
            <a:endParaRPr lang="en-US"/>
          </a:p>
        </p:txBody>
      </p:sp>
      <p:pic>
        <p:nvPicPr>
          <p:cNvPr id="311" name="Google Shape;311;p45" descr="Participant shows a laser engraved journal made in class. "/>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2661125" y="1275425"/>
            <a:ext cx="1714500" cy="1172100"/>
          </a:xfrm>
          <a:prstGeom prst="roundRect">
            <a:avLst>
              <a:gd name="adj" fmla="val 16667"/>
            </a:avLst>
          </a:prstGeom>
          <a:noFill/>
          <a:ln>
            <a:noFill/>
          </a:ln>
          <a:effectLst>
            <a:outerShdw blurRad="142875" dist="104775" dir="5220000" algn="bl" rotWithShape="0">
              <a:srgbClr val="000000">
                <a:alpha val="34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5"/>
        <p:cNvGrpSpPr/>
        <p:nvPr/>
      </p:nvGrpSpPr>
      <p:grpSpPr>
        <a:xfrm>
          <a:off x="0" y="0"/>
          <a:ext cx="0" cy="0"/>
          <a:chOff x="0" y="0"/>
          <a:chExt cx="0" cy="0"/>
        </a:xfrm>
      </p:grpSpPr>
      <p:sp>
        <p:nvSpPr>
          <p:cNvPr id="316" name="Google Shape;31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solidFill>
                  <a:schemeClr val="lt1"/>
                </a:solidFill>
                <a:latin typeface="Rammetto One"/>
                <a:ea typeface="Rammetto One"/>
                <a:cs typeface="Rammetto One"/>
                <a:sym typeface="Rammetto One"/>
              </a:rPr>
              <a:t>Teaching Kitchen Classes</a:t>
            </a:r>
            <a:endParaRPr dirty="0">
              <a:solidFill>
                <a:schemeClr val="lt1"/>
              </a:solidFill>
              <a:latin typeface="Rammetto One"/>
              <a:ea typeface="Rammetto One"/>
              <a:cs typeface="Rammetto One"/>
              <a:sym typeface="Rammetto One"/>
            </a:endParaRPr>
          </a:p>
          <a:p>
            <a:pPr marL="0" lvl="0" indent="0" algn="l" rtl="0">
              <a:spcBef>
                <a:spcPts val="0"/>
              </a:spcBef>
              <a:spcAft>
                <a:spcPts val="0"/>
              </a:spcAft>
              <a:buNone/>
            </a:pPr>
            <a:endParaRPr dirty="0"/>
          </a:p>
        </p:txBody>
      </p:sp>
      <p:sp>
        <p:nvSpPr>
          <p:cNvPr id="317" name="Google Shape;317;p46"/>
          <p:cNvSpPr/>
          <p:nvPr/>
        </p:nvSpPr>
        <p:spPr>
          <a:xfrm>
            <a:off x="2528554"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185738"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dirty="0">
              <a:latin typeface="Alexandria"/>
              <a:ea typeface="Alexandria"/>
              <a:cs typeface="Alexandria"/>
              <a:sym typeface="Alexandria"/>
            </a:endParaRPr>
          </a:p>
        </p:txBody>
      </p:sp>
      <p:sp>
        <p:nvSpPr>
          <p:cNvPr id="318" name="Google Shape;318;p46"/>
          <p:cNvSpPr/>
          <p:nvPr/>
        </p:nvSpPr>
        <p:spPr>
          <a:xfrm rot="-5858362">
            <a:off x="2909610"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319" name="Google Shape;319;p46"/>
          <p:cNvSpPr txBox="1"/>
          <p:nvPr/>
        </p:nvSpPr>
        <p:spPr>
          <a:xfrm>
            <a:off x="2583629"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dirty="0">
                <a:solidFill>
                  <a:schemeClr val="lt1"/>
                </a:solidFill>
                <a:latin typeface="Alexandria"/>
                <a:ea typeface="Alexandria"/>
                <a:cs typeface="Alexandria"/>
                <a:sym typeface="Alexandria"/>
              </a:rPr>
              <a:t>We teach 4-5 classes each week for children ages 6 and up, teens, and adults.</a:t>
            </a:r>
            <a:endParaRPr sz="1000" dirty="0">
              <a:solidFill>
                <a:schemeClr val="lt1"/>
              </a:solidFill>
              <a:latin typeface="Alexandria"/>
              <a:ea typeface="Alexandria"/>
              <a:cs typeface="Alexandria"/>
              <a:sym typeface="Alexandria"/>
            </a:endParaRPr>
          </a:p>
        </p:txBody>
      </p:sp>
      <p:sp>
        <p:nvSpPr>
          <p:cNvPr id="320" name="Google Shape;320;p46"/>
          <p:cNvSpPr txBox="1"/>
          <p:nvPr/>
        </p:nvSpPr>
        <p:spPr>
          <a:xfrm>
            <a:off x="2571453"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dirty="0">
                <a:solidFill>
                  <a:schemeClr val="lt1"/>
                </a:solidFill>
                <a:latin typeface="Alexandria SemiBold"/>
                <a:ea typeface="Alexandria SemiBold"/>
                <a:cs typeface="Alexandria SemiBold"/>
                <a:sym typeface="Alexandria SemiBold"/>
              </a:rPr>
              <a:t>Cooking Classes</a:t>
            </a:r>
            <a:endParaRPr sz="1600" dirty="0">
              <a:solidFill>
                <a:schemeClr val="lt1"/>
              </a:solidFill>
              <a:latin typeface="Alexandria SemiBold"/>
              <a:ea typeface="Alexandria SemiBold"/>
              <a:cs typeface="Alexandria SemiBold"/>
              <a:sym typeface="Alexandria SemiBold"/>
            </a:endParaRPr>
          </a:p>
        </p:txBody>
      </p:sp>
      <p:sp>
        <p:nvSpPr>
          <p:cNvPr id="321" name="Google Shape;321;p46"/>
          <p:cNvSpPr/>
          <p:nvPr/>
        </p:nvSpPr>
        <p:spPr>
          <a:xfrm>
            <a:off x="4664954"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185738"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Alexandria"/>
              <a:ea typeface="Alexandria"/>
              <a:cs typeface="Alexandria"/>
              <a:sym typeface="Alexandria"/>
            </a:endParaRPr>
          </a:p>
        </p:txBody>
      </p:sp>
      <p:sp>
        <p:nvSpPr>
          <p:cNvPr id="322" name="Google Shape;322;p46"/>
          <p:cNvSpPr/>
          <p:nvPr/>
        </p:nvSpPr>
        <p:spPr>
          <a:xfrm rot="-5858362">
            <a:off x="5046010"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323" name="Google Shape;323;p46"/>
          <p:cNvSpPr txBox="1"/>
          <p:nvPr/>
        </p:nvSpPr>
        <p:spPr>
          <a:xfrm>
            <a:off x="4720029"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a:solidFill>
                  <a:schemeClr val="lt1"/>
                </a:solidFill>
                <a:latin typeface="Alexandria"/>
                <a:ea typeface="Alexandria"/>
                <a:cs typeface="Alexandria"/>
                <a:sym typeface="Alexandria"/>
              </a:rPr>
              <a:t>We host 4 partner classes each month for local non-profit organizations. </a:t>
            </a:r>
            <a:endParaRPr sz="1000">
              <a:solidFill>
                <a:schemeClr val="lt1"/>
              </a:solidFill>
              <a:latin typeface="Alexandria"/>
              <a:ea typeface="Alexandria"/>
              <a:cs typeface="Alexandria"/>
              <a:sym typeface="Alexandria"/>
            </a:endParaRPr>
          </a:p>
        </p:txBody>
      </p:sp>
      <p:sp>
        <p:nvSpPr>
          <p:cNvPr id="324" name="Google Shape;324;p46"/>
          <p:cNvSpPr txBox="1"/>
          <p:nvPr/>
        </p:nvSpPr>
        <p:spPr>
          <a:xfrm>
            <a:off x="4707853"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a:solidFill>
                  <a:schemeClr val="lt1"/>
                </a:solidFill>
                <a:latin typeface="Alexandria SemiBold"/>
                <a:ea typeface="Alexandria SemiBold"/>
                <a:cs typeface="Alexandria SemiBold"/>
                <a:sym typeface="Alexandria SemiBold"/>
              </a:rPr>
              <a:t>Partner Programs</a:t>
            </a:r>
            <a:endParaRPr sz="1600">
              <a:solidFill>
                <a:schemeClr val="lt1"/>
              </a:solidFill>
              <a:latin typeface="Alexandria SemiBold"/>
              <a:ea typeface="Alexandria SemiBold"/>
              <a:cs typeface="Alexandria SemiBold"/>
              <a:sym typeface="Alexandria SemiBold"/>
            </a:endParaRPr>
          </a:p>
        </p:txBody>
      </p:sp>
      <p:sp>
        <p:nvSpPr>
          <p:cNvPr id="325" name="Google Shape;325;p46"/>
          <p:cNvSpPr/>
          <p:nvPr/>
        </p:nvSpPr>
        <p:spPr>
          <a:xfrm>
            <a:off x="6801354" y="1193300"/>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185738"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a:latin typeface="Alexandria"/>
              <a:ea typeface="Alexandria"/>
              <a:cs typeface="Alexandria"/>
              <a:sym typeface="Alexandria"/>
            </a:endParaRPr>
          </a:p>
        </p:txBody>
      </p:sp>
      <p:sp>
        <p:nvSpPr>
          <p:cNvPr id="326" name="Google Shape;326;p46"/>
          <p:cNvSpPr/>
          <p:nvPr/>
        </p:nvSpPr>
        <p:spPr>
          <a:xfrm rot="-5858362">
            <a:off x="7182410" y="2405039"/>
            <a:ext cx="1600001" cy="1605433"/>
          </a:xfrm>
          <a:prstGeom prst="star4">
            <a:avLst>
              <a:gd name="adj" fmla="val 22421"/>
            </a:avLst>
          </a:prstGeom>
          <a:solidFill>
            <a:srgbClr val="FFFFFF">
              <a:alpha val="112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lexandria"/>
              <a:ea typeface="Alexandria"/>
              <a:cs typeface="Alexandria"/>
              <a:sym typeface="Alexandria"/>
            </a:endParaRPr>
          </a:p>
        </p:txBody>
      </p:sp>
      <p:sp>
        <p:nvSpPr>
          <p:cNvPr id="327" name="Google Shape;327;p46"/>
          <p:cNvSpPr txBox="1"/>
          <p:nvPr/>
        </p:nvSpPr>
        <p:spPr>
          <a:xfrm>
            <a:off x="6856429" y="3130313"/>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a:solidFill>
                  <a:schemeClr val="lt1"/>
                </a:solidFill>
                <a:latin typeface="Alexandria"/>
                <a:ea typeface="Alexandria"/>
                <a:cs typeface="Alexandria"/>
                <a:sym typeface="Alexandria"/>
              </a:rPr>
              <a:t>We host 2 guest instructors per quarter.</a:t>
            </a:r>
            <a:r>
              <a:rPr lang="en" sz="1000">
                <a:solidFill>
                  <a:schemeClr val="dk1"/>
                </a:solidFill>
                <a:latin typeface="Alexandria"/>
                <a:ea typeface="Alexandria"/>
                <a:cs typeface="Alexandria"/>
                <a:sym typeface="Alexandria"/>
              </a:rPr>
              <a:t> </a:t>
            </a:r>
            <a:endParaRPr sz="1000">
              <a:solidFill>
                <a:schemeClr val="dk1"/>
              </a:solidFill>
              <a:latin typeface="Alexandria"/>
              <a:ea typeface="Alexandria"/>
              <a:cs typeface="Alexandria"/>
              <a:sym typeface="Alexandria"/>
            </a:endParaRPr>
          </a:p>
        </p:txBody>
      </p:sp>
      <p:sp>
        <p:nvSpPr>
          <p:cNvPr id="328" name="Google Shape;328;p46"/>
          <p:cNvSpPr txBox="1"/>
          <p:nvPr/>
        </p:nvSpPr>
        <p:spPr>
          <a:xfrm>
            <a:off x="6844253" y="2486050"/>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a:solidFill>
                  <a:schemeClr val="lt1"/>
                </a:solidFill>
                <a:latin typeface="Alexandria SemiBold"/>
                <a:ea typeface="Alexandria SemiBold"/>
                <a:cs typeface="Alexandria SemiBold"/>
                <a:sym typeface="Alexandria SemiBold"/>
              </a:rPr>
              <a:t>Guest Instructors</a:t>
            </a:r>
            <a:endParaRPr sz="1600">
              <a:solidFill>
                <a:schemeClr val="lt1"/>
              </a:solidFill>
              <a:latin typeface="Alexandria SemiBold"/>
              <a:ea typeface="Alexandria SemiBold"/>
              <a:cs typeface="Alexandria SemiBold"/>
              <a:sym typeface="Alexandria SemiBold"/>
            </a:endParaRPr>
          </a:p>
        </p:txBody>
      </p:sp>
      <p:sp>
        <p:nvSpPr>
          <p:cNvPr id="329" name="Google Shape;329;p46"/>
          <p:cNvSpPr/>
          <p:nvPr/>
        </p:nvSpPr>
        <p:spPr>
          <a:xfrm>
            <a:off x="236675" y="4518236"/>
            <a:ext cx="8667750" cy="463100"/>
          </a:xfrm>
          <a:custGeom>
            <a:avLst/>
            <a:gdLst/>
            <a:ahLst/>
            <a:cxnLst/>
            <a:rect l="l" t="t" r="r" b="b"/>
            <a:pathLst>
              <a:path w="346710" h="18524" extrusionOk="0">
                <a:moveTo>
                  <a:pt x="0" y="15197"/>
                </a:moveTo>
                <a:cubicBezTo>
                  <a:pt x="4158" y="11042"/>
                  <a:pt x="6620" y="2144"/>
                  <a:pt x="12469" y="2728"/>
                </a:cubicBezTo>
                <a:cubicBezTo>
                  <a:pt x="23158" y="3796"/>
                  <a:pt x="31031" y="18693"/>
                  <a:pt x="41564" y="16583"/>
                </a:cubicBezTo>
                <a:cubicBezTo>
                  <a:pt x="52011" y="14490"/>
                  <a:pt x="59381" y="-3308"/>
                  <a:pt x="69273" y="650"/>
                </a:cubicBezTo>
                <a:cubicBezTo>
                  <a:pt x="78731" y="4434"/>
                  <a:pt x="84163" y="19993"/>
                  <a:pt x="94211" y="18315"/>
                </a:cubicBezTo>
                <a:cubicBezTo>
                  <a:pt x="103646" y="16739"/>
                  <a:pt x="109679" y="5465"/>
                  <a:pt x="119149" y="4114"/>
                </a:cubicBezTo>
                <a:cubicBezTo>
                  <a:pt x="128945" y="2716"/>
                  <a:pt x="137502" y="15754"/>
                  <a:pt x="147205" y="13812"/>
                </a:cubicBezTo>
                <a:cubicBezTo>
                  <a:pt x="155816" y="12089"/>
                  <a:pt x="161800" y="-377"/>
                  <a:pt x="170411" y="1343"/>
                </a:cubicBezTo>
                <a:cubicBezTo>
                  <a:pt x="179987" y="3256"/>
                  <a:pt x="187449" y="15074"/>
                  <a:pt x="197081" y="13466"/>
                </a:cubicBezTo>
                <a:cubicBezTo>
                  <a:pt x="203716" y="12358"/>
                  <a:pt x="206009" y="1600"/>
                  <a:pt x="212668" y="650"/>
                </a:cubicBezTo>
                <a:cubicBezTo>
                  <a:pt x="222304" y="-725"/>
                  <a:pt x="230140" y="9822"/>
                  <a:pt x="239684" y="11734"/>
                </a:cubicBezTo>
                <a:cubicBezTo>
                  <a:pt x="249144" y="13629"/>
                  <a:pt x="257052" y="1343"/>
                  <a:pt x="266700" y="1343"/>
                </a:cubicBezTo>
                <a:cubicBezTo>
                  <a:pt x="276718" y="1343"/>
                  <a:pt x="283999" y="16935"/>
                  <a:pt x="293717" y="14505"/>
                </a:cubicBezTo>
                <a:cubicBezTo>
                  <a:pt x="297835" y="13475"/>
                  <a:pt x="299325" y="8045"/>
                  <a:pt x="302722" y="5499"/>
                </a:cubicBezTo>
                <a:cubicBezTo>
                  <a:pt x="307192" y="2148"/>
                  <a:pt x="313177" y="-790"/>
                  <a:pt x="318655" y="304"/>
                </a:cubicBezTo>
                <a:cubicBezTo>
                  <a:pt x="323781" y="1328"/>
                  <a:pt x="325210" y="8597"/>
                  <a:pt x="329392" y="11734"/>
                </a:cubicBezTo>
                <a:cubicBezTo>
                  <a:pt x="334033" y="15215"/>
                  <a:pt x="342611" y="14107"/>
                  <a:pt x="346710" y="10002"/>
                </a:cubicBezTo>
              </a:path>
            </a:pathLst>
          </a:custGeom>
          <a:noFill/>
          <a:ln w="76200" cap="flat" cmpd="sng">
            <a:solidFill>
              <a:schemeClr val="lt1"/>
            </a:solidFill>
            <a:prstDash val="solid"/>
            <a:round/>
            <a:headEnd type="none" w="med" len="med"/>
            <a:tailEnd type="none" w="med" len="med"/>
          </a:ln>
        </p:spPr>
        <p:txBody>
          <a:bodyPr/>
          <a:lstStyle/>
          <a:p>
            <a:endParaRPr lang="en-US"/>
          </a:p>
        </p:txBody>
      </p:sp>
      <p:pic>
        <p:nvPicPr>
          <p:cNvPr id="330" name="Google Shape;330;p46" descr="Four women cook together.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884616" y="1268775"/>
            <a:ext cx="1714500" cy="1172100"/>
          </a:xfrm>
          <a:prstGeom prst="roundRect">
            <a:avLst>
              <a:gd name="adj" fmla="val 16667"/>
            </a:avLst>
          </a:prstGeom>
          <a:noFill/>
          <a:ln>
            <a:noFill/>
          </a:ln>
          <a:effectLst>
            <a:outerShdw blurRad="142875" dist="104775" dir="5220000" algn="bl" rotWithShape="0">
              <a:srgbClr val="000000">
                <a:alpha val="34000"/>
              </a:srgbClr>
            </a:outerShdw>
          </a:effectLst>
        </p:spPr>
      </p:pic>
      <p:pic>
        <p:nvPicPr>
          <p:cNvPr id="331" name="Google Shape;331;p46" descr="A participant and her aide make guacamole. "/>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748216" y="1263325"/>
            <a:ext cx="1714500" cy="1172100"/>
          </a:xfrm>
          <a:prstGeom prst="roundRect">
            <a:avLst>
              <a:gd name="adj" fmla="val 16667"/>
            </a:avLst>
          </a:prstGeom>
          <a:noFill/>
          <a:ln>
            <a:noFill/>
          </a:ln>
          <a:effectLst>
            <a:outerShdw blurRad="142875" dist="104775" dir="5220000" algn="bl" rotWithShape="0">
              <a:srgbClr val="000000">
                <a:alpha val="34000"/>
              </a:srgbClr>
            </a:outerShdw>
          </a:effectLst>
        </p:spPr>
      </p:pic>
      <p:pic>
        <p:nvPicPr>
          <p:cNvPr id="332" name="Google Shape;332;p46" descr="Two teens practice piping skills while decorating cake.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603241" y="1292475"/>
            <a:ext cx="1694100" cy="1148400"/>
          </a:xfrm>
          <a:prstGeom prst="roundRect">
            <a:avLst>
              <a:gd name="adj" fmla="val 16667"/>
            </a:avLst>
          </a:prstGeom>
          <a:noFill/>
          <a:ln>
            <a:noFill/>
          </a:ln>
          <a:effectLst>
            <a:outerShdw blurRad="142875" dist="104775" dir="5220000" algn="bl" rotWithShape="0">
              <a:srgbClr val="000000">
                <a:alpha val="34000"/>
              </a:srgbClr>
            </a:outerShdw>
          </a:effectLst>
        </p:spPr>
      </p:pic>
      <p:sp>
        <p:nvSpPr>
          <p:cNvPr id="6" name="Google Shape;317;p46">
            <a:extLst>
              <a:ext uri="{FF2B5EF4-FFF2-40B4-BE49-F238E27FC236}">
                <a16:creationId xmlns:a16="http://schemas.microsoft.com/office/drawing/2014/main" id="{265DDD06-1CC2-7253-A8E6-13A0DC568BB8}"/>
              </a:ext>
            </a:extLst>
          </p:cNvPr>
          <p:cNvSpPr/>
          <p:nvPr/>
        </p:nvSpPr>
        <p:spPr>
          <a:xfrm>
            <a:off x="392154" y="1204291"/>
            <a:ext cx="1881000" cy="3127200"/>
          </a:xfrm>
          <a:prstGeom prst="roundRect">
            <a:avLst>
              <a:gd name="adj" fmla="val 9938"/>
            </a:avLst>
          </a:prstGeom>
          <a:solidFill>
            <a:schemeClr val="accent5"/>
          </a:solidFill>
          <a:ln w="28575" cap="flat" cmpd="sng">
            <a:solidFill>
              <a:schemeClr val="dk1"/>
            </a:solidFill>
            <a:prstDash val="solid"/>
            <a:round/>
            <a:headEnd type="none" w="sm" len="sm"/>
            <a:tailEnd type="none" w="sm" len="sm"/>
          </a:ln>
          <a:effectLst>
            <a:outerShdw blurRad="185738"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dirty="0">
              <a:latin typeface="Alexandria"/>
              <a:ea typeface="Alexandria"/>
              <a:cs typeface="Alexandria"/>
              <a:sym typeface="Alexandria"/>
            </a:endParaRPr>
          </a:p>
        </p:txBody>
      </p:sp>
      <p:sp>
        <p:nvSpPr>
          <p:cNvPr id="7" name="Google Shape;319;p46">
            <a:extLst>
              <a:ext uri="{FF2B5EF4-FFF2-40B4-BE49-F238E27FC236}">
                <a16:creationId xmlns:a16="http://schemas.microsoft.com/office/drawing/2014/main" id="{EB9FD484-1883-F05E-8AEA-0E5EE21BD4EF}"/>
              </a:ext>
            </a:extLst>
          </p:cNvPr>
          <p:cNvSpPr txBox="1"/>
          <p:nvPr/>
        </p:nvSpPr>
        <p:spPr>
          <a:xfrm>
            <a:off x="447229" y="3141304"/>
            <a:ext cx="1757700" cy="839100"/>
          </a:xfrm>
          <a:prstGeom prst="rect">
            <a:avLst/>
          </a:prstGeom>
          <a:noFill/>
          <a:ln>
            <a:noFill/>
          </a:ln>
        </p:spPr>
        <p:txBody>
          <a:bodyPr spcFirstLastPara="1" wrap="square" lIns="91425" tIns="0" rIns="91425" bIns="0" anchor="t" anchorCtr="0">
            <a:noAutofit/>
          </a:bodyPr>
          <a:lstStyle/>
          <a:p>
            <a:pPr marL="0" lvl="0" indent="0" algn="l" rtl="0">
              <a:lnSpc>
                <a:spcPct val="100000"/>
              </a:lnSpc>
              <a:spcBef>
                <a:spcPts val="0"/>
              </a:spcBef>
              <a:spcAft>
                <a:spcPts val="200"/>
              </a:spcAft>
              <a:buNone/>
            </a:pPr>
            <a:r>
              <a:rPr lang="en" sz="1000" dirty="0">
                <a:solidFill>
                  <a:schemeClr val="lt1"/>
                </a:solidFill>
                <a:latin typeface="Alexandria"/>
                <a:ea typeface="Alexandria"/>
                <a:cs typeface="Alexandria"/>
                <a:sym typeface="Alexandria"/>
              </a:rPr>
              <a:t>A commercial kitchen space with room for 20 participants. </a:t>
            </a:r>
            <a:endParaRPr sz="1000" dirty="0">
              <a:solidFill>
                <a:schemeClr val="lt1"/>
              </a:solidFill>
              <a:latin typeface="Alexandria"/>
              <a:ea typeface="Alexandria"/>
              <a:cs typeface="Alexandria"/>
              <a:sym typeface="Alexandria"/>
            </a:endParaRPr>
          </a:p>
        </p:txBody>
      </p:sp>
      <p:sp>
        <p:nvSpPr>
          <p:cNvPr id="8" name="Google Shape;320;p46">
            <a:extLst>
              <a:ext uri="{FF2B5EF4-FFF2-40B4-BE49-F238E27FC236}">
                <a16:creationId xmlns:a16="http://schemas.microsoft.com/office/drawing/2014/main" id="{CFA3AE1D-31D7-6428-6369-7C8408FE128F}"/>
              </a:ext>
            </a:extLst>
          </p:cNvPr>
          <p:cNvSpPr txBox="1"/>
          <p:nvPr/>
        </p:nvSpPr>
        <p:spPr>
          <a:xfrm>
            <a:off x="435053" y="2497041"/>
            <a:ext cx="1757700" cy="599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600" dirty="0">
                <a:solidFill>
                  <a:schemeClr val="lt1"/>
                </a:solidFill>
                <a:latin typeface="Alexandria SemiBold"/>
                <a:ea typeface="Alexandria SemiBold"/>
                <a:cs typeface="Alexandria SemiBold"/>
                <a:sym typeface="Alexandria SemiBold"/>
              </a:rPr>
              <a:t>Teaching </a:t>
            </a:r>
          </a:p>
          <a:p>
            <a:pPr marL="0" lvl="0" indent="0" algn="l" rtl="0">
              <a:lnSpc>
                <a:spcPct val="80000"/>
              </a:lnSpc>
              <a:spcBef>
                <a:spcPts val="0"/>
              </a:spcBef>
              <a:spcAft>
                <a:spcPts val="0"/>
              </a:spcAft>
              <a:buNone/>
            </a:pPr>
            <a:r>
              <a:rPr lang="en" sz="1600" dirty="0">
                <a:solidFill>
                  <a:schemeClr val="lt1"/>
                </a:solidFill>
                <a:latin typeface="Alexandria SemiBold"/>
                <a:ea typeface="Alexandria SemiBold"/>
                <a:cs typeface="Alexandria SemiBold"/>
                <a:sym typeface="Alexandria SemiBold"/>
              </a:rPr>
              <a:t>Kitchen</a:t>
            </a:r>
            <a:endParaRPr sz="1600" dirty="0">
              <a:solidFill>
                <a:schemeClr val="lt1"/>
              </a:solidFill>
              <a:latin typeface="Alexandria SemiBold"/>
              <a:ea typeface="Alexandria SemiBold"/>
              <a:cs typeface="Alexandria SemiBold"/>
              <a:sym typeface="Alexandria SemiBold"/>
            </a:endParaRPr>
          </a:p>
        </p:txBody>
      </p:sp>
      <p:pic>
        <p:nvPicPr>
          <p:cNvPr id="9" name="Google Shape;332;p46" descr="Photograph of a modern commercial kitchen featuring a long white countertop with eight wooden stools arranged along one side. Stainless steel appliances, including ovens, stovetops, and ventilation hoods, are visible in the background, with a large flat-screen monitor mounted above the cooking area.">
            <a:extLst>
              <a:ext uri="{FF2B5EF4-FFF2-40B4-BE49-F238E27FC236}">
                <a16:creationId xmlns:a16="http://schemas.microsoft.com/office/drawing/2014/main" id="{5FB720E2-B052-402C-8BAF-106CCF8ECAFA}"/>
              </a:ext>
            </a:extLst>
          </p:cNvPr>
          <p:cNvPicPr preferRelativeResize="0"/>
          <p:nvPr/>
        </p:nvPicPr>
        <p:blipFill>
          <a:blip r:embed="rId7" cstate="print">
            <a:alphaModFix/>
            <a:extLst>
              <a:ext uri="{28A0092B-C50C-407E-A947-70E740481C1C}">
                <a14:useLocalDpi xmlns:a14="http://schemas.microsoft.com/office/drawing/2010/main"/>
              </a:ext>
            </a:extLst>
          </a:blip>
          <a:srcRect/>
          <a:stretch/>
        </p:blipFill>
        <p:spPr>
          <a:xfrm>
            <a:off x="466841" y="1303466"/>
            <a:ext cx="1694100" cy="1148400"/>
          </a:xfrm>
          <a:prstGeom prst="roundRect">
            <a:avLst>
              <a:gd name="adj" fmla="val 16667"/>
            </a:avLst>
          </a:prstGeom>
          <a:noFill/>
          <a:ln>
            <a:noFill/>
          </a:ln>
          <a:effectLst>
            <a:outerShdw blurRad="142875" dist="104775" dir="5220000" algn="bl" rotWithShape="0">
              <a:srgbClr val="000000">
                <a:alpha val="34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4303675" y="445025"/>
            <a:ext cx="4411800" cy="1006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Rammetto One"/>
                <a:ea typeface="Rammetto One"/>
                <a:cs typeface="Rammetto One"/>
                <a:sym typeface="Rammetto One"/>
              </a:rPr>
              <a:t>Libraries as Spaces </a:t>
            </a:r>
            <a:endParaRPr>
              <a:solidFill>
                <a:schemeClr val="lt1"/>
              </a:solidFill>
              <a:latin typeface="Rammetto One"/>
              <a:ea typeface="Rammetto One"/>
              <a:cs typeface="Rammetto One"/>
              <a:sym typeface="Rammetto One"/>
            </a:endParaRPr>
          </a:p>
          <a:p>
            <a:pPr marL="0" lvl="0" indent="0" algn="ctr" rtl="0">
              <a:spcBef>
                <a:spcPts val="0"/>
              </a:spcBef>
              <a:spcAft>
                <a:spcPts val="0"/>
              </a:spcAft>
              <a:buNone/>
            </a:pPr>
            <a:r>
              <a:rPr lang="en">
                <a:solidFill>
                  <a:schemeClr val="lt1"/>
                </a:solidFill>
                <a:latin typeface="Rammetto One"/>
                <a:ea typeface="Rammetto One"/>
                <a:cs typeface="Rammetto One"/>
                <a:sym typeface="Rammetto One"/>
              </a:rPr>
              <a:t>for Connection</a:t>
            </a:r>
            <a:endParaRPr>
              <a:solidFill>
                <a:schemeClr val="lt1"/>
              </a:solidFill>
              <a:latin typeface="Rammetto One"/>
              <a:ea typeface="Rammetto One"/>
              <a:cs typeface="Rammetto One"/>
              <a:sym typeface="Rammetto One"/>
            </a:endParaRPr>
          </a:p>
        </p:txBody>
      </p:sp>
      <p:pic>
        <p:nvPicPr>
          <p:cNvPr id="338" name="Google Shape;338;p47" descr="In storytime, a group of preschoolers copy the librarian and hold their arms in the air.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08375" y="282875"/>
            <a:ext cx="3550198" cy="2238163"/>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339" name="Google Shape;339;p47" descr="At an event with an author, the audience holds up a copy of her book. "/>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08375" y="2736552"/>
            <a:ext cx="3550198" cy="2144224"/>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grpSp>
        <p:nvGrpSpPr>
          <p:cNvPr id="340" name="Google Shape;340;p47"/>
          <p:cNvGrpSpPr/>
          <p:nvPr/>
        </p:nvGrpSpPr>
        <p:grpSpPr>
          <a:xfrm>
            <a:off x="4290713" y="1512425"/>
            <a:ext cx="4437722" cy="3368350"/>
            <a:chOff x="2428875" y="702526"/>
            <a:chExt cx="4286411" cy="3368350"/>
          </a:xfrm>
        </p:grpSpPr>
        <p:sp>
          <p:nvSpPr>
            <p:cNvPr id="341" name="Google Shape;341;p47"/>
            <p:cNvSpPr/>
            <p:nvPr/>
          </p:nvSpPr>
          <p:spPr>
            <a:xfrm>
              <a:off x="2428875" y="851800"/>
              <a:ext cx="4286400" cy="1336800"/>
            </a:xfrm>
            <a:prstGeom prst="roundRect">
              <a:avLst>
                <a:gd name="adj" fmla="val 9896"/>
              </a:avLst>
            </a:prstGeom>
            <a:solidFill>
              <a:schemeClr val="accent5"/>
            </a:solidFill>
            <a:ln w="28575" cap="flat" cmpd="sng">
              <a:solidFill>
                <a:schemeClr val="dk1"/>
              </a:solidFill>
              <a:prstDash val="solid"/>
              <a:round/>
              <a:headEnd type="none" w="sm" len="sm"/>
              <a:tailEnd type="none" w="sm" len="sm"/>
            </a:ln>
            <a:effectLst>
              <a:outerShdw blurRad="21431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342" name="Google Shape;342;p47"/>
            <p:cNvSpPr/>
            <p:nvPr/>
          </p:nvSpPr>
          <p:spPr>
            <a:xfrm>
              <a:off x="2428886" y="2429276"/>
              <a:ext cx="4286400" cy="1641600"/>
            </a:xfrm>
            <a:prstGeom prst="roundRect">
              <a:avLst>
                <a:gd name="adj" fmla="val 10606"/>
              </a:avLst>
            </a:prstGeom>
            <a:solidFill>
              <a:schemeClr val="accent5"/>
            </a:solidFill>
            <a:ln w="28575" cap="flat" cmpd="sng">
              <a:solidFill>
                <a:schemeClr val="dk1"/>
              </a:solidFill>
              <a:prstDash val="solid"/>
              <a:round/>
              <a:headEnd type="none" w="sm" len="sm"/>
              <a:tailEnd type="none" w="sm" len="sm"/>
            </a:ln>
            <a:effectLst>
              <a:outerShdw blurRad="200025"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343" name="Google Shape;343;p47"/>
            <p:cNvSpPr txBox="1"/>
            <p:nvPr/>
          </p:nvSpPr>
          <p:spPr>
            <a:xfrm>
              <a:off x="2490964" y="702526"/>
              <a:ext cx="3370200" cy="8004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800" b="1">
                  <a:latin typeface="Darker Grotesque"/>
                  <a:ea typeface="Darker Grotesque"/>
                  <a:cs typeface="Darker Grotesque"/>
                  <a:sym typeface="Darker Grotesque"/>
                </a:rPr>
                <a:t>What we know:</a:t>
              </a:r>
              <a:endParaRPr sz="1800" b="1">
                <a:solidFill>
                  <a:srgbClr val="000000"/>
                </a:solidFill>
                <a:latin typeface="Darker Grotesque"/>
                <a:ea typeface="Darker Grotesque"/>
                <a:cs typeface="Darker Grotesque"/>
                <a:sym typeface="Darker Grotesque"/>
              </a:endParaRPr>
            </a:p>
          </p:txBody>
        </p:sp>
        <p:sp>
          <p:nvSpPr>
            <p:cNvPr id="344" name="Google Shape;344;p47"/>
            <p:cNvSpPr txBox="1"/>
            <p:nvPr/>
          </p:nvSpPr>
          <p:spPr>
            <a:xfrm>
              <a:off x="2490970" y="1278726"/>
              <a:ext cx="4128300" cy="800400"/>
            </a:xfrm>
            <a:prstGeom prst="rect">
              <a:avLst/>
            </a:prstGeom>
            <a:noFill/>
            <a:ln>
              <a:noFill/>
            </a:ln>
          </p:spPr>
          <p:txBody>
            <a:bodyPr spcFirstLastPara="1" wrap="square" lIns="91425" tIns="91425" rIns="91425" bIns="91425" anchor="ctr" anchorCtr="0">
              <a:noAutofit/>
            </a:bodyPr>
            <a:lstStyle/>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Connection supports well-being</a:t>
              </a:r>
              <a:endParaRPr sz="1600">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600">
                <a:latin typeface="Darker Grotesque"/>
                <a:ea typeface="Darker Grotesque"/>
                <a:cs typeface="Darker Grotesque"/>
                <a:sym typeface="Darker Grotesque"/>
              </a:endParaRPr>
            </a:p>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People seek places where they feel they belong</a:t>
              </a:r>
              <a:endParaRPr sz="1600">
                <a:solidFill>
                  <a:srgbClr val="000000"/>
                </a:solidFill>
                <a:latin typeface="Darker Grotesque Medium"/>
                <a:ea typeface="Darker Grotesque Medium"/>
                <a:cs typeface="Darker Grotesque Medium"/>
                <a:sym typeface="Darker Grotesque Medium"/>
              </a:endParaRPr>
            </a:p>
          </p:txBody>
        </p:sp>
        <p:sp>
          <p:nvSpPr>
            <p:cNvPr id="345" name="Google Shape;345;p47"/>
            <p:cNvSpPr txBox="1"/>
            <p:nvPr/>
          </p:nvSpPr>
          <p:spPr>
            <a:xfrm>
              <a:off x="2490964" y="2223256"/>
              <a:ext cx="3370200" cy="8004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800" b="1">
                  <a:latin typeface="Darker Grotesque"/>
                  <a:ea typeface="Darker Grotesque"/>
                  <a:cs typeface="Darker Grotesque"/>
                  <a:sym typeface="Darker Grotesque"/>
                </a:rPr>
                <a:t>What libraries already do:</a:t>
              </a:r>
              <a:endParaRPr sz="1800" b="1">
                <a:solidFill>
                  <a:srgbClr val="000000"/>
                </a:solidFill>
                <a:latin typeface="Darker Grotesque"/>
                <a:ea typeface="Darker Grotesque"/>
                <a:cs typeface="Darker Grotesque"/>
                <a:sym typeface="Darker Grotesque"/>
              </a:endParaRPr>
            </a:p>
          </p:txBody>
        </p:sp>
        <p:sp>
          <p:nvSpPr>
            <p:cNvPr id="346" name="Google Shape;346;p47"/>
            <p:cNvSpPr txBox="1"/>
            <p:nvPr/>
          </p:nvSpPr>
          <p:spPr>
            <a:xfrm>
              <a:off x="2490535" y="3023651"/>
              <a:ext cx="4128300" cy="700800"/>
            </a:xfrm>
            <a:prstGeom prst="rect">
              <a:avLst/>
            </a:prstGeom>
            <a:noFill/>
            <a:ln>
              <a:noFill/>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Clr>
                  <a:srgbClr val="000000"/>
                </a:buClr>
                <a:buSzPts val="1600"/>
                <a:buFont typeface="Darker Grotesque Medium"/>
                <a:buChar char="●"/>
              </a:pPr>
              <a:r>
                <a:rPr lang="en" sz="1600">
                  <a:latin typeface="Darker Grotesque Medium"/>
                  <a:ea typeface="Darker Grotesque Medium"/>
                  <a:cs typeface="Darker Grotesque Medium"/>
                  <a:sym typeface="Darker Grotesque Medium"/>
                </a:rPr>
                <a:t>Create welcoming, shared spaces</a:t>
              </a:r>
              <a:endParaRPr sz="1600">
                <a:latin typeface="Darker Grotesque Medium"/>
                <a:ea typeface="Darker Grotesque Medium"/>
                <a:cs typeface="Darker Grotesque Medium"/>
                <a:sym typeface="Darker Grotesque Medium"/>
              </a:endParaRPr>
            </a:p>
            <a:p>
              <a:pPr marL="0" lvl="0" indent="0" algn="l" rtl="0">
                <a:lnSpc>
                  <a:spcPct val="90000"/>
                </a:lnSpc>
                <a:spcBef>
                  <a:spcPts val="0"/>
                </a:spcBef>
                <a:spcAft>
                  <a:spcPts val="0"/>
                </a:spcAft>
                <a:buNone/>
              </a:pPr>
              <a:endParaRPr sz="1600">
                <a:latin typeface="Darker Grotesque"/>
                <a:ea typeface="Darker Grotesque"/>
                <a:cs typeface="Darker Grotesque"/>
                <a:sym typeface="Darker Grotesque"/>
              </a:endParaRPr>
            </a:p>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Foster interaction</a:t>
              </a:r>
              <a:endParaRPr sz="1600">
                <a:latin typeface="Darker Grotesque Medium"/>
                <a:ea typeface="Darker Grotesque Medium"/>
                <a:cs typeface="Darker Grotesque Medium"/>
                <a:sym typeface="Darker Grotesque Medium"/>
              </a:endParaRPr>
            </a:p>
            <a:p>
              <a:pPr marL="0" lvl="0" indent="0" algn="l" rtl="0">
                <a:lnSpc>
                  <a:spcPct val="90000"/>
                </a:lnSpc>
                <a:spcBef>
                  <a:spcPts val="0"/>
                </a:spcBef>
                <a:spcAft>
                  <a:spcPts val="0"/>
                </a:spcAft>
                <a:buNone/>
              </a:pPr>
              <a:endParaRPr sz="1600">
                <a:latin typeface="Darker Grotesque"/>
                <a:ea typeface="Darker Grotesque"/>
                <a:cs typeface="Darker Grotesque"/>
                <a:sym typeface="Darker Grotesque"/>
              </a:endParaRPr>
            </a:p>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Serve as a community anchor</a:t>
              </a:r>
              <a:endParaRPr sz="1600">
                <a:latin typeface="Darker Grotesque Medium"/>
                <a:ea typeface="Darker Grotesque Medium"/>
                <a:cs typeface="Darker Grotesque Medium"/>
                <a:sym typeface="Darker Grotesque Medium"/>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0"/>
        <p:cNvGrpSpPr/>
        <p:nvPr/>
      </p:nvGrpSpPr>
      <p:grpSpPr>
        <a:xfrm>
          <a:off x="0" y="0"/>
          <a:ext cx="0" cy="0"/>
          <a:chOff x="0" y="0"/>
          <a:chExt cx="0" cy="0"/>
        </a:xfrm>
      </p:grpSpPr>
      <p:pic>
        <p:nvPicPr>
          <p:cNvPr id="351" name="Google Shape;351;p48" descr="A group of smiling participants hold cork trivets made using the laser engraver.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341361" y="3086550"/>
            <a:ext cx="2632340" cy="1898199"/>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352" name="Google Shape;352;p48" descr="An instructor measures out warm milk to give to participants. "/>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150600" y="135650"/>
            <a:ext cx="4823101" cy="2757727"/>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353" name="Google Shape;353;p48" descr="An instructor helps participant with software.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67400" y="3086551"/>
            <a:ext cx="2589904" cy="1898198"/>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sp>
        <p:nvSpPr>
          <p:cNvPr id="354" name="Google Shape;354;p48"/>
          <p:cNvSpPr/>
          <p:nvPr/>
        </p:nvSpPr>
        <p:spPr>
          <a:xfrm>
            <a:off x="356925" y="1174750"/>
            <a:ext cx="3437100" cy="1541400"/>
          </a:xfrm>
          <a:prstGeom prst="roundRect">
            <a:avLst>
              <a:gd name="adj" fmla="val 7928"/>
            </a:avLst>
          </a:prstGeom>
          <a:solidFill>
            <a:schemeClr val="accent5"/>
          </a:solidFill>
          <a:ln w="19050" cap="flat" cmpd="sng">
            <a:solidFill>
              <a:schemeClr val="dk1"/>
            </a:solidFill>
            <a:prstDash val="solid"/>
            <a:round/>
            <a:headEnd type="none" w="sm" len="sm"/>
            <a:tailEnd type="none" w="sm" len="sm"/>
          </a:ln>
          <a:effectLst>
            <a:outerShdw blurRad="157163"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355" name="Google Shape;355;p48"/>
          <p:cNvSpPr txBox="1">
            <a:spLocks noGrp="1"/>
          </p:cNvSpPr>
          <p:nvPr>
            <p:ph type="title"/>
          </p:nvPr>
        </p:nvSpPr>
        <p:spPr>
          <a:xfrm>
            <a:off x="455400" y="453850"/>
            <a:ext cx="3280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Our Approach</a:t>
            </a:r>
            <a:endParaRPr>
              <a:solidFill>
                <a:schemeClr val="lt1"/>
              </a:solidFill>
              <a:latin typeface="Rammetto One"/>
              <a:ea typeface="Rammetto One"/>
              <a:cs typeface="Rammetto One"/>
              <a:sym typeface="Rammetto One"/>
            </a:endParaRPr>
          </a:p>
        </p:txBody>
      </p:sp>
      <p:sp>
        <p:nvSpPr>
          <p:cNvPr id="356" name="Google Shape;356;p48"/>
          <p:cNvSpPr txBox="1">
            <a:spLocks noGrp="1"/>
          </p:cNvSpPr>
          <p:nvPr>
            <p:ph type="body" idx="1"/>
          </p:nvPr>
        </p:nvSpPr>
        <p:spPr>
          <a:xfrm>
            <a:off x="356925" y="1252025"/>
            <a:ext cx="3378600" cy="13569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1200"/>
              </a:spcBef>
              <a:spcAft>
                <a:spcPts val="1200"/>
              </a:spcAft>
              <a:buNone/>
            </a:pPr>
            <a:r>
              <a:rPr lang="en" sz="1700">
                <a:solidFill>
                  <a:srgbClr val="2B1803"/>
                </a:solidFill>
                <a:latin typeface="Darker Grotesque Medium"/>
                <a:ea typeface="Darker Grotesque Medium"/>
                <a:cs typeface="Darker Grotesque Medium"/>
                <a:sym typeface="Darker Grotesque Medium"/>
              </a:rPr>
              <a:t>We create interactive, shared experiences where people learn by doing—building skills, confidence, and community along the way.</a:t>
            </a:r>
            <a:endParaRPr/>
          </a:p>
        </p:txBody>
      </p:sp>
      <p:pic>
        <p:nvPicPr>
          <p:cNvPr id="357" name="Google Shape;357;p48" descr="After a cooking class, a group of children and adults pose for a picture. "/>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938325" y="3086550"/>
            <a:ext cx="3212923" cy="1898200"/>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1"/>
        <p:cNvGrpSpPr/>
        <p:nvPr/>
      </p:nvGrpSpPr>
      <p:grpSpPr>
        <a:xfrm>
          <a:off x="0" y="0"/>
          <a:ext cx="0" cy="0"/>
          <a:chOff x="0" y="0"/>
          <a:chExt cx="0" cy="0"/>
        </a:xfrm>
      </p:grpSpPr>
      <p:sp>
        <p:nvSpPr>
          <p:cNvPr id="362" name="Google Shape;362;p49"/>
          <p:cNvSpPr/>
          <p:nvPr/>
        </p:nvSpPr>
        <p:spPr>
          <a:xfrm>
            <a:off x="0" y="3371850"/>
            <a:ext cx="9144000" cy="176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63" name="Google Shape;363;p49"/>
          <p:cNvSpPr/>
          <p:nvPr/>
        </p:nvSpPr>
        <p:spPr>
          <a:xfrm>
            <a:off x="0" y="0"/>
            <a:ext cx="9144000" cy="176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64" name="Google Shape;364;p49"/>
          <p:cNvSpPr txBox="1">
            <a:spLocks noGrp="1"/>
          </p:cNvSpPr>
          <p:nvPr>
            <p:ph type="title"/>
          </p:nvPr>
        </p:nvSpPr>
        <p:spPr>
          <a:xfrm>
            <a:off x="311700" y="1933475"/>
            <a:ext cx="8520600" cy="1349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900">
                <a:latin typeface="Rammetto One"/>
                <a:ea typeface="Rammetto One"/>
                <a:cs typeface="Rammetto One"/>
                <a:sym typeface="Rammetto One"/>
              </a:rPr>
              <a:t>Fostering Connection in the Makerspace</a:t>
            </a:r>
            <a:endParaRPr sz="3900">
              <a:latin typeface="Rammetto One"/>
              <a:ea typeface="Rammetto One"/>
              <a:cs typeface="Rammetto One"/>
              <a:sym typeface="Rammetto One"/>
            </a:endParaRPr>
          </a:p>
        </p:txBody>
      </p:sp>
      <p:sp>
        <p:nvSpPr>
          <p:cNvPr id="365" name="Google Shape;365;p49"/>
          <p:cNvSpPr/>
          <p:nvPr/>
        </p:nvSpPr>
        <p:spPr>
          <a:xfrm>
            <a:off x="98050" y="66325"/>
            <a:ext cx="5259900" cy="769800"/>
          </a:xfrm>
          <a:prstGeom prst="rect">
            <a:avLst/>
          </a:prstGeom>
          <a:solidFill>
            <a:srgbClr val="BDF6C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66" name="Google Shape;366;p49"/>
          <p:cNvSpPr/>
          <p:nvPr/>
        </p:nvSpPr>
        <p:spPr>
          <a:xfrm>
            <a:off x="5452950" y="66325"/>
            <a:ext cx="3604500" cy="769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67" name="Google Shape;367;p49"/>
          <p:cNvSpPr/>
          <p:nvPr/>
        </p:nvSpPr>
        <p:spPr>
          <a:xfrm>
            <a:off x="3797550" y="4301950"/>
            <a:ext cx="5259900" cy="769800"/>
          </a:xfrm>
          <a:prstGeom prst="rect">
            <a:avLst/>
          </a:prstGeom>
          <a:solidFill>
            <a:srgbClr val="BDF6C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68" name="Google Shape;368;p49"/>
          <p:cNvSpPr/>
          <p:nvPr/>
        </p:nvSpPr>
        <p:spPr>
          <a:xfrm>
            <a:off x="98050" y="4301950"/>
            <a:ext cx="3604500" cy="769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69" name="Google Shape;369;p49"/>
          <p:cNvSpPr/>
          <p:nvPr/>
        </p:nvSpPr>
        <p:spPr>
          <a:xfrm>
            <a:off x="3797550" y="909795"/>
            <a:ext cx="52599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70" name="Google Shape;370;p49"/>
          <p:cNvSpPr/>
          <p:nvPr/>
        </p:nvSpPr>
        <p:spPr>
          <a:xfrm>
            <a:off x="98050" y="909795"/>
            <a:ext cx="36045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71" name="Google Shape;371;p49"/>
          <p:cNvSpPr/>
          <p:nvPr/>
        </p:nvSpPr>
        <p:spPr>
          <a:xfrm>
            <a:off x="92300" y="3454150"/>
            <a:ext cx="52599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72" name="Google Shape;372;p49"/>
          <p:cNvSpPr/>
          <p:nvPr/>
        </p:nvSpPr>
        <p:spPr>
          <a:xfrm>
            <a:off x="5447200" y="3454150"/>
            <a:ext cx="36045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50"/>
          <p:cNvSpPr txBox="1">
            <a:spLocks noGrp="1"/>
          </p:cNvSpPr>
          <p:nvPr>
            <p:ph type="title"/>
          </p:nvPr>
        </p:nvSpPr>
        <p:spPr>
          <a:xfrm>
            <a:off x="4323000" y="390550"/>
            <a:ext cx="42603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mmetto One"/>
                <a:ea typeface="Rammetto One"/>
                <a:cs typeface="Rammetto One"/>
                <a:sym typeface="Rammetto One"/>
              </a:rPr>
              <a:t>How We Foster Connection in </a:t>
            </a:r>
            <a:endParaRPr>
              <a:latin typeface="Rammetto One"/>
              <a:ea typeface="Rammetto One"/>
              <a:cs typeface="Rammetto One"/>
              <a:sym typeface="Rammetto One"/>
            </a:endParaRPr>
          </a:p>
          <a:p>
            <a:pPr marL="0" lvl="0" indent="0" algn="ctr" rtl="0">
              <a:spcBef>
                <a:spcPts val="0"/>
              </a:spcBef>
              <a:spcAft>
                <a:spcPts val="0"/>
              </a:spcAft>
              <a:buNone/>
            </a:pPr>
            <a:r>
              <a:rPr lang="en">
                <a:latin typeface="Rammetto One"/>
                <a:ea typeface="Rammetto One"/>
                <a:cs typeface="Rammetto One"/>
                <a:sym typeface="Rammetto One"/>
              </a:rPr>
              <a:t>the Makerspace</a:t>
            </a:r>
            <a:endParaRPr>
              <a:latin typeface="Rammetto One"/>
              <a:ea typeface="Rammetto One"/>
              <a:cs typeface="Rammetto One"/>
              <a:sym typeface="Rammetto One"/>
            </a:endParaRPr>
          </a:p>
        </p:txBody>
      </p:sp>
      <p:grpSp>
        <p:nvGrpSpPr>
          <p:cNvPr id="378" name="Google Shape;378;p50"/>
          <p:cNvGrpSpPr/>
          <p:nvPr/>
        </p:nvGrpSpPr>
        <p:grpSpPr>
          <a:xfrm>
            <a:off x="4503924" y="2024057"/>
            <a:ext cx="3898473" cy="2398253"/>
            <a:chOff x="1338900" y="889427"/>
            <a:chExt cx="6466202" cy="1493401"/>
          </a:xfrm>
        </p:grpSpPr>
        <p:sp>
          <p:nvSpPr>
            <p:cNvPr id="379" name="Google Shape;379;p50"/>
            <p:cNvSpPr txBox="1"/>
            <p:nvPr/>
          </p:nvSpPr>
          <p:spPr>
            <a:xfrm>
              <a:off x="1338902" y="1116228"/>
              <a:ext cx="6466200" cy="1266600"/>
            </a:xfrm>
            <a:prstGeom prst="rect">
              <a:avLst/>
            </a:prstGeom>
            <a:solidFill>
              <a:schemeClr val="lt1"/>
            </a:solidFill>
            <a:ln>
              <a:noFill/>
            </a:ln>
            <a:effectLst>
              <a:outerShdw blurRad="371475" dist="19050" dir="5400000" algn="bl" rotWithShape="0">
                <a:srgbClr val="000000">
                  <a:alpha val="50000"/>
                </a:srgbClr>
              </a:outerShdw>
            </a:effectLst>
          </p:spPr>
          <p:txBody>
            <a:bodyPr spcFirstLastPara="1" wrap="square" lIns="0" tIns="45700" rIns="0" bIns="91425" anchor="ctr" anchorCtr="0">
              <a:noAutofit/>
            </a:bodyPr>
            <a:lstStyle/>
            <a:p>
              <a:pPr marL="457200" lvl="0" indent="-323850" algn="l" rtl="0">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Large open tables to encourage group work and large projects </a:t>
              </a:r>
              <a:endParaRPr sz="1500">
                <a:solidFill>
                  <a:schemeClr val="dk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Experienced staff available for questions and troubleshooting</a:t>
              </a:r>
              <a:endParaRPr sz="1500">
                <a:solidFill>
                  <a:schemeClr val="dk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Rotating slidedeck in the Makerspace to showcase customer projects</a:t>
              </a:r>
              <a:endParaRPr sz="1500">
                <a:solidFill>
                  <a:schemeClr val="dk1"/>
                </a:solidFill>
                <a:latin typeface="Darker Grotesque Medium"/>
                <a:ea typeface="Darker Grotesque Medium"/>
                <a:cs typeface="Darker Grotesque Medium"/>
                <a:sym typeface="Darker Grotesque Medium"/>
              </a:endParaRPr>
            </a:p>
          </p:txBody>
        </p:sp>
        <p:sp>
          <p:nvSpPr>
            <p:cNvPr id="380" name="Google Shape;380;p50"/>
            <p:cNvSpPr txBox="1"/>
            <p:nvPr/>
          </p:nvSpPr>
          <p:spPr>
            <a:xfrm>
              <a:off x="1338900" y="889427"/>
              <a:ext cx="6466200" cy="226800"/>
            </a:xfrm>
            <a:prstGeom prst="rect">
              <a:avLst/>
            </a:prstGeom>
            <a:solidFill>
              <a:srgbClr val="BDF6CF"/>
            </a:solidFill>
            <a:ln>
              <a:noFill/>
            </a:ln>
            <a:effectLst>
              <a:outerShdw blurRad="371475" dist="19050" dir="5400000" algn="bl" rotWithShape="0">
                <a:srgbClr val="000000">
                  <a:alpha val="5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None/>
              </a:pPr>
              <a:endParaRPr sz="1500">
                <a:solidFill>
                  <a:srgbClr val="1E1E1E"/>
                </a:solidFill>
                <a:latin typeface="Darker Grotesque Black"/>
                <a:ea typeface="Darker Grotesque Black"/>
                <a:cs typeface="Darker Grotesque Black"/>
                <a:sym typeface="Darker Grotesque Black"/>
              </a:endParaRPr>
            </a:p>
          </p:txBody>
        </p:sp>
      </p:grpSp>
      <p:pic>
        <p:nvPicPr>
          <p:cNvPr id="381" name="Google Shape;381;p50" descr="An instructor shows how to use the 3D scanner.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17475" y="610675"/>
            <a:ext cx="2743200" cy="1618488"/>
          </a:xfrm>
          <a:prstGeom prst="rect">
            <a:avLst/>
          </a:prstGeom>
          <a:noFill/>
          <a:ln w="28575" cap="flat" cmpd="sng">
            <a:solidFill>
              <a:schemeClr val="dk1"/>
            </a:solidFill>
            <a:prstDash val="solid"/>
            <a:round/>
            <a:headEnd type="none" w="sm" len="sm"/>
            <a:tailEnd type="none" w="sm" len="sm"/>
          </a:ln>
          <a:effectLst>
            <a:outerShdw blurRad="200025" dist="133350" dir="5400000" algn="bl" rotWithShape="0">
              <a:srgbClr val="000000">
                <a:alpha val="31000"/>
              </a:srgbClr>
            </a:outerShdw>
          </a:effectLst>
        </p:spPr>
      </p:pic>
      <p:pic>
        <p:nvPicPr>
          <p:cNvPr id="382" name="Google Shape;382;p50" descr="An instructor shows how to use the vacquform to create chocolate molds.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56425" y="2733725"/>
            <a:ext cx="2743200" cy="1688550"/>
          </a:xfrm>
          <a:prstGeom prst="rect">
            <a:avLst/>
          </a:prstGeom>
          <a:noFill/>
          <a:ln w="28575" cap="flat" cmpd="sng">
            <a:solidFill>
              <a:schemeClr val="dk1"/>
            </a:solidFill>
            <a:prstDash val="solid"/>
            <a:round/>
            <a:headEnd type="none" w="sm" len="sm"/>
            <a:tailEnd type="none" w="sm" len="sm"/>
          </a:ln>
          <a:effectLst>
            <a:outerShdw blurRad="200025" dist="133350" dir="5400000" algn="bl" rotWithShape="0">
              <a:srgbClr val="000000">
                <a:alpha val="31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sp>
        <p:nvSpPr>
          <p:cNvPr id="387" name="Google Shape;387;p51"/>
          <p:cNvSpPr txBox="1">
            <a:spLocks noGrp="1"/>
          </p:cNvSpPr>
          <p:nvPr>
            <p:ph type="title"/>
          </p:nvPr>
        </p:nvSpPr>
        <p:spPr>
          <a:xfrm>
            <a:off x="481000" y="390550"/>
            <a:ext cx="42603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Rammetto One"/>
                <a:ea typeface="Rammetto One"/>
                <a:cs typeface="Rammetto One"/>
                <a:sym typeface="Rammetto One"/>
              </a:rPr>
              <a:t>How We Foster Connection in Maker Classes</a:t>
            </a:r>
            <a:endParaRPr>
              <a:latin typeface="Rammetto One"/>
              <a:ea typeface="Rammetto One"/>
              <a:cs typeface="Rammetto One"/>
              <a:sym typeface="Rammetto One"/>
            </a:endParaRPr>
          </a:p>
        </p:txBody>
      </p:sp>
      <p:grpSp>
        <p:nvGrpSpPr>
          <p:cNvPr id="388" name="Google Shape;388;p51"/>
          <p:cNvGrpSpPr/>
          <p:nvPr/>
        </p:nvGrpSpPr>
        <p:grpSpPr>
          <a:xfrm>
            <a:off x="661924" y="2024057"/>
            <a:ext cx="3898473" cy="2398251"/>
            <a:chOff x="1338900" y="889427"/>
            <a:chExt cx="6466202" cy="1493400"/>
          </a:xfrm>
        </p:grpSpPr>
        <p:sp>
          <p:nvSpPr>
            <p:cNvPr id="389" name="Google Shape;389;p51"/>
            <p:cNvSpPr txBox="1"/>
            <p:nvPr/>
          </p:nvSpPr>
          <p:spPr>
            <a:xfrm>
              <a:off x="1338902" y="1116227"/>
              <a:ext cx="6466200" cy="1266600"/>
            </a:xfrm>
            <a:prstGeom prst="rect">
              <a:avLst/>
            </a:prstGeom>
            <a:solidFill>
              <a:schemeClr val="lt1"/>
            </a:solidFill>
            <a:ln>
              <a:noFill/>
            </a:ln>
            <a:effectLst>
              <a:outerShdw blurRad="371475" dist="19050" dir="5400000" algn="bl" rotWithShape="0">
                <a:srgbClr val="000000">
                  <a:alpha val="50000"/>
                </a:srgbClr>
              </a:outerShdw>
            </a:effectLst>
          </p:spPr>
          <p:txBody>
            <a:bodyPr spcFirstLastPara="1" wrap="square" lIns="0" tIns="45700" rIns="0" bIns="91425" anchor="ctr" anchorCtr="0">
              <a:noAutofit/>
            </a:bodyPr>
            <a:lstStyle/>
            <a:p>
              <a:pPr marL="45720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p:txBody>
        </p:sp>
        <p:sp>
          <p:nvSpPr>
            <p:cNvPr id="390" name="Google Shape;390;p51"/>
            <p:cNvSpPr txBox="1"/>
            <p:nvPr/>
          </p:nvSpPr>
          <p:spPr>
            <a:xfrm>
              <a:off x="1338900" y="889427"/>
              <a:ext cx="6466200" cy="226800"/>
            </a:xfrm>
            <a:prstGeom prst="rect">
              <a:avLst/>
            </a:prstGeom>
            <a:solidFill>
              <a:srgbClr val="BDF6CF"/>
            </a:solidFill>
            <a:ln>
              <a:noFill/>
            </a:ln>
            <a:effectLst>
              <a:outerShdw blurRad="371475" dist="19050" dir="5400000" algn="bl" rotWithShape="0">
                <a:srgbClr val="000000">
                  <a:alpha val="5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None/>
              </a:pPr>
              <a:endParaRPr sz="1500">
                <a:solidFill>
                  <a:srgbClr val="1E1E1E"/>
                </a:solidFill>
                <a:latin typeface="Darker Grotesque Black"/>
                <a:ea typeface="Darker Grotesque Black"/>
                <a:cs typeface="Darker Grotesque Black"/>
                <a:sym typeface="Darker Grotesque Black"/>
              </a:endParaRPr>
            </a:p>
          </p:txBody>
        </p:sp>
      </p:grpSp>
      <p:sp>
        <p:nvSpPr>
          <p:cNvPr id="391" name="Google Shape;391;p51"/>
          <p:cNvSpPr txBox="1"/>
          <p:nvPr/>
        </p:nvSpPr>
        <p:spPr>
          <a:xfrm>
            <a:off x="661925" y="2400825"/>
            <a:ext cx="3898500" cy="2021400"/>
          </a:xfrm>
          <a:prstGeom prst="rect">
            <a:avLst/>
          </a:prstGeom>
          <a:noFill/>
          <a:ln>
            <a:noFill/>
          </a:ln>
          <a:effectLst>
            <a:outerShdw blurRad="371475" dist="19050" dir="5400000" algn="bl" rotWithShape="0">
              <a:srgbClr val="000000">
                <a:alpha val="50000"/>
              </a:srgbClr>
            </a:outerShdw>
          </a:effectLst>
        </p:spPr>
        <p:txBody>
          <a:bodyPr spcFirstLastPara="1" wrap="square" lIns="0" tIns="45700" rIns="0" bIns="91425" anchor="ctr" anchorCtr="0">
            <a:noAutofit/>
          </a:bodyPr>
          <a:lstStyle/>
          <a:p>
            <a:pPr marL="457200" lvl="0" indent="-317500" algn="l" rtl="0">
              <a:spcBef>
                <a:spcPts val="0"/>
              </a:spcBef>
              <a:spcAft>
                <a:spcPts val="0"/>
              </a:spcAft>
              <a:buClr>
                <a:schemeClr val="dk1"/>
              </a:buClr>
              <a:buSzPts val="1400"/>
              <a:buFont typeface="Darker Grotesque Medium"/>
              <a:buChar char="❏"/>
            </a:pPr>
            <a:r>
              <a:rPr lang="en">
                <a:solidFill>
                  <a:schemeClr val="dk1"/>
                </a:solidFill>
                <a:latin typeface="Darker Grotesque Medium"/>
                <a:ea typeface="Darker Grotesque Medium"/>
                <a:cs typeface="Darker Grotesque Medium"/>
                <a:sym typeface="Darker Grotesque Medium"/>
              </a:rPr>
              <a:t>Classes catered to targeted groups (ex. Making for Seniors, Adults with Developmental Disabilities, Intro Level Classes, Intermediate Level Classes)</a:t>
            </a:r>
            <a:endParaRPr>
              <a:solidFill>
                <a:schemeClr val="dk1"/>
              </a:solidFill>
              <a:latin typeface="Darker Grotesque Medium"/>
              <a:ea typeface="Darker Grotesque Medium"/>
              <a:cs typeface="Darker Grotesque Medium"/>
              <a:sym typeface="Darker Grotesque Medium"/>
            </a:endParaRPr>
          </a:p>
          <a:p>
            <a:pPr marL="457200" lvl="0" indent="-317500" algn="l" rtl="0">
              <a:spcBef>
                <a:spcPts val="0"/>
              </a:spcBef>
              <a:spcAft>
                <a:spcPts val="0"/>
              </a:spcAft>
              <a:buClr>
                <a:schemeClr val="dk1"/>
              </a:buClr>
              <a:buSzPts val="1400"/>
              <a:buFont typeface="Darker Grotesque Medium"/>
              <a:buChar char="❏"/>
            </a:pPr>
            <a:r>
              <a:rPr lang="en">
                <a:solidFill>
                  <a:schemeClr val="dk1"/>
                </a:solidFill>
                <a:latin typeface="Darker Grotesque Medium"/>
                <a:ea typeface="Darker Grotesque Medium"/>
                <a:cs typeface="Darker Grotesque Medium"/>
                <a:sym typeface="Darker Grotesque Medium"/>
              </a:rPr>
              <a:t>Project Interest Overlap</a:t>
            </a:r>
            <a:endParaRPr>
              <a:solidFill>
                <a:schemeClr val="dk1"/>
              </a:solidFill>
              <a:latin typeface="Darker Grotesque Medium"/>
              <a:ea typeface="Darker Grotesque Medium"/>
              <a:cs typeface="Darker Grotesque Medium"/>
              <a:sym typeface="Darker Grotesque Medium"/>
            </a:endParaRPr>
          </a:p>
          <a:p>
            <a:pPr marL="457200" lvl="0" indent="-317500" algn="l" rtl="0">
              <a:spcBef>
                <a:spcPts val="0"/>
              </a:spcBef>
              <a:spcAft>
                <a:spcPts val="0"/>
              </a:spcAft>
              <a:buClr>
                <a:schemeClr val="dk1"/>
              </a:buClr>
              <a:buSzPts val="1400"/>
              <a:buFont typeface="Darker Grotesque Medium"/>
              <a:buChar char="❏"/>
            </a:pPr>
            <a:r>
              <a:rPr lang="en">
                <a:solidFill>
                  <a:schemeClr val="dk1"/>
                </a:solidFill>
                <a:latin typeface="Darker Grotesque Medium"/>
                <a:ea typeface="Darker Grotesque Medium"/>
                <a:cs typeface="Darker Grotesque Medium"/>
                <a:sym typeface="Darker Grotesque Medium"/>
              </a:rPr>
              <a:t>Time for casual discussion and group observation during fabrication </a:t>
            </a:r>
            <a:endParaRPr>
              <a:solidFill>
                <a:schemeClr val="dk1"/>
              </a:solidFill>
              <a:latin typeface="Darker Grotesque Medium"/>
              <a:ea typeface="Darker Grotesque Medium"/>
              <a:cs typeface="Darker Grotesque Medium"/>
              <a:sym typeface="Darker Grotesque Medium"/>
            </a:endParaRPr>
          </a:p>
          <a:p>
            <a:pPr marL="457200" lvl="0" indent="-317500" algn="l" rtl="0">
              <a:spcBef>
                <a:spcPts val="0"/>
              </a:spcBef>
              <a:spcAft>
                <a:spcPts val="0"/>
              </a:spcAft>
              <a:buClr>
                <a:schemeClr val="dk1"/>
              </a:buClr>
              <a:buSzPts val="1400"/>
              <a:buFont typeface="Darker Grotesque Medium"/>
              <a:buChar char="❏"/>
            </a:pPr>
            <a:r>
              <a:rPr lang="en">
                <a:solidFill>
                  <a:schemeClr val="dk1"/>
                </a:solidFill>
                <a:latin typeface="Darker Grotesque Medium"/>
                <a:ea typeface="Darker Grotesque Medium"/>
                <a:cs typeface="Darker Grotesque Medium"/>
                <a:sym typeface="Darker Grotesque Medium"/>
              </a:rPr>
              <a:t>Making for Good classes allow patrons to create projects that will support the community</a:t>
            </a:r>
            <a:endParaRPr>
              <a:solidFill>
                <a:schemeClr val="dk1"/>
              </a:solidFill>
              <a:latin typeface="Darker Grotesque Medium"/>
              <a:ea typeface="Darker Grotesque Medium"/>
              <a:cs typeface="Darker Grotesque Medium"/>
              <a:sym typeface="Darker Grotesque Medium"/>
            </a:endParaRPr>
          </a:p>
        </p:txBody>
      </p:sp>
      <p:pic>
        <p:nvPicPr>
          <p:cNvPr id="392" name="Google Shape;392;p51" descr="A pet food bowl that says &quot;Feed Me&quot;, engraved on the laser engraver.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620250" y="635175"/>
            <a:ext cx="2782152" cy="1604800"/>
          </a:xfrm>
          <a:prstGeom prst="rect">
            <a:avLst/>
          </a:prstGeom>
          <a:noFill/>
          <a:ln w="28575" cap="flat" cmpd="sng">
            <a:solidFill>
              <a:schemeClr val="dk1"/>
            </a:solidFill>
            <a:prstDash val="solid"/>
            <a:round/>
            <a:headEnd type="none" w="sm" len="sm"/>
            <a:tailEnd type="none" w="sm" len="sm"/>
          </a:ln>
          <a:effectLst>
            <a:outerShdw blurRad="200025" dist="133350" dir="5400000" algn="bl" rotWithShape="0">
              <a:srgbClr val="000000">
                <a:alpha val="31000"/>
              </a:srgbClr>
            </a:outerShdw>
          </a:effectLst>
        </p:spPr>
      </p:pic>
      <p:pic>
        <p:nvPicPr>
          <p:cNvPr id="393" name="Google Shape;393;p51" descr="Participants make pet beds to donate to the Humane Society.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620250" y="2733750"/>
            <a:ext cx="2782152" cy="1688550"/>
          </a:xfrm>
          <a:prstGeom prst="rect">
            <a:avLst/>
          </a:prstGeom>
          <a:noFill/>
          <a:ln w="28575" cap="flat" cmpd="sng">
            <a:solidFill>
              <a:schemeClr val="dk1"/>
            </a:solidFill>
            <a:prstDash val="solid"/>
            <a:round/>
            <a:headEnd type="none" w="sm" len="sm"/>
            <a:tailEnd type="none" w="sm" len="sm"/>
          </a:ln>
          <a:effectLst>
            <a:outerShdw blurRad="200025" dist="133350" dir="5400000" algn="bl" rotWithShape="0">
              <a:srgbClr val="000000">
                <a:alpha val="31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7"/>
        <p:cNvGrpSpPr/>
        <p:nvPr/>
      </p:nvGrpSpPr>
      <p:grpSpPr>
        <a:xfrm>
          <a:off x="0" y="0"/>
          <a:ext cx="0" cy="0"/>
          <a:chOff x="0" y="0"/>
          <a:chExt cx="0" cy="0"/>
        </a:xfrm>
      </p:grpSpPr>
      <p:sp>
        <p:nvSpPr>
          <p:cNvPr id="398" name="Google Shape;398;p52"/>
          <p:cNvSpPr/>
          <p:nvPr/>
        </p:nvSpPr>
        <p:spPr>
          <a:xfrm>
            <a:off x="0" y="0"/>
            <a:ext cx="9144000" cy="17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399" name="Google Shape;399;p52"/>
          <p:cNvSpPr/>
          <p:nvPr/>
        </p:nvSpPr>
        <p:spPr>
          <a:xfrm>
            <a:off x="0" y="3371850"/>
            <a:ext cx="9144000" cy="17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0" name="Google Shape;400;p52"/>
          <p:cNvSpPr/>
          <p:nvPr/>
        </p:nvSpPr>
        <p:spPr>
          <a:xfrm>
            <a:off x="98050" y="66325"/>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1" name="Google Shape;401;p52"/>
          <p:cNvSpPr/>
          <p:nvPr/>
        </p:nvSpPr>
        <p:spPr>
          <a:xfrm>
            <a:off x="5452950" y="66325"/>
            <a:ext cx="3604500" cy="76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2" name="Google Shape;402;p52"/>
          <p:cNvSpPr/>
          <p:nvPr/>
        </p:nvSpPr>
        <p:spPr>
          <a:xfrm>
            <a:off x="3797550" y="4301950"/>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3" name="Google Shape;403;p52"/>
          <p:cNvSpPr/>
          <p:nvPr/>
        </p:nvSpPr>
        <p:spPr>
          <a:xfrm>
            <a:off x="98050" y="4301950"/>
            <a:ext cx="3604500" cy="76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4" name="Google Shape;404;p52"/>
          <p:cNvSpPr/>
          <p:nvPr/>
        </p:nvSpPr>
        <p:spPr>
          <a:xfrm>
            <a:off x="3797550" y="909795"/>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5" name="Google Shape;405;p52"/>
          <p:cNvSpPr/>
          <p:nvPr/>
        </p:nvSpPr>
        <p:spPr>
          <a:xfrm>
            <a:off x="98050" y="909795"/>
            <a:ext cx="36045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6" name="Google Shape;406;p52"/>
          <p:cNvSpPr/>
          <p:nvPr/>
        </p:nvSpPr>
        <p:spPr>
          <a:xfrm>
            <a:off x="92300" y="3454150"/>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7" name="Google Shape;407;p52"/>
          <p:cNvSpPr/>
          <p:nvPr/>
        </p:nvSpPr>
        <p:spPr>
          <a:xfrm>
            <a:off x="5447200" y="3454150"/>
            <a:ext cx="36045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08" name="Google Shape;408;p52"/>
          <p:cNvSpPr txBox="1">
            <a:spLocks noGrp="1"/>
          </p:cNvSpPr>
          <p:nvPr>
            <p:ph type="title"/>
          </p:nvPr>
        </p:nvSpPr>
        <p:spPr>
          <a:xfrm>
            <a:off x="311700" y="1933475"/>
            <a:ext cx="8520600" cy="1349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900">
                <a:solidFill>
                  <a:schemeClr val="lt1"/>
                </a:solidFill>
                <a:latin typeface="Rammetto One"/>
                <a:ea typeface="Rammetto One"/>
                <a:cs typeface="Rammetto One"/>
                <a:sym typeface="Rammetto One"/>
              </a:rPr>
              <a:t>Fostering Connection in the Teaching Kitchen</a:t>
            </a:r>
            <a:endParaRPr sz="3900">
              <a:solidFill>
                <a:schemeClr val="lt1"/>
              </a:solidFill>
              <a:latin typeface="Rammetto One"/>
              <a:ea typeface="Rammetto One"/>
              <a:cs typeface="Rammetto One"/>
              <a:sym typeface="Rammetto On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2"/>
        <p:cNvGrpSpPr/>
        <p:nvPr/>
      </p:nvGrpSpPr>
      <p:grpSpPr>
        <a:xfrm>
          <a:off x="0" y="0"/>
          <a:ext cx="0" cy="0"/>
          <a:chOff x="0" y="0"/>
          <a:chExt cx="0" cy="0"/>
        </a:xfrm>
      </p:grpSpPr>
      <p:sp>
        <p:nvSpPr>
          <p:cNvPr id="413" name="Google Shape;413;p53"/>
          <p:cNvSpPr txBox="1">
            <a:spLocks noGrp="1"/>
          </p:cNvSpPr>
          <p:nvPr>
            <p:ph type="title"/>
          </p:nvPr>
        </p:nvSpPr>
        <p:spPr>
          <a:xfrm>
            <a:off x="3758875" y="252750"/>
            <a:ext cx="5501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Rammetto One"/>
                <a:ea typeface="Rammetto One"/>
                <a:cs typeface="Rammetto One"/>
                <a:sym typeface="Rammetto One"/>
              </a:rPr>
              <a:t>How We Foster Connection in the Teaching Kitchen</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endParaRPr>
              <a:solidFill>
                <a:schemeClr val="lt1"/>
              </a:solidFill>
            </a:endParaRPr>
          </a:p>
        </p:txBody>
      </p:sp>
      <p:pic>
        <p:nvPicPr>
          <p:cNvPr id="414" name="Google Shape;414;p53" descr="A group of teens gathered around a table of freshly cut potato rings and crinkle fries. " title="IMG_2581.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6525" y="526100"/>
            <a:ext cx="3590149" cy="4254198"/>
          </a:xfrm>
          <a:prstGeom prst="rect">
            <a:avLst/>
          </a:prstGeom>
          <a:noFill/>
          <a:ln w="28575" cap="flat" cmpd="sng">
            <a:solidFill>
              <a:schemeClr val="lt1"/>
            </a:solidFill>
            <a:prstDash val="solid"/>
            <a:round/>
            <a:headEnd type="none" w="sm" len="sm"/>
            <a:tailEnd type="none" w="sm" len="sm"/>
          </a:ln>
        </p:spPr>
      </p:pic>
      <p:grpSp>
        <p:nvGrpSpPr>
          <p:cNvPr id="415" name="Google Shape;415;p53"/>
          <p:cNvGrpSpPr/>
          <p:nvPr/>
        </p:nvGrpSpPr>
        <p:grpSpPr>
          <a:xfrm>
            <a:off x="4290731" y="1815430"/>
            <a:ext cx="4437710" cy="1394517"/>
            <a:chOff x="2428886" y="769082"/>
            <a:chExt cx="4286400" cy="2228019"/>
          </a:xfrm>
        </p:grpSpPr>
        <p:sp>
          <p:nvSpPr>
            <p:cNvPr id="416" name="Google Shape;416;p53"/>
            <p:cNvSpPr/>
            <p:nvPr/>
          </p:nvSpPr>
          <p:spPr>
            <a:xfrm>
              <a:off x="2428886" y="851801"/>
              <a:ext cx="4286400" cy="2145300"/>
            </a:xfrm>
            <a:prstGeom prst="roundRect">
              <a:avLst>
                <a:gd name="adj" fmla="val 9896"/>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417" name="Google Shape;417;p53"/>
            <p:cNvSpPr txBox="1"/>
            <p:nvPr/>
          </p:nvSpPr>
          <p:spPr>
            <a:xfrm>
              <a:off x="2568382" y="769082"/>
              <a:ext cx="3975600" cy="204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b="1">
                  <a:solidFill>
                    <a:schemeClr val="dk1"/>
                  </a:solidFill>
                  <a:latin typeface="Darker Grotesque"/>
                  <a:ea typeface="Darker Grotesque"/>
                  <a:cs typeface="Darker Grotesque"/>
                  <a:sym typeface="Darker Grotesque"/>
                </a:rPr>
                <a:t>Room Design</a:t>
              </a:r>
              <a:endParaRPr sz="1600" b="1">
                <a:solidFill>
                  <a:schemeClr val="dk1"/>
                </a:solidFill>
                <a:latin typeface="Darker Grotesque"/>
                <a:ea typeface="Darker Grotesque"/>
                <a:cs typeface="Darker Grotesque"/>
                <a:sym typeface="Darker Grotesque"/>
              </a:endParaRPr>
            </a:p>
            <a:p>
              <a:pPr marL="457200" lvl="0" indent="-311150" algn="l" rtl="0">
                <a:lnSpc>
                  <a:spcPct val="115000"/>
                </a:lnSpc>
                <a:spcBef>
                  <a:spcPts val="120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Participants work around tables facing one another</a:t>
              </a:r>
              <a:endParaRPr sz="1300">
                <a:solidFill>
                  <a:schemeClr val="dk1"/>
                </a:solidFill>
                <a:latin typeface="Darker Grotesque Medium"/>
                <a:ea typeface="Darker Grotesque Medium"/>
                <a:cs typeface="Darker Grotesque Medium"/>
                <a:sym typeface="Darker Grotesque Medium"/>
              </a:endParaRPr>
            </a:p>
            <a:p>
              <a:pPr marL="457200" lvl="0" indent="-311150" algn="l" rtl="0">
                <a:lnSpc>
                  <a:spcPct val="115000"/>
                </a:lnSpc>
                <a:spcBef>
                  <a:spcPts val="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Rolling slide deck before class</a:t>
              </a:r>
              <a:endParaRPr sz="1300">
                <a:solidFill>
                  <a:schemeClr val="dk1"/>
                </a:solidFill>
                <a:latin typeface="Darker Grotesque Medium"/>
                <a:ea typeface="Darker Grotesque Medium"/>
                <a:cs typeface="Darker Grotesque Medium"/>
                <a:sym typeface="Darker Grotesque Medium"/>
              </a:endParaRPr>
            </a:p>
          </p:txBody>
        </p:sp>
      </p:grpSp>
      <p:sp>
        <p:nvSpPr>
          <p:cNvPr id="418" name="Google Shape;418;p53"/>
          <p:cNvSpPr/>
          <p:nvPr/>
        </p:nvSpPr>
        <p:spPr>
          <a:xfrm>
            <a:off x="4290750" y="3482400"/>
            <a:ext cx="4437600" cy="1360500"/>
          </a:xfrm>
          <a:prstGeom prst="roundRect">
            <a:avLst>
              <a:gd name="adj" fmla="val 9896"/>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419" name="Google Shape;419;p53"/>
          <p:cNvSpPr txBox="1"/>
          <p:nvPr/>
        </p:nvSpPr>
        <p:spPr>
          <a:xfrm>
            <a:off x="4523450" y="3554500"/>
            <a:ext cx="4011600" cy="12258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SzPts val="688"/>
              <a:buNone/>
            </a:pPr>
            <a:r>
              <a:rPr lang="en" sz="1625" b="1">
                <a:solidFill>
                  <a:schemeClr val="dk1"/>
                </a:solidFill>
                <a:latin typeface="Darker Grotesque"/>
                <a:ea typeface="Darker Grotesque"/>
                <a:cs typeface="Darker Grotesque"/>
                <a:sym typeface="Darker Grotesque"/>
              </a:rPr>
              <a:t>Class Design</a:t>
            </a:r>
            <a:endParaRPr sz="1625" b="1">
              <a:solidFill>
                <a:schemeClr val="dk1"/>
              </a:solidFill>
              <a:latin typeface="Darker Grotesque"/>
              <a:ea typeface="Darker Grotesque"/>
              <a:cs typeface="Darker Grotesque"/>
              <a:sym typeface="Darker Grotesque"/>
            </a:endParaRPr>
          </a:p>
          <a:p>
            <a:pPr marL="457200" lvl="0" indent="-312738" algn="l" rtl="0">
              <a:lnSpc>
                <a:spcPct val="95000"/>
              </a:lnSpc>
              <a:spcBef>
                <a:spcPts val="1200"/>
              </a:spcBef>
              <a:spcAft>
                <a:spcPts val="0"/>
              </a:spcAft>
              <a:buClr>
                <a:schemeClr val="dk1"/>
              </a:buClr>
              <a:buSzPts val="1325"/>
              <a:buFont typeface="Darker Grotesque Medium"/>
              <a:buChar char="●"/>
            </a:pPr>
            <a:r>
              <a:rPr lang="en" sz="1325">
                <a:solidFill>
                  <a:schemeClr val="dk1"/>
                </a:solidFill>
                <a:latin typeface="Darker Grotesque Medium"/>
                <a:ea typeface="Darker Grotesque Medium"/>
                <a:cs typeface="Darker Grotesque Medium"/>
                <a:sym typeface="Darker Grotesque Medium"/>
              </a:rPr>
              <a:t>Work in groups of 2, 3 or 4</a:t>
            </a:r>
            <a:endParaRPr sz="1325">
              <a:solidFill>
                <a:schemeClr val="dk1"/>
              </a:solidFill>
              <a:latin typeface="Darker Grotesque Medium"/>
              <a:ea typeface="Darker Grotesque Medium"/>
              <a:cs typeface="Darker Grotesque Medium"/>
              <a:sym typeface="Darker Grotesque Medium"/>
            </a:endParaRPr>
          </a:p>
          <a:p>
            <a:pPr marL="457200" lvl="0" indent="-312738" algn="l" rtl="0">
              <a:lnSpc>
                <a:spcPct val="95000"/>
              </a:lnSpc>
              <a:spcBef>
                <a:spcPts val="0"/>
              </a:spcBef>
              <a:spcAft>
                <a:spcPts val="0"/>
              </a:spcAft>
              <a:buClr>
                <a:schemeClr val="dk1"/>
              </a:buClr>
              <a:buSzPts val="1325"/>
              <a:buFont typeface="Darker Grotesque Medium"/>
              <a:buChar char="●"/>
            </a:pPr>
            <a:r>
              <a:rPr lang="en" sz="1325">
                <a:solidFill>
                  <a:schemeClr val="dk1"/>
                </a:solidFill>
                <a:latin typeface="Darker Grotesque Medium"/>
                <a:ea typeface="Darker Grotesque Medium"/>
                <a:cs typeface="Darker Grotesque Medium"/>
                <a:sym typeface="Darker Grotesque Medium"/>
              </a:rPr>
              <a:t>Hands-on, active</a:t>
            </a:r>
            <a:endParaRPr sz="1325">
              <a:solidFill>
                <a:schemeClr val="dk1"/>
              </a:solidFill>
              <a:latin typeface="Darker Grotesque Medium"/>
              <a:ea typeface="Darker Grotesque Medium"/>
              <a:cs typeface="Darker Grotesque Medium"/>
              <a:sym typeface="Darker Grotesque Medium"/>
            </a:endParaRPr>
          </a:p>
          <a:p>
            <a:pPr marL="457200" lvl="0" indent="-312738" algn="l" rtl="0">
              <a:lnSpc>
                <a:spcPct val="95000"/>
              </a:lnSpc>
              <a:spcBef>
                <a:spcPts val="0"/>
              </a:spcBef>
              <a:spcAft>
                <a:spcPts val="0"/>
              </a:spcAft>
              <a:buClr>
                <a:schemeClr val="dk1"/>
              </a:buClr>
              <a:buSzPts val="1325"/>
              <a:buFont typeface="Darker Grotesque Medium"/>
              <a:buChar char="●"/>
            </a:pPr>
            <a:r>
              <a:rPr lang="en" sz="1325">
                <a:solidFill>
                  <a:schemeClr val="dk1"/>
                </a:solidFill>
                <a:latin typeface="Darker Grotesque Medium"/>
                <a:ea typeface="Darker Grotesque Medium"/>
                <a:cs typeface="Darker Grotesque Medium"/>
                <a:sym typeface="Darker Grotesque Medium"/>
              </a:rPr>
              <a:t>Teamwork is required to get a finished product</a:t>
            </a:r>
            <a:endParaRPr sz="1325">
              <a:solidFill>
                <a:schemeClr val="dk1"/>
              </a:solidFill>
              <a:latin typeface="Darker Grotesque Medium"/>
              <a:ea typeface="Darker Grotesque Medium"/>
              <a:cs typeface="Darker Grotesque Medium"/>
              <a:sym typeface="Darker Grotesque Medium"/>
            </a:endParaRPr>
          </a:p>
          <a:p>
            <a:pPr marL="457200" lvl="0" indent="-312738" algn="l" rtl="0">
              <a:lnSpc>
                <a:spcPct val="95000"/>
              </a:lnSpc>
              <a:spcBef>
                <a:spcPts val="0"/>
              </a:spcBef>
              <a:spcAft>
                <a:spcPts val="0"/>
              </a:spcAft>
              <a:buClr>
                <a:schemeClr val="dk1"/>
              </a:buClr>
              <a:buSzPts val="1325"/>
              <a:buFont typeface="Darker Grotesque Medium"/>
              <a:buChar char="●"/>
            </a:pPr>
            <a:r>
              <a:rPr lang="en" sz="1325">
                <a:solidFill>
                  <a:schemeClr val="dk1"/>
                </a:solidFill>
                <a:latin typeface="Darker Grotesque Medium"/>
                <a:ea typeface="Darker Grotesque Medium"/>
                <a:cs typeface="Darker Grotesque Medium"/>
                <a:sym typeface="Darker Grotesque Medium"/>
              </a:rPr>
              <a:t>Downtime provides space for interaction</a:t>
            </a:r>
            <a:endParaRPr sz="1325">
              <a:solidFill>
                <a:schemeClr val="dk1"/>
              </a:solidFill>
              <a:latin typeface="Darker Grotesque Medium"/>
              <a:ea typeface="Darker Grotesque Medium"/>
              <a:cs typeface="Darker Grotesque Medium"/>
              <a:sym typeface="Darker Grotesque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3"/>
        <p:cNvGrpSpPr/>
        <p:nvPr/>
      </p:nvGrpSpPr>
      <p:grpSpPr>
        <a:xfrm>
          <a:off x="0" y="0"/>
          <a:ext cx="0" cy="0"/>
          <a:chOff x="0" y="0"/>
          <a:chExt cx="0" cy="0"/>
        </a:xfrm>
      </p:grpSpPr>
      <p:sp>
        <p:nvSpPr>
          <p:cNvPr id="424" name="Google Shape;424;p54"/>
          <p:cNvSpPr txBox="1">
            <a:spLocks noGrp="1"/>
          </p:cNvSpPr>
          <p:nvPr>
            <p:ph type="title"/>
          </p:nvPr>
        </p:nvSpPr>
        <p:spPr>
          <a:xfrm>
            <a:off x="-267350" y="445025"/>
            <a:ext cx="5501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Rammetto One"/>
                <a:ea typeface="Rammetto One"/>
                <a:cs typeface="Rammetto One"/>
                <a:sym typeface="Rammetto One"/>
              </a:rPr>
              <a:t>How We Foster Connection in the Teaching Kitchen</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endParaRPr>
              <a:solidFill>
                <a:schemeClr val="lt1"/>
              </a:solidFill>
            </a:endParaRPr>
          </a:p>
        </p:txBody>
      </p:sp>
      <p:grpSp>
        <p:nvGrpSpPr>
          <p:cNvPr id="425" name="Google Shape;425;p54"/>
          <p:cNvGrpSpPr/>
          <p:nvPr/>
        </p:nvGrpSpPr>
        <p:grpSpPr>
          <a:xfrm>
            <a:off x="312541" y="2072297"/>
            <a:ext cx="4437710" cy="1930852"/>
            <a:chOff x="2428886" y="526276"/>
            <a:chExt cx="4286400" cy="2470700"/>
          </a:xfrm>
        </p:grpSpPr>
        <p:sp>
          <p:nvSpPr>
            <p:cNvPr id="426" name="Google Shape;426;p54"/>
            <p:cNvSpPr/>
            <p:nvPr/>
          </p:nvSpPr>
          <p:spPr>
            <a:xfrm>
              <a:off x="2428886" y="669576"/>
              <a:ext cx="4286400" cy="2327400"/>
            </a:xfrm>
            <a:prstGeom prst="roundRect">
              <a:avLst>
                <a:gd name="adj" fmla="val 9896"/>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427" name="Google Shape;427;p54"/>
            <p:cNvSpPr txBox="1"/>
            <p:nvPr/>
          </p:nvSpPr>
          <p:spPr>
            <a:xfrm>
              <a:off x="2490964" y="526276"/>
              <a:ext cx="3370200" cy="8004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600" b="1">
                  <a:solidFill>
                    <a:schemeClr val="dk1"/>
                  </a:solidFill>
                  <a:latin typeface="Darker Grotesque"/>
                  <a:ea typeface="Darker Grotesque"/>
                  <a:cs typeface="Darker Grotesque"/>
                  <a:sym typeface="Darker Grotesque"/>
                </a:rPr>
                <a:t>Common Interest Classes</a:t>
              </a:r>
              <a:endParaRPr sz="1600" b="1">
                <a:solidFill>
                  <a:schemeClr val="dk1"/>
                </a:solidFill>
                <a:latin typeface="Darker Grotesque"/>
                <a:ea typeface="Darker Grotesque"/>
                <a:cs typeface="Darker Grotesque"/>
                <a:sym typeface="Darker Grotesque"/>
              </a:endParaRPr>
            </a:p>
          </p:txBody>
        </p:sp>
        <p:sp>
          <p:nvSpPr>
            <p:cNvPr id="428" name="Google Shape;428;p54"/>
            <p:cNvSpPr txBox="1"/>
            <p:nvPr/>
          </p:nvSpPr>
          <p:spPr>
            <a:xfrm>
              <a:off x="2490970" y="1658801"/>
              <a:ext cx="4128300" cy="800400"/>
            </a:xfrm>
            <a:prstGeom prst="rect">
              <a:avLst/>
            </a:prstGeom>
            <a:noFill/>
            <a:ln>
              <a:noFill/>
            </a:ln>
          </p:spPr>
          <p:txBody>
            <a:bodyPr spcFirstLastPara="1" wrap="square" lIns="91425" tIns="91425" rIns="91425" bIns="91425" anchor="ctr" anchorCtr="0">
              <a:noAutofit/>
            </a:bodyPr>
            <a:lstStyle/>
            <a:p>
              <a:pPr marL="457200" lvl="0" indent="-311150" algn="l" rtl="0">
                <a:spcBef>
                  <a:spcPts val="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Vegetarian</a:t>
              </a:r>
              <a:endParaRPr sz="1300">
                <a:solidFill>
                  <a:schemeClr val="dk1"/>
                </a:solidFill>
                <a:latin typeface="Darker Grotesque Medium"/>
                <a:ea typeface="Darker Grotesque Medium"/>
                <a:cs typeface="Darker Grotesque Medium"/>
                <a:sym typeface="Darker Grotesque Medium"/>
              </a:endParaRPr>
            </a:p>
            <a:p>
              <a:pPr marL="457200" lvl="0" indent="-311150" algn="l" rtl="0">
                <a:spcBef>
                  <a:spcPts val="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Cooking for 1</a:t>
              </a:r>
              <a:endParaRPr sz="1300">
                <a:solidFill>
                  <a:schemeClr val="dk1"/>
                </a:solidFill>
                <a:latin typeface="Darker Grotesque Medium"/>
                <a:ea typeface="Darker Grotesque Medium"/>
                <a:cs typeface="Darker Grotesque Medium"/>
                <a:sym typeface="Darker Grotesque Medium"/>
              </a:endParaRPr>
            </a:p>
            <a:p>
              <a:pPr marL="457200" lvl="0" indent="-311150" algn="l" rtl="0">
                <a:spcBef>
                  <a:spcPts val="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Gluten-Free classes</a:t>
              </a:r>
              <a:endParaRPr sz="1300">
                <a:solidFill>
                  <a:schemeClr val="dk1"/>
                </a:solidFill>
                <a:latin typeface="Darker Grotesque Medium"/>
                <a:ea typeface="Darker Grotesque Medium"/>
                <a:cs typeface="Darker Grotesque Medium"/>
                <a:sym typeface="Darker Grotesque Medium"/>
              </a:endParaRPr>
            </a:p>
            <a:p>
              <a:pPr marL="457200" lvl="0" indent="-311150" algn="l" rtl="0">
                <a:spcBef>
                  <a:spcPts val="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Cooking Basics </a:t>
              </a:r>
              <a:endParaRPr sz="1300">
                <a:solidFill>
                  <a:schemeClr val="dk1"/>
                </a:solidFill>
                <a:latin typeface="Darker Grotesque Medium"/>
                <a:ea typeface="Darker Grotesque Medium"/>
                <a:cs typeface="Darker Grotesque Medium"/>
                <a:sym typeface="Darker Grotesque Medium"/>
              </a:endParaRPr>
            </a:p>
            <a:p>
              <a:pPr marL="457200" lvl="0" indent="-311150" algn="l" rtl="0">
                <a:spcBef>
                  <a:spcPts val="0"/>
                </a:spcBef>
                <a:spcAft>
                  <a:spcPts val="0"/>
                </a:spcAft>
                <a:buClr>
                  <a:schemeClr val="dk1"/>
                </a:buClr>
                <a:buSzPts val="1300"/>
                <a:buFont typeface="Darker Grotesque Medium"/>
                <a:buChar char="●"/>
              </a:pPr>
              <a:r>
                <a:rPr lang="en" sz="1300">
                  <a:solidFill>
                    <a:schemeClr val="dk1"/>
                  </a:solidFill>
                  <a:latin typeface="Darker Grotesque Medium"/>
                  <a:ea typeface="Darker Grotesque Medium"/>
                  <a:cs typeface="Darker Grotesque Medium"/>
                  <a:sym typeface="Darker Grotesque Medium"/>
                </a:rPr>
                <a:t>Nutrition and wellness classes taught by hospital dietitian</a:t>
              </a:r>
              <a:endParaRPr sz="13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500">
                <a:latin typeface="Darker Grotesque Medium"/>
                <a:ea typeface="Darker Grotesque Medium"/>
                <a:cs typeface="Darker Grotesque Medium"/>
                <a:sym typeface="Darker Grotesque Medium"/>
              </a:endParaRPr>
            </a:p>
          </p:txBody>
        </p:sp>
      </p:grpSp>
      <p:pic>
        <p:nvPicPr>
          <p:cNvPr id="429" name="Google Shape;429;p54" descr="Police officers cook with children in a program called &quot;Bake with a Badge.&quot;" title="baking with a badge.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34050" y="2706875"/>
            <a:ext cx="3590149" cy="2144225"/>
          </a:xfrm>
          <a:prstGeom prst="rect">
            <a:avLst/>
          </a:prstGeom>
          <a:noFill/>
          <a:ln w="27350" cap="flat" cmpd="sng">
            <a:solidFill>
              <a:schemeClr val="lt1"/>
            </a:solidFill>
            <a:prstDash val="solid"/>
            <a:round/>
            <a:headEnd type="none" w="sm" len="sm"/>
            <a:tailEnd type="none" w="sm" len="sm"/>
          </a:ln>
        </p:spPr>
      </p:pic>
      <p:pic>
        <p:nvPicPr>
          <p:cNvPr id="430" name="Google Shape;430;p54" descr="Two women prepare food at the cooking island.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34050" y="285525"/>
            <a:ext cx="3590152" cy="2144226"/>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0"/>
        <p:cNvGrpSpPr/>
        <p:nvPr/>
      </p:nvGrpSpPr>
      <p:grpSpPr>
        <a:xfrm>
          <a:off x="0" y="0"/>
          <a:ext cx="0" cy="0"/>
          <a:chOff x="0" y="0"/>
          <a:chExt cx="0" cy="0"/>
        </a:xfrm>
      </p:grpSpPr>
      <p:sp>
        <p:nvSpPr>
          <p:cNvPr id="181" name="Google Shape;181;p37"/>
          <p:cNvSpPr txBox="1">
            <a:spLocks noGrp="1"/>
          </p:cNvSpPr>
          <p:nvPr>
            <p:ph type="body" idx="1"/>
          </p:nvPr>
        </p:nvSpPr>
        <p:spPr>
          <a:xfrm>
            <a:off x="1085236" y="1188720"/>
            <a:ext cx="3486900" cy="3352800"/>
          </a:xfrm>
          <a:prstGeom prst="rect">
            <a:avLst/>
          </a:prstGeom>
          <a:noFill/>
          <a:ln>
            <a:noFill/>
          </a:ln>
        </p:spPr>
        <p:txBody>
          <a:bodyPr spcFirstLastPara="1" wrap="square" lIns="45725" tIns="22850" rIns="45725" bIns="22850" anchor="t" anchorCtr="0">
            <a:normAutofit/>
          </a:bodyPr>
          <a:lstStyle/>
          <a:p>
            <a:pPr marL="0" lvl="0" indent="0" algn="l" rtl="0">
              <a:spcBef>
                <a:spcPts val="0"/>
              </a:spcBef>
              <a:spcAft>
                <a:spcPts val="0"/>
              </a:spcAft>
              <a:buClr>
                <a:schemeClr val="dk1"/>
              </a:buClr>
              <a:buSzPts val="1800"/>
              <a:buNone/>
            </a:pPr>
            <a:r>
              <a:rPr lang="en" sz="1800" b="1">
                <a:solidFill>
                  <a:schemeClr val="dk1"/>
                </a:solidFill>
              </a:rPr>
              <a:t>50/50 RAFFLE</a:t>
            </a:r>
            <a:endParaRPr/>
          </a:p>
          <a:p>
            <a:pPr marL="0" lvl="0" indent="0" algn="l" rtl="0">
              <a:spcBef>
                <a:spcPts val="400"/>
              </a:spcBef>
              <a:spcAft>
                <a:spcPts val="0"/>
              </a:spcAft>
              <a:buClr>
                <a:schemeClr val="dk1"/>
              </a:buClr>
              <a:buSzPts val="1800"/>
              <a:buNone/>
            </a:pPr>
            <a:r>
              <a:rPr lang="en" sz="1800">
                <a:solidFill>
                  <a:schemeClr val="dk1"/>
                </a:solidFill>
              </a:rPr>
              <a:t>Tickets are </a:t>
            </a:r>
            <a:r>
              <a:rPr lang="en" sz="1800" b="1">
                <a:solidFill>
                  <a:schemeClr val="dk1"/>
                </a:solidFill>
              </a:rPr>
              <a:t>$1 </a:t>
            </a:r>
            <a:r>
              <a:rPr lang="en" sz="1800">
                <a:solidFill>
                  <a:schemeClr val="dk1"/>
                </a:solidFill>
              </a:rPr>
              <a:t>each and can be purchased from </a:t>
            </a:r>
            <a:r>
              <a:rPr lang="en" sz="1800" b="1">
                <a:solidFill>
                  <a:schemeClr val="dk1"/>
                </a:solidFill>
              </a:rPr>
              <a:t>Conni Strittmatter </a:t>
            </a:r>
            <a:r>
              <a:rPr lang="en" sz="1800">
                <a:solidFill>
                  <a:schemeClr val="dk1"/>
                </a:solidFill>
              </a:rPr>
              <a:t>or </a:t>
            </a:r>
            <a:r>
              <a:rPr lang="en" sz="1800" b="1">
                <a:solidFill>
                  <a:schemeClr val="dk1"/>
                </a:solidFill>
              </a:rPr>
              <a:t>David Dahl</a:t>
            </a:r>
            <a:r>
              <a:rPr lang="en" sz="1800">
                <a:solidFill>
                  <a:schemeClr val="dk1"/>
                </a:solidFill>
              </a:rPr>
              <a:t>! The winner takes home half the pot. </a:t>
            </a:r>
            <a:endParaRPr/>
          </a:p>
          <a:p>
            <a:pPr marL="0" lvl="0" indent="0" algn="l" rtl="0">
              <a:spcBef>
                <a:spcPts val="400"/>
              </a:spcBef>
              <a:spcAft>
                <a:spcPts val="0"/>
              </a:spcAft>
              <a:buClr>
                <a:schemeClr val="lt1"/>
              </a:buClr>
              <a:buSzPts val="1800"/>
              <a:buNone/>
            </a:pPr>
            <a:endParaRPr sz="1800">
              <a:solidFill>
                <a:schemeClr val="dk1"/>
              </a:solidFill>
            </a:endParaRPr>
          </a:p>
          <a:p>
            <a:pPr marL="0" lvl="0" indent="0" algn="l" rtl="0">
              <a:spcBef>
                <a:spcPts val="400"/>
              </a:spcBef>
              <a:spcAft>
                <a:spcPts val="0"/>
              </a:spcAft>
              <a:buClr>
                <a:schemeClr val="dk1"/>
              </a:buClr>
              <a:buSzPts val="1800"/>
              <a:buNone/>
            </a:pPr>
            <a:r>
              <a:rPr lang="en" sz="1800" b="1">
                <a:solidFill>
                  <a:schemeClr val="dk1"/>
                </a:solidFill>
              </a:rPr>
              <a:t>SILENT AUCTION</a:t>
            </a:r>
            <a:endParaRPr/>
          </a:p>
          <a:p>
            <a:pPr marL="0" lvl="0" indent="0" algn="l" rtl="0">
              <a:spcBef>
                <a:spcPts val="400"/>
              </a:spcBef>
              <a:spcAft>
                <a:spcPts val="0"/>
              </a:spcAft>
              <a:buClr>
                <a:schemeClr val="dk1"/>
              </a:buClr>
              <a:buSzPts val="1800"/>
              <a:buNone/>
            </a:pPr>
            <a:r>
              <a:rPr lang="en" sz="1800">
                <a:solidFill>
                  <a:schemeClr val="dk1"/>
                </a:solidFill>
              </a:rPr>
              <a:t>Visit the Silent Auction in the exhibitor hall to place your bids </a:t>
            </a:r>
            <a:r>
              <a:rPr lang="en" sz="1800" b="1">
                <a:solidFill>
                  <a:schemeClr val="dk1"/>
                </a:solidFill>
              </a:rPr>
              <a:t>before 10:45 a.m. on Friday, May 8</a:t>
            </a:r>
            <a:r>
              <a:rPr lang="en" sz="1800" b="1" baseline="30000">
                <a:solidFill>
                  <a:schemeClr val="dk1"/>
                </a:solidFill>
              </a:rPr>
              <a:t>th</a:t>
            </a:r>
            <a:r>
              <a:rPr lang="en" sz="1800">
                <a:solidFill>
                  <a:schemeClr val="dk1"/>
                </a:solidFill>
              </a:rPr>
              <a:t>. </a:t>
            </a:r>
            <a:endParaRPr/>
          </a:p>
        </p:txBody>
      </p:sp>
      <p:sp>
        <p:nvSpPr>
          <p:cNvPr id="182" name="Google Shape;182;p37"/>
          <p:cNvSpPr txBox="1">
            <a:spLocks noGrp="1"/>
          </p:cNvSpPr>
          <p:nvPr>
            <p:ph type="title"/>
          </p:nvPr>
        </p:nvSpPr>
        <p:spPr>
          <a:xfrm>
            <a:off x="361156" y="323850"/>
            <a:ext cx="8058900" cy="681000"/>
          </a:xfrm>
          <a:prstGeom prst="rect">
            <a:avLst/>
          </a:prstGeom>
          <a:noFill/>
          <a:ln>
            <a:noFill/>
          </a:ln>
        </p:spPr>
        <p:txBody>
          <a:bodyPr spcFirstLastPara="1" wrap="square" lIns="45725" tIns="22850" rIns="45725" bIns="22850" anchor="t" anchorCtr="0">
            <a:normAutofit/>
          </a:bodyPr>
          <a:lstStyle/>
          <a:p>
            <a:pPr marL="0" lvl="0" indent="0" algn="l" rtl="0">
              <a:spcBef>
                <a:spcPts val="0"/>
              </a:spcBef>
              <a:spcAft>
                <a:spcPts val="0"/>
              </a:spcAft>
              <a:buClr>
                <a:schemeClr val="dk1"/>
              </a:buClr>
              <a:buSzPts val="4000"/>
              <a:buFont typeface="Georgia"/>
              <a:buNone/>
            </a:pPr>
            <a:r>
              <a:rPr lang="en" sz="4000">
                <a:solidFill>
                  <a:schemeClr val="dk1"/>
                </a:solidFill>
                <a:latin typeface="Georgia"/>
                <a:ea typeface="Georgia"/>
                <a:cs typeface="Georgia"/>
                <a:sym typeface="Georgia"/>
              </a:rPr>
              <a:t>Don’t Miss!</a:t>
            </a:r>
            <a:endParaRPr sz="4000">
              <a:solidFill>
                <a:schemeClr val="dk1"/>
              </a:solidFill>
              <a:latin typeface="Georgia"/>
              <a:ea typeface="Georgia"/>
              <a:cs typeface="Georgia"/>
              <a:sym typeface="Georgia"/>
            </a:endParaRPr>
          </a:p>
        </p:txBody>
      </p:sp>
      <p:pic>
        <p:nvPicPr>
          <p:cNvPr id="183" name="Google Shape;183;p37" descr="Ticket with solid fill"/>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46709" y="1188720"/>
            <a:ext cx="484192" cy="484192"/>
          </a:xfrm>
          <a:prstGeom prst="rect">
            <a:avLst/>
          </a:prstGeom>
          <a:noFill/>
          <a:ln>
            <a:noFill/>
          </a:ln>
        </p:spPr>
      </p:pic>
      <p:pic>
        <p:nvPicPr>
          <p:cNvPr id="184" name="Google Shape;184;p37" descr="Gavel with solid fill"/>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48072" y="2976364"/>
            <a:ext cx="504338" cy="504338"/>
          </a:xfrm>
          <a:prstGeom prst="rect">
            <a:avLst/>
          </a:prstGeom>
          <a:noFill/>
          <a:ln>
            <a:noFill/>
          </a:ln>
        </p:spPr>
      </p:pic>
      <p:pic>
        <p:nvPicPr>
          <p:cNvPr id="185" name="Google Shape;185;p37" descr="Megaphone with solid fill"/>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917051" y="1162050"/>
            <a:ext cx="529099" cy="529099"/>
          </a:xfrm>
          <a:prstGeom prst="rect">
            <a:avLst/>
          </a:prstGeom>
          <a:noFill/>
          <a:ln>
            <a:noFill/>
          </a:ln>
        </p:spPr>
      </p:pic>
      <p:sp>
        <p:nvSpPr>
          <p:cNvPr id="186" name="Google Shape;186;p37"/>
          <p:cNvSpPr txBox="1"/>
          <p:nvPr/>
        </p:nvSpPr>
        <p:spPr>
          <a:xfrm>
            <a:off x="5486400" y="1162050"/>
            <a:ext cx="3173700" cy="3467100"/>
          </a:xfrm>
          <a:prstGeom prst="rect">
            <a:avLst/>
          </a:prstGeom>
          <a:noFill/>
          <a:ln>
            <a:noFill/>
          </a:ln>
        </p:spPr>
        <p:txBody>
          <a:bodyPr spcFirstLastPara="1" wrap="square" lIns="45725" tIns="22850" rIns="45725" bIns="22850" anchor="t" anchorCtr="0">
            <a:normAutofit/>
          </a:bodyPr>
          <a:lstStyle/>
          <a:p>
            <a:pPr marL="0" marR="0" lvl="0" indent="0" algn="l" rtl="0">
              <a:spcBef>
                <a:spcPts val="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PUB QUIZ </a:t>
            </a:r>
            <a:endParaRPr sz="700"/>
          </a:p>
          <a:p>
            <a:pPr marL="0" marR="0" lvl="0" indent="0" algn="l" rtl="0">
              <a:spcBef>
                <a:spcPts val="40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Thursday, May 7 </a:t>
            </a:r>
            <a:br>
              <a:rPr lang="en" sz="1800" b="0" i="0" u="none" strike="noStrike" cap="none">
                <a:solidFill>
                  <a:schemeClr val="dk1"/>
                </a:solidFill>
                <a:latin typeface="Arial"/>
                <a:ea typeface="Arial"/>
                <a:cs typeface="Arial"/>
                <a:sym typeface="Arial"/>
              </a:rPr>
            </a:br>
            <a:r>
              <a:rPr lang="en" sz="1800" b="0" i="0" u="none" strike="noStrike" cap="none">
                <a:solidFill>
                  <a:schemeClr val="dk1"/>
                </a:solidFill>
                <a:latin typeface="Arial"/>
                <a:ea typeface="Arial"/>
                <a:cs typeface="Arial"/>
                <a:sym typeface="Arial"/>
              </a:rPr>
              <a:t>8:00 – 10:00 p.m.</a:t>
            </a:r>
            <a:br>
              <a:rPr lang="en" sz="1800" b="0" i="0" u="none" strike="noStrike" cap="none">
                <a:solidFill>
                  <a:schemeClr val="dk1"/>
                </a:solidFill>
                <a:latin typeface="Arial"/>
                <a:ea typeface="Arial"/>
                <a:cs typeface="Arial"/>
                <a:sym typeface="Arial"/>
              </a:rPr>
            </a:br>
            <a:r>
              <a:rPr lang="en" sz="1800" b="0" i="0" u="none" strike="noStrike" cap="none">
                <a:solidFill>
                  <a:schemeClr val="dk1"/>
                </a:solidFill>
                <a:latin typeface="Arial"/>
                <a:ea typeface="Arial"/>
                <a:cs typeface="Arial"/>
                <a:sym typeface="Arial"/>
              </a:rPr>
              <a:t>Choptank Ballroom</a:t>
            </a:r>
            <a:br>
              <a:rPr lang="en" sz="1800" b="0" i="0" u="none" strike="noStrike" cap="none">
                <a:solidFill>
                  <a:schemeClr val="dk1"/>
                </a:solidFill>
                <a:latin typeface="Arial"/>
                <a:ea typeface="Arial"/>
                <a:cs typeface="Arial"/>
                <a:sym typeface="Arial"/>
              </a:rPr>
            </a:br>
            <a:endParaRPr sz="1800" b="1" i="0" u="none" strike="noStrike" cap="none">
              <a:solidFill>
                <a:schemeClr val="dk1"/>
              </a:solidFill>
              <a:latin typeface="Arial"/>
              <a:ea typeface="Arial"/>
              <a:cs typeface="Arial"/>
              <a:sym typeface="Arial"/>
            </a:endParaRPr>
          </a:p>
          <a:p>
            <a:pPr marL="0" marR="0" lvl="0" indent="0" algn="l" rtl="0">
              <a:spcBef>
                <a:spcPts val="400"/>
              </a:spcBef>
              <a:spcAft>
                <a:spcPts val="0"/>
              </a:spcAft>
              <a:buClr>
                <a:schemeClr val="lt1"/>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spcBef>
                <a:spcPts val="400"/>
              </a:spcBef>
              <a:spcAft>
                <a:spcPts val="0"/>
              </a:spcAft>
              <a:buClr>
                <a:schemeClr val="dk1"/>
              </a:buClr>
              <a:buSzPts val="1800"/>
              <a:buFont typeface="Arial"/>
              <a:buNone/>
            </a:pPr>
            <a:r>
              <a:rPr lang="en" sz="1800" b="1" i="0" u="none" strike="noStrike" cap="none">
                <a:solidFill>
                  <a:schemeClr val="dk1"/>
                </a:solidFill>
                <a:latin typeface="Arial"/>
                <a:ea typeface="Arial"/>
                <a:cs typeface="Arial"/>
                <a:sym typeface="Arial"/>
              </a:rPr>
              <a:t>KARAOKE</a:t>
            </a:r>
            <a:endParaRPr sz="700"/>
          </a:p>
          <a:p>
            <a:pPr marL="0" marR="0" lvl="0" indent="0" algn="l" rtl="0">
              <a:spcBef>
                <a:spcPts val="40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Thursday, May 7</a:t>
            </a:r>
            <a:br>
              <a:rPr lang="en" sz="1800" b="0" i="0" u="none" strike="noStrike" cap="none">
                <a:solidFill>
                  <a:schemeClr val="dk1"/>
                </a:solidFill>
                <a:latin typeface="Arial"/>
                <a:ea typeface="Arial"/>
                <a:cs typeface="Arial"/>
                <a:sym typeface="Arial"/>
              </a:rPr>
            </a:br>
            <a:r>
              <a:rPr lang="en" sz="1800">
                <a:solidFill>
                  <a:schemeClr val="dk1"/>
                </a:solidFill>
              </a:rPr>
              <a:t>8</a:t>
            </a:r>
            <a:r>
              <a:rPr lang="en" sz="1800" b="0" i="0" u="none" strike="noStrike" cap="none">
                <a:solidFill>
                  <a:schemeClr val="dk1"/>
                </a:solidFill>
                <a:latin typeface="Arial"/>
                <a:ea typeface="Arial"/>
                <a:cs typeface="Arial"/>
                <a:sym typeface="Arial"/>
              </a:rPr>
              <a:t>:00 – 1</a:t>
            </a:r>
            <a:r>
              <a:rPr lang="en" sz="1800">
                <a:solidFill>
                  <a:schemeClr val="dk1"/>
                </a:solidFill>
              </a:rPr>
              <a:t>1</a:t>
            </a:r>
            <a:r>
              <a:rPr lang="en" sz="1800" b="0" i="0" u="none" strike="noStrike" cap="none">
                <a:solidFill>
                  <a:schemeClr val="dk1"/>
                </a:solidFill>
                <a:latin typeface="Arial"/>
                <a:ea typeface="Arial"/>
                <a:cs typeface="Arial"/>
                <a:sym typeface="Arial"/>
              </a:rPr>
              <a:t>:00 p.m.</a:t>
            </a:r>
            <a:br>
              <a:rPr lang="en" sz="1800" b="0" i="0" u="none" strike="noStrike" cap="none">
                <a:solidFill>
                  <a:schemeClr val="dk1"/>
                </a:solidFill>
                <a:latin typeface="Arial"/>
                <a:ea typeface="Arial"/>
                <a:cs typeface="Arial"/>
                <a:sym typeface="Arial"/>
              </a:rPr>
            </a:br>
            <a:r>
              <a:rPr lang="en" sz="1800" b="0" i="0" u="none" strike="noStrike" cap="none">
                <a:solidFill>
                  <a:schemeClr val="dk1"/>
                </a:solidFill>
                <a:latin typeface="Arial"/>
                <a:ea typeface="Arial"/>
                <a:cs typeface="Arial"/>
                <a:sym typeface="Arial"/>
              </a:rPr>
              <a:t>Windjammer</a:t>
            </a:r>
            <a:endParaRPr sz="700"/>
          </a:p>
        </p:txBody>
      </p:sp>
      <p:pic>
        <p:nvPicPr>
          <p:cNvPr id="187" name="Google Shape;187;p37" descr="Microphone with solid fill"/>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988950" y="2976364"/>
            <a:ext cx="4572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
        <p:cNvGrpSpPr/>
        <p:nvPr/>
      </p:nvGrpSpPr>
      <p:grpSpPr>
        <a:xfrm>
          <a:off x="0" y="0"/>
          <a:ext cx="0" cy="0"/>
          <a:chOff x="0" y="0"/>
          <a:chExt cx="0" cy="0"/>
        </a:xfrm>
      </p:grpSpPr>
      <p:sp>
        <p:nvSpPr>
          <p:cNvPr id="435" name="Google Shape;435;p55"/>
          <p:cNvSpPr txBox="1">
            <a:spLocks noGrp="1"/>
          </p:cNvSpPr>
          <p:nvPr>
            <p:ph type="title"/>
          </p:nvPr>
        </p:nvSpPr>
        <p:spPr>
          <a:xfrm>
            <a:off x="3758875" y="445025"/>
            <a:ext cx="5501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Rammetto One"/>
                <a:ea typeface="Rammetto One"/>
                <a:cs typeface="Rammetto One"/>
                <a:sym typeface="Rammetto One"/>
              </a:rPr>
              <a:t>How We Foster Connection in the Teaching Kitchen</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endParaRPr>
              <a:solidFill>
                <a:schemeClr val="lt1"/>
              </a:solidFill>
            </a:endParaRPr>
          </a:p>
        </p:txBody>
      </p:sp>
      <p:pic>
        <p:nvPicPr>
          <p:cNvPr id="436" name="Google Shape;436;p55" descr="An instructor assists a participant in using the flipper while making a quesadilla. " title="IMG_7778.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32550" y="196668"/>
            <a:ext cx="3590150" cy="4735852"/>
          </a:xfrm>
          <a:prstGeom prst="rect">
            <a:avLst/>
          </a:prstGeom>
          <a:noFill/>
          <a:ln w="28575" cap="flat" cmpd="sng">
            <a:solidFill>
              <a:schemeClr val="lt1"/>
            </a:solidFill>
            <a:prstDash val="solid"/>
            <a:round/>
            <a:headEnd type="none" w="sm" len="sm"/>
            <a:tailEnd type="none" w="sm" len="sm"/>
          </a:ln>
        </p:spPr>
      </p:pic>
      <p:grpSp>
        <p:nvGrpSpPr>
          <p:cNvPr id="437" name="Google Shape;437;p55"/>
          <p:cNvGrpSpPr/>
          <p:nvPr/>
        </p:nvGrpSpPr>
        <p:grpSpPr>
          <a:xfrm>
            <a:off x="4290731" y="2032327"/>
            <a:ext cx="4437710" cy="1940522"/>
            <a:chOff x="2428886" y="702526"/>
            <a:chExt cx="4286400" cy="2294575"/>
          </a:xfrm>
        </p:grpSpPr>
        <p:sp>
          <p:nvSpPr>
            <p:cNvPr id="438" name="Google Shape;438;p55"/>
            <p:cNvSpPr/>
            <p:nvPr/>
          </p:nvSpPr>
          <p:spPr>
            <a:xfrm>
              <a:off x="2428886" y="851801"/>
              <a:ext cx="4286400" cy="2145300"/>
            </a:xfrm>
            <a:prstGeom prst="roundRect">
              <a:avLst>
                <a:gd name="adj" fmla="val 9896"/>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439" name="Google Shape;439;p55"/>
            <p:cNvSpPr txBox="1"/>
            <p:nvPr/>
          </p:nvSpPr>
          <p:spPr>
            <a:xfrm>
              <a:off x="2490964" y="702526"/>
              <a:ext cx="3370200" cy="8004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600" b="1">
                  <a:solidFill>
                    <a:schemeClr val="dk1"/>
                  </a:solidFill>
                  <a:latin typeface="Darker Grotesque"/>
                  <a:ea typeface="Darker Grotesque"/>
                  <a:cs typeface="Darker Grotesque"/>
                  <a:sym typeface="Darker Grotesque"/>
                </a:rPr>
                <a:t>Inclusive Cooks</a:t>
              </a:r>
              <a:endParaRPr sz="1600" b="1">
                <a:solidFill>
                  <a:schemeClr val="dk1"/>
                </a:solidFill>
                <a:latin typeface="Darker Grotesque"/>
                <a:ea typeface="Darker Grotesque"/>
                <a:cs typeface="Darker Grotesque"/>
                <a:sym typeface="Darker Grotesque"/>
              </a:endParaRPr>
            </a:p>
          </p:txBody>
        </p:sp>
        <p:sp>
          <p:nvSpPr>
            <p:cNvPr id="440" name="Google Shape;440;p55"/>
            <p:cNvSpPr txBox="1"/>
            <p:nvPr/>
          </p:nvSpPr>
          <p:spPr>
            <a:xfrm>
              <a:off x="2490535" y="1340367"/>
              <a:ext cx="4128300" cy="80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500" b="1">
                  <a:solidFill>
                    <a:schemeClr val="dk1"/>
                  </a:solidFill>
                  <a:latin typeface="Darker Grotesque"/>
                  <a:ea typeface="Darker Grotesque"/>
                  <a:cs typeface="Darker Grotesque"/>
                  <a:sym typeface="Darker Grotesque"/>
                </a:rPr>
                <a:t>Slower-paced hands-on cooking series for people with intellectual and developmental disabilities, and people without.  </a:t>
              </a:r>
              <a:endParaRPr sz="1500" b="1">
                <a:solidFill>
                  <a:schemeClr val="dk1"/>
                </a:solidFill>
                <a:latin typeface="Darker Grotesque"/>
                <a:ea typeface="Darker Grotesque"/>
                <a:cs typeface="Darker Grotesque"/>
                <a:sym typeface="Darker Grotesque"/>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
        <p:nvSpPr>
          <p:cNvPr id="445" name="Google Shape;445;p56"/>
          <p:cNvSpPr txBox="1">
            <a:spLocks noGrp="1"/>
          </p:cNvSpPr>
          <p:nvPr>
            <p:ph type="title"/>
          </p:nvPr>
        </p:nvSpPr>
        <p:spPr>
          <a:xfrm>
            <a:off x="-216985" y="445025"/>
            <a:ext cx="5501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Rammetto One"/>
                <a:ea typeface="Rammetto One"/>
                <a:cs typeface="Rammetto One"/>
                <a:sym typeface="Rammetto One"/>
              </a:rPr>
              <a:t>How We Foster Connection in the Teaching Kitchen</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endParaRPr>
              <a:solidFill>
                <a:schemeClr val="lt1"/>
              </a:solidFill>
            </a:endParaRPr>
          </a:p>
        </p:txBody>
      </p:sp>
      <p:pic>
        <p:nvPicPr>
          <p:cNvPr id="446" name="Google Shape;446;p56" descr="Containers of Turkey Noodle Soup will be donated to the local soup kitchen. " title="IMG_8889.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75759" y="494076"/>
            <a:ext cx="2330892" cy="2788024"/>
          </a:xfrm>
          <a:prstGeom prst="rect">
            <a:avLst/>
          </a:prstGeom>
          <a:noFill/>
          <a:ln w="28575" cap="flat" cmpd="sng">
            <a:solidFill>
              <a:schemeClr val="lt1"/>
            </a:solidFill>
            <a:prstDash val="solid"/>
            <a:round/>
            <a:headEnd type="none" w="sm" len="sm"/>
            <a:tailEnd type="none" w="sm" len="sm"/>
          </a:ln>
        </p:spPr>
      </p:pic>
      <p:grpSp>
        <p:nvGrpSpPr>
          <p:cNvPr id="447" name="Google Shape;447;p56"/>
          <p:cNvGrpSpPr/>
          <p:nvPr/>
        </p:nvGrpSpPr>
        <p:grpSpPr>
          <a:xfrm>
            <a:off x="314871" y="2032327"/>
            <a:ext cx="4437710" cy="1940522"/>
            <a:chOff x="2428886" y="702526"/>
            <a:chExt cx="4286400" cy="2294575"/>
          </a:xfrm>
        </p:grpSpPr>
        <p:sp>
          <p:nvSpPr>
            <p:cNvPr id="448" name="Google Shape;448;p56"/>
            <p:cNvSpPr/>
            <p:nvPr/>
          </p:nvSpPr>
          <p:spPr>
            <a:xfrm>
              <a:off x="2428886" y="851801"/>
              <a:ext cx="4286400" cy="2145300"/>
            </a:xfrm>
            <a:prstGeom prst="roundRect">
              <a:avLst>
                <a:gd name="adj" fmla="val 9896"/>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449" name="Google Shape;449;p56"/>
            <p:cNvSpPr txBox="1"/>
            <p:nvPr/>
          </p:nvSpPr>
          <p:spPr>
            <a:xfrm>
              <a:off x="2490964" y="702526"/>
              <a:ext cx="3370200" cy="8004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600" b="1">
                  <a:solidFill>
                    <a:schemeClr val="dk1"/>
                  </a:solidFill>
                  <a:latin typeface="Darker Grotesque"/>
                  <a:ea typeface="Darker Grotesque"/>
                  <a:cs typeface="Darker Grotesque"/>
                  <a:sym typeface="Darker Grotesque"/>
                </a:rPr>
                <a:t>Making for Good</a:t>
              </a:r>
              <a:endParaRPr sz="1600" b="1">
                <a:solidFill>
                  <a:schemeClr val="dk1"/>
                </a:solidFill>
                <a:latin typeface="Darker Grotesque"/>
                <a:ea typeface="Darker Grotesque"/>
                <a:cs typeface="Darker Grotesque"/>
                <a:sym typeface="Darker Grotesque"/>
              </a:endParaRPr>
            </a:p>
          </p:txBody>
        </p:sp>
        <p:sp>
          <p:nvSpPr>
            <p:cNvPr id="450" name="Google Shape;450;p56"/>
            <p:cNvSpPr txBox="1"/>
            <p:nvPr/>
          </p:nvSpPr>
          <p:spPr>
            <a:xfrm>
              <a:off x="2490530" y="1340369"/>
              <a:ext cx="4128300" cy="149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chemeClr val="dk1"/>
                  </a:solidFill>
                  <a:latin typeface="Darker Grotesque"/>
                  <a:ea typeface="Darker Grotesque"/>
                  <a:cs typeface="Darker Grotesque"/>
                  <a:sym typeface="Darker Grotesque"/>
                </a:rPr>
                <a:t>Turkey Soup: </a:t>
              </a:r>
              <a:r>
                <a:rPr lang="en" sz="1500">
                  <a:solidFill>
                    <a:schemeClr val="dk1"/>
                  </a:solidFill>
                  <a:latin typeface="Darker Grotesque Medium"/>
                  <a:ea typeface="Darker Grotesque Medium"/>
                  <a:cs typeface="Darker Grotesque Medium"/>
                  <a:sym typeface="Darker Grotesque Medium"/>
                </a:rPr>
                <a:t>Participants make a meal that will be shared with a local soup kitchen. </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500" b="1">
                <a:solidFill>
                  <a:schemeClr val="dk1"/>
                </a:solidFill>
                <a:latin typeface="Darker Grotesque"/>
                <a:ea typeface="Darker Grotesque"/>
                <a:cs typeface="Darker Grotesque"/>
                <a:sym typeface="Darker Grotesque"/>
              </a:endParaRPr>
            </a:p>
            <a:p>
              <a:pPr marL="0" lvl="0" indent="0" algn="l" rtl="0">
                <a:spcBef>
                  <a:spcPts val="0"/>
                </a:spcBef>
                <a:spcAft>
                  <a:spcPts val="0"/>
                </a:spcAft>
                <a:buNone/>
              </a:pPr>
              <a:r>
                <a:rPr lang="en" sz="1500" b="1">
                  <a:solidFill>
                    <a:schemeClr val="dk1"/>
                  </a:solidFill>
                  <a:latin typeface="Darker Grotesque"/>
                  <a:ea typeface="Darker Grotesque"/>
                  <a:cs typeface="Darker Grotesque"/>
                  <a:sym typeface="Darker Grotesque"/>
                </a:rPr>
                <a:t>ButterWorks Bakery: </a:t>
              </a:r>
              <a:r>
                <a:rPr lang="en" sz="1500">
                  <a:solidFill>
                    <a:schemeClr val="dk1"/>
                  </a:solidFill>
                  <a:latin typeface="Darker Grotesque Medium"/>
                  <a:ea typeface="Darker Grotesque Medium"/>
                  <a:cs typeface="Darker Grotesque Medium"/>
                  <a:sym typeface="Darker Grotesque Medium"/>
                </a:rPr>
                <a:t>Taught class how to make buttercream &amp; fondant decorations, then donated them to Boys &amp; Girls Club. </a:t>
              </a:r>
              <a:endParaRPr sz="1500">
                <a:solidFill>
                  <a:schemeClr val="dk1"/>
                </a:solidFill>
                <a:latin typeface="Darker Grotesque Medium"/>
                <a:ea typeface="Darker Grotesque Medium"/>
                <a:cs typeface="Darker Grotesque Medium"/>
                <a:sym typeface="Darker Grotesque Medium"/>
              </a:endParaRPr>
            </a:p>
          </p:txBody>
        </p:sp>
      </p:grpSp>
      <p:pic>
        <p:nvPicPr>
          <p:cNvPr id="451" name="Google Shape;451;p56" descr="Guest instructor holding a row of expertly piped cupcake. " title="IMG_0397.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867325" y="2571750"/>
            <a:ext cx="1861125" cy="2226125"/>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5"/>
        <p:cNvGrpSpPr/>
        <p:nvPr/>
      </p:nvGrpSpPr>
      <p:grpSpPr>
        <a:xfrm>
          <a:off x="0" y="0"/>
          <a:ext cx="0" cy="0"/>
          <a:chOff x="0" y="0"/>
          <a:chExt cx="0" cy="0"/>
        </a:xfrm>
      </p:grpSpPr>
      <p:sp>
        <p:nvSpPr>
          <p:cNvPr id="456" name="Google Shape;456;p57"/>
          <p:cNvSpPr txBox="1">
            <a:spLocks noGrp="1"/>
          </p:cNvSpPr>
          <p:nvPr>
            <p:ph type="title"/>
          </p:nvPr>
        </p:nvSpPr>
        <p:spPr>
          <a:xfrm>
            <a:off x="3758875" y="445025"/>
            <a:ext cx="55014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latin typeface="Rammetto One"/>
                <a:ea typeface="Rammetto One"/>
                <a:cs typeface="Rammetto One"/>
                <a:sym typeface="Rammetto One"/>
              </a:rPr>
              <a:t>How We Foster Connection in the Teaching Kitchen</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endParaRPr>
              <a:solidFill>
                <a:schemeClr val="lt1"/>
              </a:solidFill>
            </a:endParaRPr>
          </a:p>
        </p:txBody>
      </p:sp>
      <p:pic>
        <p:nvPicPr>
          <p:cNvPr id="457" name="Google Shape;457;p57" descr="A room full of participants in a cooking class, working together to make steamed dumplings. " title="IMG_5554.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68425" y="2706875"/>
            <a:ext cx="3590149" cy="2144225"/>
          </a:xfrm>
          <a:prstGeom prst="rect">
            <a:avLst/>
          </a:prstGeom>
          <a:noFill/>
          <a:ln w="27350" cap="flat" cmpd="sng">
            <a:solidFill>
              <a:schemeClr val="lt1"/>
            </a:solidFill>
            <a:prstDash val="solid"/>
            <a:round/>
            <a:headEnd type="none" w="sm" len="sm"/>
            <a:tailEnd type="none" w="sm" len="sm"/>
          </a:ln>
        </p:spPr>
      </p:pic>
      <p:pic>
        <p:nvPicPr>
          <p:cNvPr id="458" name="Google Shape;458;p57" descr="Three teens laugh as they wait for cookies to bake in the oven. " title="IMG_2491.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68425" y="285525"/>
            <a:ext cx="3590154" cy="2144225"/>
          </a:xfrm>
          <a:prstGeom prst="rect">
            <a:avLst/>
          </a:prstGeom>
          <a:noFill/>
          <a:ln w="28575" cap="flat" cmpd="sng">
            <a:solidFill>
              <a:schemeClr val="lt1"/>
            </a:solidFill>
            <a:prstDash val="solid"/>
            <a:round/>
            <a:headEnd type="none" w="sm" len="sm"/>
            <a:tailEnd type="none" w="sm" len="sm"/>
          </a:ln>
        </p:spPr>
      </p:pic>
      <p:grpSp>
        <p:nvGrpSpPr>
          <p:cNvPr id="459" name="Google Shape;459;p57"/>
          <p:cNvGrpSpPr/>
          <p:nvPr/>
        </p:nvGrpSpPr>
        <p:grpSpPr>
          <a:xfrm>
            <a:off x="4673426" y="1780101"/>
            <a:ext cx="3765602" cy="1804346"/>
            <a:chOff x="2428886" y="2997230"/>
            <a:chExt cx="4286400" cy="1073696"/>
          </a:xfrm>
        </p:grpSpPr>
        <p:sp>
          <p:nvSpPr>
            <p:cNvPr id="460" name="Google Shape;460;p57"/>
            <p:cNvSpPr/>
            <p:nvPr/>
          </p:nvSpPr>
          <p:spPr>
            <a:xfrm>
              <a:off x="2428886" y="3187726"/>
              <a:ext cx="4286400" cy="883200"/>
            </a:xfrm>
            <a:prstGeom prst="roundRect">
              <a:avLst>
                <a:gd name="adj" fmla="val 10606"/>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461" name="Google Shape;461;p57"/>
            <p:cNvSpPr txBox="1"/>
            <p:nvPr/>
          </p:nvSpPr>
          <p:spPr>
            <a:xfrm>
              <a:off x="2490524" y="3370123"/>
              <a:ext cx="4128300" cy="668700"/>
            </a:xfrm>
            <a:prstGeom prst="rect">
              <a:avLst/>
            </a:prstGeom>
            <a:noFill/>
            <a:ln>
              <a:noFill/>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Many repeat participants </a:t>
              </a:r>
              <a:endParaRPr sz="1600">
                <a:latin typeface="Darker Grotesque Medium"/>
                <a:ea typeface="Darker Grotesque Medium"/>
                <a:cs typeface="Darker Grotesque Medium"/>
                <a:sym typeface="Darker Grotesque Medium"/>
              </a:endParaRPr>
            </a:p>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Many friendships have formed</a:t>
              </a:r>
              <a:endParaRPr sz="1600">
                <a:latin typeface="Darker Grotesque Medium"/>
                <a:ea typeface="Darker Grotesque Medium"/>
                <a:cs typeface="Darker Grotesque Medium"/>
                <a:sym typeface="Darker Grotesque Medium"/>
              </a:endParaRPr>
            </a:p>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People even celebrate birthdays       with us! 🎉</a:t>
              </a:r>
              <a:endParaRPr sz="1600">
                <a:latin typeface="Darker Grotesque Medium"/>
                <a:ea typeface="Darker Grotesque Medium"/>
                <a:cs typeface="Darker Grotesque Medium"/>
                <a:sym typeface="Darker Grotesque Medium"/>
              </a:endParaRPr>
            </a:p>
          </p:txBody>
        </p:sp>
        <p:sp>
          <p:nvSpPr>
            <p:cNvPr id="462" name="Google Shape;462;p57"/>
            <p:cNvSpPr txBox="1"/>
            <p:nvPr/>
          </p:nvSpPr>
          <p:spPr>
            <a:xfrm>
              <a:off x="2490951" y="2997230"/>
              <a:ext cx="3370200" cy="6219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800" b="1">
                  <a:latin typeface="Darker Grotesque"/>
                  <a:ea typeface="Darker Grotesque"/>
                  <a:cs typeface="Darker Grotesque"/>
                  <a:sym typeface="Darker Grotesque"/>
                </a:rPr>
                <a:t>What we see:</a:t>
              </a:r>
              <a:endParaRPr sz="1800" b="1">
                <a:solidFill>
                  <a:srgbClr val="000000"/>
                </a:solidFill>
                <a:latin typeface="Darker Grotesque"/>
                <a:ea typeface="Darker Grotesque"/>
                <a:cs typeface="Darker Grotesque"/>
                <a:sym typeface="Darker Grotesque"/>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6"/>
        <p:cNvGrpSpPr/>
        <p:nvPr/>
      </p:nvGrpSpPr>
      <p:grpSpPr>
        <a:xfrm>
          <a:off x="0" y="0"/>
          <a:ext cx="0" cy="0"/>
          <a:chOff x="0" y="0"/>
          <a:chExt cx="0" cy="0"/>
        </a:xfrm>
      </p:grpSpPr>
      <p:sp>
        <p:nvSpPr>
          <p:cNvPr id="467" name="Google Shape;467;p58"/>
          <p:cNvSpPr/>
          <p:nvPr/>
        </p:nvSpPr>
        <p:spPr>
          <a:xfrm>
            <a:off x="0" y="3371850"/>
            <a:ext cx="9144000" cy="176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68" name="Google Shape;468;p58"/>
          <p:cNvSpPr/>
          <p:nvPr/>
        </p:nvSpPr>
        <p:spPr>
          <a:xfrm>
            <a:off x="0" y="0"/>
            <a:ext cx="9144000" cy="1761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69" name="Google Shape;469;p58"/>
          <p:cNvSpPr txBox="1">
            <a:spLocks noGrp="1"/>
          </p:cNvSpPr>
          <p:nvPr>
            <p:ph type="title"/>
          </p:nvPr>
        </p:nvSpPr>
        <p:spPr>
          <a:xfrm>
            <a:off x="58750" y="1933475"/>
            <a:ext cx="8998800" cy="1349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00">
                <a:latin typeface="Rammetto One"/>
                <a:ea typeface="Rammetto One"/>
                <a:cs typeface="Rammetto One"/>
                <a:sym typeface="Rammetto One"/>
              </a:rPr>
              <a:t>Designing for Inclusion &amp;  Accessibility in the Makerspace</a:t>
            </a:r>
            <a:endParaRPr sz="3900">
              <a:latin typeface="Rammetto One"/>
              <a:ea typeface="Rammetto One"/>
              <a:cs typeface="Rammetto One"/>
              <a:sym typeface="Rammetto One"/>
            </a:endParaRPr>
          </a:p>
        </p:txBody>
      </p:sp>
      <p:sp>
        <p:nvSpPr>
          <p:cNvPr id="470" name="Google Shape;470;p58"/>
          <p:cNvSpPr/>
          <p:nvPr/>
        </p:nvSpPr>
        <p:spPr>
          <a:xfrm>
            <a:off x="98050" y="66325"/>
            <a:ext cx="5259900" cy="769800"/>
          </a:xfrm>
          <a:prstGeom prst="rect">
            <a:avLst/>
          </a:prstGeom>
          <a:solidFill>
            <a:srgbClr val="BDF6C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1" name="Google Shape;471;p58"/>
          <p:cNvSpPr/>
          <p:nvPr/>
        </p:nvSpPr>
        <p:spPr>
          <a:xfrm>
            <a:off x="5452950" y="66325"/>
            <a:ext cx="3604500" cy="769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2" name="Google Shape;472;p58"/>
          <p:cNvSpPr/>
          <p:nvPr/>
        </p:nvSpPr>
        <p:spPr>
          <a:xfrm>
            <a:off x="3797550" y="4301950"/>
            <a:ext cx="5259900" cy="769800"/>
          </a:xfrm>
          <a:prstGeom prst="rect">
            <a:avLst/>
          </a:prstGeom>
          <a:solidFill>
            <a:srgbClr val="BDF6C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3" name="Google Shape;473;p58"/>
          <p:cNvSpPr/>
          <p:nvPr/>
        </p:nvSpPr>
        <p:spPr>
          <a:xfrm>
            <a:off x="98050" y="4301950"/>
            <a:ext cx="3604500" cy="769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4" name="Google Shape;474;p58"/>
          <p:cNvSpPr/>
          <p:nvPr/>
        </p:nvSpPr>
        <p:spPr>
          <a:xfrm>
            <a:off x="3797550" y="909795"/>
            <a:ext cx="52599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5" name="Google Shape;475;p58"/>
          <p:cNvSpPr/>
          <p:nvPr/>
        </p:nvSpPr>
        <p:spPr>
          <a:xfrm>
            <a:off x="98050" y="909795"/>
            <a:ext cx="36045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6" name="Google Shape;476;p58"/>
          <p:cNvSpPr/>
          <p:nvPr/>
        </p:nvSpPr>
        <p:spPr>
          <a:xfrm>
            <a:off x="92300" y="3454150"/>
            <a:ext cx="52599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477" name="Google Shape;477;p58"/>
          <p:cNvSpPr/>
          <p:nvPr/>
        </p:nvSpPr>
        <p:spPr>
          <a:xfrm>
            <a:off x="5447200" y="3454150"/>
            <a:ext cx="3604500" cy="769800"/>
          </a:xfrm>
          <a:prstGeom prst="rect">
            <a:avLst/>
          </a:prstGeom>
          <a:solidFill>
            <a:srgbClr val="BDF6C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1"/>
        <p:cNvGrpSpPr/>
        <p:nvPr/>
      </p:nvGrpSpPr>
      <p:grpSpPr>
        <a:xfrm>
          <a:off x="0" y="0"/>
          <a:ext cx="0" cy="0"/>
          <a:chOff x="0" y="0"/>
          <a:chExt cx="0" cy="0"/>
        </a:xfrm>
      </p:grpSpPr>
      <p:pic>
        <p:nvPicPr>
          <p:cNvPr id="482" name="Google Shape;482;p59" descr="The ADA compliant laser engraver.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085713" y="1591588"/>
            <a:ext cx="3184740" cy="1878990"/>
          </a:xfrm>
          <a:prstGeom prst="rect">
            <a:avLst/>
          </a:prstGeom>
          <a:noFill/>
          <a:ln w="33175" cap="flat" cmpd="sng">
            <a:solidFill>
              <a:schemeClr val="dk1"/>
            </a:solidFill>
            <a:prstDash val="solid"/>
            <a:round/>
            <a:headEnd type="none" w="sm" len="sm"/>
            <a:tailEnd type="none" w="sm" len="sm"/>
          </a:ln>
          <a:effectLst>
            <a:outerShdw blurRad="232220" dist="154814" dir="5400000" algn="bl" rotWithShape="0">
              <a:srgbClr val="000000">
                <a:alpha val="31000"/>
              </a:srgbClr>
            </a:outerShdw>
          </a:effectLst>
        </p:spPr>
      </p:pic>
      <p:sp>
        <p:nvSpPr>
          <p:cNvPr id="483" name="Google Shape;483;p59"/>
          <p:cNvSpPr txBox="1">
            <a:spLocks noGrp="1"/>
          </p:cNvSpPr>
          <p:nvPr>
            <p:ph type="title"/>
          </p:nvPr>
        </p:nvSpPr>
        <p:spPr>
          <a:xfrm>
            <a:off x="311700" y="336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Rammetto One"/>
                <a:ea typeface="Rammetto One"/>
                <a:cs typeface="Rammetto One"/>
                <a:sym typeface="Rammetto One"/>
              </a:rPr>
              <a:t>Designing for Inclusion &amp; Accessibility:</a:t>
            </a:r>
            <a:endParaRPr>
              <a:latin typeface="Rammetto One"/>
              <a:ea typeface="Rammetto One"/>
              <a:cs typeface="Rammetto One"/>
              <a:sym typeface="Rammetto One"/>
            </a:endParaRPr>
          </a:p>
          <a:p>
            <a:pPr marL="0" lvl="0" indent="0" algn="l" rtl="0">
              <a:spcBef>
                <a:spcPts val="0"/>
              </a:spcBef>
              <a:spcAft>
                <a:spcPts val="0"/>
              </a:spcAft>
              <a:buNone/>
            </a:pPr>
            <a:r>
              <a:rPr lang="en">
                <a:solidFill>
                  <a:srgbClr val="BDF6CF"/>
                </a:solidFill>
                <a:latin typeface="Rammetto One"/>
                <a:ea typeface="Rammetto One"/>
                <a:cs typeface="Rammetto One"/>
                <a:sym typeface="Rammetto One"/>
              </a:rPr>
              <a:t>Physical Access</a:t>
            </a:r>
            <a:endParaRPr>
              <a:solidFill>
                <a:srgbClr val="BDF6CF"/>
              </a:solidFill>
              <a:latin typeface="Rammetto One"/>
              <a:ea typeface="Rammetto One"/>
              <a:cs typeface="Rammetto One"/>
              <a:sym typeface="Rammetto One"/>
            </a:endParaRPr>
          </a:p>
        </p:txBody>
      </p:sp>
      <p:pic>
        <p:nvPicPr>
          <p:cNvPr id="484" name="Google Shape;484;p59" descr="Group of class participants learning how to cut vinyl.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717341" y="1591582"/>
            <a:ext cx="3184740" cy="1960329"/>
          </a:xfrm>
          <a:prstGeom prst="rect">
            <a:avLst/>
          </a:prstGeom>
          <a:noFill/>
          <a:ln w="33175" cap="flat" cmpd="sng">
            <a:solidFill>
              <a:schemeClr val="dk1"/>
            </a:solidFill>
            <a:prstDash val="solid"/>
            <a:round/>
            <a:headEnd type="none" w="sm" len="sm"/>
            <a:tailEnd type="none" w="sm" len="sm"/>
          </a:ln>
          <a:effectLst>
            <a:outerShdw blurRad="232220" dist="154814" dir="5400000" algn="bl" rotWithShape="0">
              <a:srgbClr val="000000">
                <a:alpha val="31000"/>
              </a:srgbClr>
            </a:outerShdw>
          </a:effectLst>
        </p:spPr>
      </p:pic>
      <p:sp>
        <p:nvSpPr>
          <p:cNvPr id="485" name="Google Shape;485;p59"/>
          <p:cNvSpPr/>
          <p:nvPr/>
        </p:nvSpPr>
        <p:spPr>
          <a:xfrm>
            <a:off x="311700" y="3964654"/>
            <a:ext cx="2514600" cy="869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ADA Compliant Laser Engraver &amp; CNC</a:t>
            </a:r>
            <a:endParaRPr sz="1700">
              <a:solidFill>
                <a:schemeClr val="dk1"/>
              </a:solidFill>
              <a:latin typeface="Darker Grotesque SemiBold"/>
              <a:ea typeface="Darker Grotesque SemiBold"/>
              <a:cs typeface="Darker Grotesque SemiBold"/>
              <a:sym typeface="Darker Grotesque SemiBold"/>
            </a:endParaRPr>
          </a:p>
        </p:txBody>
      </p:sp>
      <p:sp>
        <p:nvSpPr>
          <p:cNvPr id="486" name="Google Shape;486;p59"/>
          <p:cNvSpPr/>
          <p:nvPr/>
        </p:nvSpPr>
        <p:spPr>
          <a:xfrm>
            <a:off x="3261304" y="3964804"/>
            <a:ext cx="2534400" cy="869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Varied Table Heights &amp; Workstations in the Makerspace</a:t>
            </a: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
        <p:nvSpPr>
          <p:cNvPr id="487" name="Google Shape;487;p59"/>
          <p:cNvSpPr/>
          <p:nvPr/>
        </p:nvSpPr>
        <p:spPr>
          <a:xfrm>
            <a:off x="6262075" y="4018679"/>
            <a:ext cx="2534400" cy="815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Remote 3D Print Service &amp; Internal Shipping to any In-County Branches</a:t>
            </a: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1"/>
        <p:cNvGrpSpPr/>
        <p:nvPr/>
      </p:nvGrpSpPr>
      <p:grpSpPr>
        <a:xfrm>
          <a:off x="0" y="0"/>
          <a:ext cx="0" cy="0"/>
          <a:chOff x="0" y="0"/>
          <a:chExt cx="0" cy="0"/>
        </a:xfrm>
      </p:grpSpPr>
      <p:sp>
        <p:nvSpPr>
          <p:cNvPr id="492" name="Google Shape;492;p60"/>
          <p:cNvSpPr txBox="1">
            <a:spLocks noGrp="1"/>
          </p:cNvSpPr>
          <p:nvPr>
            <p:ph type="title"/>
          </p:nvPr>
        </p:nvSpPr>
        <p:spPr>
          <a:xfrm>
            <a:off x="311700" y="336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Rammetto One"/>
                <a:ea typeface="Rammetto One"/>
                <a:cs typeface="Rammetto One"/>
                <a:sym typeface="Rammetto One"/>
              </a:rPr>
              <a:t>Designing for Inclusion &amp; Accessibility:</a:t>
            </a:r>
            <a:endParaRPr>
              <a:latin typeface="Rammetto One"/>
              <a:ea typeface="Rammetto One"/>
              <a:cs typeface="Rammetto One"/>
              <a:sym typeface="Rammetto One"/>
            </a:endParaRPr>
          </a:p>
          <a:p>
            <a:pPr marL="0" lvl="0" indent="0" algn="l" rtl="0">
              <a:spcBef>
                <a:spcPts val="0"/>
              </a:spcBef>
              <a:spcAft>
                <a:spcPts val="0"/>
              </a:spcAft>
              <a:buNone/>
            </a:pPr>
            <a:r>
              <a:rPr lang="en">
                <a:solidFill>
                  <a:srgbClr val="BDF6CF"/>
                </a:solidFill>
                <a:latin typeface="Rammetto One"/>
                <a:ea typeface="Rammetto One"/>
                <a:cs typeface="Rammetto One"/>
                <a:sym typeface="Rammetto One"/>
              </a:rPr>
              <a:t>Teaching Strategies</a:t>
            </a:r>
            <a:endParaRPr>
              <a:solidFill>
                <a:srgbClr val="BDF6CF"/>
              </a:solidFill>
              <a:latin typeface="Rammetto One"/>
              <a:ea typeface="Rammetto One"/>
              <a:cs typeface="Rammetto One"/>
              <a:sym typeface="Rammetto One"/>
            </a:endParaRPr>
          </a:p>
        </p:txBody>
      </p:sp>
      <p:sp>
        <p:nvSpPr>
          <p:cNvPr id="493" name="Google Shape;493;p60"/>
          <p:cNvSpPr/>
          <p:nvPr/>
        </p:nvSpPr>
        <p:spPr>
          <a:xfrm>
            <a:off x="311700" y="3964654"/>
            <a:ext cx="2514600" cy="869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Large Screens for Easy Follow-Along Instruction</a:t>
            </a:r>
            <a:endParaRPr sz="1700">
              <a:solidFill>
                <a:schemeClr val="dk1"/>
              </a:solidFill>
              <a:latin typeface="Darker Grotesque SemiBold"/>
              <a:ea typeface="Darker Grotesque SemiBold"/>
              <a:cs typeface="Darker Grotesque SemiBold"/>
              <a:sym typeface="Darker Grotesque SemiBold"/>
            </a:endParaRPr>
          </a:p>
        </p:txBody>
      </p:sp>
      <p:sp>
        <p:nvSpPr>
          <p:cNvPr id="494" name="Google Shape;494;p60"/>
          <p:cNvSpPr/>
          <p:nvPr/>
        </p:nvSpPr>
        <p:spPr>
          <a:xfrm>
            <a:off x="3261304" y="3964804"/>
            <a:ext cx="2534400" cy="869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Series Programs for Continued Learning &amp; Skill Building</a:t>
            </a: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
        <p:nvSpPr>
          <p:cNvPr id="495" name="Google Shape;495;p60"/>
          <p:cNvSpPr/>
          <p:nvPr/>
        </p:nvSpPr>
        <p:spPr>
          <a:xfrm>
            <a:off x="6262075" y="4018679"/>
            <a:ext cx="2534400" cy="815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Descriptive Language</a:t>
            </a: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pic>
        <p:nvPicPr>
          <p:cNvPr id="496" name="Google Shape;496;p60" descr="An instructor shows participants design strategies on the large display screens.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87038" y="1591056"/>
            <a:ext cx="3182112" cy="1965960"/>
          </a:xfrm>
          <a:prstGeom prst="rect">
            <a:avLst/>
          </a:prstGeom>
          <a:noFill/>
          <a:ln w="33175" cap="flat" cmpd="sng">
            <a:solidFill>
              <a:schemeClr val="dk1"/>
            </a:solidFill>
            <a:prstDash val="solid"/>
            <a:round/>
            <a:headEnd type="none" w="sm" len="sm"/>
            <a:tailEnd type="none" w="sm" len="sm"/>
          </a:ln>
          <a:effectLst>
            <a:outerShdw blurRad="232220" dist="154814" dir="5400000" algn="bl" rotWithShape="0">
              <a:srgbClr val="000000">
                <a:alpha val="31000"/>
              </a:srgbClr>
            </a:outerShdw>
          </a:effectLst>
        </p:spPr>
      </p:pic>
      <p:pic>
        <p:nvPicPr>
          <p:cNvPr id="497" name="Google Shape;497;p60" descr="A class participant makes a sewing pattern. "/>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718304" y="1591056"/>
            <a:ext cx="3182112" cy="1965961"/>
          </a:xfrm>
          <a:prstGeom prst="rect">
            <a:avLst/>
          </a:prstGeom>
          <a:noFill/>
          <a:ln w="33175" cap="flat" cmpd="sng">
            <a:solidFill>
              <a:schemeClr val="dk1"/>
            </a:solidFill>
            <a:prstDash val="solid"/>
            <a:round/>
            <a:headEnd type="none" w="sm" len="sm"/>
            <a:tailEnd type="none" w="sm" len="sm"/>
          </a:ln>
          <a:effectLst>
            <a:outerShdw blurRad="232220" dist="154814" dir="5400000" algn="bl" rotWithShape="0">
              <a:srgbClr val="000000">
                <a:alpha val="31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1"/>
        <p:cNvGrpSpPr/>
        <p:nvPr/>
      </p:nvGrpSpPr>
      <p:grpSpPr>
        <a:xfrm>
          <a:off x="0" y="0"/>
          <a:ext cx="0" cy="0"/>
          <a:chOff x="0" y="0"/>
          <a:chExt cx="0" cy="0"/>
        </a:xfrm>
      </p:grpSpPr>
      <p:sp>
        <p:nvSpPr>
          <p:cNvPr id="502" name="Google Shape;502;p61"/>
          <p:cNvSpPr txBox="1">
            <a:spLocks noGrp="1"/>
          </p:cNvSpPr>
          <p:nvPr>
            <p:ph type="title"/>
          </p:nvPr>
        </p:nvSpPr>
        <p:spPr>
          <a:xfrm>
            <a:off x="311700" y="3360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Rammetto One"/>
                <a:ea typeface="Rammetto One"/>
                <a:cs typeface="Rammetto One"/>
                <a:sym typeface="Rammetto One"/>
              </a:rPr>
              <a:t>Designing for Inclusion &amp; Accessibility:</a:t>
            </a:r>
            <a:endParaRPr>
              <a:latin typeface="Rammetto One"/>
              <a:ea typeface="Rammetto One"/>
              <a:cs typeface="Rammetto One"/>
              <a:sym typeface="Rammetto One"/>
            </a:endParaRPr>
          </a:p>
          <a:p>
            <a:pPr marL="0" lvl="0" indent="0" algn="l" rtl="0">
              <a:spcBef>
                <a:spcPts val="0"/>
              </a:spcBef>
              <a:spcAft>
                <a:spcPts val="0"/>
              </a:spcAft>
              <a:buNone/>
            </a:pPr>
            <a:r>
              <a:rPr lang="en">
                <a:solidFill>
                  <a:srgbClr val="BDF6CF"/>
                </a:solidFill>
                <a:latin typeface="Rammetto One"/>
                <a:ea typeface="Rammetto One"/>
                <a:cs typeface="Rammetto One"/>
                <a:sym typeface="Rammetto One"/>
              </a:rPr>
              <a:t>Teaching Strategies Cont.</a:t>
            </a:r>
            <a:endParaRPr>
              <a:solidFill>
                <a:srgbClr val="BDF6CF"/>
              </a:solidFill>
              <a:latin typeface="Rammetto One"/>
              <a:ea typeface="Rammetto One"/>
              <a:cs typeface="Rammetto One"/>
              <a:sym typeface="Rammetto One"/>
            </a:endParaRPr>
          </a:p>
        </p:txBody>
      </p:sp>
      <p:sp>
        <p:nvSpPr>
          <p:cNvPr id="503" name="Google Shape;503;p61"/>
          <p:cNvSpPr/>
          <p:nvPr/>
        </p:nvSpPr>
        <p:spPr>
          <a:xfrm>
            <a:off x="311700" y="3964654"/>
            <a:ext cx="2514600" cy="869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iPads Available for Easier Design Accessibility</a:t>
            </a:r>
            <a:endParaRPr sz="1700">
              <a:solidFill>
                <a:schemeClr val="dk1"/>
              </a:solidFill>
              <a:latin typeface="Darker Grotesque SemiBold"/>
              <a:ea typeface="Darker Grotesque SemiBold"/>
              <a:cs typeface="Darker Grotesque SemiBold"/>
              <a:sym typeface="Darker Grotesque SemiBold"/>
            </a:endParaRPr>
          </a:p>
        </p:txBody>
      </p:sp>
      <p:sp>
        <p:nvSpPr>
          <p:cNvPr id="504" name="Google Shape;504;p61"/>
          <p:cNvSpPr/>
          <p:nvPr/>
        </p:nvSpPr>
        <p:spPr>
          <a:xfrm>
            <a:off x="3261304" y="3964804"/>
            <a:ext cx="2534400" cy="869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Project Handouts &amp; Software Navigation Guides</a:t>
            </a: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
        <p:nvSpPr>
          <p:cNvPr id="505" name="Google Shape;505;p61"/>
          <p:cNvSpPr/>
          <p:nvPr/>
        </p:nvSpPr>
        <p:spPr>
          <a:xfrm>
            <a:off x="6262075" y="4018679"/>
            <a:ext cx="2534400" cy="815100"/>
          </a:xfrm>
          <a:prstGeom prst="roundRect">
            <a:avLst>
              <a:gd name="adj" fmla="val 2968"/>
            </a:avLst>
          </a:prstGeom>
          <a:solidFill>
            <a:schemeClr val="lt1"/>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dk1"/>
                </a:solidFill>
                <a:latin typeface="Darker Grotesque SemiBold"/>
                <a:ea typeface="Darker Grotesque SemiBold"/>
                <a:cs typeface="Darker Grotesque SemiBold"/>
                <a:sym typeface="Darker Grotesque SemiBold"/>
              </a:rPr>
              <a:t>Pre-Made Design Templates for Entry-Level Classes</a:t>
            </a: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pic>
        <p:nvPicPr>
          <p:cNvPr id="506" name="Google Shape;506;p61" descr="An instructor shows an arduino board.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718304" y="1591050"/>
            <a:ext cx="3182112" cy="1965974"/>
          </a:xfrm>
          <a:prstGeom prst="rect">
            <a:avLst/>
          </a:prstGeom>
          <a:noFill/>
          <a:ln w="33175" cap="flat" cmpd="sng">
            <a:solidFill>
              <a:schemeClr val="dk1"/>
            </a:solidFill>
            <a:prstDash val="solid"/>
            <a:round/>
            <a:headEnd type="none" w="sm" len="sm"/>
            <a:tailEnd type="none" w="sm" len="sm"/>
          </a:ln>
          <a:effectLst>
            <a:outerShdw blurRad="232220" dist="154814" dir="5400000" algn="bl" rotWithShape="0">
              <a:srgbClr val="000000">
                <a:alpha val="31000"/>
              </a:srgbClr>
            </a:outerShdw>
          </a:effectLst>
        </p:spPr>
      </p:pic>
      <p:pic>
        <p:nvPicPr>
          <p:cNvPr id="507" name="Google Shape;507;p61" descr="A class participant created a design using an iPad.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88136" y="1591050"/>
            <a:ext cx="3182112" cy="1965960"/>
          </a:xfrm>
          <a:prstGeom prst="rect">
            <a:avLst/>
          </a:prstGeom>
          <a:noFill/>
          <a:ln w="28575" cap="flat" cmpd="sng">
            <a:solidFill>
              <a:schemeClr val="dk1"/>
            </a:solidFill>
            <a:prstDash val="solid"/>
            <a:round/>
            <a:headEnd type="none" w="sm" len="sm"/>
            <a:tailEnd type="none" w="sm" len="sm"/>
          </a:ln>
          <a:effectLst>
            <a:outerShdw blurRad="200025" dist="133350" dir="5400000" algn="bl" rotWithShape="0">
              <a:srgbClr val="000000">
                <a:alpha val="31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11"/>
        <p:cNvGrpSpPr/>
        <p:nvPr/>
      </p:nvGrpSpPr>
      <p:grpSpPr>
        <a:xfrm>
          <a:off x="0" y="0"/>
          <a:ext cx="0" cy="0"/>
          <a:chOff x="0" y="0"/>
          <a:chExt cx="0" cy="0"/>
        </a:xfrm>
      </p:grpSpPr>
      <p:sp>
        <p:nvSpPr>
          <p:cNvPr id="512" name="Google Shape;512;p62"/>
          <p:cNvSpPr/>
          <p:nvPr/>
        </p:nvSpPr>
        <p:spPr>
          <a:xfrm>
            <a:off x="0" y="0"/>
            <a:ext cx="9144000" cy="17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13" name="Google Shape;513;p62"/>
          <p:cNvSpPr/>
          <p:nvPr/>
        </p:nvSpPr>
        <p:spPr>
          <a:xfrm>
            <a:off x="0" y="3371850"/>
            <a:ext cx="9144000" cy="17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14" name="Google Shape;514;p62"/>
          <p:cNvSpPr txBox="1">
            <a:spLocks noGrp="1"/>
          </p:cNvSpPr>
          <p:nvPr>
            <p:ph type="title"/>
          </p:nvPr>
        </p:nvSpPr>
        <p:spPr>
          <a:xfrm>
            <a:off x="92300" y="1720675"/>
            <a:ext cx="8959500" cy="1610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00">
                <a:solidFill>
                  <a:schemeClr val="lt1"/>
                </a:solidFill>
                <a:latin typeface="Rammetto One"/>
                <a:ea typeface="Rammetto One"/>
                <a:cs typeface="Rammetto One"/>
                <a:sym typeface="Rammetto One"/>
              </a:rPr>
              <a:t>Designing for Inclusion &amp; Accessibility in the </a:t>
            </a:r>
            <a:endParaRPr sz="3400">
              <a:solidFill>
                <a:schemeClr val="lt1"/>
              </a:solidFill>
              <a:latin typeface="Rammetto One"/>
              <a:ea typeface="Rammetto One"/>
              <a:cs typeface="Rammetto One"/>
              <a:sym typeface="Rammetto One"/>
            </a:endParaRPr>
          </a:p>
          <a:p>
            <a:pPr marL="0" lvl="0" indent="0" algn="ctr" rtl="0">
              <a:spcBef>
                <a:spcPts val="0"/>
              </a:spcBef>
              <a:spcAft>
                <a:spcPts val="0"/>
              </a:spcAft>
              <a:buSzPts val="990"/>
              <a:buNone/>
            </a:pPr>
            <a:r>
              <a:rPr lang="en" sz="3400">
                <a:solidFill>
                  <a:schemeClr val="lt1"/>
                </a:solidFill>
                <a:latin typeface="Rammetto One"/>
                <a:ea typeface="Rammetto One"/>
                <a:cs typeface="Rammetto One"/>
                <a:sym typeface="Rammetto One"/>
              </a:rPr>
              <a:t>Teaching Kitchen</a:t>
            </a:r>
            <a:endParaRPr sz="3400">
              <a:solidFill>
                <a:schemeClr val="lt1"/>
              </a:solidFill>
              <a:latin typeface="Rammetto One"/>
              <a:ea typeface="Rammetto One"/>
              <a:cs typeface="Rammetto One"/>
              <a:sym typeface="Rammetto One"/>
            </a:endParaRPr>
          </a:p>
        </p:txBody>
      </p:sp>
      <p:sp>
        <p:nvSpPr>
          <p:cNvPr id="515" name="Google Shape;515;p62"/>
          <p:cNvSpPr/>
          <p:nvPr/>
        </p:nvSpPr>
        <p:spPr>
          <a:xfrm>
            <a:off x="98050" y="66325"/>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16" name="Google Shape;516;p62"/>
          <p:cNvSpPr/>
          <p:nvPr/>
        </p:nvSpPr>
        <p:spPr>
          <a:xfrm>
            <a:off x="5452950" y="66325"/>
            <a:ext cx="3604500" cy="76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17" name="Google Shape;517;p62"/>
          <p:cNvSpPr/>
          <p:nvPr/>
        </p:nvSpPr>
        <p:spPr>
          <a:xfrm>
            <a:off x="3797550" y="4301950"/>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18" name="Google Shape;518;p62"/>
          <p:cNvSpPr/>
          <p:nvPr/>
        </p:nvSpPr>
        <p:spPr>
          <a:xfrm>
            <a:off x="98050" y="4301950"/>
            <a:ext cx="3604500" cy="76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19" name="Google Shape;519;p62"/>
          <p:cNvSpPr/>
          <p:nvPr/>
        </p:nvSpPr>
        <p:spPr>
          <a:xfrm>
            <a:off x="3797550" y="909795"/>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20" name="Google Shape;520;p62"/>
          <p:cNvSpPr/>
          <p:nvPr/>
        </p:nvSpPr>
        <p:spPr>
          <a:xfrm>
            <a:off x="98050" y="909795"/>
            <a:ext cx="36045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21" name="Google Shape;521;p62"/>
          <p:cNvSpPr/>
          <p:nvPr/>
        </p:nvSpPr>
        <p:spPr>
          <a:xfrm>
            <a:off x="92300" y="3454150"/>
            <a:ext cx="52599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22" name="Google Shape;522;p62"/>
          <p:cNvSpPr/>
          <p:nvPr/>
        </p:nvSpPr>
        <p:spPr>
          <a:xfrm>
            <a:off x="5447200" y="3454150"/>
            <a:ext cx="3604500" cy="76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6"/>
        <p:cNvGrpSpPr/>
        <p:nvPr/>
      </p:nvGrpSpPr>
      <p:grpSpPr>
        <a:xfrm>
          <a:off x="0" y="0"/>
          <a:ext cx="0" cy="0"/>
          <a:chOff x="0" y="0"/>
          <a:chExt cx="0" cy="0"/>
        </a:xfrm>
      </p:grpSpPr>
      <p:sp>
        <p:nvSpPr>
          <p:cNvPr id="527" name="Google Shape;527;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Designing for Inclusion &amp; Accessibility:</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r>
              <a:rPr lang="en">
                <a:solidFill>
                  <a:schemeClr val="accent2"/>
                </a:solidFill>
                <a:latin typeface="Rammetto One"/>
                <a:ea typeface="Rammetto One"/>
                <a:cs typeface="Rammetto One"/>
                <a:sym typeface="Rammetto One"/>
              </a:rPr>
              <a:t>Physical Access</a:t>
            </a:r>
            <a:r>
              <a:rPr lang="en">
                <a:solidFill>
                  <a:schemeClr val="lt1"/>
                </a:solidFill>
                <a:latin typeface="Rammetto One"/>
                <a:ea typeface="Rammetto One"/>
                <a:cs typeface="Rammetto One"/>
                <a:sym typeface="Rammetto One"/>
              </a:rPr>
              <a:t> </a:t>
            </a:r>
            <a:endParaRPr>
              <a:solidFill>
                <a:schemeClr val="lt1"/>
              </a:solidFill>
              <a:latin typeface="Rammetto One"/>
              <a:ea typeface="Rammetto One"/>
              <a:cs typeface="Rammetto One"/>
              <a:sym typeface="Rammetto One"/>
            </a:endParaRPr>
          </a:p>
        </p:txBody>
      </p:sp>
      <p:pic>
        <p:nvPicPr>
          <p:cNvPr id="528" name="Google Shape;528;p63" descr="The teaching kitchen has an ADA compliant island. " title="MW Carroll County Library MF-3680.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53783" y="1441135"/>
            <a:ext cx="3593590" cy="2261243"/>
          </a:xfrm>
          <a:prstGeom prst="rect">
            <a:avLst/>
          </a:prstGeom>
          <a:noFill/>
          <a:ln w="28575" cap="flat" cmpd="sng">
            <a:solidFill>
              <a:srgbClr val="F5F5F5"/>
            </a:solidFill>
            <a:prstDash val="solid"/>
            <a:round/>
            <a:headEnd type="none" w="sm" len="sm"/>
            <a:tailEnd type="none" w="sm" len="sm"/>
          </a:ln>
          <a:effectLst>
            <a:outerShdw blurRad="200025" dist="133350" dir="5400000" algn="bl" rotWithShape="0">
              <a:srgbClr val="000000">
                <a:alpha val="31000"/>
              </a:srgbClr>
            </a:outerShdw>
          </a:effectLst>
        </p:spPr>
      </p:pic>
      <p:sp>
        <p:nvSpPr>
          <p:cNvPr id="529" name="Google Shape;529;p63"/>
          <p:cNvSpPr/>
          <p:nvPr/>
        </p:nvSpPr>
        <p:spPr>
          <a:xfrm>
            <a:off x="454950" y="3964654"/>
            <a:ext cx="2514600" cy="869100"/>
          </a:xfrm>
          <a:prstGeom prst="roundRect">
            <a:avLst>
              <a:gd name="adj" fmla="val 2968"/>
            </a:avLst>
          </a:prstGeom>
          <a:solidFill>
            <a:srgbClr val="E8F4FF"/>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latin typeface="Darker Grotesque SemiBold"/>
                <a:ea typeface="Darker Grotesque SemiBold"/>
                <a:cs typeface="Darker Grotesque SemiBold"/>
                <a:sym typeface="Darker Grotesque SemiBold"/>
              </a:rPr>
              <a:t>ADA Compliant Island</a:t>
            </a:r>
            <a:endParaRPr sz="1700">
              <a:solidFill>
                <a:schemeClr val="lt1"/>
              </a:solidFill>
              <a:latin typeface="Darker Grotesque SemiBold"/>
              <a:ea typeface="Darker Grotesque SemiBold"/>
              <a:cs typeface="Darker Grotesque SemiBold"/>
              <a:sym typeface="Darker Grotesque SemiBold"/>
            </a:endParaRPr>
          </a:p>
        </p:txBody>
      </p:sp>
      <p:sp>
        <p:nvSpPr>
          <p:cNvPr id="530" name="Google Shape;530;p63"/>
          <p:cNvSpPr/>
          <p:nvPr/>
        </p:nvSpPr>
        <p:spPr>
          <a:xfrm>
            <a:off x="3226700" y="3964804"/>
            <a:ext cx="2534400" cy="869100"/>
          </a:xfrm>
          <a:prstGeom prst="roundRect">
            <a:avLst>
              <a:gd name="adj" fmla="val 2968"/>
            </a:avLst>
          </a:prstGeom>
          <a:solidFill>
            <a:srgbClr val="E8F4FF"/>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lt1"/>
                </a:solidFill>
                <a:latin typeface="Darker Grotesque SemiBold"/>
                <a:ea typeface="Darker Grotesque SemiBold"/>
                <a:cs typeface="Darker Grotesque SemiBold"/>
                <a:sym typeface="Darker Grotesque SemiBold"/>
              </a:rPr>
              <a:t>Varied table heights</a:t>
            </a: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
        <p:nvSpPr>
          <p:cNvPr id="531" name="Google Shape;531;p63"/>
          <p:cNvSpPr/>
          <p:nvPr/>
        </p:nvSpPr>
        <p:spPr>
          <a:xfrm>
            <a:off x="6262075" y="4018679"/>
            <a:ext cx="2534400" cy="815100"/>
          </a:xfrm>
          <a:prstGeom prst="roundRect">
            <a:avLst>
              <a:gd name="adj" fmla="val 2968"/>
            </a:avLst>
          </a:prstGeom>
          <a:solidFill>
            <a:srgbClr val="E8F4FF"/>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lt1"/>
                </a:solidFill>
                <a:latin typeface="Darker Grotesque SemiBold"/>
                <a:ea typeface="Darker Grotesque SemiBold"/>
                <a:cs typeface="Darker Grotesque SemiBold"/>
                <a:sym typeface="Darker Grotesque SemiBold"/>
              </a:rPr>
              <a:t>Microphones, camera, and large video monitors so everyone can see and hear</a:t>
            </a: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pic>
        <p:nvPicPr>
          <p:cNvPr id="532" name="Google Shape;532;p63" descr="Participants in a cooking class sit at shorter or taller tables. " title="IMG_8820.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834678" y="1442463"/>
            <a:ext cx="3593590" cy="2258569"/>
          </a:xfrm>
          <a:prstGeom prst="rect">
            <a:avLst/>
          </a:prstGeom>
          <a:noFill/>
          <a:ln w="26500" cap="flat" cmpd="sng">
            <a:solidFill>
              <a:srgbClr val="F5F5F5"/>
            </a:solidFill>
            <a:prstDash val="solid"/>
            <a:round/>
            <a:headEnd type="none" w="sm" len="sm"/>
            <a:tailEnd type="none" w="sm" len="sm"/>
          </a:ln>
          <a:effectLst>
            <a:outerShdw blurRad="185224" dist="123483" dir="5400000" algn="bl" rotWithShape="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6"/>
        <p:cNvGrpSpPr/>
        <p:nvPr/>
      </p:nvGrpSpPr>
      <p:grpSpPr>
        <a:xfrm>
          <a:off x="0" y="0"/>
          <a:ext cx="0" cy="0"/>
          <a:chOff x="0" y="0"/>
          <a:chExt cx="0" cy="0"/>
        </a:xfrm>
      </p:grpSpPr>
      <p:sp>
        <p:nvSpPr>
          <p:cNvPr id="537" name="Google Shape;537;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Designing for Inclusion &amp; Accessibility:</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r>
              <a:rPr lang="en">
                <a:solidFill>
                  <a:schemeClr val="accent2"/>
                </a:solidFill>
                <a:latin typeface="Rammetto One"/>
                <a:ea typeface="Rammetto One"/>
                <a:cs typeface="Rammetto One"/>
                <a:sym typeface="Rammetto One"/>
              </a:rPr>
              <a:t>Adaptive Tools</a:t>
            </a:r>
            <a:endParaRPr>
              <a:solidFill>
                <a:schemeClr val="accent2"/>
              </a:solidFill>
              <a:latin typeface="Rammetto One"/>
              <a:ea typeface="Rammetto One"/>
              <a:cs typeface="Rammetto One"/>
              <a:sym typeface="Rammetto One"/>
            </a:endParaRPr>
          </a:p>
        </p:txBody>
      </p:sp>
      <p:grpSp>
        <p:nvGrpSpPr>
          <p:cNvPr id="538" name="Google Shape;538;p64"/>
          <p:cNvGrpSpPr/>
          <p:nvPr/>
        </p:nvGrpSpPr>
        <p:grpSpPr>
          <a:xfrm>
            <a:off x="4933824" y="1881275"/>
            <a:ext cx="3898473" cy="1722617"/>
            <a:chOff x="1338900" y="1732700"/>
            <a:chExt cx="6466201" cy="1072680"/>
          </a:xfrm>
        </p:grpSpPr>
        <p:sp>
          <p:nvSpPr>
            <p:cNvPr id="539" name="Google Shape;539;p64"/>
            <p:cNvSpPr txBox="1"/>
            <p:nvPr/>
          </p:nvSpPr>
          <p:spPr>
            <a:xfrm>
              <a:off x="1338901" y="1959380"/>
              <a:ext cx="6466200" cy="846000"/>
            </a:xfrm>
            <a:prstGeom prst="rect">
              <a:avLst/>
            </a:prstGeom>
            <a:solidFill>
              <a:srgbClr val="E8F4FF"/>
            </a:solidFill>
            <a:ln>
              <a:noFill/>
            </a:ln>
            <a:effectLst>
              <a:outerShdw blurRad="57150" dist="19050" dir="5400000" algn="bl" rotWithShape="0">
                <a:srgbClr val="000000">
                  <a:alpha val="50000"/>
                </a:srgbClr>
              </a:outerShdw>
            </a:effectLst>
          </p:spPr>
          <p:txBody>
            <a:bodyPr spcFirstLastPara="1" wrap="square" lIns="0" tIns="45700" rIns="0" bIns="91425" anchor="ctr" anchorCtr="0">
              <a:noAutofit/>
            </a:bodyPr>
            <a:lstStyle/>
            <a:p>
              <a:pPr marL="457200" lvl="0" indent="-323850" algn="l" rtl="0">
                <a:spcBef>
                  <a:spcPts val="0"/>
                </a:spcBef>
                <a:spcAft>
                  <a:spcPts val="0"/>
                </a:spcAft>
                <a:buClr>
                  <a:schemeClr val="lt1"/>
                </a:buClr>
                <a:buSzPts val="1500"/>
                <a:buFont typeface="Darker Grotesque Medium"/>
                <a:buChar char="❏"/>
              </a:pPr>
              <a:r>
                <a:rPr lang="en" sz="1500">
                  <a:solidFill>
                    <a:schemeClr val="lt1"/>
                  </a:solidFill>
                  <a:latin typeface="Darker Grotesque Medium"/>
                  <a:ea typeface="Darker Grotesque Medium"/>
                  <a:cs typeface="Darker Grotesque Medium"/>
                  <a:sym typeface="Darker Grotesque Medium"/>
                </a:rPr>
                <a:t>Nylon knives</a:t>
              </a:r>
              <a:endParaRPr sz="1500">
                <a:solidFill>
                  <a:schemeClr val="lt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lt1"/>
                </a:buClr>
                <a:buSzPts val="1500"/>
                <a:buFont typeface="Darker Grotesque Medium"/>
                <a:buChar char="❏"/>
              </a:pPr>
              <a:r>
                <a:rPr lang="en" sz="1500">
                  <a:solidFill>
                    <a:schemeClr val="lt1"/>
                  </a:solidFill>
                  <a:latin typeface="Darker Grotesque Medium"/>
                  <a:ea typeface="Darker Grotesque Medium"/>
                  <a:cs typeface="Darker Grotesque Medium"/>
                  <a:sym typeface="Darker Grotesque Medium"/>
                </a:rPr>
                <a:t>Rocker blades</a:t>
              </a:r>
              <a:endParaRPr sz="1500">
                <a:solidFill>
                  <a:schemeClr val="lt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lt1"/>
                </a:buClr>
                <a:buSzPts val="1500"/>
                <a:buFont typeface="Darker Grotesque Medium"/>
                <a:buChar char="❏"/>
              </a:pPr>
              <a:r>
                <a:rPr lang="en" sz="1500">
                  <a:solidFill>
                    <a:schemeClr val="lt1"/>
                  </a:solidFill>
                  <a:latin typeface="Darker Grotesque Medium"/>
                  <a:ea typeface="Darker Grotesque Medium"/>
                  <a:cs typeface="Darker Grotesque Medium"/>
                  <a:sym typeface="Darker Grotesque Medium"/>
                </a:rPr>
                <a:t>Non-slip mats</a:t>
              </a:r>
              <a:endParaRPr sz="1500">
                <a:solidFill>
                  <a:schemeClr val="lt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lt1"/>
                </a:buClr>
                <a:buSzPts val="1500"/>
                <a:buFont typeface="Darker Grotesque Medium"/>
                <a:buChar char="❏"/>
              </a:pPr>
              <a:r>
                <a:rPr lang="en" sz="1500">
                  <a:solidFill>
                    <a:schemeClr val="lt1"/>
                  </a:solidFill>
                  <a:latin typeface="Darker Grotesque Medium"/>
                  <a:ea typeface="Darker Grotesque Medium"/>
                  <a:cs typeface="Darker Grotesque Medium"/>
                  <a:sym typeface="Darker Grotesque Medium"/>
                </a:rPr>
                <a:t>Color coded tools </a:t>
              </a:r>
              <a:endParaRPr sz="1500">
                <a:solidFill>
                  <a:schemeClr val="lt1"/>
                </a:solidFill>
                <a:latin typeface="Darker Grotesque Medium"/>
                <a:ea typeface="Darker Grotesque Medium"/>
                <a:cs typeface="Darker Grotesque Medium"/>
                <a:sym typeface="Darker Grotesque Medium"/>
              </a:endParaRPr>
            </a:p>
          </p:txBody>
        </p:sp>
        <p:sp>
          <p:nvSpPr>
            <p:cNvPr id="540" name="Google Shape;540;p64"/>
            <p:cNvSpPr txBox="1"/>
            <p:nvPr/>
          </p:nvSpPr>
          <p:spPr>
            <a:xfrm>
              <a:off x="1338900" y="1732700"/>
              <a:ext cx="6466200" cy="226800"/>
            </a:xfrm>
            <a:prstGeom prst="rect">
              <a:avLst/>
            </a:prstGeom>
            <a:solidFill>
              <a:schemeClr val="accent2"/>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1800">
                  <a:solidFill>
                    <a:schemeClr val="dk1"/>
                  </a:solidFill>
                  <a:latin typeface="Darker Grotesque Black"/>
                  <a:ea typeface="Darker Grotesque Black"/>
                  <a:cs typeface="Darker Grotesque Black"/>
                  <a:sym typeface="Darker Grotesque Black"/>
                </a:rPr>
                <a:t>  Adaptive Tools</a:t>
              </a:r>
              <a:endParaRPr sz="1800">
                <a:solidFill>
                  <a:srgbClr val="1E1E1E"/>
                </a:solidFill>
                <a:latin typeface="Darker Grotesque Black"/>
                <a:ea typeface="Darker Grotesque Black"/>
                <a:cs typeface="Darker Grotesque Black"/>
                <a:sym typeface="Darker Grotesque Black"/>
              </a:endParaRPr>
            </a:p>
          </p:txBody>
        </p:sp>
      </p:grpSp>
      <p:pic>
        <p:nvPicPr>
          <p:cNvPr id="541" name="Google Shape;541;p64" descr="Two girls cut celery using a safer plastic knife. " title="kids with salad knife.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02924" y="1881275"/>
            <a:ext cx="4069079" cy="2338550"/>
          </a:xfrm>
          <a:prstGeom prst="rect">
            <a:avLst/>
          </a:prstGeom>
          <a:noFill/>
          <a:ln w="28575" cap="flat" cmpd="sng">
            <a:solidFill>
              <a:srgbClr val="F5F5F5"/>
            </a:solidFill>
            <a:prstDash val="solid"/>
            <a:round/>
            <a:headEnd type="none" w="sm" len="sm"/>
            <a:tailEnd type="none" w="sm" len="sm"/>
          </a:ln>
          <a:effectLst>
            <a:outerShdw blurRad="200025" dist="133350" dir="5400000" algn="bl" rotWithShape="0">
              <a:srgbClr val="000000">
                <a:alpha val="31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8" descr="A customer displays  projects he's made on the Epilog laser engraver, including a replica of the Eifel Tower, cut from paper. "/>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404400"/>
            <a:ext cx="1440450" cy="2070099"/>
          </a:xfrm>
          <a:prstGeom prst="rect">
            <a:avLst/>
          </a:prstGeom>
          <a:noFill/>
          <a:ln w="28575" cap="flat" cmpd="sng">
            <a:solidFill>
              <a:schemeClr val="dk1"/>
            </a:solidFill>
            <a:prstDash val="solid"/>
            <a:round/>
            <a:headEnd type="none" w="sm" len="sm"/>
            <a:tailEnd type="none" w="sm" len="sm"/>
          </a:ln>
        </p:spPr>
      </p:pic>
      <p:pic>
        <p:nvPicPr>
          <p:cNvPr id="193" name="Google Shape;193;p38" descr="A man and woman work together to make ravioli.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0" y="0"/>
            <a:ext cx="1440451" cy="1404000"/>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194" name="Google Shape;194;p38" descr="Students learn about a laser engraved project in the makerspace. &#1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480198" y="-400"/>
            <a:ext cx="2106524" cy="1404788"/>
          </a:xfrm>
          <a:prstGeom prst="rect">
            <a:avLst/>
          </a:prstGeom>
          <a:noFill/>
          <a:ln w="28575" cap="flat" cmpd="sng">
            <a:solidFill>
              <a:schemeClr val="dk1"/>
            </a:solidFill>
            <a:prstDash val="solid"/>
            <a:round/>
            <a:headEnd type="none" w="sm" len="sm"/>
            <a:tailEnd type="none" w="sm" len="sm"/>
          </a:ln>
        </p:spPr>
      </p:pic>
      <p:pic>
        <p:nvPicPr>
          <p:cNvPr id="195" name="Google Shape;195;p38" descr="Four women work together prepare pasta dough.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626486" y="0"/>
            <a:ext cx="2106516" cy="1404001"/>
          </a:xfrm>
          <a:prstGeom prst="rect">
            <a:avLst/>
          </a:prstGeom>
          <a:noFill/>
          <a:ln w="28575" cap="flat" cmpd="sng">
            <a:solidFill>
              <a:schemeClr val="dk1"/>
            </a:solidFill>
            <a:prstDash val="solid"/>
            <a:round/>
            <a:headEnd type="none" w="sm" len="sm"/>
            <a:tailEnd type="none" w="sm" len="sm"/>
          </a:ln>
        </p:spPr>
      </p:pic>
      <p:sp>
        <p:nvSpPr>
          <p:cNvPr id="196" name="Google Shape;196;p38"/>
          <p:cNvSpPr/>
          <p:nvPr/>
        </p:nvSpPr>
        <p:spPr>
          <a:xfrm>
            <a:off x="1459100" y="1421900"/>
            <a:ext cx="6244500" cy="2303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197" name="Google Shape;197;p38"/>
          <p:cNvSpPr txBox="1">
            <a:spLocks noGrp="1"/>
          </p:cNvSpPr>
          <p:nvPr>
            <p:ph type="ctrTitle"/>
          </p:nvPr>
        </p:nvSpPr>
        <p:spPr>
          <a:xfrm>
            <a:off x="671258" y="105375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300" b="1">
                <a:solidFill>
                  <a:srgbClr val="EFD33C"/>
                </a:solidFill>
                <a:latin typeface="Rammetto One"/>
                <a:ea typeface="Rammetto One"/>
                <a:cs typeface="Rammetto One"/>
                <a:sym typeface="Rammetto One"/>
              </a:rPr>
              <a:t>Recipes for Connection: </a:t>
            </a:r>
            <a:endParaRPr sz="2300" b="1">
              <a:solidFill>
                <a:srgbClr val="EFD33C"/>
              </a:solidFill>
              <a:latin typeface="Rammetto One"/>
              <a:ea typeface="Rammetto One"/>
              <a:cs typeface="Rammetto One"/>
              <a:sym typeface="Rammetto One"/>
            </a:endParaRPr>
          </a:p>
          <a:p>
            <a:pPr marL="0" lvl="0" indent="0" algn="ctr" rtl="0">
              <a:spcBef>
                <a:spcPts val="0"/>
              </a:spcBef>
              <a:spcAft>
                <a:spcPts val="0"/>
              </a:spcAft>
              <a:buNone/>
            </a:pPr>
            <a:r>
              <a:rPr lang="en" sz="2300" b="1">
                <a:latin typeface="Rammetto One"/>
                <a:ea typeface="Rammetto One"/>
                <a:cs typeface="Rammetto One"/>
                <a:sym typeface="Rammetto One"/>
              </a:rPr>
              <a:t>Food and Making as Pathways</a:t>
            </a:r>
            <a:endParaRPr sz="2300" b="1">
              <a:latin typeface="Rammetto One"/>
              <a:ea typeface="Rammetto One"/>
              <a:cs typeface="Rammetto One"/>
              <a:sym typeface="Rammetto One"/>
            </a:endParaRPr>
          </a:p>
          <a:p>
            <a:pPr marL="0" lvl="0" indent="0" algn="ctr" rtl="0">
              <a:spcBef>
                <a:spcPts val="0"/>
              </a:spcBef>
              <a:spcAft>
                <a:spcPts val="0"/>
              </a:spcAft>
              <a:buNone/>
            </a:pPr>
            <a:r>
              <a:rPr lang="en" sz="2300" b="1">
                <a:latin typeface="Rammetto One"/>
                <a:ea typeface="Rammetto One"/>
                <a:cs typeface="Rammetto One"/>
                <a:sym typeface="Rammetto One"/>
              </a:rPr>
              <a:t>to Community</a:t>
            </a:r>
            <a:r>
              <a:rPr lang="en" sz="2500"/>
              <a:t> </a:t>
            </a:r>
            <a:endParaRPr sz="6500"/>
          </a:p>
        </p:txBody>
      </p:sp>
      <p:sp>
        <p:nvSpPr>
          <p:cNvPr id="198" name="Google Shape;198;p38"/>
          <p:cNvSpPr txBox="1">
            <a:spLocks noGrp="1"/>
          </p:cNvSpPr>
          <p:nvPr>
            <p:ph type="subTitle" idx="1"/>
          </p:nvPr>
        </p:nvSpPr>
        <p:spPr>
          <a:xfrm>
            <a:off x="671250" y="2886454"/>
            <a:ext cx="7801500" cy="79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b="1">
                <a:latin typeface="Darker Grotesque"/>
                <a:ea typeface="Darker Grotesque"/>
                <a:cs typeface="Darker Grotesque"/>
                <a:sym typeface="Darker Grotesque"/>
              </a:rPr>
              <a:t>Katie Haines &amp; Joe DiMaggio III</a:t>
            </a:r>
            <a:endParaRPr b="1">
              <a:latin typeface="Darker Grotesque"/>
              <a:ea typeface="Darker Grotesque"/>
              <a:cs typeface="Darker Grotesque"/>
              <a:sym typeface="Darker Grotesque"/>
            </a:endParaRPr>
          </a:p>
          <a:p>
            <a:pPr marL="0" lvl="0" indent="0" algn="ctr" rtl="0">
              <a:spcBef>
                <a:spcPts val="0"/>
              </a:spcBef>
              <a:spcAft>
                <a:spcPts val="0"/>
              </a:spcAft>
              <a:buNone/>
            </a:pPr>
            <a:r>
              <a:rPr lang="en" b="1">
                <a:latin typeface="Darker Grotesque"/>
                <a:ea typeface="Darker Grotesque"/>
                <a:cs typeface="Darker Grotesque"/>
                <a:sym typeface="Darker Grotesque"/>
              </a:rPr>
              <a:t>Carroll County Public Library</a:t>
            </a:r>
            <a:endParaRPr b="1">
              <a:latin typeface="Darker Grotesque"/>
              <a:ea typeface="Darker Grotesque"/>
              <a:cs typeface="Darker Grotesque"/>
              <a:sym typeface="Darker Grotesque"/>
            </a:endParaRPr>
          </a:p>
        </p:txBody>
      </p:sp>
      <p:pic>
        <p:nvPicPr>
          <p:cNvPr id="199" name="Google Shape;199;p38" descr="An instructor helps a student use the cricut to cut a design from vinyl. "/>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703550" y="-400"/>
            <a:ext cx="1440452" cy="1404799"/>
          </a:xfrm>
          <a:prstGeom prst="rect">
            <a:avLst/>
          </a:prstGeom>
          <a:noFill/>
          <a:ln w="28575" cap="flat" cmpd="sng">
            <a:solidFill>
              <a:schemeClr val="dk1"/>
            </a:solidFill>
            <a:prstDash val="solid"/>
            <a:round/>
            <a:headEnd type="none" w="sm" len="sm"/>
            <a:tailEnd type="none" w="sm" len="sm"/>
          </a:ln>
        </p:spPr>
      </p:pic>
      <p:pic>
        <p:nvPicPr>
          <p:cNvPr id="200" name="Google Shape;200;p38" descr="Three participants read instructions on how to bread a cinnamon star bread. "/>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5598231" y="0"/>
            <a:ext cx="2105320" cy="1404001"/>
          </a:xfrm>
          <a:prstGeom prst="rect">
            <a:avLst/>
          </a:prstGeom>
          <a:noFill/>
          <a:ln w="28575" cap="flat" cmpd="sng">
            <a:solidFill>
              <a:schemeClr val="dk1"/>
            </a:solidFill>
            <a:prstDash val="solid"/>
            <a:round/>
            <a:headEnd type="none" w="sm" len="sm"/>
            <a:tailEnd type="none" w="sm" len="sm"/>
          </a:ln>
        </p:spPr>
      </p:pic>
      <p:pic>
        <p:nvPicPr>
          <p:cNvPr id="201" name="Google Shape;201;p38" descr="A family of three pose with the cinnamon star bread they made in a cooking class. "/>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0" y="3471575"/>
            <a:ext cx="1440449" cy="1671925"/>
          </a:xfrm>
          <a:prstGeom prst="rect">
            <a:avLst/>
          </a:prstGeom>
          <a:noFill/>
          <a:ln w="28575" cap="flat" cmpd="sng">
            <a:solidFill>
              <a:schemeClr val="dk1"/>
            </a:solidFill>
            <a:prstDash val="solid"/>
            <a:round/>
            <a:headEnd type="none" w="sm" len="sm"/>
            <a:tailEnd type="none" w="sm" len="sm"/>
          </a:ln>
        </p:spPr>
      </p:pic>
      <p:pic>
        <p:nvPicPr>
          <p:cNvPr id="202" name="Google Shape;202;p38" descr="Local business owners pose for a picture in a cooking class. "/>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3411146" y="3725100"/>
            <a:ext cx="2083804" cy="1403999"/>
          </a:xfrm>
          <a:prstGeom prst="rect">
            <a:avLst/>
          </a:prstGeom>
          <a:noFill/>
          <a:ln w="28575" cap="flat" cmpd="sng">
            <a:solidFill>
              <a:schemeClr val="dk1"/>
            </a:solidFill>
            <a:prstDash val="solid"/>
            <a:round/>
            <a:headEnd type="none" w="sm" len="sm"/>
            <a:tailEnd type="none" w="sm" len="sm"/>
          </a:ln>
        </p:spPr>
      </p:pic>
      <p:pic>
        <p:nvPicPr>
          <p:cNvPr id="203" name="Google Shape;203;p38" descr="Two women hold wood trivets they learned to engrave in a makerspace class. "/>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1480188" y="3725100"/>
            <a:ext cx="1891224" cy="1418400"/>
          </a:xfrm>
          <a:prstGeom prst="rect">
            <a:avLst/>
          </a:prstGeom>
          <a:noFill/>
          <a:ln w="28575" cap="flat" cmpd="sng">
            <a:solidFill>
              <a:schemeClr val="dk1"/>
            </a:solidFill>
            <a:prstDash val="solid"/>
            <a:round/>
            <a:headEnd type="none" w="sm" len="sm"/>
            <a:tailEnd type="none" w="sm" len="sm"/>
          </a:ln>
        </p:spPr>
      </p:pic>
      <p:pic>
        <p:nvPicPr>
          <p:cNvPr id="204" name="Google Shape;204;p38" descr="Three women work on sewing projects in class, using Bernina sewing machines. "/>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5534700" y="3725125"/>
            <a:ext cx="2168852" cy="1404000"/>
          </a:xfrm>
          <a:prstGeom prst="rect">
            <a:avLst/>
          </a:prstGeom>
          <a:noFill/>
          <a:ln w="28575" cap="flat" cmpd="sng">
            <a:solidFill>
              <a:schemeClr val="dk1"/>
            </a:solidFill>
            <a:prstDash val="solid"/>
            <a:round/>
            <a:headEnd type="none" w="sm" len="sm"/>
            <a:tailEnd type="none" w="sm" len="sm"/>
          </a:ln>
        </p:spPr>
      </p:pic>
      <p:pic>
        <p:nvPicPr>
          <p:cNvPr id="205" name="Google Shape;205;p38" descr="A mom and son pose for a picture after taking a cooking class together. "/>
          <p:cNvPicPr preferRelativeResize="0"/>
          <p:nvPr/>
        </p:nvPicPr>
        <p:blipFill>
          <a:blip r:embed="rId13" cstate="print">
            <a:alphaModFix/>
            <a:extLst>
              <a:ext uri="{28A0092B-C50C-407E-A947-70E740481C1C}">
                <a14:useLocalDpi xmlns:a14="http://schemas.microsoft.com/office/drawing/2010/main"/>
              </a:ext>
            </a:extLst>
          </a:blip>
          <a:stretch>
            <a:fillRect/>
          </a:stretch>
        </p:blipFill>
        <p:spPr>
          <a:xfrm>
            <a:off x="7724500" y="1441825"/>
            <a:ext cx="1398551" cy="1957926"/>
          </a:xfrm>
          <a:prstGeom prst="rect">
            <a:avLst/>
          </a:prstGeom>
          <a:noFill/>
          <a:ln w="28575" cap="flat" cmpd="sng">
            <a:solidFill>
              <a:schemeClr val="dk1"/>
            </a:solidFill>
            <a:prstDash val="solid"/>
            <a:round/>
            <a:headEnd type="none" w="sm" len="sm"/>
            <a:tailEnd type="none" w="sm" len="sm"/>
          </a:ln>
        </p:spPr>
      </p:pic>
      <p:pic>
        <p:nvPicPr>
          <p:cNvPr id="206" name="Google Shape;206;p38" descr="Three teens work together to roll and cut triangles from bread dough. "/>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7724500" y="3437175"/>
            <a:ext cx="1425100" cy="1691925"/>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5"/>
        <p:cNvGrpSpPr/>
        <p:nvPr/>
      </p:nvGrpSpPr>
      <p:grpSpPr>
        <a:xfrm>
          <a:off x="0" y="0"/>
          <a:ext cx="0" cy="0"/>
          <a:chOff x="0" y="0"/>
          <a:chExt cx="0" cy="0"/>
        </a:xfrm>
      </p:grpSpPr>
      <p:sp>
        <p:nvSpPr>
          <p:cNvPr id="546" name="Google Shape;546;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Designing for Inclusion &amp; Accessibility:</a:t>
            </a:r>
            <a:endParaRPr>
              <a:solidFill>
                <a:schemeClr val="lt1"/>
              </a:solidFill>
              <a:latin typeface="Rammetto One"/>
              <a:ea typeface="Rammetto One"/>
              <a:cs typeface="Rammetto One"/>
              <a:sym typeface="Rammetto One"/>
            </a:endParaRPr>
          </a:p>
          <a:p>
            <a:pPr marL="0" lvl="0" indent="0" algn="l" rtl="0">
              <a:spcBef>
                <a:spcPts val="0"/>
              </a:spcBef>
              <a:spcAft>
                <a:spcPts val="0"/>
              </a:spcAft>
              <a:buNone/>
            </a:pPr>
            <a:r>
              <a:rPr lang="en">
                <a:solidFill>
                  <a:schemeClr val="accent2"/>
                </a:solidFill>
                <a:latin typeface="Rammetto One"/>
                <a:ea typeface="Rammetto One"/>
                <a:cs typeface="Rammetto One"/>
                <a:sym typeface="Rammetto One"/>
              </a:rPr>
              <a:t>“Beginner First” Teaching</a:t>
            </a:r>
            <a:endParaRPr>
              <a:solidFill>
                <a:schemeClr val="accent2"/>
              </a:solidFill>
              <a:latin typeface="Rammetto One"/>
              <a:ea typeface="Rammetto One"/>
              <a:cs typeface="Rammetto One"/>
              <a:sym typeface="Rammetto One"/>
            </a:endParaRPr>
          </a:p>
        </p:txBody>
      </p:sp>
      <p:grpSp>
        <p:nvGrpSpPr>
          <p:cNvPr id="547" name="Google Shape;547;p65"/>
          <p:cNvGrpSpPr/>
          <p:nvPr/>
        </p:nvGrpSpPr>
        <p:grpSpPr>
          <a:xfrm>
            <a:off x="4392416" y="1996948"/>
            <a:ext cx="3898473" cy="1391015"/>
            <a:chOff x="1338900" y="2546650"/>
            <a:chExt cx="6466201" cy="963307"/>
          </a:xfrm>
        </p:grpSpPr>
        <p:sp>
          <p:nvSpPr>
            <p:cNvPr id="548" name="Google Shape;548;p65"/>
            <p:cNvSpPr txBox="1"/>
            <p:nvPr/>
          </p:nvSpPr>
          <p:spPr>
            <a:xfrm>
              <a:off x="1338901" y="2773457"/>
              <a:ext cx="6466200" cy="736500"/>
            </a:xfrm>
            <a:prstGeom prst="rect">
              <a:avLst/>
            </a:prstGeom>
            <a:solidFill>
              <a:srgbClr val="E8F4FF"/>
            </a:solidFill>
            <a:ln>
              <a:noFill/>
            </a:ln>
            <a:effectLst>
              <a:outerShdw blurRad="57150" dist="19050" dir="5400000" algn="bl" rotWithShape="0">
                <a:srgbClr val="000000">
                  <a:alpha val="50000"/>
                </a:srgbClr>
              </a:outerShdw>
            </a:effectLst>
          </p:spPr>
          <p:txBody>
            <a:bodyPr spcFirstLastPara="1" wrap="square" lIns="0" tIns="45700" rIns="0" bIns="91425" anchor="ctr" anchorCtr="0">
              <a:noAutofit/>
            </a:bodyPr>
            <a:lstStyle/>
            <a:p>
              <a:pPr marL="0" lvl="0" indent="0" algn="l" rtl="0">
                <a:lnSpc>
                  <a:spcPct val="100000"/>
                </a:lnSpc>
                <a:spcBef>
                  <a:spcPts val="0"/>
                </a:spcBef>
                <a:spcAft>
                  <a:spcPts val="0"/>
                </a:spcAft>
                <a:buNone/>
              </a:pPr>
              <a:endParaRPr sz="9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lt1"/>
                </a:buClr>
                <a:buSzPts val="1500"/>
                <a:buFont typeface="Darker Grotesque SemiBold"/>
                <a:buChar char="❏"/>
              </a:pPr>
              <a:r>
                <a:rPr lang="en" sz="1500">
                  <a:solidFill>
                    <a:schemeClr val="lt1"/>
                  </a:solidFill>
                  <a:latin typeface="Darker Grotesque SemiBold"/>
                  <a:ea typeface="Darker Grotesque SemiBold"/>
                  <a:cs typeface="Darker Grotesque SemiBold"/>
                  <a:sym typeface="Darker Grotesque SemiBold"/>
                </a:rPr>
                <a:t>We teach as though everyone is a beginner</a:t>
              </a:r>
              <a:endParaRPr sz="1500">
                <a:solidFill>
                  <a:schemeClr val="lt1"/>
                </a:solidFill>
                <a:latin typeface="Darker Grotesque SemiBold"/>
                <a:ea typeface="Darker Grotesque SemiBold"/>
                <a:cs typeface="Darker Grotesque SemiBold"/>
                <a:sym typeface="Darker Grotesque SemiBold"/>
              </a:endParaRPr>
            </a:p>
            <a:p>
              <a:pPr marL="457200" lvl="0" indent="-323850" algn="l" rtl="0">
                <a:lnSpc>
                  <a:spcPct val="100000"/>
                </a:lnSpc>
                <a:spcBef>
                  <a:spcPts val="0"/>
                </a:spcBef>
                <a:spcAft>
                  <a:spcPts val="0"/>
                </a:spcAft>
                <a:buClr>
                  <a:schemeClr val="lt1"/>
                </a:buClr>
                <a:buSzPts val="1500"/>
                <a:buFont typeface="Darker Grotesque SemiBold"/>
                <a:buChar char="❏"/>
              </a:pPr>
              <a:r>
                <a:rPr lang="en" sz="1500">
                  <a:solidFill>
                    <a:schemeClr val="lt1"/>
                  </a:solidFill>
                  <a:latin typeface="Darker Grotesque SemiBold"/>
                  <a:ea typeface="Darker Grotesque SemiBold"/>
                  <a:cs typeface="Darker Grotesque SemiBold"/>
                  <a:sym typeface="Darker Grotesque SemiBold"/>
                </a:rPr>
                <a:t>We step out from behind the island and circulate to answer questions. </a:t>
              </a:r>
              <a:endParaRPr sz="1500">
                <a:solidFill>
                  <a:schemeClr val="lt1"/>
                </a:solidFill>
                <a:latin typeface="Darker Grotesque SemiBold"/>
                <a:ea typeface="Darker Grotesque SemiBold"/>
                <a:cs typeface="Darker Grotesque SemiBold"/>
                <a:sym typeface="Darker Grotesque SemiBold"/>
              </a:endParaRPr>
            </a:p>
          </p:txBody>
        </p:sp>
        <p:sp>
          <p:nvSpPr>
            <p:cNvPr id="549" name="Google Shape;549;p65"/>
            <p:cNvSpPr txBox="1"/>
            <p:nvPr/>
          </p:nvSpPr>
          <p:spPr>
            <a:xfrm>
              <a:off x="1338900" y="2546650"/>
              <a:ext cx="6466200" cy="226800"/>
            </a:xfrm>
            <a:prstGeom prst="rect">
              <a:avLst/>
            </a:prstGeom>
            <a:solidFill>
              <a:schemeClr val="accent2"/>
            </a:solidFill>
            <a:ln>
              <a:noFill/>
            </a:ln>
          </p:spPr>
          <p:txBody>
            <a:bodyPr spcFirstLastPara="1" wrap="square" lIns="0" tIns="0" rIns="0" bIns="0" anchor="ctr" anchorCtr="0">
              <a:noAutofit/>
            </a:bodyPr>
            <a:lstStyle/>
            <a:p>
              <a:pPr marL="0" lvl="0" indent="0" algn="l" rtl="0">
                <a:spcBef>
                  <a:spcPts val="0"/>
                </a:spcBef>
                <a:spcAft>
                  <a:spcPts val="0"/>
                </a:spcAft>
                <a:buNone/>
              </a:pPr>
              <a:endParaRPr sz="1500">
                <a:solidFill>
                  <a:schemeClr val="lt1"/>
                </a:solidFill>
                <a:latin typeface="Darker Grotesque Black"/>
                <a:ea typeface="Darker Grotesque Black"/>
                <a:cs typeface="Darker Grotesque Black"/>
                <a:sym typeface="Darker Grotesque Black"/>
              </a:endParaRPr>
            </a:p>
            <a:p>
              <a:pPr marL="0" lvl="0" indent="0" algn="l" rtl="0">
                <a:spcBef>
                  <a:spcPts val="0"/>
                </a:spcBef>
                <a:spcAft>
                  <a:spcPts val="0"/>
                </a:spcAft>
                <a:buNone/>
              </a:pPr>
              <a:r>
                <a:rPr lang="en" sz="1800">
                  <a:solidFill>
                    <a:schemeClr val="dk1"/>
                  </a:solidFill>
                  <a:latin typeface="Darker Grotesque Black"/>
                  <a:ea typeface="Darker Grotesque Black"/>
                  <a:cs typeface="Darker Grotesque Black"/>
                  <a:sym typeface="Darker Grotesque Black"/>
                </a:rPr>
                <a:t> “Beginner First” Teaching</a:t>
              </a:r>
              <a:endParaRPr sz="1800">
                <a:solidFill>
                  <a:schemeClr val="dk1"/>
                </a:solidFill>
                <a:latin typeface="Darker Grotesque Black"/>
                <a:ea typeface="Darker Grotesque Black"/>
                <a:cs typeface="Darker Grotesque Black"/>
                <a:sym typeface="Darker Grotesque Black"/>
              </a:endParaRPr>
            </a:p>
            <a:p>
              <a:pPr marL="0" lvl="0" indent="0" algn="l" rtl="0">
                <a:lnSpc>
                  <a:spcPct val="100000"/>
                </a:lnSpc>
                <a:spcBef>
                  <a:spcPts val="0"/>
                </a:spcBef>
                <a:spcAft>
                  <a:spcPts val="0"/>
                </a:spcAft>
                <a:buNone/>
              </a:pPr>
              <a:endParaRPr sz="1500">
                <a:solidFill>
                  <a:schemeClr val="lt1"/>
                </a:solidFill>
                <a:latin typeface="Darker Grotesque Black"/>
                <a:ea typeface="Darker Grotesque Black"/>
                <a:cs typeface="Darker Grotesque Black"/>
                <a:sym typeface="Darker Grotesque Black"/>
              </a:endParaRPr>
            </a:p>
          </p:txBody>
        </p:sp>
      </p:grpSp>
      <p:pic>
        <p:nvPicPr>
          <p:cNvPr id="550" name="Google Shape;550;p65" descr="In the teaching kitchen, the tables are filled with the ingredients and tools needed to prepare the dish. " title="IMG_3407.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70375" y="1508278"/>
            <a:ext cx="2649631" cy="1600324"/>
          </a:xfrm>
          <a:prstGeom prst="rect">
            <a:avLst/>
          </a:prstGeom>
          <a:noFill/>
          <a:ln w="28575" cap="flat" cmpd="sng">
            <a:solidFill>
              <a:srgbClr val="F5F5F5"/>
            </a:solidFill>
            <a:prstDash val="solid"/>
            <a:round/>
            <a:headEnd type="none" w="sm" len="sm"/>
            <a:tailEnd type="none" w="sm" len="sm"/>
          </a:ln>
          <a:effectLst>
            <a:outerShdw blurRad="200025" dist="133350" dir="5400000" algn="bl" rotWithShape="0">
              <a:srgbClr val="000000">
                <a:alpha val="31000"/>
              </a:srgbClr>
            </a:outerShdw>
          </a:effectLst>
        </p:spPr>
      </p:pic>
      <p:pic>
        <p:nvPicPr>
          <p:cNvPr id="551" name="Google Shape;551;p65" descr="The instructor laughs with participants in a cooking class. " title="IMG_5815.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092174" y="3387950"/>
            <a:ext cx="2606039" cy="1463041"/>
          </a:xfrm>
          <a:prstGeom prst="rect">
            <a:avLst/>
          </a:prstGeom>
          <a:noFill/>
          <a:ln w="28575" cap="flat" cmpd="sng">
            <a:solidFill>
              <a:srgbClr val="F5F5F5"/>
            </a:solidFill>
            <a:prstDash val="solid"/>
            <a:round/>
            <a:headEnd type="none" w="sm" len="sm"/>
            <a:tailEnd type="none" w="sm" len="sm"/>
          </a:ln>
          <a:effectLst>
            <a:outerShdw blurRad="200025" dist="133350" dir="5400000" algn="bl" rotWithShape="0">
              <a:srgbClr val="000000">
                <a:alpha val="31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5"/>
        <p:cNvGrpSpPr/>
        <p:nvPr/>
      </p:nvGrpSpPr>
      <p:grpSpPr>
        <a:xfrm>
          <a:off x="0" y="0"/>
          <a:ext cx="0" cy="0"/>
          <a:chOff x="0" y="0"/>
          <a:chExt cx="0" cy="0"/>
        </a:xfrm>
      </p:grpSpPr>
      <p:sp>
        <p:nvSpPr>
          <p:cNvPr id="556" name="Google Shape;556;p66"/>
          <p:cNvSpPr/>
          <p:nvPr/>
        </p:nvSpPr>
        <p:spPr>
          <a:xfrm>
            <a:off x="0" y="0"/>
            <a:ext cx="9144000" cy="17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57" name="Google Shape;557;p66"/>
          <p:cNvSpPr/>
          <p:nvPr/>
        </p:nvSpPr>
        <p:spPr>
          <a:xfrm>
            <a:off x="0" y="3371850"/>
            <a:ext cx="9144000" cy="1761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58" name="Google Shape;558;p66"/>
          <p:cNvSpPr txBox="1">
            <a:spLocks noGrp="1"/>
          </p:cNvSpPr>
          <p:nvPr>
            <p:ph type="title"/>
          </p:nvPr>
        </p:nvSpPr>
        <p:spPr>
          <a:xfrm>
            <a:off x="0" y="1686300"/>
            <a:ext cx="9144000" cy="17709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5400">
                <a:solidFill>
                  <a:schemeClr val="lt1"/>
                </a:solidFill>
                <a:latin typeface="Rammetto One"/>
                <a:ea typeface="Rammetto One"/>
                <a:cs typeface="Rammetto One"/>
                <a:sym typeface="Rammetto One"/>
              </a:rPr>
              <a:t>Community Collaborations</a:t>
            </a:r>
            <a:endParaRPr sz="5400">
              <a:solidFill>
                <a:schemeClr val="lt1"/>
              </a:solidFill>
              <a:latin typeface="Rammetto One"/>
              <a:ea typeface="Rammetto One"/>
              <a:cs typeface="Rammetto One"/>
              <a:sym typeface="Rammetto One"/>
            </a:endParaRPr>
          </a:p>
        </p:txBody>
      </p:sp>
      <p:sp>
        <p:nvSpPr>
          <p:cNvPr id="559" name="Google Shape;559;p66"/>
          <p:cNvSpPr/>
          <p:nvPr/>
        </p:nvSpPr>
        <p:spPr>
          <a:xfrm>
            <a:off x="98050" y="66325"/>
            <a:ext cx="5259900"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verage"/>
              <a:ea typeface="Average"/>
              <a:cs typeface="Average"/>
              <a:sym typeface="Average"/>
            </a:endParaRPr>
          </a:p>
        </p:txBody>
      </p:sp>
      <p:sp>
        <p:nvSpPr>
          <p:cNvPr id="560" name="Google Shape;560;p66"/>
          <p:cNvSpPr/>
          <p:nvPr/>
        </p:nvSpPr>
        <p:spPr>
          <a:xfrm>
            <a:off x="5452950" y="66325"/>
            <a:ext cx="3604500" cy="769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61" name="Google Shape;561;p66"/>
          <p:cNvSpPr/>
          <p:nvPr/>
        </p:nvSpPr>
        <p:spPr>
          <a:xfrm>
            <a:off x="3797550" y="4301950"/>
            <a:ext cx="5259900"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verage"/>
              <a:ea typeface="Average"/>
              <a:cs typeface="Average"/>
              <a:sym typeface="Average"/>
            </a:endParaRPr>
          </a:p>
        </p:txBody>
      </p:sp>
      <p:sp>
        <p:nvSpPr>
          <p:cNvPr id="562" name="Google Shape;562;p66"/>
          <p:cNvSpPr/>
          <p:nvPr/>
        </p:nvSpPr>
        <p:spPr>
          <a:xfrm>
            <a:off x="98050" y="4301950"/>
            <a:ext cx="3604500" cy="769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563" name="Google Shape;563;p66"/>
          <p:cNvSpPr/>
          <p:nvPr/>
        </p:nvSpPr>
        <p:spPr>
          <a:xfrm>
            <a:off x="3797550" y="909795"/>
            <a:ext cx="5259900"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verage"/>
              <a:ea typeface="Average"/>
              <a:cs typeface="Average"/>
              <a:sym typeface="Average"/>
            </a:endParaRPr>
          </a:p>
        </p:txBody>
      </p:sp>
      <p:sp>
        <p:nvSpPr>
          <p:cNvPr id="564" name="Google Shape;564;p66"/>
          <p:cNvSpPr/>
          <p:nvPr/>
        </p:nvSpPr>
        <p:spPr>
          <a:xfrm>
            <a:off x="98050" y="909795"/>
            <a:ext cx="3604500"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verage"/>
              <a:ea typeface="Average"/>
              <a:cs typeface="Average"/>
              <a:sym typeface="Average"/>
            </a:endParaRPr>
          </a:p>
        </p:txBody>
      </p:sp>
      <p:sp>
        <p:nvSpPr>
          <p:cNvPr id="565" name="Google Shape;565;p66"/>
          <p:cNvSpPr/>
          <p:nvPr/>
        </p:nvSpPr>
        <p:spPr>
          <a:xfrm>
            <a:off x="92300" y="3454150"/>
            <a:ext cx="5259900"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verage"/>
              <a:ea typeface="Average"/>
              <a:cs typeface="Average"/>
              <a:sym typeface="Average"/>
            </a:endParaRPr>
          </a:p>
        </p:txBody>
      </p:sp>
      <p:sp>
        <p:nvSpPr>
          <p:cNvPr id="566" name="Google Shape;566;p66"/>
          <p:cNvSpPr/>
          <p:nvPr/>
        </p:nvSpPr>
        <p:spPr>
          <a:xfrm>
            <a:off x="5447200" y="3454150"/>
            <a:ext cx="3604500" cy="769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Average"/>
              <a:ea typeface="Average"/>
              <a:cs typeface="Average"/>
              <a:sym typeface="Averag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0"/>
        <p:cNvGrpSpPr/>
        <p:nvPr/>
      </p:nvGrpSpPr>
      <p:grpSpPr>
        <a:xfrm>
          <a:off x="0" y="0"/>
          <a:ext cx="0" cy="0"/>
          <a:chOff x="0" y="0"/>
          <a:chExt cx="0" cy="0"/>
        </a:xfrm>
      </p:grpSpPr>
      <p:sp>
        <p:nvSpPr>
          <p:cNvPr id="571" name="Google Shape;571;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Partnering with Organizations for Adults with Disabilities</a:t>
            </a:r>
            <a:endParaRPr>
              <a:solidFill>
                <a:schemeClr val="lt1"/>
              </a:solidFill>
              <a:latin typeface="Rammetto One"/>
              <a:ea typeface="Rammetto One"/>
              <a:cs typeface="Rammetto One"/>
              <a:sym typeface="Rammetto One"/>
            </a:endParaRPr>
          </a:p>
        </p:txBody>
      </p:sp>
      <p:pic>
        <p:nvPicPr>
          <p:cNvPr id="572" name="Google Shape;572;p67" descr="A participant uses an iPad and stylus to aid in 3D design.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035225" y="3242650"/>
            <a:ext cx="2161526" cy="1598577"/>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573" name="Google Shape;573;p67" descr="Two people make crepes in a cooking class.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28025" y="1596100"/>
            <a:ext cx="2212324" cy="3245123"/>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grpSp>
        <p:nvGrpSpPr>
          <p:cNvPr id="574" name="Google Shape;574;p67"/>
          <p:cNvGrpSpPr/>
          <p:nvPr/>
        </p:nvGrpSpPr>
        <p:grpSpPr>
          <a:xfrm>
            <a:off x="5431050" y="1596100"/>
            <a:ext cx="2805020" cy="1571045"/>
            <a:chOff x="2428891" y="828470"/>
            <a:chExt cx="4286400" cy="1429133"/>
          </a:xfrm>
        </p:grpSpPr>
        <p:sp>
          <p:nvSpPr>
            <p:cNvPr id="575" name="Google Shape;575;p67"/>
            <p:cNvSpPr/>
            <p:nvPr/>
          </p:nvSpPr>
          <p:spPr>
            <a:xfrm>
              <a:off x="2428891" y="851802"/>
              <a:ext cx="4286400" cy="1405800"/>
            </a:xfrm>
            <a:prstGeom prst="roundRect">
              <a:avLst>
                <a:gd name="adj" fmla="val 9896"/>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576" name="Google Shape;576;p67"/>
            <p:cNvSpPr txBox="1"/>
            <p:nvPr/>
          </p:nvSpPr>
          <p:spPr>
            <a:xfrm>
              <a:off x="2490971" y="828470"/>
              <a:ext cx="4224300" cy="4458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800" b="1">
                  <a:latin typeface="Darker Grotesque"/>
                  <a:ea typeface="Darker Grotesque"/>
                  <a:cs typeface="Darker Grotesque"/>
                  <a:sym typeface="Darker Grotesque"/>
                </a:rPr>
                <a:t>Who we currently work with:</a:t>
              </a:r>
              <a:endParaRPr sz="1800" b="1">
                <a:solidFill>
                  <a:srgbClr val="000000"/>
                </a:solidFill>
                <a:latin typeface="Darker Grotesque"/>
                <a:ea typeface="Darker Grotesque"/>
                <a:cs typeface="Darker Grotesque"/>
                <a:sym typeface="Darker Grotesque"/>
              </a:endParaRPr>
            </a:p>
          </p:txBody>
        </p:sp>
        <p:sp>
          <p:nvSpPr>
            <p:cNvPr id="577" name="Google Shape;577;p67"/>
            <p:cNvSpPr txBox="1"/>
            <p:nvPr/>
          </p:nvSpPr>
          <p:spPr>
            <a:xfrm>
              <a:off x="2490970" y="1274284"/>
              <a:ext cx="4128300" cy="800400"/>
            </a:xfrm>
            <a:prstGeom prst="rect">
              <a:avLst/>
            </a:prstGeom>
            <a:solidFill>
              <a:schemeClr val="accent5"/>
            </a:solidFill>
            <a:ln>
              <a:noFill/>
            </a:ln>
          </p:spPr>
          <p:txBody>
            <a:bodyPr spcFirstLastPara="1" wrap="square" lIns="91425" tIns="91425" rIns="91425" bIns="91425" anchor="ctr" anchorCtr="0">
              <a:noAutofit/>
            </a:bodyPr>
            <a:lstStyle/>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The Arc </a:t>
              </a:r>
              <a:endParaRPr sz="1600">
                <a:latin typeface="Darker Grotesque Medium"/>
                <a:ea typeface="Darker Grotesque Medium"/>
                <a:cs typeface="Darker Grotesque Medium"/>
                <a:sym typeface="Darker Grotesque Medium"/>
              </a:endParaRPr>
            </a:p>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Penn Mar  </a:t>
              </a:r>
              <a:endParaRPr sz="1600">
                <a:latin typeface="Darker Grotesque Medium"/>
                <a:ea typeface="Darker Grotesque Medium"/>
                <a:cs typeface="Darker Grotesque Medium"/>
                <a:sym typeface="Darker Grotesque Medium"/>
              </a:endParaRPr>
            </a:p>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Bello Machre</a:t>
              </a:r>
              <a:endParaRPr sz="1600">
                <a:latin typeface="Darker Grotesque Medium"/>
                <a:ea typeface="Darker Grotesque Medium"/>
                <a:cs typeface="Darker Grotesque Medium"/>
                <a:sym typeface="Darker Grotesque Medium"/>
              </a:endParaRPr>
            </a:p>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Target Community Sevices </a:t>
              </a:r>
              <a:endParaRPr sz="1600">
                <a:latin typeface="Darker Grotesque Medium"/>
                <a:ea typeface="Darker Grotesque Medium"/>
                <a:cs typeface="Darker Grotesque Medium"/>
                <a:sym typeface="Darker Grotesque Medium"/>
              </a:endParaRPr>
            </a:p>
          </p:txBody>
        </p:sp>
      </p:grpSp>
      <p:pic>
        <p:nvPicPr>
          <p:cNvPr id="578" name="Google Shape;578;p67" descr="Two seated participants roll cookies in powdered sugar.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047850" y="1596100"/>
            <a:ext cx="2136248" cy="1545375"/>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grpSp>
        <p:nvGrpSpPr>
          <p:cNvPr id="579" name="Google Shape;579;p67"/>
          <p:cNvGrpSpPr/>
          <p:nvPr/>
        </p:nvGrpSpPr>
        <p:grpSpPr>
          <a:xfrm>
            <a:off x="5431050" y="3256412"/>
            <a:ext cx="2805020" cy="1571045"/>
            <a:chOff x="2428891" y="828470"/>
            <a:chExt cx="4286400" cy="1429133"/>
          </a:xfrm>
        </p:grpSpPr>
        <p:sp>
          <p:nvSpPr>
            <p:cNvPr id="580" name="Google Shape;580;p67"/>
            <p:cNvSpPr/>
            <p:nvPr/>
          </p:nvSpPr>
          <p:spPr>
            <a:xfrm>
              <a:off x="2428891" y="851802"/>
              <a:ext cx="4286400" cy="1405800"/>
            </a:xfrm>
            <a:prstGeom prst="roundRect">
              <a:avLst>
                <a:gd name="adj" fmla="val 9896"/>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581" name="Google Shape;581;p67"/>
            <p:cNvSpPr txBox="1"/>
            <p:nvPr/>
          </p:nvSpPr>
          <p:spPr>
            <a:xfrm>
              <a:off x="2490971" y="828470"/>
              <a:ext cx="4224300" cy="4458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800" b="1">
                  <a:latin typeface="Darker Grotesque"/>
                  <a:ea typeface="Darker Grotesque"/>
                  <a:cs typeface="Darker Grotesque"/>
                  <a:sym typeface="Darker Grotesque"/>
                </a:rPr>
                <a:t>Class rotation:</a:t>
              </a:r>
              <a:endParaRPr sz="1800" b="1">
                <a:solidFill>
                  <a:srgbClr val="000000"/>
                </a:solidFill>
                <a:latin typeface="Darker Grotesque"/>
                <a:ea typeface="Darker Grotesque"/>
                <a:cs typeface="Darker Grotesque"/>
                <a:sym typeface="Darker Grotesque"/>
              </a:endParaRPr>
            </a:p>
          </p:txBody>
        </p:sp>
        <p:sp>
          <p:nvSpPr>
            <p:cNvPr id="582" name="Google Shape;582;p67"/>
            <p:cNvSpPr txBox="1"/>
            <p:nvPr/>
          </p:nvSpPr>
          <p:spPr>
            <a:xfrm>
              <a:off x="2490970" y="1274284"/>
              <a:ext cx="4128300" cy="800400"/>
            </a:xfrm>
            <a:prstGeom prst="rect">
              <a:avLst/>
            </a:prstGeom>
            <a:solidFill>
              <a:schemeClr val="accent5"/>
            </a:solidFill>
            <a:ln>
              <a:noFill/>
            </a:ln>
          </p:spPr>
          <p:txBody>
            <a:bodyPr spcFirstLastPara="1" wrap="square" lIns="91425" tIns="91425" rIns="91425" bIns="91425" anchor="ctr" anchorCtr="0">
              <a:noAutofit/>
            </a:bodyPr>
            <a:lstStyle/>
            <a:p>
              <a:pPr marL="457200" lvl="0" indent="-330200" algn="l" rtl="0">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Each quarter, the groups have one maker class and one kitchen class</a:t>
              </a:r>
              <a:endParaRPr sz="1600">
                <a:latin typeface="Darker Grotesque Medium"/>
                <a:ea typeface="Darker Grotesque Medium"/>
                <a:cs typeface="Darker Grotesque Medium"/>
                <a:sym typeface="Darker Grotesque Medium"/>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6"/>
        <p:cNvGrpSpPr/>
        <p:nvPr/>
      </p:nvGrpSpPr>
      <p:grpSpPr>
        <a:xfrm>
          <a:off x="0" y="0"/>
          <a:ext cx="0" cy="0"/>
          <a:chOff x="0" y="0"/>
          <a:chExt cx="0" cy="0"/>
        </a:xfrm>
      </p:grpSpPr>
      <p:sp>
        <p:nvSpPr>
          <p:cNvPr id="587" name="Google Shape;587;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Partnering with local organizations</a:t>
            </a:r>
            <a:endParaRPr>
              <a:latin typeface="Rammetto One"/>
              <a:ea typeface="Rammetto One"/>
              <a:cs typeface="Rammetto One"/>
              <a:sym typeface="Rammetto One"/>
            </a:endParaRPr>
          </a:p>
        </p:txBody>
      </p:sp>
      <p:pic>
        <p:nvPicPr>
          <p:cNvPr id="588" name="Google Shape;588;p68" descr="A 3D printed replica of a rattlesnake skeleton, specifically the head and jawbone." title="8a2184e8-5106-4a4c-9b5b-7e113a82b87f.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031892" y="3161014"/>
            <a:ext cx="2513198" cy="1884899"/>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589" name="Google Shape;589;p68" descr="Staff at the Boys and Girls Club receive a donation of decorated cupcakes. " title="IMG_0400.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031205" y="1163599"/>
            <a:ext cx="2514601" cy="1883663"/>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grpSp>
        <p:nvGrpSpPr>
          <p:cNvPr id="590" name="Google Shape;590;p68"/>
          <p:cNvGrpSpPr/>
          <p:nvPr/>
        </p:nvGrpSpPr>
        <p:grpSpPr>
          <a:xfrm>
            <a:off x="731723" y="1644207"/>
            <a:ext cx="3685447" cy="2238879"/>
            <a:chOff x="2428891" y="828470"/>
            <a:chExt cx="4286400" cy="1429133"/>
          </a:xfrm>
        </p:grpSpPr>
        <p:sp>
          <p:nvSpPr>
            <p:cNvPr id="591" name="Google Shape;591;p68"/>
            <p:cNvSpPr/>
            <p:nvPr/>
          </p:nvSpPr>
          <p:spPr>
            <a:xfrm>
              <a:off x="2428891" y="851802"/>
              <a:ext cx="4286400" cy="1405800"/>
            </a:xfrm>
            <a:prstGeom prst="roundRect">
              <a:avLst>
                <a:gd name="adj" fmla="val 9896"/>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592" name="Google Shape;592;p68"/>
            <p:cNvSpPr txBox="1"/>
            <p:nvPr/>
          </p:nvSpPr>
          <p:spPr>
            <a:xfrm>
              <a:off x="2490971" y="828470"/>
              <a:ext cx="4224300" cy="445800"/>
            </a:xfrm>
            <a:prstGeom prst="rect">
              <a:avLst/>
            </a:prstGeom>
            <a:noFill/>
            <a:ln>
              <a:noFill/>
            </a:ln>
          </p:spPr>
          <p:txBody>
            <a:bodyPr spcFirstLastPara="1" wrap="square" lIns="91425" tIns="91425" rIns="91425" bIns="91425" anchor="ctr" anchorCtr="0">
              <a:normAutofit/>
            </a:bodyPr>
            <a:lstStyle/>
            <a:p>
              <a:pPr marL="0" lvl="0" indent="0" algn="l" rtl="0">
                <a:lnSpc>
                  <a:spcPct val="60000"/>
                </a:lnSpc>
                <a:spcBef>
                  <a:spcPts val="0"/>
                </a:spcBef>
                <a:spcAft>
                  <a:spcPts val="0"/>
                </a:spcAft>
                <a:buNone/>
              </a:pPr>
              <a:r>
                <a:rPr lang="en" sz="1800" b="1">
                  <a:latin typeface="Darker Grotesque"/>
                  <a:ea typeface="Darker Grotesque"/>
                  <a:cs typeface="Darker Grotesque"/>
                  <a:sym typeface="Darker Grotesque"/>
                </a:rPr>
                <a:t>Who we currently work with:</a:t>
              </a:r>
              <a:endParaRPr sz="1800" b="1">
                <a:solidFill>
                  <a:srgbClr val="000000"/>
                </a:solidFill>
                <a:latin typeface="Darker Grotesque"/>
                <a:ea typeface="Darker Grotesque"/>
                <a:cs typeface="Darker Grotesque"/>
                <a:sym typeface="Darker Grotesque"/>
              </a:endParaRPr>
            </a:p>
          </p:txBody>
        </p:sp>
        <p:sp>
          <p:nvSpPr>
            <p:cNvPr id="593" name="Google Shape;593;p68"/>
            <p:cNvSpPr txBox="1"/>
            <p:nvPr/>
          </p:nvSpPr>
          <p:spPr>
            <a:xfrm>
              <a:off x="2490970" y="1233371"/>
              <a:ext cx="4128300" cy="800400"/>
            </a:xfrm>
            <a:prstGeom prst="rect">
              <a:avLst/>
            </a:prstGeom>
            <a:solidFill>
              <a:schemeClr val="accent5"/>
            </a:solid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Boys &amp; Girls Club</a:t>
              </a:r>
              <a:endParaRPr>
                <a:latin typeface="Darker Grotesque Medium"/>
                <a:ea typeface="Darker Grotesque Medium"/>
                <a:cs typeface="Darker Grotesque Medium"/>
                <a:sym typeface="Darker Grotesque Medium"/>
              </a:endParaRPr>
            </a:p>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Find Your Purpose</a:t>
              </a:r>
              <a:endParaRPr>
                <a:latin typeface="Darker Grotesque Medium"/>
                <a:ea typeface="Darker Grotesque Medium"/>
                <a:cs typeface="Darker Grotesque Medium"/>
                <a:sym typeface="Darker Grotesque Medium"/>
              </a:endParaRPr>
            </a:p>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Westminster Youth Project</a:t>
              </a:r>
              <a:endParaRPr>
                <a:latin typeface="Darker Grotesque Medium"/>
                <a:ea typeface="Darker Grotesque Medium"/>
                <a:cs typeface="Darker Grotesque Medium"/>
                <a:sym typeface="Darker Grotesque Medium"/>
              </a:endParaRPr>
            </a:p>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Mid-Atlantic Gigabit Innovation Collaboratory (MAGIC)</a:t>
              </a:r>
              <a:endParaRPr>
                <a:latin typeface="Darker Grotesque Medium"/>
                <a:ea typeface="Darker Grotesque Medium"/>
                <a:cs typeface="Darker Grotesque Medium"/>
                <a:sym typeface="Darker Grotesque Medium"/>
              </a:endParaRPr>
            </a:p>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Local Robotics group</a:t>
              </a:r>
              <a:endParaRPr>
                <a:latin typeface="Darker Grotesque Medium"/>
                <a:ea typeface="Darker Grotesque Medium"/>
                <a:cs typeface="Darker Grotesque Medium"/>
                <a:sym typeface="Darker Grotesque Medium"/>
              </a:endParaRPr>
            </a:p>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Local food bank</a:t>
              </a:r>
              <a:endParaRPr>
                <a:latin typeface="Darker Grotesque Medium"/>
                <a:ea typeface="Darker Grotesque Medium"/>
                <a:cs typeface="Darker Grotesque Medium"/>
                <a:sym typeface="Darker Grotesque Medium"/>
              </a:endParaRPr>
            </a:p>
            <a:p>
              <a:pPr marL="457200" lvl="0" indent="-317500" algn="l" rtl="0">
                <a:spcBef>
                  <a:spcPts val="0"/>
                </a:spcBef>
                <a:spcAft>
                  <a:spcPts val="0"/>
                </a:spcAft>
                <a:buSzPts val="1400"/>
                <a:buFont typeface="Darker Grotesque Medium"/>
                <a:buChar char="●"/>
              </a:pPr>
              <a:r>
                <a:rPr lang="en">
                  <a:latin typeface="Darker Grotesque Medium"/>
                  <a:ea typeface="Darker Grotesque Medium"/>
                  <a:cs typeface="Darker Grotesque Medium"/>
                  <a:sym typeface="Darker Grotesque Medium"/>
                </a:rPr>
                <a:t>McDaniel College</a:t>
              </a:r>
              <a:endParaRPr>
                <a:latin typeface="Darker Grotesque Medium"/>
                <a:ea typeface="Darker Grotesque Medium"/>
                <a:cs typeface="Darker Grotesque Medium"/>
                <a:sym typeface="Darker Grotesque Medium"/>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7"/>
        <p:cNvGrpSpPr/>
        <p:nvPr/>
      </p:nvGrpSpPr>
      <p:grpSpPr>
        <a:xfrm>
          <a:off x="0" y="0"/>
          <a:ext cx="0" cy="0"/>
          <a:chOff x="0" y="0"/>
          <a:chExt cx="0" cy="0"/>
        </a:xfrm>
      </p:grpSpPr>
      <p:sp>
        <p:nvSpPr>
          <p:cNvPr id="598" name="Google Shape;598;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Partnering with Individuals &amp;  Businesses</a:t>
            </a:r>
            <a:endParaRPr>
              <a:solidFill>
                <a:schemeClr val="lt1"/>
              </a:solidFill>
              <a:latin typeface="Rammetto One"/>
              <a:ea typeface="Rammetto One"/>
              <a:cs typeface="Rammetto One"/>
              <a:sym typeface="Rammetto One"/>
            </a:endParaRPr>
          </a:p>
        </p:txBody>
      </p:sp>
      <p:pic>
        <p:nvPicPr>
          <p:cNvPr id="599" name="Google Shape;599;p69" descr="Guest instructor from Mission Beelieve, an organization for beekeeping veterans, teaches students to cook with honey.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941727" y="1396050"/>
            <a:ext cx="2141824" cy="1675476"/>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pic>
        <p:nvPicPr>
          <p:cNvPr id="600" name="Google Shape;600;p6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rot="460907">
            <a:off x="7607228" y="1161191"/>
            <a:ext cx="841651" cy="1122216"/>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pic>
        <p:nvPicPr>
          <p:cNvPr id="601" name="Google Shape;601;p69" descr="Guest Chef prepares Scallion Pancakes. " title="_MG_1365.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43602" y="3295875"/>
            <a:ext cx="2513874" cy="1544750"/>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pic>
        <p:nvPicPr>
          <p:cNvPr id="602" name="Google Shape;602;p69" descr="Guest chef prepares middle eastern sweets. " title="class34.jp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43602" y="1396050"/>
            <a:ext cx="2141825" cy="1675474"/>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sp>
        <p:nvSpPr>
          <p:cNvPr id="603" name="Google Shape;603;p69"/>
          <p:cNvSpPr/>
          <p:nvPr/>
        </p:nvSpPr>
        <p:spPr>
          <a:xfrm>
            <a:off x="5935426" y="2738519"/>
            <a:ext cx="1256700" cy="3462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04" name="Google Shape;604;p69"/>
          <p:cNvSpPr txBox="1"/>
          <p:nvPr/>
        </p:nvSpPr>
        <p:spPr>
          <a:xfrm flipH="1">
            <a:off x="5978126" y="2726969"/>
            <a:ext cx="1501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Darker Grotesque"/>
                <a:ea typeface="Darker Grotesque"/>
                <a:cs typeface="Darker Grotesque"/>
                <a:sym typeface="Darker Grotesque"/>
              </a:rPr>
              <a:t>Mission Beelieve</a:t>
            </a:r>
            <a:endParaRPr sz="1200" b="1">
              <a:solidFill>
                <a:schemeClr val="lt1"/>
              </a:solidFill>
              <a:latin typeface="Darker Grotesque"/>
              <a:ea typeface="Darker Grotesque"/>
              <a:cs typeface="Darker Grotesque"/>
              <a:sym typeface="Darker Grotesque"/>
            </a:endParaRPr>
          </a:p>
        </p:txBody>
      </p:sp>
      <p:pic>
        <p:nvPicPr>
          <p:cNvPr id="605" name="Google Shape;605;p69" descr="Guest instructors prepares African ground nut soup. " title="IMG_1831.jp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455176" y="3295874"/>
            <a:ext cx="2316401" cy="1544748"/>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sp>
        <p:nvSpPr>
          <p:cNvPr id="606" name="Google Shape;606;p69"/>
          <p:cNvSpPr/>
          <p:nvPr/>
        </p:nvSpPr>
        <p:spPr>
          <a:xfrm>
            <a:off x="3444527" y="4504175"/>
            <a:ext cx="1501500" cy="3462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07" name="Google Shape;607;p69"/>
          <p:cNvSpPr txBox="1"/>
          <p:nvPr/>
        </p:nvSpPr>
        <p:spPr>
          <a:xfrm flipH="1">
            <a:off x="3476573" y="4455260"/>
            <a:ext cx="1501500" cy="4617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1200" b="1">
                <a:solidFill>
                  <a:schemeClr val="lt1"/>
                </a:solidFill>
                <a:latin typeface="Darker Grotesque"/>
                <a:ea typeface="Darker Grotesque"/>
                <a:cs typeface="Darker Grotesque"/>
                <a:sym typeface="Darker Grotesque"/>
              </a:rPr>
              <a:t>Letitia Nortley, Expanding Boundaries</a:t>
            </a:r>
            <a:endParaRPr sz="1200" b="1">
              <a:solidFill>
                <a:schemeClr val="lt1"/>
              </a:solidFill>
              <a:latin typeface="Darker Grotesque"/>
              <a:ea typeface="Darker Grotesque"/>
              <a:cs typeface="Darker Grotesque"/>
              <a:sym typeface="Darker Grotesque"/>
            </a:endParaRPr>
          </a:p>
        </p:txBody>
      </p:sp>
      <p:pic>
        <p:nvPicPr>
          <p:cNvPr id="608" name="Google Shape;608;p69" descr="A customer displays projects she's made on the Epilog laser engraver, including foam cut helmets and armor for cosplay.  "/>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058627" y="3295475"/>
            <a:ext cx="1894984" cy="1544751"/>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sp>
        <p:nvSpPr>
          <p:cNvPr id="609" name="Google Shape;609;p69"/>
          <p:cNvSpPr/>
          <p:nvPr/>
        </p:nvSpPr>
        <p:spPr>
          <a:xfrm>
            <a:off x="6049545" y="4502917"/>
            <a:ext cx="1256700" cy="3462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10" name="Google Shape;610;p69"/>
          <p:cNvSpPr txBox="1"/>
          <p:nvPr/>
        </p:nvSpPr>
        <p:spPr>
          <a:xfrm>
            <a:off x="6012102" y="4491358"/>
            <a:ext cx="1427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Darker Grotesque"/>
                <a:ea typeface="Darker Grotesque"/>
                <a:cs typeface="Darker Grotesque"/>
                <a:sym typeface="Darker Grotesque"/>
              </a:rPr>
              <a:t>Annual Maker Expo</a:t>
            </a:r>
            <a:endParaRPr sz="1200" b="1">
              <a:solidFill>
                <a:schemeClr val="lt1"/>
              </a:solidFill>
              <a:latin typeface="Darker Grotesque"/>
              <a:ea typeface="Darker Grotesque"/>
              <a:cs typeface="Darker Grotesque"/>
              <a:sym typeface="Darker Grotesque"/>
            </a:endParaRPr>
          </a:p>
        </p:txBody>
      </p:sp>
      <p:sp>
        <p:nvSpPr>
          <p:cNvPr id="611" name="Google Shape;611;p69"/>
          <p:cNvSpPr/>
          <p:nvPr/>
        </p:nvSpPr>
        <p:spPr>
          <a:xfrm flipH="1">
            <a:off x="1915178" y="4504171"/>
            <a:ext cx="1256700" cy="3462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12" name="Google Shape;612;p69"/>
          <p:cNvSpPr txBox="1"/>
          <p:nvPr/>
        </p:nvSpPr>
        <p:spPr>
          <a:xfrm>
            <a:off x="1960440" y="4463265"/>
            <a:ext cx="1203300" cy="4617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1200" b="1">
                <a:solidFill>
                  <a:schemeClr val="lt1"/>
                </a:solidFill>
                <a:latin typeface="Darker Grotesque"/>
                <a:ea typeface="Darker Grotesque"/>
                <a:cs typeface="Darker Grotesque"/>
                <a:sym typeface="Darker Grotesque"/>
              </a:rPr>
              <a:t>Jen Yang, Covalent Spirits</a:t>
            </a:r>
            <a:endParaRPr sz="1200" b="1">
              <a:solidFill>
                <a:schemeClr val="lt1"/>
              </a:solidFill>
              <a:latin typeface="Darker Grotesque"/>
              <a:ea typeface="Darker Grotesque"/>
              <a:cs typeface="Darker Grotesque"/>
              <a:sym typeface="Darker Grotesque"/>
            </a:endParaRPr>
          </a:p>
        </p:txBody>
      </p:sp>
      <p:pic>
        <p:nvPicPr>
          <p:cNvPr id="613" name="Google Shape;613;p69" descr="Scotch eggs are paired with a local Carroll County ale. "/>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rot="-5400000">
            <a:off x="3504790" y="969536"/>
            <a:ext cx="1676125" cy="2529152"/>
          </a:xfrm>
          <a:prstGeom prst="rect">
            <a:avLst/>
          </a:prstGeom>
          <a:noFill/>
          <a:ln w="28575" cap="flat" cmpd="sng">
            <a:solidFill>
              <a:schemeClr val="dk1"/>
            </a:solidFill>
            <a:prstDash val="solid"/>
            <a:round/>
            <a:headEnd type="none" w="sm" len="sm"/>
            <a:tailEnd type="none" w="sm" len="sm"/>
          </a:ln>
          <a:effectLst>
            <a:outerShdw blurRad="57150" dist="76200" dir="7200000" algn="bl" rotWithShape="0">
              <a:srgbClr val="000000">
                <a:alpha val="29000"/>
              </a:srgbClr>
            </a:outerShdw>
          </a:effectLst>
        </p:spPr>
      </p:pic>
      <p:sp>
        <p:nvSpPr>
          <p:cNvPr id="614" name="Google Shape;614;p69"/>
          <p:cNvSpPr/>
          <p:nvPr/>
        </p:nvSpPr>
        <p:spPr>
          <a:xfrm>
            <a:off x="3072954" y="2736526"/>
            <a:ext cx="1256700" cy="3462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15" name="Google Shape;615;p69"/>
          <p:cNvSpPr txBox="1"/>
          <p:nvPr/>
        </p:nvSpPr>
        <p:spPr>
          <a:xfrm>
            <a:off x="3072953" y="2712816"/>
            <a:ext cx="1203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1"/>
                </a:solidFill>
                <a:latin typeface="Darker Grotesque"/>
                <a:ea typeface="Darker Grotesque"/>
                <a:cs typeface="Darker Grotesque"/>
                <a:sym typeface="Darker Grotesque"/>
              </a:rPr>
              <a:t>CC Beer Week</a:t>
            </a:r>
            <a:endParaRPr sz="1200" b="1">
              <a:solidFill>
                <a:schemeClr val="lt1"/>
              </a:solidFill>
              <a:latin typeface="Darker Grotesque"/>
              <a:ea typeface="Darker Grotesque"/>
              <a:cs typeface="Darker Grotesque"/>
              <a:sym typeface="Darker Grotesque"/>
            </a:endParaRPr>
          </a:p>
        </p:txBody>
      </p:sp>
      <p:sp>
        <p:nvSpPr>
          <p:cNvPr id="616" name="Google Shape;616;p69"/>
          <p:cNvSpPr/>
          <p:nvPr/>
        </p:nvSpPr>
        <p:spPr>
          <a:xfrm>
            <a:off x="643602" y="2696788"/>
            <a:ext cx="1682400" cy="3693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17" name="Google Shape;617;p69"/>
          <p:cNvSpPr txBox="1"/>
          <p:nvPr/>
        </p:nvSpPr>
        <p:spPr>
          <a:xfrm>
            <a:off x="667779" y="2664743"/>
            <a:ext cx="1719000" cy="461700"/>
          </a:xfrm>
          <a:prstGeom prst="rect">
            <a:avLst/>
          </a:prstGeom>
          <a:noFill/>
          <a:ln>
            <a:noFill/>
          </a:ln>
        </p:spPr>
        <p:txBody>
          <a:bodyPr spcFirstLastPara="1" wrap="square" lIns="91425" tIns="91425" rIns="91425" bIns="91425" anchor="t" anchorCtr="0">
            <a:spAutoFit/>
          </a:bodyPr>
          <a:lstStyle/>
          <a:p>
            <a:pPr marL="0" lvl="0" indent="0" algn="l" rtl="0">
              <a:lnSpc>
                <a:spcPct val="75000"/>
              </a:lnSpc>
              <a:spcBef>
                <a:spcPts val="0"/>
              </a:spcBef>
              <a:spcAft>
                <a:spcPts val="0"/>
              </a:spcAft>
              <a:buNone/>
            </a:pPr>
            <a:r>
              <a:rPr lang="en" sz="1200" b="1">
                <a:solidFill>
                  <a:schemeClr val="lt1"/>
                </a:solidFill>
                <a:latin typeface="Darker Grotesque"/>
                <a:ea typeface="Darker Grotesque"/>
                <a:cs typeface="Darker Grotesque"/>
                <a:sym typeface="Darker Grotesque"/>
              </a:rPr>
              <a:t>Imane Houmam, Westminster Royal Cakes</a:t>
            </a:r>
            <a:endParaRPr sz="1200" b="1">
              <a:solidFill>
                <a:schemeClr val="lt1"/>
              </a:solidFill>
              <a:latin typeface="Darker Grotesque"/>
              <a:ea typeface="Darker Grotesque"/>
              <a:cs typeface="Darker Grotesque"/>
              <a:sym typeface="Darker Grotesqu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1"/>
        <p:cNvGrpSpPr/>
        <p:nvPr/>
      </p:nvGrpSpPr>
      <p:grpSpPr>
        <a:xfrm>
          <a:off x="0" y="0"/>
          <a:ext cx="0" cy="0"/>
          <a:chOff x="0" y="0"/>
          <a:chExt cx="0" cy="0"/>
        </a:xfrm>
      </p:grpSpPr>
      <p:sp>
        <p:nvSpPr>
          <p:cNvPr id="622" name="Google Shape;622;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Facilitating Connections</a:t>
            </a:r>
            <a:endParaRPr>
              <a:solidFill>
                <a:schemeClr val="lt1"/>
              </a:solidFill>
              <a:latin typeface="Rammetto One"/>
              <a:ea typeface="Rammetto One"/>
              <a:cs typeface="Rammetto One"/>
              <a:sym typeface="Rammetto One"/>
            </a:endParaRPr>
          </a:p>
        </p:txBody>
      </p:sp>
      <p:pic>
        <p:nvPicPr>
          <p:cNvPr id="623" name="Google Shape;623;p70" descr="Restaurant owner, Tony Gerald, shows three kids how to make cheese sauce.  " title="IMG_5762.jp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315392" y="1587589"/>
            <a:ext cx="2513198" cy="1884899"/>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624" name="Google Shape;624;p70" descr="Picture of a large group of happy participants after learning to make mac and cheese. " title="IMG_5804.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72680" y="1597255"/>
            <a:ext cx="2513198" cy="1884899"/>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pic>
        <p:nvPicPr>
          <p:cNvPr id="625" name="Google Shape;625;p70" descr="Restaurant owners, Ashley and Tony Gerald, and family, stand at the island after teaching a class.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11705" y="1588217"/>
            <a:ext cx="2514602" cy="1883664"/>
          </a:xfrm>
          <a:prstGeom prst="rect">
            <a:avLst/>
          </a:prstGeom>
          <a:no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626" name="Google Shape;626;p70"/>
          <p:cNvSpPr/>
          <p:nvPr/>
        </p:nvSpPr>
        <p:spPr>
          <a:xfrm>
            <a:off x="5891638" y="4330075"/>
            <a:ext cx="274500" cy="192300"/>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27" name="Google Shape;627;p70"/>
          <p:cNvSpPr/>
          <p:nvPr/>
        </p:nvSpPr>
        <p:spPr>
          <a:xfrm>
            <a:off x="311700" y="3964654"/>
            <a:ext cx="2514600" cy="869100"/>
          </a:xfrm>
          <a:prstGeom prst="roundRect">
            <a:avLst>
              <a:gd name="adj" fmla="val 2968"/>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latin typeface="Darker Grotesque SemiBold"/>
                <a:ea typeface="Darker Grotesque SemiBold"/>
                <a:cs typeface="Darker Grotesque SemiBold"/>
                <a:sym typeface="Darker Grotesque SemiBold"/>
              </a:rPr>
              <a:t>Local restaurant owners, Ashley &amp; Tony Gerald, of Collision Course</a:t>
            </a:r>
            <a:endParaRPr sz="1700">
              <a:solidFill>
                <a:schemeClr val="lt1"/>
              </a:solidFill>
              <a:latin typeface="Darker Grotesque SemiBold"/>
              <a:ea typeface="Darker Grotesque SemiBold"/>
              <a:cs typeface="Darker Grotesque SemiBold"/>
              <a:sym typeface="Darker Grotesque SemiBold"/>
            </a:endParaRPr>
          </a:p>
        </p:txBody>
      </p:sp>
      <p:sp>
        <p:nvSpPr>
          <p:cNvPr id="628" name="Google Shape;628;p70"/>
          <p:cNvSpPr/>
          <p:nvPr/>
        </p:nvSpPr>
        <p:spPr>
          <a:xfrm>
            <a:off x="3261304" y="3964804"/>
            <a:ext cx="2534400" cy="869100"/>
          </a:xfrm>
          <a:prstGeom prst="roundRect">
            <a:avLst>
              <a:gd name="adj" fmla="val 2968"/>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dk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lt1"/>
                </a:solidFill>
                <a:latin typeface="Darker Grotesque SemiBold"/>
                <a:ea typeface="Darker Grotesque SemiBold"/>
                <a:cs typeface="Darker Grotesque SemiBold"/>
                <a:sym typeface="Darker Grotesque SemiBold"/>
              </a:rPr>
              <a:t>Volunteered their time to teach a cooking class</a:t>
            </a: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
        <p:nvSpPr>
          <p:cNvPr id="629" name="Google Shape;629;p70"/>
          <p:cNvSpPr/>
          <p:nvPr/>
        </p:nvSpPr>
        <p:spPr>
          <a:xfrm>
            <a:off x="6262075" y="4018679"/>
            <a:ext cx="2534400" cy="815100"/>
          </a:xfrm>
          <a:prstGeom prst="roundRect">
            <a:avLst>
              <a:gd name="adj" fmla="val 2968"/>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r>
              <a:rPr lang="en" sz="1700">
                <a:solidFill>
                  <a:schemeClr val="lt1"/>
                </a:solidFill>
                <a:latin typeface="Darker Grotesque SemiBold"/>
                <a:ea typeface="Darker Grotesque SemiBold"/>
                <a:cs typeface="Darker Grotesque SemiBold"/>
                <a:sym typeface="Darker Grotesque SemiBold"/>
              </a:rPr>
              <a:t>For a local non-profit,          Find Your Purpose</a:t>
            </a:r>
            <a:endParaRPr sz="1700">
              <a:solidFill>
                <a:schemeClr val="lt1"/>
              </a:solidFill>
              <a:latin typeface="Darker Grotesque SemiBold"/>
              <a:ea typeface="Darker Grotesque SemiBold"/>
              <a:cs typeface="Darker Grotesque SemiBold"/>
              <a:sym typeface="Darker Grotesque SemiBold"/>
            </a:endParaRPr>
          </a:p>
          <a:p>
            <a:pPr marL="0" lvl="0" indent="0" algn="ctr" rtl="0">
              <a:spcBef>
                <a:spcPts val="0"/>
              </a:spcBef>
              <a:spcAft>
                <a:spcPts val="0"/>
              </a:spcAft>
              <a:buNone/>
            </a:pPr>
            <a:endParaRPr sz="1700">
              <a:solidFill>
                <a:schemeClr val="lt1"/>
              </a:solidFill>
              <a:latin typeface="Darker Grotesque SemiBold"/>
              <a:ea typeface="Darker Grotesque SemiBold"/>
              <a:cs typeface="Darker Grotesque SemiBold"/>
              <a:sym typeface="Darker Grotesque SemiBold"/>
            </a:endParaRPr>
          </a:p>
        </p:txBody>
      </p:sp>
      <p:sp>
        <p:nvSpPr>
          <p:cNvPr id="630" name="Google Shape;630;p70"/>
          <p:cNvSpPr/>
          <p:nvPr/>
        </p:nvSpPr>
        <p:spPr>
          <a:xfrm>
            <a:off x="2906550" y="4330075"/>
            <a:ext cx="274500" cy="192300"/>
          </a:xfrm>
          <a:prstGeom prst="rightArrow">
            <a:avLst>
              <a:gd name="adj1" fmla="val 50000"/>
              <a:gd name="adj2"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4"/>
        <p:cNvGrpSpPr/>
        <p:nvPr/>
      </p:nvGrpSpPr>
      <p:grpSpPr>
        <a:xfrm>
          <a:off x="0" y="0"/>
          <a:ext cx="0" cy="0"/>
          <a:chOff x="0" y="0"/>
          <a:chExt cx="0" cy="0"/>
        </a:xfrm>
      </p:grpSpPr>
      <p:sp>
        <p:nvSpPr>
          <p:cNvPr id="635" name="Google Shape;635;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How did we develop these partnerships? </a:t>
            </a:r>
            <a:endParaRPr>
              <a:solidFill>
                <a:schemeClr val="lt1"/>
              </a:solidFill>
              <a:latin typeface="Rammetto One"/>
              <a:ea typeface="Rammetto One"/>
              <a:cs typeface="Rammetto One"/>
              <a:sym typeface="Rammetto One"/>
            </a:endParaRPr>
          </a:p>
        </p:txBody>
      </p:sp>
      <p:grpSp>
        <p:nvGrpSpPr>
          <p:cNvPr id="636" name="Google Shape;636;p71"/>
          <p:cNvGrpSpPr/>
          <p:nvPr/>
        </p:nvGrpSpPr>
        <p:grpSpPr>
          <a:xfrm>
            <a:off x="1244481" y="2167553"/>
            <a:ext cx="6521329" cy="1691522"/>
            <a:chOff x="2428886" y="3169454"/>
            <a:chExt cx="4286400" cy="901472"/>
          </a:xfrm>
        </p:grpSpPr>
        <p:sp>
          <p:nvSpPr>
            <p:cNvPr id="637" name="Google Shape;637;p71"/>
            <p:cNvSpPr/>
            <p:nvPr/>
          </p:nvSpPr>
          <p:spPr>
            <a:xfrm>
              <a:off x="2428886" y="3187726"/>
              <a:ext cx="4286400" cy="883200"/>
            </a:xfrm>
            <a:prstGeom prst="roundRect">
              <a:avLst>
                <a:gd name="adj" fmla="val 10606"/>
              </a:avLst>
            </a:prstGeom>
            <a:solidFill>
              <a:schemeClr val="accent5"/>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chivo"/>
                <a:ea typeface="Archivo"/>
                <a:cs typeface="Archivo"/>
                <a:sym typeface="Archivo"/>
              </a:endParaRPr>
            </a:p>
          </p:txBody>
        </p:sp>
        <p:sp>
          <p:nvSpPr>
            <p:cNvPr id="638" name="Google Shape;638;p71"/>
            <p:cNvSpPr txBox="1"/>
            <p:nvPr/>
          </p:nvSpPr>
          <p:spPr>
            <a:xfrm>
              <a:off x="2507948" y="3169454"/>
              <a:ext cx="4128300" cy="883200"/>
            </a:xfrm>
            <a:prstGeom prst="rect">
              <a:avLst/>
            </a:prstGeom>
            <a:noFill/>
            <a:ln>
              <a:noFill/>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We reached out to newly established restaurants</a:t>
              </a:r>
              <a:endParaRPr sz="1600">
                <a:latin typeface="Darker Grotesque Medium"/>
                <a:ea typeface="Darker Grotesque Medium"/>
                <a:cs typeface="Darker Grotesque Medium"/>
                <a:sym typeface="Darker Grotesque Medium"/>
              </a:endParaRPr>
            </a:p>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We made connections early on with local food and tech-related organizations</a:t>
              </a:r>
              <a:endParaRPr sz="1600">
                <a:latin typeface="Darker Grotesque Medium"/>
                <a:ea typeface="Darker Grotesque Medium"/>
                <a:cs typeface="Darker Grotesque Medium"/>
                <a:sym typeface="Darker Grotesque Medium"/>
              </a:endParaRPr>
            </a:p>
            <a:p>
              <a:pPr marL="457200" lvl="0" indent="-330200" algn="l" rtl="0">
                <a:lnSpc>
                  <a:spcPct val="90000"/>
                </a:lnSpc>
                <a:spcBef>
                  <a:spcPts val="0"/>
                </a:spcBef>
                <a:spcAft>
                  <a:spcPts val="0"/>
                </a:spcAft>
                <a:buSzPts val="1600"/>
                <a:buFont typeface="Darker Grotesque Medium"/>
                <a:buChar char="●"/>
              </a:pPr>
              <a:r>
                <a:rPr lang="en" sz="1600">
                  <a:latin typeface="Darker Grotesque Medium"/>
                  <a:ea typeface="Darker Grotesque Medium"/>
                  <a:cs typeface="Darker Grotesque Medium"/>
                  <a:sym typeface="Darker Grotesque Medium"/>
                </a:rPr>
                <a:t>Many of our partnerships grew organically from groups that were already using our meeting rooms</a:t>
              </a:r>
              <a:endParaRPr sz="1600">
                <a:latin typeface="Darker Grotesque Medium"/>
                <a:ea typeface="Darker Grotesque Medium"/>
                <a:cs typeface="Darker Grotesque Medium"/>
                <a:sym typeface="Darker Grotesque Medium"/>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2"/>
        <p:cNvGrpSpPr/>
        <p:nvPr/>
      </p:nvGrpSpPr>
      <p:grpSpPr>
        <a:xfrm>
          <a:off x="0" y="0"/>
          <a:ext cx="0" cy="0"/>
          <a:chOff x="0" y="0"/>
          <a:chExt cx="0" cy="0"/>
        </a:xfrm>
      </p:grpSpPr>
      <p:sp>
        <p:nvSpPr>
          <p:cNvPr id="643" name="Google Shape;643;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Fostering Connection: Tim &amp; Spike</a:t>
            </a:r>
            <a:endParaRPr>
              <a:solidFill>
                <a:schemeClr val="lt1"/>
              </a:solidFill>
              <a:latin typeface="Rammetto One"/>
              <a:ea typeface="Rammetto One"/>
              <a:cs typeface="Rammetto One"/>
              <a:sym typeface="Rammetto One"/>
            </a:endParaRPr>
          </a:p>
        </p:txBody>
      </p:sp>
      <p:pic>
        <p:nvPicPr>
          <p:cNvPr id="644" name="Google Shape;644;p72" descr="Business card of customer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199051" y="3180108"/>
            <a:ext cx="2702925" cy="1542767"/>
          </a:xfrm>
          <a:prstGeom prst="rect">
            <a:avLst/>
          </a:prstGeom>
          <a:noFill/>
          <a:ln w="28575" cap="flat" cmpd="sng">
            <a:solidFill>
              <a:schemeClr val="dk1"/>
            </a:solidFill>
            <a:prstDash val="solid"/>
            <a:round/>
            <a:headEnd type="none" w="sm" len="sm"/>
            <a:tailEnd type="none" w="sm" len="sm"/>
          </a:ln>
          <a:effectLst>
            <a:outerShdw blurRad="257175" dist="76200" dir="5400000" algn="bl" rotWithShape="0">
              <a:srgbClr val="000000">
                <a:alpha val="50000"/>
              </a:srgbClr>
            </a:outerShdw>
          </a:effectLst>
        </p:spPr>
      </p:pic>
      <p:pic>
        <p:nvPicPr>
          <p:cNvPr id="645" name="Google Shape;645;p72" descr="Two men show off a picture of a truck engraved on cork.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61400" y="1267250"/>
            <a:ext cx="2733975" cy="3455625"/>
          </a:xfrm>
          <a:prstGeom prst="rect">
            <a:avLst/>
          </a:prstGeom>
          <a:noFill/>
          <a:ln w="28575" cap="flat" cmpd="sng">
            <a:solidFill>
              <a:schemeClr val="dk1"/>
            </a:solidFill>
            <a:prstDash val="solid"/>
            <a:round/>
            <a:headEnd type="none" w="sm" len="sm"/>
            <a:tailEnd type="none" w="sm" len="sm"/>
          </a:ln>
          <a:effectLst>
            <a:outerShdw blurRad="257175" dist="76200" dir="5400000" algn="bl" rotWithShape="0">
              <a:srgbClr val="000000">
                <a:alpha val="50000"/>
              </a:srgbClr>
            </a:outerShdw>
          </a:effectLst>
        </p:spPr>
      </p:pic>
      <p:pic>
        <p:nvPicPr>
          <p:cNvPr id="646" name="Google Shape;646;p72" descr="A customer displays projects he's made on the Epilog laser engraver, mostly framed cork squares engraved with different images. "/>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345750" y="1293861"/>
            <a:ext cx="2702925" cy="1726700"/>
          </a:xfrm>
          <a:prstGeom prst="rect">
            <a:avLst/>
          </a:prstGeom>
          <a:noFill/>
          <a:ln w="28575" cap="flat" cmpd="sng">
            <a:solidFill>
              <a:schemeClr val="dk1"/>
            </a:solidFill>
            <a:prstDash val="solid"/>
            <a:round/>
            <a:headEnd type="none" w="sm" len="sm"/>
            <a:tailEnd type="none" w="sm" len="sm"/>
          </a:ln>
          <a:effectLst>
            <a:outerShdw blurRad="257175" dist="76200" dir="5400000" algn="bl" rotWithShape="0">
              <a:srgbClr val="000000">
                <a:alpha val="50000"/>
              </a:srgbClr>
            </a:outerShdw>
          </a:effectLst>
        </p:spPr>
      </p:pic>
      <p:sp>
        <p:nvSpPr>
          <p:cNvPr id="647" name="Google Shape;647;p72"/>
          <p:cNvSpPr/>
          <p:nvPr/>
        </p:nvSpPr>
        <p:spPr>
          <a:xfrm>
            <a:off x="6325913" y="1412300"/>
            <a:ext cx="2449200" cy="1489800"/>
          </a:xfrm>
          <a:prstGeom prst="roundRect">
            <a:avLst>
              <a:gd name="adj" fmla="val 7928"/>
            </a:avLst>
          </a:prstGeom>
          <a:solidFill>
            <a:schemeClr val="accent5"/>
          </a:solidFill>
          <a:ln>
            <a:noFill/>
          </a:ln>
        </p:spPr>
        <p:txBody>
          <a:bodyPr spcFirstLastPara="1" wrap="square" lIns="122425" tIns="122425" rIns="122425" bIns="122425" anchor="ctr" anchorCtr="0">
            <a:noAutofit/>
          </a:bodyPr>
          <a:lstStyle/>
          <a:p>
            <a:pPr marL="0" lvl="0" indent="0" algn="ctr" rtl="0">
              <a:spcBef>
                <a:spcPts val="0"/>
              </a:spcBef>
              <a:spcAft>
                <a:spcPts val="0"/>
              </a:spcAft>
              <a:buNone/>
            </a:pPr>
            <a:endParaRPr sz="1875">
              <a:latin typeface="Archivo"/>
              <a:ea typeface="Archivo"/>
              <a:cs typeface="Archivo"/>
              <a:sym typeface="Archivo"/>
            </a:endParaRPr>
          </a:p>
        </p:txBody>
      </p:sp>
      <p:sp>
        <p:nvSpPr>
          <p:cNvPr id="648" name="Google Shape;648;p72"/>
          <p:cNvSpPr txBox="1">
            <a:spLocks noGrp="1"/>
          </p:cNvSpPr>
          <p:nvPr>
            <p:ph type="body" idx="1"/>
          </p:nvPr>
        </p:nvSpPr>
        <p:spPr>
          <a:xfrm>
            <a:off x="6325913" y="1175250"/>
            <a:ext cx="2407800" cy="1396500"/>
          </a:xfrm>
          <a:prstGeom prst="rect">
            <a:avLst/>
          </a:prstGeom>
        </p:spPr>
        <p:txBody>
          <a:bodyPr spcFirstLastPara="1" wrap="square" lIns="122425" tIns="122425" rIns="122425" bIns="122425" anchor="t" anchorCtr="0">
            <a:noAutofit/>
          </a:bodyPr>
          <a:lstStyle/>
          <a:p>
            <a:pPr marL="0" lvl="0" indent="0" algn="ctr" rtl="0">
              <a:spcBef>
                <a:spcPts val="1607"/>
              </a:spcBef>
              <a:spcAft>
                <a:spcPts val="1607"/>
              </a:spcAft>
              <a:buNone/>
            </a:pPr>
            <a:r>
              <a:rPr lang="en" dirty="0">
                <a:solidFill>
                  <a:srgbClr val="2B1803"/>
                </a:solidFill>
                <a:latin typeface="Darker Grotesque Medium"/>
                <a:ea typeface="Darker Grotesque Medium"/>
                <a:cs typeface="Darker Grotesque Medium"/>
                <a:sym typeface="Darker Grotesque Medium"/>
              </a:rPr>
              <a:t>Since starting his journey in our space, Spike has vended booths at several in-state shows!</a:t>
            </a:r>
            <a:endParaRPr sz="2000" dirty="0"/>
          </a:p>
        </p:txBody>
      </p:sp>
      <p:sp>
        <p:nvSpPr>
          <p:cNvPr id="649" name="Google Shape;649;p72"/>
          <p:cNvSpPr/>
          <p:nvPr/>
        </p:nvSpPr>
        <p:spPr>
          <a:xfrm>
            <a:off x="3472613" y="3296663"/>
            <a:ext cx="2449200" cy="1489800"/>
          </a:xfrm>
          <a:prstGeom prst="roundRect">
            <a:avLst>
              <a:gd name="adj" fmla="val 7928"/>
            </a:avLst>
          </a:prstGeom>
          <a:solidFill>
            <a:schemeClr val="accent5"/>
          </a:solidFill>
          <a:ln>
            <a:noFill/>
          </a:ln>
        </p:spPr>
        <p:txBody>
          <a:bodyPr spcFirstLastPara="1" wrap="square" lIns="122425" tIns="122425" rIns="122425" bIns="122425" anchor="ctr" anchorCtr="0">
            <a:noAutofit/>
          </a:bodyPr>
          <a:lstStyle/>
          <a:p>
            <a:pPr marL="0" lvl="0" indent="0" algn="ctr" rtl="0">
              <a:spcBef>
                <a:spcPts val="0"/>
              </a:spcBef>
              <a:spcAft>
                <a:spcPts val="0"/>
              </a:spcAft>
              <a:buNone/>
            </a:pPr>
            <a:endParaRPr sz="1875">
              <a:latin typeface="Archivo"/>
              <a:ea typeface="Archivo"/>
              <a:cs typeface="Archivo"/>
              <a:sym typeface="Archivo"/>
            </a:endParaRPr>
          </a:p>
        </p:txBody>
      </p:sp>
      <p:sp>
        <p:nvSpPr>
          <p:cNvPr id="650" name="Google Shape;650;p72"/>
          <p:cNvSpPr txBox="1">
            <a:spLocks noGrp="1"/>
          </p:cNvSpPr>
          <p:nvPr>
            <p:ph type="body" idx="1"/>
          </p:nvPr>
        </p:nvSpPr>
        <p:spPr>
          <a:xfrm>
            <a:off x="3472613" y="3057775"/>
            <a:ext cx="2407800" cy="1396500"/>
          </a:xfrm>
          <a:prstGeom prst="rect">
            <a:avLst/>
          </a:prstGeom>
        </p:spPr>
        <p:txBody>
          <a:bodyPr spcFirstLastPara="1" wrap="square" lIns="122425" tIns="122425" rIns="122425" bIns="122425" anchor="t" anchorCtr="0">
            <a:noAutofit/>
          </a:bodyPr>
          <a:lstStyle/>
          <a:p>
            <a:pPr marL="0" lvl="0" indent="0" algn="ctr" rtl="0">
              <a:spcBef>
                <a:spcPts val="1607"/>
              </a:spcBef>
              <a:spcAft>
                <a:spcPts val="1607"/>
              </a:spcAft>
              <a:buNone/>
            </a:pPr>
            <a:r>
              <a:rPr lang="en" dirty="0">
                <a:solidFill>
                  <a:srgbClr val="2B1803"/>
                </a:solidFill>
                <a:latin typeface="Darker Grotesque Medium"/>
                <a:ea typeface="Darker Grotesque Medium"/>
                <a:cs typeface="Darker Grotesque Medium"/>
                <a:sym typeface="Darker Grotesque Medium"/>
              </a:rPr>
              <a:t>Spike has sold his custom frames to local businesses and has even opened an online shop!</a:t>
            </a:r>
            <a:endParaRPr sz="2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4"/>
        <p:cNvGrpSpPr/>
        <p:nvPr/>
      </p:nvGrpSpPr>
      <p:grpSpPr>
        <a:xfrm>
          <a:off x="0" y="0"/>
          <a:ext cx="0" cy="0"/>
          <a:chOff x="0" y="0"/>
          <a:chExt cx="0" cy="0"/>
        </a:xfrm>
      </p:grpSpPr>
      <p:sp>
        <p:nvSpPr>
          <p:cNvPr id="655" name="Google Shape;655;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Simple strategies for building community &amp; connection</a:t>
            </a:r>
            <a:endParaRPr>
              <a:solidFill>
                <a:schemeClr val="lt1"/>
              </a:solidFill>
              <a:latin typeface="Rammetto One"/>
              <a:ea typeface="Rammetto One"/>
              <a:cs typeface="Rammetto One"/>
              <a:sym typeface="Rammetto One"/>
            </a:endParaRPr>
          </a:p>
        </p:txBody>
      </p:sp>
      <p:sp>
        <p:nvSpPr>
          <p:cNvPr id="656" name="Google Shape;656;p73"/>
          <p:cNvSpPr/>
          <p:nvPr/>
        </p:nvSpPr>
        <p:spPr>
          <a:xfrm>
            <a:off x="518187" y="1464250"/>
            <a:ext cx="4368000" cy="410100"/>
          </a:xfrm>
          <a:prstGeom prst="snip1Rect">
            <a:avLst>
              <a:gd name="adj" fmla="val 16667"/>
            </a:avLst>
          </a:prstGeom>
          <a:solidFill>
            <a:srgbClr val="E8F4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57" name="Google Shape;657;p73"/>
          <p:cNvSpPr txBox="1"/>
          <p:nvPr/>
        </p:nvSpPr>
        <p:spPr>
          <a:xfrm>
            <a:off x="518175" y="1461550"/>
            <a:ext cx="433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Feedback and photos after every class</a:t>
            </a:r>
            <a:endParaRPr sz="1500" b="1">
              <a:solidFill>
                <a:schemeClr val="lt1"/>
              </a:solidFill>
              <a:latin typeface="Darker Grotesque"/>
              <a:ea typeface="Darker Grotesque"/>
              <a:cs typeface="Darker Grotesque"/>
              <a:sym typeface="Darker Grotesque"/>
            </a:endParaRPr>
          </a:p>
        </p:txBody>
      </p:sp>
      <p:sp>
        <p:nvSpPr>
          <p:cNvPr id="658" name="Google Shape;658;p73"/>
          <p:cNvSpPr/>
          <p:nvPr/>
        </p:nvSpPr>
        <p:spPr>
          <a:xfrm>
            <a:off x="1061487" y="1957425"/>
            <a:ext cx="4338900" cy="410100"/>
          </a:xfrm>
          <a:prstGeom prst="snip1Rect">
            <a:avLst>
              <a:gd name="adj" fmla="val 16667"/>
            </a:avLst>
          </a:prstGeom>
          <a:solidFill>
            <a:srgbClr val="BDF6C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59" name="Google Shape;659;p73"/>
          <p:cNvSpPr txBox="1"/>
          <p:nvPr/>
        </p:nvSpPr>
        <p:spPr>
          <a:xfrm>
            <a:off x="1061475" y="1954725"/>
            <a:ext cx="433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Slideshow of previous classes and projects </a:t>
            </a:r>
            <a:endParaRPr sz="1500" b="1">
              <a:solidFill>
                <a:schemeClr val="lt1"/>
              </a:solidFill>
              <a:latin typeface="Darker Grotesque"/>
              <a:ea typeface="Darker Grotesque"/>
              <a:cs typeface="Darker Grotesque"/>
              <a:sym typeface="Darker Grotesque"/>
            </a:endParaRPr>
          </a:p>
        </p:txBody>
      </p:sp>
      <p:sp>
        <p:nvSpPr>
          <p:cNvPr id="660" name="Google Shape;660;p73"/>
          <p:cNvSpPr/>
          <p:nvPr/>
        </p:nvSpPr>
        <p:spPr>
          <a:xfrm>
            <a:off x="1760937" y="2450600"/>
            <a:ext cx="4382100" cy="4101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61" name="Google Shape;661;p73"/>
          <p:cNvSpPr txBox="1"/>
          <p:nvPr/>
        </p:nvSpPr>
        <p:spPr>
          <a:xfrm>
            <a:off x="1782525" y="2447900"/>
            <a:ext cx="433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Tables arranged facing one another</a:t>
            </a:r>
            <a:endParaRPr sz="1500" b="1">
              <a:solidFill>
                <a:schemeClr val="lt1"/>
              </a:solidFill>
              <a:latin typeface="Darker Grotesque"/>
              <a:ea typeface="Darker Grotesque"/>
              <a:cs typeface="Darker Grotesque"/>
              <a:sym typeface="Darker Grotesque"/>
            </a:endParaRPr>
          </a:p>
        </p:txBody>
      </p:sp>
      <p:sp>
        <p:nvSpPr>
          <p:cNvPr id="662" name="Google Shape;662;p73"/>
          <p:cNvSpPr/>
          <p:nvPr/>
        </p:nvSpPr>
        <p:spPr>
          <a:xfrm>
            <a:off x="2380962" y="2943775"/>
            <a:ext cx="4382100" cy="410100"/>
          </a:xfrm>
          <a:prstGeom prst="snip1Rect">
            <a:avLst>
              <a:gd name="adj" fmla="val 16667"/>
            </a:avLst>
          </a:prstGeom>
          <a:solidFill>
            <a:srgbClr val="E8F4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63" name="Google Shape;663;p73"/>
          <p:cNvSpPr txBox="1"/>
          <p:nvPr/>
        </p:nvSpPr>
        <p:spPr>
          <a:xfrm>
            <a:off x="2402550" y="2941075"/>
            <a:ext cx="433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Interest-overlap and built in time downtime</a:t>
            </a:r>
            <a:endParaRPr sz="1500" b="1">
              <a:solidFill>
                <a:schemeClr val="lt1"/>
              </a:solidFill>
              <a:latin typeface="Darker Grotesque"/>
              <a:ea typeface="Darker Grotesque"/>
              <a:cs typeface="Darker Grotesque"/>
              <a:sym typeface="Darker Grotesque"/>
            </a:endParaRPr>
          </a:p>
        </p:txBody>
      </p:sp>
      <p:sp>
        <p:nvSpPr>
          <p:cNvPr id="664" name="Google Shape;664;p73"/>
          <p:cNvSpPr/>
          <p:nvPr/>
        </p:nvSpPr>
        <p:spPr>
          <a:xfrm>
            <a:off x="3013912" y="3436950"/>
            <a:ext cx="4382100" cy="410100"/>
          </a:xfrm>
          <a:prstGeom prst="snip1Rect">
            <a:avLst>
              <a:gd name="adj" fmla="val 16667"/>
            </a:avLst>
          </a:prstGeom>
          <a:solidFill>
            <a:srgbClr val="BDF6C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65" name="Google Shape;665;p73"/>
          <p:cNvSpPr txBox="1"/>
          <p:nvPr/>
        </p:nvSpPr>
        <p:spPr>
          <a:xfrm>
            <a:off x="3034150" y="3434250"/>
            <a:ext cx="433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Series classes allow for recurring patron interactions</a:t>
            </a:r>
            <a:endParaRPr sz="1500" b="1">
              <a:solidFill>
                <a:schemeClr val="lt1"/>
              </a:solidFill>
              <a:latin typeface="Darker Grotesque"/>
              <a:ea typeface="Darker Grotesque"/>
              <a:cs typeface="Darker Grotesque"/>
              <a:sym typeface="Darker Grotesque"/>
            </a:endParaRPr>
          </a:p>
        </p:txBody>
      </p:sp>
      <p:sp>
        <p:nvSpPr>
          <p:cNvPr id="666" name="Google Shape;666;p73"/>
          <p:cNvSpPr/>
          <p:nvPr/>
        </p:nvSpPr>
        <p:spPr>
          <a:xfrm>
            <a:off x="3686887" y="3930125"/>
            <a:ext cx="4382100" cy="410100"/>
          </a:xfrm>
          <a:prstGeom prst="snip1Rect">
            <a:avLst>
              <a:gd name="adj" fmla="val 16667"/>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67" name="Google Shape;667;p73"/>
          <p:cNvSpPr txBox="1"/>
          <p:nvPr/>
        </p:nvSpPr>
        <p:spPr>
          <a:xfrm>
            <a:off x="3708475" y="3927425"/>
            <a:ext cx="43389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Open studio classes encourage skill sharing </a:t>
            </a:r>
            <a:endParaRPr sz="1500" b="1">
              <a:solidFill>
                <a:schemeClr val="lt1"/>
              </a:solidFill>
              <a:latin typeface="Darker Grotesque"/>
              <a:ea typeface="Darker Grotesque"/>
              <a:cs typeface="Darker Grotesque"/>
              <a:sym typeface="Darker Grotesque"/>
            </a:endParaRPr>
          </a:p>
        </p:txBody>
      </p:sp>
      <p:sp>
        <p:nvSpPr>
          <p:cNvPr id="668" name="Google Shape;668;p73"/>
          <p:cNvSpPr/>
          <p:nvPr/>
        </p:nvSpPr>
        <p:spPr>
          <a:xfrm>
            <a:off x="4231687" y="4423300"/>
            <a:ext cx="4382100" cy="410100"/>
          </a:xfrm>
          <a:prstGeom prst="snip1Rect">
            <a:avLst>
              <a:gd name="adj" fmla="val 16667"/>
            </a:avLst>
          </a:prstGeom>
          <a:solidFill>
            <a:srgbClr val="E8F4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verage"/>
              <a:ea typeface="Average"/>
              <a:cs typeface="Average"/>
              <a:sym typeface="Average"/>
            </a:endParaRPr>
          </a:p>
        </p:txBody>
      </p:sp>
      <p:sp>
        <p:nvSpPr>
          <p:cNvPr id="669" name="Google Shape;669;p73"/>
          <p:cNvSpPr txBox="1"/>
          <p:nvPr/>
        </p:nvSpPr>
        <p:spPr>
          <a:xfrm>
            <a:off x="4242925" y="4420600"/>
            <a:ext cx="4368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Darker Grotesque"/>
                <a:ea typeface="Darker Grotesque"/>
                <a:cs typeface="Darker Grotesque"/>
                <a:sym typeface="Darker Grotesque"/>
              </a:rPr>
              <a:t>Making for Good classes create direct impacts</a:t>
            </a:r>
            <a:endParaRPr sz="1500" b="1">
              <a:solidFill>
                <a:schemeClr val="lt1"/>
              </a:solidFill>
              <a:latin typeface="Darker Grotesque"/>
              <a:ea typeface="Darker Grotesque"/>
              <a:cs typeface="Darker Grotesque"/>
              <a:sym typeface="Darker Grotesq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3"/>
        <p:cNvGrpSpPr/>
        <p:nvPr/>
      </p:nvGrpSpPr>
      <p:grpSpPr>
        <a:xfrm>
          <a:off x="0" y="0"/>
          <a:ext cx="0" cy="0"/>
          <a:chOff x="0" y="0"/>
          <a:chExt cx="0" cy="0"/>
        </a:xfrm>
      </p:grpSpPr>
      <p:sp>
        <p:nvSpPr>
          <p:cNvPr id="674" name="Google Shape;674;p74"/>
          <p:cNvSpPr txBox="1">
            <a:spLocks noGrp="1"/>
          </p:cNvSpPr>
          <p:nvPr>
            <p:ph type="title"/>
          </p:nvPr>
        </p:nvSpPr>
        <p:spPr>
          <a:xfrm>
            <a:off x="2635325" y="974925"/>
            <a:ext cx="3873300" cy="1152900"/>
          </a:xfrm>
          <a:prstGeom prst="rect">
            <a:avLst/>
          </a:prstGeom>
          <a:noFill/>
          <a:ln>
            <a:noFill/>
          </a:ln>
        </p:spPr>
        <p:txBody>
          <a:bodyPr spcFirstLastPara="1" wrap="square" lIns="45725" tIns="22850" rIns="45725" bIns="22850" anchor="ctr" anchorCtr="0">
            <a:noAutofit/>
          </a:bodyPr>
          <a:lstStyle/>
          <a:p>
            <a:pPr marL="0" lvl="0" indent="0" algn="ctr" rtl="0">
              <a:spcBef>
                <a:spcPts val="0"/>
              </a:spcBef>
              <a:spcAft>
                <a:spcPts val="0"/>
              </a:spcAft>
              <a:buClr>
                <a:schemeClr val="dk1"/>
              </a:buClr>
              <a:buSzPts val="4400"/>
              <a:buFont typeface="Georgia"/>
              <a:buNone/>
            </a:pPr>
            <a:r>
              <a:rPr lang="en">
                <a:latin typeface="Rammetto One"/>
                <a:ea typeface="Rammetto One"/>
                <a:cs typeface="Rammetto One"/>
                <a:sym typeface="Rammetto One"/>
              </a:rPr>
              <a:t>Thank you!</a:t>
            </a:r>
            <a:endParaRPr>
              <a:latin typeface="Rammetto One"/>
              <a:ea typeface="Rammetto One"/>
              <a:cs typeface="Rammetto One"/>
              <a:sym typeface="Rammetto One"/>
            </a:endParaRPr>
          </a:p>
        </p:txBody>
      </p:sp>
      <p:sp>
        <p:nvSpPr>
          <p:cNvPr id="675" name="Google Shape;675;p74"/>
          <p:cNvSpPr txBox="1">
            <a:spLocks noGrp="1"/>
          </p:cNvSpPr>
          <p:nvPr>
            <p:ph type="body" idx="1"/>
          </p:nvPr>
        </p:nvSpPr>
        <p:spPr>
          <a:xfrm>
            <a:off x="2598450" y="2745475"/>
            <a:ext cx="2715900" cy="1281900"/>
          </a:xfrm>
          <a:prstGeom prst="rect">
            <a:avLst/>
          </a:prstGeom>
          <a:noFill/>
          <a:ln>
            <a:noFill/>
          </a:ln>
        </p:spPr>
        <p:txBody>
          <a:bodyPr spcFirstLastPara="1" wrap="square" lIns="45725" tIns="22850" rIns="45725" bIns="22850" anchor="t" anchorCtr="0">
            <a:normAutofit/>
          </a:bodyPr>
          <a:lstStyle/>
          <a:p>
            <a:pPr marL="0" lvl="0" indent="0" algn="l" rtl="0">
              <a:spcBef>
                <a:spcPts val="0"/>
              </a:spcBef>
              <a:spcAft>
                <a:spcPts val="0"/>
              </a:spcAft>
              <a:buClr>
                <a:schemeClr val="dk1"/>
              </a:buClr>
              <a:buSzPts val="1600"/>
              <a:buNone/>
            </a:pPr>
            <a:r>
              <a:rPr lang="en" sz="2000" b="1">
                <a:solidFill>
                  <a:schemeClr val="dk1"/>
                </a:solidFill>
              </a:rPr>
              <a:t>Katie Haines	</a:t>
            </a:r>
            <a:endParaRPr sz="2000" b="1">
              <a:solidFill>
                <a:schemeClr val="dk1"/>
              </a:solidFill>
            </a:endParaRPr>
          </a:p>
          <a:p>
            <a:pPr marL="0" lvl="0" indent="0" algn="l" rtl="0">
              <a:spcBef>
                <a:spcPts val="1200"/>
              </a:spcBef>
              <a:spcAft>
                <a:spcPts val="1200"/>
              </a:spcAft>
              <a:buClr>
                <a:schemeClr val="dk1"/>
              </a:buClr>
              <a:buSzPts val="1600"/>
              <a:buNone/>
            </a:pPr>
            <a:r>
              <a:rPr lang="en" sz="2000" b="1">
                <a:solidFill>
                  <a:schemeClr val="dk1"/>
                </a:solidFill>
              </a:rPr>
              <a:t>Joe Dimaggio III</a:t>
            </a:r>
            <a:endParaRPr sz="2000" b="1">
              <a:solidFill>
                <a:schemeClr val="dk1"/>
              </a:solidFill>
            </a:endParaRPr>
          </a:p>
        </p:txBody>
      </p:sp>
      <p:sp>
        <p:nvSpPr>
          <p:cNvPr id="676" name="Google Shape;676;p74"/>
          <p:cNvSpPr txBox="1">
            <a:spLocks noGrp="1"/>
          </p:cNvSpPr>
          <p:nvPr>
            <p:ph type="body" idx="1"/>
          </p:nvPr>
        </p:nvSpPr>
        <p:spPr>
          <a:xfrm>
            <a:off x="4801850" y="2745475"/>
            <a:ext cx="2627700" cy="1281900"/>
          </a:xfrm>
          <a:prstGeom prst="rect">
            <a:avLst/>
          </a:prstGeom>
          <a:noFill/>
          <a:ln>
            <a:noFill/>
          </a:ln>
        </p:spPr>
        <p:txBody>
          <a:bodyPr spcFirstLastPara="1" wrap="square" lIns="45725" tIns="22850" rIns="45725" bIns="22850" anchor="t" anchorCtr="0">
            <a:normAutofit/>
          </a:bodyPr>
          <a:lstStyle/>
          <a:p>
            <a:pPr marL="0" lvl="0" indent="0" algn="l" rtl="0">
              <a:spcBef>
                <a:spcPts val="0"/>
              </a:spcBef>
              <a:spcAft>
                <a:spcPts val="0"/>
              </a:spcAft>
              <a:buClr>
                <a:schemeClr val="dk1"/>
              </a:buClr>
              <a:buSzPts val="1600"/>
              <a:buNone/>
            </a:pPr>
            <a:r>
              <a:rPr lang="en" sz="2000" b="1">
                <a:solidFill>
                  <a:schemeClr val="dk1"/>
                </a:solidFill>
              </a:rPr>
              <a:t>khaines@carr.org</a:t>
            </a:r>
            <a:endParaRPr sz="2000" b="1">
              <a:solidFill>
                <a:schemeClr val="dk1"/>
              </a:solidFill>
            </a:endParaRPr>
          </a:p>
          <a:p>
            <a:pPr marL="0" lvl="0" indent="0" algn="l" rtl="0">
              <a:spcBef>
                <a:spcPts val="1200"/>
              </a:spcBef>
              <a:spcAft>
                <a:spcPts val="1200"/>
              </a:spcAft>
              <a:buClr>
                <a:schemeClr val="dk1"/>
              </a:buClr>
              <a:buSzPts val="1600"/>
              <a:buNone/>
            </a:pPr>
            <a:r>
              <a:rPr lang="en" sz="2000" b="1">
                <a:solidFill>
                  <a:schemeClr val="dk1"/>
                </a:solidFill>
              </a:rPr>
              <a:t>Jdimaggio@carr.org</a:t>
            </a:r>
            <a:endParaRPr sz="2000"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0"/>
        <p:cNvGrpSpPr/>
        <p:nvPr/>
      </p:nvGrpSpPr>
      <p:grpSpPr>
        <a:xfrm>
          <a:off x="0" y="0"/>
          <a:ext cx="0" cy="0"/>
          <a:chOff x="0" y="0"/>
          <a:chExt cx="0" cy="0"/>
        </a:xfrm>
      </p:grpSpPr>
      <p:pic>
        <p:nvPicPr>
          <p:cNvPr id="211" name="Google Shape;211;p39" descr="A group of six women display cork trivets they learned to engrave in a Making For Seniors class.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11694" y="1230836"/>
            <a:ext cx="2736552" cy="1824938"/>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12" name="Google Shape;212;p39" descr="People talk and socialize before a cooking class begins.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087756" y="1231350"/>
            <a:ext cx="2736548" cy="1823889"/>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13" name="Google Shape;213;p39" descr="Two women sit at a booth, selling Maryland themed goods they made in the Makerspace.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204973" y="3130466"/>
            <a:ext cx="2734056" cy="1819656"/>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sp>
        <p:nvSpPr>
          <p:cNvPr id="214" name="Google Shape;214;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Learning Objectives</a:t>
            </a:r>
            <a:endParaRPr>
              <a:solidFill>
                <a:schemeClr val="lt1"/>
              </a:solidFill>
              <a:latin typeface="Rammetto One"/>
              <a:ea typeface="Rammetto One"/>
              <a:cs typeface="Rammetto One"/>
              <a:sym typeface="Rammetto One"/>
            </a:endParaRPr>
          </a:p>
        </p:txBody>
      </p:sp>
      <p:grpSp>
        <p:nvGrpSpPr>
          <p:cNvPr id="215" name="Google Shape;215;p39"/>
          <p:cNvGrpSpPr/>
          <p:nvPr/>
        </p:nvGrpSpPr>
        <p:grpSpPr>
          <a:xfrm>
            <a:off x="623788" y="3753976"/>
            <a:ext cx="2112376" cy="572661"/>
            <a:chOff x="2795669" y="1177897"/>
            <a:chExt cx="3552600" cy="2145600"/>
          </a:xfrm>
        </p:grpSpPr>
        <p:sp>
          <p:nvSpPr>
            <p:cNvPr id="216" name="Google Shape;216;p39"/>
            <p:cNvSpPr/>
            <p:nvPr/>
          </p:nvSpPr>
          <p:spPr>
            <a:xfrm>
              <a:off x="2795669" y="1177897"/>
              <a:ext cx="3552600" cy="2145600"/>
            </a:xfrm>
            <a:prstGeom prst="roundRect">
              <a:avLst>
                <a:gd name="adj" fmla="val 8333"/>
              </a:avLst>
            </a:prstGeom>
            <a:solidFill>
              <a:schemeClr val="accent5"/>
            </a:solidFill>
            <a:ln w="28575" cap="flat" cmpd="sng">
              <a:solidFill>
                <a:schemeClr val="dk1"/>
              </a:solidFill>
              <a:prstDash val="solid"/>
              <a:round/>
              <a:headEnd type="none" w="sm" len="sm"/>
              <a:tailEnd type="none" w="sm" len="sm"/>
            </a:ln>
            <a:effectLst>
              <a:outerShdw blurRad="145345" dist="48448" dir="2700000" algn="bl" rotWithShape="0">
                <a:srgbClr val="000000">
                  <a:alpha val="41000"/>
                </a:srgbClr>
              </a:outerShdw>
            </a:effectLst>
          </p:spPr>
          <p:txBody>
            <a:bodyPr spcFirstLastPara="1" wrap="square" lIns="77525" tIns="77525" rIns="77525" bIns="77525" anchor="ctr" anchorCtr="0">
              <a:noAutofit/>
            </a:bodyPr>
            <a:lstStyle/>
            <a:p>
              <a:pPr marL="0" lvl="0" indent="0" algn="ctr" rtl="0">
                <a:spcBef>
                  <a:spcPts val="0"/>
                </a:spcBef>
                <a:spcAft>
                  <a:spcPts val="0"/>
                </a:spcAft>
                <a:buNone/>
              </a:pPr>
              <a:endParaRPr sz="1187">
                <a:latin typeface="Barlow"/>
                <a:ea typeface="Barlow"/>
                <a:cs typeface="Barlow"/>
                <a:sym typeface="Barlow"/>
              </a:endParaRPr>
            </a:p>
          </p:txBody>
        </p:sp>
        <p:sp>
          <p:nvSpPr>
            <p:cNvPr id="217" name="Google Shape;217;p39"/>
            <p:cNvSpPr txBox="1"/>
            <p:nvPr/>
          </p:nvSpPr>
          <p:spPr>
            <a:xfrm>
              <a:off x="3039202" y="1386977"/>
              <a:ext cx="3076800" cy="1614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latin typeface="Darker Grotesque SemiBold"/>
                  <a:ea typeface="Darker Grotesque SemiBold"/>
                  <a:cs typeface="Darker Grotesque SemiBold"/>
                  <a:sym typeface="Darker Grotesque SemiBold"/>
                </a:rPr>
                <a:t>Name three ways to foster connection</a:t>
              </a:r>
              <a:endParaRPr sz="1568">
                <a:latin typeface="Darker Grotesque SemiBold"/>
                <a:ea typeface="Darker Grotesque SemiBold"/>
                <a:cs typeface="Darker Grotesque SemiBold"/>
                <a:sym typeface="Darker Grotesque SemiBold"/>
              </a:endParaRPr>
            </a:p>
          </p:txBody>
        </p:sp>
      </p:grpSp>
      <p:grpSp>
        <p:nvGrpSpPr>
          <p:cNvPr id="218" name="Google Shape;218;p39"/>
          <p:cNvGrpSpPr/>
          <p:nvPr/>
        </p:nvGrpSpPr>
        <p:grpSpPr>
          <a:xfrm>
            <a:off x="3511812" y="1856973"/>
            <a:ext cx="2112380" cy="572661"/>
            <a:chOff x="2795659" y="1177899"/>
            <a:chExt cx="3320308" cy="2145600"/>
          </a:xfrm>
        </p:grpSpPr>
        <p:sp>
          <p:nvSpPr>
            <p:cNvPr id="219" name="Google Shape;219;p39"/>
            <p:cNvSpPr/>
            <p:nvPr/>
          </p:nvSpPr>
          <p:spPr>
            <a:xfrm>
              <a:off x="2795659" y="1177899"/>
              <a:ext cx="3288900" cy="2145600"/>
            </a:xfrm>
            <a:prstGeom prst="roundRect">
              <a:avLst>
                <a:gd name="adj" fmla="val 8333"/>
              </a:avLst>
            </a:prstGeom>
            <a:solidFill>
              <a:schemeClr val="accent5"/>
            </a:solidFill>
            <a:ln w="28575" cap="flat" cmpd="sng">
              <a:solidFill>
                <a:schemeClr val="dk1"/>
              </a:solidFill>
              <a:prstDash val="solid"/>
              <a:round/>
              <a:headEnd type="none" w="sm" len="sm"/>
              <a:tailEnd type="none" w="sm" len="sm"/>
            </a:ln>
            <a:effectLst>
              <a:outerShdw blurRad="145345" dist="48448" dir="2700000" algn="bl" rotWithShape="0">
                <a:srgbClr val="000000">
                  <a:alpha val="41000"/>
                </a:srgbClr>
              </a:outerShdw>
            </a:effectLst>
          </p:spPr>
          <p:txBody>
            <a:bodyPr spcFirstLastPara="1" wrap="square" lIns="77525" tIns="77525" rIns="77525" bIns="77525" anchor="ctr" anchorCtr="0">
              <a:noAutofit/>
            </a:bodyPr>
            <a:lstStyle/>
            <a:p>
              <a:pPr marL="0" lvl="0" indent="0" algn="ctr" rtl="0">
                <a:spcBef>
                  <a:spcPts val="0"/>
                </a:spcBef>
                <a:spcAft>
                  <a:spcPts val="0"/>
                </a:spcAft>
                <a:buNone/>
              </a:pPr>
              <a:endParaRPr sz="1187">
                <a:latin typeface="Barlow"/>
                <a:ea typeface="Barlow"/>
                <a:cs typeface="Barlow"/>
                <a:sym typeface="Barlow"/>
              </a:endParaRPr>
            </a:p>
          </p:txBody>
        </p:sp>
        <p:sp>
          <p:nvSpPr>
            <p:cNvPr id="220" name="Google Shape;220;p39"/>
            <p:cNvSpPr txBox="1"/>
            <p:nvPr/>
          </p:nvSpPr>
          <p:spPr>
            <a:xfrm>
              <a:off x="2985167" y="1386988"/>
              <a:ext cx="3130800" cy="1614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latin typeface="Darker Grotesque SemiBold"/>
                  <a:ea typeface="Darker Grotesque SemiBold"/>
                  <a:cs typeface="Darker Grotesque SemiBold"/>
                  <a:sym typeface="Darker Grotesque SemiBold"/>
                </a:rPr>
                <a:t>Create or adjust programs to increase accessibility</a:t>
              </a:r>
              <a:endParaRPr sz="1568">
                <a:latin typeface="Darker Grotesque SemiBold"/>
                <a:ea typeface="Darker Grotesque SemiBold"/>
                <a:cs typeface="Darker Grotesque SemiBold"/>
                <a:sym typeface="Darker Grotesque SemiBold"/>
              </a:endParaRPr>
            </a:p>
          </p:txBody>
        </p:sp>
      </p:grpSp>
      <p:grpSp>
        <p:nvGrpSpPr>
          <p:cNvPr id="221" name="Google Shape;221;p39"/>
          <p:cNvGrpSpPr/>
          <p:nvPr/>
        </p:nvGrpSpPr>
        <p:grpSpPr>
          <a:xfrm>
            <a:off x="6399913" y="3649758"/>
            <a:ext cx="2112228" cy="781083"/>
            <a:chOff x="2795664" y="1177976"/>
            <a:chExt cx="5339303" cy="2926500"/>
          </a:xfrm>
        </p:grpSpPr>
        <p:sp>
          <p:nvSpPr>
            <p:cNvPr id="222" name="Google Shape;222;p39"/>
            <p:cNvSpPr/>
            <p:nvPr/>
          </p:nvSpPr>
          <p:spPr>
            <a:xfrm>
              <a:off x="2795664" y="1177976"/>
              <a:ext cx="5277300" cy="2926500"/>
            </a:xfrm>
            <a:prstGeom prst="roundRect">
              <a:avLst>
                <a:gd name="adj" fmla="val 8333"/>
              </a:avLst>
            </a:prstGeom>
            <a:solidFill>
              <a:schemeClr val="accent5"/>
            </a:solidFill>
            <a:ln w="28575" cap="flat" cmpd="sng">
              <a:solidFill>
                <a:schemeClr val="dk1"/>
              </a:solidFill>
              <a:prstDash val="solid"/>
              <a:round/>
              <a:headEnd type="none" w="sm" len="sm"/>
              <a:tailEnd type="none" w="sm" len="sm"/>
            </a:ln>
            <a:effectLst>
              <a:outerShdw blurRad="145345" dist="48448" dir="2700000" algn="bl" rotWithShape="0">
                <a:srgbClr val="000000">
                  <a:alpha val="41000"/>
                </a:srgbClr>
              </a:outerShdw>
            </a:effectLst>
          </p:spPr>
          <p:txBody>
            <a:bodyPr spcFirstLastPara="1" wrap="square" lIns="77525" tIns="77525" rIns="77525" bIns="77525" anchor="ctr" anchorCtr="0">
              <a:noAutofit/>
            </a:bodyPr>
            <a:lstStyle/>
            <a:p>
              <a:pPr marL="0" lvl="0" indent="0" algn="ctr" rtl="0">
                <a:spcBef>
                  <a:spcPts val="0"/>
                </a:spcBef>
                <a:spcAft>
                  <a:spcPts val="0"/>
                </a:spcAft>
                <a:buNone/>
              </a:pPr>
              <a:endParaRPr sz="1187">
                <a:latin typeface="Barlow"/>
                <a:ea typeface="Barlow"/>
                <a:cs typeface="Barlow"/>
                <a:sym typeface="Barlow"/>
              </a:endParaRPr>
            </a:p>
          </p:txBody>
        </p:sp>
        <p:sp>
          <p:nvSpPr>
            <p:cNvPr id="223" name="Google Shape;223;p39"/>
            <p:cNvSpPr txBox="1"/>
            <p:nvPr/>
          </p:nvSpPr>
          <p:spPr>
            <a:xfrm>
              <a:off x="2985167" y="1386988"/>
              <a:ext cx="5149800" cy="2422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latin typeface="Darker Grotesque SemiBold"/>
                  <a:ea typeface="Darker Grotesque SemiBold"/>
                  <a:cs typeface="Darker Grotesque SemiBold"/>
                  <a:sym typeface="Darker Grotesque SemiBold"/>
                </a:rPr>
                <a:t>Identify opportunities for partnerships with community groups and local businesses</a:t>
              </a:r>
              <a:endParaRPr sz="1568">
                <a:latin typeface="Darker Grotesque SemiBold"/>
                <a:ea typeface="Darker Grotesque SemiBold"/>
                <a:cs typeface="Darker Grotesque SemiBold"/>
                <a:sym typeface="Darker Grotesque SemiBold"/>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1"/>
        <p:cNvGrpSpPr/>
        <p:nvPr/>
      </p:nvGrpSpPr>
      <p:grpSpPr>
        <a:xfrm>
          <a:off x="0" y="0"/>
          <a:ext cx="0" cy="0"/>
          <a:chOff x="0" y="0"/>
          <a:chExt cx="0" cy="0"/>
        </a:xfrm>
      </p:grpSpPr>
      <p:sp>
        <p:nvSpPr>
          <p:cNvPr id="682" name="Google Shape;682;p75"/>
          <p:cNvSpPr txBox="1">
            <a:spLocks noGrp="1"/>
          </p:cNvSpPr>
          <p:nvPr>
            <p:ph type="title"/>
          </p:nvPr>
        </p:nvSpPr>
        <p:spPr>
          <a:xfrm>
            <a:off x="542528" y="628650"/>
            <a:ext cx="8058900" cy="1009800"/>
          </a:xfrm>
          <a:prstGeom prst="rect">
            <a:avLst/>
          </a:prstGeom>
          <a:noFill/>
          <a:ln>
            <a:noFill/>
          </a:ln>
        </p:spPr>
        <p:txBody>
          <a:bodyPr spcFirstLastPara="1" wrap="square" lIns="45725" tIns="22850" rIns="45725" bIns="22850" anchor="t" anchorCtr="0">
            <a:normAutofit/>
          </a:bodyPr>
          <a:lstStyle/>
          <a:p>
            <a:pPr marL="0" lvl="0" indent="0" algn="ctr" rtl="0">
              <a:spcBef>
                <a:spcPts val="0"/>
              </a:spcBef>
              <a:spcAft>
                <a:spcPts val="0"/>
              </a:spcAft>
              <a:buClr>
                <a:schemeClr val="accent5"/>
              </a:buClr>
              <a:buSzPts val="2000"/>
              <a:buFont typeface="Georgia"/>
              <a:buNone/>
            </a:pPr>
            <a:r>
              <a:rPr lang="en">
                <a:solidFill>
                  <a:schemeClr val="accent5"/>
                </a:solidFill>
              </a:rPr>
              <a:t>Please take a moment to </a:t>
            </a:r>
            <a:br>
              <a:rPr lang="en">
                <a:solidFill>
                  <a:schemeClr val="accent5"/>
                </a:solidFill>
              </a:rPr>
            </a:br>
            <a:r>
              <a:rPr lang="en">
                <a:solidFill>
                  <a:schemeClr val="accent5"/>
                </a:solidFill>
              </a:rPr>
              <a:t>complete the program survey.</a:t>
            </a:r>
            <a:endParaRPr>
              <a:solidFill>
                <a:schemeClr val="accent5"/>
              </a:solidFill>
            </a:endParaRPr>
          </a:p>
        </p:txBody>
      </p:sp>
      <p:pic>
        <p:nvPicPr>
          <p:cNvPr id="683" name="Google Shape;683;p75" descr="A qr code on a white background&#10;&#10;AI-generated content may be incorrec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86124" y="1514475"/>
            <a:ext cx="2571752" cy="2622540"/>
          </a:xfrm>
          <a:prstGeom prst="rect">
            <a:avLst/>
          </a:prstGeom>
          <a:noFill/>
          <a:ln>
            <a:noFill/>
          </a:ln>
        </p:spPr>
      </p:pic>
      <p:sp>
        <p:nvSpPr>
          <p:cNvPr id="684" name="Google Shape;684;p75"/>
          <p:cNvSpPr txBox="1"/>
          <p:nvPr/>
        </p:nvSpPr>
        <p:spPr>
          <a:xfrm>
            <a:off x="2285999" y="4019550"/>
            <a:ext cx="4572000" cy="354000"/>
          </a:xfrm>
          <a:prstGeom prst="rect">
            <a:avLst/>
          </a:prstGeom>
          <a:noFill/>
          <a:ln>
            <a:noFill/>
          </a:ln>
        </p:spPr>
        <p:txBody>
          <a:bodyPr spcFirstLastPara="1" wrap="square" lIns="45725" tIns="22850" rIns="45725" bIns="22850" anchor="t" anchorCtr="0">
            <a:spAutoFit/>
          </a:bodyPr>
          <a:lstStyle/>
          <a:p>
            <a:pPr marL="0" marR="0" lvl="0" indent="0" algn="ctr" rtl="0">
              <a:spcBef>
                <a:spcPts val="0"/>
              </a:spcBef>
              <a:spcAft>
                <a:spcPts val="0"/>
              </a:spcAft>
              <a:buNone/>
            </a:pPr>
            <a:r>
              <a:rPr lang="en" sz="2000" b="1" i="0" u="none" strike="noStrike" cap="none">
                <a:solidFill>
                  <a:schemeClr val="accent5"/>
                </a:solidFill>
                <a:latin typeface="Arial"/>
                <a:ea typeface="Arial"/>
                <a:cs typeface="Arial"/>
                <a:sym typeface="Arial"/>
              </a:rPr>
              <a:t>SCAN ME!</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Exploration Commons @ 50 East</a:t>
            </a:r>
            <a:endParaRPr>
              <a:solidFill>
                <a:schemeClr val="lt1"/>
              </a:solidFill>
              <a:latin typeface="Rammetto One"/>
              <a:ea typeface="Rammetto One"/>
              <a:cs typeface="Rammetto One"/>
              <a:sym typeface="Rammetto One"/>
            </a:endParaRPr>
          </a:p>
        </p:txBody>
      </p:sp>
      <p:pic>
        <p:nvPicPr>
          <p:cNvPr id="229" name="Google Shape;229;p40" descr="Exploration Commons is located in the lower level of the Westminster Branch Library. "/>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72551" y="1292575"/>
            <a:ext cx="4319764" cy="3246174"/>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30" name="Google Shape;230;p40" descr="The fabrication lab has two laser engravers, a CNC router, and a resin 3D printer. "/>
          <p:cNvPicPr preferRelativeResize="0"/>
          <p:nvPr/>
        </p:nvPicPr>
        <p:blipFill>
          <a:blip r:embed="rId5">
            <a:alphaModFix/>
          </a:blip>
          <a:stretch>
            <a:fillRect/>
          </a:stretch>
        </p:blipFill>
        <p:spPr>
          <a:xfrm>
            <a:off x="4955200" y="2846695"/>
            <a:ext cx="3011700" cy="1692050"/>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grpSp>
        <p:nvGrpSpPr>
          <p:cNvPr id="231" name="Google Shape;231;p40"/>
          <p:cNvGrpSpPr/>
          <p:nvPr/>
        </p:nvGrpSpPr>
        <p:grpSpPr>
          <a:xfrm>
            <a:off x="4955286" y="1292571"/>
            <a:ext cx="3011539" cy="1398638"/>
            <a:chOff x="2795650" y="1177875"/>
            <a:chExt cx="3552600" cy="1852500"/>
          </a:xfrm>
        </p:grpSpPr>
        <p:sp>
          <p:nvSpPr>
            <p:cNvPr id="232" name="Google Shape;232;p40"/>
            <p:cNvSpPr/>
            <p:nvPr/>
          </p:nvSpPr>
          <p:spPr>
            <a:xfrm>
              <a:off x="2795650" y="1177875"/>
              <a:ext cx="3552600" cy="1852500"/>
            </a:xfrm>
            <a:prstGeom prst="roundRect">
              <a:avLst>
                <a:gd name="adj" fmla="val 8333"/>
              </a:avLst>
            </a:prstGeom>
            <a:solidFill>
              <a:schemeClr val="accent5"/>
            </a:solidFill>
            <a:ln w="28575" cap="flat" cmpd="sng">
              <a:solidFill>
                <a:schemeClr val="dk1"/>
              </a:solidFill>
              <a:prstDash val="solid"/>
              <a:round/>
              <a:headEnd type="none" w="sm" len="sm"/>
              <a:tailEnd type="none" w="sm" len="sm"/>
            </a:ln>
            <a:effectLst>
              <a:outerShdw blurRad="145345" dist="48448" dir="2700000" algn="bl" rotWithShape="0">
                <a:srgbClr val="000000">
                  <a:alpha val="41000"/>
                </a:srgbClr>
              </a:outerShdw>
            </a:effectLst>
          </p:spPr>
          <p:txBody>
            <a:bodyPr spcFirstLastPara="1" wrap="square" lIns="77525" tIns="77525" rIns="77525" bIns="77525" anchor="ctr" anchorCtr="0">
              <a:noAutofit/>
            </a:bodyPr>
            <a:lstStyle/>
            <a:p>
              <a:pPr marL="0" lvl="0" indent="0" algn="ctr" rtl="0">
                <a:spcBef>
                  <a:spcPts val="0"/>
                </a:spcBef>
                <a:spcAft>
                  <a:spcPts val="0"/>
                </a:spcAft>
                <a:buNone/>
              </a:pPr>
              <a:endParaRPr sz="1187">
                <a:latin typeface="Barlow"/>
                <a:ea typeface="Barlow"/>
                <a:cs typeface="Barlow"/>
                <a:sym typeface="Barlow"/>
              </a:endParaRPr>
            </a:p>
          </p:txBody>
        </p:sp>
        <p:sp>
          <p:nvSpPr>
            <p:cNvPr id="233" name="Google Shape;233;p40"/>
            <p:cNvSpPr txBox="1"/>
            <p:nvPr/>
          </p:nvSpPr>
          <p:spPr>
            <a:xfrm>
              <a:off x="3039208" y="1387006"/>
              <a:ext cx="3076800" cy="1461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a:latin typeface="Darker Grotesque Medium"/>
                  <a:ea typeface="Darker Grotesque Medium"/>
                  <a:cs typeface="Darker Grotesque Medium"/>
                  <a:sym typeface="Darker Grotesque Medium"/>
                </a:rPr>
                <a:t>Exploration Commons was completed in December 2021 and provides the region with a collaborative and experiential learning space. </a:t>
              </a:r>
              <a:endParaRPr>
                <a:latin typeface="Darker Grotesque Medium"/>
                <a:ea typeface="Darker Grotesque Medium"/>
                <a:cs typeface="Darker Grotesque Medium"/>
                <a:sym typeface="Darker Grotesque Medium"/>
              </a:endParaRPr>
            </a:p>
            <a:p>
              <a:pPr marL="0" lvl="0" indent="0" algn="l" rtl="0">
                <a:lnSpc>
                  <a:spcPct val="105000"/>
                </a:lnSpc>
                <a:spcBef>
                  <a:spcPts val="0"/>
                </a:spcBef>
                <a:spcAft>
                  <a:spcPts val="0"/>
                </a:spcAft>
                <a:buNone/>
              </a:pPr>
              <a:endParaRPr sz="1568">
                <a:latin typeface="Darker Grotesque Medium"/>
                <a:ea typeface="Darker Grotesque Medium"/>
                <a:cs typeface="Darker Grotesque Medium"/>
                <a:sym typeface="Darker Grotesque Medium"/>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Exploration Commons @ 50 East</a:t>
            </a:r>
            <a:endParaRPr>
              <a:solidFill>
                <a:schemeClr val="lt1"/>
              </a:solidFill>
              <a:latin typeface="Rammetto One"/>
              <a:ea typeface="Rammetto One"/>
              <a:cs typeface="Rammetto One"/>
              <a:sym typeface="Rammetto One"/>
            </a:endParaRPr>
          </a:p>
        </p:txBody>
      </p:sp>
      <p:pic>
        <p:nvPicPr>
          <p:cNvPr id="239" name="Google Shape;239;p41" descr="The 1500 square foot kitchen has an ADA accessible island. "/>
          <p:cNvPicPr preferRelativeResize="0"/>
          <p:nvPr/>
        </p:nvPicPr>
        <p:blipFill>
          <a:blip r:embed="rId4">
            <a:alphaModFix/>
          </a:blip>
          <a:stretch>
            <a:fillRect/>
          </a:stretch>
        </p:blipFill>
        <p:spPr>
          <a:xfrm>
            <a:off x="6172440" y="1212879"/>
            <a:ext cx="2670048" cy="2002175"/>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40" name="Google Shape;240;p41" descr="The 3,000 square foot Makerspace is open to the public during operating hours.  "/>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236975" y="1224663"/>
            <a:ext cx="2669573" cy="2002176"/>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41" name="Google Shape;241;p41" descr="Exploration Commons has four meeting rooms spaces. "/>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19065" y="1224675"/>
            <a:ext cx="2669573" cy="2002176"/>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grpSp>
        <p:nvGrpSpPr>
          <p:cNvPr id="242" name="Google Shape;242;p41"/>
          <p:cNvGrpSpPr/>
          <p:nvPr/>
        </p:nvGrpSpPr>
        <p:grpSpPr>
          <a:xfrm>
            <a:off x="319075" y="2597426"/>
            <a:ext cx="8523225" cy="2377324"/>
            <a:chOff x="319075" y="1574551"/>
            <a:chExt cx="8523225" cy="2377324"/>
          </a:xfrm>
        </p:grpSpPr>
        <p:sp>
          <p:nvSpPr>
            <p:cNvPr id="243" name="Google Shape;243;p41"/>
            <p:cNvSpPr/>
            <p:nvPr/>
          </p:nvSpPr>
          <p:spPr>
            <a:xfrm>
              <a:off x="3236975" y="2351375"/>
              <a:ext cx="2670000" cy="1600500"/>
            </a:xfrm>
            <a:prstGeom prst="roundRect">
              <a:avLst>
                <a:gd name="adj" fmla="val 2980"/>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
          <p:nvSpPr>
            <p:cNvPr id="244" name="Google Shape;244;p41"/>
            <p:cNvSpPr txBox="1"/>
            <p:nvPr/>
          </p:nvSpPr>
          <p:spPr>
            <a:xfrm>
              <a:off x="3575255" y="2603250"/>
              <a:ext cx="1993500" cy="13485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1800">
                  <a:latin typeface="Darker Grotesque Black"/>
                  <a:ea typeface="Darker Grotesque Black"/>
                  <a:cs typeface="Darker Grotesque Black"/>
                  <a:sym typeface="Darker Grotesque Black"/>
                </a:rPr>
                <a:t>Makerspace</a:t>
              </a:r>
              <a:endParaRPr sz="1800">
                <a:latin typeface="Darker Grotesque Black"/>
                <a:ea typeface="Darker Grotesque Black"/>
                <a:cs typeface="Darker Grotesque Black"/>
                <a:sym typeface="Darker Grotesque Black"/>
              </a:endParaRPr>
            </a:p>
            <a:p>
              <a:pPr marL="0" lvl="0" indent="0" algn="ctr" rtl="0">
                <a:lnSpc>
                  <a:spcPct val="90000"/>
                </a:lnSpc>
                <a:spcBef>
                  <a:spcPts val="0"/>
                </a:spcBef>
                <a:spcAft>
                  <a:spcPts val="0"/>
                </a:spcAft>
                <a:buNone/>
              </a:pPr>
              <a:endParaRPr sz="1600" b="1">
                <a:latin typeface="Rammetto One"/>
                <a:ea typeface="Rammetto One"/>
                <a:cs typeface="Rammetto One"/>
                <a:sym typeface="Rammetto One"/>
              </a:endParaRPr>
            </a:p>
            <a:p>
              <a:pPr marL="0" lvl="0" indent="0" algn="ctr" rtl="0">
                <a:lnSpc>
                  <a:spcPct val="90000"/>
                </a:lnSpc>
                <a:spcBef>
                  <a:spcPts val="0"/>
                </a:spcBef>
                <a:spcAft>
                  <a:spcPts val="0"/>
                </a:spcAft>
                <a:buNone/>
              </a:pPr>
              <a:r>
                <a:rPr lang="en">
                  <a:latin typeface="Darker Grotesque Medium"/>
                  <a:ea typeface="Darker Grotesque Medium"/>
                  <a:cs typeface="Darker Grotesque Medium"/>
                  <a:sym typeface="Darker Grotesque Medium"/>
                </a:rPr>
                <a:t>A fully equipped fabrication and digital design lab open to all skill levels.</a:t>
              </a:r>
              <a:endParaRPr>
                <a:latin typeface="Darker Grotesque Medium"/>
                <a:ea typeface="Darker Grotesque Medium"/>
                <a:cs typeface="Darker Grotesque Medium"/>
                <a:sym typeface="Darker Grotesque Medium"/>
              </a:endParaRPr>
            </a:p>
          </p:txBody>
        </p:sp>
        <p:sp>
          <p:nvSpPr>
            <p:cNvPr id="245" name="Google Shape;245;p41"/>
            <p:cNvSpPr/>
            <p:nvPr/>
          </p:nvSpPr>
          <p:spPr>
            <a:xfrm>
              <a:off x="319075" y="2351375"/>
              <a:ext cx="2669700" cy="1600500"/>
            </a:xfrm>
            <a:prstGeom prst="roundRect">
              <a:avLst>
                <a:gd name="adj" fmla="val 2968"/>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
          <p:nvSpPr>
            <p:cNvPr id="246" name="Google Shape;246;p41"/>
            <p:cNvSpPr txBox="1"/>
            <p:nvPr/>
          </p:nvSpPr>
          <p:spPr>
            <a:xfrm>
              <a:off x="657113" y="2603250"/>
              <a:ext cx="1993500" cy="12192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1800">
                  <a:latin typeface="Darker Grotesque Black"/>
                  <a:ea typeface="Darker Grotesque Black"/>
                  <a:cs typeface="Darker Grotesque Black"/>
                  <a:sym typeface="Darker Grotesque Black"/>
                </a:rPr>
                <a:t>Meeting Rooms</a:t>
              </a:r>
              <a:endParaRPr sz="1800">
                <a:latin typeface="Darker Grotesque Black"/>
                <a:ea typeface="Darker Grotesque Black"/>
                <a:cs typeface="Darker Grotesque Black"/>
                <a:sym typeface="Darker Grotesque Black"/>
              </a:endParaRPr>
            </a:p>
            <a:p>
              <a:pPr marL="0" lvl="0" indent="0" algn="ctr" rtl="0">
                <a:lnSpc>
                  <a:spcPct val="90000"/>
                </a:lnSpc>
                <a:spcBef>
                  <a:spcPts val="0"/>
                </a:spcBef>
                <a:spcAft>
                  <a:spcPts val="0"/>
                </a:spcAft>
                <a:buNone/>
              </a:pPr>
              <a:endParaRPr sz="1600">
                <a:latin typeface="Darker Grotesque Medium"/>
                <a:ea typeface="Darker Grotesque Medium"/>
                <a:cs typeface="Darker Grotesque Medium"/>
                <a:sym typeface="Darker Grotesque Medium"/>
              </a:endParaRPr>
            </a:p>
            <a:p>
              <a:pPr marL="0" lvl="0" indent="0" algn="ctr" rtl="0">
                <a:lnSpc>
                  <a:spcPct val="90000"/>
                </a:lnSpc>
                <a:spcBef>
                  <a:spcPts val="0"/>
                </a:spcBef>
                <a:spcAft>
                  <a:spcPts val="0"/>
                </a:spcAft>
                <a:buNone/>
              </a:pPr>
              <a:r>
                <a:rPr lang="en">
                  <a:latin typeface="Darker Grotesque Medium"/>
                  <a:ea typeface="Darker Grotesque Medium"/>
                  <a:cs typeface="Darker Grotesque Medium"/>
                  <a:sym typeface="Darker Grotesque Medium"/>
                </a:rPr>
                <a:t>Flexible spaces for group gatherings, workshops, and community events.</a:t>
              </a:r>
              <a:endParaRPr>
                <a:latin typeface="Darker Grotesque Medium"/>
                <a:ea typeface="Darker Grotesque Medium"/>
                <a:cs typeface="Darker Grotesque Medium"/>
                <a:sym typeface="Darker Grotesque Medium"/>
              </a:endParaRPr>
            </a:p>
            <a:p>
              <a:pPr marL="0" lvl="0" indent="0" algn="ctr" rtl="0">
                <a:lnSpc>
                  <a:spcPct val="90000"/>
                </a:lnSpc>
                <a:spcBef>
                  <a:spcPts val="0"/>
                </a:spcBef>
                <a:spcAft>
                  <a:spcPts val="0"/>
                </a:spcAft>
                <a:buNone/>
              </a:pPr>
              <a:endParaRPr sz="1000">
                <a:latin typeface="Karla"/>
                <a:ea typeface="Karla"/>
                <a:cs typeface="Karla"/>
                <a:sym typeface="Karla"/>
              </a:endParaRPr>
            </a:p>
            <a:p>
              <a:pPr marL="0" lvl="0" indent="0" algn="l" rtl="0">
                <a:lnSpc>
                  <a:spcPct val="90000"/>
                </a:lnSpc>
                <a:spcBef>
                  <a:spcPts val="0"/>
                </a:spcBef>
                <a:spcAft>
                  <a:spcPts val="0"/>
                </a:spcAft>
                <a:buNone/>
              </a:pPr>
              <a:endParaRPr sz="1000">
                <a:latin typeface="Karla"/>
                <a:ea typeface="Karla"/>
                <a:cs typeface="Karla"/>
                <a:sym typeface="Karla"/>
              </a:endParaRPr>
            </a:p>
          </p:txBody>
        </p:sp>
        <p:sp>
          <p:nvSpPr>
            <p:cNvPr id="247" name="Google Shape;247;p41"/>
            <p:cNvSpPr/>
            <p:nvPr/>
          </p:nvSpPr>
          <p:spPr>
            <a:xfrm>
              <a:off x="6172300" y="2351375"/>
              <a:ext cx="2670000" cy="1600500"/>
            </a:xfrm>
            <a:prstGeom prst="roundRect">
              <a:avLst>
                <a:gd name="adj" fmla="val 2988"/>
              </a:avLst>
            </a:prstGeom>
            <a:solidFill>
              <a:schemeClr val="accent5"/>
            </a:solidFill>
            <a:ln w="2857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
          <p:nvSpPr>
            <p:cNvPr id="248" name="Google Shape;248;p41"/>
            <p:cNvSpPr txBox="1"/>
            <p:nvPr/>
          </p:nvSpPr>
          <p:spPr>
            <a:xfrm>
              <a:off x="6510730" y="2603250"/>
              <a:ext cx="1993500" cy="13485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None/>
              </a:pPr>
              <a:r>
                <a:rPr lang="en" sz="1800">
                  <a:latin typeface="Darker Grotesque Black"/>
                  <a:ea typeface="Darker Grotesque Black"/>
                  <a:cs typeface="Darker Grotesque Black"/>
                  <a:sym typeface="Darker Grotesque Black"/>
                </a:rPr>
                <a:t>Teaching Kitchen</a:t>
              </a:r>
              <a:endParaRPr sz="1800">
                <a:latin typeface="Darker Grotesque Black"/>
                <a:ea typeface="Darker Grotesque Black"/>
                <a:cs typeface="Darker Grotesque Black"/>
                <a:sym typeface="Darker Grotesque Black"/>
              </a:endParaRPr>
            </a:p>
            <a:p>
              <a:pPr marL="0" lvl="0" indent="0" algn="ctr" rtl="0">
                <a:lnSpc>
                  <a:spcPct val="90000"/>
                </a:lnSpc>
                <a:spcBef>
                  <a:spcPts val="0"/>
                </a:spcBef>
                <a:spcAft>
                  <a:spcPts val="0"/>
                </a:spcAft>
                <a:buNone/>
              </a:pPr>
              <a:endParaRPr sz="1600" b="1">
                <a:latin typeface="Rammetto One"/>
                <a:ea typeface="Rammetto One"/>
                <a:cs typeface="Rammetto One"/>
                <a:sym typeface="Rammetto One"/>
              </a:endParaRPr>
            </a:p>
            <a:p>
              <a:pPr marL="0" lvl="0" indent="0" algn="ctr" rtl="0">
                <a:spcBef>
                  <a:spcPts val="0"/>
                </a:spcBef>
                <a:spcAft>
                  <a:spcPts val="0"/>
                </a:spcAft>
                <a:buNone/>
              </a:pPr>
              <a:r>
                <a:rPr lang="en">
                  <a:latin typeface="Darker Grotesque Medium"/>
                  <a:ea typeface="Darker Grotesque Medium"/>
                  <a:cs typeface="Darker Grotesque Medium"/>
                  <a:sym typeface="Darker Grotesque Medium"/>
                </a:rPr>
                <a:t>A hands-on culinary classroom where community cooks and connects.</a:t>
              </a:r>
              <a:endParaRPr>
                <a:latin typeface="Darker Grotesque Medium"/>
                <a:ea typeface="Darker Grotesque Medium"/>
                <a:cs typeface="Darker Grotesque Medium"/>
                <a:sym typeface="Darker Grotesque Medium"/>
              </a:endParaRPr>
            </a:p>
            <a:p>
              <a:pPr marL="0" lvl="0" indent="0" algn="ctr" rtl="0">
                <a:lnSpc>
                  <a:spcPct val="90000"/>
                </a:lnSpc>
                <a:spcBef>
                  <a:spcPts val="0"/>
                </a:spcBef>
                <a:spcAft>
                  <a:spcPts val="0"/>
                </a:spcAft>
                <a:buNone/>
              </a:pPr>
              <a:endParaRPr sz="1000" b="1">
                <a:latin typeface="Karla"/>
                <a:ea typeface="Karla"/>
                <a:cs typeface="Karla"/>
                <a:sym typeface="Karla"/>
              </a:endParaRPr>
            </a:p>
          </p:txBody>
        </p:sp>
        <p:pic>
          <p:nvPicPr>
            <p:cNvPr id="249" name="Google Shape;249;p41" descr="Icon of two people."/>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084153" y="1574551"/>
              <a:ext cx="339917" cy="339902"/>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4" name="Google Shape;25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Makerspace Tools &amp; Technology</a:t>
            </a:r>
            <a:endParaRPr>
              <a:solidFill>
                <a:schemeClr val="lt1"/>
              </a:solidFill>
              <a:latin typeface="Rammetto One"/>
              <a:ea typeface="Rammetto One"/>
              <a:cs typeface="Rammetto One"/>
              <a:sym typeface="Rammetto One"/>
            </a:endParaRPr>
          </a:p>
        </p:txBody>
      </p:sp>
      <p:grpSp>
        <p:nvGrpSpPr>
          <p:cNvPr id="255" name="Google Shape;255;p42"/>
          <p:cNvGrpSpPr/>
          <p:nvPr/>
        </p:nvGrpSpPr>
        <p:grpSpPr>
          <a:xfrm>
            <a:off x="355624" y="1088551"/>
            <a:ext cx="3898473" cy="3697124"/>
            <a:chOff x="1338900" y="918500"/>
            <a:chExt cx="6466201" cy="2302213"/>
          </a:xfrm>
        </p:grpSpPr>
        <p:sp>
          <p:nvSpPr>
            <p:cNvPr id="256" name="Google Shape;256;p42"/>
            <p:cNvSpPr txBox="1"/>
            <p:nvPr/>
          </p:nvSpPr>
          <p:spPr>
            <a:xfrm>
              <a:off x="1338901" y="1145313"/>
              <a:ext cx="6466200" cy="2075400"/>
            </a:xfrm>
            <a:prstGeom prst="rect">
              <a:avLst/>
            </a:prstGeom>
            <a:solidFill>
              <a:schemeClr val="lt1"/>
            </a:solidFill>
            <a:ln>
              <a:noFill/>
            </a:ln>
            <a:effectLst>
              <a:outerShdw blurRad="214313" dist="19050" dir="5400000" algn="bl" rotWithShape="0">
                <a:srgbClr val="000000">
                  <a:alpha val="50000"/>
                </a:srgbClr>
              </a:outerShdw>
            </a:effectLst>
          </p:spPr>
          <p:txBody>
            <a:bodyPr spcFirstLastPara="1" wrap="square" lIns="0" tIns="45700" rIns="0" bIns="91425" anchor="ctr" anchorCtr="0">
              <a:noAutofit/>
            </a:bodyPr>
            <a:lstStyle/>
            <a:p>
              <a:pPr marL="0" lvl="0" indent="0" algn="l" rtl="0">
                <a:spcBef>
                  <a:spcPts val="0"/>
                </a:spcBef>
                <a:spcAft>
                  <a:spcPts val="0"/>
                </a:spcAft>
                <a:buNone/>
              </a:pPr>
              <a:r>
                <a:rPr lang="en" sz="1500">
                  <a:solidFill>
                    <a:schemeClr val="dk1"/>
                  </a:solidFill>
                  <a:latin typeface="Darker Grotesque Medium"/>
                  <a:ea typeface="Darker Grotesque Medium"/>
                  <a:cs typeface="Darker Grotesque Medium"/>
                  <a:sym typeface="Darker Grotesque Medium"/>
                </a:rPr>
                <a:t>  All listed software are available on public laptops and </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500">
                  <a:solidFill>
                    <a:schemeClr val="dk1"/>
                  </a:solidFill>
                  <a:latin typeface="Darker Grotesque Medium"/>
                  <a:ea typeface="Darker Grotesque Medium"/>
                  <a:cs typeface="Darker Grotesque Medium"/>
                  <a:sym typeface="Darker Grotesque Medium"/>
                </a:rPr>
                <a:t>  desktops in the Makerspace!</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Full Adobe Suite</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Fusion 360</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AutoCAD</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Blender</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CorelDraw</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Inventor </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Unity </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Unreal Engine 5</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MakeraCAM</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FL Studio</a:t>
              </a:r>
              <a:endParaRPr sz="1500">
                <a:solidFill>
                  <a:schemeClr val="dk1"/>
                </a:solidFill>
                <a:latin typeface="Darker Grotesque Medium"/>
                <a:ea typeface="Darker Grotesque Medium"/>
                <a:cs typeface="Darker Grotesque Medium"/>
                <a:sym typeface="Darker Grotesque Medium"/>
              </a:endParaRPr>
            </a:p>
            <a:p>
              <a:pPr marL="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p:txBody>
        </p:sp>
        <p:sp>
          <p:nvSpPr>
            <p:cNvPr id="257" name="Google Shape;257;p42"/>
            <p:cNvSpPr txBox="1"/>
            <p:nvPr/>
          </p:nvSpPr>
          <p:spPr>
            <a:xfrm>
              <a:off x="1338900" y="918500"/>
              <a:ext cx="6466200" cy="226800"/>
            </a:xfrm>
            <a:prstGeom prst="rect">
              <a:avLst/>
            </a:prstGeom>
            <a:solidFill>
              <a:schemeClr val="accent5"/>
            </a:solidFill>
            <a:ln>
              <a:noFill/>
            </a:ln>
            <a:effectLst>
              <a:outerShdw blurRad="214313" dist="19050" dir="5400000" algn="bl" rotWithShape="0">
                <a:srgbClr val="000000">
                  <a:alpha val="5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1500">
                  <a:solidFill>
                    <a:srgbClr val="1E1E1E"/>
                  </a:solidFill>
                  <a:latin typeface="Darker Grotesque Black"/>
                  <a:ea typeface="Darker Grotesque Black"/>
                  <a:cs typeface="Darker Grotesque Black"/>
                  <a:sym typeface="Darker Grotesque Black"/>
                </a:rPr>
                <a:t>  Digital Tools</a:t>
              </a:r>
              <a:endParaRPr sz="1500">
                <a:solidFill>
                  <a:srgbClr val="1E1E1E"/>
                </a:solidFill>
                <a:latin typeface="Darker Grotesque Black"/>
                <a:ea typeface="Darker Grotesque Black"/>
                <a:cs typeface="Darker Grotesque Black"/>
                <a:sym typeface="Darker Grotesque Black"/>
              </a:endParaRPr>
            </a:p>
          </p:txBody>
        </p:sp>
        <p:cxnSp>
          <p:nvCxnSpPr>
            <p:cNvPr id="258" name="Google Shape;258;p42"/>
            <p:cNvCxnSpPr/>
            <p:nvPr/>
          </p:nvCxnSpPr>
          <p:spPr>
            <a:xfrm>
              <a:off x="1338900" y="1145288"/>
              <a:ext cx="6466200" cy="0"/>
            </a:xfrm>
            <a:prstGeom prst="straightConnector1">
              <a:avLst/>
            </a:prstGeom>
            <a:noFill/>
            <a:ln w="9525" cap="flat" cmpd="sng">
              <a:solidFill>
                <a:srgbClr val="E8F4FF"/>
              </a:solidFill>
              <a:prstDash val="solid"/>
              <a:round/>
              <a:headEnd type="none" w="med" len="med"/>
              <a:tailEnd type="none" w="med" len="med"/>
            </a:ln>
            <a:effectLst>
              <a:outerShdw blurRad="214313" dist="19050" dir="5400000" algn="bl" rotWithShape="0">
                <a:srgbClr val="000000">
                  <a:alpha val="50000"/>
                </a:srgbClr>
              </a:outerShdw>
            </a:effectLst>
          </p:spPr>
        </p:cxnSp>
      </p:grpSp>
      <p:pic>
        <p:nvPicPr>
          <p:cNvPr id="259" name="Google Shape;259;p42" descr="Exploration Commons has 3D design software like Blender. " title="Screenshot 2026-04-16 132658.png"/>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727850" y="1088550"/>
            <a:ext cx="2730525" cy="1619574"/>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60" name="Google Shape;260;p42" descr="A student learns to use Adobe Illustrator.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101775" y="2040425"/>
            <a:ext cx="2730524" cy="1654499"/>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pic>
        <p:nvPicPr>
          <p:cNvPr id="261" name="Google Shape;261;p42" descr="An instructor leads a class through a design project using MakeraCam. "/>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779800" y="3166000"/>
            <a:ext cx="2730524" cy="1619575"/>
          </a:xfrm>
          <a:prstGeom prst="rect">
            <a:avLst/>
          </a:prstGeom>
          <a:noFill/>
          <a:ln w="28575" cap="flat" cmpd="sng">
            <a:solidFill>
              <a:schemeClr val="dk1"/>
            </a:solidFill>
            <a:prstDash val="solid"/>
            <a:round/>
            <a:headEnd type="none" w="sm" len="sm"/>
            <a:tailEnd type="none" w="sm" len="sm"/>
          </a:ln>
          <a:effectLst>
            <a:outerShdw blurRad="185738" dist="123825" dir="5400000" algn="bl" rotWithShape="0">
              <a:srgbClr val="000000">
                <a:alpha val="24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pic>
        <p:nvPicPr>
          <p:cNvPr id="266" name="Google Shape;266;p43" descr="A student gets certified to use the sewing machine.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1088550"/>
            <a:ext cx="2782476" cy="1619574"/>
          </a:xfrm>
          <a:prstGeom prst="rect">
            <a:avLst/>
          </a:prstGeom>
          <a:noFill/>
          <a:ln w="28575" cap="flat" cmpd="sng">
            <a:solidFill>
              <a:schemeClr val="dk1"/>
            </a:solidFill>
            <a:prstDash val="solid"/>
            <a:round/>
            <a:headEnd type="none" w="sm" len="sm"/>
            <a:tailEnd type="none" w="sm" len="sm"/>
          </a:ln>
          <a:effectLst>
            <a:outerShdw blurRad="157163" dist="19050" dir="5400000" algn="bl" rotWithShape="0">
              <a:srgbClr val="000000">
                <a:alpha val="55000"/>
              </a:srgbClr>
            </a:outerShdw>
          </a:effectLst>
        </p:spPr>
      </p:pic>
      <p:sp>
        <p:nvSpPr>
          <p:cNvPr id="267" name="Google Shape;267;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Makerspace Tools &amp; Technology</a:t>
            </a:r>
            <a:endParaRPr>
              <a:solidFill>
                <a:schemeClr val="lt1"/>
              </a:solidFill>
              <a:latin typeface="Rammetto One"/>
              <a:ea typeface="Rammetto One"/>
              <a:cs typeface="Rammetto One"/>
              <a:sym typeface="Rammetto One"/>
            </a:endParaRPr>
          </a:p>
        </p:txBody>
      </p:sp>
      <p:grpSp>
        <p:nvGrpSpPr>
          <p:cNvPr id="268" name="Google Shape;268;p43"/>
          <p:cNvGrpSpPr/>
          <p:nvPr/>
        </p:nvGrpSpPr>
        <p:grpSpPr>
          <a:xfrm>
            <a:off x="311699" y="1088551"/>
            <a:ext cx="3898473" cy="3697124"/>
            <a:chOff x="1338900" y="918500"/>
            <a:chExt cx="6466201" cy="2302213"/>
          </a:xfrm>
        </p:grpSpPr>
        <p:sp>
          <p:nvSpPr>
            <p:cNvPr id="269" name="Google Shape;269;p43"/>
            <p:cNvSpPr txBox="1"/>
            <p:nvPr/>
          </p:nvSpPr>
          <p:spPr>
            <a:xfrm>
              <a:off x="1338901" y="1145313"/>
              <a:ext cx="6466200" cy="2075400"/>
            </a:xfrm>
            <a:prstGeom prst="rect">
              <a:avLst/>
            </a:prstGeom>
            <a:solidFill>
              <a:schemeClr val="lt1"/>
            </a:solidFill>
            <a:ln>
              <a:noFill/>
            </a:ln>
            <a:effectLst>
              <a:outerShdw blurRad="185738" dist="19050" dir="5400000" algn="bl" rotWithShape="0">
                <a:srgbClr val="000000">
                  <a:alpha val="50000"/>
                </a:srgbClr>
              </a:outerShdw>
            </a:effectLst>
          </p:spPr>
          <p:txBody>
            <a:bodyPr spcFirstLastPara="1" wrap="square" lIns="0" tIns="45700" rIns="0" bIns="91425" anchor="ctr" anchorCtr="0">
              <a:noAutofit/>
            </a:bodyPr>
            <a:lstStyle/>
            <a:p>
              <a:pPr marL="0" lvl="0" indent="0" algn="l" rtl="0">
                <a:spcBef>
                  <a:spcPts val="0"/>
                </a:spcBef>
                <a:spcAft>
                  <a:spcPts val="0"/>
                </a:spcAft>
                <a:buNone/>
              </a:pPr>
              <a:r>
                <a:rPr lang="en" sz="1500">
                  <a:solidFill>
                    <a:schemeClr val="dk1"/>
                  </a:solidFill>
                  <a:latin typeface="Darker Grotesque Medium"/>
                  <a:ea typeface="Darker Grotesque Medium"/>
                  <a:cs typeface="Darker Grotesque Medium"/>
                  <a:sym typeface="Darker Grotesque Medium"/>
                </a:rPr>
                <a:t>  All listed equipment we have available in the </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500">
                  <a:solidFill>
                    <a:schemeClr val="dk1"/>
                  </a:solidFill>
                  <a:latin typeface="Darker Grotesque Medium"/>
                  <a:ea typeface="Darker Grotesque Medium"/>
                  <a:cs typeface="Darker Grotesque Medium"/>
                  <a:sym typeface="Darker Grotesque Medium"/>
                </a:rPr>
                <a:t>  Makerspace for classes and individual use!</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Laser Engravers</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CNC</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3D Printers</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Sewing Machines</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Embroidery</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Serger</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Cricut Vinyl Cutters</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Vaquformers</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3D Scanner</a:t>
              </a:r>
              <a:endParaRPr sz="1500">
                <a:solidFill>
                  <a:schemeClr val="dk1"/>
                </a:solidFill>
                <a:latin typeface="Darker Grotesque Medium"/>
                <a:ea typeface="Darker Grotesque Medium"/>
                <a:cs typeface="Darker Grotesque Medium"/>
                <a:sym typeface="Darker Grotesque Medium"/>
              </a:endParaRPr>
            </a:p>
            <a:p>
              <a:pPr marL="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p:txBody>
        </p:sp>
        <p:sp>
          <p:nvSpPr>
            <p:cNvPr id="270" name="Google Shape;270;p43"/>
            <p:cNvSpPr txBox="1"/>
            <p:nvPr/>
          </p:nvSpPr>
          <p:spPr>
            <a:xfrm>
              <a:off x="1338900" y="918500"/>
              <a:ext cx="6466200" cy="226800"/>
            </a:xfrm>
            <a:prstGeom prst="rect">
              <a:avLst/>
            </a:prstGeom>
            <a:solidFill>
              <a:schemeClr val="accent5"/>
            </a:solidFill>
            <a:ln>
              <a:noFill/>
            </a:ln>
            <a:effectLst>
              <a:outerShdw blurRad="185738" dist="19050" dir="5400000" algn="bl" rotWithShape="0">
                <a:srgbClr val="000000">
                  <a:alpha val="5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1500">
                  <a:solidFill>
                    <a:srgbClr val="1E1E1E"/>
                  </a:solidFill>
                  <a:latin typeface="Darker Grotesque Black"/>
                  <a:ea typeface="Darker Grotesque Black"/>
                  <a:cs typeface="Darker Grotesque Black"/>
                  <a:sym typeface="Darker Grotesque Black"/>
                </a:rPr>
                <a:t>  Fabrication Equipment</a:t>
              </a:r>
              <a:endParaRPr sz="1500">
                <a:solidFill>
                  <a:srgbClr val="1E1E1E"/>
                </a:solidFill>
                <a:latin typeface="Darker Grotesque Black"/>
                <a:ea typeface="Darker Grotesque Black"/>
                <a:cs typeface="Darker Grotesque Black"/>
                <a:sym typeface="Darker Grotesque Black"/>
              </a:endParaRPr>
            </a:p>
          </p:txBody>
        </p:sp>
        <p:cxnSp>
          <p:nvCxnSpPr>
            <p:cNvPr id="271" name="Google Shape;271;p43"/>
            <p:cNvCxnSpPr/>
            <p:nvPr/>
          </p:nvCxnSpPr>
          <p:spPr>
            <a:xfrm>
              <a:off x="1338900" y="1145288"/>
              <a:ext cx="6466200" cy="0"/>
            </a:xfrm>
            <a:prstGeom prst="straightConnector1">
              <a:avLst/>
            </a:prstGeom>
            <a:noFill/>
            <a:ln w="9525" cap="flat" cmpd="sng">
              <a:solidFill>
                <a:srgbClr val="E8F4FF"/>
              </a:solidFill>
              <a:prstDash val="solid"/>
              <a:round/>
              <a:headEnd type="none" w="med" len="med"/>
              <a:tailEnd type="none" w="med" len="med"/>
            </a:ln>
            <a:effectLst>
              <a:outerShdw blurRad="185738" dist="19050" dir="5400000" algn="bl" rotWithShape="0">
                <a:srgbClr val="000000">
                  <a:alpha val="50000"/>
                </a:srgbClr>
              </a:outerShdw>
            </a:effectLst>
          </p:spPr>
        </p:cxnSp>
      </p:grpSp>
      <p:pic>
        <p:nvPicPr>
          <p:cNvPr id="272" name="Google Shape;272;p43" descr="A man scans another man's head, using a 3D scanner. " title="i-MNwM5QR-X3.jp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45925" y="2075350"/>
            <a:ext cx="2730524" cy="1619574"/>
          </a:xfrm>
          <a:prstGeom prst="rect">
            <a:avLst/>
          </a:prstGeom>
          <a:noFill/>
          <a:ln w="28575" cap="flat" cmpd="sng">
            <a:solidFill>
              <a:schemeClr val="dk1"/>
            </a:solidFill>
            <a:prstDash val="solid"/>
            <a:round/>
            <a:headEnd type="none" w="sm" len="sm"/>
            <a:tailEnd type="none" w="sm" len="sm"/>
          </a:ln>
          <a:effectLst>
            <a:outerShdw blurRad="157163" dist="19050" dir="5400000" algn="bl" rotWithShape="0">
              <a:srgbClr val="000000">
                <a:alpha val="55000"/>
              </a:srgbClr>
            </a:outerShdw>
          </a:effectLst>
        </p:spPr>
      </p:pic>
      <p:pic>
        <p:nvPicPr>
          <p:cNvPr id="273" name="Google Shape;273;p43" descr="3D printed cosplay masks and shields sit on a table next to a Prusa 3D printer. "/>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623950" y="3166100"/>
            <a:ext cx="2730524" cy="1619574"/>
          </a:xfrm>
          <a:prstGeom prst="rect">
            <a:avLst/>
          </a:prstGeom>
          <a:noFill/>
          <a:ln w="28575" cap="flat" cmpd="sng">
            <a:solidFill>
              <a:schemeClr val="dk1"/>
            </a:solidFill>
            <a:prstDash val="solid"/>
            <a:round/>
            <a:headEnd type="none" w="sm" len="sm"/>
            <a:tailEnd type="none" w="sm" len="sm"/>
          </a:ln>
          <a:effectLst>
            <a:outerShdw blurRad="157163" dist="19050" dir="5400000" algn="bl" rotWithShape="0">
              <a:srgbClr val="000000">
                <a:alpha val="5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pic>
        <p:nvPicPr>
          <p:cNvPr id="278" name="Google Shape;278;p44" descr="Staff assist a customer with hand controllers in the virtual reality lab. "/>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1088550"/>
            <a:ext cx="2730525" cy="1619575"/>
          </a:xfrm>
          <a:prstGeom prst="rect">
            <a:avLst/>
          </a:prstGeom>
          <a:noFill/>
          <a:ln w="28575" cap="flat" cmpd="sng">
            <a:solidFill>
              <a:schemeClr val="dk1"/>
            </a:solidFill>
            <a:prstDash val="solid"/>
            <a:round/>
            <a:headEnd type="none" w="sm" len="sm"/>
            <a:tailEnd type="none" w="sm" len="sm"/>
          </a:ln>
          <a:effectLst>
            <a:outerShdw blurRad="157163" dist="19050" dir="5400000" algn="bl" rotWithShape="0">
              <a:srgbClr val="000000">
                <a:alpha val="55000"/>
              </a:srgbClr>
            </a:outerShdw>
          </a:effectLst>
        </p:spPr>
      </p:pic>
      <p:pic>
        <p:nvPicPr>
          <p:cNvPr id="279" name="Google Shape;279;p44" descr="A customer picks up a pumpkin shape that's been cut from a sheet of wood on the Epilog Fusion Pro Laser cutter. "/>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45925" y="2075350"/>
            <a:ext cx="2730524" cy="1619574"/>
          </a:xfrm>
          <a:prstGeom prst="rect">
            <a:avLst/>
          </a:prstGeom>
          <a:noFill/>
          <a:ln w="28575" cap="flat" cmpd="sng">
            <a:solidFill>
              <a:schemeClr val="dk1"/>
            </a:solidFill>
            <a:prstDash val="solid"/>
            <a:round/>
            <a:headEnd type="none" w="sm" len="sm"/>
            <a:tailEnd type="none" w="sm" len="sm"/>
          </a:ln>
          <a:effectLst>
            <a:outerShdw blurRad="157163" dist="19050" dir="5400000" algn="bl" rotWithShape="0">
              <a:srgbClr val="000000">
                <a:alpha val="55000"/>
              </a:srgbClr>
            </a:outerShdw>
          </a:effectLst>
        </p:spPr>
      </p:pic>
      <p:sp>
        <p:nvSpPr>
          <p:cNvPr id="280" name="Google Shape;28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latin typeface="Rammetto One"/>
                <a:ea typeface="Rammetto One"/>
                <a:cs typeface="Rammetto One"/>
                <a:sym typeface="Rammetto One"/>
              </a:rPr>
              <a:t>Makerspace Tools &amp; Technology</a:t>
            </a:r>
            <a:endParaRPr>
              <a:solidFill>
                <a:schemeClr val="lt1"/>
              </a:solidFill>
              <a:latin typeface="Rammetto One"/>
              <a:ea typeface="Rammetto One"/>
              <a:cs typeface="Rammetto One"/>
              <a:sym typeface="Rammetto One"/>
            </a:endParaRPr>
          </a:p>
        </p:txBody>
      </p:sp>
      <p:grpSp>
        <p:nvGrpSpPr>
          <p:cNvPr id="281" name="Google Shape;281;p44"/>
          <p:cNvGrpSpPr/>
          <p:nvPr/>
        </p:nvGrpSpPr>
        <p:grpSpPr>
          <a:xfrm>
            <a:off x="311699" y="1088551"/>
            <a:ext cx="3898473" cy="2164142"/>
            <a:chOff x="1338900" y="918500"/>
            <a:chExt cx="6466201" cy="1347619"/>
          </a:xfrm>
        </p:grpSpPr>
        <p:sp>
          <p:nvSpPr>
            <p:cNvPr id="282" name="Google Shape;282;p44"/>
            <p:cNvSpPr txBox="1"/>
            <p:nvPr/>
          </p:nvSpPr>
          <p:spPr>
            <a:xfrm>
              <a:off x="1338901" y="1145319"/>
              <a:ext cx="6466200" cy="1120800"/>
            </a:xfrm>
            <a:prstGeom prst="rect">
              <a:avLst/>
            </a:prstGeom>
            <a:solidFill>
              <a:schemeClr val="lt1"/>
            </a:solidFill>
            <a:ln>
              <a:noFill/>
            </a:ln>
            <a:effectLst>
              <a:outerShdw blurRad="214313" dist="19050" dir="5400000" algn="bl" rotWithShape="0">
                <a:srgbClr val="000000">
                  <a:alpha val="50000"/>
                </a:srgbClr>
              </a:outerShdw>
            </a:effectLst>
          </p:spPr>
          <p:txBody>
            <a:bodyPr spcFirstLastPara="1" wrap="square" lIns="0" tIns="45700" rIns="0" bIns="91425" anchor="ctr" anchorCtr="0">
              <a:noAutofit/>
            </a:bodyPr>
            <a:lstStyle/>
            <a:p>
              <a:pPr marL="0" lvl="0" indent="0" algn="l" rtl="0">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500">
                  <a:solidFill>
                    <a:schemeClr val="dk1"/>
                  </a:solidFill>
                  <a:latin typeface="Darker Grotesque Medium"/>
                  <a:ea typeface="Darker Grotesque Medium"/>
                  <a:cs typeface="Darker Grotesque Medium"/>
                  <a:sym typeface="Darker Grotesque Medium"/>
                </a:rPr>
                <a:t>  All listed labs are available workspaces for patrons to    </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r>
                <a:rPr lang="en" sz="1500">
                  <a:solidFill>
                    <a:schemeClr val="dk1"/>
                  </a:solidFill>
                  <a:latin typeface="Darker Grotesque Medium"/>
                  <a:ea typeface="Darker Grotesque Medium"/>
                  <a:cs typeface="Darker Grotesque Medium"/>
                  <a:sym typeface="Darker Grotesque Medium"/>
                </a:rPr>
                <a:t>  use and reserve at Exploration Commons!</a:t>
              </a:r>
              <a:endParaRPr sz="1500">
                <a:solidFill>
                  <a:schemeClr val="dk1"/>
                </a:solidFill>
                <a:latin typeface="Darker Grotesque Medium"/>
                <a:ea typeface="Darker Grotesque Medium"/>
                <a:cs typeface="Darker Grotesque Medium"/>
                <a:sym typeface="Darker Grotesque Medium"/>
              </a:endParaRPr>
            </a:p>
            <a:p>
              <a:pPr marL="0" lvl="0" indent="0" algn="l" rtl="0">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457200" lvl="0" indent="-323850" algn="l" rtl="0">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Fabrication Lab</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Augmented Reality/Virtual Reality Lab</a:t>
              </a:r>
              <a:endParaRPr sz="1500">
                <a:solidFill>
                  <a:schemeClr val="dk1"/>
                </a:solidFill>
                <a:latin typeface="Darker Grotesque Medium"/>
                <a:ea typeface="Darker Grotesque Medium"/>
                <a:cs typeface="Darker Grotesque Medium"/>
                <a:sym typeface="Darker Grotesque Medium"/>
              </a:endParaRPr>
            </a:p>
            <a:p>
              <a:pPr marL="457200" lvl="0" indent="-323850" algn="l" rtl="0">
                <a:lnSpc>
                  <a:spcPct val="100000"/>
                </a:lnSpc>
                <a:spcBef>
                  <a:spcPts val="0"/>
                </a:spcBef>
                <a:spcAft>
                  <a:spcPts val="0"/>
                </a:spcAft>
                <a:buClr>
                  <a:schemeClr val="dk1"/>
                </a:buClr>
                <a:buSzPts val="1500"/>
                <a:buFont typeface="Darker Grotesque Medium"/>
                <a:buChar char="❏"/>
              </a:pPr>
              <a:r>
                <a:rPr lang="en" sz="1500">
                  <a:solidFill>
                    <a:schemeClr val="dk1"/>
                  </a:solidFill>
                  <a:latin typeface="Darker Grotesque Medium"/>
                  <a:ea typeface="Darker Grotesque Medium"/>
                  <a:cs typeface="Darker Grotesque Medium"/>
                  <a:sym typeface="Darker Grotesque Medium"/>
                </a:rPr>
                <a:t>Audio/Video Lab</a:t>
              </a:r>
              <a:endParaRPr sz="1500">
                <a:solidFill>
                  <a:schemeClr val="dk1"/>
                </a:solidFill>
                <a:latin typeface="Darker Grotesque Medium"/>
                <a:ea typeface="Darker Grotesque Medium"/>
                <a:cs typeface="Darker Grotesque Medium"/>
                <a:sym typeface="Darker Grotesque Medium"/>
              </a:endParaRPr>
            </a:p>
            <a:p>
              <a:pPr marL="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a:p>
              <a:pPr marL="0" lvl="0" indent="0" algn="l" rtl="0">
                <a:lnSpc>
                  <a:spcPct val="100000"/>
                </a:lnSpc>
                <a:spcBef>
                  <a:spcPts val="0"/>
                </a:spcBef>
                <a:spcAft>
                  <a:spcPts val="0"/>
                </a:spcAft>
                <a:buNone/>
              </a:pPr>
              <a:endParaRPr sz="1500">
                <a:solidFill>
                  <a:schemeClr val="dk1"/>
                </a:solidFill>
                <a:latin typeface="Darker Grotesque Medium"/>
                <a:ea typeface="Darker Grotesque Medium"/>
                <a:cs typeface="Darker Grotesque Medium"/>
                <a:sym typeface="Darker Grotesque Medium"/>
              </a:endParaRPr>
            </a:p>
          </p:txBody>
        </p:sp>
        <p:sp>
          <p:nvSpPr>
            <p:cNvPr id="283" name="Google Shape;283;p44"/>
            <p:cNvSpPr txBox="1"/>
            <p:nvPr/>
          </p:nvSpPr>
          <p:spPr>
            <a:xfrm>
              <a:off x="1338900" y="918500"/>
              <a:ext cx="6466200" cy="226800"/>
            </a:xfrm>
            <a:prstGeom prst="rect">
              <a:avLst/>
            </a:prstGeom>
            <a:solidFill>
              <a:schemeClr val="accent5"/>
            </a:solidFill>
            <a:ln>
              <a:noFill/>
            </a:ln>
            <a:effectLst>
              <a:outerShdw blurRad="28575" dist="19050" dir="5400000" algn="bl" rotWithShape="0">
                <a:srgbClr val="000000">
                  <a:alpha val="50000"/>
                </a:srgbClr>
              </a:outerShdw>
            </a:effectLst>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1500">
                  <a:solidFill>
                    <a:srgbClr val="1E1E1E"/>
                  </a:solidFill>
                  <a:latin typeface="Darker Grotesque Black"/>
                  <a:ea typeface="Darker Grotesque Black"/>
                  <a:cs typeface="Darker Grotesque Black"/>
                  <a:sym typeface="Darker Grotesque Black"/>
                </a:rPr>
                <a:t>  Labs &amp; Materials</a:t>
              </a:r>
              <a:endParaRPr sz="1500">
                <a:solidFill>
                  <a:srgbClr val="1E1E1E"/>
                </a:solidFill>
                <a:latin typeface="Darker Grotesque Black"/>
                <a:ea typeface="Darker Grotesque Black"/>
                <a:cs typeface="Darker Grotesque Black"/>
                <a:sym typeface="Darker Grotesque Black"/>
              </a:endParaRPr>
            </a:p>
          </p:txBody>
        </p:sp>
        <p:cxnSp>
          <p:nvCxnSpPr>
            <p:cNvPr id="284" name="Google Shape;284;p44"/>
            <p:cNvCxnSpPr/>
            <p:nvPr/>
          </p:nvCxnSpPr>
          <p:spPr>
            <a:xfrm>
              <a:off x="1338900" y="1145288"/>
              <a:ext cx="6466200" cy="0"/>
            </a:xfrm>
            <a:prstGeom prst="straightConnector1">
              <a:avLst/>
            </a:prstGeom>
            <a:noFill/>
            <a:ln w="9525" cap="flat" cmpd="sng">
              <a:solidFill>
                <a:srgbClr val="E8F4FF"/>
              </a:solidFill>
              <a:prstDash val="solid"/>
              <a:round/>
              <a:headEnd type="none" w="med" len="med"/>
              <a:tailEnd type="none" w="med" len="med"/>
            </a:ln>
            <a:effectLst>
              <a:outerShdw blurRad="28575" dist="19050" dir="5400000" algn="bl" rotWithShape="0">
                <a:srgbClr val="000000">
                  <a:alpha val="50000"/>
                </a:srgbClr>
              </a:outerShdw>
            </a:effectLst>
          </p:spPr>
        </p:cxnSp>
      </p:grpSp>
      <p:pic>
        <p:nvPicPr>
          <p:cNvPr id="285" name="Google Shape;285;p44" descr="Three customers work with sound editing software in the Audio Visual Lab. " title="i-8CjZrqv-X3.jp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623950" y="3166000"/>
            <a:ext cx="2730524" cy="1619572"/>
          </a:xfrm>
          <a:prstGeom prst="rect">
            <a:avLst/>
          </a:prstGeom>
          <a:noFill/>
          <a:ln w="28575" cap="flat" cmpd="sng">
            <a:solidFill>
              <a:schemeClr val="dk1"/>
            </a:solidFill>
            <a:prstDash val="solid"/>
            <a:round/>
            <a:headEnd type="none" w="sm" len="sm"/>
            <a:tailEnd type="none" w="sm" len="sm"/>
          </a:ln>
          <a:effectLst>
            <a:outerShdw blurRad="157163" dist="19050" dir="5400000" algn="bl" rotWithShape="0">
              <a:srgbClr val="000000">
                <a:alpha val="55000"/>
              </a:srgbClr>
            </a:outerShdw>
          </a:effectLst>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5628</Words>
  <Application>Microsoft Office PowerPoint</Application>
  <PresentationFormat>On-screen Show (16:9)</PresentationFormat>
  <Paragraphs>496</Paragraphs>
  <Slides>41</Slides>
  <Notes>41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41</vt:i4>
      </vt:variant>
    </vt:vector>
  </HeadingPairs>
  <TitlesOfParts>
    <vt:vector size="60" baseType="lpstr">
      <vt:lpstr>Alexandria SemiBold</vt:lpstr>
      <vt:lpstr>Alexandria</vt:lpstr>
      <vt:lpstr>Darker Grotesque SemiBold</vt:lpstr>
      <vt:lpstr>Darker Grotesque Medium</vt:lpstr>
      <vt:lpstr>Karla</vt:lpstr>
      <vt:lpstr>Arial</vt:lpstr>
      <vt:lpstr>Barlow</vt:lpstr>
      <vt:lpstr>Rammetto One</vt:lpstr>
      <vt:lpstr>Average</vt:lpstr>
      <vt:lpstr>Rubik</vt:lpstr>
      <vt:lpstr>Darker Grotesque Black</vt:lpstr>
      <vt:lpstr>DM Sans</vt:lpstr>
      <vt:lpstr>Oswald</vt:lpstr>
      <vt:lpstr>Play</vt:lpstr>
      <vt:lpstr>Archivo</vt:lpstr>
      <vt:lpstr>Georgia</vt:lpstr>
      <vt:lpstr>Darker Grotesque</vt:lpstr>
      <vt:lpstr>Slate</vt:lpstr>
      <vt:lpstr>Office Theme</vt:lpstr>
      <vt:lpstr>PowerPoint Presentation</vt:lpstr>
      <vt:lpstr>Don’t Miss!</vt:lpstr>
      <vt:lpstr>Recipes for Connection:  Food and Making as Pathways to Community </vt:lpstr>
      <vt:lpstr>Learning Objectives</vt:lpstr>
      <vt:lpstr>Exploration Commons @ 50 East</vt:lpstr>
      <vt:lpstr>Exploration Commons @ 50 East</vt:lpstr>
      <vt:lpstr>Makerspace Tools &amp; Technology</vt:lpstr>
      <vt:lpstr>Makerspace Tools &amp; Technology</vt:lpstr>
      <vt:lpstr>Makerspace Tools &amp; Technology</vt:lpstr>
      <vt:lpstr>Makerspace Classes</vt:lpstr>
      <vt:lpstr>Teaching Kitchen Classes </vt:lpstr>
      <vt:lpstr>Libraries as Spaces  for Connection</vt:lpstr>
      <vt:lpstr>Our Approach</vt:lpstr>
      <vt:lpstr>Fostering Connection in the Makerspace</vt:lpstr>
      <vt:lpstr>How We Foster Connection in  the Makerspace</vt:lpstr>
      <vt:lpstr>How We Foster Connection in Maker Classes</vt:lpstr>
      <vt:lpstr>Fostering Connection in the Teaching Kitchen</vt:lpstr>
      <vt:lpstr>How We Foster Connection in the Teaching Kitchen </vt:lpstr>
      <vt:lpstr>How We Foster Connection in the Teaching Kitchen </vt:lpstr>
      <vt:lpstr>How We Foster Connection in the Teaching Kitchen </vt:lpstr>
      <vt:lpstr>How We Foster Connection in the Teaching Kitchen </vt:lpstr>
      <vt:lpstr>How We Foster Connection in the Teaching Kitchen </vt:lpstr>
      <vt:lpstr>Designing for Inclusion &amp;  Accessibility in the Makerspace</vt:lpstr>
      <vt:lpstr>Designing for Inclusion &amp; Accessibility: Physical Access</vt:lpstr>
      <vt:lpstr>Designing for Inclusion &amp; Accessibility: Teaching Strategies</vt:lpstr>
      <vt:lpstr>Designing for Inclusion &amp; Accessibility: Teaching Strategies Cont.</vt:lpstr>
      <vt:lpstr>Designing for Inclusion &amp; Accessibility in the  Teaching Kitchen</vt:lpstr>
      <vt:lpstr>Designing for Inclusion &amp; Accessibility: Physical Access </vt:lpstr>
      <vt:lpstr>Designing for Inclusion &amp; Accessibility: Adaptive Tools</vt:lpstr>
      <vt:lpstr>Designing for Inclusion &amp; Accessibility: “Beginner First” Teaching</vt:lpstr>
      <vt:lpstr>Community Collaborations</vt:lpstr>
      <vt:lpstr>Partnering with Organizations for Adults with Disabilities</vt:lpstr>
      <vt:lpstr>Partnering with local organizations</vt:lpstr>
      <vt:lpstr>Partnering with Individuals &amp;  Businesses</vt:lpstr>
      <vt:lpstr>Facilitating Connections</vt:lpstr>
      <vt:lpstr>How did we develop these partnerships? </vt:lpstr>
      <vt:lpstr>Fostering Connection: Tim &amp; Spike</vt:lpstr>
      <vt:lpstr>Simple strategies for building community &amp; connection</vt:lpstr>
      <vt:lpstr>Thank you!</vt:lpstr>
      <vt:lpstr>Please take a moment to  complete the program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Joseph DiMaggio III</dc:creator>
  <cp:lastModifiedBy>Joseph DiMaggio III</cp:lastModifiedBy>
  <cp:revision>4</cp:revision>
  <dcterms:modified xsi:type="dcterms:W3CDTF">2026-05-06T15:34:56Z</dcterms:modified>
</cp:coreProperties>
</file>