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58" r:id="rId3"/>
    <p:sldId id="266" r:id="rId4"/>
    <p:sldId id="273" r:id="rId5"/>
    <p:sldId id="274" r:id="rId6"/>
    <p:sldId id="275" r:id="rId7"/>
  </p:sldIdLst>
  <p:sldSz cx="18288000" cy="10287000"/>
  <p:notesSz cx="6858000" cy="9144000"/>
  <p:embeddedFontLst>
    <p:embeddedFont>
      <p:font typeface="Georgia" panose="02040502050405020303" pitchFamily="18" charset="0"/>
      <p:regular r:id="rId9"/>
      <p:bold r:id="rId10"/>
      <p:italic r:id="rId11"/>
      <p:boldItalic r:id="rId12"/>
    </p:embeddedFont>
    <p:embeddedFont>
      <p:font typeface="Play" panose="020B0604020202020204" charset="0"/>
      <p:regular r:id="rId13"/>
      <p:bold r:id="rId14"/>
    </p:embeddedFont>
    <p:embeddedFont>
      <p:font typeface="Rubik" panose="020B0604020202020204" charset="-79"/>
      <p:regular r:id="rId15"/>
      <p:bold r:id="rId16"/>
      <p:italic r:id="rId17"/>
      <p:boldItalic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3" roundtripDataSignature="AMtx7mimZIOUsJChzbDXR+FNM5PcT2x1P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2" d="100"/>
          <a:sy n="52" d="100"/>
        </p:scale>
        <p:origin x="850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3" Type="http://schemas.openxmlformats.org/officeDocument/2006/relationships/slide" Target="slides/slide2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33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36" Type="http://schemas.openxmlformats.org/officeDocument/2006/relationships/theme" Target="theme/theme1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7" name="Google Shape;257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Google Shape;265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d Slide" type="blank">
  <p:cSld name="BLANK">
    <p:bg>
      <p:bgPr>
        <a:solidFill>
          <a:schemeClr val="lt2"/>
        </a:solid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13;p22" descr="A book and globe on a shelf&#10;&#10;AI-generated content may be incorrect.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847022" y="812373"/>
            <a:ext cx="12593956" cy="86622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bg>
      <p:bgPr>
        <a:solidFill>
          <a:schemeClr val="lt2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3"/>
          <p:cNvSpPr txBox="1"/>
          <p:nvPr/>
        </p:nvSpPr>
        <p:spPr>
          <a:xfrm>
            <a:off x="9372600" y="9182100"/>
            <a:ext cx="8341712" cy="5780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2582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chemeClr val="accent6"/>
                </a:solidFill>
                <a:latin typeface="Rubik"/>
                <a:ea typeface="Rubik"/>
                <a:cs typeface="Rubik"/>
                <a:sym typeface="Rubik"/>
              </a:rPr>
              <a:t>May 6-8, 2026  |  Cambridge, MD</a:t>
            </a:r>
            <a:endParaRPr/>
          </a:p>
        </p:txBody>
      </p:sp>
      <p:sp>
        <p:nvSpPr>
          <p:cNvPr id="16" name="Google Shape;16;p23"/>
          <p:cNvSpPr txBox="1">
            <a:spLocks noGrp="1"/>
          </p:cNvSpPr>
          <p:nvPr>
            <p:ph type="title"/>
          </p:nvPr>
        </p:nvSpPr>
        <p:spPr>
          <a:xfrm>
            <a:off x="2438400" y="4873560"/>
            <a:ext cx="13411200" cy="1946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Georgia"/>
              <a:buNone/>
              <a:defRPr sz="5400" b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3"/>
          <p:cNvSpPr txBox="1">
            <a:spLocks noGrp="1"/>
          </p:cNvSpPr>
          <p:nvPr>
            <p:ph type="body" idx="1"/>
          </p:nvPr>
        </p:nvSpPr>
        <p:spPr>
          <a:xfrm>
            <a:off x="5076242" y="7200900"/>
            <a:ext cx="7807325" cy="19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rgbClr val="2B1803"/>
              </a:buClr>
              <a:buSzPts val="1800"/>
              <a:buChar char="•"/>
              <a:defRPr/>
            </a:lvl1pPr>
            <a:lvl2pPr marL="914400" lvl="1" indent="-228600" algn="ct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rgbClr val="2B1803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rgbClr val="2B1803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rgbClr val="2B1803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8" name="Google Shape;18;p23" descr="A book and globe on a shelf&#10;&#10;AI-generated content may be incorrect.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867400" y="392344"/>
            <a:ext cx="6225011" cy="42816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_Blue">
  <p:cSld name="Section Header_Blue">
    <p:bg>
      <p:bgPr>
        <a:solidFill>
          <a:schemeClr val="dk2"/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24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Georgia"/>
              <a:buNone/>
              <a:defRPr sz="4000" b="1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4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A6A6"/>
              </a:buClr>
              <a:buSzPts val="1800"/>
              <a:buNone/>
              <a:defRPr sz="1800">
                <a:solidFill>
                  <a:srgbClr val="88A6A6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A6A6"/>
              </a:buClr>
              <a:buSzPts val="1600"/>
              <a:buNone/>
              <a:defRPr sz="1600">
                <a:solidFill>
                  <a:srgbClr val="88A6A6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A6A6"/>
              </a:buClr>
              <a:buSzPts val="1400"/>
              <a:buNone/>
              <a:defRPr sz="1400">
                <a:solidFill>
                  <a:srgbClr val="88A6A6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A6A6"/>
              </a:buClr>
              <a:buSzPts val="1400"/>
              <a:buNone/>
              <a:defRPr sz="1400">
                <a:solidFill>
                  <a:srgbClr val="88A6A6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A6A6"/>
              </a:buClr>
              <a:buSzPts val="1400"/>
              <a:buNone/>
              <a:defRPr sz="1400">
                <a:solidFill>
                  <a:srgbClr val="88A6A6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A6A6"/>
              </a:buClr>
              <a:buSzPts val="1400"/>
              <a:buNone/>
              <a:defRPr sz="1400">
                <a:solidFill>
                  <a:srgbClr val="88A6A6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A6A6"/>
              </a:buClr>
              <a:buSzPts val="1400"/>
              <a:buNone/>
              <a:defRPr sz="1400">
                <a:solidFill>
                  <a:srgbClr val="88A6A6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A6A6"/>
              </a:buClr>
              <a:buSzPts val="1400"/>
              <a:buNone/>
              <a:defRPr sz="1400">
                <a:solidFill>
                  <a:srgbClr val="88A6A6"/>
                </a:solidFill>
              </a:defRPr>
            </a:lvl9pPr>
          </a:lstStyle>
          <a:p>
            <a:endParaRPr/>
          </a:p>
        </p:txBody>
      </p:sp>
      <p:sp>
        <p:nvSpPr>
          <p:cNvPr id="22" name="Google Shape;22;p24"/>
          <p:cNvSpPr>
            <a:spLocks noGrp="1"/>
          </p:cNvSpPr>
          <p:nvPr>
            <p:ph type="pic" idx="2"/>
          </p:nvPr>
        </p:nvSpPr>
        <p:spPr>
          <a:xfrm>
            <a:off x="10287000" y="0"/>
            <a:ext cx="8001000" cy="10287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olumn_Pink">
  <p:cSld name="2_Column_Pi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33"/>
          <p:cNvSpPr/>
          <p:nvPr/>
        </p:nvSpPr>
        <p:spPr>
          <a:xfrm>
            <a:off x="0" y="0"/>
            <a:ext cx="18288000" cy="1733218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" name="Google Shape;50;p33"/>
          <p:cNvSpPr txBox="1">
            <a:spLocks noGrp="1"/>
          </p:cNvSpPr>
          <p:nvPr>
            <p:ph type="title"/>
          </p:nvPr>
        </p:nvSpPr>
        <p:spPr>
          <a:xfrm>
            <a:off x="634621" y="295109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33"/>
          <p:cNvSpPr txBox="1">
            <a:spLocks noGrp="1"/>
          </p:cNvSpPr>
          <p:nvPr>
            <p:ph type="body" idx="1"/>
          </p:nvPr>
        </p:nvSpPr>
        <p:spPr>
          <a:xfrm>
            <a:off x="652764" y="2705100"/>
            <a:ext cx="7957836" cy="594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rgbClr val="2B1803"/>
              </a:buClr>
              <a:buSzPts val="2800"/>
              <a:buChar char="•"/>
              <a:defRPr sz="2800">
                <a:solidFill>
                  <a:srgbClr val="2B180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rgbClr val="2B1803"/>
              </a:buClr>
              <a:buSzPts val="2400"/>
              <a:buChar char="–"/>
              <a:defRPr sz="2400">
                <a:solidFill>
                  <a:srgbClr val="2B180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rgbClr val="2B1803"/>
              </a:buClr>
              <a:buSzPts val="2000"/>
              <a:buChar char="•"/>
              <a:defRPr sz="2000">
                <a:solidFill>
                  <a:srgbClr val="2B180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rgbClr val="2B1803"/>
              </a:buClr>
              <a:buSzPts val="1800"/>
              <a:buChar char="–"/>
              <a:defRPr sz="1800">
                <a:solidFill>
                  <a:srgbClr val="2B180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rgbClr val="2B1803"/>
              </a:buClr>
              <a:buSzPts val="1800"/>
              <a:buChar char="»"/>
              <a:defRPr sz="1800">
                <a:solidFill>
                  <a:srgbClr val="2B180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52" name="Google Shape;52;p33"/>
          <p:cNvSpPr txBox="1">
            <a:spLocks noGrp="1"/>
          </p:cNvSpPr>
          <p:nvPr>
            <p:ph type="body" idx="2"/>
          </p:nvPr>
        </p:nvSpPr>
        <p:spPr>
          <a:xfrm>
            <a:off x="9144000" y="2705100"/>
            <a:ext cx="7957836" cy="594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rgbClr val="2B1803"/>
              </a:buClr>
              <a:buSzPts val="2800"/>
              <a:buChar char="•"/>
              <a:defRPr sz="2800">
                <a:solidFill>
                  <a:srgbClr val="2B180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rgbClr val="2B1803"/>
              </a:buClr>
              <a:buSzPts val="2400"/>
              <a:buChar char="–"/>
              <a:defRPr sz="2400">
                <a:solidFill>
                  <a:srgbClr val="2B180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rgbClr val="2B1803"/>
              </a:buClr>
              <a:buSzPts val="2000"/>
              <a:buChar char="•"/>
              <a:defRPr sz="2000">
                <a:solidFill>
                  <a:srgbClr val="2B180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rgbClr val="2B1803"/>
              </a:buClr>
              <a:buSzPts val="1800"/>
              <a:buChar char="–"/>
              <a:defRPr sz="1800">
                <a:solidFill>
                  <a:srgbClr val="2B180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rgbClr val="2B1803"/>
              </a:buClr>
              <a:buSzPts val="1800"/>
              <a:buChar char="»"/>
              <a:defRPr sz="1800">
                <a:solidFill>
                  <a:srgbClr val="2B180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pic>
        <p:nvPicPr>
          <p:cNvPr id="53" name="Google Shape;53;p33" descr="A pink flowers in a vase&#10;&#10;AI-generated content may be incorrect.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5811500" y="6972300"/>
            <a:ext cx="1447799" cy="3064684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54;p33" descr="A yellow flowers in a vase&#10;&#10;AI-generated content may be incorrect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535399" y="7693885"/>
            <a:ext cx="1054190" cy="22314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Photo_Pink">
  <p:cSld name="1_Photo_Pink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40"/>
          <p:cNvSpPr txBox="1">
            <a:spLocks noGrp="1"/>
          </p:cNvSpPr>
          <p:nvPr>
            <p:ph type="title"/>
          </p:nvPr>
        </p:nvSpPr>
        <p:spPr>
          <a:xfrm>
            <a:off x="5240337" y="3167590"/>
            <a:ext cx="774637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800"/>
              <a:buFont typeface="Georgia"/>
              <a:buNone/>
              <a:defRPr sz="8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40"/>
          <p:cNvSpPr txBox="1">
            <a:spLocks noGrp="1"/>
          </p:cNvSpPr>
          <p:nvPr>
            <p:ph type="body" idx="1"/>
          </p:nvPr>
        </p:nvSpPr>
        <p:spPr>
          <a:xfrm>
            <a:off x="5240337" y="4843990"/>
            <a:ext cx="7807325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rgbClr val="2B1803"/>
              </a:buClr>
              <a:buSzPts val="1800"/>
              <a:buChar char="•"/>
              <a:defRPr/>
            </a:lvl1pPr>
            <a:lvl2pPr marL="914400" lvl="1" indent="-228600" algn="ct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1">
                <a:solidFill>
                  <a:schemeClr val="dk1"/>
                </a:solidFill>
              </a:defRPr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rgbClr val="2B1803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rgbClr val="2B1803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rgbClr val="2B1803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_Pink">
  <p:cSld name="Blank_Pi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41"/>
          <p:cNvSpPr/>
          <p:nvPr/>
        </p:nvSpPr>
        <p:spPr>
          <a:xfrm>
            <a:off x="0" y="0"/>
            <a:ext cx="18288000" cy="1733218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41"/>
          <p:cNvSpPr txBox="1">
            <a:spLocks noGrp="1"/>
          </p:cNvSpPr>
          <p:nvPr>
            <p:ph type="title"/>
          </p:nvPr>
        </p:nvSpPr>
        <p:spPr>
          <a:xfrm>
            <a:off x="634621" y="295109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04" name="Google Shape;104;p41" descr="A pink flowers in a vase&#10;&#10;AI-generated content may be incorrect.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5811500" y="6972300"/>
            <a:ext cx="1447799" cy="30646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41" descr="A yellow flowers in a vase&#10;&#10;AI-generated content may be incorrect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535399" y="7693885"/>
            <a:ext cx="1054190" cy="22314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_Blue">
  <p:cSld name="Blank_Blue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42"/>
          <p:cNvSpPr/>
          <p:nvPr/>
        </p:nvSpPr>
        <p:spPr>
          <a:xfrm>
            <a:off x="0" y="0"/>
            <a:ext cx="18288000" cy="1733218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42"/>
          <p:cNvSpPr txBox="1">
            <a:spLocks noGrp="1"/>
          </p:cNvSpPr>
          <p:nvPr>
            <p:ph type="title"/>
          </p:nvPr>
        </p:nvSpPr>
        <p:spPr>
          <a:xfrm>
            <a:off x="634621" y="295109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09" name="Google Shape;109;p42" descr="A pink flowers in a vase&#10;&#10;AI-generated content may be incorrect.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5811500" y="6972300"/>
            <a:ext cx="1447799" cy="30646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42" descr="A yellow flowers in a vase&#10;&#10;AI-generated content may be incorrect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535399" y="7693885"/>
            <a:ext cx="1054190" cy="22314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_Green">
  <p:cSld name="Blank_Green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43"/>
          <p:cNvSpPr txBox="1">
            <a:spLocks noGrp="1"/>
          </p:cNvSpPr>
          <p:nvPr>
            <p:ph type="title"/>
          </p:nvPr>
        </p:nvSpPr>
        <p:spPr>
          <a:xfrm>
            <a:off x="634621" y="295109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13" name="Google Shape;113;p43" descr="A pink flowers in a vase&#10;&#10;AI-generated content may be incorrect.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5811500" y="6972300"/>
            <a:ext cx="1447799" cy="30646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43" descr="A yellow flowers in a vase&#10;&#10;AI-generated content may be incorrect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535399" y="7693885"/>
            <a:ext cx="1054190" cy="22314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_Pink">
  <p:cSld name="Section Header_Pink">
    <p:bg>
      <p:bgPr>
        <a:solidFill>
          <a:schemeClr val="dk1"/>
        </a:solidFill>
        <a:effectLst/>
      </p:bgPr>
    </p:bg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9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eorgia"/>
              <a:buNone/>
              <a:defRPr sz="4000" b="1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9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18" name="Google Shape;118;p29"/>
          <p:cNvSpPr>
            <a:spLocks noGrp="1"/>
          </p:cNvSpPr>
          <p:nvPr>
            <p:ph type="pic" idx="2"/>
          </p:nvPr>
        </p:nvSpPr>
        <p:spPr>
          <a:xfrm>
            <a:off x="10287000" y="0"/>
            <a:ext cx="8001000" cy="10287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1"/>
          <p:cNvSpPr txBox="1">
            <a:spLocks noGrp="1"/>
          </p:cNvSpPr>
          <p:nvPr>
            <p:ph type="title"/>
          </p:nvPr>
        </p:nvSpPr>
        <p:spPr>
          <a:xfrm>
            <a:off x="457200" y="419100"/>
            <a:ext cx="16992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2B1803"/>
              </a:buClr>
              <a:buSzPts val="4400"/>
              <a:buFont typeface="Georgia"/>
              <a:buNone/>
              <a:defRPr sz="4400" b="0" i="0" u="none" strike="noStrike" cap="none">
                <a:solidFill>
                  <a:srgbClr val="2B1803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1"/>
          <p:cNvSpPr txBox="1">
            <a:spLocks noGrp="1"/>
          </p:cNvSpPr>
          <p:nvPr>
            <p:ph type="body" idx="1"/>
          </p:nvPr>
        </p:nvSpPr>
        <p:spPr>
          <a:xfrm>
            <a:off x="457200" y="2400300"/>
            <a:ext cx="16992600" cy="72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rgbClr val="2B1803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2B180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rgbClr val="2B1803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rgbClr val="2B180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rgbClr val="2B1803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2B180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rgbClr val="2B1803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2B180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rgbClr val="2B1803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rgbClr val="2B180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7" r:id="rId4"/>
    <p:sldLayoutId id="2147483664" r:id="rId5"/>
    <p:sldLayoutId id="2147483665" r:id="rId6"/>
    <p:sldLayoutId id="2147483666" r:id="rId7"/>
    <p:sldLayoutId id="2147483667" r:id="rId8"/>
    <p:sldLayoutId id="2147483668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go.umd.edu/MLA_Balance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kalayan@law.umaryland.edu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5" Type="http://schemas.openxmlformats.org/officeDocument/2006/relationships/hyperlink" Target="mailto:msaponar@umd.edu" TargetMode="External"/><Relationship Id="rId4" Type="http://schemas.openxmlformats.org/officeDocument/2006/relationships/hyperlink" Target="mailto:Bandoch@hcplonline.org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"/>
          <p:cNvSpPr txBox="1">
            <a:spLocks noGrp="1"/>
          </p:cNvSpPr>
          <p:nvPr>
            <p:ph type="title"/>
          </p:nvPr>
        </p:nvSpPr>
        <p:spPr>
          <a:xfrm>
            <a:off x="2438400" y="4873560"/>
            <a:ext cx="13411200" cy="1320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Georgia"/>
              <a:buNone/>
            </a:pPr>
            <a:r>
              <a:rPr lang="en-US" sz="4000" dirty="0"/>
              <a:t>Balancing the Books: Intellectual Freedom in Technical Services and Collection Development</a:t>
            </a:r>
            <a:endParaRPr sz="4000" dirty="0"/>
          </a:p>
        </p:txBody>
      </p:sp>
      <p:sp>
        <p:nvSpPr>
          <p:cNvPr id="147" name="Google Shape;147;p2"/>
          <p:cNvSpPr txBox="1">
            <a:spLocks noGrp="1"/>
          </p:cNvSpPr>
          <p:nvPr>
            <p:ph type="body" idx="1"/>
          </p:nvPr>
        </p:nvSpPr>
        <p:spPr>
          <a:xfrm>
            <a:off x="1076632" y="6400800"/>
            <a:ext cx="16709923" cy="278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b="1" dirty="0">
                <a:solidFill>
                  <a:schemeClr val="dk1"/>
                </a:solidFill>
              </a:rPr>
              <a:t>PRESENTERS: </a:t>
            </a:r>
            <a:br>
              <a:rPr lang="en-US" b="1" dirty="0">
                <a:solidFill>
                  <a:schemeClr val="dk1"/>
                </a:solidFill>
              </a:rPr>
            </a:br>
            <a:endParaRPr lang="en-US" b="1" dirty="0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b="1" dirty="0">
                <a:solidFill>
                  <a:schemeClr val="dk1"/>
                </a:solidFill>
              </a:rPr>
              <a:t>Kristina J. Alayan, Associate Dean for Library &amp; Technology (and Associate Law School Professor University of Maryland, Baltimore, Thurgood Marshall Law Library)</a:t>
            </a:r>
            <a:br>
              <a:rPr lang="en-US" b="1" dirty="0">
                <a:solidFill>
                  <a:schemeClr val="dk1"/>
                </a:solidFill>
              </a:rPr>
            </a:br>
            <a:endParaRPr lang="en-US" b="1" dirty="0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b="1" dirty="0">
                <a:solidFill>
                  <a:schemeClr val="dk1"/>
                </a:solidFill>
              </a:rPr>
              <a:t>Laura Bandoch, Materials Assistant Director (Harford County Public Library)</a:t>
            </a:r>
            <a:br>
              <a:rPr lang="en-US" b="1" dirty="0">
                <a:solidFill>
                  <a:schemeClr val="dk1"/>
                </a:solidFill>
              </a:rPr>
            </a:br>
            <a:endParaRPr lang="en-US" b="1" dirty="0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b="1" dirty="0">
                <a:solidFill>
                  <a:schemeClr val="dk1"/>
                </a:solidFill>
              </a:rPr>
              <a:t>Maggie Saponaro, Director, Collection Development Strategies (University of Maryland Libraries)</a:t>
            </a: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1"/>
          <p:cNvSpPr txBox="1">
            <a:spLocks noGrp="1"/>
          </p:cNvSpPr>
          <p:nvPr>
            <p:ph type="title"/>
          </p:nvPr>
        </p:nvSpPr>
        <p:spPr>
          <a:xfrm>
            <a:off x="634621" y="295109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 b="1" dirty="0"/>
              <a:t>Resources</a:t>
            </a:r>
            <a:endParaRPr b="1" dirty="0"/>
          </a:p>
        </p:txBody>
      </p:sp>
      <p:sp>
        <p:nvSpPr>
          <p:cNvPr id="199" name="Google Shape;199;p11"/>
          <p:cNvSpPr txBox="1">
            <a:spLocks noGrp="1"/>
          </p:cNvSpPr>
          <p:nvPr>
            <p:ph type="body" idx="1"/>
          </p:nvPr>
        </p:nvSpPr>
        <p:spPr>
          <a:xfrm>
            <a:off x="652764" y="2705100"/>
            <a:ext cx="7957836" cy="594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165100">
              <a:spcBef>
                <a:spcPts val="0"/>
              </a:spcBef>
              <a:buNone/>
            </a:pPr>
            <a:r>
              <a:rPr lang="en-US" b="1" u="sng" dirty="0">
                <a:hlinkClick r:id="rId3"/>
              </a:rPr>
              <a:t>https://go.umd.edu/MLA_Balance</a:t>
            </a:r>
            <a:endParaRPr lang="en-US" b="1" u="sng" dirty="0"/>
          </a:p>
          <a:p>
            <a:pPr marL="342900" lvl="0" indent="-165100">
              <a:spcBef>
                <a:spcPts val="0"/>
              </a:spcBef>
              <a:buNone/>
            </a:pPr>
            <a:endParaRPr lang="en-US" b="1" u="sng" dirty="0"/>
          </a:p>
          <a:p>
            <a:pPr marL="635000" indent="-457200">
              <a:spcBef>
                <a:spcPts val="0"/>
              </a:spcBef>
            </a:pPr>
            <a:r>
              <a:rPr lang="en-US" dirty="0"/>
              <a:t>Selected Policies and Statements</a:t>
            </a:r>
          </a:p>
          <a:p>
            <a:pPr marL="635000" indent="-457200">
              <a:spcBef>
                <a:spcPts val="0"/>
              </a:spcBef>
            </a:pPr>
            <a:r>
              <a:rPr lang="en-US" dirty="0"/>
              <a:t>Selected Publications</a:t>
            </a:r>
          </a:p>
          <a:p>
            <a:pPr marL="635000" indent="-457200">
              <a:spcBef>
                <a:spcPts val="0"/>
              </a:spcBef>
            </a:pPr>
            <a:r>
              <a:rPr lang="en-US" dirty="0"/>
              <a:t>Cataloging Resources Tools</a:t>
            </a:r>
          </a:p>
          <a:p>
            <a:pPr marL="635000" indent="-457200">
              <a:spcBef>
                <a:spcPts val="0"/>
              </a:spcBef>
            </a:pPr>
            <a:r>
              <a:rPr lang="en-US" dirty="0"/>
              <a:t>Censorship and Challenges Tools</a:t>
            </a:r>
          </a:p>
          <a:p>
            <a:pPr marL="635000" indent="-457200">
              <a:spcBef>
                <a:spcPts val="0"/>
              </a:spcBef>
            </a:pPr>
            <a:r>
              <a:rPr lang="en-US" dirty="0"/>
              <a:t>DEI Tools</a:t>
            </a:r>
          </a:p>
          <a:p>
            <a:pPr marL="635000" indent="-457200">
              <a:spcBef>
                <a:spcPts val="0"/>
              </a:spcBef>
            </a:pPr>
            <a:r>
              <a:rPr lang="en-US" dirty="0"/>
              <a:t>Ethics and Bias Tools</a:t>
            </a:r>
          </a:p>
          <a:p>
            <a:pPr marL="635000" indent="-457200">
              <a:spcBef>
                <a:spcPts val="0"/>
              </a:spcBef>
            </a:pPr>
            <a:endParaRPr dirty="0"/>
          </a:p>
        </p:txBody>
      </p:sp>
      <p:sp>
        <p:nvSpPr>
          <p:cNvPr id="200" name="Google Shape;200;p11"/>
          <p:cNvSpPr txBox="1">
            <a:spLocks noGrp="1"/>
          </p:cNvSpPr>
          <p:nvPr>
            <p:ph type="body" idx="2"/>
          </p:nvPr>
        </p:nvSpPr>
        <p:spPr>
          <a:xfrm>
            <a:off x="9144000" y="2705100"/>
            <a:ext cx="7957836" cy="594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165100" algn="l" rtl="0">
              <a:spcBef>
                <a:spcPts val="0"/>
              </a:spcBef>
              <a:spcAft>
                <a:spcPts val="0"/>
              </a:spcAft>
              <a:buClr>
                <a:srgbClr val="2B1803"/>
              </a:buClr>
              <a:buSzPts val="2800"/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19"/>
          <p:cNvSpPr txBox="1">
            <a:spLocks noGrp="1"/>
          </p:cNvSpPr>
          <p:nvPr>
            <p:ph type="title"/>
          </p:nvPr>
        </p:nvSpPr>
        <p:spPr>
          <a:xfrm>
            <a:off x="5240337" y="3167590"/>
            <a:ext cx="774637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800"/>
              <a:buFont typeface="Georgia"/>
              <a:buNone/>
            </a:pPr>
            <a:r>
              <a:rPr lang="en-US"/>
              <a:t>Thank you!</a:t>
            </a:r>
            <a:endParaRPr/>
          </a:p>
        </p:txBody>
      </p:sp>
      <p:sp>
        <p:nvSpPr>
          <p:cNvPr id="254" name="Google Shape;254;p19"/>
          <p:cNvSpPr txBox="1">
            <a:spLocks noGrp="1"/>
          </p:cNvSpPr>
          <p:nvPr>
            <p:ph type="body" idx="1"/>
          </p:nvPr>
        </p:nvSpPr>
        <p:spPr>
          <a:xfrm>
            <a:off x="5240337" y="4843989"/>
            <a:ext cx="7807325" cy="49341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b="1" dirty="0">
                <a:solidFill>
                  <a:schemeClr val="dk1"/>
                </a:solidFill>
              </a:rPr>
              <a:t>CONTACT INFO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lang="en-US" b="1" dirty="0">
              <a:solidFill>
                <a:schemeClr val="dk1"/>
              </a:solidFill>
            </a:endParaRPr>
          </a:p>
          <a:p>
            <a:pPr marL="0" lvl="0" indent="0" algn="ctr">
              <a:spcBef>
                <a:spcPts val="0"/>
              </a:spcBef>
              <a:buClr>
                <a:schemeClr val="dk1"/>
              </a:buClr>
              <a:buSzPts val="3200"/>
              <a:buNone/>
            </a:pPr>
            <a:r>
              <a:rPr lang="en-US" b="1" dirty="0">
                <a:solidFill>
                  <a:schemeClr val="dk1"/>
                </a:solidFill>
              </a:rPr>
              <a:t>Kristina J. Alayan: </a:t>
            </a:r>
            <a:r>
              <a:rPr lang="en-US" b="1" dirty="0">
                <a:solidFill>
                  <a:schemeClr val="dk1"/>
                </a:solidFill>
                <a:hlinkClick r:id="rId3"/>
              </a:rPr>
              <a:t>kalayan@law.umaryland.edu</a:t>
            </a:r>
            <a:endParaRPr lang="en-US" b="1" dirty="0">
              <a:solidFill>
                <a:schemeClr val="dk1"/>
              </a:solidFill>
            </a:endParaRPr>
          </a:p>
          <a:p>
            <a:pPr marL="0" lvl="0" indent="0" algn="ctr">
              <a:spcBef>
                <a:spcPts val="0"/>
              </a:spcBef>
              <a:buClr>
                <a:schemeClr val="dk1"/>
              </a:buClr>
              <a:buSzPts val="3200"/>
              <a:buNone/>
            </a:pPr>
            <a:endParaRPr lang="en-US" b="1" dirty="0">
              <a:solidFill>
                <a:schemeClr val="dk1"/>
              </a:solidFill>
            </a:endParaRPr>
          </a:p>
          <a:p>
            <a:pPr marL="0" lvl="0" indent="0" algn="ctr">
              <a:spcBef>
                <a:spcPts val="0"/>
              </a:spcBef>
              <a:buClr>
                <a:schemeClr val="dk1"/>
              </a:buClr>
              <a:buSzPts val="3200"/>
              <a:buNone/>
            </a:pPr>
            <a:r>
              <a:rPr lang="en-US" b="1" dirty="0">
                <a:solidFill>
                  <a:schemeClr val="dk1"/>
                </a:solidFill>
              </a:rPr>
              <a:t>Laura Bandoch:</a:t>
            </a:r>
          </a:p>
          <a:p>
            <a:pPr marL="0" lvl="0" indent="0" algn="ctr">
              <a:spcBef>
                <a:spcPts val="0"/>
              </a:spcBef>
              <a:buClr>
                <a:schemeClr val="dk1"/>
              </a:buClr>
              <a:buSzPts val="3200"/>
              <a:buNone/>
            </a:pPr>
            <a:r>
              <a:rPr lang="en-US" b="1" dirty="0">
                <a:solidFill>
                  <a:schemeClr val="dk1"/>
                </a:solidFill>
                <a:hlinkClick r:id="rId4"/>
              </a:rPr>
              <a:t>bandoch@hcplonline.org</a:t>
            </a:r>
            <a:endParaRPr lang="en-US" b="1" dirty="0">
              <a:solidFill>
                <a:schemeClr val="dk1"/>
              </a:solidFill>
            </a:endParaRPr>
          </a:p>
          <a:p>
            <a:pPr marL="0" lvl="0" indent="0" algn="ctr">
              <a:spcBef>
                <a:spcPts val="0"/>
              </a:spcBef>
              <a:buClr>
                <a:schemeClr val="dk1"/>
              </a:buClr>
              <a:buSzPts val="3200"/>
              <a:buNone/>
            </a:pPr>
            <a:endParaRPr lang="en-US" b="1" dirty="0">
              <a:solidFill>
                <a:schemeClr val="dk1"/>
              </a:solidFill>
            </a:endParaRPr>
          </a:p>
          <a:p>
            <a:pPr marL="0" lvl="0" indent="0" algn="ctr">
              <a:spcBef>
                <a:spcPts val="0"/>
              </a:spcBef>
              <a:buClr>
                <a:schemeClr val="dk1"/>
              </a:buClr>
              <a:buSzPts val="3200"/>
              <a:buNone/>
            </a:pPr>
            <a:r>
              <a:rPr lang="en-US" b="1" dirty="0">
                <a:solidFill>
                  <a:schemeClr val="dk1"/>
                </a:solidFill>
              </a:rPr>
              <a:t>Maggie Saponaro:</a:t>
            </a:r>
          </a:p>
          <a:p>
            <a:pPr marL="0" lvl="0" indent="0" algn="ctr">
              <a:spcBef>
                <a:spcPts val="0"/>
              </a:spcBef>
              <a:buClr>
                <a:schemeClr val="dk1"/>
              </a:buClr>
              <a:buSzPts val="3200"/>
              <a:buNone/>
            </a:pPr>
            <a:r>
              <a:rPr lang="en-US" b="1" dirty="0">
                <a:solidFill>
                  <a:schemeClr val="dk1"/>
                </a:solidFill>
                <a:hlinkClick r:id="rId5"/>
              </a:rPr>
              <a:t>msaponar@umd.edu</a:t>
            </a:r>
            <a:r>
              <a:rPr lang="en-US" b="1" dirty="0">
                <a:solidFill>
                  <a:schemeClr val="dk1"/>
                </a:solidFill>
              </a:rPr>
              <a:t> </a:t>
            </a:r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18"/>
          <p:cNvSpPr txBox="1">
            <a:spLocks noGrp="1"/>
          </p:cNvSpPr>
          <p:nvPr>
            <p:ph type="title"/>
          </p:nvPr>
        </p:nvSpPr>
        <p:spPr>
          <a:xfrm>
            <a:off x="1085056" y="1257300"/>
            <a:ext cx="16117887" cy="201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000"/>
              <a:buFont typeface="Georgia"/>
              <a:buNone/>
            </a:pPr>
            <a:r>
              <a:rPr lang="en-US">
                <a:solidFill>
                  <a:schemeClr val="accent5"/>
                </a:solidFill>
              </a:rPr>
              <a:t>Please take a moment to </a:t>
            </a:r>
            <a:br>
              <a:rPr lang="en-US">
                <a:solidFill>
                  <a:schemeClr val="accent5"/>
                </a:solidFill>
              </a:rPr>
            </a:br>
            <a:r>
              <a:rPr lang="en-US">
                <a:solidFill>
                  <a:schemeClr val="accent5"/>
                </a:solidFill>
              </a:rPr>
              <a:t>complete the program survey.</a:t>
            </a:r>
            <a:endParaRPr>
              <a:solidFill>
                <a:schemeClr val="accent5"/>
              </a:solidFill>
            </a:endParaRPr>
          </a:p>
        </p:txBody>
      </p:sp>
      <p:pic>
        <p:nvPicPr>
          <p:cNvPr id="261" name="Google Shape;261;p18" descr="A qr code on a white background&#10;&#10;AI-generated content may be incorrect."/>
          <p:cNvPicPr preferRelativeResize="0"/>
          <p:nvPr/>
        </p:nvPicPr>
        <p:blipFill rotWithShape="1">
          <a:blip r:embed="rId3">
            <a:alphaModFix/>
          </a:blip>
          <a:srcRect t="11344" b="12175"/>
          <a:stretch/>
        </p:blipFill>
        <p:spPr>
          <a:xfrm>
            <a:off x="6572249" y="3028950"/>
            <a:ext cx="5143500" cy="5245077"/>
          </a:xfrm>
          <a:prstGeom prst="rect">
            <a:avLst/>
          </a:prstGeom>
          <a:noFill/>
          <a:ln>
            <a:noFill/>
          </a:ln>
        </p:spPr>
      </p:pic>
      <p:sp>
        <p:nvSpPr>
          <p:cNvPr id="262" name="Google Shape;262;p18"/>
          <p:cNvSpPr txBox="1"/>
          <p:nvPr/>
        </p:nvSpPr>
        <p:spPr>
          <a:xfrm>
            <a:off x="4571999" y="8039100"/>
            <a:ext cx="914400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SCAN ME!</a:t>
            </a:r>
            <a:endParaRPr sz="40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2026 Conference">
      <a:dk1>
        <a:srgbClr val="027676"/>
      </a:dk1>
      <a:lt1>
        <a:srgbClr val="FFFFFF"/>
      </a:lt1>
      <a:dk2>
        <a:srgbClr val="EA7867"/>
      </a:dk2>
      <a:lt2>
        <a:srgbClr val="FCECDB"/>
      </a:lt2>
      <a:accent1>
        <a:srgbClr val="87C3BF"/>
      </a:accent1>
      <a:accent2>
        <a:srgbClr val="F0A586"/>
      </a:accent2>
      <a:accent3>
        <a:srgbClr val="F05758"/>
      </a:accent3>
      <a:accent4>
        <a:srgbClr val="FAAE58"/>
      </a:accent4>
      <a:accent5>
        <a:srgbClr val="815241"/>
      </a:accent5>
      <a:accent6>
        <a:srgbClr val="47231A"/>
      </a:accent6>
      <a:hlink>
        <a:srgbClr val="C58C54"/>
      </a:hlink>
      <a:folHlink>
        <a:srgbClr val="0A344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150</Words>
  <Application>Microsoft Office PowerPoint</Application>
  <PresentationFormat>Custom</PresentationFormat>
  <Paragraphs>27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Play</vt:lpstr>
      <vt:lpstr>Georgia</vt:lpstr>
      <vt:lpstr>Arial</vt:lpstr>
      <vt:lpstr>Rubik</vt:lpstr>
      <vt:lpstr>Office Theme</vt:lpstr>
      <vt:lpstr>PowerPoint Presentation</vt:lpstr>
      <vt:lpstr>Balancing the Books: Intellectual Freedom in Technical Services and Collection Development</vt:lpstr>
      <vt:lpstr>Resources</vt:lpstr>
      <vt:lpstr>Thank you!</vt:lpstr>
      <vt:lpstr>Please take a moment to  complete the program survey.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Bandoch, Laura</cp:lastModifiedBy>
  <cp:revision>1</cp:revision>
  <dcterms:created xsi:type="dcterms:W3CDTF">2006-08-16T00:00:00Z</dcterms:created>
  <dcterms:modified xsi:type="dcterms:W3CDTF">2026-04-29T13:36:22Z</dcterms:modified>
</cp:coreProperties>
</file>