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ink/ink1.xml" ContentType="application/inkml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1" r:id="rId2"/>
  </p:sldMasterIdLst>
  <p:notesMasterIdLst>
    <p:notesMasterId r:id="rId23"/>
  </p:notesMasterIdLst>
  <p:sldIdLst>
    <p:sldId id="274" r:id="rId3"/>
    <p:sldId id="275" r:id="rId4"/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72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6" r:id="rId22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60" autoAdjust="0"/>
    <p:restoredTop sz="86377" autoAdjust="0"/>
  </p:normalViewPr>
  <p:slideViewPr>
    <p:cSldViewPr snapToGrid="0" snapToObjects="1">
      <p:cViewPr varScale="1">
        <p:scale>
          <a:sx n="101" d="100"/>
          <a:sy n="101" d="100"/>
        </p:scale>
        <p:origin x="66" y="159"/>
      </p:cViewPr>
      <p:guideLst/>
    </p:cSldViewPr>
  </p:slideViewPr>
  <p:outlineViewPr>
    <p:cViewPr>
      <p:scale>
        <a:sx n="33" d="100"/>
        <a:sy n="33" d="100"/>
      </p:scale>
      <p:origin x="0" y="-129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ableStyles" Target="tableStyle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27T13:04:20.56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66 33 7647,'-52'-27'9491,"40"22"-2420,10 4-7337,6 5-799,-1-1 909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916902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2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50850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2" name="Google Shape;132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2</a:t>
            </a:fld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57" name="Google Shape;257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8" name="Google Shape;258;p1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20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_Green">
  <p:cSld name="Section Header_Green">
    <p:bg>
      <p:bgPr>
        <a:solidFill>
          <a:schemeClr val="accent5"/>
        </a:solidFill>
        <a:effectLst/>
      </p:bgPr>
    </p:bg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31"/>
          <p:cNvSpPr txBox="1">
            <a:spLocks noGrp="1"/>
          </p:cNvSpPr>
          <p:nvPr>
            <p:ph type="title"/>
          </p:nvPr>
        </p:nvSpPr>
        <p:spPr>
          <a:xfrm>
            <a:off x="361157" y="2203450"/>
            <a:ext cx="3886200" cy="681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Georgia"/>
              <a:buNone/>
              <a:defRPr sz="2000" b="1" cap="none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31"/>
          <p:cNvSpPr txBox="1">
            <a:spLocks noGrp="1"/>
          </p:cNvSpPr>
          <p:nvPr>
            <p:ph type="body" idx="1"/>
          </p:nvPr>
        </p:nvSpPr>
        <p:spPr>
          <a:xfrm>
            <a:off x="361157" y="1453357"/>
            <a:ext cx="3886200" cy="7500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228600" lvl="0" indent="-11430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lvl="1" indent="-114300" algn="l">
              <a:spcBef>
                <a:spcPts val="180"/>
              </a:spcBef>
              <a:spcAft>
                <a:spcPts val="0"/>
              </a:spcAft>
              <a:buClr>
                <a:srgbClr val="88A6A6"/>
              </a:buClr>
              <a:buSzPts val="1800"/>
              <a:buNone/>
              <a:defRPr sz="900">
                <a:solidFill>
                  <a:srgbClr val="88A6A6"/>
                </a:solidFill>
              </a:defRPr>
            </a:lvl2pPr>
            <a:lvl3pPr marL="685800" lvl="2" indent="-114300" algn="l">
              <a:spcBef>
                <a:spcPts val="160"/>
              </a:spcBef>
              <a:spcAft>
                <a:spcPts val="0"/>
              </a:spcAft>
              <a:buClr>
                <a:srgbClr val="88A6A6"/>
              </a:buClr>
              <a:buSzPts val="1600"/>
              <a:buNone/>
              <a:defRPr sz="800">
                <a:solidFill>
                  <a:srgbClr val="88A6A6"/>
                </a:solidFill>
              </a:defRPr>
            </a:lvl3pPr>
            <a:lvl4pPr marL="914400" lvl="3" indent="-114300" algn="l">
              <a:spcBef>
                <a:spcPts val="140"/>
              </a:spcBef>
              <a:spcAft>
                <a:spcPts val="0"/>
              </a:spcAft>
              <a:buClr>
                <a:srgbClr val="88A6A6"/>
              </a:buClr>
              <a:buSzPts val="1400"/>
              <a:buNone/>
              <a:defRPr sz="700">
                <a:solidFill>
                  <a:srgbClr val="88A6A6"/>
                </a:solidFill>
              </a:defRPr>
            </a:lvl4pPr>
            <a:lvl5pPr marL="1143000" lvl="4" indent="-114300" algn="l">
              <a:spcBef>
                <a:spcPts val="140"/>
              </a:spcBef>
              <a:spcAft>
                <a:spcPts val="0"/>
              </a:spcAft>
              <a:buClr>
                <a:srgbClr val="88A6A6"/>
              </a:buClr>
              <a:buSzPts val="1400"/>
              <a:buNone/>
              <a:defRPr sz="700">
                <a:solidFill>
                  <a:srgbClr val="88A6A6"/>
                </a:solidFill>
              </a:defRPr>
            </a:lvl5pPr>
            <a:lvl6pPr marL="1371600" lvl="5" indent="-114300" algn="l">
              <a:spcBef>
                <a:spcPts val="140"/>
              </a:spcBef>
              <a:spcAft>
                <a:spcPts val="0"/>
              </a:spcAft>
              <a:buClr>
                <a:srgbClr val="88A6A6"/>
              </a:buClr>
              <a:buSzPts val="1400"/>
              <a:buNone/>
              <a:defRPr sz="700">
                <a:solidFill>
                  <a:srgbClr val="88A6A6"/>
                </a:solidFill>
              </a:defRPr>
            </a:lvl6pPr>
            <a:lvl7pPr marL="1600200" lvl="6" indent="-114300" algn="l">
              <a:spcBef>
                <a:spcPts val="140"/>
              </a:spcBef>
              <a:spcAft>
                <a:spcPts val="0"/>
              </a:spcAft>
              <a:buClr>
                <a:srgbClr val="88A6A6"/>
              </a:buClr>
              <a:buSzPts val="1400"/>
              <a:buNone/>
              <a:defRPr sz="700">
                <a:solidFill>
                  <a:srgbClr val="88A6A6"/>
                </a:solidFill>
              </a:defRPr>
            </a:lvl7pPr>
            <a:lvl8pPr marL="1828800" lvl="7" indent="-114300" algn="l">
              <a:spcBef>
                <a:spcPts val="140"/>
              </a:spcBef>
              <a:spcAft>
                <a:spcPts val="0"/>
              </a:spcAft>
              <a:buClr>
                <a:srgbClr val="88A6A6"/>
              </a:buClr>
              <a:buSzPts val="1400"/>
              <a:buNone/>
              <a:defRPr sz="700">
                <a:solidFill>
                  <a:srgbClr val="88A6A6"/>
                </a:solidFill>
              </a:defRPr>
            </a:lvl8pPr>
            <a:lvl9pPr marL="2057400" lvl="8" indent="-114300" algn="l">
              <a:spcBef>
                <a:spcPts val="140"/>
              </a:spcBef>
              <a:spcAft>
                <a:spcPts val="0"/>
              </a:spcAft>
              <a:buClr>
                <a:srgbClr val="88A6A6"/>
              </a:buClr>
              <a:buSzPts val="1400"/>
              <a:buNone/>
              <a:defRPr sz="700">
                <a:solidFill>
                  <a:srgbClr val="88A6A6"/>
                </a:solidFill>
              </a:defRPr>
            </a:lvl9pPr>
          </a:lstStyle>
          <a:p>
            <a:endParaRPr/>
          </a:p>
        </p:txBody>
      </p:sp>
      <p:sp>
        <p:nvSpPr>
          <p:cNvPr id="43" name="Google Shape;43;p31"/>
          <p:cNvSpPr>
            <a:spLocks noGrp="1"/>
          </p:cNvSpPr>
          <p:nvPr>
            <p:ph type="pic" idx="2"/>
          </p:nvPr>
        </p:nvSpPr>
        <p:spPr>
          <a:xfrm>
            <a:off x="5143500" y="0"/>
            <a:ext cx="4000500" cy="5143500"/>
          </a:xfrm>
          <a:prstGeom prst="rect">
            <a:avLst/>
          </a:prstGeom>
          <a:noFill/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23475739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_White">
  <p:cSld name="Section Header_White">
    <p:bg>
      <p:bgPr>
        <a:solidFill>
          <a:schemeClr val="lt2"/>
        </a:solidFill>
        <a:effectLst/>
      </p:bgPr>
    </p:bg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32"/>
          <p:cNvSpPr txBox="1">
            <a:spLocks noGrp="1"/>
          </p:cNvSpPr>
          <p:nvPr>
            <p:ph type="title"/>
          </p:nvPr>
        </p:nvSpPr>
        <p:spPr>
          <a:xfrm>
            <a:off x="361157" y="2203450"/>
            <a:ext cx="3886200" cy="681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Georgia"/>
              <a:buNone/>
              <a:defRPr sz="2000" b="1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32"/>
          <p:cNvSpPr txBox="1">
            <a:spLocks noGrp="1"/>
          </p:cNvSpPr>
          <p:nvPr>
            <p:ph type="body" idx="1"/>
          </p:nvPr>
        </p:nvSpPr>
        <p:spPr>
          <a:xfrm>
            <a:off x="361157" y="1453357"/>
            <a:ext cx="3886200" cy="7500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228600" lvl="0" indent="-1143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lvl="1" indent="-114300" algn="l">
              <a:spcBef>
                <a:spcPts val="180"/>
              </a:spcBef>
              <a:spcAft>
                <a:spcPts val="0"/>
              </a:spcAft>
              <a:buClr>
                <a:srgbClr val="88A6A6"/>
              </a:buClr>
              <a:buSzPts val="1800"/>
              <a:buNone/>
              <a:defRPr sz="900">
                <a:solidFill>
                  <a:srgbClr val="88A6A6"/>
                </a:solidFill>
              </a:defRPr>
            </a:lvl2pPr>
            <a:lvl3pPr marL="685800" lvl="2" indent="-114300" algn="l">
              <a:spcBef>
                <a:spcPts val="160"/>
              </a:spcBef>
              <a:spcAft>
                <a:spcPts val="0"/>
              </a:spcAft>
              <a:buClr>
                <a:srgbClr val="88A6A6"/>
              </a:buClr>
              <a:buSzPts val="1600"/>
              <a:buNone/>
              <a:defRPr sz="800">
                <a:solidFill>
                  <a:srgbClr val="88A6A6"/>
                </a:solidFill>
              </a:defRPr>
            </a:lvl3pPr>
            <a:lvl4pPr marL="914400" lvl="3" indent="-114300" algn="l">
              <a:spcBef>
                <a:spcPts val="140"/>
              </a:spcBef>
              <a:spcAft>
                <a:spcPts val="0"/>
              </a:spcAft>
              <a:buClr>
                <a:srgbClr val="88A6A6"/>
              </a:buClr>
              <a:buSzPts val="1400"/>
              <a:buNone/>
              <a:defRPr sz="700">
                <a:solidFill>
                  <a:srgbClr val="88A6A6"/>
                </a:solidFill>
              </a:defRPr>
            </a:lvl4pPr>
            <a:lvl5pPr marL="1143000" lvl="4" indent="-114300" algn="l">
              <a:spcBef>
                <a:spcPts val="140"/>
              </a:spcBef>
              <a:spcAft>
                <a:spcPts val="0"/>
              </a:spcAft>
              <a:buClr>
                <a:srgbClr val="88A6A6"/>
              </a:buClr>
              <a:buSzPts val="1400"/>
              <a:buNone/>
              <a:defRPr sz="700">
                <a:solidFill>
                  <a:srgbClr val="88A6A6"/>
                </a:solidFill>
              </a:defRPr>
            </a:lvl5pPr>
            <a:lvl6pPr marL="1371600" lvl="5" indent="-114300" algn="l">
              <a:spcBef>
                <a:spcPts val="140"/>
              </a:spcBef>
              <a:spcAft>
                <a:spcPts val="0"/>
              </a:spcAft>
              <a:buClr>
                <a:srgbClr val="88A6A6"/>
              </a:buClr>
              <a:buSzPts val="1400"/>
              <a:buNone/>
              <a:defRPr sz="700">
                <a:solidFill>
                  <a:srgbClr val="88A6A6"/>
                </a:solidFill>
              </a:defRPr>
            </a:lvl6pPr>
            <a:lvl7pPr marL="1600200" lvl="6" indent="-114300" algn="l">
              <a:spcBef>
                <a:spcPts val="140"/>
              </a:spcBef>
              <a:spcAft>
                <a:spcPts val="0"/>
              </a:spcAft>
              <a:buClr>
                <a:srgbClr val="88A6A6"/>
              </a:buClr>
              <a:buSzPts val="1400"/>
              <a:buNone/>
              <a:defRPr sz="700">
                <a:solidFill>
                  <a:srgbClr val="88A6A6"/>
                </a:solidFill>
              </a:defRPr>
            </a:lvl7pPr>
            <a:lvl8pPr marL="1828800" lvl="7" indent="-114300" algn="l">
              <a:spcBef>
                <a:spcPts val="140"/>
              </a:spcBef>
              <a:spcAft>
                <a:spcPts val="0"/>
              </a:spcAft>
              <a:buClr>
                <a:srgbClr val="88A6A6"/>
              </a:buClr>
              <a:buSzPts val="1400"/>
              <a:buNone/>
              <a:defRPr sz="700">
                <a:solidFill>
                  <a:srgbClr val="88A6A6"/>
                </a:solidFill>
              </a:defRPr>
            </a:lvl8pPr>
            <a:lvl9pPr marL="2057400" lvl="8" indent="-114300" algn="l">
              <a:spcBef>
                <a:spcPts val="140"/>
              </a:spcBef>
              <a:spcAft>
                <a:spcPts val="0"/>
              </a:spcAft>
              <a:buClr>
                <a:srgbClr val="88A6A6"/>
              </a:buClr>
              <a:buSzPts val="1400"/>
              <a:buNone/>
              <a:defRPr sz="700">
                <a:solidFill>
                  <a:srgbClr val="88A6A6"/>
                </a:solidFill>
              </a:defRPr>
            </a:lvl9pPr>
          </a:lstStyle>
          <a:p>
            <a:endParaRPr/>
          </a:p>
        </p:txBody>
      </p:sp>
      <p:sp>
        <p:nvSpPr>
          <p:cNvPr id="47" name="Google Shape;47;p32"/>
          <p:cNvSpPr>
            <a:spLocks noGrp="1"/>
          </p:cNvSpPr>
          <p:nvPr>
            <p:ph type="pic" idx="2"/>
          </p:nvPr>
        </p:nvSpPr>
        <p:spPr>
          <a:xfrm>
            <a:off x="5143500" y="0"/>
            <a:ext cx="4000500" cy="5143500"/>
          </a:xfrm>
          <a:prstGeom prst="rect">
            <a:avLst/>
          </a:prstGeom>
          <a:noFill/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11023967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Column_Pink">
  <p:cSld name="2_Column_Pi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33"/>
          <p:cNvSpPr/>
          <p:nvPr/>
        </p:nvSpPr>
        <p:spPr>
          <a:xfrm>
            <a:off x="0" y="0"/>
            <a:ext cx="9144000" cy="866609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45713" tIns="22850" rIns="45713" bIns="2285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9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" name="Google Shape;50;p33"/>
          <p:cNvSpPr txBox="1">
            <a:spLocks noGrp="1"/>
          </p:cNvSpPr>
          <p:nvPr>
            <p:ph type="title"/>
          </p:nvPr>
        </p:nvSpPr>
        <p:spPr>
          <a:xfrm>
            <a:off x="317311" y="147555"/>
            <a:ext cx="4114800" cy="57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  <a:defRPr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33"/>
          <p:cNvSpPr txBox="1">
            <a:spLocks noGrp="1"/>
          </p:cNvSpPr>
          <p:nvPr>
            <p:ph type="body" idx="1"/>
          </p:nvPr>
        </p:nvSpPr>
        <p:spPr>
          <a:xfrm>
            <a:off x="326382" y="1352550"/>
            <a:ext cx="3978918" cy="297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228600" lvl="0" indent="-203200" algn="l">
              <a:spcBef>
                <a:spcPts val="280"/>
              </a:spcBef>
              <a:spcAft>
                <a:spcPts val="0"/>
              </a:spcAft>
              <a:buClr>
                <a:srgbClr val="2B1803"/>
              </a:buClr>
              <a:buSzPts val="2800"/>
              <a:buChar char="•"/>
              <a:defRPr sz="1400">
                <a:solidFill>
                  <a:srgbClr val="2B1803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lvl="1" indent="-190500" algn="l">
              <a:spcBef>
                <a:spcPts val="240"/>
              </a:spcBef>
              <a:spcAft>
                <a:spcPts val="0"/>
              </a:spcAft>
              <a:buClr>
                <a:srgbClr val="2B1803"/>
              </a:buClr>
              <a:buSzPts val="2400"/>
              <a:buChar char="–"/>
              <a:defRPr sz="1200">
                <a:solidFill>
                  <a:srgbClr val="2B1803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685800" lvl="2" indent="-177800" algn="l">
              <a:spcBef>
                <a:spcPts val="200"/>
              </a:spcBef>
              <a:spcAft>
                <a:spcPts val="0"/>
              </a:spcAft>
              <a:buClr>
                <a:srgbClr val="2B1803"/>
              </a:buClr>
              <a:buSzPts val="2000"/>
              <a:buChar char="•"/>
              <a:defRPr sz="1000">
                <a:solidFill>
                  <a:srgbClr val="2B1803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914400" lvl="3" indent="-171450" algn="l">
              <a:spcBef>
                <a:spcPts val="180"/>
              </a:spcBef>
              <a:spcAft>
                <a:spcPts val="0"/>
              </a:spcAft>
              <a:buClr>
                <a:srgbClr val="2B1803"/>
              </a:buClr>
              <a:buSzPts val="1800"/>
              <a:buChar char="–"/>
              <a:defRPr sz="900">
                <a:solidFill>
                  <a:srgbClr val="2B1803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143000" lvl="4" indent="-171450" algn="l">
              <a:spcBef>
                <a:spcPts val="180"/>
              </a:spcBef>
              <a:spcAft>
                <a:spcPts val="0"/>
              </a:spcAft>
              <a:buClr>
                <a:srgbClr val="2B1803"/>
              </a:buClr>
              <a:buSzPts val="1800"/>
              <a:buChar char="»"/>
              <a:defRPr sz="900">
                <a:solidFill>
                  <a:srgbClr val="2B1803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1371600" lvl="5" indent="-17145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900"/>
            </a:lvl6pPr>
            <a:lvl7pPr marL="1600200" lvl="6" indent="-17145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900"/>
            </a:lvl7pPr>
            <a:lvl8pPr marL="1828800" lvl="7" indent="-17145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900"/>
            </a:lvl8pPr>
            <a:lvl9pPr marL="2057400" lvl="8" indent="-17145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900"/>
            </a:lvl9pPr>
          </a:lstStyle>
          <a:p>
            <a:endParaRPr/>
          </a:p>
        </p:txBody>
      </p:sp>
      <p:sp>
        <p:nvSpPr>
          <p:cNvPr id="52" name="Google Shape;52;p33"/>
          <p:cNvSpPr txBox="1">
            <a:spLocks noGrp="1"/>
          </p:cNvSpPr>
          <p:nvPr>
            <p:ph type="body" idx="2"/>
          </p:nvPr>
        </p:nvSpPr>
        <p:spPr>
          <a:xfrm>
            <a:off x="4572000" y="1352550"/>
            <a:ext cx="3978918" cy="297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228600" lvl="0" indent="-203200" algn="l">
              <a:spcBef>
                <a:spcPts val="280"/>
              </a:spcBef>
              <a:spcAft>
                <a:spcPts val="0"/>
              </a:spcAft>
              <a:buClr>
                <a:srgbClr val="2B1803"/>
              </a:buClr>
              <a:buSzPts val="2800"/>
              <a:buChar char="•"/>
              <a:defRPr sz="1400">
                <a:solidFill>
                  <a:srgbClr val="2B1803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lvl="1" indent="-190500" algn="l">
              <a:spcBef>
                <a:spcPts val="240"/>
              </a:spcBef>
              <a:spcAft>
                <a:spcPts val="0"/>
              </a:spcAft>
              <a:buClr>
                <a:srgbClr val="2B1803"/>
              </a:buClr>
              <a:buSzPts val="2400"/>
              <a:buChar char="–"/>
              <a:defRPr sz="1200">
                <a:solidFill>
                  <a:srgbClr val="2B1803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685800" lvl="2" indent="-177800" algn="l">
              <a:spcBef>
                <a:spcPts val="200"/>
              </a:spcBef>
              <a:spcAft>
                <a:spcPts val="0"/>
              </a:spcAft>
              <a:buClr>
                <a:srgbClr val="2B1803"/>
              </a:buClr>
              <a:buSzPts val="2000"/>
              <a:buChar char="•"/>
              <a:defRPr sz="1000">
                <a:solidFill>
                  <a:srgbClr val="2B1803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914400" lvl="3" indent="-171450" algn="l">
              <a:spcBef>
                <a:spcPts val="180"/>
              </a:spcBef>
              <a:spcAft>
                <a:spcPts val="0"/>
              </a:spcAft>
              <a:buClr>
                <a:srgbClr val="2B1803"/>
              </a:buClr>
              <a:buSzPts val="1800"/>
              <a:buChar char="–"/>
              <a:defRPr sz="900">
                <a:solidFill>
                  <a:srgbClr val="2B1803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143000" lvl="4" indent="-171450" algn="l">
              <a:spcBef>
                <a:spcPts val="180"/>
              </a:spcBef>
              <a:spcAft>
                <a:spcPts val="0"/>
              </a:spcAft>
              <a:buClr>
                <a:srgbClr val="2B1803"/>
              </a:buClr>
              <a:buSzPts val="1800"/>
              <a:buChar char="»"/>
              <a:defRPr sz="900">
                <a:solidFill>
                  <a:srgbClr val="2B1803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1371600" lvl="5" indent="-17145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900"/>
            </a:lvl6pPr>
            <a:lvl7pPr marL="1600200" lvl="6" indent="-17145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900"/>
            </a:lvl7pPr>
            <a:lvl8pPr marL="1828800" lvl="7" indent="-17145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900"/>
            </a:lvl8pPr>
            <a:lvl9pPr marL="2057400" lvl="8" indent="-17145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900"/>
            </a:lvl9pPr>
          </a:lstStyle>
          <a:p>
            <a:endParaRPr/>
          </a:p>
        </p:txBody>
      </p:sp>
      <p:pic>
        <p:nvPicPr>
          <p:cNvPr id="53" name="Google Shape;53;p33" descr="A pink flowers in a vase&#10;&#10;AI-generated content may be incorrect.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05750" y="3486150"/>
            <a:ext cx="723900" cy="1532342"/>
          </a:xfrm>
          <a:prstGeom prst="rect">
            <a:avLst/>
          </a:prstGeom>
          <a:noFill/>
          <a:ln>
            <a:noFill/>
          </a:ln>
        </p:spPr>
      </p:pic>
      <p:pic>
        <p:nvPicPr>
          <p:cNvPr id="54" name="Google Shape;54;p33" descr="A yellow flowers in a vase&#10;&#10;AI-generated content may be incorrect.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67700" y="3846943"/>
            <a:ext cx="527095" cy="111574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427934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Column_Blue">
  <p:cSld name="2_Column_Blue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34"/>
          <p:cNvSpPr/>
          <p:nvPr/>
        </p:nvSpPr>
        <p:spPr>
          <a:xfrm>
            <a:off x="0" y="0"/>
            <a:ext cx="9144000" cy="866609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45713" tIns="22850" rIns="45713" bIns="2285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9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" name="Google Shape;57;p34"/>
          <p:cNvSpPr txBox="1">
            <a:spLocks noGrp="1"/>
          </p:cNvSpPr>
          <p:nvPr>
            <p:ph type="title"/>
          </p:nvPr>
        </p:nvSpPr>
        <p:spPr>
          <a:xfrm>
            <a:off x="317311" y="147555"/>
            <a:ext cx="4114800" cy="57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  <a:defRPr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34"/>
          <p:cNvSpPr txBox="1">
            <a:spLocks noGrp="1"/>
          </p:cNvSpPr>
          <p:nvPr>
            <p:ph type="body" idx="1"/>
          </p:nvPr>
        </p:nvSpPr>
        <p:spPr>
          <a:xfrm>
            <a:off x="326382" y="1352550"/>
            <a:ext cx="3978918" cy="297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228600" lvl="0" indent="-203200" algn="l">
              <a:spcBef>
                <a:spcPts val="280"/>
              </a:spcBef>
              <a:spcAft>
                <a:spcPts val="0"/>
              </a:spcAft>
              <a:buClr>
                <a:srgbClr val="2B1803"/>
              </a:buClr>
              <a:buSzPts val="2800"/>
              <a:buChar char="•"/>
              <a:defRPr sz="1400">
                <a:solidFill>
                  <a:srgbClr val="2B1803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lvl="1" indent="-190500" algn="l">
              <a:spcBef>
                <a:spcPts val="240"/>
              </a:spcBef>
              <a:spcAft>
                <a:spcPts val="0"/>
              </a:spcAft>
              <a:buClr>
                <a:srgbClr val="2B1803"/>
              </a:buClr>
              <a:buSzPts val="2400"/>
              <a:buChar char="–"/>
              <a:defRPr sz="1200">
                <a:solidFill>
                  <a:srgbClr val="2B1803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685800" lvl="2" indent="-177800" algn="l">
              <a:spcBef>
                <a:spcPts val="200"/>
              </a:spcBef>
              <a:spcAft>
                <a:spcPts val="0"/>
              </a:spcAft>
              <a:buClr>
                <a:srgbClr val="2B1803"/>
              </a:buClr>
              <a:buSzPts val="2000"/>
              <a:buChar char="•"/>
              <a:defRPr sz="1000">
                <a:solidFill>
                  <a:srgbClr val="2B1803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914400" lvl="3" indent="-171450" algn="l">
              <a:spcBef>
                <a:spcPts val="180"/>
              </a:spcBef>
              <a:spcAft>
                <a:spcPts val="0"/>
              </a:spcAft>
              <a:buClr>
                <a:srgbClr val="2B1803"/>
              </a:buClr>
              <a:buSzPts val="1800"/>
              <a:buChar char="–"/>
              <a:defRPr sz="900">
                <a:solidFill>
                  <a:srgbClr val="2B1803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143000" lvl="4" indent="-171450" algn="l">
              <a:spcBef>
                <a:spcPts val="180"/>
              </a:spcBef>
              <a:spcAft>
                <a:spcPts val="0"/>
              </a:spcAft>
              <a:buClr>
                <a:srgbClr val="2B1803"/>
              </a:buClr>
              <a:buSzPts val="1800"/>
              <a:buChar char="»"/>
              <a:defRPr sz="900">
                <a:solidFill>
                  <a:srgbClr val="2B1803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1371600" lvl="5" indent="-17145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900"/>
            </a:lvl6pPr>
            <a:lvl7pPr marL="1600200" lvl="6" indent="-17145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900"/>
            </a:lvl7pPr>
            <a:lvl8pPr marL="1828800" lvl="7" indent="-17145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900"/>
            </a:lvl8pPr>
            <a:lvl9pPr marL="2057400" lvl="8" indent="-17145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900"/>
            </a:lvl9pPr>
          </a:lstStyle>
          <a:p>
            <a:endParaRPr/>
          </a:p>
        </p:txBody>
      </p:sp>
      <p:sp>
        <p:nvSpPr>
          <p:cNvPr id="59" name="Google Shape;59;p34"/>
          <p:cNvSpPr txBox="1">
            <a:spLocks noGrp="1"/>
          </p:cNvSpPr>
          <p:nvPr>
            <p:ph type="body" idx="2"/>
          </p:nvPr>
        </p:nvSpPr>
        <p:spPr>
          <a:xfrm>
            <a:off x="4572000" y="1352550"/>
            <a:ext cx="3978918" cy="297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228600" lvl="0" indent="-203200" algn="l">
              <a:spcBef>
                <a:spcPts val="280"/>
              </a:spcBef>
              <a:spcAft>
                <a:spcPts val="0"/>
              </a:spcAft>
              <a:buClr>
                <a:srgbClr val="2B1803"/>
              </a:buClr>
              <a:buSzPts val="2800"/>
              <a:buChar char="•"/>
              <a:defRPr sz="1400">
                <a:solidFill>
                  <a:srgbClr val="2B1803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lvl="1" indent="-190500" algn="l">
              <a:spcBef>
                <a:spcPts val="240"/>
              </a:spcBef>
              <a:spcAft>
                <a:spcPts val="0"/>
              </a:spcAft>
              <a:buClr>
                <a:srgbClr val="2B1803"/>
              </a:buClr>
              <a:buSzPts val="2400"/>
              <a:buChar char="–"/>
              <a:defRPr sz="1200">
                <a:solidFill>
                  <a:srgbClr val="2B1803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685800" lvl="2" indent="-177800" algn="l">
              <a:spcBef>
                <a:spcPts val="200"/>
              </a:spcBef>
              <a:spcAft>
                <a:spcPts val="0"/>
              </a:spcAft>
              <a:buClr>
                <a:srgbClr val="2B1803"/>
              </a:buClr>
              <a:buSzPts val="2000"/>
              <a:buChar char="•"/>
              <a:defRPr sz="1000">
                <a:solidFill>
                  <a:srgbClr val="2B1803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914400" lvl="3" indent="-171450" algn="l">
              <a:spcBef>
                <a:spcPts val="180"/>
              </a:spcBef>
              <a:spcAft>
                <a:spcPts val="0"/>
              </a:spcAft>
              <a:buClr>
                <a:srgbClr val="2B1803"/>
              </a:buClr>
              <a:buSzPts val="1800"/>
              <a:buChar char="–"/>
              <a:defRPr sz="900">
                <a:solidFill>
                  <a:srgbClr val="2B1803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143000" lvl="4" indent="-171450" algn="l">
              <a:spcBef>
                <a:spcPts val="180"/>
              </a:spcBef>
              <a:spcAft>
                <a:spcPts val="0"/>
              </a:spcAft>
              <a:buClr>
                <a:srgbClr val="2B1803"/>
              </a:buClr>
              <a:buSzPts val="1800"/>
              <a:buChar char="»"/>
              <a:defRPr sz="900">
                <a:solidFill>
                  <a:srgbClr val="2B1803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1371600" lvl="5" indent="-17145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900"/>
            </a:lvl6pPr>
            <a:lvl7pPr marL="1600200" lvl="6" indent="-17145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900"/>
            </a:lvl7pPr>
            <a:lvl8pPr marL="1828800" lvl="7" indent="-17145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900"/>
            </a:lvl8pPr>
            <a:lvl9pPr marL="2057400" lvl="8" indent="-17145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900"/>
            </a:lvl9pPr>
          </a:lstStyle>
          <a:p>
            <a:endParaRPr/>
          </a:p>
        </p:txBody>
      </p:sp>
      <p:pic>
        <p:nvPicPr>
          <p:cNvPr id="60" name="Google Shape;60;p34" descr="A pink flowers in a vase&#10;&#10;AI-generated content may be incorrect.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05750" y="3486150"/>
            <a:ext cx="723900" cy="1532342"/>
          </a:xfrm>
          <a:prstGeom prst="rect">
            <a:avLst/>
          </a:prstGeom>
          <a:noFill/>
          <a:ln>
            <a:noFill/>
          </a:ln>
        </p:spPr>
      </p:pic>
      <p:pic>
        <p:nvPicPr>
          <p:cNvPr id="61" name="Google Shape;61;p34" descr="A yellow flowers in a vase&#10;&#10;AI-generated content may be incorrect.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67700" y="3846943"/>
            <a:ext cx="527095" cy="111574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437113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Column_Green">
  <p:cSld name="2_Column_Green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35"/>
          <p:cNvSpPr txBox="1">
            <a:spLocks noGrp="1"/>
          </p:cNvSpPr>
          <p:nvPr>
            <p:ph type="title"/>
          </p:nvPr>
        </p:nvSpPr>
        <p:spPr>
          <a:xfrm>
            <a:off x="317311" y="147555"/>
            <a:ext cx="4114800" cy="57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35"/>
          <p:cNvSpPr txBox="1">
            <a:spLocks noGrp="1"/>
          </p:cNvSpPr>
          <p:nvPr>
            <p:ph type="body" idx="1"/>
          </p:nvPr>
        </p:nvSpPr>
        <p:spPr>
          <a:xfrm>
            <a:off x="326382" y="1352550"/>
            <a:ext cx="3978918" cy="297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228600" lvl="0" indent="-203200" algn="l">
              <a:spcBef>
                <a:spcPts val="280"/>
              </a:spcBef>
              <a:spcAft>
                <a:spcPts val="0"/>
              </a:spcAft>
              <a:buClr>
                <a:srgbClr val="2B1803"/>
              </a:buClr>
              <a:buSzPts val="2800"/>
              <a:buChar char="•"/>
              <a:defRPr sz="1400">
                <a:solidFill>
                  <a:srgbClr val="2B1803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lvl="1" indent="-190500" algn="l">
              <a:spcBef>
                <a:spcPts val="240"/>
              </a:spcBef>
              <a:spcAft>
                <a:spcPts val="0"/>
              </a:spcAft>
              <a:buClr>
                <a:srgbClr val="2B1803"/>
              </a:buClr>
              <a:buSzPts val="2400"/>
              <a:buChar char="–"/>
              <a:defRPr sz="1200">
                <a:solidFill>
                  <a:srgbClr val="2B1803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685800" lvl="2" indent="-177800" algn="l">
              <a:spcBef>
                <a:spcPts val="200"/>
              </a:spcBef>
              <a:spcAft>
                <a:spcPts val="0"/>
              </a:spcAft>
              <a:buClr>
                <a:srgbClr val="2B1803"/>
              </a:buClr>
              <a:buSzPts val="2000"/>
              <a:buChar char="•"/>
              <a:defRPr sz="1000">
                <a:solidFill>
                  <a:srgbClr val="2B1803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914400" lvl="3" indent="-171450" algn="l">
              <a:spcBef>
                <a:spcPts val="180"/>
              </a:spcBef>
              <a:spcAft>
                <a:spcPts val="0"/>
              </a:spcAft>
              <a:buClr>
                <a:srgbClr val="2B1803"/>
              </a:buClr>
              <a:buSzPts val="1800"/>
              <a:buChar char="–"/>
              <a:defRPr sz="900">
                <a:solidFill>
                  <a:srgbClr val="2B1803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143000" lvl="4" indent="-171450" algn="l">
              <a:spcBef>
                <a:spcPts val="180"/>
              </a:spcBef>
              <a:spcAft>
                <a:spcPts val="0"/>
              </a:spcAft>
              <a:buClr>
                <a:srgbClr val="2B1803"/>
              </a:buClr>
              <a:buSzPts val="1800"/>
              <a:buChar char="»"/>
              <a:defRPr sz="900">
                <a:solidFill>
                  <a:srgbClr val="2B1803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1371600" lvl="5" indent="-17145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900"/>
            </a:lvl6pPr>
            <a:lvl7pPr marL="1600200" lvl="6" indent="-17145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900"/>
            </a:lvl7pPr>
            <a:lvl8pPr marL="1828800" lvl="7" indent="-17145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900"/>
            </a:lvl8pPr>
            <a:lvl9pPr marL="2057400" lvl="8" indent="-17145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900"/>
            </a:lvl9pPr>
          </a:lstStyle>
          <a:p>
            <a:endParaRPr/>
          </a:p>
        </p:txBody>
      </p:sp>
      <p:sp>
        <p:nvSpPr>
          <p:cNvPr id="65" name="Google Shape;65;p35"/>
          <p:cNvSpPr txBox="1">
            <a:spLocks noGrp="1"/>
          </p:cNvSpPr>
          <p:nvPr>
            <p:ph type="body" idx="2"/>
          </p:nvPr>
        </p:nvSpPr>
        <p:spPr>
          <a:xfrm>
            <a:off x="4572000" y="1352550"/>
            <a:ext cx="3978918" cy="297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228600" lvl="0" indent="-203200" algn="l">
              <a:spcBef>
                <a:spcPts val="280"/>
              </a:spcBef>
              <a:spcAft>
                <a:spcPts val="0"/>
              </a:spcAft>
              <a:buClr>
                <a:srgbClr val="2B1803"/>
              </a:buClr>
              <a:buSzPts val="2800"/>
              <a:buChar char="•"/>
              <a:defRPr sz="1400">
                <a:solidFill>
                  <a:srgbClr val="2B1803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lvl="1" indent="-190500" algn="l">
              <a:spcBef>
                <a:spcPts val="240"/>
              </a:spcBef>
              <a:spcAft>
                <a:spcPts val="0"/>
              </a:spcAft>
              <a:buClr>
                <a:srgbClr val="2B1803"/>
              </a:buClr>
              <a:buSzPts val="2400"/>
              <a:buChar char="–"/>
              <a:defRPr sz="1200">
                <a:solidFill>
                  <a:srgbClr val="2B1803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685800" lvl="2" indent="-177800" algn="l">
              <a:spcBef>
                <a:spcPts val="200"/>
              </a:spcBef>
              <a:spcAft>
                <a:spcPts val="0"/>
              </a:spcAft>
              <a:buClr>
                <a:srgbClr val="2B1803"/>
              </a:buClr>
              <a:buSzPts val="2000"/>
              <a:buChar char="•"/>
              <a:defRPr sz="1000">
                <a:solidFill>
                  <a:srgbClr val="2B1803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914400" lvl="3" indent="-171450" algn="l">
              <a:spcBef>
                <a:spcPts val="180"/>
              </a:spcBef>
              <a:spcAft>
                <a:spcPts val="0"/>
              </a:spcAft>
              <a:buClr>
                <a:srgbClr val="2B1803"/>
              </a:buClr>
              <a:buSzPts val="1800"/>
              <a:buChar char="–"/>
              <a:defRPr sz="900">
                <a:solidFill>
                  <a:srgbClr val="2B1803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143000" lvl="4" indent="-171450" algn="l">
              <a:spcBef>
                <a:spcPts val="180"/>
              </a:spcBef>
              <a:spcAft>
                <a:spcPts val="0"/>
              </a:spcAft>
              <a:buClr>
                <a:srgbClr val="2B1803"/>
              </a:buClr>
              <a:buSzPts val="1800"/>
              <a:buChar char="»"/>
              <a:defRPr sz="900">
                <a:solidFill>
                  <a:srgbClr val="2B1803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1371600" lvl="5" indent="-17145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900"/>
            </a:lvl6pPr>
            <a:lvl7pPr marL="1600200" lvl="6" indent="-17145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900"/>
            </a:lvl7pPr>
            <a:lvl8pPr marL="1828800" lvl="7" indent="-17145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900"/>
            </a:lvl8pPr>
            <a:lvl9pPr marL="2057400" lvl="8" indent="-17145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900"/>
            </a:lvl9pPr>
          </a:lstStyle>
          <a:p>
            <a:endParaRPr/>
          </a:p>
        </p:txBody>
      </p:sp>
      <p:pic>
        <p:nvPicPr>
          <p:cNvPr id="66" name="Google Shape;66;p35" descr="A pink flowers in a vase&#10;&#10;AI-generated content may be incorrect.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05750" y="3486150"/>
            <a:ext cx="723900" cy="1532342"/>
          </a:xfrm>
          <a:prstGeom prst="rect">
            <a:avLst/>
          </a:prstGeom>
          <a:noFill/>
          <a:ln>
            <a:noFill/>
          </a:ln>
        </p:spPr>
      </p:pic>
      <p:pic>
        <p:nvPicPr>
          <p:cNvPr id="67" name="Google Shape;67;p35" descr="A yellow flowers in a vase&#10;&#10;AI-generated content may be incorrect.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67700" y="3846943"/>
            <a:ext cx="527095" cy="111574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359870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Column-Header_Pink">
  <p:cSld name="2_Column-Header_Pink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36"/>
          <p:cNvSpPr/>
          <p:nvPr/>
        </p:nvSpPr>
        <p:spPr>
          <a:xfrm>
            <a:off x="0" y="0"/>
            <a:ext cx="9144000" cy="866609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45713" tIns="22850" rIns="45713" bIns="2285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9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" name="Google Shape;70;p36"/>
          <p:cNvSpPr txBox="1">
            <a:spLocks noGrp="1"/>
          </p:cNvSpPr>
          <p:nvPr>
            <p:ph type="title"/>
          </p:nvPr>
        </p:nvSpPr>
        <p:spPr>
          <a:xfrm>
            <a:off x="317311" y="147555"/>
            <a:ext cx="4114800" cy="57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  <a:defRPr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36"/>
          <p:cNvSpPr txBox="1">
            <a:spLocks noGrp="1"/>
          </p:cNvSpPr>
          <p:nvPr>
            <p:ph type="body" idx="1"/>
          </p:nvPr>
        </p:nvSpPr>
        <p:spPr>
          <a:xfrm>
            <a:off x="317311" y="1014164"/>
            <a:ext cx="4026090" cy="5250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228600" lvl="0" indent="-114300" algn="l">
              <a:spcBef>
                <a:spcPts val="240"/>
              </a:spcBef>
              <a:spcAft>
                <a:spcPts val="0"/>
              </a:spcAft>
              <a:buClr>
                <a:srgbClr val="2B1803"/>
              </a:buClr>
              <a:buSzPts val="2400"/>
              <a:buNone/>
              <a:defRPr sz="1200" b="1">
                <a:latin typeface="Arial"/>
                <a:ea typeface="Arial"/>
                <a:cs typeface="Arial"/>
                <a:sym typeface="Arial"/>
              </a:defRPr>
            </a:lvl1pPr>
            <a:lvl2pPr marL="457200" lvl="1" indent="-114300" algn="l">
              <a:spcBef>
                <a:spcPts val="200"/>
              </a:spcBef>
              <a:spcAft>
                <a:spcPts val="0"/>
              </a:spcAft>
              <a:buClr>
                <a:srgbClr val="2B1803"/>
              </a:buClr>
              <a:buSzPts val="2000"/>
              <a:buNone/>
              <a:defRPr sz="1000" b="1"/>
            </a:lvl2pPr>
            <a:lvl3pPr marL="685800" lvl="2" indent="-114300" algn="l">
              <a:spcBef>
                <a:spcPts val="180"/>
              </a:spcBef>
              <a:spcAft>
                <a:spcPts val="0"/>
              </a:spcAft>
              <a:buClr>
                <a:srgbClr val="2B1803"/>
              </a:buClr>
              <a:buSzPts val="1800"/>
              <a:buNone/>
              <a:defRPr sz="900" b="1"/>
            </a:lvl3pPr>
            <a:lvl4pPr marL="914400" lvl="3" indent="-114300" algn="l">
              <a:spcBef>
                <a:spcPts val="160"/>
              </a:spcBef>
              <a:spcAft>
                <a:spcPts val="0"/>
              </a:spcAft>
              <a:buClr>
                <a:srgbClr val="2B1803"/>
              </a:buClr>
              <a:buSzPts val="1600"/>
              <a:buNone/>
              <a:defRPr sz="800" b="1"/>
            </a:lvl4pPr>
            <a:lvl5pPr marL="1143000" lvl="4" indent="-114300" algn="l">
              <a:spcBef>
                <a:spcPts val="160"/>
              </a:spcBef>
              <a:spcAft>
                <a:spcPts val="0"/>
              </a:spcAft>
              <a:buClr>
                <a:srgbClr val="2B1803"/>
              </a:buClr>
              <a:buSzPts val="1600"/>
              <a:buNone/>
              <a:defRPr sz="800" b="1"/>
            </a:lvl5pPr>
            <a:lvl6pPr marL="1371600" lvl="5" indent="-1143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800" b="1"/>
            </a:lvl6pPr>
            <a:lvl7pPr marL="1600200" lvl="6" indent="-1143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800" b="1"/>
            </a:lvl7pPr>
            <a:lvl8pPr marL="1828800" lvl="7" indent="-1143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800" b="1"/>
            </a:lvl8pPr>
            <a:lvl9pPr marL="2057400" lvl="8" indent="-1143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800" b="1"/>
            </a:lvl9pPr>
          </a:lstStyle>
          <a:p>
            <a:endParaRPr/>
          </a:p>
        </p:txBody>
      </p:sp>
      <p:sp>
        <p:nvSpPr>
          <p:cNvPr id="72" name="Google Shape;72;p36"/>
          <p:cNvSpPr txBox="1">
            <a:spLocks noGrp="1"/>
          </p:cNvSpPr>
          <p:nvPr>
            <p:ph type="body" idx="2"/>
          </p:nvPr>
        </p:nvSpPr>
        <p:spPr>
          <a:xfrm>
            <a:off x="317311" y="1707573"/>
            <a:ext cx="4026090" cy="28834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228600" lvl="0" indent="-190500" algn="l">
              <a:spcBef>
                <a:spcPts val="240"/>
              </a:spcBef>
              <a:spcAft>
                <a:spcPts val="0"/>
              </a:spcAft>
              <a:buClr>
                <a:srgbClr val="2B1803"/>
              </a:buClr>
              <a:buSzPts val="2400"/>
              <a:buChar char="•"/>
              <a:defRPr sz="1200">
                <a:solidFill>
                  <a:srgbClr val="2B1803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lvl="1" indent="-177800" algn="l">
              <a:spcBef>
                <a:spcPts val="200"/>
              </a:spcBef>
              <a:spcAft>
                <a:spcPts val="0"/>
              </a:spcAft>
              <a:buClr>
                <a:srgbClr val="2B1803"/>
              </a:buClr>
              <a:buSzPts val="2000"/>
              <a:buChar char="–"/>
              <a:defRPr sz="1000">
                <a:solidFill>
                  <a:srgbClr val="2B1803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685800" lvl="2" indent="-171450" algn="l">
              <a:spcBef>
                <a:spcPts val="180"/>
              </a:spcBef>
              <a:spcAft>
                <a:spcPts val="0"/>
              </a:spcAft>
              <a:buClr>
                <a:srgbClr val="2B1803"/>
              </a:buClr>
              <a:buSzPts val="1800"/>
              <a:buChar char="•"/>
              <a:defRPr sz="900">
                <a:solidFill>
                  <a:srgbClr val="2B1803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914400" lvl="3" indent="-165100" algn="l">
              <a:spcBef>
                <a:spcPts val="160"/>
              </a:spcBef>
              <a:spcAft>
                <a:spcPts val="0"/>
              </a:spcAft>
              <a:buClr>
                <a:srgbClr val="2B1803"/>
              </a:buClr>
              <a:buSzPts val="1600"/>
              <a:buChar char="–"/>
              <a:defRPr sz="800">
                <a:solidFill>
                  <a:srgbClr val="2B1803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143000" lvl="4" indent="-165100" algn="l">
              <a:spcBef>
                <a:spcPts val="160"/>
              </a:spcBef>
              <a:spcAft>
                <a:spcPts val="0"/>
              </a:spcAft>
              <a:buClr>
                <a:srgbClr val="2B1803"/>
              </a:buClr>
              <a:buSzPts val="1600"/>
              <a:buChar char="»"/>
              <a:defRPr sz="800">
                <a:solidFill>
                  <a:srgbClr val="2B1803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1371600" lvl="5" indent="-1651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800"/>
            </a:lvl6pPr>
            <a:lvl7pPr marL="1600200" lvl="6" indent="-1651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800"/>
            </a:lvl7pPr>
            <a:lvl8pPr marL="1828800" lvl="7" indent="-1651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800"/>
            </a:lvl8pPr>
            <a:lvl9pPr marL="2057400" lvl="8" indent="-1651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800"/>
            </a:lvl9pPr>
          </a:lstStyle>
          <a:p>
            <a:endParaRPr/>
          </a:p>
        </p:txBody>
      </p:sp>
      <p:sp>
        <p:nvSpPr>
          <p:cNvPr id="73" name="Google Shape;73;p36"/>
          <p:cNvSpPr txBox="1">
            <a:spLocks noGrp="1"/>
          </p:cNvSpPr>
          <p:nvPr>
            <p:ph type="body" idx="3"/>
          </p:nvPr>
        </p:nvSpPr>
        <p:spPr>
          <a:xfrm>
            <a:off x="4572000" y="1014164"/>
            <a:ext cx="4026090" cy="5250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228600" lvl="0" indent="-114300" algn="l">
              <a:spcBef>
                <a:spcPts val="240"/>
              </a:spcBef>
              <a:spcAft>
                <a:spcPts val="0"/>
              </a:spcAft>
              <a:buClr>
                <a:srgbClr val="2B1803"/>
              </a:buClr>
              <a:buSzPts val="2400"/>
              <a:buNone/>
              <a:defRPr sz="1200" b="1">
                <a:latin typeface="Arial"/>
                <a:ea typeface="Arial"/>
                <a:cs typeface="Arial"/>
                <a:sym typeface="Arial"/>
              </a:defRPr>
            </a:lvl1pPr>
            <a:lvl2pPr marL="457200" lvl="1" indent="-114300" algn="l">
              <a:spcBef>
                <a:spcPts val="200"/>
              </a:spcBef>
              <a:spcAft>
                <a:spcPts val="0"/>
              </a:spcAft>
              <a:buClr>
                <a:srgbClr val="2B1803"/>
              </a:buClr>
              <a:buSzPts val="2000"/>
              <a:buNone/>
              <a:defRPr sz="1000" b="1"/>
            </a:lvl2pPr>
            <a:lvl3pPr marL="685800" lvl="2" indent="-114300" algn="l">
              <a:spcBef>
                <a:spcPts val="180"/>
              </a:spcBef>
              <a:spcAft>
                <a:spcPts val="0"/>
              </a:spcAft>
              <a:buClr>
                <a:srgbClr val="2B1803"/>
              </a:buClr>
              <a:buSzPts val="1800"/>
              <a:buNone/>
              <a:defRPr sz="900" b="1"/>
            </a:lvl3pPr>
            <a:lvl4pPr marL="914400" lvl="3" indent="-114300" algn="l">
              <a:spcBef>
                <a:spcPts val="160"/>
              </a:spcBef>
              <a:spcAft>
                <a:spcPts val="0"/>
              </a:spcAft>
              <a:buClr>
                <a:srgbClr val="2B1803"/>
              </a:buClr>
              <a:buSzPts val="1600"/>
              <a:buNone/>
              <a:defRPr sz="800" b="1"/>
            </a:lvl4pPr>
            <a:lvl5pPr marL="1143000" lvl="4" indent="-114300" algn="l">
              <a:spcBef>
                <a:spcPts val="160"/>
              </a:spcBef>
              <a:spcAft>
                <a:spcPts val="0"/>
              </a:spcAft>
              <a:buClr>
                <a:srgbClr val="2B1803"/>
              </a:buClr>
              <a:buSzPts val="1600"/>
              <a:buNone/>
              <a:defRPr sz="800" b="1"/>
            </a:lvl5pPr>
            <a:lvl6pPr marL="1371600" lvl="5" indent="-1143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800" b="1"/>
            </a:lvl6pPr>
            <a:lvl7pPr marL="1600200" lvl="6" indent="-1143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800" b="1"/>
            </a:lvl7pPr>
            <a:lvl8pPr marL="1828800" lvl="7" indent="-1143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800" b="1"/>
            </a:lvl8pPr>
            <a:lvl9pPr marL="2057400" lvl="8" indent="-1143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800" b="1"/>
            </a:lvl9pPr>
          </a:lstStyle>
          <a:p>
            <a:endParaRPr/>
          </a:p>
        </p:txBody>
      </p:sp>
      <p:sp>
        <p:nvSpPr>
          <p:cNvPr id="74" name="Google Shape;74;p36"/>
          <p:cNvSpPr txBox="1">
            <a:spLocks noGrp="1"/>
          </p:cNvSpPr>
          <p:nvPr>
            <p:ph type="body" idx="4"/>
          </p:nvPr>
        </p:nvSpPr>
        <p:spPr>
          <a:xfrm>
            <a:off x="4572000" y="1707573"/>
            <a:ext cx="4026090" cy="28834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228600" lvl="0" indent="-190500" algn="l">
              <a:spcBef>
                <a:spcPts val="240"/>
              </a:spcBef>
              <a:spcAft>
                <a:spcPts val="0"/>
              </a:spcAft>
              <a:buClr>
                <a:srgbClr val="2B1803"/>
              </a:buClr>
              <a:buSzPts val="2400"/>
              <a:buChar char="•"/>
              <a:defRPr sz="1200">
                <a:solidFill>
                  <a:srgbClr val="2B1803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lvl="1" indent="-177800" algn="l">
              <a:spcBef>
                <a:spcPts val="200"/>
              </a:spcBef>
              <a:spcAft>
                <a:spcPts val="0"/>
              </a:spcAft>
              <a:buClr>
                <a:srgbClr val="2B1803"/>
              </a:buClr>
              <a:buSzPts val="2000"/>
              <a:buChar char="–"/>
              <a:defRPr sz="1000">
                <a:solidFill>
                  <a:srgbClr val="2B1803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685800" lvl="2" indent="-171450" algn="l">
              <a:spcBef>
                <a:spcPts val="180"/>
              </a:spcBef>
              <a:spcAft>
                <a:spcPts val="0"/>
              </a:spcAft>
              <a:buClr>
                <a:srgbClr val="2B1803"/>
              </a:buClr>
              <a:buSzPts val="1800"/>
              <a:buChar char="•"/>
              <a:defRPr sz="900">
                <a:solidFill>
                  <a:srgbClr val="2B1803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914400" lvl="3" indent="-165100" algn="l">
              <a:spcBef>
                <a:spcPts val="160"/>
              </a:spcBef>
              <a:spcAft>
                <a:spcPts val="0"/>
              </a:spcAft>
              <a:buClr>
                <a:srgbClr val="2B1803"/>
              </a:buClr>
              <a:buSzPts val="1600"/>
              <a:buChar char="–"/>
              <a:defRPr sz="800">
                <a:solidFill>
                  <a:srgbClr val="2B1803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143000" lvl="4" indent="-165100" algn="l">
              <a:spcBef>
                <a:spcPts val="160"/>
              </a:spcBef>
              <a:spcAft>
                <a:spcPts val="0"/>
              </a:spcAft>
              <a:buClr>
                <a:srgbClr val="2B1803"/>
              </a:buClr>
              <a:buSzPts val="1600"/>
              <a:buChar char="»"/>
              <a:defRPr sz="800">
                <a:solidFill>
                  <a:srgbClr val="2B1803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1371600" lvl="5" indent="-1651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800"/>
            </a:lvl6pPr>
            <a:lvl7pPr marL="1600200" lvl="6" indent="-1651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800"/>
            </a:lvl7pPr>
            <a:lvl8pPr marL="1828800" lvl="7" indent="-1651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800"/>
            </a:lvl8pPr>
            <a:lvl9pPr marL="2057400" lvl="8" indent="-1651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800"/>
            </a:lvl9pPr>
          </a:lstStyle>
          <a:p>
            <a:endParaRPr/>
          </a:p>
        </p:txBody>
      </p:sp>
      <p:pic>
        <p:nvPicPr>
          <p:cNvPr id="75" name="Google Shape;75;p36" descr="A pink flowers in a vase&#10;&#10;AI-generated content may be incorrect.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05750" y="3486150"/>
            <a:ext cx="723900" cy="1532342"/>
          </a:xfrm>
          <a:prstGeom prst="rect">
            <a:avLst/>
          </a:prstGeom>
          <a:noFill/>
          <a:ln>
            <a:noFill/>
          </a:ln>
        </p:spPr>
      </p:pic>
      <p:pic>
        <p:nvPicPr>
          <p:cNvPr id="76" name="Google Shape;76;p36" descr="A yellow flowers in a vase&#10;&#10;AI-generated content may be incorrect.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67700" y="3846943"/>
            <a:ext cx="527095" cy="111574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639650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Column-Header_Blue">
  <p:cSld name="2_Column-Header_Blue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37"/>
          <p:cNvSpPr/>
          <p:nvPr/>
        </p:nvSpPr>
        <p:spPr>
          <a:xfrm>
            <a:off x="0" y="0"/>
            <a:ext cx="9144000" cy="866609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45713" tIns="22850" rIns="45713" bIns="2285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9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" name="Google Shape;79;p37"/>
          <p:cNvSpPr txBox="1">
            <a:spLocks noGrp="1"/>
          </p:cNvSpPr>
          <p:nvPr>
            <p:ph type="title"/>
          </p:nvPr>
        </p:nvSpPr>
        <p:spPr>
          <a:xfrm>
            <a:off x="317311" y="147555"/>
            <a:ext cx="4114800" cy="57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  <a:defRPr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37"/>
          <p:cNvSpPr txBox="1">
            <a:spLocks noGrp="1"/>
          </p:cNvSpPr>
          <p:nvPr>
            <p:ph type="body" idx="1"/>
          </p:nvPr>
        </p:nvSpPr>
        <p:spPr>
          <a:xfrm>
            <a:off x="317311" y="1014164"/>
            <a:ext cx="4026090" cy="5250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228600" lvl="0" indent="-114300" algn="l">
              <a:spcBef>
                <a:spcPts val="240"/>
              </a:spcBef>
              <a:spcAft>
                <a:spcPts val="0"/>
              </a:spcAft>
              <a:buClr>
                <a:srgbClr val="2B1803"/>
              </a:buClr>
              <a:buSzPts val="2400"/>
              <a:buNone/>
              <a:defRPr sz="1200" b="1">
                <a:latin typeface="Arial"/>
                <a:ea typeface="Arial"/>
                <a:cs typeface="Arial"/>
                <a:sym typeface="Arial"/>
              </a:defRPr>
            </a:lvl1pPr>
            <a:lvl2pPr marL="457200" lvl="1" indent="-114300" algn="l">
              <a:spcBef>
                <a:spcPts val="200"/>
              </a:spcBef>
              <a:spcAft>
                <a:spcPts val="0"/>
              </a:spcAft>
              <a:buClr>
                <a:srgbClr val="2B1803"/>
              </a:buClr>
              <a:buSzPts val="2000"/>
              <a:buNone/>
              <a:defRPr sz="1000" b="1"/>
            </a:lvl2pPr>
            <a:lvl3pPr marL="685800" lvl="2" indent="-114300" algn="l">
              <a:spcBef>
                <a:spcPts val="180"/>
              </a:spcBef>
              <a:spcAft>
                <a:spcPts val="0"/>
              </a:spcAft>
              <a:buClr>
                <a:srgbClr val="2B1803"/>
              </a:buClr>
              <a:buSzPts val="1800"/>
              <a:buNone/>
              <a:defRPr sz="900" b="1"/>
            </a:lvl3pPr>
            <a:lvl4pPr marL="914400" lvl="3" indent="-114300" algn="l">
              <a:spcBef>
                <a:spcPts val="160"/>
              </a:spcBef>
              <a:spcAft>
                <a:spcPts val="0"/>
              </a:spcAft>
              <a:buClr>
                <a:srgbClr val="2B1803"/>
              </a:buClr>
              <a:buSzPts val="1600"/>
              <a:buNone/>
              <a:defRPr sz="800" b="1"/>
            </a:lvl4pPr>
            <a:lvl5pPr marL="1143000" lvl="4" indent="-114300" algn="l">
              <a:spcBef>
                <a:spcPts val="160"/>
              </a:spcBef>
              <a:spcAft>
                <a:spcPts val="0"/>
              </a:spcAft>
              <a:buClr>
                <a:srgbClr val="2B1803"/>
              </a:buClr>
              <a:buSzPts val="1600"/>
              <a:buNone/>
              <a:defRPr sz="800" b="1"/>
            </a:lvl5pPr>
            <a:lvl6pPr marL="1371600" lvl="5" indent="-1143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800" b="1"/>
            </a:lvl6pPr>
            <a:lvl7pPr marL="1600200" lvl="6" indent="-1143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800" b="1"/>
            </a:lvl7pPr>
            <a:lvl8pPr marL="1828800" lvl="7" indent="-1143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800" b="1"/>
            </a:lvl8pPr>
            <a:lvl9pPr marL="2057400" lvl="8" indent="-1143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800" b="1"/>
            </a:lvl9pPr>
          </a:lstStyle>
          <a:p>
            <a:endParaRPr/>
          </a:p>
        </p:txBody>
      </p:sp>
      <p:sp>
        <p:nvSpPr>
          <p:cNvPr id="81" name="Google Shape;81;p37"/>
          <p:cNvSpPr txBox="1">
            <a:spLocks noGrp="1"/>
          </p:cNvSpPr>
          <p:nvPr>
            <p:ph type="body" idx="2"/>
          </p:nvPr>
        </p:nvSpPr>
        <p:spPr>
          <a:xfrm>
            <a:off x="317311" y="1707573"/>
            <a:ext cx="4026090" cy="28834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228600" lvl="0" indent="-190500" algn="l">
              <a:spcBef>
                <a:spcPts val="240"/>
              </a:spcBef>
              <a:spcAft>
                <a:spcPts val="0"/>
              </a:spcAft>
              <a:buClr>
                <a:srgbClr val="2B1803"/>
              </a:buClr>
              <a:buSzPts val="2400"/>
              <a:buChar char="•"/>
              <a:defRPr sz="1200">
                <a:solidFill>
                  <a:srgbClr val="2B1803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lvl="1" indent="-177800" algn="l">
              <a:spcBef>
                <a:spcPts val="200"/>
              </a:spcBef>
              <a:spcAft>
                <a:spcPts val="0"/>
              </a:spcAft>
              <a:buClr>
                <a:srgbClr val="2B1803"/>
              </a:buClr>
              <a:buSzPts val="2000"/>
              <a:buChar char="–"/>
              <a:defRPr sz="1000">
                <a:solidFill>
                  <a:srgbClr val="2B1803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685800" lvl="2" indent="-171450" algn="l">
              <a:spcBef>
                <a:spcPts val="180"/>
              </a:spcBef>
              <a:spcAft>
                <a:spcPts val="0"/>
              </a:spcAft>
              <a:buClr>
                <a:srgbClr val="2B1803"/>
              </a:buClr>
              <a:buSzPts val="1800"/>
              <a:buChar char="•"/>
              <a:defRPr sz="900">
                <a:solidFill>
                  <a:srgbClr val="2B1803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914400" lvl="3" indent="-165100" algn="l">
              <a:spcBef>
                <a:spcPts val="160"/>
              </a:spcBef>
              <a:spcAft>
                <a:spcPts val="0"/>
              </a:spcAft>
              <a:buClr>
                <a:srgbClr val="2B1803"/>
              </a:buClr>
              <a:buSzPts val="1600"/>
              <a:buChar char="–"/>
              <a:defRPr sz="800">
                <a:solidFill>
                  <a:srgbClr val="2B1803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143000" lvl="4" indent="-165100" algn="l">
              <a:spcBef>
                <a:spcPts val="160"/>
              </a:spcBef>
              <a:spcAft>
                <a:spcPts val="0"/>
              </a:spcAft>
              <a:buClr>
                <a:srgbClr val="2B1803"/>
              </a:buClr>
              <a:buSzPts val="1600"/>
              <a:buChar char="»"/>
              <a:defRPr sz="800">
                <a:solidFill>
                  <a:srgbClr val="2B1803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1371600" lvl="5" indent="-1651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800"/>
            </a:lvl6pPr>
            <a:lvl7pPr marL="1600200" lvl="6" indent="-1651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800"/>
            </a:lvl7pPr>
            <a:lvl8pPr marL="1828800" lvl="7" indent="-1651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800"/>
            </a:lvl8pPr>
            <a:lvl9pPr marL="2057400" lvl="8" indent="-1651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800"/>
            </a:lvl9pPr>
          </a:lstStyle>
          <a:p>
            <a:endParaRPr/>
          </a:p>
        </p:txBody>
      </p:sp>
      <p:sp>
        <p:nvSpPr>
          <p:cNvPr id="82" name="Google Shape;82;p37"/>
          <p:cNvSpPr txBox="1">
            <a:spLocks noGrp="1"/>
          </p:cNvSpPr>
          <p:nvPr>
            <p:ph type="body" idx="3"/>
          </p:nvPr>
        </p:nvSpPr>
        <p:spPr>
          <a:xfrm>
            <a:off x="4572000" y="1014164"/>
            <a:ext cx="4026090" cy="5250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228600" lvl="0" indent="-114300" algn="l">
              <a:spcBef>
                <a:spcPts val="240"/>
              </a:spcBef>
              <a:spcAft>
                <a:spcPts val="0"/>
              </a:spcAft>
              <a:buClr>
                <a:srgbClr val="2B1803"/>
              </a:buClr>
              <a:buSzPts val="2400"/>
              <a:buNone/>
              <a:defRPr sz="1200" b="1">
                <a:latin typeface="Arial"/>
                <a:ea typeface="Arial"/>
                <a:cs typeface="Arial"/>
                <a:sym typeface="Arial"/>
              </a:defRPr>
            </a:lvl1pPr>
            <a:lvl2pPr marL="457200" lvl="1" indent="-114300" algn="l">
              <a:spcBef>
                <a:spcPts val="200"/>
              </a:spcBef>
              <a:spcAft>
                <a:spcPts val="0"/>
              </a:spcAft>
              <a:buClr>
                <a:srgbClr val="2B1803"/>
              </a:buClr>
              <a:buSzPts val="2000"/>
              <a:buNone/>
              <a:defRPr sz="1000" b="1"/>
            </a:lvl2pPr>
            <a:lvl3pPr marL="685800" lvl="2" indent="-114300" algn="l">
              <a:spcBef>
                <a:spcPts val="180"/>
              </a:spcBef>
              <a:spcAft>
                <a:spcPts val="0"/>
              </a:spcAft>
              <a:buClr>
                <a:srgbClr val="2B1803"/>
              </a:buClr>
              <a:buSzPts val="1800"/>
              <a:buNone/>
              <a:defRPr sz="900" b="1"/>
            </a:lvl3pPr>
            <a:lvl4pPr marL="914400" lvl="3" indent="-114300" algn="l">
              <a:spcBef>
                <a:spcPts val="160"/>
              </a:spcBef>
              <a:spcAft>
                <a:spcPts val="0"/>
              </a:spcAft>
              <a:buClr>
                <a:srgbClr val="2B1803"/>
              </a:buClr>
              <a:buSzPts val="1600"/>
              <a:buNone/>
              <a:defRPr sz="800" b="1"/>
            </a:lvl4pPr>
            <a:lvl5pPr marL="1143000" lvl="4" indent="-114300" algn="l">
              <a:spcBef>
                <a:spcPts val="160"/>
              </a:spcBef>
              <a:spcAft>
                <a:spcPts val="0"/>
              </a:spcAft>
              <a:buClr>
                <a:srgbClr val="2B1803"/>
              </a:buClr>
              <a:buSzPts val="1600"/>
              <a:buNone/>
              <a:defRPr sz="800" b="1"/>
            </a:lvl5pPr>
            <a:lvl6pPr marL="1371600" lvl="5" indent="-1143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800" b="1"/>
            </a:lvl6pPr>
            <a:lvl7pPr marL="1600200" lvl="6" indent="-1143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800" b="1"/>
            </a:lvl7pPr>
            <a:lvl8pPr marL="1828800" lvl="7" indent="-1143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800" b="1"/>
            </a:lvl8pPr>
            <a:lvl9pPr marL="2057400" lvl="8" indent="-1143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800" b="1"/>
            </a:lvl9pPr>
          </a:lstStyle>
          <a:p>
            <a:endParaRPr/>
          </a:p>
        </p:txBody>
      </p:sp>
      <p:sp>
        <p:nvSpPr>
          <p:cNvPr id="83" name="Google Shape;83;p37"/>
          <p:cNvSpPr txBox="1">
            <a:spLocks noGrp="1"/>
          </p:cNvSpPr>
          <p:nvPr>
            <p:ph type="body" idx="4"/>
          </p:nvPr>
        </p:nvSpPr>
        <p:spPr>
          <a:xfrm>
            <a:off x="4572000" y="1707573"/>
            <a:ext cx="4026090" cy="28834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228600" lvl="0" indent="-190500" algn="l">
              <a:spcBef>
                <a:spcPts val="240"/>
              </a:spcBef>
              <a:spcAft>
                <a:spcPts val="0"/>
              </a:spcAft>
              <a:buClr>
                <a:srgbClr val="2B1803"/>
              </a:buClr>
              <a:buSzPts val="2400"/>
              <a:buChar char="•"/>
              <a:defRPr sz="1200">
                <a:solidFill>
                  <a:srgbClr val="2B1803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lvl="1" indent="-177800" algn="l">
              <a:spcBef>
                <a:spcPts val="200"/>
              </a:spcBef>
              <a:spcAft>
                <a:spcPts val="0"/>
              </a:spcAft>
              <a:buClr>
                <a:srgbClr val="2B1803"/>
              </a:buClr>
              <a:buSzPts val="2000"/>
              <a:buChar char="–"/>
              <a:defRPr sz="1000">
                <a:solidFill>
                  <a:srgbClr val="2B1803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685800" lvl="2" indent="-171450" algn="l">
              <a:spcBef>
                <a:spcPts val="180"/>
              </a:spcBef>
              <a:spcAft>
                <a:spcPts val="0"/>
              </a:spcAft>
              <a:buClr>
                <a:srgbClr val="2B1803"/>
              </a:buClr>
              <a:buSzPts val="1800"/>
              <a:buChar char="•"/>
              <a:defRPr sz="900">
                <a:solidFill>
                  <a:srgbClr val="2B1803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914400" lvl="3" indent="-165100" algn="l">
              <a:spcBef>
                <a:spcPts val="160"/>
              </a:spcBef>
              <a:spcAft>
                <a:spcPts val="0"/>
              </a:spcAft>
              <a:buClr>
                <a:srgbClr val="2B1803"/>
              </a:buClr>
              <a:buSzPts val="1600"/>
              <a:buChar char="–"/>
              <a:defRPr sz="800">
                <a:solidFill>
                  <a:srgbClr val="2B1803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143000" lvl="4" indent="-165100" algn="l">
              <a:spcBef>
                <a:spcPts val="160"/>
              </a:spcBef>
              <a:spcAft>
                <a:spcPts val="0"/>
              </a:spcAft>
              <a:buClr>
                <a:srgbClr val="2B1803"/>
              </a:buClr>
              <a:buSzPts val="1600"/>
              <a:buChar char="»"/>
              <a:defRPr sz="800">
                <a:solidFill>
                  <a:srgbClr val="2B1803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1371600" lvl="5" indent="-1651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800"/>
            </a:lvl6pPr>
            <a:lvl7pPr marL="1600200" lvl="6" indent="-1651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800"/>
            </a:lvl7pPr>
            <a:lvl8pPr marL="1828800" lvl="7" indent="-1651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800"/>
            </a:lvl8pPr>
            <a:lvl9pPr marL="2057400" lvl="8" indent="-1651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800"/>
            </a:lvl9pPr>
          </a:lstStyle>
          <a:p>
            <a:endParaRPr/>
          </a:p>
        </p:txBody>
      </p:sp>
      <p:pic>
        <p:nvPicPr>
          <p:cNvPr id="84" name="Google Shape;84;p37" descr="A pink flowers in a vase&#10;&#10;AI-generated content may be incorrect.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05750" y="3486150"/>
            <a:ext cx="723900" cy="1532342"/>
          </a:xfrm>
          <a:prstGeom prst="rect">
            <a:avLst/>
          </a:prstGeom>
          <a:noFill/>
          <a:ln>
            <a:noFill/>
          </a:ln>
        </p:spPr>
      </p:pic>
      <p:pic>
        <p:nvPicPr>
          <p:cNvPr id="85" name="Google Shape;85;p37" descr="A yellow flowers in a vase&#10;&#10;AI-generated content may be incorrect.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67700" y="3846943"/>
            <a:ext cx="527095" cy="111574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26531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Column-Header_Green">
  <p:cSld name="3_Column-Header_Green"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38"/>
          <p:cNvSpPr txBox="1">
            <a:spLocks noGrp="1"/>
          </p:cNvSpPr>
          <p:nvPr>
            <p:ph type="title"/>
          </p:nvPr>
        </p:nvSpPr>
        <p:spPr>
          <a:xfrm>
            <a:off x="317311" y="147555"/>
            <a:ext cx="4114800" cy="57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38"/>
          <p:cNvSpPr txBox="1">
            <a:spLocks noGrp="1"/>
          </p:cNvSpPr>
          <p:nvPr>
            <p:ph type="body" idx="1"/>
          </p:nvPr>
        </p:nvSpPr>
        <p:spPr>
          <a:xfrm>
            <a:off x="317311" y="1014164"/>
            <a:ext cx="4026090" cy="5250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228600" lvl="0" indent="-114300" algn="l">
              <a:spcBef>
                <a:spcPts val="240"/>
              </a:spcBef>
              <a:spcAft>
                <a:spcPts val="0"/>
              </a:spcAft>
              <a:buClr>
                <a:srgbClr val="2B1803"/>
              </a:buClr>
              <a:buSzPts val="2400"/>
              <a:buNone/>
              <a:defRPr sz="1200" b="1">
                <a:latin typeface="Arial"/>
                <a:ea typeface="Arial"/>
                <a:cs typeface="Arial"/>
                <a:sym typeface="Arial"/>
              </a:defRPr>
            </a:lvl1pPr>
            <a:lvl2pPr marL="457200" lvl="1" indent="-114300" algn="l">
              <a:spcBef>
                <a:spcPts val="200"/>
              </a:spcBef>
              <a:spcAft>
                <a:spcPts val="0"/>
              </a:spcAft>
              <a:buClr>
                <a:srgbClr val="2B1803"/>
              </a:buClr>
              <a:buSzPts val="2000"/>
              <a:buNone/>
              <a:defRPr sz="1000" b="1"/>
            </a:lvl2pPr>
            <a:lvl3pPr marL="685800" lvl="2" indent="-114300" algn="l">
              <a:spcBef>
                <a:spcPts val="180"/>
              </a:spcBef>
              <a:spcAft>
                <a:spcPts val="0"/>
              </a:spcAft>
              <a:buClr>
                <a:srgbClr val="2B1803"/>
              </a:buClr>
              <a:buSzPts val="1800"/>
              <a:buNone/>
              <a:defRPr sz="900" b="1"/>
            </a:lvl3pPr>
            <a:lvl4pPr marL="914400" lvl="3" indent="-114300" algn="l">
              <a:spcBef>
                <a:spcPts val="160"/>
              </a:spcBef>
              <a:spcAft>
                <a:spcPts val="0"/>
              </a:spcAft>
              <a:buClr>
                <a:srgbClr val="2B1803"/>
              </a:buClr>
              <a:buSzPts val="1600"/>
              <a:buNone/>
              <a:defRPr sz="800" b="1"/>
            </a:lvl4pPr>
            <a:lvl5pPr marL="1143000" lvl="4" indent="-114300" algn="l">
              <a:spcBef>
                <a:spcPts val="160"/>
              </a:spcBef>
              <a:spcAft>
                <a:spcPts val="0"/>
              </a:spcAft>
              <a:buClr>
                <a:srgbClr val="2B1803"/>
              </a:buClr>
              <a:buSzPts val="1600"/>
              <a:buNone/>
              <a:defRPr sz="800" b="1"/>
            </a:lvl5pPr>
            <a:lvl6pPr marL="1371600" lvl="5" indent="-1143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800" b="1"/>
            </a:lvl6pPr>
            <a:lvl7pPr marL="1600200" lvl="6" indent="-1143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800" b="1"/>
            </a:lvl7pPr>
            <a:lvl8pPr marL="1828800" lvl="7" indent="-1143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800" b="1"/>
            </a:lvl8pPr>
            <a:lvl9pPr marL="2057400" lvl="8" indent="-1143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800" b="1"/>
            </a:lvl9pPr>
          </a:lstStyle>
          <a:p>
            <a:endParaRPr/>
          </a:p>
        </p:txBody>
      </p:sp>
      <p:sp>
        <p:nvSpPr>
          <p:cNvPr id="89" name="Google Shape;89;p38"/>
          <p:cNvSpPr txBox="1">
            <a:spLocks noGrp="1"/>
          </p:cNvSpPr>
          <p:nvPr>
            <p:ph type="body" idx="2"/>
          </p:nvPr>
        </p:nvSpPr>
        <p:spPr>
          <a:xfrm>
            <a:off x="317311" y="1707573"/>
            <a:ext cx="4026090" cy="28834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228600" lvl="0" indent="-190500" algn="l">
              <a:spcBef>
                <a:spcPts val="240"/>
              </a:spcBef>
              <a:spcAft>
                <a:spcPts val="0"/>
              </a:spcAft>
              <a:buClr>
                <a:srgbClr val="2B1803"/>
              </a:buClr>
              <a:buSzPts val="2400"/>
              <a:buChar char="•"/>
              <a:defRPr sz="1200">
                <a:solidFill>
                  <a:srgbClr val="2B1803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lvl="1" indent="-177800" algn="l">
              <a:spcBef>
                <a:spcPts val="200"/>
              </a:spcBef>
              <a:spcAft>
                <a:spcPts val="0"/>
              </a:spcAft>
              <a:buClr>
                <a:srgbClr val="2B1803"/>
              </a:buClr>
              <a:buSzPts val="2000"/>
              <a:buChar char="–"/>
              <a:defRPr sz="1000">
                <a:solidFill>
                  <a:srgbClr val="2B1803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685800" lvl="2" indent="-171450" algn="l">
              <a:spcBef>
                <a:spcPts val="180"/>
              </a:spcBef>
              <a:spcAft>
                <a:spcPts val="0"/>
              </a:spcAft>
              <a:buClr>
                <a:srgbClr val="2B1803"/>
              </a:buClr>
              <a:buSzPts val="1800"/>
              <a:buChar char="•"/>
              <a:defRPr sz="900">
                <a:solidFill>
                  <a:srgbClr val="2B1803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914400" lvl="3" indent="-165100" algn="l">
              <a:spcBef>
                <a:spcPts val="160"/>
              </a:spcBef>
              <a:spcAft>
                <a:spcPts val="0"/>
              </a:spcAft>
              <a:buClr>
                <a:srgbClr val="2B1803"/>
              </a:buClr>
              <a:buSzPts val="1600"/>
              <a:buChar char="–"/>
              <a:defRPr sz="800">
                <a:solidFill>
                  <a:srgbClr val="2B1803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143000" lvl="4" indent="-165100" algn="l">
              <a:spcBef>
                <a:spcPts val="160"/>
              </a:spcBef>
              <a:spcAft>
                <a:spcPts val="0"/>
              </a:spcAft>
              <a:buClr>
                <a:srgbClr val="2B1803"/>
              </a:buClr>
              <a:buSzPts val="1600"/>
              <a:buChar char="»"/>
              <a:defRPr sz="800">
                <a:solidFill>
                  <a:srgbClr val="2B1803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1371600" lvl="5" indent="-1651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800"/>
            </a:lvl6pPr>
            <a:lvl7pPr marL="1600200" lvl="6" indent="-1651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800"/>
            </a:lvl7pPr>
            <a:lvl8pPr marL="1828800" lvl="7" indent="-1651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800"/>
            </a:lvl8pPr>
            <a:lvl9pPr marL="2057400" lvl="8" indent="-1651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800"/>
            </a:lvl9pPr>
          </a:lstStyle>
          <a:p>
            <a:endParaRPr/>
          </a:p>
        </p:txBody>
      </p:sp>
      <p:sp>
        <p:nvSpPr>
          <p:cNvPr id="90" name="Google Shape;90;p38"/>
          <p:cNvSpPr txBox="1">
            <a:spLocks noGrp="1"/>
          </p:cNvSpPr>
          <p:nvPr>
            <p:ph type="body" idx="3"/>
          </p:nvPr>
        </p:nvSpPr>
        <p:spPr>
          <a:xfrm>
            <a:off x="4572000" y="1014164"/>
            <a:ext cx="4026090" cy="5250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228600" lvl="0" indent="-114300" algn="l">
              <a:spcBef>
                <a:spcPts val="240"/>
              </a:spcBef>
              <a:spcAft>
                <a:spcPts val="0"/>
              </a:spcAft>
              <a:buClr>
                <a:srgbClr val="2B1803"/>
              </a:buClr>
              <a:buSzPts val="2400"/>
              <a:buNone/>
              <a:defRPr sz="1200" b="1">
                <a:latin typeface="Arial"/>
                <a:ea typeface="Arial"/>
                <a:cs typeface="Arial"/>
                <a:sym typeface="Arial"/>
              </a:defRPr>
            </a:lvl1pPr>
            <a:lvl2pPr marL="457200" lvl="1" indent="-114300" algn="l">
              <a:spcBef>
                <a:spcPts val="200"/>
              </a:spcBef>
              <a:spcAft>
                <a:spcPts val="0"/>
              </a:spcAft>
              <a:buClr>
                <a:srgbClr val="2B1803"/>
              </a:buClr>
              <a:buSzPts val="2000"/>
              <a:buNone/>
              <a:defRPr sz="1000" b="1"/>
            </a:lvl2pPr>
            <a:lvl3pPr marL="685800" lvl="2" indent="-114300" algn="l">
              <a:spcBef>
                <a:spcPts val="180"/>
              </a:spcBef>
              <a:spcAft>
                <a:spcPts val="0"/>
              </a:spcAft>
              <a:buClr>
                <a:srgbClr val="2B1803"/>
              </a:buClr>
              <a:buSzPts val="1800"/>
              <a:buNone/>
              <a:defRPr sz="900" b="1"/>
            </a:lvl3pPr>
            <a:lvl4pPr marL="914400" lvl="3" indent="-114300" algn="l">
              <a:spcBef>
                <a:spcPts val="160"/>
              </a:spcBef>
              <a:spcAft>
                <a:spcPts val="0"/>
              </a:spcAft>
              <a:buClr>
                <a:srgbClr val="2B1803"/>
              </a:buClr>
              <a:buSzPts val="1600"/>
              <a:buNone/>
              <a:defRPr sz="800" b="1"/>
            </a:lvl4pPr>
            <a:lvl5pPr marL="1143000" lvl="4" indent="-114300" algn="l">
              <a:spcBef>
                <a:spcPts val="160"/>
              </a:spcBef>
              <a:spcAft>
                <a:spcPts val="0"/>
              </a:spcAft>
              <a:buClr>
                <a:srgbClr val="2B1803"/>
              </a:buClr>
              <a:buSzPts val="1600"/>
              <a:buNone/>
              <a:defRPr sz="800" b="1"/>
            </a:lvl5pPr>
            <a:lvl6pPr marL="1371600" lvl="5" indent="-1143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800" b="1"/>
            </a:lvl6pPr>
            <a:lvl7pPr marL="1600200" lvl="6" indent="-1143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800" b="1"/>
            </a:lvl7pPr>
            <a:lvl8pPr marL="1828800" lvl="7" indent="-1143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800" b="1"/>
            </a:lvl8pPr>
            <a:lvl9pPr marL="2057400" lvl="8" indent="-1143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800" b="1"/>
            </a:lvl9pPr>
          </a:lstStyle>
          <a:p>
            <a:endParaRPr/>
          </a:p>
        </p:txBody>
      </p:sp>
      <p:sp>
        <p:nvSpPr>
          <p:cNvPr id="91" name="Google Shape;91;p38"/>
          <p:cNvSpPr txBox="1">
            <a:spLocks noGrp="1"/>
          </p:cNvSpPr>
          <p:nvPr>
            <p:ph type="body" idx="4"/>
          </p:nvPr>
        </p:nvSpPr>
        <p:spPr>
          <a:xfrm>
            <a:off x="4572000" y="1707573"/>
            <a:ext cx="4026090" cy="28834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228600" lvl="0" indent="-190500" algn="l">
              <a:spcBef>
                <a:spcPts val="240"/>
              </a:spcBef>
              <a:spcAft>
                <a:spcPts val="0"/>
              </a:spcAft>
              <a:buClr>
                <a:srgbClr val="2B1803"/>
              </a:buClr>
              <a:buSzPts val="2400"/>
              <a:buChar char="•"/>
              <a:defRPr sz="1200">
                <a:solidFill>
                  <a:srgbClr val="2B1803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lvl="1" indent="-177800" algn="l">
              <a:spcBef>
                <a:spcPts val="200"/>
              </a:spcBef>
              <a:spcAft>
                <a:spcPts val="0"/>
              </a:spcAft>
              <a:buClr>
                <a:srgbClr val="2B1803"/>
              </a:buClr>
              <a:buSzPts val="2000"/>
              <a:buChar char="–"/>
              <a:defRPr sz="1000">
                <a:solidFill>
                  <a:srgbClr val="2B1803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685800" lvl="2" indent="-171450" algn="l">
              <a:spcBef>
                <a:spcPts val="180"/>
              </a:spcBef>
              <a:spcAft>
                <a:spcPts val="0"/>
              </a:spcAft>
              <a:buClr>
                <a:srgbClr val="2B1803"/>
              </a:buClr>
              <a:buSzPts val="1800"/>
              <a:buChar char="•"/>
              <a:defRPr sz="900">
                <a:solidFill>
                  <a:srgbClr val="2B1803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914400" lvl="3" indent="-165100" algn="l">
              <a:spcBef>
                <a:spcPts val="160"/>
              </a:spcBef>
              <a:spcAft>
                <a:spcPts val="0"/>
              </a:spcAft>
              <a:buClr>
                <a:srgbClr val="2B1803"/>
              </a:buClr>
              <a:buSzPts val="1600"/>
              <a:buChar char="–"/>
              <a:defRPr sz="800">
                <a:solidFill>
                  <a:srgbClr val="2B1803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143000" lvl="4" indent="-165100" algn="l">
              <a:spcBef>
                <a:spcPts val="160"/>
              </a:spcBef>
              <a:spcAft>
                <a:spcPts val="0"/>
              </a:spcAft>
              <a:buClr>
                <a:srgbClr val="2B1803"/>
              </a:buClr>
              <a:buSzPts val="1600"/>
              <a:buChar char="»"/>
              <a:defRPr sz="800">
                <a:solidFill>
                  <a:srgbClr val="2B1803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1371600" lvl="5" indent="-1651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800"/>
            </a:lvl6pPr>
            <a:lvl7pPr marL="1600200" lvl="6" indent="-1651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800"/>
            </a:lvl7pPr>
            <a:lvl8pPr marL="1828800" lvl="7" indent="-1651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800"/>
            </a:lvl8pPr>
            <a:lvl9pPr marL="2057400" lvl="8" indent="-1651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800"/>
            </a:lvl9pPr>
          </a:lstStyle>
          <a:p>
            <a:endParaRPr/>
          </a:p>
        </p:txBody>
      </p:sp>
      <p:pic>
        <p:nvPicPr>
          <p:cNvPr id="92" name="Google Shape;92;p38" descr="A pink flowers in a vase&#10;&#10;AI-generated content may be incorrect.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05750" y="3486150"/>
            <a:ext cx="723900" cy="1532342"/>
          </a:xfrm>
          <a:prstGeom prst="rect">
            <a:avLst/>
          </a:prstGeom>
          <a:noFill/>
          <a:ln>
            <a:noFill/>
          </a:ln>
        </p:spPr>
      </p:pic>
      <p:pic>
        <p:nvPicPr>
          <p:cNvPr id="93" name="Google Shape;93;p38" descr="A yellow flowers in a vase&#10;&#10;AI-generated content may be incorrect.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67700" y="3846943"/>
            <a:ext cx="527095" cy="111574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9679337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hoto_Pink">
  <p:cSld name="Photo_Pink"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39"/>
          <p:cNvSpPr>
            <a:spLocks noGrp="1"/>
          </p:cNvSpPr>
          <p:nvPr>
            <p:ph type="pic" idx="2"/>
          </p:nvPr>
        </p:nvSpPr>
        <p:spPr>
          <a:xfrm>
            <a:off x="444405" y="723900"/>
            <a:ext cx="8255190" cy="3695700"/>
          </a:xfrm>
          <a:prstGeom prst="rect">
            <a:avLst/>
          </a:prstGeom>
          <a:noFill/>
          <a:ln>
            <a:noFill/>
          </a:ln>
        </p:spPr>
      </p:sp>
      <p:sp>
        <p:nvSpPr>
          <p:cNvPr id="96" name="Google Shape;96;p39"/>
          <p:cNvSpPr txBox="1">
            <a:spLocks noGrp="1"/>
          </p:cNvSpPr>
          <p:nvPr>
            <p:ph type="body" idx="1"/>
          </p:nvPr>
        </p:nvSpPr>
        <p:spPr>
          <a:xfrm>
            <a:off x="444405" y="4494894"/>
            <a:ext cx="2743200" cy="4024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228600" lvl="0" indent="-114300" algn="l">
              <a:spcBef>
                <a:spcPts val="140"/>
              </a:spcBef>
              <a:spcAft>
                <a:spcPts val="0"/>
              </a:spcAft>
              <a:buClr>
                <a:srgbClr val="2B1803"/>
              </a:buClr>
              <a:buSzPts val="1400"/>
              <a:buNone/>
              <a:defRPr sz="700">
                <a:latin typeface="Arial"/>
                <a:ea typeface="Arial"/>
                <a:cs typeface="Arial"/>
                <a:sym typeface="Arial"/>
              </a:defRPr>
            </a:lvl1pPr>
            <a:lvl2pPr marL="457200" lvl="1" indent="-114300" algn="l">
              <a:spcBef>
                <a:spcPts val="120"/>
              </a:spcBef>
              <a:spcAft>
                <a:spcPts val="0"/>
              </a:spcAft>
              <a:buClr>
                <a:srgbClr val="2B1803"/>
              </a:buClr>
              <a:buSzPts val="1200"/>
              <a:buNone/>
              <a:defRPr sz="600"/>
            </a:lvl2pPr>
            <a:lvl3pPr marL="685800" lvl="2" indent="-114300" algn="l">
              <a:spcBef>
                <a:spcPts val="100"/>
              </a:spcBef>
              <a:spcAft>
                <a:spcPts val="0"/>
              </a:spcAft>
              <a:buClr>
                <a:srgbClr val="2B1803"/>
              </a:buClr>
              <a:buSzPts val="1000"/>
              <a:buNone/>
              <a:defRPr sz="500"/>
            </a:lvl3pPr>
            <a:lvl4pPr marL="914400" lvl="3" indent="-114300" algn="l">
              <a:spcBef>
                <a:spcPts val="90"/>
              </a:spcBef>
              <a:spcAft>
                <a:spcPts val="0"/>
              </a:spcAft>
              <a:buClr>
                <a:srgbClr val="2B1803"/>
              </a:buClr>
              <a:buSzPts val="900"/>
              <a:buNone/>
              <a:defRPr sz="450"/>
            </a:lvl4pPr>
            <a:lvl5pPr marL="1143000" lvl="4" indent="-114300" algn="l">
              <a:spcBef>
                <a:spcPts val="90"/>
              </a:spcBef>
              <a:spcAft>
                <a:spcPts val="0"/>
              </a:spcAft>
              <a:buClr>
                <a:srgbClr val="2B1803"/>
              </a:buClr>
              <a:buSzPts val="900"/>
              <a:buNone/>
              <a:defRPr sz="450"/>
            </a:lvl5pPr>
            <a:lvl6pPr marL="1371600" lvl="5" indent="-114300" algn="l">
              <a:spcBef>
                <a:spcPts val="9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450"/>
            </a:lvl6pPr>
            <a:lvl7pPr marL="1600200" lvl="6" indent="-114300" algn="l">
              <a:spcBef>
                <a:spcPts val="9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450"/>
            </a:lvl7pPr>
            <a:lvl8pPr marL="1828800" lvl="7" indent="-114300" algn="l">
              <a:spcBef>
                <a:spcPts val="9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450"/>
            </a:lvl8pPr>
            <a:lvl9pPr marL="2057400" lvl="8" indent="-114300" algn="l">
              <a:spcBef>
                <a:spcPts val="9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450"/>
            </a:lvl9pPr>
          </a:lstStyle>
          <a:p>
            <a:endParaRPr/>
          </a:p>
        </p:txBody>
      </p:sp>
      <p:sp>
        <p:nvSpPr>
          <p:cNvPr id="97" name="Google Shape;97;p39"/>
          <p:cNvSpPr txBox="1">
            <a:spLocks noGrp="1"/>
          </p:cNvSpPr>
          <p:nvPr>
            <p:ph type="body" idx="3"/>
          </p:nvPr>
        </p:nvSpPr>
        <p:spPr>
          <a:xfrm>
            <a:off x="433601" y="223139"/>
            <a:ext cx="3314700" cy="362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228600" lvl="0" indent="-1143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  <a:defRPr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lvl="1" indent="-171450" algn="l">
              <a:spcBef>
                <a:spcPts val="180"/>
              </a:spcBef>
              <a:spcAft>
                <a:spcPts val="0"/>
              </a:spcAft>
              <a:buClr>
                <a:srgbClr val="2B1803"/>
              </a:buClr>
              <a:buSzPts val="1800"/>
              <a:buChar char="–"/>
              <a:defRPr/>
            </a:lvl2pPr>
            <a:lvl3pPr marL="685800" lvl="2" indent="-171450" algn="l">
              <a:spcBef>
                <a:spcPts val="180"/>
              </a:spcBef>
              <a:spcAft>
                <a:spcPts val="0"/>
              </a:spcAft>
              <a:buClr>
                <a:srgbClr val="2B1803"/>
              </a:buClr>
              <a:buSzPts val="1800"/>
              <a:buChar char="•"/>
              <a:defRPr/>
            </a:lvl3pPr>
            <a:lvl4pPr marL="914400" lvl="3" indent="-171450" algn="l">
              <a:spcBef>
                <a:spcPts val="180"/>
              </a:spcBef>
              <a:spcAft>
                <a:spcPts val="0"/>
              </a:spcAft>
              <a:buClr>
                <a:srgbClr val="2B1803"/>
              </a:buClr>
              <a:buSzPts val="1800"/>
              <a:buChar char="–"/>
              <a:defRPr/>
            </a:lvl4pPr>
            <a:lvl5pPr marL="1143000" lvl="4" indent="-171450" algn="l">
              <a:spcBef>
                <a:spcPts val="180"/>
              </a:spcBef>
              <a:spcAft>
                <a:spcPts val="0"/>
              </a:spcAft>
              <a:buClr>
                <a:srgbClr val="2B1803"/>
              </a:buClr>
              <a:buSzPts val="1800"/>
              <a:buChar char="»"/>
              <a:defRPr/>
            </a:lvl5pPr>
            <a:lvl6pPr marL="1371600" lvl="5" indent="-17145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600200" lvl="6" indent="-17145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828800" lvl="7" indent="-17145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2057400" lvl="8" indent="-17145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51229352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Photo_Pink">
  <p:cSld name="1_Photo_Pink"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40"/>
          <p:cNvSpPr txBox="1">
            <a:spLocks noGrp="1"/>
          </p:cNvSpPr>
          <p:nvPr>
            <p:ph type="title"/>
          </p:nvPr>
        </p:nvSpPr>
        <p:spPr>
          <a:xfrm>
            <a:off x="2620169" y="1583795"/>
            <a:ext cx="3873185" cy="57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Georgia"/>
              <a:buNone/>
              <a:defRPr sz="44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0" name="Google Shape;100;p40"/>
          <p:cNvSpPr txBox="1">
            <a:spLocks noGrp="1"/>
          </p:cNvSpPr>
          <p:nvPr>
            <p:ph type="body" idx="1"/>
          </p:nvPr>
        </p:nvSpPr>
        <p:spPr>
          <a:xfrm>
            <a:off x="2620169" y="2421995"/>
            <a:ext cx="3903663" cy="57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228600" lvl="0" indent="-171450" algn="l">
              <a:spcBef>
                <a:spcPts val="180"/>
              </a:spcBef>
              <a:spcAft>
                <a:spcPts val="0"/>
              </a:spcAft>
              <a:buClr>
                <a:srgbClr val="2B1803"/>
              </a:buClr>
              <a:buSzPts val="1800"/>
              <a:buChar char="•"/>
              <a:defRPr/>
            </a:lvl1pPr>
            <a:lvl2pPr marL="457200" lvl="1" indent="-114300" algn="ctr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1">
                <a:solidFill>
                  <a:schemeClr val="dk1"/>
                </a:solidFill>
              </a:defRPr>
            </a:lvl2pPr>
            <a:lvl3pPr marL="685800" lvl="2" indent="-171450" algn="l">
              <a:spcBef>
                <a:spcPts val="180"/>
              </a:spcBef>
              <a:spcAft>
                <a:spcPts val="0"/>
              </a:spcAft>
              <a:buClr>
                <a:srgbClr val="2B1803"/>
              </a:buClr>
              <a:buSzPts val="1800"/>
              <a:buChar char="•"/>
              <a:defRPr/>
            </a:lvl3pPr>
            <a:lvl4pPr marL="914400" lvl="3" indent="-171450" algn="l">
              <a:spcBef>
                <a:spcPts val="180"/>
              </a:spcBef>
              <a:spcAft>
                <a:spcPts val="0"/>
              </a:spcAft>
              <a:buClr>
                <a:srgbClr val="2B1803"/>
              </a:buClr>
              <a:buSzPts val="1800"/>
              <a:buChar char="–"/>
              <a:defRPr/>
            </a:lvl4pPr>
            <a:lvl5pPr marL="1143000" lvl="4" indent="-171450" algn="l">
              <a:spcBef>
                <a:spcPts val="180"/>
              </a:spcBef>
              <a:spcAft>
                <a:spcPts val="0"/>
              </a:spcAft>
              <a:buClr>
                <a:srgbClr val="2B1803"/>
              </a:buClr>
              <a:buSzPts val="1800"/>
              <a:buChar char="»"/>
              <a:defRPr/>
            </a:lvl5pPr>
            <a:lvl6pPr marL="1371600" lvl="5" indent="-17145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600200" lvl="6" indent="-17145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828800" lvl="7" indent="-17145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2057400" lvl="8" indent="-17145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647476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d Slide" type="blank">
  <p:cSld name="End Slide">
    <p:bg>
      <p:bgPr>
        <a:solidFill>
          <a:schemeClr val="lt2"/>
        </a:solidFill>
        <a:effectLst/>
      </p:bgPr>
    </p:bg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oogle Shape;13;p22" descr="A book and globe on a shelf&#10;&#10;AI-generated content may be incorrect.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423511" y="406187"/>
            <a:ext cx="6296978" cy="433112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6649840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_Pink">
  <p:cSld name="Blank_Pink"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41"/>
          <p:cNvSpPr/>
          <p:nvPr/>
        </p:nvSpPr>
        <p:spPr>
          <a:xfrm>
            <a:off x="0" y="0"/>
            <a:ext cx="9144000" cy="866609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45713" tIns="22850" rIns="45713" bIns="2285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9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p41"/>
          <p:cNvSpPr txBox="1">
            <a:spLocks noGrp="1"/>
          </p:cNvSpPr>
          <p:nvPr>
            <p:ph type="title"/>
          </p:nvPr>
        </p:nvSpPr>
        <p:spPr>
          <a:xfrm>
            <a:off x="317311" y="147555"/>
            <a:ext cx="4114800" cy="57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  <a:defRPr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104" name="Google Shape;104;p41" descr="A pink flowers in a vase&#10;&#10;AI-generated content may be incorrect.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05750" y="3486150"/>
            <a:ext cx="723900" cy="1532342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" name="Google Shape;105;p41" descr="A yellow flowers in a vase&#10;&#10;AI-generated content may be incorrect.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67700" y="3846943"/>
            <a:ext cx="527095" cy="111574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8866270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_Blue">
  <p:cSld name="Blank_Blue"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42"/>
          <p:cNvSpPr/>
          <p:nvPr/>
        </p:nvSpPr>
        <p:spPr>
          <a:xfrm>
            <a:off x="0" y="0"/>
            <a:ext cx="9144000" cy="866609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45713" tIns="22850" rIns="45713" bIns="2285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9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" name="Google Shape;108;p42"/>
          <p:cNvSpPr txBox="1">
            <a:spLocks noGrp="1"/>
          </p:cNvSpPr>
          <p:nvPr>
            <p:ph type="title"/>
          </p:nvPr>
        </p:nvSpPr>
        <p:spPr>
          <a:xfrm>
            <a:off x="317311" y="147555"/>
            <a:ext cx="4114800" cy="57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  <a:defRPr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109" name="Google Shape;109;p42" descr="A pink flowers in a vase&#10;&#10;AI-generated content may be incorrect.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05750" y="3486150"/>
            <a:ext cx="723900" cy="1532342"/>
          </a:xfrm>
          <a:prstGeom prst="rect">
            <a:avLst/>
          </a:prstGeom>
          <a:noFill/>
          <a:ln>
            <a:noFill/>
          </a:ln>
        </p:spPr>
      </p:pic>
      <p:pic>
        <p:nvPicPr>
          <p:cNvPr id="110" name="Google Shape;110;p42" descr="A yellow flowers in a vase&#10;&#10;AI-generated content may be incorrect.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67700" y="3846943"/>
            <a:ext cx="527095" cy="111574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8399119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_Green">
  <p:cSld name="Blank_Green"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43"/>
          <p:cNvSpPr txBox="1">
            <a:spLocks noGrp="1"/>
          </p:cNvSpPr>
          <p:nvPr>
            <p:ph type="title"/>
          </p:nvPr>
        </p:nvSpPr>
        <p:spPr>
          <a:xfrm>
            <a:off x="317311" y="147555"/>
            <a:ext cx="4114800" cy="57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113" name="Google Shape;113;p43" descr="A pink flowers in a vase&#10;&#10;AI-generated content may be incorrect.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05750" y="3486150"/>
            <a:ext cx="723900" cy="1532342"/>
          </a:xfrm>
          <a:prstGeom prst="rect">
            <a:avLst/>
          </a:prstGeom>
          <a:noFill/>
          <a:ln>
            <a:noFill/>
          </a:ln>
        </p:spPr>
      </p:pic>
      <p:pic>
        <p:nvPicPr>
          <p:cNvPr id="114" name="Google Shape;114;p43" descr="A yellow flowers in a vase&#10;&#10;AI-generated content may be incorrect.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67700" y="3846943"/>
            <a:ext cx="527095" cy="111574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5816957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_Pink">
  <p:cSld name="Section Header_Pink">
    <p:bg>
      <p:bgPr>
        <a:solidFill>
          <a:schemeClr val="dk1"/>
        </a:solidFill>
        <a:effectLst/>
      </p:bgPr>
    </p:bg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9"/>
          <p:cNvSpPr txBox="1">
            <a:spLocks noGrp="1"/>
          </p:cNvSpPr>
          <p:nvPr>
            <p:ph type="title"/>
          </p:nvPr>
        </p:nvSpPr>
        <p:spPr>
          <a:xfrm>
            <a:off x="361157" y="2203450"/>
            <a:ext cx="3886200" cy="681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Georgia"/>
              <a:buNone/>
              <a:defRPr sz="2000" b="1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7" name="Google Shape;117;p29"/>
          <p:cNvSpPr txBox="1">
            <a:spLocks noGrp="1"/>
          </p:cNvSpPr>
          <p:nvPr>
            <p:ph type="body" idx="1"/>
          </p:nvPr>
        </p:nvSpPr>
        <p:spPr>
          <a:xfrm>
            <a:off x="361157" y="1453357"/>
            <a:ext cx="3886200" cy="7500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228600" lvl="0" indent="-1143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lvl="1" indent="-11430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900">
                <a:solidFill>
                  <a:schemeClr val="lt1"/>
                </a:solidFill>
              </a:defRPr>
            </a:lvl2pPr>
            <a:lvl3pPr marL="685800" lvl="2" indent="-114300" algn="l">
              <a:spcBef>
                <a:spcPts val="16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800">
                <a:solidFill>
                  <a:schemeClr val="lt1"/>
                </a:solidFill>
              </a:defRPr>
            </a:lvl3pPr>
            <a:lvl4pPr marL="914400" lvl="3" indent="-114300" algn="l">
              <a:spcBef>
                <a:spcPts val="14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700">
                <a:solidFill>
                  <a:schemeClr val="lt1"/>
                </a:solidFill>
              </a:defRPr>
            </a:lvl4pPr>
            <a:lvl5pPr marL="1143000" lvl="4" indent="-114300" algn="l">
              <a:spcBef>
                <a:spcPts val="14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700">
                <a:solidFill>
                  <a:schemeClr val="lt1"/>
                </a:solidFill>
              </a:defRPr>
            </a:lvl5pPr>
            <a:lvl6pPr marL="1371600" lvl="5" indent="-114300" algn="l">
              <a:spcBef>
                <a:spcPts val="14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700">
                <a:solidFill>
                  <a:schemeClr val="lt1"/>
                </a:solidFill>
              </a:defRPr>
            </a:lvl6pPr>
            <a:lvl7pPr marL="1600200" lvl="6" indent="-114300" algn="l">
              <a:spcBef>
                <a:spcPts val="14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700">
                <a:solidFill>
                  <a:schemeClr val="lt1"/>
                </a:solidFill>
              </a:defRPr>
            </a:lvl7pPr>
            <a:lvl8pPr marL="1828800" lvl="7" indent="-114300" algn="l">
              <a:spcBef>
                <a:spcPts val="14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700">
                <a:solidFill>
                  <a:schemeClr val="lt1"/>
                </a:solidFill>
              </a:defRPr>
            </a:lvl8pPr>
            <a:lvl9pPr marL="2057400" lvl="8" indent="-114300" algn="l">
              <a:spcBef>
                <a:spcPts val="14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7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18" name="Google Shape;118;p29"/>
          <p:cNvSpPr>
            <a:spLocks noGrp="1"/>
          </p:cNvSpPr>
          <p:nvPr>
            <p:ph type="pic" idx="2"/>
          </p:nvPr>
        </p:nvSpPr>
        <p:spPr>
          <a:xfrm>
            <a:off x="5143500" y="0"/>
            <a:ext cx="4000500" cy="5143500"/>
          </a:xfrm>
          <a:prstGeom prst="rect">
            <a:avLst/>
          </a:prstGeom>
          <a:noFill/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664805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_Blue">
  <p:cSld name="Section Header_Blue">
    <p:bg>
      <p:bgPr>
        <a:solidFill>
          <a:schemeClr val="dk2"/>
        </a:solidFill>
        <a:effectLst/>
      </p:bgPr>
    </p:bg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24"/>
          <p:cNvSpPr txBox="1">
            <a:spLocks noGrp="1"/>
          </p:cNvSpPr>
          <p:nvPr>
            <p:ph type="title"/>
          </p:nvPr>
        </p:nvSpPr>
        <p:spPr>
          <a:xfrm>
            <a:off x="361157" y="2203450"/>
            <a:ext cx="3886200" cy="681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Georgia"/>
              <a:buNone/>
              <a:defRPr sz="2000" b="1" cap="none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24"/>
          <p:cNvSpPr txBox="1">
            <a:spLocks noGrp="1"/>
          </p:cNvSpPr>
          <p:nvPr>
            <p:ph type="body" idx="1"/>
          </p:nvPr>
        </p:nvSpPr>
        <p:spPr>
          <a:xfrm>
            <a:off x="361157" y="1453357"/>
            <a:ext cx="3886200" cy="7500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228600" lvl="0" indent="-11430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1200">
                <a:solidFill>
                  <a:schemeClr val="lt1"/>
                </a:solidFill>
              </a:defRPr>
            </a:lvl1pPr>
            <a:lvl2pPr marL="457200" lvl="1" indent="-114300" algn="l">
              <a:spcBef>
                <a:spcPts val="180"/>
              </a:spcBef>
              <a:spcAft>
                <a:spcPts val="0"/>
              </a:spcAft>
              <a:buClr>
                <a:srgbClr val="88A6A6"/>
              </a:buClr>
              <a:buSzPts val="1800"/>
              <a:buNone/>
              <a:defRPr sz="900">
                <a:solidFill>
                  <a:srgbClr val="88A6A6"/>
                </a:solidFill>
              </a:defRPr>
            </a:lvl2pPr>
            <a:lvl3pPr marL="685800" lvl="2" indent="-114300" algn="l">
              <a:spcBef>
                <a:spcPts val="160"/>
              </a:spcBef>
              <a:spcAft>
                <a:spcPts val="0"/>
              </a:spcAft>
              <a:buClr>
                <a:srgbClr val="88A6A6"/>
              </a:buClr>
              <a:buSzPts val="1600"/>
              <a:buNone/>
              <a:defRPr sz="800">
                <a:solidFill>
                  <a:srgbClr val="88A6A6"/>
                </a:solidFill>
              </a:defRPr>
            </a:lvl3pPr>
            <a:lvl4pPr marL="914400" lvl="3" indent="-114300" algn="l">
              <a:spcBef>
                <a:spcPts val="140"/>
              </a:spcBef>
              <a:spcAft>
                <a:spcPts val="0"/>
              </a:spcAft>
              <a:buClr>
                <a:srgbClr val="88A6A6"/>
              </a:buClr>
              <a:buSzPts val="1400"/>
              <a:buNone/>
              <a:defRPr sz="700">
                <a:solidFill>
                  <a:srgbClr val="88A6A6"/>
                </a:solidFill>
              </a:defRPr>
            </a:lvl4pPr>
            <a:lvl5pPr marL="1143000" lvl="4" indent="-114300" algn="l">
              <a:spcBef>
                <a:spcPts val="140"/>
              </a:spcBef>
              <a:spcAft>
                <a:spcPts val="0"/>
              </a:spcAft>
              <a:buClr>
                <a:srgbClr val="88A6A6"/>
              </a:buClr>
              <a:buSzPts val="1400"/>
              <a:buNone/>
              <a:defRPr sz="700">
                <a:solidFill>
                  <a:srgbClr val="88A6A6"/>
                </a:solidFill>
              </a:defRPr>
            </a:lvl5pPr>
            <a:lvl6pPr marL="1371600" lvl="5" indent="-114300" algn="l">
              <a:spcBef>
                <a:spcPts val="140"/>
              </a:spcBef>
              <a:spcAft>
                <a:spcPts val="0"/>
              </a:spcAft>
              <a:buClr>
                <a:srgbClr val="88A6A6"/>
              </a:buClr>
              <a:buSzPts val="1400"/>
              <a:buNone/>
              <a:defRPr sz="700">
                <a:solidFill>
                  <a:srgbClr val="88A6A6"/>
                </a:solidFill>
              </a:defRPr>
            </a:lvl6pPr>
            <a:lvl7pPr marL="1600200" lvl="6" indent="-114300" algn="l">
              <a:spcBef>
                <a:spcPts val="140"/>
              </a:spcBef>
              <a:spcAft>
                <a:spcPts val="0"/>
              </a:spcAft>
              <a:buClr>
                <a:srgbClr val="88A6A6"/>
              </a:buClr>
              <a:buSzPts val="1400"/>
              <a:buNone/>
              <a:defRPr sz="700">
                <a:solidFill>
                  <a:srgbClr val="88A6A6"/>
                </a:solidFill>
              </a:defRPr>
            </a:lvl7pPr>
            <a:lvl8pPr marL="1828800" lvl="7" indent="-114300" algn="l">
              <a:spcBef>
                <a:spcPts val="140"/>
              </a:spcBef>
              <a:spcAft>
                <a:spcPts val="0"/>
              </a:spcAft>
              <a:buClr>
                <a:srgbClr val="88A6A6"/>
              </a:buClr>
              <a:buSzPts val="1400"/>
              <a:buNone/>
              <a:defRPr sz="700">
                <a:solidFill>
                  <a:srgbClr val="88A6A6"/>
                </a:solidFill>
              </a:defRPr>
            </a:lvl8pPr>
            <a:lvl9pPr marL="2057400" lvl="8" indent="-114300" algn="l">
              <a:spcBef>
                <a:spcPts val="140"/>
              </a:spcBef>
              <a:spcAft>
                <a:spcPts val="0"/>
              </a:spcAft>
              <a:buClr>
                <a:srgbClr val="88A6A6"/>
              </a:buClr>
              <a:buSzPts val="1400"/>
              <a:buNone/>
              <a:defRPr sz="700">
                <a:solidFill>
                  <a:srgbClr val="88A6A6"/>
                </a:solidFill>
              </a:defRPr>
            </a:lvl9pPr>
          </a:lstStyle>
          <a:p>
            <a:endParaRPr/>
          </a:p>
        </p:txBody>
      </p:sp>
      <p:sp>
        <p:nvSpPr>
          <p:cNvPr id="22" name="Google Shape;22;p24"/>
          <p:cNvSpPr>
            <a:spLocks noGrp="1"/>
          </p:cNvSpPr>
          <p:nvPr>
            <p:ph type="pic" idx="2"/>
          </p:nvPr>
        </p:nvSpPr>
        <p:spPr>
          <a:xfrm>
            <a:off x="5143500" y="0"/>
            <a:ext cx="4000500" cy="5143500"/>
          </a:xfrm>
          <a:prstGeom prst="rect">
            <a:avLst/>
          </a:prstGeom>
          <a:noFill/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16739923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d Slide" type="blank">
  <p:cSld name="End Slide">
    <p:bg>
      <p:bgPr>
        <a:solidFill>
          <a:schemeClr val="lt2"/>
        </a:solidFill>
        <a:effectLst/>
      </p:bgPr>
    </p:bg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oogle Shape;13;p22" descr="A book and globe on a shelf&#10;&#10;AI-generated content may be incorrect.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423511" y="406187"/>
            <a:ext cx="6296978" cy="433112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873338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bg>
      <p:bgPr>
        <a:solidFill>
          <a:schemeClr val="lt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3"/>
          <p:cNvSpPr txBox="1"/>
          <p:nvPr/>
        </p:nvSpPr>
        <p:spPr>
          <a:xfrm>
            <a:off x="4686300" y="4591050"/>
            <a:ext cx="4170856" cy="3970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r" rtl="0">
              <a:lnSpc>
                <a:spcPct val="25829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b="0" i="0" u="none" strike="noStrike" cap="none">
                <a:solidFill>
                  <a:schemeClr val="accent6"/>
                </a:solidFill>
                <a:latin typeface="Rubik"/>
                <a:ea typeface="Rubik"/>
                <a:cs typeface="Rubik"/>
                <a:sym typeface="Rubik"/>
              </a:rPr>
              <a:t>May 6-8, 2026  |  Cambridge, MD</a:t>
            </a:r>
            <a:endParaRPr sz="900"/>
          </a:p>
        </p:txBody>
      </p:sp>
      <p:sp>
        <p:nvSpPr>
          <p:cNvPr id="16" name="Google Shape;16;p23"/>
          <p:cNvSpPr txBox="1">
            <a:spLocks noGrp="1"/>
          </p:cNvSpPr>
          <p:nvPr>
            <p:ph type="title"/>
          </p:nvPr>
        </p:nvSpPr>
        <p:spPr>
          <a:xfrm>
            <a:off x="1219200" y="2436780"/>
            <a:ext cx="6705600" cy="9731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Georgia"/>
              <a:buNone/>
              <a:defRPr sz="2700" b="1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3"/>
          <p:cNvSpPr txBox="1">
            <a:spLocks noGrp="1"/>
          </p:cNvSpPr>
          <p:nvPr>
            <p:ph type="body" idx="1"/>
          </p:nvPr>
        </p:nvSpPr>
        <p:spPr>
          <a:xfrm>
            <a:off x="2538121" y="3600450"/>
            <a:ext cx="3903663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228600" lvl="0" indent="-171450" algn="l">
              <a:spcBef>
                <a:spcPts val="180"/>
              </a:spcBef>
              <a:spcAft>
                <a:spcPts val="0"/>
              </a:spcAft>
              <a:buClr>
                <a:srgbClr val="2B1803"/>
              </a:buClr>
              <a:buSzPts val="1800"/>
              <a:buChar char="•"/>
              <a:defRPr/>
            </a:lvl1pPr>
            <a:lvl2pPr marL="457200" lvl="1" indent="-114300" algn="ctr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2pPr>
            <a:lvl3pPr marL="685800" lvl="2" indent="-171450" algn="l">
              <a:spcBef>
                <a:spcPts val="180"/>
              </a:spcBef>
              <a:spcAft>
                <a:spcPts val="0"/>
              </a:spcAft>
              <a:buClr>
                <a:srgbClr val="2B1803"/>
              </a:buClr>
              <a:buSzPts val="1800"/>
              <a:buChar char="•"/>
              <a:defRPr/>
            </a:lvl3pPr>
            <a:lvl4pPr marL="914400" lvl="3" indent="-171450" algn="l">
              <a:spcBef>
                <a:spcPts val="180"/>
              </a:spcBef>
              <a:spcAft>
                <a:spcPts val="0"/>
              </a:spcAft>
              <a:buClr>
                <a:srgbClr val="2B1803"/>
              </a:buClr>
              <a:buSzPts val="1800"/>
              <a:buChar char="–"/>
              <a:defRPr/>
            </a:lvl4pPr>
            <a:lvl5pPr marL="1143000" lvl="4" indent="-171450" algn="l">
              <a:spcBef>
                <a:spcPts val="180"/>
              </a:spcBef>
              <a:spcAft>
                <a:spcPts val="0"/>
              </a:spcAft>
              <a:buClr>
                <a:srgbClr val="2B1803"/>
              </a:buClr>
              <a:buSzPts val="1800"/>
              <a:buChar char="»"/>
              <a:defRPr/>
            </a:lvl5pPr>
            <a:lvl6pPr marL="1371600" lvl="5" indent="-17145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600200" lvl="6" indent="-17145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828800" lvl="7" indent="-17145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2057400" lvl="8" indent="-17145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23" descr="A book and globe on a shelf&#10;&#10;AI-generated content may be incorrect.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933700" y="196172"/>
            <a:ext cx="3112506" cy="214081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876803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_Blue">
  <p:cSld name="Section Header_Blue">
    <p:bg>
      <p:bgPr>
        <a:solidFill>
          <a:schemeClr val="dk2"/>
        </a:solidFill>
        <a:effectLst/>
      </p:bgPr>
    </p:bg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24"/>
          <p:cNvSpPr txBox="1">
            <a:spLocks noGrp="1"/>
          </p:cNvSpPr>
          <p:nvPr>
            <p:ph type="title"/>
          </p:nvPr>
        </p:nvSpPr>
        <p:spPr>
          <a:xfrm>
            <a:off x="361157" y="2203450"/>
            <a:ext cx="3886200" cy="681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Georgia"/>
              <a:buNone/>
              <a:defRPr sz="2000" b="1" cap="none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24"/>
          <p:cNvSpPr txBox="1">
            <a:spLocks noGrp="1"/>
          </p:cNvSpPr>
          <p:nvPr>
            <p:ph type="body" idx="1"/>
          </p:nvPr>
        </p:nvSpPr>
        <p:spPr>
          <a:xfrm>
            <a:off x="361157" y="1453357"/>
            <a:ext cx="3886200" cy="7500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228600" lvl="0" indent="-11430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1200">
                <a:solidFill>
                  <a:schemeClr val="lt1"/>
                </a:solidFill>
              </a:defRPr>
            </a:lvl1pPr>
            <a:lvl2pPr marL="457200" lvl="1" indent="-114300" algn="l">
              <a:spcBef>
                <a:spcPts val="180"/>
              </a:spcBef>
              <a:spcAft>
                <a:spcPts val="0"/>
              </a:spcAft>
              <a:buClr>
                <a:srgbClr val="88A6A6"/>
              </a:buClr>
              <a:buSzPts val="1800"/>
              <a:buNone/>
              <a:defRPr sz="900">
                <a:solidFill>
                  <a:srgbClr val="88A6A6"/>
                </a:solidFill>
              </a:defRPr>
            </a:lvl2pPr>
            <a:lvl3pPr marL="685800" lvl="2" indent="-114300" algn="l">
              <a:spcBef>
                <a:spcPts val="160"/>
              </a:spcBef>
              <a:spcAft>
                <a:spcPts val="0"/>
              </a:spcAft>
              <a:buClr>
                <a:srgbClr val="88A6A6"/>
              </a:buClr>
              <a:buSzPts val="1600"/>
              <a:buNone/>
              <a:defRPr sz="800">
                <a:solidFill>
                  <a:srgbClr val="88A6A6"/>
                </a:solidFill>
              </a:defRPr>
            </a:lvl3pPr>
            <a:lvl4pPr marL="914400" lvl="3" indent="-114300" algn="l">
              <a:spcBef>
                <a:spcPts val="140"/>
              </a:spcBef>
              <a:spcAft>
                <a:spcPts val="0"/>
              </a:spcAft>
              <a:buClr>
                <a:srgbClr val="88A6A6"/>
              </a:buClr>
              <a:buSzPts val="1400"/>
              <a:buNone/>
              <a:defRPr sz="700">
                <a:solidFill>
                  <a:srgbClr val="88A6A6"/>
                </a:solidFill>
              </a:defRPr>
            </a:lvl4pPr>
            <a:lvl5pPr marL="1143000" lvl="4" indent="-114300" algn="l">
              <a:spcBef>
                <a:spcPts val="140"/>
              </a:spcBef>
              <a:spcAft>
                <a:spcPts val="0"/>
              </a:spcAft>
              <a:buClr>
                <a:srgbClr val="88A6A6"/>
              </a:buClr>
              <a:buSzPts val="1400"/>
              <a:buNone/>
              <a:defRPr sz="700">
                <a:solidFill>
                  <a:srgbClr val="88A6A6"/>
                </a:solidFill>
              </a:defRPr>
            </a:lvl5pPr>
            <a:lvl6pPr marL="1371600" lvl="5" indent="-114300" algn="l">
              <a:spcBef>
                <a:spcPts val="140"/>
              </a:spcBef>
              <a:spcAft>
                <a:spcPts val="0"/>
              </a:spcAft>
              <a:buClr>
                <a:srgbClr val="88A6A6"/>
              </a:buClr>
              <a:buSzPts val="1400"/>
              <a:buNone/>
              <a:defRPr sz="700">
                <a:solidFill>
                  <a:srgbClr val="88A6A6"/>
                </a:solidFill>
              </a:defRPr>
            </a:lvl6pPr>
            <a:lvl7pPr marL="1600200" lvl="6" indent="-114300" algn="l">
              <a:spcBef>
                <a:spcPts val="140"/>
              </a:spcBef>
              <a:spcAft>
                <a:spcPts val="0"/>
              </a:spcAft>
              <a:buClr>
                <a:srgbClr val="88A6A6"/>
              </a:buClr>
              <a:buSzPts val="1400"/>
              <a:buNone/>
              <a:defRPr sz="700">
                <a:solidFill>
                  <a:srgbClr val="88A6A6"/>
                </a:solidFill>
              </a:defRPr>
            </a:lvl7pPr>
            <a:lvl8pPr marL="1828800" lvl="7" indent="-114300" algn="l">
              <a:spcBef>
                <a:spcPts val="140"/>
              </a:spcBef>
              <a:spcAft>
                <a:spcPts val="0"/>
              </a:spcAft>
              <a:buClr>
                <a:srgbClr val="88A6A6"/>
              </a:buClr>
              <a:buSzPts val="1400"/>
              <a:buNone/>
              <a:defRPr sz="700">
                <a:solidFill>
                  <a:srgbClr val="88A6A6"/>
                </a:solidFill>
              </a:defRPr>
            </a:lvl8pPr>
            <a:lvl9pPr marL="2057400" lvl="8" indent="-114300" algn="l">
              <a:spcBef>
                <a:spcPts val="140"/>
              </a:spcBef>
              <a:spcAft>
                <a:spcPts val="0"/>
              </a:spcAft>
              <a:buClr>
                <a:srgbClr val="88A6A6"/>
              </a:buClr>
              <a:buSzPts val="1400"/>
              <a:buNone/>
              <a:defRPr sz="700">
                <a:solidFill>
                  <a:srgbClr val="88A6A6"/>
                </a:solidFill>
              </a:defRPr>
            </a:lvl9pPr>
          </a:lstStyle>
          <a:p>
            <a:endParaRPr/>
          </a:p>
        </p:txBody>
      </p:sp>
      <p:sp>
        <p:nvSpPr>
          <p:cNvPr id="22" name="Google Shape;22;p24"/>
          <p:cNvSpPr>
            <a:spLocks noGrp="1"/>
          </p:cNvSpPr>
          <p:nvPr>
            <p:ph type="pic" idx="2"/>
          </p:nvPr>
        </p:nvSpPr>
        <p:spPr>
          <a:xfrm>
            <a:off x="5143500" y="0"/>
            <a:ext cx="4000500" cy="5143500"/>
          </a:xfrm>
          <a:prstGeom prst="rect">
            <a:avLst/>
          </a:prstGeom>
          <a:noFill/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38891621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_Pink" type="obj">
  <p:cSld name="Title and Content_Pink">
    <p:bg>
      <p:bgPr>
        <a:solidFill>
          <a:schemeClr val="lt2"/>
        </a:solidFill>
        <a:effectLst/>
      </p:bgPr>
    </p:bg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25"/>
          <p:cNvSpPr txBox="1">
            <a:spLocks noGrp="1"/>
          </p:cNvSpPr>
          <p:nvPr>
            <p:ph type="body" idx="1"/>
          </p:nvPr>
        </p:nvSpPr>
        <p:spPr>
          <a:xfrm>
            <a:off x="533400" y="1314450"/>
            <a:ext cx="8077200" cy="320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228600" lvl="0" indent="-215900" algn="l">
              <a:spcBef>
                <a:spcPts val="320"/>
              </a:spcBef>
              <a:spcAft>
                <a:spcPts val="0"/>
              </a:spcAft>
              <a:buClr>
                <a:srgbClr val="2B1803"/>
              </a:buClr>
              <a:buSzPts val="3200"/>
              <a:buChar char="•"/>
              <a:defRPr>
                <a:latin typeface="Arial"/>
                <a:ea typeface="Arial"/>
                <a:cs typeface="Arial"/>
                <a:sym typeface="Arial"/>
              </a:defRPr>
            </a:lvl1pPr>
            <a:lvl2pPr marL="457200" lvl="1" indent="-203200" algn="l">
              <a:spcBef>
                <a:spcPts val="280"/>
              </a:spcBef>
              <a:spcAft>
                <a:spcPts val="0"/>
              </a:spcAft>
              <a:buClr>
                <a:srgbClr val="2B1803"/>
              </a:buClr>
              <a:buSzPts val="2800"/>
              <a:buChar char="–"/>
              <a:defRPr>
                <a:latin typeface="Arial"/>
                <a:ea typeface="Arial"/>
                <a:cs typeface="Arial"/>
                <a:sym typeface="Arial"/>
              </a:defRPr>
            </a:lvl2pPr>
            <a:lvl3pPr marL="685800" lvl="2" indent="-190500" algn="l">
              <a:spcBef>
                <a:spcPts val="240"/>
              </a:spcBef>
              <a:spcAft>
                <a:spcPts val="0"/>
              </a:spcAft>
              <a:buClr>
                <a:srgbClr val="2B1803"/>
              </a:buClr>
              <a:buSzPts val="2400"/>
              <a:buChar char="•"/>
              <a:defRPr>
                <a:latin typeface="Arial"/>
                <a:ea typeface="Arial"/>
                <a:cs typeface="Arial"/>
                <a:sym typeface="Arial"/>
              </a:defRPr>
            </a:lvl3pPr>
            <a:lvl4pPr marL="914400" lvl="3" indent="-177800" algn="l">
              <a:spcBef>
                <a:spcPts val="200"/>
              </a:spcBef>
              <a:spcAft>
                <a:spcPts val="0"/>
              </a:spcAft>
              <a:buClr>
                <a:srgbClr val="2B1803"/>
              </a:buClr>
              <a:buSzPts val="2000"/>
              <a:buChar char="–"/>
              <a:defRPr>
                <a:latin typeface="Arial"/>
                <a:ea typeface="Arial"/>
                <a:cs typeface="Arial"/>
                <a:sym typeface="Arial"/>
              </a:defRPr>
            </a:lvl4pPr>
            <a:lvl5pPr marL="1143000" lvl="4" indent="-177800" algn="l">
              <a:spcBef>
                <a:spcPts val="200"/>
              </a:spcBef>
              <a:spcAft>
                <a:spcPts val="0"/>
              </a:spcAft>
              <a:buClr>
                <a:srgbClr val="2B1803"/>
              </a:buClr>
              <a:buSzPts val="2000"/>
              <a:buChar char="»"/>
              <a:defRPr>
                <a:latin typeface="Arial"/>
                <a:ea typeface="Arial"/>
                <a:cs typeface="Arial"/>
                <a:sym typeface="Arial"/>
              </a:defRPr>
            </a:lvl5pPr>
            <a:lvl6pPr marL="1371600" lvl="5" indent="-17145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600200" lvl="6" indent="-17145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828800" lvl="7" indent="-17145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2057400" lvl="8" indent="-17145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25"/>
          <p:cNvSpPr/>
          <p:nvPr/>
        </p:nvSpPr>
        <p:spPr>
          <a:xfrm>
            <a:off x="0" y="0"/>
            <a:ext cx="9144000" cy="866609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45713" tIns="22850" rIns="45713" bIns="2285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9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" name="Google Shape;26;p25"/>
          <p:cNvSpPr txBox="1">
            <a:spLocks noGrp="1"/>
          </p:cNvSpPr>
          <p:nvPr>
            <p:ph type="title"/>
          </p:nvPr>
        </p:nvSpPr>
        <p:spPr>
          <a:xfrm>
            <a:off x="317311" y="147555"/>
            <a:ext cx="4114800" cy="57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  <a:defRPr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27" name="Google Shape;27;p25" descr="A pink flowers in a vase&#10;&#10;AI-generated content may be incorrect.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05750" y="3486150"/>
            <a:ext cx="723900" cy="1532342"/>
          </a:xfrm>
          <a:prstGeom prst="rect">
            <a:avLst/>
          </a:prstGeom>
          <a:noFill/>
          <a:ln>
            <a:noFill/>
          </a:ln>
        </p:spPr>
      </p:pic>
      <p:pic>
        <p:nvPicPr>
          <p:cNvPr id="28" name="Google Shape;28;p25" descr="A yellow flowers in a vase&#10;&#10;AI-generated content may be incorrect.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67700" y="3846943"/>
            <a:ext cx="527095" cy="111574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62727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_Blue">
  <p:cSld name="Title and Content_Blue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26"/>
          <p:cNvSpPr txBox="1">
            <a:spLocks noGrp="1"/>
          </p:cNvSpPr>
          <p:nvPr>
            <p:ph type="body" idx="1"/>
          </p:nvPr>
        </p:nvSpPr>
        <p:spPr>
          <a:xfrm>
            <a:off x="533400" y="1314450"/>
            <a:ext cx="8077200" cy="320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228600" lvl="0" indent="-215900" algn="l">
              <a:spcBef>
                <a:spcPts val="320"/>
              </a:spcBef>
              <a:spcAft>
                <a:spcPts val="0"/>
              </a:spcAft>
              <a:buClr>
                <a:srgbClr val="2B1803"/>
              </a:buClr>
              <a:buSzPts val="3200"/>
              <a:buChar char="•"/>
              <a:defRPr>
                <a:solidFill>
                  <a:srgbClr val="2B1803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lvl="1" indent="-203200" algn="l">
              <a:spcBef>
                <a:spcPts val="280"/>
              </a:spcBef>
              <a:spcAft>
                <a:spcPts val="0"/>
              </a:spcAft>
              <a:buClr>
                <a:srgbClr val="2B1803"/>
              </a:buClr>
              <a:buSzPts val="2800"/>
              <a:buChar char="–"/>
              <a:defRPr>
                <a:solidFill>
                  <a:srgbClr val="2B1803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685800" lvl="2" indent="-190500" algn="l">
              <a:spcBef>
                <a:spcPts val="240"/>
              </a:spcBef>
              <a:spcAft>
                <a:spcPts val="0"/>
              </a:spcAft>
              <a:buClr>
                <a:srgbClr val="2B1803"/>
              </a:buClr>
              <a:buSzPts val="2400"/>
              <a:buChar char="•"/>
              <a:defRPr>
                <a:solidFill>
                  <a:srgbClr val="2B1803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914400" lvl="3" indent="-177800" algn="l">
              <a:spcBef>
                <a:spcPts val="200"/>
              </a:spcBef>
              <a:spcAft>
                <a:spcPts val="0"/>
              </a:spcAft>
              <a:buClr>
                <a:srgbClr val="2B1803"/>
              </a:buClr>
              <a:buSzPts val="2000"/>
              <a:buChar char="–"/>
              <a:defRPr>
                <a:solidFill>
                  <a:srgbClr val="2B1803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143000" lvl="4" indent="-177800" algn="l">
              <a:spcBef>
                <a:spcPts val="200"/>
              </a:spcBef>
              <a:spcAft>
                <a:spcPts val="0"/>
              </a:spcAft>
              <a:buClr>
                <a:srgbClr val="2B1803"/>
              </a:buClr>
              <a:buSzPts val="2000"/>
              <a:buChar char="»"/>
              <a:defRPr>
                <a:solidFill>
                  <a:srgbClr val="2B1803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1371600" lvl="5" indent="-17145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600200" lvl="6" indent="-17145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828800" lvl="7" indent="-17145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2057400" lvl="8" indent="-17145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1" name="Google Shape;31;p26"/>
          <p:cNvSpPr/>
          <p:nvPr/>
        </p:nvSpPr>
        <p:spPr>
          <a:xfrm>
            <a:off x="0" y="0"/>
            <a:ext cx="9144000" cy="866609"/>
          </a:xfrm>
          <a:prstGeom prst="rect">
            <a:avLst/>
          </a:prstGeom>
          <a:solidFill>
            <a:schemeClr val="accent3"/>
          </a:solidFill>
          <a:ln w="25400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5713" tIns="22850" rIns="45713" bIns="2285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9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" name="Google Shape;32;p26"/>
          <p:cNvSpPr txBox="1">
            <a:spLocks noGrp="1"/>
          </p:cNvSpPr>
          <p:nvPr>
            <p:ph type="title"/>
          </p:nvPr>
        </p:nvSpPr>
        <p:spPr>
          <a:xfrm>
            <a:off x="317311" y="147555"/>
            <a:ext cx="4114800" cy="57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  <a:defRPr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33" name="Google Shape;33;p26" descr="A pink flowers in a vase&#10;&#10;AI-generated content may be incorrect.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05750" y="3486150"/>
            <a:ext cx="723900" cy="1532342"/>
          </a:xfrm>
          <a:prstGeom prst="rect">
            <a:avLst/>
          </a:prstGeom>
          <a:noFill/>
          <a:ln>
            <a:noFill/>
          </a:ln>
        </p:spPr>
      </p:pic>
      <p:pic>
        <p:nvPicPr>
          <p:cNvPr id="34" name="Google Shape;34;p26" descr="A yellow flowers in a vase&#10;&#10;AI-generated content may be incorrect.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67700" y="3846943"/>
            <a:ext cx="527095" cy="111574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175840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_Green">
  <p:cSld name="Title and Content_Gree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27"/>
          <p:cNvSpPr txBox="1">
            <a:spLocks noGrp="1"/>
          </p:cNvSpPr>
          <p:nvPr>
            <p:ph type="body" idx="1"/>
          </p:nvPr>
        </p:nvSpPr>
        <p:spPr>
          <a:xfrm>
            <a:off x="533400" y="1314450"/>
            <a:ext cx="8077200" cy="320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228600" lvl="0" indent="-215900" algn="l">
              <a:spcBef>
                <a:spcPts val="320"/>
              </a:spcBef>
              <a:spcAft>
                <a:spcPts val="0"/>
              </a:spcAft>
              <a:buClr>
                <a:srgbClr val="2B1803"/>
              </a:buClr>
              <a:buSzPts val="3200"/>
              <a:buChar char="•"/>
              <a:defRPr>
                <a:solidFill>
                  <a:srgbClr val="2B1803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lvl="1" indent="-203200" algn="l">
              <a:spcBef>
                <a:spcPts val="280"/>
              </a:spcBef>
              <a:spcAft>
                <a:spcPts val="0"/>
              </a:spcAft>
              <a:buClr>
                <a:srgbClr val="2B1803"/>
              </a:buClr>
              <a:buSzPts val="2800"/>
              <a:buChar char="–"/>
              <a:defRPr>
                <a:solidFill>
                  <a:srgbClr val="2B1803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685800" lvl="2" indent="-190500" algn="l">
              <a:spcBef>
                <a:spcPts val="240"/>
              </a:spcBef>
              <a:spcAft>
                <a:spcPts val="0"/>
              </a:spcAft>
              <a:buClr>
                <a:srgbClr val="2B1803"/>
              </a:buClr>
              <a:buSzPts val="2400"/>
              <a:buChar char="•"/>
              <a:defRPr>
                <a:solidFill>
                  <a:srgbClr val="2B1803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914400" lvl="3" indent="-177800" algn="l">
              <a:spcBef>
                <a:spcPts val="200"/>
              </a:spcBef>
              <a:spcAft>
                <a:spcPts val="0"/>
              </a:spcAft>
              <a:buClr>
                <a:srgbClr val="2B1803"/>
              </a:buClr>
              <a:buSzPts val="2000"/>
              <a:buChar char="–"/>
              <a:defRPr>
                <a:solidFill>
                  <a:srgbClr val="2B1803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143000" lvl="4" indent="-177800" algn="l">
              <a:spcBef>
                <a:spcPts val="200"/>
              </a:spcBef>
              <a:spcAft>
                <a:spcPts val="0"/>
              </a:spcAft>
              <a:buClr>
                <a:srgbClr val="2B1803"/>
              </a:buClr>
              <a:buSzPts val="2000"/>
              <a:buChar char="»"/>
              <a:defRPr>
                <a:solidFill>
                  <a:srgbClr val="2B1803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1371600" lvl="5" indent="-17145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600200" lvl="6" indent="-17145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828800" lvl="7" indent="-17145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2057400" lvl="8" indent="-17145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27"/>
          <p:cNvSpPr txBox="1">
            <a:spLocks noGrp="1"/>
          </p:cNvSpPr>
          <p:nvPr>
            <p:ph type="title"/>
          </p:nvPr>
        </p:nvSpPr>
        <p:spPr>
          <a:xfrm>
            <a:off x="317311" y="147555"/>
            <a:ext cx="4114800" cy="57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38" name="Google Shape;38;p27" descr="A pink flowers in a vase&#10;&#10;AI-generated content may be incorrect.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05750" y="3486150"/>
            <a:ext cx="723900" cy="1532342"/>
          </a:xfrm>
          <a:prstGeom prst="rect">
            <a:avLst/>
          </a:prstGeom>
          <a:noFill/>
          <a:ln>
            <a:noFill/>
          </a:ln>
        </p:spPr>
      </p:pic>
      <p:pic>
        <p:nvPicPr>
          <p:cNvPr id="39" name="Google Shape;39;p27" descr="A yellow flowers in a vase&#10;&#10;AI-generated content may be incorrect.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67700" y="3846943"/>
            <a:ext cx="527095" cy="111574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684463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6.xml"/><Relationship Id="rId1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6.xml"/><Relationship Id="rId21" Type="http://schemas.openxmlformats.org/officeDocument/2006/relationships/theme" Target="../theme/theme2.xml"/><Relationship Id="rId7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5.xml"/><Relationship Id="rId17" Type="http://schemas.openxmlformats.org/officeDocument/2006/relationships/slideLayout" Target="../slideLayouts/slideLayout20.xml"/><Relationship Id="rId2" Type="http://schemas.openxmlformats.org/officeDocument/2006/relationships/slideLayout" Target="../slideLayouts/slideLayout5.xml"/><Relationship Id="rId16" Type="http://schemas.openxmlformats.org/officeDocument/2006/relationships/slideLayout" Target="../slideLayouts/slideLayout19.xml"/><Relationship Id="rId20" Type="http://schemas.openxmlformats.org/officeDocument/2006/relationships/slideLayout" Target="../slideLayouts/slideLayout23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13.xml"/><Relationship Id="rId19" Type="http://schemas.openxmlformats.org/officeDocument/2006/relationships/slideLayout" Target="../slideLayouts/slideLayout22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2" r:id="rId3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2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1"/>
          <p:cNvSpPr txBox="1">
            <a:spLocks noGrp="1"/>
          </p:cNvSpPr>
          <p:nvPr>
            <p:ph type="title"/>
          </p:nvPr>
        </p:nvSpPr>
        <p:spPr>
          <a:xfrm>
            <a:off x="228600" y="209550"/>
            <a:ext cx="8496300" cy="57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rgbClr val="2B1803"/>
              </a:buClr>
              <a:buSzPts val="4400"/>
              <a:buFont typeface="Georgia"/>
              <a:buNone/>
              <a:defRPr sz="4400" b="0" i="0" u="none" strike="noStrike" cap="none">
                <a:solidFill>
                  <a:srgbClr val="2B1803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21"/>
          <p:cNvSpPr txBox="1">
            <a:spLocks noGrp="1"/>
          </p:cNvSpPr>
          <p:nvPr>
            <p:ph type="body" idx="1"/>
          </p:nvPr>
        </p:nvSpPr>
        <p:spPr>
          <a:xfrm>
            <a:off x="228600" y="1200150"/>
            <a:ext cx="8496300" cy="361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rgbClr val="2B1803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rgbClr val="2B1803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rgbClr val="2B1803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rgbClr val="2B1803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rgbClr val="2B1803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2B1803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rgbClr val="2B1803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rgbClr val="2B1803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rgbClr val="2B1803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rgbClr val="2B1803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655325992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  <p:sldLayoutId id="2147483664" r:id="rId13"/>
    <p:sldLayoutId id="2147483665" r:id="rId14"/>
    <p:sldLayoutId id="2147483666" r:id="rId15"/>
    <p:sldLayoutId id="2147483667" r:id="rId16"/>
    <p:sldLayoutId id="2147483668" r:id="rId17"/>
    <p:sldLayoutId id="2147483669" r:id="rId18"/>
    <p:sldLayoutId id="2147483670" r:id="rId19"/>
    <p:sldLayoutId id="2147483671" r:id="rId2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03898A8-C274-452A-9A96-EA563B22C0D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28650" y="-993775"/>
            <a:ext cx="7886700" cy="993775"/>
          </a:xfrm>
          <a:prstGeom prst="rect">
            <a:avLst/>
          </a:prstGeom>
        </p:spPr>
        <p:txBody>
          <a:bodyPr anchor="b"/>
          <a:lstStyle/>
          <a:p>
            <a:r>
              <a:rPr lang="en-US" dirty="0"/>
              <a:t>Cover slide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EF3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 descr="Sensory and Environmental Design"/>
          <p:cNvSpPr>
            <a:spLocks noGrp="1"/>
          </p:cNvSpPr>
          <p:nvPr>
            <p:ph type="title" idx="4294967295"/>
          </p:nvPr>
        </p:nvSpPr>
        <p:spPr>
          <a:xfrm>
            <a:off x="365760" y="137160"/>
            <a:ext cx="8412480" cy="713764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1B3A5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Sensory and Environmental Design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Text 1" descr="The library environment itself communicates welcome — or its absence."/>
          <p:cNvSpPr/>
          <p:nvPr/>
        </p:nvSpPr>
        <p:spPr>
          <a:xfrm>
            <a:off x="365760" y="758952"/>
            <a:ext cx="8412480" cy="51896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1800" i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library environment itself communicates welcome — or its absence.</a:t>
            </a:r>
            <a:endParaRPr lang="en-US" sz="1800" dirty="0"/>
          </a:p>
        </p:txBody>
      </p:sp>
      <p:sp>
        <p:nvSpPr>
          <p:cNvPr id="4" name="Shap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74320" y="1472716"/>
            <a:ext cx="2788920" cy="3362178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5" name="Shap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69748" y="1469292"/>
            <a:ext cx="201168" cy="3362178"/>
          </a:xfrm>
          <a:prstGeom prst="rect">
            <a:avLst/>
          </a:prstGeom>
          <a:solidFill>
            <a:srgbClr val="0D7377"/>
          </a:solidFill>
          <a:ln/>
        </p:spPr>
      </p:sp>
      <p:sp>
        <p:nvSpPr>
          <p:cNvPr id="6" name="Text 4" descr="Lighting"/>
          <p:cNvSpPr/>
          <p:nvPr/>
        </p:nvSpPr>
        <p:spPr>
          <a:xfrm>
            <a:off x="566928" y="1472716"/>
            <a:ext cx="2423160" cy="48220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0D73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Lighting</a:t>
            </a:r>
            <a:endParaRPr lang="en-US" dirty="0"/>
          </a:p>
        </p:txBody>
      </p:sp>
      <p:sp>
        <p:nvSpPr>
          <p:cNvPr id="7" name="Text 5" descr="Offer both bright and dimmed areas Avoid fluorescent-only environments Provide reading lamps as alternatives Minimize glare on screens"/>
          <p:cNvSpPr/>
          <p:nvPr/>
        </p:nvSpPr>
        <p:spPr>
          <a:xfrm>
            <a:off x="502920" y="1954924"/>
            <a:ext cx="2619756" cy="236769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Offer both bright and dimmed areas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Avoid fluorescent-only environments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Provide reading lamps as alternatives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Minimize glare on screens</a:t>
            </a:r>
            <a:endParaRPr lang="en-US" sz="1600" dirty="0"/>
          </a:p>
        </p:txBody>
      </p:sp>
      <p:sp>
        <p:nvSpPr>
          <p:cNvPr id="8" name="Shape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200400" y="1472716"/>
            <a:ext cx="2788920" cy="3362178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9" name="Shape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195828" y="1469291"/>
            <a:ext cx="201168" cy="3365603"/>
          </a:xfrm>
          <a:prstGeom prst="rect">
            <a:avLst/>
          </a:prstGeom>
          <a:solidFill>
            <a:srgbClr val="2E6B47"/>
          </a:solidFill>
          <a:ln/>
        </p:spPr>
      </p:sp>
      <p:sp>
        <p:nvSpPr>
          <p:cNvPr id="10" name="Text 8" descr="Sound and Noise"/>
          <p:cNvSpPr/>
          <p:nvPr/>
        </p:nvSpPr>
        <p:spPr>
          <a:xfrm>
            <a:off x="3502152" y="1490578"/>
            <a:ext cx="2423160" cy="446483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2E6B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Sound and Noise</a:t>
            </a:r>
            <a:endParaRPr lang="en-US" dirty="0"/>
          </a:p>
        </p:txBody>
      </p:sp>
      <p:sp>
        <p:nvSpPr>
          <p:cNvPr id="11" name="Text 9" descr="Designate clearly marked quiet zones Offer noise-canceling headphones to borrow Manage HVAC and equipment noise Use visual alerts alongside auditory ones"/>
          <p:cNvSpPr/>
          <p:nvPr/>
        </p:nvSpPr>
        <p:spPr>
          <a:xfrm>
            <a:off x="3401568" y="2033752"/>
            <a:ext cx="2587752" cy="2135023"/>
          </a:xfrm>
          <a:prstGeom prst="rect">
            <a:avLst/>
          </a:prstGeom>
          <a:noFill/>
          <a:ln/>
        </p:spPr>
        <p:txBody>
          <a:bodyPr wrap="square" rtlCol="0" anchor="ctr">
            <a:normAutofit lnSpcReduction="10000"/>
          </a:bodyPr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Designate clearly marked quiet zones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Offer noise-canceling headphones to borrow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Manage HVAC and equipment noise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visual alerts alongside auditory ones</a:t>
            </a:r>
            <a:endParaRPr lang="en-US" sz="1600" dirty="0"/>
          </a:p>
        </p:txBody>
      </p:sp>
      <p:sp>
        <p:nvSpPr>
          <p:cNvPr id="12" name="Shape 1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126480" y="1490578"/>
            <a:ext cx="2788920" cy="3340891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3" name="Shape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126480" y="1472716"/>
            <a:ext cx="201168" cy="3358752"/>
          </a:xfrm>
          <a:prstGeom prst="rect">
            <a:avLst/>
          </a:prstGeom>
          <a:solidFill>
            <a:srgbClr val="3D5470"/>
          </a:solidFill>
          <a:ln/>
        </p:spPr>
      </p:sp>
      <p:sp>
        <p:nvSpPr>
          <p:cNvPr id="14" name="Text 12" descr="Scent and Air Quality"/>
          <p:cNvSpPr/>
          <p:nvPr/>
        </p:nvSpPr>
        <p:spPr>
          <a:xfrm>
            <a:off x="6419088" y="1490578"/>
            <a:ext cx="2423160" cy="44914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3D54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Scent and Air Quality</a:t>
            </a:r>
            <a:endParaRPr lang="en-US" dirty="0"/>
          </a:p>
        </p:txBody>
      </p:sp>
      <p:sp>
        <p:nvSpPr>
          <p:cNvPr id="15" name="Text 13" descr="Adopt a fragrance-free policy in enclosed spaces Ensure good ventilation Use unscented cleaning products Post the policy visibly"/>
          <p:cNvSpPr/>
          <p:nvPr/>
        </p:nvSpPr>
        <p:spPr>
          <a:xfrm>
            <a:off x="6327648" y="2033752"/>
            <a:ext cx="2587752" cy="1726324"/>
          </a:xfrm>
          <a:prstGeom prst="rect">
            <a:avLst/>
          </a:prstGeom>
          <a:noFill/>
          <a:ln/>
        </p:spPr>
        <p:txBody>
          <a:bodyPr wrap="square" rtlCol="0" anchor="ctr">
            <a:normAutofit lnSpcReduction="10000"/>
          </a:bodyPr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Adopt a fragrance-free policy in enclosed spaces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Ensure good ventilation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unscented cleaning products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 the policy visibly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EF3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 descr="Sensory and Environmental Design"/>
          <p:cNvSpPr>
            <a:spLocks noGrp="1"/>
          </p:cNvSpPr>
          <p:nvPr>
            <p:ph type="title" idx="4294967295"/>
          </p:nvPr>
        </p:nvSpPr>
        <p:spPr>
          <a:xfrm>
            <a:off x="365760" y="137160"/>
            <a:ext cx="8412480" cy="713764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1B3A5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Sensory and Environmental Design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Text 1" descr="The library environment itself communicates welcome — or its absence."/>
          <p:cNvSpPr/>
          <p:nvPr/>
        </p:nvSpPr>
        <p:spPr>
          <a:xfrm>
            <a:off x="365760" y="758952"/>
            <a:ext cx="8412480" cy="51896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1800" i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library environment itself communicates welcome — or its absence.</a:t>
            </a:r>
            <a:endParaRPr lang="en-US" sz="1800" dirty="0"/>
          </a:p>
        </p:txBody>
      </p:sp>
      <p:sp>
        <p:nvSpPr>
          <p:cNvPr id="16" name="Shape 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61391" y="1419226"/>
            <a:ext cx="2788920" cy="3271647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 dirty="0"/>
          </a:p>
        </p:txBody>
      </p:sp>
      <p:sp>
        <p:nvSpPr>
          <p:cNvPr id="17" name="Shape 1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74320" y="1419225"/>
            <a:ext cx="201168" cy="3271647"/>
          </a:xfrm>
          <a:prstGeom prst="rect">
            <a:avLst/>
          </a:prstGeom>
          <a:solidFill>
            <a:srgbClr val="5A3570"/>
          </a:solidFill>
          <a:ln/>
        </p:spPr>
      </p:sp>
      <p:sp>
        <p:nvSpPr>
          <p:cNvPr id="18" name="Text 16" descr="Wayfinding and Signage"/>
          <p:cNvSpPr/>
          <p:nvPr/>
        </p:nvSpPr>
        <p:spPr>
          <a:xfrm>
            <a:off x="566928" y="1472716"/>
            <a:ext cx="2423160" cy="537060"/>
          </a:xfrm>
          <a:prstGeom prst="rect">
            <a:avLst/>
          </a:prstGeom>
          <a:noFill/>
          <a:ln/>
        </p:spPr>
        <p:txBody>
          <a:bodyPr wrap="square" rtlCol="0" anchor="ctr">
            <a:normAutofit fontScale="92500"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5A35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Wayfinding and Signage</a:t>
            </a:r>
            <a:endParaRPr lang="en-US" dirty="0"/>
          </a:p>
        </p:txBody>
      </p:sp>
      <p:sp>
        <p:nvSpPr>
          <p:cNvPr id="19" name="Text 17" descr="High-contrast, large-print directional signs Braille on room IDs and elevator panels Signs at multiple heights (standing and seated) Accessible route map near entrance"/>
          <p:cNvSpPr/>
          <p:nvPr/>
        </p:nvSpPr>
        <p:spPr>
          <a:xfrm>
            <a:off x="475488" y="1500569"/>
            <a:ext cx="2724912" cy="31903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High-contrast, large-print directional signs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Braille on room IDs and elevator panels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Signs at multiple heights (standing and seated)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Accessible route map near entrance</a:t>
            </a:r>
            <a:endParaRPr lang="en-US" sz="1600" dirty="0"/>
          </a:p>
        </p:txBody>
      </p:sp>
      <p:sp>
        <p:nvSpPr>
          <p:cNvPr id="20" name="Shape 1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200400" y="1419225"/>
            <a:ext cx="2788920" cy="3271647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21" name="Shape 1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200400" y="1419226"/>
            <a:ext cx="187071" cy="3271646"/>
          </a:xfrm>
          <a:prstGeom prst="rect">
            <a:avLst/>
          </a:prstGeom>
          <a:solidFill>
            <a:srgbClr val="0D7377"/>
          </a:solidFill>
          <a:ln/>
        </p:spPr>
      </p:sp>
      <p:sp>
        <p:nvSpPr>
          <p:cNvPr id="22" name="Text 20" descr="Furniture and Layout"/>
          <p:cNvSpPr/>
          <p:nvPr/>
        </p:nvSpPr>
        <p:spPr>
          <a:xfrm>
            <a:off x="3476815" y="1527237"/>
            <a:ext cx="2423160" cy="40633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0D73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Furniture and Layout</a:t>
            </a:r>
            <a:endParaRPr lang="en-US" dirty="0"/>
          </a:p>
        </p:txBody>
      </p:sp>
      <p:sp>
        <p:nvSpPr>
          <p:cNvPr id="23" name="Text 21" descr="Variety of seating heights and styles Clear floor paths — 36 inches minimum Adjustable-height tables available Power outlets in accessible locations"/>
          <p:cNvSpPr/>
          <p:nvPr/>
        </p:nvSpPr>
        <p:spPr>
          <a:xfrm>
            <a:off x="3387472" y="1833562"/>
            <a:ext cx="2587752" cy="255098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Variety of seating heights and styles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Clear floor paths — 36 inches minimum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Adjustable-height tables available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Power outlets in accessible locations</a:t>
            </a:r>
            <a:endParaRPr lang="en-US" sz="1600" dirty="0"/>
          </a:p>
        </p:txBody>
      </p:sp>
      <p:sp>
        <p:nvSpPr>
          <p:cNvPr id="24" name="Shape 2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21754" y="1381126"/>
            <a:ext cx="2893646" cy="3271646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25" name="Shape 2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994059" y="1419225"/>
            <a:ext cx="201168" cy="3271647"/>
          </a:xfrm>
          <a:prstGeom prst="rect">
            <a:avLst/>
          </a:prstGeom>
          <a:solidFill>
            <a:srgbClr val="2E6B47"/>
          </a:solidFill>
          <a:ln/>
        </p:spPr>
        <p:txBody>
          <a:bodyPr/>
          <a:lstStyle/>
          <a:p>
            <a:endParaRPr lang="en-US" dirty="0"/>
          </a:p>
        </p:txBody>
      </p:sp>
      <p:sp>
        <p:nvSpPr>
          <p:cNvPr id="26" name="Text 24" descr="Sensory Spaces"/>
          <p:cNvSpPr/>
          <p:nvPr/>
        </p:nvSpPr>
        <p:spPr>
          <a:xfrm>
            <a:off x="6446520" y="1446834"/>
            <a:ext cx="2423160" cy="56562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2E6B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Sensory Spaces</a:t>
            </a:r>
            <a:endParaRPr lang="en-US" dirty="0"/>
          </a:p>
        </p:txBody>
      </p:sp>
      <p:sp>
        <p:nvSpPr>
          <p:cNvPr id="27" name="Text 25" descr="Designate a low-stimulation reading room Offer sensory kits: fidgets, earplugs, sunglasses Create a calming corner with adjustable features Welcome service animals in all areas"/>
          <p:cNvSpPr/>
          <p:nvPr/>
        </p:nvSpPr>
        <p:spPr>
          <a:xfrm>
            <a:off x="6195227" y="1808117"/>
            <a:ext cx="2720173" cy="257643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Designate a low-stimulation reading room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Offer sensory kits: fidgets, earplugs, sunglasses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 a calming corner with adjustable features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Welcome service animals in all areas</a:t>
            </a:r>
            <a:endParaRPr lang="en-US" sz="1600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B528B1DD-C0C9-4CC9-B8F2-A3B4710E7FCF}"/>
                  </a:ext>
                </a:extLst>
              </p14:cNvPr>
              <p14:cNvContentPartPr/>
              <p14:nvPr/>
            </p14:nvContentPartPr>
            <p14:xfrm>
              <a:off x="6560951" y="548625"/>
              <a:ext cx="24120" cy="1224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B528B1DD-C0C9-4CC9-B8F2-A3B4710E7FCF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551951" y="539625"/>
                <a:ext cx="41760" cy="298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6629524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EF3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51560"/>
          </a:xfrm>
          <a:prstGeom prst="rect">
            <a:avLst/>
          </a:prstGeom>
          <a:solidFill>
            <a:srgbClr val="3D5470"/>
          </a:solidFill>
          <a:ln/>
        </p:spPr>
      </p:sp>
      <p:sp>
        <p:nvSpPr>
          <p:cNvPr id="3" name="Text 1" descr="Accessible and Inclusive Programming"/>
          <p:cNvSpPr>
            <a:spLocks noGrp="1"/>
          </p:cNvSpPr>
          <p:nvPr>
            <p:ph type="title" idx="4294967295"/>
          </p:nvPr>
        </p:nvSpPr>
        <p:spPr>
          <a:xfrm>
            <a:off x="457200" y="91440"/>
            <a:ext cx="8229600" cy="86868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Accessible and Inclusive Programming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2" descr="Universal Design for Learning (UDL)"/>
          <p:cNvSpPr/>
          <p:nvPr/>
        </p:nvSpPr>
        <p:spPr>
          <a:xfrm>
            <a:off x="365760" y="1024128"/>
            <a:ext cx="4114800" cy="57711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1900" b="1" dirty="0">
                <a:solidFill>
                  <a:srgbClr val="3D54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Universal Design for Learning (UDL)</a:t>
            </a:r>
            <a:endParaRPr lang="en-US" sz="1900" dirty="0"/>
          </a:p>
        </p:txBody>
      </p:sp>
      <p:sp>
        <p:nvSpPr>
          <p:cNvPr id="5" name="Text 3" descr="A framework for designing programs that work for everyone from the start:"/>
          <p:cNvSpPr/>
          <p:nvPr/>
        </p:nvSpPr>
        <p:spPr>
          <a:xfrm>
            <a:off x="365760" y="1382531"/>
            <a:ext cx="4114800" cy="72794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16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framework for designing programs that work for everyone from the start: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365760" y="2103120"/>
            <a:ext cx="4114800" cy="603504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365760" y="2103120"/>
            <a:ext cx="73152" cy="603504"/>
          </a:xfrm>
          <a:prstGeom prst="rect">
            <a:avLst/>
          </a:prstGeom>
          <a:solidFill>
            <a:srgbClr val="3D5470"/>
          </a:solidFill>
          <a:ln/>
        </p:spPr>
      </p:sp>
      <p:sp>
        <p:nvSpPr>
          <p:cNvPr id="8" name="Text 6" descr="Multiple Means of Representation"/>
          <p:cNvSpPr/>
          <p:nvPr/>
        </p:nvSpPr>
        <p:spPr>
          <a:xfrm>
            <a:off x="530352" y="2157984"/>
            <a:ext cx="3877056" cy="39718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Multiple Means of Representation</a:t>
            </a:r>
            <a:endParaRPr lang="en-US" sz="1500" dirty="0"/>
          </a:p>
        </p:txBody>
      </p:sp>
      <p:sp>
        <p:nvSpPr>
          <p:cNvPr id="9" name="Text 7" descr="Provide content in visual, auditory, and hands-on formats"/>
          <p:cNvSpPr/>
          <p:nvPr/>
        </p:nvSpPr>
        <p:spPr>
          <a:xfrm>
            <a:off x="530352" y="2404872"/>
            <a:ext cx="3877056" cy="271752"/>
          </a:xfrm>
          <a:prstGeom prst="rect">
            <a:avLst/>
          </a:prstGeom>
          <a:noFill/>
          <a:ln/>
        </p:spPr>
        <p:txBody>
          <a:bodyPr wrap="square" rtlCol="0" anchor="ctr">
            <a:normAutofit fontScale="85000" lnSpcReduction="10000"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Provide content in visual, auditory, and hands-on formats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365760" y="2770632"/>
            <a:ext cx="4114800" cy="603504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65760" y="2770632"/>
            <a:ext cx="73152" cy="603504"/>
          </a:xfrm>
          <a:prstGeom prst="rect">
            <a:avLst/>
          </a:prstGeom>
          <a:solidFill>
            <a:srgbClr val="3D5470"/>
          </a:solidFill>
          <a:ln/>
        </p:spPr>
      </p:sp>
      <p:sp>
        <p:nvSpPr>
          <p:cNvPr id="12" name="Text 10" descr="Multiple Means of Engagement"/>
          <p:cNvSpPr/>
          <p:nvPr/>
        </p:nvSpPr>
        <p:spPr>
          <a:xfrm>
            <a:off x="530352" y="2825496"/>
            <a:ext cx="3877056" cy="369325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Multiple Means of Engagement</a:t>
            </a:r>
            <a:endParaRPr lang="en-US" sz="1500" dirty="0"/>
          </a:p>
        </p:txBody>
      </p:sp>
      <p:sp>
        <p:nvSpPr>
          <p:cNvPr id="13" name="Text 11" descr="Offer different entry points and levels of participation"/>
          <p:cNvSpPr/>
          <p:nvPr/>
        </p:nvSpPr>
        <p:spPr>
          <a:xfrm>
            <a:off x="530352" y="3072384"/>
            <a:ext cx="3877056" cy="271752"/>
          </a:xfrm>
          <a:prstGeom prst="rect">
            <a:avLst/>
          </a:prstGeom>
          <a:noFill/>
          <a:ln/>
        </p:spPr>
        <p:txBody>
          <a:bodyPr wrap="square" rtlCol="0" anchor="ctr">
            <a:normAutofit fontScale="92500" lnSpcReduction="10000"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Offer different entry points and levels of participation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365760" y="3438144"/>
            <a:ext cx="4114800" cy="603504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365760" y="3438144"/>
            <a:ext cx="73152" cy="603504"/>
          </a:xfrm>
          <a:prstGeom prst="rect">
            <a:avLst/>
          </a:prstGeom>
          <a:solidFill>
            <a:srgbClr val="3D5470"/>
          </a:solidFill>
          <a:ln/>
        </p:spPr>
      </p:sp>
      <p:sp>
        <p:nvSpPr>
          <p:cNvPr id="16" name="Text 14" descr="Multiple Means of Expression"/>
          <p:cNvSpPr/>
          <p:nvPr/>
        </p:nvSpPr>
        <p:spPr>
          <a:xfrm>
            <a:off x="530352" y="3493008"/>
            <a:ext cx="3877056" cy="369325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Multiple Means of Expression</a:t>
            </a:r>
            <a:endParaRPr lang="en-US" sz="1500" dirty="0"/>
          </a:p>
        </p:txBody>
      </p:sp>
      <p:sp>
        <p:nvSpPr>
          <p:cNvPr id="17" name="Text 15" descr="Allow varied ways for participants to demonstrate learning"/>
          <p:cNvSpPr/>
          <p:nvPr/>
        </p:nvSpPr>
        <p:spPr>
          <a:xfrm>
            <a:off x="530352" y="3739896"/>
            <a:ext cx="3877056" cy="271752"/>
          </a:xfrm>
          <a:prstGeom prst="rect">
            <a:avLst/>
          </a:prstGeom>
          <a:noFill/>
          <a:ln/>
        </p:spPr>
        <p:txBody>
          <a:bodyPr wrap="square" rtlCol="0" anchor="ctr">
            <a:normAutofit fontScale="85000" lnSpcReduction="10000"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Allow varied ways for participants to demonstrate learning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365760" y="4105656"/>
            <a:ext cx="4114800" cy="603504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365760" y="4105656"/>
            <a:ext cx="73152" cy="603504"/>
          </a:xfrm>
          <a:prstGeom prst="rect">
            <a:avLst/>
          </a:prstGeom>
          <a:solidFill>
            <a:srgbClr val="3D5470"/>
          </a:solidFill>
          <a:ln/>
        </p:spPr>
      </p:sp>
      <p:sp>
        <p:nvSpPr>
          <p:cNvPr id="20" name="Text 18" descr="Flexible Participation"/>
          <p:cNvSpPr/>
          <p:nvPr/>
        </p:nvSpPr>
        <p:spPr>
          <a:xfrm>
            <a:off x="530352" y="4160520"/>
            <a:ext cx="3877056" cy="327535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Flexible Participation</a:t>
            </a:r>
            <a:endParaRPr lang="en-US" sz="1500" dirty="0"/>
          </a:p>
        </p:txBody>
      </p:sp>
      <p:sp>
        <p:nvSpPr>
          <p:cNvPr id="21" name="Text 19" descr="In-person, virtual, and recorded options where possible"/>
          <p:cNvSpPr/>
          <p:nvPr/>
        </p:nvSpPr>
        <p:spPr>
          <a:xfrm>
            <a:off x="530352" y="4407408"/>
            <a:ext cx="3877056" cy="271752"/>
          </a:xfrm>
          <a:prstGeom prst="rect">
            <a:avLst/>
          </a:prstGeom>
          <a:noFill/>
          <a:ln/>
        </p:spPr>
        <p:txBody>
          <a:bodyPr wrap="square" rtlCol="0" anchor="ctr">
            <a:normAutofit fontScale="85000" lnSpcReduction="10000"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In-person, virtual, and recorded options where possible</a:t>
            </a:r>
            <a:endParaRPr lang="en-US" sz="1400" dirty="0"/>
          </a:p>
        </p:txBody>
      </p:sp>
      <p:sp>
        <p:nvSpPr>
          <p:cNvPr id="22" name="Text 20" descr="Program Ideas That Work"/>
          <p:cNvSpPr/>
          <p:nvPr/>
        </p:nvSpPr>
        <p:spPr>
          <a:xfrm>
            <a:off x="4663440" y="1143000"/>
            <a:ext cx="4206240" cy="45720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1900" b="1" dirty="0">
                <a:solidFill>
                  <a:srgbClr val="0D73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 Ideas That Work</a:t>
            </a:r>
            <a:endParaRPr lang="en-US" sz="1900" dirty="0"/>
          </a:p>
        </p:txBody>
      </p:sp>
      <p:sp>
        <p:nvSpPr>
          <p:cNvPr id="23" name="Shape 21"/>
          <p:cNvSpPr/>
          <p:nvPr/>
        </p:nvSpPr>
        <p:spPr>
          <a:xfrm>
            <a:off x="4663440" y="1627632"/>
            <a:ext cx="4206240" cy="475488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24" name="Text 22" descr="Sensory-Friendly Story Times"/>
          <p:cNvSpPr/>
          <p:nvPr/>
        </p:nvSpPr>
        <p:spPr>
          <a:xfrm>
            <a:off x="4754880" y="1572769"/>
            <a:ext cx="4023360" cy="347471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Sensory-Friendly Story Times</a:t>
            </a:r>
            <a:endParaRPr lang="en-US" sz="1500" dirty="0"/>
          </a:p>
        </p:txBody>
      </p:sp>
      <p:sp>
        <p:nvSpPr>
          <p:cNvPr id="25" name="Text 23" descr="Modified for noise sensitivity, movement, and flexible seating"/>
          <p:cNvSpPr/>
          <p:nvPr/>
        </p:nvSpPr>
        <p:spPr>
          <a:xfrm>
            <a:off x="4663440" y="1828832"/>
            <a:ext cx="4206240" cy="317575"/>
          </a:xfrm>
          <a:prstGeom prst="rect">
            <a:avLst/>
          </a:prstGeom>
          <a:noFill/>
          <a:ln/>
        </p:spPr>
        <p:txBody>
          <a:bodyPr wrap="square" rtlCol="0" anchor="ctr">
            <a:normAutofit fontScale="85000" lnSpcReduction="10000"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Modified for noise sensitivity, movement, and flexible seating</a:t>
            </a:r>
            <a:endParaRPr lang="en-US" sz="1400" dirty="0"/>
          </a:p>
        </p:txBody>
      </p:sp>
      <p:sp>
        <p:nvSpPr>
          <p:cNvPr id="26" name="Shape 24"/>
          <p:cNvSpPr/>
          <p:nvPr/>
        </p:nvSpPr>
        <p:spPr>
          <a:xfrm>
            <a:off x="4663440" y="2182984"/>
            <a:ext cx="4206240" cy="497546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27" name="Text 25" descr="Assistive Technology Demos"/>
          <p:cNvSpPr/>
          <p:nvPr/>
        </p:nvSpPr>
        <p:spPr>
          <a:xfrm>
            <a:off x="4754880" y="2139696"/>
            <a:ext cx="4023360" cy="47682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Assistive Technology Demos</a:t>
            </a:r>
            <a:endParaRPr lang="en-US" sz="1500" dirty="0"/>
          </a:p>
        </p:txBody>
      </p:sp>
      <p:sp>
        <p:nvSpPr>
          <p:cNvPr id="28" name="Text 26" descr="Hands-on exploration of assistive tech available in the library"/>
          <p:cNvSpPr/>
          <p:nvPr/>
        </p:nvSpPr>
        <p:spPr>
          <a:xfrm>
            <a:off x="4663440" y="2350009"/>
            <a:ext cx="4206240" cy="448055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12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Hands-on exploration of assistive tech available in the library</a:t>
            </a:r>
            <a:endParaRPr lang="en-US" sz="1200" dirty="0"/>
          </a:p>
        </p:txBody>
      </p:sp>
      <p:sp>
        <p:nvSpPr>
          <p:cNvPr id="29" name="Shape 27"/>
          <p:cNvSpPr/>
          <p:nvPr/>
        </p:nvSpPr>
        <p:spPr>
          <a:xfrm>
            <a:off x="4663440" y="2755020"/>
            <a:ext cx="4206240" cy="477384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30" name="Text 28" descr="Disability History Month Events"/>
          <p:cNvSpPr/>
          <p:nvPr/>
        </p:nvSpPr>
        <p:spPr>
          <a:xfrm>
            <a:off x="4754880" y="2627315"/>
            <a:ext cx="4023360" cy="528635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Disability History Month Events</a:t>
            </a:r>
            <a:endParaRPr lang="en-US" sz="1500" dirty="0"/>
          </a:p>
        </p:txBody>
      </p:sp>
      <p:sp>
        <p:nvSpPr>
          <p:cNvPr id="31" name="Text 29" descr="Celebrating disability culture, history, and contributions"/>
          <p:cNvSpPr/>
          <p:nvPr/>
        </p:nvSpPr>
        <p:spPr>
          <a:xfrm>
            <a:off x="4663439" y="2921508"/>
            <a:ext cx="4261486" cy="36362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12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Celebrating disability culture, history, and contributions</a:t>
            </a:r>
            <a:endParaRPr lang="en-US" sz="1200" dirty="0"/>
          </a:p>
        </p:txBody>
      </p:sp>
      <p:sp>
        <p:nvSpPr>
          <p:cNvPr id="32" name="Shape 30"/>
          <p:cNvSpPr/>
          <p:nvPr/>
        </p:nvSpPr>
        <p:spPr>
          <a:xfrm>
            <a:off x="4663440" y="3314781"/>
            <a:ext cx="4206240" cy="504551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33" name="Text 31" descr="Caregiver Support Groups"/>
          <p:cNvSpPr/>
          <p:nvPr/>
        </p:nvSpPr>
        <p:spPr>
          <a:xfrm>
            <a:off x="4754880" y="3201670"/>
            <a:ext cx="4023360" cy="535285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Caregiver Support Groups</a:t>
            </a:r>
            <a:endParaRPr lang="en-US" sz="1500" dirty="0"/>
          </a:p>
        </p:txBody>
      </p:sp>
      <p:sp>
        <p:nvSpPr>
          <p:cNvPr id="34" name="Text 32" descr="Space for family caregivers; consider offering respite childcare"/>
          <p:cNvSpPr/>
          <p:nvPr/>
        </p:nvSpPr>
        <p:spPr>
          <a:xfrm>
            <a:off x="4663439" y="3488436"/>
            <a:ext cx="4206239" cy="363620"/>
          </a:xfrm>
          <a:prstGeom prst="rect">
            <a:avLst/>
          </a:prstGeom>
          <a:noFill/>
          <a:ln/>
        </p:spPr>
        <p:txBody>
          <a:bodyPr wrap="square" rtlCol="0" anchor="ctr">
            <a:noAutofit/>
          </a:bodyPr>
          <a:lstStyle/>
          <a:p>
            <a:pPr marL="0" indent="0">
              <a:buNone/>
            </a:pPr>
            <a:r>
              <a:rPr lang="en-US" sz="12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Space for family caregivers; consider offering respite childcare</a:t>
            </a:r>
            <a:endParaRPr lang="en-US" sz="1200" dirty="0"/>
          </a:p>
        </p:txBody>
      </p:sp>
      <p:sp>
        <p:nvSpPr>
          <p:cNvPr id="35" name="Shape 33"/>
          <p:cNvSpPr/>
          <p:nvPr/>
        </p:nvSpPr>
        <p:spPr>
          <a:xfrm>
            <a:off x="4663440" y="3887538"/>
            <a:ext cx="4206240" cy="51987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36" name="Text 34" descr="Job Access Workshops"/>
          <p:cNvSpPr/>
          <p:nvPr/>
        </p:nvSpPr>
        <p:spPr>
          <a:xfrm>
            <a:off x="4754880" y="3772438"/>
            <a:ext cx="4023360" cy="41551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Job Access Workshops</a:t>
            </a:r>
            <a:endParaRPr lang="en-US" sz="1500" dirty="0"/>
          </a:p>
        </p:txBody>
      </p:sp>
      <p:sp>
        <p:nvSpPr>
          <p:cNvPr id="37" name="Text 35" descr="Resume help, requesting workplace accommodations, vocational resources"/>
          <p:cNvSpPr/>
          <p:nvPr/>
        </p:nvSpPr>
        <p:spPr>
          <a:xfrm>
            <a:off x="4663439" y="3990510"/>
            <a:ext cx="4214498" cy="497545"/>
          </a:xfrm>
          <a:prstGeom prst="rect">
            <a:avLst/>
          </a:prstGeom>
          <a:noFill/>
          <a:ln/>
        </p:spPr>
        <p:txBody>
          <a:bodyPr wrap="square" rtlCol="0" anchor="ctr">
            <a:noAutofit/>
          </a:bodyPr>
          <a:lstStyle/>
          <a:p>
            <a:pPr marL="0" indent="0">
              <a:buNone/>
            </a:pPr>
            <a:r>
              <a:rPr lang="en-US" sz="12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Resume help, requesting workplace accommodations, vocational resources</a:t>
            </a:r>
            <a:endParaRPr lang="en-US" sz="1200" dirty="0"/>
          </a:p>
        </p:txBody>
      </p:sp>
      <p:sp>
        <p:nvSpPr>
          <p:cNvPr id="38" name="Shape 36"/>
          <p:cNvSpPr/>
          <p:nvPr/>
        </p:nvSpPr>
        <p:spPr>
          <a:xfrm>
            <a:off x="4663440" y="4498847"/>
            <a:ext cx="4206240" cy="455261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39" name="Text 37" descr="Seated Exercise and Yoga"/>
          <p:cNvSpPr/>
          <p:nvPr/>
        </p:nvSpPr>
        <p:spPr>
          <a:xfrm>
            <a:off x="4736592" y="4478550"/>
            <a:ext cx="4023360" cy="305894"/>
          </a:xfrm>
          <a:prstGeom prst="rect">
            <a:avLst/>
          </a:prstGeom>
          <a:noFill/>
          <a:ln/>
        </p:spPr>
        <p:txBody>
          <a:bodyPr wrap="square" rtlCol="0" anchor="ctr">
            <a:normAutofit lnSpcReduction="10000"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Seated Exercise and Yoga</a:t>
            </a:r>
            <a:endParaRPr lang="en-US" sz="1500" dirty="0"/>
          </a:p>
        </p:txBody>
      </p:sp>
      <p:sp>
        <p:nvSpPr>
          <p:cNvPr id="40" name="Text 38" descr="Chair-based programs accessible to all mobility levels"/>
          <p:cNvSpPr/>
          <p:nvPr/>
        </p:nvSpPr>
        <p:spPr>
          <a:xfrm>
            <a:off x="4663439" y="4727480"/>
            <a:ext cx="4206241" cy="271995"/>
          </a:xfrm>
          <a:prstGeom prst="rect">
            <a:avLst/>
          </a:prstGeom>
          <a:noFill/>
          <a:ln/>
        </p:spPr>
        <p:txBody>
          <a:bodyPr wrap="square" rtlCol="0" anchor="ctr">
            <a:normAutofit lnSpcReduction="10000"/>
          </a:bodyPr>
          <a:lstStyle/>
          <a:p>
            <a:pPr marL="0" indent="0">
              <a:buNone/>
            </a:pPr>
            <a:r>
              <a:rPr lang="en-US" sz="12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Chair-based programs accessible to all mobility levels</a:t>
            </a:r>
            <a:endParaRPr lang="en-US" sz="1200" dirty="0"/>
          </a:p>
        </p:txBody>
      </p:sp>
      <p:sp>
        <p:nvSpPr>
          <p:cNvPr id="41" name="Shape 39"/>
          <p:cNvSpPr/>
          <p:nvPr/>
        </p:nvSpPr>
        <p:spPr>
          <a:xfrm>
            <a:off x="0" y="5073049"/>
            <a:ext cx="9144000" cy="331701"/>
          </a:xfrm>
          <a:prstGeom prst="rect">
            <a:avLst/>
          </a:prstGeom>
          <a:solidFill>
            <a:srgbClr val="0D7377"/>
          </a:solidFill>
          <a:ln/>
        </p:spPr>
      </p:sp>
      <p:sp>
        <p:nvSpPr>
          <p:cNvPr id="42" name="Text 40" descr="Design programs WITH people who have disabilities — not just FOR them."/>
          <p:cNvSpPr/>
          <p:nvPr/>
        </p:nvSpPr>
        <p:spPr>
          <a:xfrm>
            <a:off x="44451" y="5064767"/>
            <a:ext cx="9099549" cy="384049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 programs WITH people who have disabilities — not just FOR them.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EF3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 descr="Collection Development and Disability Representation"/>
          <p:cNvSpPr>
            <a:spLocks noGrp="1"/>
          </p:cNvSpPr>
          <p:nvPr>
            <p:ph type="title" idx="4294967295"/>
          </p:nvPr>
        </p:nvSpPr>
        <p:spPr>
          <a:xfrm>
            <a:off x="365760" y="137160"/>
            <a:ext cx="8412480" cy="817984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1B3A5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Collection Development and Disability Representation</a:t>
            </a:r>
            <a:endParaRPr kumimoji="0" lang="en-US" sz="27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Text 1" descr="Your collection is a mirror — it tells patrons whose stories matter."/>
          <p:cNvSpPr/>
          <p:nvPr/>
        </p:nvSpPr>
        <p:spPr>
          <a:xfrm>
            <a:off x="365760" y="610914"/>
            <a:ext cx="8412480" cy="500555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1800" i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collection is a mirror — it tells patrons whose stories matter.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274320" y="1298448"/>
            <a:ext cx="4206240" cy="333756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74320" y="1298448"/>
            <a:ext cx="4206240" cy="64008"/>
          </a:xfrm>
          <a:prstGeom prst="rect">
            <a:avLst/>
          </a:prstGeom>
          <a:solidFill>
            <a:srgbClr val="0D7377"/>
          </a:solidFill>
          <a:ln/>
        </p:spPr>
      </p:sp>
      <p:sp>
        <p:nvSpPr>
          <p:cNvPr id="6" name="Text 4" descr="Accessible Formats"/>
          <p:cNvSpPr/>
          <p:nvPr/>
        </p:nvSpPr>
        <p:spPr>
          <a:xfrm>
            <a:off x="411480" y="1371600"/>
            <a:ext cx="3931920" cy="334160"/>
          </a:xfrm>
          <a:prstGeom prst="rect">
            <a:avLst/>
          </a:prstGeom>
          <a:noFill/>
          <a:ln/>
        </p:spPr>
        <p:txBody>
          <a:bodyPr wrap="square" rtlCol="0" anchor="ctr">
            <a:normAutofit fontScale="92500" lnSpcReduction="10000"/>
          </a:bodyPr>
          <a:lstStyle/>
          <a:p>
            <a:pPr marL="0" indent="0">
              <a:buNone/>
            </a:pPr>
            <a:r>
              <a:rPr lang="en-US" sz="1800" b="1" dirty="0">
                <a:solidFill>
                  <a:srgbClr val="0D73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Accessible Formats</a:t>
            </a:r>
            <a:endParaRPr lang="en-US" sz="1800" dirty="0"/>
          </a:p>
        </p:txBody>
      </p:sp>
      <p:sp>
        <p:nvSpPr>
          <p:cNvPr id="7" name="Text 5" descr="Large print — adequate stock, not token titles Audiobooks and e-audiobooks via OverDrive and Libby E-books with adjustable text and screen reader support BARD enrollment (Braille and Audio Reading Dow"/>
          <p:cNvSpPr/>
          <p:nvPr/>
        </p:nvSpPr>
        <p:spPr>
          <a:xfrm>
            <a:off x="411479" y="1651439"/>
            <a:ext cx="4069081" cy="2847410"/>
          </a:xfrm>
          <a:prstGeom prst="rect">
            <a:avLst/>
          </a:prstGeom>
          <a:noFill/>
          <a:ln/>
        </p:spPr>
        <p:txBody>
          <a:bodyPr wrap="square" rtlCol="0" anchor="ctr">
            <a:normAutofit fontScale="92500"/>
          </a:bodyPr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4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Large print — adequate stock, not token titles</a:t>
            </a:r>
            <a:endParaRPr lang="en-US" sz="14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4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Audiobooks and e-audiobooks via OverDrive and Libby</a:t>
            </a:r>
            <a:endParaRPr lang="en-US" sz="14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4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E-books with adjustable text and screen reader support</a:t>
            </a:r>
            <a:endParaRPr lang="en-US" sz="14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4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BARD enrollment (Braille and Audio Reading Download from NLS)</a:t>
            </a:r>
            <a:endParaRPr lang="en-US" sz="14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4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Braille and tactile materials in children's collections</a:t>
            </a:r>
            <a:endParaRPr lang="en-US" sz="14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4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Easy-read and plain language materials for adult readers</a:t>
            </a:r>
            <a:endParaRPr lang="en-US" sz="14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4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Graphic novels and visual narratives for varied readers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4709160" y="1298448"/>
            <a:ext cx="4206240" cy="333756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4709160" y="1298448"/>
            <a:ext cx="4206240" cy="64008"/>
          </a:xfrm>
          <a:prstGeom prst="rect">
            <a:avLst/>
          </a:prstGeom>
          <a:solidFill>
            <a:srgbClr val="2E6B47"/>
          </a:solidFill>
          <a:ln/>
        </p:spPr>
      </p:sp>
      <p:sp>
        <p:nvSpPr>
          <p:cNvPr id="10" name="Text 8" descr="Representation in Content"/>
          <p:cNvSpPr/>
          <p:nvPr/>
        </p:nvSpPr>
        <p:spPr>
          <a:xfrm>
            <a:off x="4846320" y="1371601"/>
            <a:ext cx="3931920" cy="356616"/>
          </a:xfrm>
          <a:prstGeom prst="rect">
            <a:avLst/>
          </a:prstGeom>
          <a:noFill/>
          <a:ln/>
        </p:spPr>
        <p:txBody>
          <a:bodyPr wrap="square" rtlCol="0" anchor="ctr">
            <a:normAutofit lnSpcReduction="10000"/>
          </a:bodyPr>
          <a:lstStyle/>
          <a:p>
            <a:pPr marL="0" indent="0">
              <a:buNone/>
            </a:pPr>
            <a:r>
              <a:rPr lang="en-US" sz="1800" b="1" dirty="0">
                <a:solidFill>
                  <a:srgbClr val="2E6B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Representation in Content</a:t>
            </a:r>
            <a:endParaRPr lang="en-US" sz="1800" dirty="0"/>
          </a:p>
        </p:txBody>
      </p:sp>
      <p:sp>
        <p:nvSpPr>
          <p:cNvPr id="11" name="Text 9" descr="Fiction with disabled characters as protagonists, not sidekicks Own-voices disability narratives by authors with disabilities Disability memoirs and biographies from diverse perspectives Disability st"/>
          <p:cNvSpPr/>
          <p:nvPr/>
        </p:nvSpPr>
        <p:spPr>
          <a:xfrm>
            <a:off x="4846320" y="1389889"/>
            <a:ext cx="4069080" cy="320866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3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Fiction with disabled characters as protagonists, not sidekicks</a:t>
            </a:r>
            <a:endParaRPr lang="en-US" sz="13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3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Own-voices disability narratives by authors with disabilities</a:t>
            </a:r>
            <a:endParaRPr lang="en-US" sz="13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3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Disability memoirs and biographies from diverse perspectives</a:t>
            </a:r>
            <a:endParaRPr lang="en-US" sz="13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3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Disability studies academic and research resources</a:t>
            </a:r>
            <a:endParaRPr lang="en-US" sz="13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3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Resources for caregivers and family members</a:t>
            </a:r>
            <a:endParaRPr lang="en-US" sz="13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3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Employment and independent living guides</a:t>
            </a:r>
            <a:endParaRPr lang="en-US" sz="13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3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Children's books showing disability as part of ordinary life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B3A5C"/>
          </a:solidFill>
          <a:ln/>
        </p:spPr>
      </p:sp>
      <p:sp>
        <p:nvSpPr>
          <p:cNvPr id="13" name="Text 11" descr="Audit your collection: Are disabled characters secondary? Who wrote it? Is disability shown as tragedy?"/>
          <p:cNvSpPr/>
          <p:nvPr/>
        </p:nvSpPr>
        <p:spPr>
          <a:xfrm>
            <a:off x="457200" y="4782312"/>
            <a:ext cx="8229600" cy="330000"/>
          </a:xfrm>
          <a:prstGeom prst="rect">
            <a:avLst/>
          </a:prstGeom>
          <a:noFill/>
          <a:ln/>
        </p:spPr>
        <p:txBody>
          <a:bodyPr wrap="square" rtlCol="0" anchor="ctr">
            <a:normAutofit fontScale="85000" lnSpcReduction="10000"/>
          </a:bodyPr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E8A8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Audit your collection: Are disabled characters secondary? Who wrote it? Is disability shown as tragedy?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EF3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8431"/>
          </a:xfrm>
          <a:prstGeom prst="rect">
            <a:avLst/>
          </a:prstGeom>
          <a:solidFill>
            <a:srgbClr val="5A3570"/>
          </a:solidFill>
          <a:ln/>
        </p:spPr>
      </p:sp>
      <p:sp>
        <p:nvSpPr>
          <p:cNvPr id="3" name="Text 1" descr="Building a Culture of Inclusion: Staff Training"/>
          <p:cNvSpPr>
            <a:spLocks noGrp="1"/>
          </p:cNvSpPr>
          <p:nvPr>
            <p:ph type="title" idx="4294967295"/>
          </p:nvPr>
        </p:nvSpPr>
        <p:spPr>
          <a:xfrm>
            <a:off x="457200" y="91440"/>
            <a:ext cx="8229600" cy="637624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Building a Culture of Inclusion: Staff Training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2" descr="A Four-Stage Training Model — progressing from awareness through culture change:"/>
          <p:cNvSpPr/>
          <p:nvPr/>
        </p:nvSpPr>
        <p:spPr>
          <a:xfrm>
            <a:off x="365760" y="828431"/>
            <a:ext cx="8412480" cy="41955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17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Four-Stage Training Model — progressing from awareness through culture change:</a:t>
            </a:r>
            <a:endParaRPr lang="en-US" sz="1700" dirty="0"/>
          </a:p>
        </p:txBody>
      </p:sp>
      <p:sp>
        <p:nvSpPr>
          <p:cNvPr id="5" name="Shape 3"/>
          <p:cNvSpPr/>
          <p:nvPr/>
        </p:nvSpPr>
        <p:spPr>
          <a:xfrm>
            <a:off x="352044" y="1282895"/>
            <a:ext cx="2011680" cy="1874520"/>
          </a:xfrm>
          <a:prstGeom prst="rect">
            <a:avLst/>
          </a:prstGeom>
          <a:solidFill>
            <a:srgbClr val="5B7FA8"/>
          </a:solidFill>
          <a:ln/>
          <a:effectLst>
            <a:outerShdw blurRad="76200" dist="254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6" name="Text 4" descr="1"/>
          <p:cNvSpPr/>
          <p:nvPr/>
        </p:nvSpPr>
        <p:spPr>
          <a:xfrm>
            <a:off x="320040" y="1303190"/>
            <a:ext cx="2011680" cy="635025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2600" dirty="0"/>
          </a:p>
        </p:txBody>
      </p:sp>
      <p:sp>
        <p:nvSpPr>
          <p:cNvPr id="7" name="Text 5" descr="Stage 1: Awareness"/>
          <p:cNvSpPr/>
          <p:nvPr/>
        </p:nvSpPr>
        <p:spPr>
          <a:xfrm>
            <a:off x="393192" y="1796941"/>
            <a:ext cx="1865376" cy="37794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Stage 1: Awareness</a:t>
            </a:r>
            <a:endParaRPr lang="en-US" sz="1600" dirty="0"/>
          </a:p>
        </p:txBody>
      </p:sp>
      <p:sp>
        <p:nvSpPr>
          <p:cNvPr id="8" name="Text 6" descr="Disability models (medical vs. social), history, and the lived experience of patrons"/>
          <p:cNvSpPr/>
          <p:nvPr/>
        </p:nvSpPr>
        <p:spPr>
          <a:xfrm>
            <a:off x="401193" y="2059080"/>
            <a:ext cx="1865376" cy="98998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 algn="l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Disability models (medical vs. social), history, and the lived experience of patrons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2468880" y="1280344"/>
            <a:ext cx="2011680" cy="1874520"/>
          </a:xfrm>
          <a:prstGeom prst="rect">
            <a:avLst/>
          </a:prstGeom>
          <a:solidFill>
            <a:srgbClr val="3D5470"/>
          </a:solidFill>
          <a:ln/>
          <a:effectLst>
            <a:outerShdw blurRad="76200" dist="254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0" name="Text 8" descr="2"/>
          <p:cNvSpPr/>
          <p:nvPr/>
        </p:nvSpPr>
        <p:spPr>
          <a:xfrm>
            <a:off x="2468880" y="1282895"/>
            <a:ext cx="2011680" cy="683065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2600" dirty="0"/>
          </a:p>
        </p:txBody>
      </p:sp>
      <p:sp>
        <p:nvSpPr>
          <p:cNvPr id="11" name="Text 9" descr="Stage 2: Knowledge"/>
          <p:cNvSpPr/>
          <p:nvPr/>
        </p:nvSpPr>
        <p:spPr>
          <a:xfrm>
            <a:off x="2542032" y="1762369"/>
            <a:ext cx="1865376" cy="412511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Stage 2: Knowledge</a:t>
            </a:r>
            <a:endParaRPr lang="en-US" sz="1600" dirty="0"/>
          </a:p>
        </p:txBody>
      </p:sp>
      <p:sp>
        <p:nvSpPr>
          <p:cNvPr id="12" name="Text 10" descr="Disability etiquette, legal obligations, specific disability types and their library implications"/>
          <p:cNvSpPr/>
          <p:nvPr/>
        </p:nvSpPr>
        <p:spPr>
          <a:xfrm>
            <a:off x="2558034" y="2027360"/>
            <a:ext cx="1865376" cy="989984"/>
          </a:xfrm>
          <a:prstGeom prst="rect">
            <a:avLst/>
          </a:prstGeom>
          <a:noFill/>
          <a:ln/>
        </p:spPr>
        <p:txBody>
          <a:bodyPr wrap="square" rtlCol="0" anchor="ctr">
            <a:normAutofit fontScale="92500"/>
          </a:bodyPr>
          <a:lstStyle/>
          <a:p>
            <a:pPr marL="0" indent="0" algn="l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Disability etiquette, legal obligations, specific disability types and their library implications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4585716" y="1279631"/>
            <a:ext cx="2011680" cy="1874520"/>
          </a:xfrm>
          <a:prstGeom prst="rect">
            <a:avLst/>
          </a:prstGeom>
          <a:solidFill>
            <a:srgbClr val="0D7377"/>
          </a:solidFill>
          <a:ln/>
          <a:effectLst>
            <a:outerShdw blurRad="76200" dist="254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4" name="Text 12" descr="3"/>
          <p:cNvSpPr/>
          <p:nvPr/>
        </p:nvSpPr>
        <p:spPr>
          <a:xfrm>
            <a:off x="4617720" y="1282896"/>
            <a:ext cx="2011680" cy="68306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2600" dirty="0"/>
          </a:p>
        </p:txBody>
      </p:sp>
      <p:sp>
        <p:nvSpPr>
          <p:cNvPr id="15" name="Text 13" descr="Stage 3: Skills"/>
          <p:cNvSpPr/>
          <p:nvPr/>
        </p:nvSpPr>
        <p:spPr>
          <a:xfrm>
            <a:off x="4690872" y="1762370"/>
            <a:ext cx="1865376" cy="39653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Stage 3: Skills</a:t>
            </a:r>
            <a:endParaRPr lang="en-US" sz="1600" dirty="0"/>
          </a:p>
        </p:txBody>
      </p:sp>
      <p:sp>
        <p:nvSpPr>
          <p:cNvPr id="16" name="Text 14" descr="Communication tools, assistive technology, emergency evacuation procedures for mobility device users"/>
          <p:cNvSpPr/>
          <p:nvPr/>
        </p:nvSpPr>
        <p:spPr>
          <a:xfrm>
            <a:off x="4678543" y="2102973"/>
            <a:ext cx="1865376" cy="989984"/>
          </a:xfrm>
          <a:prstGeom prst="rect">
            <a:avLst/>
          </a:prstGeom>
          <a:noFill/>
          <a:ln/>
        </p:spPr>
        <p:txBody>
          <a:bodyPr wrap="square" rtlCol="0" anchor="ctr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Communication tools, assistive technology, emergency evacuation procedures for mobility device users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6720840" y="1303190"/>
            <a:ext cx="2011680" cy="1874520"/>
          </a:xfrm>
          <a:prstGeom prst="rect">
            <a:avLst/>
          </a:prstGeom>
          <a:solidFill>
            <a:srgbClr val="1B3A5C"/>
          </a:solidFill>
          <a:ln/>
          <a:effectLst>
            <a:outerShdw blurRad="76200" dist="254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8" name="Text 16" descr="4"/>
          <p:cNvSpPr/>
          <p:nvPr/>
        </p:nvSpPr>
        <p:spPr>
          <a:xfrm>
            <a:off x="6766560" y="1303190"/>
            <a:ext cx="2011680" cy="693641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2600" dirty="0"/>
          </a:p>
        </p:txBody>
      </p:sp>
      <p:sp>
        <p:nvSpPr>
          <p:cNvPr id="19" name="Text 17" descr="Stage 4: Culture"/>
          <p:cNvSpPr/>
          <p:nvPr/>
        </p:nvSpPr>
        <p:spPr>
          <a:xfrm>
            <a:off x="6839712" y="1843598"/>
            <a:ext cx="1865376" cy="315310"/>
          </a:xfrm>
          <a:prstGeom prst="rect">
            <a:avLst/>
          </a:prstGeom>
          <a:noFill/>
          <a:ln/>
        </p:spPr>
        <p:txBody>
          <a:bodyPr wrap="square" rtlCol="0" anchor="ctr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Stage 4: Culture</a:t>
            </a:r>
            <a:endParaRPr lang="en-US" sz="1600" dirty="0"/>
          </a:p>
        </p:txBody>
      </p:sp>
      <p:sp>
        <p:nvSpPr>
          <p:cNvPr id="20" name="Text 18" descr="Embedding inclusion into policies, hiring practices, programming decisions, and everyday interactions"/>
          <p:cNvSpPr/>
          <p:nvPr/>
        </p:nvSpPr>
        <p:spPr>
          <a:xfrm>
            <a:off x="6821424" y="2133991"/>
            <a:ext cx="1865376" cy="989984"/>
          </a:xfrm>
          <a:prstGeom prst="rect">
            <a:avLst/>
          </a:prstGeom>
          <a:noFill/>
          <a:ln/>
        </p:spPr>
        <p:txBody>
          <a:bodyPr wrap="square" rtlCol="0" anchor="ctr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Embedding inclusion into policies, hiring practices, programming decisions, and everyday interactions</a:t>
            </a:r>
            <a:endParaRPr lang="en-US" sz="1400" dirty="0"/>
          </a:p>
        </p:txBody>
      </p:sp>
      <p:sp>
        <p:nvSpPr>
          <p:cNvPr id="21" name="Shape 19"/>
          <p:cNvSpPr/>
          <p:nvPr/>
        </p:nvSpPr>
        <p:spPr>
          <a:xfrm>
            <a:off x="333756" y="3291164"/>
            <a:ext cx="8503920" cy="1392626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22" name="Text 20" descr="Implementation Tips:"/>
          <p:cNvSpPr/>
          <p:nvPr/>
        </p:nvSpPr>
        <p:spPr>
          <a:xfrm>
            <a:off x="457200" y="3157415"/>
            <a:ext cx="2743200" cy="553305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1700" b="1" dirty="0">
                <a:solidFill>
                  <a:srgbClr val="5A35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Implementation Tips:</a:t>
            </a:r>
            <a:endParaRPr lang="en-US" sz="1700" dirty="0"/>
          </a:p>
        </p:txBody>
      </p:sp>
      <p:sp>
        <p:nvSpPr>
          <p:cNvPr id="23" name="Text 21" descr="Annual refresher training for ALL staff, including pages and shelvers Disability-led training whenever possible Role-playing scenarios for realistic practice Safe space to ask questions without judgme"/>
          <p:cNvSpPr/>
          <p:nvPr/>
        </p:nvSpPr>
        <p:spPr>
          <a:xfrm>
            <a:off x="457200" y="3484112"/>
            <a:ext cx="8321040" cy="1298513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Annual refresher training for ALL staff, including pages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Disability-led training whenever possible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Role-playing scenarios for realistic practice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Safe space to ask questions without judgment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Patron feedback mechanism — and act on what you hear</a:t>
            </a:r>
            <a:endParaRPr lang="en-US" sz="1400" dirty="0"/>
          </a:p>
        </p:txBody>
      </p:sp>
      <p:sp>
        <p:nvSpPr>
          <p:cNvPr id="24" name="Shape 22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5A3570"/>
          </a:solidFill>
          <a:ln/>
        </p:spPr>
      </p:sp>
      <p:sp>
        <p:nvSpPr>
          <p:cNvPr id="25" name="Text 23" descr="Inclusion is everyone's job — from the director to the page shelving books."/>
          <p:cNvSpPr/>
          <p:nvPr/>
        </p:nvSpPr>
        <p:spPr>
          <a:xfrm>
            <a:off x="457200" y="4726603"/>
            <a:ext cx="8229600" cy="396897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Inclusion is everyone's job — from the director to the page shelving books.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EF3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 descr="Real Scenarios: Let's Practice"/>
          <p:cNvSpPr>
            <a:spLocks noGrp="1"/>
          </p:cNvSpPr>
          <p:nvPr>
            <p:ph type="title" idx="4294967295"/>
          </p:nvPr>
        </p:nvSpPr>
        <p:spPr>
          <a:xfrm>
            <a:off x="365760" y="1"/>
            <a:ext cx="8412480" cy="55626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1B3A5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Real Scenarios: Let's Practice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Text 1" descr="Discuss with a partner (8 minutes), then share with the full group."/>
          <p:cNvSpPr/>
          <p:nvPr/>
        </p:nvSpPr>
        <p:spPr>
          <a:xfrm>
            <a:off x="365760" y="255271"/>
            <a:ext cx="8412480" cy="70187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1800" i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Discuss with a partner (8 minutes), then share with the full group.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365760" y="939068"/>
            <a:ext cx="4206240" cy="1664208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74320" y="939068"/>
            <a:ext cx="457200" cy="1664208"/>
          </a:xfrm>
          <a:prstGeom prst="rect">
            <a:avLst/>
          </a:prstGeom>
          <a:solidFill>
            <a:srgbClr val="0D7377"/>
          </a:solidFill>
          <a:ln/>
        </p:spPr>
      </p:sp>
      <p:sp>
        <p:nvSpPr>
          <p:cNvPr id="6" name="Text 4" descr="Scenario A"/>
          <p:cNvSpPr/>
          <p:nvPr/>
        </p:nvSpPr>
        <p:spPr>
          <a:xfrm>
            <a:off x="274320" y="939068"/>
            <a:ext cx="457200" cy="166420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</a:t>
            </a:r>
            <a:endParaRPr lang="en-US" sz="1400" dirty="0"/>
          </a:p>
        </p:txBody>
      </p:sp>
      <p:sp>
        <p:nvSpPr>
          <p:cNvPr id="7" name="Text 5" descr="A patron with a speech impediment is asking for help. You are having difficulty understanding them. Another patron is waiting."/>
          <p:cNvSpPr/>
          <p:nvPr/>
        </p:nvSpPr>
        <p:spPr>
          <a:xfrm>
            <a:off x="822960" y="811531"/>
            <a:ext cx="3547872" cy="1257445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15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patron with a speech impediment is asking for help. You are having difficulty understanding them. Another patron is waiting.</a:t>
            </a:r>
            <a:endParaRPr lang="en-US" sz="1500" dirty="0"/>
          </a:p>
        </p:txBody>
      </p:sp>
      <p:sp>
        <p:nvSpPr>
          <p:cNvPr id="8" name="Shape 6"/>
          <p:cNvSpPr/>
          <p:nvPr/>
        </p:nvSpPr>
        <p:spPr>
          <a:xfrm>
            <a:off x="832104" y="1960006"/>
            <a:ext cx="3547872" cy="27432"/>
          </a:xfrm>
          <a:prstGeom prst="rect">
            <a:avLst/>
          </a:prstGeom>
          <a:solidFill>
            <a:srgbClr val="1B3A5C"/>
          </a:solidFill>
          <a:ln/>
        </p:spPr>
      </p:sp>
      <p:sp>
        <p:nvSpPr>
          <p:cNvPr id="9" name="Text 7" descr="Discussion question: How do you handle this respectfully without making the patron feel embarrassed?"/>
          <p:cNvSpPr/>
          <p:nvPr/>
        </p:nvSpPr>
        <p:spPr>
          <a:xfrm>
            <a:off x="822960" y="1960006"/>
            <a:ext cx="3547872" cy="643270"/>
          </a:xfrm>
          <a:prstGeom prst="rect">
            <a:avLst/>
          </a:prstGeom>
          <a:noFill/>
          <a:ln/>
        </p:spPr>
        <p:txBody>
          <a:bodyPr wrap="square" rtlCol="0" anchor="ctr">
            <a:normAutofit fontScale="92500" lnSpcReduction="10000"/>
          </a:bodyPr>
          <a:lstStyle/>
          <a:p>
            <a:pPr marL="0" indent="0">
              <a:buNone/>
            </a:pPr>
            <a:r>
              <a:rPr lang="en-US" sz="1400" b="1" i="1" dirty="0">
                <a:solidFill>
                  <a:srgbClr val="0D73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Discussion question: How do you handle this respectfully without making the patron feel embarrassed?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4709160" y="957145"/>
            <a:ext cx="4206240" cy="1664209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 dirty="0"/>
          </a:p>
        </p:txBody>
      </p:sp>
      <p:sp>
        <p:nvSpPr>
          <p:cNvPr id="11" name="Shape 9"/>
          <p:cNvSpPr/>
          <p:nvPr/>
        </p:nvSpPr>
        <p:spPr>
          <a:xfrm>
            <a:off x="4709160" y="957145"/>
            <a:ext cx="457200" cy="1646131"/>
          </a:xfrm>
          <a:prstGeom prst="rect">
            <a:avLst/>
          </a:prstGeom>
          <a:solidFill>
            <a:srgbClr val="2E6B47"/>
          </a:solidFill>
          <a:ln/>
        </p:spPr>
      </p:sp>
      <p:sp>
        <p:nvSpPr>
          <p:cNvPr id="12" name="Text 10" descr="Scenario B"/>
          <p:cNvSpPr/>
          <p:nvPr/>
        </p:nvSpPr>
        <p:spPr>
          <a:xfrm>
            <a:off x="4709160" y="1371600"/>
            <a:ext cx="457200" cy="680235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</a:t>
            </a:r>
            <a:endParaRPr lang="en-US" sz="1400" dirty="0"/>
          </a:p>
        </p:txBody>
      </p:sp>
      <p:sp>
        <p:nvSpPr>
          <p:cNvPr id="13" name="Text 11" descr="A caregiver asks you to speak only to them, not the adult with a developmental disability they are with."/>
          <p:cNvSpPr/>
          <p:nvPr/>
        </p:nvSpPr>
        <p:spPr>
          <a:xfrm>
            <a:off x="5257800" y="984578"/>
            <a:ext cx="3547872" cy="768096"/>
          </a:xfrm>
          <a:prstGeom prst="rect">
            <a:avLst/>
          </a:prstGeom>
          <a:noFill/>
          <a:ln/>
        </p:spPr>
        <p:txBody>
          <a:bodyPr wrap="square" rtlCol="0" anchor="ctr">
            <a:normAutofit lnSpcReduction="10000"/>
          </a:bodyPr>
          <a:lstStyle/>
          <a:p>
            <a:pPr marL="0" indent="0">
              <a:buNone/>
            </a:pPr>
            <a:r>
              <a:rPr lang="en-US" sz="15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caregiver asks you to speak only to them, not the adult with a developmental disability they are with.</a:t>
            </a:r>
            <a:endParaRPr lang="en-US" sz="1500" dirty="0"/>
          </a:p>
        </p:txBody>
      </p:sp>
      <p:sp>
        <p:nvSpPr>
          <p:cNvPr id="14" name="Shape 12"/>
          <p:cNvSpPr/>
          <p:nvPr/>
        </p:nvSpPr>
        <p:spPr>
          <a:xfrm>
            <a:off x="5257800" y="1966923"/>
            <a:ext cx="3547872" cy="27432"/>
          </a:xfrm>
          <a:prstGeom prst="rect">
            <a:avLst/>
          </a:prstGeom>
          <a:solidFill>
            <a:srgbClr val="1B3A5C"/>
          </a:solidFill>
          <a:ln/>
        </p:spPr>
      </p:sp>
      <p:sp>
        <p:nvSpPr>
          <p:cNvPr id="15" name="Text 13" descr="Discussion question: What is the most respectful approach for both the patron and the caregiver?"/>
          <p:cNvSpPr/>
          <p:nvPr/>
        </p:nvSpPr>
        <p:spPr>
          <a:xfrm>
            <a:off x="5257800" y="1973722"/>
            <a:ext cx="3547872" cy="629554"/>
          </a:xfrm>
          <a:prstGeom prst="rect">
            <a:avLst/>
          </a:prstGeom>
          <a:noFill/>
          <a:ln/>
        </p:spPr>
        <p:txBody>
          <a:bodyPr wrap="square" rtlCol="0" anchor="ctr">
            <a:normAutofit fontScale="92500"/>
          </a:bodyPr>
          <a:lstStyle/>
          <a:p>
            <a:pPr marL="0" indent="0">
              <a:buNone/>
            </a:pPr>
            <a:r>
              <a:rPr lang="en-US" sz="1400" b="1" i="1" dirty="0">
                <a:solidFill>
                  <a:srgbClr val="2E6B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Discussion question: What is the most respectful approach for both the patron and the caregiver?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274320" y="3108960"/>
            <a:ext cx="4206240" cy="1664208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274320" y="3108960"/>
            <a:ext cx="457200" cy="1664208"/>
          </a:xfrm>
          <a:prstGeom prst="rect">
            <a:avLst/>
          </a:prstGeom>
          <a:solidFill>
            <a:srgbClr val="3D5470"/>
          </a:solidFill>
          <a:ln/>
        </p:spPr>
      </p:sp>
      <p:sp>
        <p:nvSpPr>
          <p:cNvPr id="18" name="Text 16" descr="Scenario C"/>
          <p:cNvSpPr/>
          <p:nvPr/>
        </p:nvSpPr>
        <p:spPr>
          <a:xfrm>
            <a:off x="274320" y="3108960"/>
            <a:ext cx="457200" cy="166420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</a:t>
            </a:r>
            <a:endParaRPr lang="en-US" sz="1400" dirty="0"/>
          </a:p>
        </p:txBody>
      </p:sp>
      <p:sp>
        <p:nvSpPr>
          <p:cNvPr id="19" name="Text 17" descr="A patron with a service animal is at a computer. The dog is in the aisle and another patron complains."/>
          <p:cNvSpPr/>
          <p:nvPr/>
        </p:nvSpPr>
        <p:spPr>
          <a:xfrm>
            <a:off x="822960" y="3071836"/>
            <a:ext cx="3547872" cy="855511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15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patron with a service animal is at a computer. The dog is in the aisle and another patron complains.</a:t>
            </a:r>
            <a:endParaRPr lang="en-US" sz="1500" dirty="0"/>
          </a:p>
        </p:txBody>
      </p:sp>
      <p:sp>
        <p:nvSpPr>
          <p:cNvPr id="20" name="Shape 18"/>
          <p:cNvSpPr/>
          <p:nvPr/>
        </p:nvSpPr>
        <p:spPr>
          <a:xfrm>
            <a:off x="822960" y="3927348"/>
            <a:ext cx="3547872" cy="27432"/>
          </a:xfrm>
          <a:prstGeom prst="rect">
            <a:avLst/>
          </a:prstGeom>
          <a:solidFill>
            <a:srgbClr val="1B3A5C"/>
          </a:solidFill>
          <a:ln/>
        </p:spPr>
      </p:sp>
      <p:sp>
        <p:nvSpPr>
          <p:cNvPr id="21" name="Text 19" descr="Discussion question: How do you navigate ADA requirements while maintaining community relations?"/>
          <p:cNvSpPr/>
          <p:nvPr/>
        </p:nvSpPr>
        <p:spPr>
          <a:xfrm>
            <a:off x="822960" y="4050792"/>
            <a:ext cx="3547872" cy="69737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1300" b="1" i="1" dirty="0">
                <a:solidFill>
                  <a:srgbClr val="3D54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Discussion question: How do you navigate ADA requirements while maintaining community relations?</a:t>
            </a:r>
            <a:endParaRPr lang="en-US" sz="1300" dirty="0"/>
          </a:p>
        </p:txBody>
      </p:sp>
      <p:sp>
        <p:nvSpPr>
          <p:cNvPr id="22" name="Shape 20"/>
          <p:cNvSpPr/>
          <p:nvPr/>
        </p:nvSpPr>
        <p:spPr>
          <a:xfrm>
            <a:off x="4709160" y="3108960"/>
            <a:ext cx="4206240" cy="1664208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4709160" y="3108960"/>
            <a:ext cx="457200" cy="1664208"/>
          </a:xfrm>
          <a:prstGeom prst="rect">
            <a:avLst/>
          </a:prstGeom>
          <a:solidFill>
            <a:srgbClr val="5A3570"/>
          </a:solidFill>
          <a:ln/>
        </p:spPr>
      </p:sp>
      <p:sp>
        <p:nvSpPr>
          <p:cNvPr id="24" name="Text 22" descr="Scenario D"/>
          <p:cNvSpPr/>
          <p:nvPr/>
        </p:nvSpPr>
        <p:spPr>
          <a:xfrm>
            <a:off x="4709160" y="3108960"/>
            <a:ext cx="457200" cy="166420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</a:t>
            </a:r>
            <a:endParaRPr lang="en-US" sz="1400" dirty="0"/>
          </a:p>
        </p:txBody>
      </p:sp>
      <p:sp>
        <p:nvSpPr>
          <p:cNvPr id="25" name="Text 23" descr="A patron with anxiety asks for a quiet space to complete their library card application. No private room is available."/>
          <p:cNvSpPr/>
          <p:nvPr/>
        </p:nvSpPr>
        <p:spPr>
          <a:xfrm>
            <a:off x="5257800" y="2981326"/>
            <a:ext cx="3547872" cy="112395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15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patron with anxiety asks for a quiet space to complete their library card application. No private room is available.</a:t>
            </a:r>
            <a:endParaRPr lang="en-US" sz="1500" dirty="0"/>
          </a:p>
        </p:txBody>
      </p:sp>
      <p:sp>
        <p:nvSpPr>
          <p:cNvPr id="26" name="Shape 24"/>
          <p:cNvSpPr/>
          <p:nvPr/>
        </p:nvSpPr>
        <p:spPr>
          <a:xfrm>
            <a:off x="5257800" y="3931158"/>
            <a:ext cx="3547872" cy="27432"/>
          </a:xfrm>
          <a:prstGeom prst="rect">
            <a:avLst/>
          </a:prstGeom>
          <a:solidFill>
            <a:srgbClr val="1B3A5C"/>
          </a:solidFill>
          <a:ln/>
        </p:spPr>
      </p:sp>
      <p:sp>
        <p:nvSpPr>
          <p:cNvPr id="27" name="Text 25" descr="Discussion question: What immediate accommodations and long-term solutions can you offer?"/>
          <p:cNvSpPr/>
          <p:nvPr/>
        </p:nvSpPr>
        <p:spPr>
          <a:xfrm>
            <a:off x="5257800" y="3958590"/>
            <a:ext cx="3547872" cy="78957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1300" b="1" i="1" dirty="0">
                <a:solidFill>
                  <a:srgbClr val="5A35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Discussion question: What immediate accommodations and long-term solutions can you offer?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EF3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9144000" cy="742950"/>
          </a:xfrm>
          <a:prstGeom prst="rect">
            <a:avLst/>
          </a:prstGeom>
          <a:solidFill>
            <a:srgbClr val="1B3A5C"/>
          </a:solidFill>
          <a:ln/>
        </p:spPr>
      </p:sp>
      <p:sp>
        <p:nvSpPr>
          <p:cNvPr id="3" name="Text 1" descr="Quick Wins: What You Can Do This Week"/>
          <p:cNvSpPr>
            <a:spLocks noGrp="1"/>
          </p:cNvSpPr>
          <p:nvPr>
            <p:ph type="title" idx="4294967295"/>
          </p:nvPr>
        </p:nvSpPr>
        <p:spPr>
          <a:xfrm>
            <a:off x="457200" y="91440"/>
            <a:ext cx="8229600" cy="494408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 fontScale="9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Quick Wins: What You Can Do This Week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Shap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74320" y="1051559"/>
            <a:ext cx="2788920" cy="3751798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5" name="Shap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200400" y="1051559"/>
            <a:ext cx="2788920" cy="3751798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6" name="Shape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126480" y="1343379"/>
            <a:ext cx="2898648" cy="3459977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7" name="Shape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71994" y="781205"/>
            <a:ext cx="2788920" cy="566928"/>
          </a:xfrm>
          <a:prstGeom prst="rect">
            <a:avLst/>
          </a:prstGeom>
          <a:solidFill>
            <a:srgbClr val="2E6B47"/>
          </a:solidFill>
          <a:ln/>
        </p:spPr>
      </p:sp>
      <p:sp>
        <p:nvSpPr>
          <p:cNvPr id="8" name="Shape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200400" y="788670"/>
            <a:ext cx="2788920" cy="566928"/>
          </a:xfrm>
          <a:prstGeom prst="rect">
            <a:avLst/>
          </a:prstGeom>
          <a:solidFill>
            <a:srgbClr val="0D7377"/>
          </a:solidFill>
          <a:ln/>
        </p:spPr>
      </p:sp>
      <p:sp>
        <p:nvSpPr>
          <p:cNvPr id="9" name="Shape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115049" y="768096"/>
            <a:ext cx="2903219" cy="566928"/>
          </a:xfrm>
          <a:prstGeom prst="rect">
            <a:avLst/>
          </a:prstGeom>
          <a:solidFill>
            <a:srgbClr val="3D5470"/>
          </a:solidFill>
          <a:ln/>
        </p:spPr>
      </p:sp>
      <p:sp>
        <p:nvSpPr>
          <p:cNvPr id="10" name="Text 8" descr="Free or Low Cost"/>
          <p:cNvSpPr/>
          <p:nvPr/>
        </p:nvSpPr>
        <p:spPr>
          <a:xfrm>
            <a:off x="365760" y="781206"/>
            <a:ext cx="2606040" cy="566927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Free or Low Cost</a:t>
            </a:r>
            <a:endParaRPr lang="en-US" sz="1500" dirty="0"/>
          </a:p>
        </p:txBody>
      </p:sp>
      <p:sp>
        <p:nvSpPr>
          <p:cNvPr id="11" name="Text 9" descr="Add image descriptions to all social media posts Train front-desk staff on person-first language Create a designated quiet hour each week Add fragrance-free reminder to programming spaces Post accessi"/>
          <p:cNvSpPr/>
          <p:nvPr/>
        </p:nvSpPr>
        <p:spPr>
          <a:xfrm>
            <a:off x="384048" y="1430715"/>
            <a:ext cx="2679192" cy="3253445"/>
          </a:xfrm>
          <a:prstGeom prst="rect">
            <a:avLst/>
          </a:prstGeom>
          <a:noFill/>
          <a:ln/>
        </p:spPr>
        <p:txBody>
          <a:bodyPr wrap="square" rtlCol="0" anchor="ctr">
            <a:normAutofit lnSpcReduction="10000"/>
          </a:bodyPr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 image descriptions to all social media posts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Train front-desk staff on person-first language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 a designated quiet hour each week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 fragrance-free reminder to programming spaces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 accessible parking information on your website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Stock fidget tools and earplugs at the service desk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Review all signage for font size and color contrast</a:t>
            </a:r>
            <a:endParaRPr lang="en-US" sz="1400" dirty="0"/>
          </a:p>
        </p:txBody>
      </p:sp>
      <p:sp>
        <p:nvSpPr>
          <p:cNvPr id="12" name="Text 10" descr="Moderate Investment"/>
          <p:cNvSpPr/>
          <p:nvPr/>
        </p:nvSpPr>
        <p:spPr>
          <a:xfrm>
            <a:off x="3291840" y="781205"/>
            <a:ext cx="2606040" cy="574393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Moderate Investment</a:t>
            </a:r>
            <a:endParaRPr lang="en-US" sz="1500" dirty="0"/>
          </a:p>
        </p:txBody>
      </p:sp>
      <p:sp>
        <p:nvSpPr>
          <p:cNvPr id="13" name="Text 11" descr="Purchase 2–3 assistive technology items to lend Add large-print labels to shelf sections Host a disability-led community conversation Develop an accessibility statement for your website Subscribe to a"/>
          <p:cNvSpPr/>
          <p:nvPr/>
        </p:nvSpPr>
        <p:spPr>
          <a:xfrm>
            <a:off x="3310128" y="1348133"/>
            <a:ext cx="2656332" cy="3336027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Purchase 2–3 assistive technology items to lend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 large-print labels to shelf sections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Host a disability-led community conversation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Develop an accessibility statement for your website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Subscribe to a disability-focused database or periodical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Schedule annual all-staff disability etiquette training</a:t>
            </a:r>
            <a:endParaRPr lang="en-US" sz="1400" dirty="0"/>
          </a:p>
        </p:txBody>
      </p:sp>
      <p:sp>
        <p:nvSpPr>
          <p:cNvPr id="14" name="Text 12" descr="Strategic and Long-Term"/>
          <p:cNvSpPr/>
          <p:nvPr/>
        </p:nvSpPr>
        <p:spPr>
          <a:xfrm>
            <a:off x="6126480" y="768096"/>
            <a:ext cx="2766060" cy="56692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Strategic and Long-Term</a:t>
            </a:r>
            <a:endParaRPr lang="en-US" sz="1500" dirty="0"/>
          </a:p>
        </p:txBody>
      </p:sp>
      <p:sp>
        <p:nvSpPr>
          <p:cNvPr id="15" name="Text 13" descr="Form a Disability Advisory Council with community members Conduct a full accessibility audit — physical, digital, and programmatic Revise collection development policy to include disability criteria A"/>
          <p:cNvSpPr/>
          <p:nvPr/>
        </p:nvSpPr>
        <p:spPr>
          <a:xfrm>
            <a:off x="6178268" y="1658867"/>
            <a:ext cx="2823999" cy="2807937"/>
          </a:xfrm>
          <a:prstGeom prst="rect">
            <a:avLst/>
          </a:prstGeom>
          <a:noFill/>
          <a:ln/>
        </p:spPr>
        <p:txBody>
          <a:bodyPr wrap="square" rtlCol="0" anchor="ctr">
            <a:noAutofit/>
          </a:bodyPr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400" dirty="0">
                <a:solidFill>
                  <a:srgbClr val="1B3A5C"/>
                </a:solidFill>
                <a:ea typeface="Calibri" pitchFamily="34" charset="-122"/>
                <a:cs typeface="Calibri" pitchFamily="34" charset="-120"/>
              </a:rPr>
              <a:t>Form a Disability Advisory Council with community members</a:t>
            </a:r>
            <a:endParaRPr lang="en-US" sz="14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400" dirty="0">
                <a:solidFill>
                  <a:srgbClr val="1B3A5C"/>
                </a:solidFill>
                <a:ea typeface="Calibri" pitchFamily="34" charset="-122"/>
                <a:cs typeface="Calibri" pitchFamily="34" charset="-120"/>
              </a:rPr>
              <a:t>Conduct a full accessibility audit — physical, digital, and programmatic</a:t>
            </a:r>
            <a:endParaRPr lang="en-US" sz="14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400" dirty="0">
                <a:solidFill>
                  <a:srgbClr val="1B3A5C"/>
                </a:solidFill>
                <a:ea typeface="Calibri" pitchFamily="34" charset="-122"/>
                <a:cs typeface="Calibri" pitchFamily="34" charset="-120"/>
              </a:rPr>
              <a:t>Revise collection development policy to include disability criteria</a:t>
            </a:r>
            <a:endParaRPr lang="en-US" sz="14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400" dirty="0">
                <a:solidFill>
                  <a:srgbClr val="1B3A5C"/>
                </a:solidFill>
                <a:ea typeface="Calibri" pitchFamily="34" charset="-122"/>
                <a:cs typeface="Calibri" pitchFamily="34" charset="-120"/>
              </a:rPr>
              <a:t>Apply for grants focused on accessibility technology</a:t>
            </a:r>
            <a:endParaRPr lang="en-US" sz="14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400" dirty="0">
                <a:solidFill>
                  <a:srgbClr val="1B3A5C"/>
                </a:solidFill>
                <a:ea typeface="Calibri" pitchFamily="34" charset="-122"/>
                <a:cs typeface="Calibri" pitchFamily="34" charset="-120"/>
              </a:rPr>
              <a:t>Build partnerships with local disability services organizations</a:t>
            </a:r>
            <a:endParaRPr lang="en-US" sz="14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400" dirty="0">
                <a:solidFill>
                  <a:srgbClr val="1B3A5C"/>
                </a:solidFill>
                <a:ea typeface="Calibri" pitchFamily="34" charset="-122"/>
                <a:cs typeface="Calibri" pitchFamily="34" charset="-120"/>
              </a:rPr>
              <a:t>Add accessibility coordinator responsibilities to a staff role</a:t>
            </a:r>
            <a:endParaRPr lang="en-US" sz="1400" dirty="0"/>
          </a:p>
        </p:txBody>
      </p:sp>
      <p:sp>
        <p:nvSpPr>
          <p:cNvPr id="16" name="Shape 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98255" y="4911864"/>
            <a:ext cx="9144000" cy="243497"/>
          </a:xfrm>
          <a:prstGeom prst="rect">
            <a:avLst/>
          </a:prstGeom>
          <a:solidFill>
            <a:srgbClr val="E8A838"/>
          </a:solidFill>
          <a:ln/>
        </p:spPr>
      </p:sp>
      <p:sp>
        <p:nvSpPr>
          <p:cNvPr id="17" name="Text 15" descr="Start somewhere. Progress matters more than perfection."/>
          <p:cNvSpPr/>
          <p:nvPr/>
        </p:nvSpPr>
        <p:spPr>
          <a:xfrm>
            <a:off x="323680" y="4867360"/>
            <a:ext cx="8820319" cy="352004"/>
          </a:xfrm>
          <a:prstGeom prst="rect">
            <a:avLst/>
          </a:prstGeom>
          <a:noFill/>
          <a:ln/>
        </p:spPr>
        <p:txBody>
          <a:bodyPr wrap="square" rtlCol="0" anchor="ctr">
            <a:normAutofit lnSpcReduction="10000"/>
          </a:bodyPr>
          <a:lstStyle/>
          <a:p>
            <a:pPr marL="0" indent="0" algn="ctr">
              <a:buNone/>
            </a:pPr>
            <a:r>
              <a:rPr lang="en-US" b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 somewhere. Progress matters more than perfection.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EF3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 descr="My Library Action Plan"/>
          <p:cNvSpPr>
            <a:spLocks noGrp="1"/>
          </p:cNvSpPr>
          <p:nvPr>
            <p:ph type="title" idx="4294967295"/>
          </p:nvPr>
        </p:nvSpPr>
        <p:spPr>
          <a:xfrm>
            <a:off x="365760" y="137160"/>
            <a:ext cx="8412480" cy="641431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1B3A5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My Library Action Plan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Text 1" descr="Take 10 minutes to complete this before you leave today."/>
          <p:cNvSpPr/>
          <p:nvPr/>
        </p:nvSpPr>
        <p:spPr>
          <a:xfrm>
            <a:off x="365760" y="758952"/>
            <a:ext cx="8412480" cy="45887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1800" i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Take 10 minutes to complete this before you leave today.</a:t>
            </a:r>
            <a:endParaRPr lang="en-US" sz="1800" dirty="0"/>
          </a:p>
        </p:txBody>
      </p:sp>
      <p:sp>
        <p:nvSpPr>
          <p:cNvPr id="4" name="Shap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65760" y="1261872"/>
            <a:ext cx="8412480" cy="804672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5" name="Shap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65760" y="1261872"/>
            <a:ext cx="73152" cy="804672"/>
          </a:xfrm>
          <a:prstGeom prst="rect">
            <a:avLst/>
          </a:prstGeom>
          <a:solidFill>
            <a:srgbClr val="0D7377"/>
          </a:solidFill>
          <a:ln/>
        </p:spPr>
      </p:sp>
      <p:sp>
        <p:nvSpPr>
          <p:cNvPr id="6" name="Text 4" descr="One thing I will do THIS WEEK:"/>
          <p:cNvSpPr/>
          <p:nvPr/>
        </p:nvSpPr>
        <p:spPr>
          <a:xfrm>
            <a:off x="530352" y="1335024"/>
            <a:ext cx="8138160" cy="337185"/>
          </a:xfrm>
          <a:prstGeom prst="rect">
            <a:avLst/>
          </a:prstGeom>
          <a:noFill/>
          <a:ln/>
        </p:spPr>
        <p:txBody>
          <a:bodyPr wrap="square" rtlCol="0" anchor="ctr">
            <a:normAutofit lnSpcReduction="10000"/>
          </a:bodyPr>
          <a:lstStyle/>
          <a:p>
            <a:pPr marL="0" indent="0">
              <a:buNone/>
            </a:pPr>
            <a:r>
              <a:rPr lang="en-US" sz="1700" b="1" dirty="0">
                <a:solidFill>
                  <a:srgbClr val="0D73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thing I will do THIS WEEK:</a:t>
            </a:r>
            <a:endParaRPr lang="en-US" sz="1700" dirty="0"/>
          </a:p>
        </p:txBody>
      </p:sp>
      <p:sp>
        <p:nvSpPr>
          <p:cNvPr id="7" name="Shape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30352" y="1828800"/>
            <a:ext cx="8138160" cy="27432"/>
          </a:xfrm>
          <a:prstGeom prst="rect">
            <a:avLst/>
          </a:prstGeom>
          <a:solidFill>
            <a:srgbClr val="1B3A5C"/>
          </a:solidFill>
          <a:ln/>
        </p:spPr>
      </p:sp>
      <p:sp>
        <p:nvSpPr>
          <p:cNvPr id="8" name="Shape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65760" y="2176272"/>
            <a:ext cx="8412480" cy="804672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9" name="Shape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65760" y="2176272"/>
            <a:ext cx="73152" cy="804672"/>
          </a:xfrm>
          <a:prstGeom prst="rect">
            <a:avLst/>
          </a:prstGeom>
          <a:solidFill>
            <a:srgbClr val="2E6B47"/>
          </a:solidFill>
          <a:ln/>
        </p:spPr>
      </p:sp>
      <p:sp>
        <p:nvSpPr>
          <p:cNvPr id="10" name="Text 8" descr="One thing I will propose to my team or director:"/>
          <p:cNvSpPr/>
          <p:nvPr/>
        </p:nvSpPr>
        <p:spPr>
          <a:xfrm>
            <a:off x="530352" y="2249424"/>
            <a:ext cx="8138160" cy="396025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1700" b="1" dirty="0">
                <a:solidFill>
                  <a:srgbClr val="2E6B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thing I will propose to my team or director:</a:t>
            </a:r>
            <a:endParaRPr lang="en-US" sz="1700" dirty="0"/>
          </a:p>
        </p:txBody>
      </p:sp>
      <p:sp>
        <p:nvSpPr>
          <p:cNvPr id="11" name="Shape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30352" y="2743200"/>
            <a:ext cx="8138160" cy="27432"/>
          </a:xfrm>
          <a:prstGeom prst="rect">
            <a:avLst/>
          </a:prstGeom>
          <a:solidFill>
            <a:srgbClr val="1B3A5C"/>
          </a:solidFill>
          <a:ln/>
        </p:spPr>
      </p:sp>
      <p:sp>
        <p:nvSpPr>
          <p:cNvPr id="12" name="Shape 1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65760" y="3090672"/>
            <a:ext cx="8412480" cy="804672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3" name="Shape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65760" y="3090672"/>
            <a:ext cx="73152" cy="804672"/>
          </a:xfrm>
          <a:prstGeom prst="rect">
            <a:avLst/>
          </a:prstGeom>
          <a:solidFill>
            <a:srgbClr val="3D5470"/>
          </a:solidFill>
          <a:ln/>
        </p:spPr>
      </p:sp>
      <p:sp>
        <p:nvSpPr>
          <p:cNvPr id="14" name="Text 12" descr="One policy or practice I will advocate to change:"/>
          <p:cNvSpPr/>
          <p:nvPr/>
        </p:nvSpPr>
        <p:spPr>
          <a:xfrm>
            <a:off x="530352" y="3163824"/>
            <a:ext cx="8138160" cy="400287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1700" b="1" dirty="0">
                <a:solidFill>
                  <a:srgbClr val="3D54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policy or practice I will advocate to change:</a:t>
            </a:r>
            <a:endParaRPr lang="en-US" sz="1700" dirty="0"/>
          </a:p>
        </p:txBody>
      </p:sp>
      <p:sp>
        <p:nvSpPr>
          <p:cNvPr id="15" name="Shape 1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30352" y="3657600"/>
            <a:ext cx="8138160" cy="27432"/>
          </a:xfrm>
          <a:prstGeom prst="rect">
            <a:avLst/>
          </a:prstGeom>
          <a:solidFill>
            <a:srgbClr val="1B3A5C"/>
          </a:solidFill>
          <a:ln/>
        </p:spPr>
      </p:sp>
      <p:sp>
        <p:nvSpPr>
          <p:cNvPr id="16" name="Shape 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65760" y="4005072"/>
            <a:ext cx="8412480" cy="804672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7" name="Shape 1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65760" y="4005072"/>
            <a:ext cx="73152" cy="804672"/>
          </a:xfrm>
          <a:prstGeom prst="rect">
            <a:avLst/>
          </a:prstGeom>
          <a:solidFill>
            <a:srgbClr val="5A3570"/>
          </a:solidFill>
          <a:ln/>
        </p:spPr>
      </p:sp>
      <p:sp>
        <p:nvSpPr>
          <p:cNvPr id="18" name="Text 16" descr="A community partner I will contact:"/>
          <p:cNvSpPr/>
          <p:nvPr/>
        </p:nvSpPr>
        <p:spPr>
          <a:xfrm>
            <a:off x="530352" y="4078224"/>
            <a:ext cx="8138160" cy="340620"/>
          </a:xfrm>
          <a:prstGeom prst="rect">
            <a:avLst/>
          </a:prstGeom>
          <a:noFill/>
          <a:ln/>
        </p:spPr>
        <p:txBody>
          <a:bodyPr wrap="square" rtlCol="0" anchor="ctr">
            <a:normAutofit lnSpcReduction="10000"/>
          </a:bodyPr>
          <a:lstStyle/>
          <a:p>
            <a:pPr marL="0" indent="0">
              <a:buNone/>
            </a:pPr>
            <a:r>
              <a:rPr lang="en-US" sz="1700" b="1" dirty="0">
                <a:solidFill>
                  <a:srgbClr val="5A35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community partner I will contact:</a:t>
            </a:r>
            <a:endParaRPr lang="en-US" sz="1700" dirty="0"/>
          </a:p>
        </p:txBody>
      </p:sp>
      <p:sp>
        <p:nvSpPr>
          <p:cNvPr id="19" name="Shape 1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30352" y="4572000"/>
            <a:ext cx="8138160" cy="27432"/>
          </a:xfrm>
          <a:prstGeom prst="rect">
            <a:avLst/>
          </a:prstGeom>
          <a:solidFill>
            <a:srgbClr val="1B3A5C"/>
          </a:solidFill>
          <a:ln/>
        </p:spPr>
      </p:sp>
      <p:sp>
        <p:nvSpPr>
          <p:cNvPr id="20" name="Shape 1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B3A5C"/>
          </a:solidFill>
          <a:ln/>
        </p:spPr>
      </p:sp>
      <p:sp>
        <p:nvSpPr>
          <p:cNvPr id="21" name="Text 19" descr="Share your number-one action with a colleague today for accountability."/>
          <p:cNvSpPr/>
          <p:nvPr/>
        </p:nvSpPr>
        <p:spPr>
          <a:xfrm>
            <a:off x="0" y="4782312"/>
            <a:ext cx="9144000" cy="34118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E8A8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Share your number-one action with a colleague today for accountability and support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EF3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9144000" cy="1051560"/>
          </a:xfrm>
          <a:prstGeom prst="rect">
            <a:avLst/>
          </a:prstGeom>
          <a:solidFill>
            <a:srgbClr val="0D7377"/>
          </a:solidFill>
          <a:ln/>
        </p:spPr>
      </p:sp>
      <p:sp>
        <p:nvSpPr>
          <p:cNvPr id="3" name="Text 1" descr="Resources and Further Learning"/>
          <p:cNvSpPr>
            <a:spLocks noGrp="1"/>
          </p:cNvSpPr>
          <p:nvPr>
            <p:ph type="title" idx="4294967295"/>
          </p:nvPr>
        </p:nvSpPr>
        <p:spPr>
          <a:xfrm>
            <a:off x="457200" y="91440"/>
            <a:ext cx="8229600" cy="86868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Resources and Further Learning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Shap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74320" y="1097280"/>
            <a:ext cx="2788920" cy="361188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5" name="Shap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74320" y="1097280"/>
            <a:ext cx="2788920" cy="64008"/>
          </a:xfrm>
          <a:prstGeom prst="rect">
            <a:avLst/>
          </a:prstGeom>
          <a:solidFill>
            <a:srgbClr val="0D7377"/>
          </a:solidFill>
          <a:ln/>
        </p:spPr>
      </p:sp>
      <p:sp>
        <p:nvSpPr>
          <p:cNvPr id="6" name="Text 4" descr="Organizations"/>
          <p:cNvSpPr/>
          <p:nvPr/>
        </p:nvSpPr>
        <p:spPr>
          <a:xfrm>
            <a:off x="365760" y="1170432"/>
            <a:ext cx="2606040" cy="42062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1700" b="1" dirty="0">
                <a:solidFill>
                  <a:srgbClr val="0D73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Organizations</a:t>
            </a:r>
            <a:endParaRPr lang="en-US" sz="1700" dirty="0"/>
          </a:p>
        </p:txBody>
      </p:sp>
      <p:sp>
        <p:nvSpPr>
          <p:cNvPr id="7" name="Text 5" descr="ADA National Network — adata.org National Center on Disability and Journalism — ncdj.org American Foundation for the Blind — afb.org Autism Society of America — autismsociety.org ASAN — autisticadvoca"/>
          <p:cNvSpPr/>
          <p:nvPr/>
        </p:nvSpPr>
        <p:spPr>
          <a:xfrm>
            <a:off x="365760" y="1645920"/>
            <a:ext cx="2606040" cy="2926080"/>
          </a:xfrm>
          <a:prstGeom prst="rect">
            <a:avLst/>
          </a:prstGeom>
          <a:noFill/>
          <a:ln/>
        </p:spPr>
        <p:txBody>
          <a:bodyPr wrap="square" rtlCol="0" anchor="ctr">
            <a:normAutofit fontScale="92500" lnSpcReduction="10000"/>
          </a:bodyPr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4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ADA National Network — adata.org</a:t>
            </a:r>
            <a:endParaRPr lang="en-US" sz="14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4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National Center on Disability and Journalism — ncdj.org</a:t>
            </a:r>
            <a:endParaRPr lang="en-US" sz="14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4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American Foundation for the Blind — afb.org</a:t>
            </a:r>
            <a:endParaRPr lang="en-US" sz="14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4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Autism Society of America — autismsociety.org</a:t>
            </a:r>
            <a:endParaRPr lang="en-US" sz="14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4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ASAN — autisticadvocacy.org</a:t>
            </a:r>
            <a:endParaRPr lang="en-US" sz="14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4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NAMI (mental health) — nami.org</a:t>
            </a:r>
            <a:endParaRPr lang="en-US" sz="14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4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Disability Rights Advocates — dralegal.org</a:t>
            </a:r>
            <a:endParaRPr lang="en-US" sz="1400" dirty="0"/>
          </a:p>
        </p:txBody>
      </p:sp>
      <p:sp>
        <p:nvSpPr>
          <p:cNvPr id="8" name="Shape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200400" y="1097280"/>
            <a:ext cx="2788920" cy="361188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9" name="Shape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200400" y="1097280"/>
            <a:ext cx="2788920" cy="64008"/>
          </a:xfrm>
          <a:prstGeom prst="rect">
            <a:avLst/>
          </a:prstGeom>
          <a:solidFill>
            <a:srgbClr val="2E6B47"/>
          </a:solidFill>
          <a:ln/>
        </p:spPr>
      </p:sp>
      <p:sp>
        <p:nvSpPr>
          <p:cNvPr id="10" name="Text 8" descr="Library-Specific Resources"/>
          <p:cNvSpPr/>
          <p:nvPr/>
        </p:nvSpPr>
        <p:spPr>
          <a:xfrm>
            <a:off x="3291840" y="1170432"/>
            <a:ext cx="2606040" cy="537491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1700" b="1" dirty="0">
                <a:solidFill>
                  <a:srgbClr val="2E6B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Library-Specific Resources</a:t>
            </a:r>
            <a:endParaRPr lang="en-US" sz="1700" dirty="0"/>
          </a:p>
        </p:txBody>
      </p:sp>
      <p:sp>
        <p:nvSpPr>
          <p:cNvPr id="11" name="Text 9" descr="ALA Accessibility — ala.org/accessibility ALA Libraries Serving Special Populations Section COSLA State Library Accessibility Resources WebAIM Accessibility Evaluator — webaim.org NLS BARD (National L"/>
          <p:cNvSpPr/>
          <p:nvPr/>
        </p:nvSpPr>
        <p:spPr>
          <a:xfrm>
            <a:off x="3291840" y="1857226"/>
            <a:ext cx="2606040" cy="2714773"/>
          </a:xfrm>
          <a:prstGeom prst="rect">
            <a:avLst/>
          </a:prstGeom>
          <a:noFill/>
          <a:ln/>
        </p:spPr>
        <p:txBody>
          <a:bodyPr wrap="square" rtlCol="0" anchor="ctr">
            <a:normAutofit fontScale="92500" lnSpcReduction="10000"/>
          </a:bodyPr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3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ALA Accessibility — ala.org/accessibility</a:t>
            </a:r>
            <a:endParaRPr lang="en-US" sz="13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3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ALA Libraries Serving Special Populations Section</a:t>
            </a:r>
            <a:endParaRPr lang="en-US" sz="13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3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COSLA State Library Accessibility Resources</a:t>
            </a:r>
            <a:endParaRPr lang="en-US" sz="13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3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WebAIM Accessibility Evaluator — webaim.org</a:t>
            </a:r>
            <a:endParaRPr lang="en-US" sz="13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3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NLS BARD (National Library Service) — loc.gov/nls</a:t>
            </a:r>
            <a:endParaRPr lang="en-US" sz="1300" dirty="0"/>
          </a:p>
          <a:p>
            <a:pPr marL="342900" indent="-342900">
              <a:spcAft>
                <a:spcPts val="400"/>
              </a:spcAft>
              <a:buSzPct val="100000"/>
              <a:buFontTx/>
              <a:buChar char="•"/>
            </a:pPr>
            <a:r>
              <a:rPr lang="en-US" sz="13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 </a:t>
            </a:r>
            <a:r>
              <a:rPr lang="en-US" sz="1300" dirty="0"/>
              <a:t>Equity, Diversity, Inclusion, and Social Justice Initiative </a:t>
            </a:r>
            <a:r>
              <a:rPr lang="en-US" sz="13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</a:t>
            </a:r>
            <a:r>
              <a:rPr lang="en-US" sz="1300" dirty="0"/>
              <a:t> ala.org/pla/initiatives/edi </a:t>
            </a:r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endParaRPr lang="en-US" sz="1400" dirty="0"/>
          </a:p>
        </p:txBody>
      </p:sp>
      <p:sp>
        <p:nvSpPr>
          <p:cNvPr id="12" name="Shape 1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126480" y="1097280"/>
            <a:ext cx="2788920" cy="361188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3" name="Shape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126480" y="1097280"/>
            <a:ext cx="2788920" cy="64008"/>
          </a:xfrm>
          <a:prstGeom prst="rect">
            <a:avLst/>
          </a:prstGeom>
          <a:solidFill>
            <a:srgbClr val="3D5470"/>
          </a:solidFill>
          <a:ln/>
        </p:spPr>
      </p:sp>
      <p:sp>
        <p:nvSpPr>
          <p:cNvPr id="14" name="Text 12" descr="Reading and Media"/>
          <p:cNvSpPr/>
          <p:nvPr/>
        </p:nvSpPr>
        <p:spPr>
          <a:xfrm>
            <a:off x="6217920" y="1170432"/>
            <a:ext cx="2606040" cy="42062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1700" b="1" dirty="0">
                <a:solidFill>
                  <a:srgbClr val="3D54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Reading and Media</a:t>
            </a:r>
            <a:endParaRPr lang="en-US" sz="1700" dirty="0"/>
          </a:p>
        </p:txBody>
      </p:sp>
      <p:sp>
        <p:nvSpPr>
          <p:cNvPr id="15" name="Text 13" descr="Haben Girma — Haben (memoir) Alice Wong (ed.) — Disability Visibility anthology Harriet McBryde Johnson — Too Late to Die Young Crip Camp (2020, Netflix documentary) Disability After Dark podcast — An"/>
          <p:cNvSpPr/>
          <p:nvPr/>
        </p:nvSpPr>
        <p:spPr>
          <a:xfrm>
            <a:off x="6217920" y="1645920"/>
            <a:ext cx="2606040" cy="2926080"/>
          </a:xfrm>
          <a:prstGeom prst="rect">
            <a:avLst/>
          </a:prstGeom>
          <a:noFill/>
          <a:ln/>
        </p:spPr>
        <p:txBody>
          <a:bodyPr wrap="square" rtlCol="0" anchor="ctr">
            <a:normAutofit fontScale="92500" lnSpcReduction="10000"/>
          </a:bodyPr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4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Haben Girma — Haben (memoir)</a:t>
            </a:r>
            <a:endParaRPr lang="en-US" sz="14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4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Alice Wong (ed.) — Disability Visibility anthology</a:t>
            </a:r>
            <a:endParaRPr lang="en-US" sz="14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4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Harriet McBryde Johnson — Too Late to Die Young</a:t>
            </a:r>
            <a:endParaRPr lang="en-US" sz="14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4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Crip Camp (2020, Netflix documentary)</a:t>
            </a:r>
            <a:endParaRPr lang="en-US" sz="14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4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Disability After Dark podcast — Andrew Gurza</a:t>
            </a:r>
            <a:endParaRPr lang="en-US" sz="14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4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Accessible Stall podcast</a:t>
            </a:r>
            <a:endParaRPr lang="en-US" sz="14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4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DREDF — Disability Rights Education and Defense Fund</a:t>
            </a:r>
            <a:endParaRPr lang="en-US" sz="1400" dirty="0"/>
          </a:p>
        </p:txBody>
      </p:sp>
      <p:sp>
        <p:nvSpPr>
          <p:cNvPr id="16" name="Shape 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B3A5C"/>
          </a:solidFill>
          <a:ln/>
        </p:spPr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1B3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9D7ED192-590D-4506-A14A-C43FDDB5EF07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28650" y="-993775"/>
            <a:ext cx="7886700" cy="993775"/>
          </a:xfrm>
          <a:prstGeom prst="rect">
            <a:avLst/>
          </a:prstGeom>
        </p:spPr>
        <p:txBody>
          <a:bodyPr anchor="b"/>
          <a:lstStyle/>
          <a:p>
            <a:r>
              <a:rPr lang="en-US" dirty="0"/>
              <a:t>conclusion</a:t>
            </a:r>
          </a:p>
        </p:txBody>
      </p:sp>
      <p:sp>
        <p:nvSpPr>
          <p:cNvPr id="2" name="Shape 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365760" cy="5143500"/>
          </a:xfrm>
          <a:prstGeom prst="rect">
            <a:avLst/>
          </a:prstGeom>
          <a:solidFill>
            <a:srgbClr val="0D7377"/>
          </a:solidFill>
          <a:ln/>
        </p:spPr>
      </p:sp>
      <p:sp>
        <p:nvSpPr>
          <p:cNvPr id="3" name="Shape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65760" y="0"/>
            <a:ext cx="8778240" cy="64008"/>
          </a:xfrm>
          <a:prstGeom prst="rect">
            <a:avLst/>
          </a:prstGeom>
          <a:solidFill>
            <a:srgbClr val="E8A838"/>
          </a:solidFill>
          <a:ln/>
        </p:spPr>
      </p:sp>
      <p:sp>
        <p:nvSpPr>
          <p:cNvPr id="4" name="Text 2" descr="&quot;The library is the last truly public space — a place that belongs to everyone.&quot;"/>
          <p:cNvSpPr/>
          <p:nvPr/>
        </p:nvSpPr>
        <p:spPr>
          <a:xfrm>
            <a:off x="640080" y="548640"/>
            <a:ext cx="8046720" cy="150876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26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library is the last truly public space — a place that belongs to everyone.</a:t>
            </a:r>
            <a:endParaRPr lang="en-US" sz="2600" dirty="0"/>
          </a:p>
        </p:txBody>
      </p:sp>
      <p:sp>
        <p:nvSpPr>
          <p:cNvPr id="5" name="Shap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40080" y="2148840"/>
            <a:ext cx="5029200" cy="45720"/>
          </a:xfrm>
          <a:prstGeom prst="rect">
            <a:avLst/>
          </a:prstGeom>
          <a:solidFill>
            <a:srgbClr val="E8A838"/>
          </a:solidFill>
          <a:ln/>
        </p:spPr>
      </p:sp>
      <p:sp>
        <p:nvSpPr>
          <p:cNvPr id="6" name="Text 4" descr="Let's make sure that's true for everyone."/>
          <p:cNvSpPr/>
          <p:nvPr/>
        </p:nvSpPr>
        <p:spPr>
          <a:xfrm>
            <a:off x="640080" y="2286000"/>
            <a:ext cx="8046720" cy="6400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rgbClr val="E8A8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Let's make sure that's true for everyone.</a:t>
            </a:r>
            <a:endParaRPr lang="en-US" sz="2400" dirty="0"/>
          </a:p>
        </p:txBody>
      </p:sp>
      <p:sp>
        <p:nvSpPr>
          <p:cNvPr id="7" name="Text 5" descr="Thank you for your commitment to building truly inclusive libraries."/>
          <p:cNvSpPr/>
          <p:nvPr/>
        </p:nvSpPr>
        <p:spPr>
          <a:xfrm>
            <a:off x="640080" y="2999232"/>
            <a:ext cx="6858000" cy="693170"/>
          </a:xfrm>
          <a:prstGeom prst="rect">
            <a:avLst/>
          </a:prstGeom>
          <a:noFill/>
          <a:ln/>
        </p:spPr>
        <p:txBody>
          <a:bodyPr wrap="square" rtlCol="0" anchor="ctr">
            <a:normAutofit lnSpcReduction="10000"/>
          </a:bodyPr>
          <a:lstStyle/>
          <a:p>
            <a:pPr marL="0" indent="0">
              <a:buNone/>
            </a:pPr>
            <a:r>
              <a:rPr lang="en-US" sz="2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Thank you for your commitment to building truly inclusive libraries.</a:t>
            </a:r>
            <a:endParaRPr lang="en-US" sz="2000" dirty="0"/>
          </a:p>
        </p:txBody>
      </p:sp>
      <p:sp>
        <p:nvSpPr>
          <p:cNvPr id="8" name="Text 6" descr="Questions and Discussion"/>
          <p:cNvSpPr/>
          <p:nvPr/>
        </p:nvSpPr>
        <p:spPr>
          <a:xfrm>
            <a:off x="640079" y="3730752"/>
            <a:ext cx="8208317" cy="69317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Questions and Discussion</a:t>
            </a:r>
            <a:endParaRPr lang="en-US" sz="2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2"/>
        </a:solidFill>
        <a:effectLst/>
      </p:bgPr>
    </p:bg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3"/>
          <p:cNvSpPr txBox="1">
            <a:spLocks noGrp="1"/>
          </p:cNvSpPr>
          <p:nvPr>
            <p:ph type="title"/>
          </p:nvPr>
        </p:nvSpPr>
        <p:spPr>
          <a:xfrm>
            <a:off x="361156" y="323850"/>
            <a:ext cx="8058944" cy="681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13" tIns="22850" rIns="45713" bIns="22850" anchor="t" anchorCtr="0">
            <a:normAutofit/>
          </a:bodyPr>
          <a:lstStyle/>
          <a:p>
            <a:pPr>
              <a:buClr>
                <a:schemeClr val="dk1"/>
              </a:buClr>
              <a:buSzPts val="8000"/>
            </a:pPr>
            <a:r>
              <a:rPr lang="en-US" sz="4000" dirty="0">
                <a:solidFill>
                  <a:schemeClr val="dk1"/>
                </a:solidFill>
              </a:rPr>
              <a:t>Don’t Miss!</a:t>
            </a:r>
            <a:endParaRPr sz="4000" dirty="0">
              <a:solidFill>
                <a:schemeClr val="dk1"/>
              </a:solidFill>
            </a:endParaRPr>
          </a:p>
        </p:txBody>
      </p:sp>
      <p:sp>
        <p:nvSpPr>
          <p:cNvPr id="135" name="Google Shape;135;p3"/>
          <p:cNvSpPr txBox="1">
            <a:spLocks noGrp="1"/>
          </p:cNvSpPr>
          <p:nvPr>
            <p:ph type="body" idx="1"/>
          </p:nvPr>
        </p:nvSpPr>
        <p:spPr>
          <a:xfrm>
            <a:off x="1085236" y="1188720"/>
            <a:ext cx="3486765" cy="335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13" tIns="22850" rIns="45713" bIns="22850" anchor="t" anchorCtr="0">
            <a:normAutofit/>
          </a:bodyPr>
          <a:lstStyle/>
          <a:p>
            <a:pPr marL="0" indent="0">
              <a:spcBef>
                <a:spcPts val="0"/>
              </a:spcBef>
              <a:buClr>
                <a:schemeClr val="dk1"/>
              </a:buClr>
              <a:buSzPts val="3600"/>
            </a:pPr>
            <a:r>
              <a:rPr lang="en-US" sz="1800" b="1" dirty="0">
                <a:solidFill>
                  <a:schemeClr val="dk1"/>
                </a:solidFill>
              </a:rPr>
              <a:t>50/50 RAFFLE</a:t>
            </a:r>
            <a:endParaRPr dirty="0"/>
          </a:p>
          <a:p>
            <a:pPr marL="0" indent="0">
              <a:spcBef>
                <a:spcPts val="360"/>
              </a:spcBef>
              <a:buClr>
                <a:schemeClr val="dk1"/>
              </a:buClr>
              <a:buSzPts val="3600"/>
            </a:pPr>
            <a:r>
              <a:rPr lang="en-US" sz="1800" dirty="0">
                <a:solidFill>
                  <a:schemeClr val="dk1"/>
                </a:solidFill>
              </a:rPr>
              <a:t>Tickets are </a:t>
            </a:r>
            <a:r>
              <a:rPr lang="en-US" sz="1800" b="1" dirty="0">
                <a:solidFill>
                  <a:schemeClr val="dk1"/>
                </a:solidFill>
              </a:rPr>
              <a:t>$1 </a:t>
            </a:r>
            <a:r>
              <a:rPr lang="en-US" sz="1800" dirty="0">
                <a:solidFill>
                  <a:schemeClr val="dk1"/>
                </a:solidFill>
              </a:rPr>
              <a:t>each and can be purchased from </a:t>
            </a:r>
            <a:r>
              <a:rPr lang="en-US" sz="1800" b="1" dirty="0" err="1">
                <a:solidFill>
                  <a:schemeClr val="dk1"/>
                </a:solidFill>
              </a:rPr>
              <a:t>Conni</a:t>
            </a:r>
            <a:r>
              <a:rPr lang="en-US" sz="1800" b="1" dirty="0">
                <a:solidFill>
                  <a:schemeClr val="dk1"/>
                </a:solidFill>
              </a:rPr>
              <a:t> </a:t>
            </a:r>
            <a:r>
              <a:rPr lang="en-US" sz="1800" b="1" dirty="0" err="1">
                <a:solidFill>
                  <a:schemeClr val="dk1"/>
                </a:solidFill>
              </a:rPr>
              <a:t>Strittmatter</a:t>
            </a:r>
            <a:r>
              <a:rPr lang="en-US" sz="1800" b="1" dirty="0">
                <a:solidFill>
                  <a:schemeClr val="dk1"/>
                </a:solidFill>
              </a:rPr>
              <a:t> </a:t>
            </a:r>
            <a:r>
              <a:rPr lang="en-US" sz="1800" dirty="0">
                <a:solidFill>
                  <a:schemeClr val="dk1"/>
                </a:solidFill>
              </a:rPr>
              <a:t>or </a:t>
            </a:r>
            <a:r>
              <a:rPr lang="en-US" sz="1800" b="1" dirty="0">
                <a:solidFill>
                  <a:schemeClr val="dk1"/>
                </a:solidFill>
              </a:rPr>
              <a:t>David Dahl</a:t>
            </a:r>
            <a:r>
              <a:rPr lang="en-US" sz="1800" dirty="0">
                <a:solidFill>
                  <a:schemeClr val="dk1"/>
                </a:solidFill>
              </a:rPr>
              <a:t>! The winner takes home half the pot. </a:t>
            </a:r>
            <a:endParaRPr dirty="0"/>
          </a:p>
          <a:p>
            <a:pPr marL="0" indent="0">
              <a:spcBef>
                <a:spcPts val="360"/>
              </a:spcBef>
              <a:buSzPts val="3600"/>
            </a:pPr>
            <a:endParaRPr sz="1800" dirty="0">
              <a:solidFill>
                <a:schemeClr val="dk1"/>
              </a:solidFill>
            </a:endParaRPr>
          </a:p>
          <a:p>
            <a:pPr marL="0" indent="0">
              <a:spcBef>
                <a:spcPts val="360"/>
              </a:spcBef>
              <a:buClr>
                <a:schemeClr val="dk1"/>
              </a:buClr>
              <a:buSzPts val="3600"/>
            </a:pPr>
            <a:r>
              <a:rPr lang="en-US" sz="1800" b="1" dirty="0">
                <a:solidFill>
                  <a:schemeClr val="dk1"/>
                </a:solidFill>
              </a:rPr>
              <a:t>SILENT AUCTION</a:t>
            </a:r>
            <a:endParaRPr dirty="0"/>
          </a:p>
          <a:p>
            <a:pPr marL="0" indent="0">
              <a:spcBef>
                <a:spcPts val="360"/>
              </a:spcBef>
              <a:buClr>
                <a:schemeClr val="dk1"/>
              </a:buClr>
              <a:buSzPts val="3600"/>
            </a:pPr>
            <a:r>
              <a:rPr lang="en-US" sz="1800" dirty="0">
                <a:solidFill>
                  <a:schemeClr val="dk1"/>
                </a:solidFill>
              </a:rPr>
              <a:t>Visit the Silent Auction in the exhibitor hall to place your bids </a:t>
            </a:r>
            <a:r>
              <a:rPr lang="en-US" sz="1800" b="1" dirty="0">
                <a:solidFill>
                  <a:schemeClr val="dk1"/>
                </a:solidFill>
              </a:rPr>
              <a:t>before 10:45 a.m. on Friday, May 8</a:t>
            </a:r>
            <a:r>
              <a:rPr lang="en-US" sz="1800" b="1" baseline="30000" dirty="0">
                <a:solidFill>
                  <a:schemeClr val="dk1"/>
                </a:solidFill>
              </a:rPr>
              <a:t>th</a:t>
            </a:r>
            <a:r>
              <a:rPr lang="en-US" sz="1800" dirty="0">
                <a:solidFill>
                  <a:schemeClr val="dk1"/>
                </a:solidFill>
              </a:rPr>
              <a:t>. </a:t>
            </a:r>
            <a:endParaRPr dirty="0"/>
          </a:p>
        </p:txBody>
      </p:sp>
      <p:pic>
        <p:nvPicPr>
          <p:cNvPr id="137" name="Google Shape;137;p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46710" y="1188720"/>
            <a:ext cx="484192" cy="484192"/>
          </a:xfrm>
          <a:prstGeom prst="rect">
            <a:avLst/>
          </a:prstGeom>
          <a:noFill/>
          <a:ln>
            <a:noFill/>
          </a:ln>
        </p:spPr>
      </p:pic>
      <p:pic>
        <p:nvPicPr>
          <p:cNvPr id="138" name="Google Shape;138;p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48072" y="2976365"/>
            <a:ext cx="504339" cy="504339"/>
          </a:xfrm>
          <a:prstGeom prst="rect">
            <a:avLst/>
          </a:prstGeom>
          <a:noFill/>
          <a:ln>
            <a:noFill/>
          </a:ln>
        </p:spPr>
      </p:pic>
      <p:pic>
        <p:nvPicPr>
          <p:cNvPr id="139" name="Google Shape;139;p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917051" y="1162050"/>
            <a:ext cx="529099" cy="529099"/>
          </a:xfrm>
          <a:prstGeom prst="rect">
            <a:avLst/>
          </a:prstGeom>
          <a:noFill/>
          <a:ln>
            <a:noFill/>
          </a:ln>
        </p:spPr>
      </p:pic>
      <p:sp>
        <p:nvSpPr>
          <p:cNvPr id="140" name="Google Shape;140;p3"/>
          <p:cNvSpPr txBox="1"/>
          <p:nvPr/>
        </p:nvSpPr>
        <p:spPr>
          <a:xfrm>
            <a:off x="5486400" y="1162050"/>
            <a:ext cx="3173541" cy="346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13" tIns="22850" rIns="45713" bIns="22850" anchor="t" anchorCtr="0">
            <a:normAutofit/>
          </a:bodyPr>
          <a:lstStyle/>
          <a:p>
            <a:pPr defTabSz="457200">
              <a:buClr>
                <a:srgbClr val="027676"/>
              </a:buClr>
              <a:buSzPts val="3600"/>
            </a:pPr>
            <a:r>
              <a:rPr lang="en-US" b="1" kern="0" dirty="0">
                <a:solidFill>
                  <a:srgbClr val="027676"/>
                </a:solidFill>
                <a:latin typeface="Arial"/>
                <a:ea typeface="Arial"/>
                <a:cs typeface="Arial"/>
                <a:sym typeface="Arial"/>
              </a:rPr>
              <a:t>PUB QUIZ </a:t>
            </a:r>
            <a:endParaRPr sz="700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defTabSz="457200">
              <a:spcBef>
                <a:spcPts val="360"/>
              </a:spcBef>
              <a:buClr>
                <a:srgbClr val="027676"/>
              </a:buClr>
              <a:buSzPts val="3600"/>
            </a:pPr>
            <a:r>
              <a:rPr lang="en-US" kern="0" dirty="0">
                <a:solidFill>
                  <a:srgbClr val="027676"/>
                </a:solidFill>
                <a:latin typeface="Arial"/>
                <a:ea typeface="Arial"/>
                <a:cs typeface="Arial"/>
                <a:sym typeface="Arial"/>
              </a:rPr>
              <a:t>Thursday, May 7 </a:t>
            </a:r>
            <a:br>
              <a:rPr lang="en-US" kern="0" dirty="0">
                <a:solidFill>
                  <a:srgbClr val="027676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kern="0" dirty="0">
                <a:solidFill>
                  <a:srgbClr val="027676"/>
                </a:solidFill>
                <a:latin typeface="Arial"/>
                <a:ea typeface="Arial"/>
                <a:cs typeface="Arial"/>
                <a:sym typeface="Arial"/>
              </a:rPr>
              <a:t>8:00 – 10:00 p.m.</a:t>
            </a:r>
            <a:br>
              <a:rPr lang="en-US" kern="0" dirty="0">
                <a:solidFill>
                  <a:srgbClr val="027676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kern="0" dirty="0" err="1">
                <a:solidFill>
                  <a:srgbClr val="027676"/>
                </a:solidFill>
                <a:latin typeface="Arial"/>
                <a:ea typeface="Arial"/>
                <a:cs typeface="Arial"/>
                <a:sym typeface="Arial"/>
              </a:rPr>
              <a:t>Choptank</a:t>
            </a:r>
            <a:r>
              <a:rPr lang="en-US" kern="0" dirty="0">
                <a:solidFill>
                  <a:srgbClr val="027676"/>
                </a:solidFill>
                <a:latin typeface="Arial"/>
                <a:ea typeface="Arial"/>
                <a:cs typeface="Arial"/>
                <a:sym typeface="Arial"/>
              </a:rPr>
              <a:t> Ballroom</a:t>
            </a:r>
            <a:br>
              <a:rPr lang="en-US" kern="0" dirty="0">
                <a:solidFill>
                  <a:srgbClr val="027676"/>
                </a:solidFill>
                <a:latin typeface="Arial"/>
                <a:ea typeface="Arial"/>
                <a:cs typeface="Arial"/>
                <a:sym typeface="Arial"/>
              </a:rPr>
            </a:br>
            <a:endParaRPr b="1" kern="0" dirty="0">
              <a:solidFill>
                <a:srgbClr val="027676"/>
              </a:solidFill>
              <a:latin typeface="Arial"/>
              <a:ea typeface="Arial"/>
              <a:cs typeface="Arial"/>
              <a:sym typeface="Arial"/>
            </a:endParaRPr>
          </a:p>
          <a:p>
            <a:pPr defTabSz="457200">
              <a:spcBef>
                <a:spcPts val="360"/>
              </a:spcBef>
              <a:buClr>
                <a:srgbClr val="FFFFFF"/>
              </a:buClr>
              <a:buSzPts val="3600"/>
            </a:pPr>
            <a:endParaRPr b="1" kern="0" dirty="0">
              <a:solidFill>
                <a:srgbClr val="027676"/>
              </a:solidFill>
              <a:latin typeface="Arial"/>
              <a:ea typeface="Arial"/>
              <a:cs typeface="Arial"/>
              <a:sym typeface="Arial"/>
            </a:endParaRPr>
          </a:p>
          <a:p>
            <a:pPr defTabSz="457200">
              <a:spcBef>
                <a:spcPts val="360"/>
              </a:spcBef>
              <a:buClr>
                <a:srgbClr val="027676"/>
              </a:buClr>
              <a:buSzPts val="3600"/>
            </a:pPr>
            <a:r>
              <a:rPr lang="en-US" b="1" kern="0" dirty="0">
                <a:solidFill>
                  <a:srgbClr val="027676"/>
                </a:solidFill>
                <a:latin typeface="Arial"/>
                <a:ea typeface="Arial"/>
                <a:cs typeface="Arial"/>
                <a:sym typeface="Arial"/>
              </a:rPr>
              <a:t>KARAOKE</a:t>
            </a:r>
            <a:endParaRPr sz="700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defTabSz="457200">
              <a:spcBef>
                <a:spcPts val="360"/>
              </a:spcBef>
              <a:buClr>
                <a:srgbClr val="027676"/>
              </a:buClr>
              <a:buSzPts val="3600"/>
            </a:pPr>
            <a:r>
              <a:rPr lang="en-US" kern="0">
                <a:solidFill>
                  <a:srgbClr val="027676"/>
                </a:solidFill>
                <a:latin typeface="Arial"/>
                <a:ea typeface="Arial"/>
                <a:cs typeface="Arial"/>
                <a:sym typeface="Arial"/>
              </a:rPr>
              <a:t>Thursday, May 7</a:t>
            </a:r>
            <a:br>
              <a:rPr lang="en-US" kern="0">
                <a:solidFill>
                  <a:srgbClr val="027676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kern="0">
                <a:solidFill>
                  <a:srgbClr val="027676"/>
                </a:solidFill>
                <a:latin typeface="Arial"/>
                <a:ea typeface="Arial"/>
                <a:cs typeface="Arial"/>
                <a:sym typeface="Arial"/>
              </a:rPr>
              <a:t>8:00 – 11:00 p.m.</a:t>
            </a:r>
            <a:br>
              <a:rPr lang="en-US" kern="0">
                <a:solidFill>
                  <a:srgbClr val="027676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kern="0" dirty="0">
                <a:solidFill>
                  <a:srgbClr val="027676"/>
                </a:solidFill>
                <a:latin typeface="Arial"/>
                <a:ea typeface="Arial"/>
                <a:cs typeface="Arial"/>
                <a:sym typeface="Arial"/>
              </a:rPr>
              <a:t>Windjammer</a:t>
            </a:r>
            <a:endParaRPr sz="700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pic>
        <p:nvPicPr>
          <p:cNvPr id="141" name="Google Shape;141;p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4988950" y="2976365"/>
            <a:ext cx="457200" cy="457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18"/>
          <p:cNvSpPr txBox="1">
            <a:spLocks noGrp="1"/>
          </p:cNvSpPr>
          <p:nvPr>
            <p:ph type="title"/>
          </p:nvPr>
        </p:nvSpPr>
        <p:spPr>
          <a:xfrm>
            <a:off x="542528" y="628650"/>
            <a:ext cx="8058944" cy="1009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13" tIns="22850" rIns="45713" bIns="22850" anchor="t" anchorCtr="0">
            <a:normAutofit/>
          </a:bodyPr>
          <a:lstStyle/>
          <a:p>
            <a:pPr algn="ctr">
              <a:buClr>
                <a:schemeClr val="accent5"/>
              </a:buClr>
            </a:pPr>
            <a:r>
              <a:rPr lang="en-US" dirty="0">
                <a:solidFill>
                  <a:schemeClr val="bg1"/>
                </a:solidFill>
              </a:rPr>
              <a:t>Please take a moment to 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complete the program survey.</a:t>
            </a:r>
            <a:endParaRPr dirty="0">
              <a:solidFill>
                <a:schemeClr val="bg1"/>
              </a:solidFill>
            </a:endParaRPr>
          </a:p>
        </p:txBody>
      </p:sp>
      <p:pic>
        <p:nvPicPr>
          <p:cNvPr id="261" name="Google Shape;261;p18" descr="A qr code on a white background&#10;&#10;AI-generated content may be incorrect."/>
          <p:cNvPicPr preferRelativeResize="0"/>
          <p:nvPr/>
        </p:nvPicPr>
        <p:blipFill rotWithShape="1">
          <a:blip r:embed="rId3">
            <a:alphaModFix/>
          </a:blip>
          <a:srcRect t="11344" b="12175"/>
          <a:stretch/>
        </p:blipFill>
        <p:spPr>
          <a:xfrm>
            <a:off x="3286125" y="1514475"/>
            <a:ext cx="2571750" cy="2622539"/>
          </a:xfrm>
          <a:prstGeom prst="rect">
            <a:avLst/>
          </a:prstGeom>
          <a:noFill/>
          <a:ln>
            <a:noFill/>
          </a:ln>
        </p:spPr>
      </p:pic>
      <p:sp>
        <p:nvSpPr>
          <p:cNvPr id="262" name="Google Shape;262;p18"/>
          <p:cNvSpPr txBox="1"/>
          <p:nvPr/>
        </p:nvSpPr>
        <p:spPr>
          <a:xfrm>
            <a:off x="2328985" y="4265735"/>
            <a:ext cx="4572000" cy="3539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13" tIns="22850" rIns="45713" bIns="22850" anchor="t" anchorCtr="0">
            <a:sp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SCAN ME!</a:t>
            </a:r>
            <a:endParaRPr sz="2000" b="1" dirty="0">
              <a:solidFill>
                <a:schemeClr val="bg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B3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365760" cy="5143500"/>
          </a:xfrm>
          <a:prstGeom prst="rect">
            <a:avLst/>
          </a:prstGeom>
          <a:solidFill>
            <a:srgbClr val="0D7377"/>
          </a:solidFill>
          <a:ln/>
        </p:spPr>
      </p:sp>
      <p:sp>
        <p:nvSpPr>
          <p:cNvPr id="3" name="Shape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65760" y="0"/>
            <a:ext cx="8778240" cy="64008"/>
          </a:xfrm>
          <a:prstGeom prst="rect">
            <a:avLst/>
          </a:prstGeom>
          <a:solidFill>
            <a:srgbClr val="E8A838"/>
          </a:solidFill>
          <a:ln/>
        </p:spPr>
      </p:sp>
      <p:sp>
        <p:nvSpPr>
          <p:cNvPr id="4" name="Text 2" descr="Beyond the Ramp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40080" y="457200"/>
            <a:ext cx="8046720" cy="109728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Beyond the Ramp</a:t>
            </a:r>
            <a:endParaRPr kumimoji="0" lang="en-US" sz="5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Text 3" descr="Creating Truly Inclusive Library Experiences"/>
          <p:cNvSpPr/>
          <p:nvPr/>
        </p:nvSpPr>
        <p:spPr>
          <a:xfrm>
            <a:off x="640080" y="1554480"/>
            <a:ext cx="7772400" cy="68580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 algn="l">
              <a:buNone/>
            </a:pPr>
            <a:r>
              <a:rPr lang="en-US" sz="2400" i="1" dirty="0">
                <a:solidFill>
                  <a:srgbClr val="E8A8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Creating Truly Inclusive Library Experiences</a:t>
            </a:r>
            <a:endParaRPr lang="en-US" sz="2400" dirty="0"/>
          </a:p>
        </p:txBody>
      </p:sp>
      <p:sp>
        <p:nvSpPr>
          <p:cNvPr id="6" name="Shape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40080" y="2286000"/>
            <a:ext cx="3657600" cy="45720"/>
          </a:xfrm>
          <a:prstGeom prst="rect">
            <a:avLst/>
          </a:prstGeom>
          <a:solidFill>
            <a:srgbClr val="0D7377"/>
          </a:solidFill>
          <a:ln/>
        </p:spPr>
      </p:sp>
      <p:sp>
        <p:nvSpPr>
          <p:cNvPr id="7" name="Text 5" descr="State Library Professional Association Conference"/>
          <p:cNvSpPr/>
          <p:nvPr/>
        </p:nvSpPr>
        <p:spPr>
          <a:xfrm>
            <a:off x="640080" y="2429510"/>
            <a:ext cx="7772400" cy="445169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 algn="l">
              <a:buNone/>
            </a:pPr>
            <a:r>
              <a:rPr lang="en-US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ML</a:t>
            </a:r>
            <a:r>
              <a:rPr lang="en-US" sz="1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- DLA Conference 2026</a:t>
            </a:r>
            <a:endParaRPr lang="en-US" sz="1800" dirty="0"/>
          </a:p>
        </p:txBody>
      </p:sp>
      <p:sp>
        <p:nvSpPr>
          <p:cNvPr id="999" name="Large Print Notice" descr="Available in large print, audio, and digital formats upon request. Ask library staff for assistance."/>
          <p:cNvSpPr/>
          <p:nvPr/>
        </p:nvSpPr>
        <p:spPr>
          <a:xfrm>
            <a:off x="640081" y="2932544"/>
            <a:ext cx="4925147" cy="1328087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 algn="l">
              <a:buNone/>
            </a:pPr>
            <a:r>
              <a:rPr lang="en-US" sz="1400" dirty="0">
                <a:solidFill>
                  <a:srgbClr val="E8A838"/>
                </a:solidFill>
                <a:latin typeface="Calibri" pitchFamily="34" charset="0"/>
              </a:rPr>
              <a:t>AM Dillon</a:t>
            </a:r>
            <a:endParaRPr lang="en-US" sz="1200" dirty="0">
              <a:solidFill>
                <a:srgbClr val="E8A838"/>
              </a:solidFill>
              <a:latin typeface="Calibri" pitchFamily="34" charset="0"/>
            </a:endParaRPr>
          </a:p>
          <a:p>
            <a:pPr marL="0" indent="0" algn="l">
              <a:buNone/>
            </a:pPr>
            <a:r>
              <a:rPr lang="en-US" sz="1200" dirty="0">
                <a:solidFill>
                  <a:srgbClr val="E8A838"/>
                </a:solidFill>
                <a:latin typeface="Calibri" pitchFamily="34" charset="0"/>
              </a:rPr>
              <a:t>Grants and Development Coordinator, Certified ADA Coordinator</a:t>
            </a:r>
          </a:p>
          <a:p>
            <a:pPr marL="0" indent="0" algn="l">
              <a:buNone/>
            </a:pPr>
            <a:r>
              <a:rPr lang="en-US" sz="1200" dirty="0">
                <a:solidFill>
                  <a:srgbClr val="E8A838"/>
                </a:solidFill>
                <a:latin typeface="Calibri" pitchFamily="34" charset="0"/>
              </a:rPr>
              <a:t>St. Mary’s County Library</a:t>
            </a:r>
          </a:p>
          <a:p>
            <a:pPr marL="0" indent="0" algn="l">
              <a:buNone/>
            </a:pPr>
            <a:r>
              <a:rPr lang="en-US" sz="1200" dirty="0">
                <a:solidFill>
                  <a:srgbClr val="E8A838"/>
                </a:solidFill>
                <a:latin typeface="Calibri" pitchFamily="34" charset="0"/>
              </a:rPr>
              <a:t>240-587-7206</a:t>
            </a:r>
          </a:p>
          <a:p>
            <a:pPr marL="0" indent="0" algn="l">
              <a:buNone/>
            </a:pPr>
            <a:r>
              <a:rPr lang="en-US" sz="1200" dirty="0">
                <a:solidFill>
                  <a:srgbClr val="E8A838"/>
                </a:solidFill>
                <a:latin typeface="Calibri" pitchFamily="34" charset="0"/>
              </a:rPr>
              <a:t>adillon@stmalib.org </a:t>
            </a:r>
          </a:p>
        </p:txBody>
      </p:sp>
      <p:sp>
        <p:nvSpPr>
          <p:cNvPr id="9" name="Text 7" descr="Physical accessibility is just the beginning."/>
          <p:cNvSpPr/>
          <p:nvPr/>
        </p:nvSpPr>
        <p:spPr>
          <a:xfrm>
            <a:off x="685800" y="4423016"/>
            <a:ext cx="8205952" cy="50292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 algn="ctr">
              <a:buNone/>
            </a:pPr>
            <a:r>
              <a:rPr lang="en-US" sz="20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Physical accessibility is just the beginning.</a:t>
            </a:r>
            <a:endParaRPr lang="en-US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F3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 descr="Session Overview: What We'll Explore Today"/>
          <p:cNvSpPr>
            <a:spLocks noGrp="1"/>
          </p:cNvSpPr>
          <p:nvPr>
            <p:ph type="title" idx="4294967295"/>
          </p:nvPr>
        </p:nvSpPr>
        <p:spPr>
          <a:xfrm>
            <a:off x="365760" y="182880"/>
            <a:ext cx="8412480" cy="842161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1B3A5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Session Overview: What We'll Explore Today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Shape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65760" y="822960"/>
            <a:ext cx="8412480" cy="45720"/>
          </a:xfrm>
          <a:prstGeom prst="rect">
            <a:avLst/>
          </a:prstGeom>
          <a:solidFill>
            <a:srgbClr val="0D7377"/>
          </a:solidFill>
          <a:ln/>
        </p:spPr>
      </p:sp>
      <p:sp>
        <p:nvSpPr>
          <p:cNvPr id="4" name="Text 2" descr="This 2-hour session covers five core areas of library inclusion:"/>
          <p:cNvSpPr/>
          <p:nvPr/>
        </p:nvSpPr>
        <p:spPr>
          <a:xfrm>
            <a:off x="365760" y="914400"/>
            <a:ext cx="8412480" cy="495851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18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2-hour session covers five core areas of library inclusion:</a:t>
            </a:r>
            <a:endParaRPr lang="en-US" sz="1800" dirty="0"/>
          </a:p>
        </p:txBody>
      </p:sp>
      <p:sp>
        <p:nvSpPr>
          <p:cNvPr id="5" name="Shap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65760" y="1371600"/>
            <a:ext cx="8412480" cy="658368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6" name="Shape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65760" y="1371600"/>
            <a:ext cx="502920" cy="658368"/>
          </a:xfrm>
          <a:prstGeom prst="rect">
            <a:avLst/>
          </a:prstGeom>
          <a:solidFill>
            <a:srgbClr val="0D7377"/>
          </a:solidFill>
          <a:ln/>
        </p:spPr>
      </p:sp>
      <p:sp>
        <p:nvSpPr>
          <p:cNvPr id="7" name="Text 5" descr="1"/>
          <p:cNvSpPr/>
          <p:nvPr/>
        </p:nvSpPr>
        <p:spPr>
          <a:xfrm>
            <a:off x="365760" y="1527048"/>
            <a:ext cx="502920" cy="388620"/>
          </a:xfrm>
          <a:prstGeom prst="rect">
            <a:avLst/>
          </a:prstGeom>
          <a:noFill/>
          <a:ln/>
        </p:spPr>
        <p:txBody>
          <a:bodyPr wrap="square" rtlCol="0" anchor="ctr">
            <a:normAutofit lnSpcReduction="10000"/>
          </a:bodyPr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2000" dirty="0"/>
          </a:p>
        </p:txBody>
      </p:sp>
      <p:sp>
        <p:nvSpPr>
          <p:cNvPr id="8" name="Text 6" descr="0:00–0:20  •  Foundations: Beyond Physical Access: Why ramps are the floor, not the ceiling, of inclusion"/>
          <p:cNvSpPr/>
          <p:nvPr/>
        </p:nvSpPr>
        <p:spPr>
          <a:xfrm>
            <a:off x="960120" y="1463040"/>
            <a:ext cx="7680960" cy="541928"/>
          </a:xfrm>
          <a:prstGeom prst="rect">
            <a:avLst/>
          </a:prstGeom>
          <a:noFill/>
          <a:ln/>
        </p:spPr>
        <p:txBody>
          <a:bodyPr wrap="square" rtlCol="0" anchor="ctr">
            <a:normAutofit lnSpcReduction="10000"/>
          </a:bodyPr>
          <a:lstStyle/>
          <a:p>
            <a:pPr marL="0" indent="0">
              <a:buNone/>
            </a:pPr>
            <a:r>
              <a:rPr lang="en-US" sz="16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Foundations: Beyond Physical Access: Why ramps are the floor, not the ceiling, of inclusion</a:t>
            </a:r>
            <a:endParaRPr lang="en-US" sz="1600" dirty="0"/>
          </a:p>
        </p:txBody>
      </p:sp>
      <p:sp>
        <p:nvSpPr>
          <p:cNvPr id="9" name="Shape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65760" y="2084832"/>
            <a:ext cx="8412480" cy="658368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0" name="Shape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65760" y="2084832"/>
            <a:ext cx="502920" cy="658368"/>
          </a:xfrm>
          <a:prstGeom prst="rect">
            <a:avLst/>
          </a:prstGeom>
          <a:solidFill>
            <a:srgbClr val="2E6B47"/>
          </a:solidFill>
          <a:ln/>
        </p:spPr>
      </p:sp>
      <p:sp>
        <p:nvSpPr>
          <p:cNvPr id="11" name="Text 9" descr="2"/>
          <p:cNvSpPr/>
          <p:nvPr/>
        </p:nvSpPr>
        <p:spPr>
          <a:xfrm>
            <a:off x="365760" y="2240280"/>
            <a:ext cx="502920" cy="388620"/>
          </a:xfrm>
          <a:prstGeom prst="rect">
            <a:avLst/>
          </a:prstGeom>
          <a:noFill/>
          <a:ln/>
        </p:spPr>
        <p:txBody>
          <a:bodyPr wrap="square" rtlCol="0" anchor="ctr">
            <a:normAutofit lnSpcReduction="10000"/>
          </a:bodyPr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2000" dirty="0"/>
          </a:p>
        </p:txBody>
      </p:sp>
      <p:sp>
        <p:nvSpPr>
          <p:cNvPr id="12" name="Text 10" descr="0:20–0:45  •  Disability Etiquette: Respectful language, interaction skills, and person-first vs. identity-first language"/>
          <p:cNvSpPr/>
          <p:nvPr/>
        </p:nvSpPr>
        <p:spPr>
          <a:xfrm>
            <a:off x="960120" y="2176272"/>
            <a:ext cx="7680960" cy="541928"/>
          </a:xfrm>
          <a:prstGeom prst="rect">
            <a:avLst/>
          </a:prstGeom>
          <a:noFill/>
          <a:ln/>
        </p:spPr>
        <p:txBody>
          <a:bodyPr wrap="square" rtlCol="0" anchor="ctr">
            <a:normAutofit lnSpcReduction="10000"/>
          </a:bodyPr>
          <a:lstStyle/>
          <a:p>
            <a:pPr marL="0" indent="0">
              <a:buNone/>
            </a:pPr>
            <a:r>
              <a:rPr lang="en-US" sz="16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Disability Etiquette: Respectful language, interaction skills, and person-first vs. identity-first language</a:t>
            </a:r>
            <a:endParaRPr lang="en-US" sz="1600" dirty="0"/>
          </a:p>
        </p:txBody>
      </p:sp>
      <p:sp>
        <p:nvSpPr>
          <p:cNvPr id="13" name="Shape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65760" y="2798064"/>
            <a:ext cx="8412480" cy="658368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4" name="Shape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65760" y="2798064"/>
            <a:ext cx="502920" cy="658368"/>
          </a:xfrm>
          <a:prstGeom prst="rect">
            <a:avLst/>
          </a:prstGeom>
          <a:solidFill>
            <a:srgbClr val="3D5470"/>
          </a:solidFill>
          <a:ln/>
        </p:spPr>
      </p:sp>
      <p:sp>
        <p:nvSpPr>
          <p:cNvPr id="15" name="Text 13" descr="3"/>
          <p:cNvSpPr/>
          <p:nvPr/>
        </p:nvSpPr>
        <p:spPr>
          <a:xfrm>
            <a:off x="365760" y="2953512"/>
            <a:ext cx="502920" cy="388620"/>
          </a:xfrm>
          <a:prstGeom prst="rect">
            <a:avLst/>
          </a:prstGeom>
          <a:noFill/>
          <a:ln/>
        </p:spPr>
        <p:txBody>
          <a:bodyPr wrap="square" rtlCol="0" anchor="ctr">
            <a:normAutofit lnSpcReduction="10000"/>
          </a:bodyPr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2000" dirty="0"/>
          </a:p>
        </p:txBody>
      </p:sp>
      <p:sp>
        <p:nvSpPr>
          <p:cNvPr id="16" name="Text 14" descr="0:45–1:10  •  Inclusive Communication: Formats, signage, and staff communication that works for everyone"/>
          <p:cNvSpPr/>
          <p:nvPr/>
        </p:nvSpPr>
        <p:spPr>
          <a:xfrm>
            <a:off x="960120" y="2889504"/>
            <a:ext cx="7680960" cy="541928"/>
          </a:xfrm>
          <a:prstGeom prst="rect">
            <a:avLst/>
          </a:prstGeom>
          <a:noFill/>
          <a:ln/>
        </p:spPr>
        <p:txBody>
          <a:bodyPr wrap="square" rtlCol="0" anchor="ctr">
            <a:normAutofit lnSpcReduction="10000"/>
          </a:bodyPr>
          <a:lstStyle/>
          <a:p>
            <a:pPr marL="0" indent="0">
              <a:buNone/>
            </a:pPr>
            <a:r>
              <a:rPr lang="en-US" sz="16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Inclusive Communication: Formats, signage, and staff communication that works for everyone</a:t>
            </a:r>
            <a:endParaRPr lang="en-US" sz="1600" dirty="0"/>
          </a:p>
        </p:txBody>
      </p:sp>
      <p:sp>
        <p:nvSpPr>
          <p:cNvPr id="17" name="Shape 1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65760" y="3511296"/>
            <a:ext cx="8412480" cy="658368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8" name="Shape 1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65760" y="3511296"/>
            <a:ext cx="502920" cy="658368"/>
          </a:xfrm>
          <a:prstGeom prst="rect">
            <a:avLst/>
          </a:prstGeom>
          <a:solidFill>
            <a:srgbClr val="5A3570"/>
          </a:solidFill>
          <a:ln/>
        </p:spPr>
      </p:sp>
      <p:sp>
        <p:nvSpPr>
          <p:cNvPr id="19" name="Text 17" descr="4"/>
          <p:cNvSpPr/>
          <p:nvPr/>
        </p:nvSpPr>
        <p:spPr>
          <a:xfrm>
            <a:off x="365760" y="3666744"/>
            <a:ext cx="502920" cy="388620"/>
          </a:xfrm>
          <a:prstGeom prst="rect">
            <a:avLst/>
          </a:prstGeom>
          <a:noFill/>
          <a:ln/>
        </p:spPr>
        <p:txBody>
          <a:bodyPr wrap="square" rtlCol="0" anchor="ctr">
            <a:normAutofit lnSpcReduction="10000"/>
          </a:bodyPr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2000" dirty="0"/>
          </a:p>
        </p:txBody>
      </p:sp>
      <p:sp>
        <p:nvSpPr>
          <p:cNvPr id="20" name="Text 18" descr="1:10–1:35  •  Accessible Programs and Collections: Designing events and curating materials that honor disability experience"/>
          <p:cNvSpPr/>
          <p:nvPr/>
        </p:nvSpPr>
        <p:spPr>
          <a:xfrm>
            <a:off x="960120" y="3602736"/>
            <a:ext cx="7680960" cy="541928"/>
          </a:xfrm>
          <a:prstGeom prst="rect">
            <a:avLst/>
          </a:prstGeom>
          <a:noFill/>
          <a:ln/>
        </p:spPr>
        <p:txBody>
          <a:bodyPr wrap="square" rtlCol="0" anchor="ctr">
            <a:normAutofit lnSpcReduction="10000"/>
          </a:bodyPr>
          <a:lstStyle/>
          <a:p>
            <a:pPr marL="0" indent="0">
              <a:buNone/>
            </a:pPr>
            <a:r>
              <a:rPr lang="en-US" sz="16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Accessible Programs and Collections: Designing events and curating materials that honor disability experience</a:t>
            </a:r>
            <a:endParaRPr lang="en-US" sz="1600" dirty="0"/>
          </a:p>
        </p:txBody>
      </p:sp>
      <p:sp>
        <p:nvSpPr>
          <p:cNvPr id="21" name="Shape 1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65760" y="4224528"/>
            <a:ext cx="8412480" cy="658368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22" name="Shape 2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65760" y="4224528"/>
            <a:ext cx="502920" cy="658368"/>
          </a:xfrm>
          <a:prstGeom prst="rect">
            <a:avLst/>
          </a:prstGeom>
          <a:solidFill>
            <a:srgbClr val="0D7377"/>
          </a:solidFill>
          <a:ln/>
        </p:spPr>
      </p:sp>
      <p:sp>
        <p:nvSpPr>
          <p:cNvPr id="23" name="Text 21" descr="5"/>
          <p:cNvSpPr/>
          <p:nvPr/>
        </p:nvSpPr>
        <p:spPr>
          <a:xfrm>
            <a:off x="365760" y="4379976"/>
            <a:ext cx="502920" cy="388620"/>
          </a:xfrm>
          <a:prstGeom prst="rect">
            <a:avLst/>
          </a:prstGeom>
          <a:noFill/>
          <a:ln/>
        </p:spPr>
        <p:txBody>
          <a:bodyPr wrap="square" rtlCol="0" anchor="ctr">
            <a:normAutofit lnSpcReduction="10000"/>
          </a:bodyPr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2000" dirty="0"/>
          </a:p>
        </p:txBody>
      </p:sp>
      <p:sp>
        <p:nvSpPr>
          <p:cNvPr id="24" name="Text 22" descr="1:35–2:00  •  Your Action Plan: Practical next steps you can take Monday morning"/>
          <p:cNvSpPr/>
          <p:nvPr/>
        </p:nvSpPr>
        <p:spPr>
          <a:xfrm>
            <a:off x="960120" y="4315968"/>
            <a:ext cx="7680960" cy="50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16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Your Action Plan: Practical next steps you can take Monday morning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B3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 descr="Why This Matters"/>
          <p:cNvSpPr>
            <a:spLocks noGrp="1"/>
          </p:cNvSpPr>
          <p:nvPr>
            <p:ph type="title" idx="4294967295"/>
          </p:nvPr>
        </p:nvSpPr>
        <p:spPr>
          <a:xfrm>
            <a:off x="457200" y="137160"/>
            <a:ext cx="8229600" cy="64008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Why This Matters</a:t>
            </a:r>
            <a:endParaRPr kumimoji="0" lang="en-US" sz="3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Text 1" descr="Disability is America's largest minority group — and your community's most underserved patron population."/>
          <p:cNvSpPr/>
          <p:nvPr/>
        </p:nvSpPr>
        <p:spPr>
          <a:xfrm>
            <a:off x="391886" y="822960"/>
            <a:ext cx="8453534" cy="719225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 algn="l">
              <a:buNone/>
            </a:pPr>
            <a:r>
              <a:rPr lang="en-US" sz="2000" i="1" dirty="0">
                <a:solidFill>
                  <a:srgbClr val="E8A8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Disability is America's largest minority group — and your community's most underserved patron population.</a:t>
            </a:r>
            <a:endParaRPr lang="en-US" sz="2000" dirty="0"/>
          </a:p>
        </p:txBody>
      </p:sp>
      <p:sp>
        <p:nvSpPr>
          <p:cNvPr id="4" name="Shap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20040" y="1554480"/>
            <a:ext cx="4206240" cy="1554480"/>
          </a:xfrm>
          <a:prstGeom prst="rect">
            <a:avLst/>
          </a:prstGeom>
          <a:solidFill>
            <a:srgbClr val="1A4570"/>
          </a:solidFill>
          <a:ln/>
          <a:effectLst>
            <a:outerShdw blurRad="76200" dist="254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5" name="Shap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20040" y="1554480"/>
            <a:ext cx="4206240" cy="64008"/>
          </a:xfrm>
          <a:prstGeom prst="rect">
            <a:avLst/>
          </a:prstGeom>
          <a:solidFill>
            <a:srgbClr val="E8A838"/>
          </a:solidFill>
          <a:ln/>
        </p:spPr>
      </p:sp>
      <p:sp>
        <p:nvSpPr>
          <p:cNvPr id="6" name="Text 4" descr="1 in 4"/>
          <p:cNvSpPr/>
          <p:nvPr/>
        </p:nvSpPr>
        <p:spPr>
          <a:xfrm>
            <a:off x="457200" y="1645920"/>
            <a:ext cx="3931920" cy="80010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4400" b="1" dirty="0">
                <a:solidFill>
                  <a:srgbClr val="E8A8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in 4</a:t>
            </a:r>
            <a:endParaRPr lang="en-US" sz="4400" dirty="0"/>
          </a:p>
        </p:txBody>
      </p:sp>
      <p:sp>
        <p:nvSpPr>
          <p:cNvPr id="7" name="Text 5" descr="U.S. adults lives with a disability"/>
          <p:cNvSpPr/>
          <p:nvPr/>
        </p:nvSpPr>
        <p:spPr>
          <a:xfrm>
            <a:off x="457200" y="2304288"/>
            <a:ext cx="3931920" cy="50292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U.S. adults lives with a disability</a:t>
            </a:r>
            <a:endParaRPr lang="en-US" sz="1600" dirty="0"/>
          </a:p>
        </p:txBody>
      </p:sp>
      <p:sp>
        <p:nvSpPr>
          <p:cNvPr id="8" name="Text 6" descr="Source: CDC, 2023"/>
          <p:cNvSpPr/>
          <p:nvPr/>
        </p:nvSpPr>
        <p:spPr>
          <a:xfrm>
            <a:off x="457200" y="2816352"/>
            <a:ext cx="3931920" cy="285750"/>
          </a:xfrm>
          <a:prstGeom prst="rect">
            <a:avLst/>
          </a:prstGeom>
          <a:noFill/>
          <a:ln/>
        </p:spPr>
        <p:txBody>
          <a:bodyPr wrap="square" rtlCol="0" anchor="ctr">
            <a:normAutofit lnSpcReduction="10000"/>
          </a:bodyPr>
          <a:lstStyle/>
          <a:p>
            <a:pPr marL="0" indent="0">
              <a:buNone/>
            </a:pPr>
            <a:r>
              <a:rPr lang="en-US" sz="14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CDC.gov</a:t>
            </a:r>
            <a:endParaRPr lang="en-US" sz="1400" dirty="0"/>
          </a:p>
        </p:txBody>
      </p:sp>
      <p:sp>
        <p:nvSpPr>
          <p:cNvPr id="9" name="Shape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709160" y="1554480"/>
            <a:ext cx="4206240" cy="1554480"/>
          </a:xfrm>
          <a:prstGeom prst="rect">
            <a:avLst/>
          </a:prstGeom>
          <a:solidFill>
            <a:srgbClr val="153650"/>
          </a:solidFill>
          <a:ln/>
          <a:effectLst>
            <a:outerShdw blurRad="76200" dist="254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0" name="Shape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709160" y="1554480"/>
            <a:ext cx="4206240" cy="64008"/>
          </a:xfrm>
          <a:prstGeom prst="rect">
            <a:avLst/>
          </a:prstGeom>
          <a:solidFill>
            <a:srgbClr val="E8A838"/>
          </a:solidFill>
          <a:ln/>
        </p:spPr>
      </p:sp>
      <p:sp>
        <p:nvSpPr>
          <p:cNvPr id="11" name="Text 9" descr="61 Million"/>
          <p:cNvSpPr/>
          <p:nvPr/>
        </p:nvSpPr>
        <p:spPr>
          <a:xfrm>
            <a:off x="4846320" y="1645920"/>
            <a:ext cx="3931920" cy="101384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4400" b="1" dirty="0">
                <a:solidFill>
                  <a:srgbClr val="E8A8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61 Million</a:t>
            </a:r>
            <a:endParaRPr lang="en-US" sz="4400" dirty="0"/>
          </a:p>
        </p:txBody>
      </p:sp>
      <p:sp>
        <p:nvSpPr>
          <p:cNvPr id="12" name="Text 10" descr="Americans have a disability of some kind"/>
          <p:cNvSpPr/>
          <p:nvPr/>
        </p:nvSpPr>
        <p:spPr>
          <a:xfrm>
            <a:off x="4846320" y="2304288"/>
            <a:ext cx="3931920" cy="50292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Americans have a disability of some kind</a:t>
            </a:r>
            <a:endParaRPr lang="en-US" sz="1600" dirty="0"/>
          </a:p>
        </p:txBody>
      </p:sp>
      <p:sp>
        <p:nvSpPr>
          <p:cNvPr id="13" name="Text 11" descr="Source: CDC, across all age groups"/>
          <p:cNvSpPr/>
          <p:nvPr/>
        </p:nvSpPr>
        <p:spPr>
          <a:xfrm>
            <a:off x="4846320" y="2816352"/>
            <a:ext cx="3931920" cy="32004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14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CDC.gov</a:t>
            </a:r>
            <a:endParaRPr lang="en-US" sz="1400" dirty="0"/>
          </a:p>
        </p:txBody>
      </p:sp>
      <p:sp>
        <p:nvSpPr>
          <p:cNvPr id="14" name="Shape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20040" y="3246120"/>
            <a:ext cx="4206240" cy="1554480"/>
          </a:xfrm>
          <a:prstGeom prst="rect">
            <a:avLst/>
          </a:prstGeom>
          <a:solidFill>
            <a:srgbClr val="1A4570"/>
          </a:solidFill>
          <a:ln/>
          <a:effectLst>
            <a:outerShdw blurRad="76200" dist="254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5" name="Shape 1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20040" y="3246120"/>
            <a:ext cx="4206240" cy="64008"/>
          </a:xfrm>
          <a:prstGeom prst="rect">
            <a:avLst/>
          </a:prstGeom>
          <a:solidFill>
            <a:srgbClr val="E8A838"/>
          </a:solidFill>
          <a:ln/>
        </p:spPr>
      </p:sp>
      <p:sp>
        <p:nvSpPr>
          <p:cNvPr id="16" name="Text 14" descr="71%"/>
          <p:cNvSpPr/>
          <p:nvPr/>
        </p:nvSpPr>
        <p:spPr>
          <a:xfrm>
            <a:off x="457200" y="3337560"/>
            <a:ext cx="3931920" cy="80010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4400" b="1" dirty="0">
                <a:solidFill>
                  <a:srgbClr val="E8A8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71%</a:t>
            </a:r>
            <a:endParaRPr lang="en-US" sz="4400" dirty="0"/>
          </a:p>
        </p:txBody>
      </p:sp>
      <p:sp>
        <p:nvSpPr>
          <p:cNvPr id="17" name="Text 15" descr="of web users with a disability leave a site that isn't accessible"/>
          <p:cNvSpPr/>
          <p:nvPr/>
        </p:nvSpPr>
        <p:spPr>
          <a:xfrm>
            <a:off x="457200" y="3995928"/>
            <a:ext cx="3931920" cy="512064"/>
          </a:xfrm>
          <a:prstGeom prst="rect">
            <a:avLst/>
          </a:prstGeom>
          <a:noFill/>
          <a:ln/>
        </p:spPr>
        <p:txBody>
          <a:bodyPr wrap="square" rtlCol="0" anchor="ctr">
            <a:normAutofit fontScale="92500" lnSpcReduction="10000"/>
          </a:bodyPr>
          <a:lstStyle/>
          <a:p>
            <a:pPr marL="0" indent="0"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web users with a disability leave a site that isn't accessible</a:t>
            </a:r>
            <a:endParaRPr lang="en-US" sz="1600" dirty="0"/>
          </a:p>
        </p:txBody>
      </p:sp>
      <p:sp>
        <p:nvSpPr>
          <p:cNvPr id="18" name="Text 16" descr="Source: Click-Away Pound Survey"/>
          <p:cNvSpPr/>
          <p:nvPr/>
        </p:nvSpPr>
        <p:spPr>
          <a:xfrm>
            <a:off x="457200" y="4446954"/>
            <a:ext cx="4069080" cy="32864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14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Section508.gov</a:t>
            </a:r>
            <a:endParaRPr lang="en-US" sz="1400" dirty="0"/>
          </a:p>
        </p:txBody>
      </p:sp>
      <p:sp>
        <p:nvSpPr>
          <p:cNvPr id="19" name="Shape 1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709160" y="3246120"/>
            <a:ext cx="4206240" cy="1554480"/>
          </a:xfrm>
          <a:prstGeom prst="rect">
            <a:avLst/>
          </a:prstGeom>
          <a:solidFill>
            <a:srgbClr val="153650"/>
          </a:solidFill>
          <a:ln/>
          <a:effectLst>
            <a:outerShdw blurRad="76200" dist="254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20" name="Shape 1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709160" y="3246120"/>
            <a:ext cx="4206240" cy="64008"/>
          </a:xfrm>
          <a:prstGeom prst="rect">
            <a:avLst/>
          </a:prstGeom>
          <a:solidFill>
            <a:srgbClr val="E8A838"/>
          </a:solidFill>
          <a:ln/>
        </p:spPr>
      </p:sp>
      <p:sp>
        <p:nvSpPr>
          <p:cNvPr id="21" name="Text 19" descr="36%"/>
          <p:cNvSpPr/>
          <p:nvPr/>
        </p:nvSpPr>
        <p:spPr>
          <a:xfrm>
            <a:off x="4846320" y="3337560"/>
            <a:ext cx="3931920" cy="80010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4400" b="1" dirty="0">
                <a:solidFill>
                  <a:srgbClr val="E8A8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36%</a:t>
            </a:r>
            <a:endParaRPr lang="en-US" sz="4400" dirty="0"/>
          </a:p>
        </p:txBody>
      </p:sp>
      <p:sp>
        <p:nvSpPr>
          <p:cNvPr id="22" name="Text 20" descr="of people with disabilities report feeling unwelcome in public spaces"/>
          <p:cNvSpPr/>
          <p:nvPr/>
        </p:nvSpPr>
        <p:spPr>
          <a:xfrm>
            <a:off x="4846320" y="3995928"/>
            <a:ext cx="3931920" cy="556534"/>
          </a:xfrm>
          <a:prstGeom prst="rect">
            <a:avLst/>
          </a:prstGeom>
          <a:noFill/>
          <a:ln/>
        </p:spPr>
        <p:txBody>
          <a:bodyPr wrap="square" rtlCol="0" anchor="ctr">
            <a:normAutofit lnSpcReduction="10000"/>
          </a:bodyPr>
          <a:lstStyle/>
          <a:p>
            <a:pPr marL="0" indent="0"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people with disabilities report feeling unwelcome in public spaces</a:t>
            </a:r>
            <a:endParaRPr lang="en-US" sz="1600" dirty="0"/>
          </a:p>
        </p:txBody>
      </p:sp>
      <p:sp>
        <p:nvSpPr>
          <p:cNvPr id="23" name="Text 21" descr="Source: ADA National Network"/>
          <p:cNvSpPr/>
          <p:nvPr/>
        </p:nvSpPr>
        <p:spPr>
          <a:xfrm>
            <a:off x="4846320" y="4507992"/>
            <a:ext cx="4251960" cy="32004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14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ADA National Network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EF3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 descr="The Inclusion Spectrum"/>
          <p:cNvSpPr>
            <a:spLocks noGrp="1"/>
          </p:cNvSpPr>
          <p:nvPr>
            <p:ph type="title" idx="4294967295"/>
          </p:nvPr>
        </p:nvSpPr>
        <p:spPr>
          <a:xfrm>
            <a:off x="365760" y="137160"/>
            <a:ext cx="8412480" cy="641431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1B3A5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The Inclusion Spectrum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Text 1" descr="Moving from legal compliance to genuine welcome — four levels of inclusion"/>
          <p:cNvSpPr/>
          <p:nvPr/>
        </p:nvSpPr>
        <p:spPr>
          <a:xfrm>
            <a:off x="365760" y="749808"/>
            <a:ext cx="8412480" cy="542073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1800" i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Moving from legal compliance to genuine welcome — four levels of inclusion</a:t>
            </a:r>
            <a:endParaRPr lang="en-US" sz="1800" dirty="0"/>
          </a:p>
        </p:txBody>
      </p:sp>
      <p:sp>
        <p:nvSpPr>
          <p:cNvPr id="4" name="Shap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74320" y="2880360"/>
            <a:ext cx="2011680" cy="1417320"/>
          </a:xfrm>
          <a:prstGeom prst="rect">
            <a:avLst/>
          </a:prstGeom>
          <a:solidFill>
            <a:srgbClr val="5B7FA8"/>
          </a:solidFill>
          <a:ln/>
        </p:spPr>
      </p:sp>
      <p:sp>
        <p:nvSpPr>
          <p:cNvPr id="5" name="Text 3" descr="Level 1: Legal Compliance"/>
          <p:cNvSpPr/>
          <p:nvPr/>
        </p:nvSpPr>
        <p:spPr>
          <a:xfrm>
            <a:off x="320040" y="2953512"/>
            <a:ext cx="1920240" cy="59436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Level 1: Legal Compliance</a:t>
            </a:r>
            <a:endParaRPr lang="en-US" sz="1400" dirty="0"/>
          </a:p>
        </p:txBody>
      </p:sp>
      <p:sp>
        <p:nvSpPr>
          <p:cNvPr id="6" name="Text 4" descr="ADA requirements, physical access, and basic accommodations"/>
          <p:cNvSpPr/>
          <p:nvPr/>
        </p:nvSpPr>
        <p:spPr>
          <a:xfrm>
            <a:off x="320040" y="3538728"/>
            <a:ext cx="1920240" cy="73395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 algn="l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ADA requirements, physical access, and basic accommodations</a:t>
            </a:r>
            <a:endParaRPr lang="en-US" sz="1400" dirty="0"/>
          </a:p>
        </p:txBody>
      </p:sp>
      <p:sp>
        <p:nvSpPr>
          <p:cNvPr id="7" name="Shape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450592" y="2587752"/>
            <a:ext cx="2011680" cy="1709928"/>
          </a:xfrm>
          <a:prstGeom prst="rect">
            <a:avLst/>
          </a:prstGeom>
          <a:solidFill>
            <a:srgbClr val="3D5470"/>
          </a:solidFill>
          <a:ln/>
        </p:spPr>
      </p:sp>
      <p:sp>
        <p:nvSpPr>
          <p:cNvPr id="8" name="Text 6" descr="Level 2: Accessible Services"/>
          <p:cNvSpPr/>
          <p:nvPr/>
        </p:nvSpPr>
        <p:spPr>
          <a:xfrm>
            <a:off x="2496312" y="2660904"/>
            <a:ext cx="1920240" cy="59436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Level 2: Accessible Services</a:t>
            </a:r>
            <a:endParaRPr lang="en-US" sz="1400" dirty="0"/>
          </a:p>
        </p:txBody>
      </p:sp>
      <p:sp>
        <p:nvSpPr>
          <p:cNvPr id="9" name="Text 7" descr="Assistive technology, alternative formats, and trained staff"/>
          <p:cNvSpPr/>
          <p:nvPr/>
        </p:nvSpPr>
        <p:spPr>
          <a:xfrm>
            <a:off x="2496312" y="3246120"/>
            <a:ext cx="1920240" cy="97840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 algn="l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Assistive technology, alternative formats, and trained staff</a:t>
            </a:r>
            <a:endParaRPr lang="en-US" sz="1400" dirty="0"/>
          </a:p>
        </p:txBody>
      </p:sp>
      <p:sp>
        <p:nvSpPr>
          <p:cNvPr id="10" name="Shape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626864" y="2295144"/>
            <a:ext cx="2011680" cy="2002536"/>
          </a:xfrm>
          <a:prstGeom prst="rect">
            <a:avLst/>
          </a:prstGeom>
          <a:solidFill>
            <a:srgbClr val="0D7377"/>
          </a:solidFill>
          <a:ln/>
        </p:spPr>
      </p:sp>
      <p:sp>
        <p:nvSpPr>
          <p:cNvPr id="11" name="Text 9" descr="Level 3: Inclusive Practice"/>
          <p:cNvSpPr/>
          <p:nvPr/>
        </p:nvSpPr>
        <p:spPr>
          <a:xfrm>
            <a:off x="4672584" y="2368296"/>
            <a:ext cx="1920240" cy="59436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Level 3: Inclusive Practice</a:t>
            </a:r>
            <a:endParaRPr lang="en-US" sz="1400" dirty="0"/>
          </a:p>
        </p:txBody>
      </p:sp>
      <p:sp>
        <p:nvSpPr>
          <p:cNvPr id="12" name="Text 10" descr="Disability etiquette, welcoming culture, and proactive design for all patrons"/>
          <p:cNvSpPr/>
          <p:nvPr/>
        </p:nvSpPr>
        <p:spPr>
          <a:xfrm>
            <a:off x="4672584" y="2953512"/>
            <a:ext cx="1920240" cy="127101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 algn="l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Disability etiquette, welcoming culture, and proactive design for all patrons</a:t>
            </a:r>
            <a:endParaRPr lang="en-US" sz="1400" dirty="0"/>
          </a:p>
        </p:txBody>
      </p:sp>
      <p:sp>
        <p:nvSpPr>
          <p:cNvPr id="13" name="Shape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803136" y="2002536"/>
            <a:ext cx="2011680" cy="2295144"/>
          </a:xfrm>
          <a:prstGeom prst="rect">
            <a:avLst/>
          </a:prstGeom>
          <a:solidFill>
            <a:srgbClr val="1B3A5C"/>
          </a:solidFill>
          <a:ln/>
        </p:spPr>
      </p:sp>
      <p:sp>
        <p:nvSpPr>
          <p:cNvPr id="14" name="Text 12" descr="Level 4: Disability Justice"/>
          <p:cNvSpPr/>
          <p:nvPr/>
        </p:nvSpPr>
        <p:spPr>
          <a:xfrm>
            <a:off x="6848856" y="2075688"/>
            <a:ext cx="1920240" cy="59436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Level 4: Disability Justice</a:t>
            </a:r>
            <a:endParaRPr lang="en-US" sz="1400" dirty="0"/>
          </a:p>
        </p:txBody>
      </p:sp>
      <p:sp>
        <p:nvSpPr>
          <p:cNvPr id="15" name="Text 13" descr="Community co-design, centering disability voices, and addressing systemic barriers"/>
          <p:cNvSpPr/>
          <p:nvPr/>
        </p:nvSpPr>
        <p:spPr>
          <a:xfrm>
            <a:off x="6848856" y="2660904"/>
            <a:ext cx="1920240" cy="156362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 algn="l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Community co-design, centering disability voices, and addressing systemic barriers</a:t>
            </a:r>
            <a:endParaRPr lang="en-US" sz="1400" dirty="0"/>
          </a:p>
        </p:txBody>
      </p:sp>
      <p:sp>
        <p:nvSpPr>
          <p:cNvPr id="16" name="Shape 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74320" y="4297680"/>
            <a:ext cx="8613648" cy="91440"/>
          </a:xfrm>
          <a:prstGeom prst="rect">
            <a:avLst/>
          </a:prstGeom>
          <a:solidFill>
            <a:srgbClr val="0D7377"/>
          </a:solidFill>
          <a:ln/>
        </p:spPr>
      </p:sp>
      <p:sp>
        <p:nvSpPr>
          <p:cNvPr id="17" name="Text 15" descr="← Where most libraries start           Where this session leads →"/>
          <p:cNvSpPr/>
          <p:nvPr/>
        </p:nvSpPr>
        <p:spPr>
          <a:xfrm>
            <a:off x="274320" y="4407408"/>
            <a:ext cx="8613648" cy="414727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 algn="ctr">
              <a:buNone/>
            </a:pPr>
            <a:r>
              <a:rPr lang="en-US" sz="1600" i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← Where most libraries start           Where this session leads →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EF3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9144000" cy="1051560"/>
          </a:xfrm>
          <a:prstGeom prst="rect">
            <a:avLst/>
          </a:prstGeom>
          <a:solidFill>
            <a:srgbClr val="0D7377"/>
          </a:solidFill>
          <a:ln/>
        </p:spPr>
      </p:sp>
      <p:sp>
        <p:nvSpPr>
          <p:cNvPr id="3" name="Text 1" descr="Disability Etiquette: Language That Respects"/>
          <p:cNvSpPr>
            <a:spLocks noGrp="1"/>
          </p:cNvSpPr>
          <p:nvPr>
            <p:ph type="title" idx="4294967295"/>
          </p:nvPr>
        </p:nvSpPr>
        <p:spPr>
          <a:xfrm>
            <a:off x="457200" y="91440"/>
            <a:ext cx="8229600" cy="88039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Disability Etiquette: Language That Respects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2" descr="Two Accepted Language Models"/>
          <p:cNvSpPr/>
          <p:nvPr/>
        </p:nvSpPr>
        <p:spPr>
          <a:xfrm>
            <a:off x="429768" y="954921"/>
            <a:ext cx="4041648" cy="5438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2000" b="1" dirty="0">
                <a:solidFill>
                  <a:srgbClr val="0D73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Two Accepted Language Models</a:t>
            </a:r>
            <a:endParaRPr lang="en-US" sz="2000" dirty="0"/>
          </a:p>
        </p:txBody>
      </p:sp>
      <p:sp>
        <p:nvSpPr>
          <p:cNvPr id="5" name="Shap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48056" y="1492003"/>
            <a:ext cx="4114800" cy="694944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6" name="Shape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68497" y="1494740"/>
            <a:ext cx="73152" cy="694944"/>
          </a:xfrm>
          <a:prstGeom prst="rect">
            <a:avLst/>
          </a:prstGeom>
          <a:solidFill>
            <a:srgbClr val="0D7377"/>
          </a:solidFill>
          <a:ln/>
        </p:spPr>
      </p:sp>
      <p:sp>
        <p:nvSpPr>
          <p:cNvPr id="7" name="Text 5" descr="Person-First Language"/>
          <p:cNvSpPr/>
          <p:nvPr/>
        </p:nvSpPr>
        <p:spPr>
          <a:xfrm>
            <a:off x="530352" y="1494740"/>
            <a:ext cx="3858768" cy="326887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1400" b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Person-First Language</a:t>
            </a:r>
            <a:endParaRPr lang="en-US" sz="1400" dirty="0"/>
          </a:p>
        </p:txBody>
      </p:sp>
      <p:sp>
        <p:nvSpPr>
          <p:cNvPr id="8" name="Text 6" descr="&quot;Person with a disability&quot; — places the person before the condition. Common in medical and social service settings."/>
          <p:cNvSpPr/>
          <p:nvPr/>
        </p:nvSpPr>
        <p:spPr>
          <a:xfrm>
            <a:off x="530352" y="1719654"/>
            <a:ext cx="3950208" cy="437322"/>
          </a:xfrm>
          <a:prstGeom prst="rect">
            <a:avLst/>
          </a:prstGeom>
          <a:noFill/>
          <a:ln/>
        </p:spPr>
        <p:txBody>
          <a:bodyPr wrap="square" rtlCol="0" anchor="ctr">
            <a:normAutofit fontScale="85000" lnSpcReduction="10000"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"Person with a disability" — places the person before the condition. Common in medical and social service settings.</a:t>
            </a:r>
            <a:endParaRPr lang="en-US" sz="1400" dirty="0"/>
          </a:p>
        </p:txBody>
      </p:sp>
      <p:sp>
        <p:nvSpPr>
          <p:cNvPr id="9" name="Shape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05073" y="2257088"/>
            <a:ext cx="4114800" cy="694944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0" name="Shape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68653" y="2263565"/>
            <a:ext cx="73152" cy="694944"/>
          </a:xfrm>
          <a:prstGeom prst="rect">
            <a:avLst/>
          </a:prstGeom>
          <a:solidFill>
            <a:srgbClr val="0D7377"/>
          </a:solidFill>
          <a:ln/>
        </p:spPr>
      </p:sp>
      <p:sp>
        <p:nvSpPr>
          <p:cNvPr id="11" name="Text 9" descr="Identity-First Language"/>
          <p:cNvSpPr/>
          <p:nvPr/>
        </p:nvSpPr>
        <p:spPr>
          <a:xfrm>
            <a:off x="549986" y="2247693"/>
            <a:ext cx="3858768" cy="308935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1400" b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Identity-First Language</a:t>
            </a:r>
            <a:endParaRPr lang="en-US" sz="1400" dirty="0"/>
          </a:p>
        </p:txBody>
      </p:sp>
      <p:sp>
        <p:nvSpPr>
          <p:cNvPr id="12" name="Text 10" descr="&quot;Disabled person&quot; — embraced by many Deaf and autistic communities as part of identity, not separate from self."/>
          <p:cNvSpPr/>
          <p:nvPr/>
        </p:nvSpPr>
        <p:spPr>
          <a:xfrm>
            <a:off x="530352" y="2486384"/>
            <a:ext cx="3858768" cy="492558"/>
          </a:xfrm>
          <a:prstGeom prst="rect">
            <a:avLst/>
          </a:prstGeom>
          <a:noFill/>
          <a:ln/>
        </p:spPr>
        <p:txBody>
          <a:bodyPr wrap="square" rtlCol="0" anchor="ctr">
            <a:normAutofit fontScale="77500" lnSpcReduction="20000"/>
          </a:bodyPr>
          <a:lstStyle/>
          <a:p>
            <a:pPr marL="0" indent="0">
              <a:buNone/>
            </a:pPr>
            <a:r>
              <a:rPr lang="en-US" sz="15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"Disabled person" — embraced by many Deaf and autistic communities as part of identity, not separate from self.</a:t>
            </a:r>
            <a:endParaRPr lang="en-US" sz="1500" dirty="0"/>
          </a:p>
        </p:txBody>
      </p:sp>
      <p:sp>
        <p:nvSpPr>
          <p:cNvPr id="13" name="Shape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89987" y="3172929"/>
            <a:ext cx="4114800" cy="694944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4" name="Shape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53411" y="3180295"/>
            <a:ext cx="73152" cy="694944"/>
          </a:xfrm>
          <a:prstGeom prst="rect">
            <a:avLst/>
          </a:prstGeom>
          <a:solidFill>
            <a:srgbClr val="0D7377"/>
          </a:solidFill>
          <a:ln/>
        </p:spPr>
      </p:sp>
      <p:sp>
        <p:nvSpPr>
          <p:cNvPr id="15" name="Text 13" descr="Ask, Don't Assume"/>
          <p:cNvSpPr/>
          <p:nvPr/>
        </p:nvSpPr>
        <p:spPr>
          <a:xfrm>
            <a:off x="518003" y="3130431"/>
            <a:ext cx="3858768" cy="33409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1400" b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Ask, Don't Assume</a:t>
            </a:r>
            <a:endParaRPr lang="en-US" sz="1400" dirty="0"/>
          </a:p>
        </p:txBody>
      </p:sp>
      <p:sp>
        <p:nvSpPr>
          <p:cNvPr id="16" name="Text 14" descr="Preferences vary by individual and community. Always follow the patron's lead."/>
          <p:cNvSpPr/>
          <p:nvPr/>
        </p:nvSpPr>
        <p:spPr>
          <a:xfrm>
            <a:off x="530352" y="3336550"/>
            <a:ext cx="3950208" cy="50632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12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Preferences vary by individual and community. Always follow the patron's lead.</a:t>
            </a:r>
            <a:endParaRPr lang="en-US" sz="1200" dirty="0"/>
          </a:p>
        </p:txBody>
      </p:sp>
      <p:sp>
        <p:nvSpPr>
          <p:cNvPr id="17" name="Shape 1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75060" y="3971270"/>
            <a:ext cx="4114800" cy="694944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8" name="Shape 1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56616" y="3963924"/>
            <a:ext cx="73152" cy="694944"/>
          </a:xfrm>
          <a:prstGeom prst="rect">
            <a:avLst/>
          </a:prstGeom>
          <a:solidFill>
            <a:srgbClr val="0D7377"/>
          </a:solidFill>
          <a:ln/>
        </p:spPr>
      </p:sp>
      <p:sp>
        <p:nvSpPr>
          <p:cNvPr id="19" name="Text 17" descr="Avoid Euphemisms"/>
          <p:cNvSpPr/>
          <p:nvPr/>
        </p:nvSpPr>
        <p:spPr>
          <a:xfrm>
            <a:off x="530352" y="3962282"/>
            <a:ext cx="3858768" cy="285750"/>
          </a:xfrm>
          <a:prstGeom prst="rect">
            <a:avLst/>
          </a:prstGeom>
          <a:noFill/>
          <a:ln/>
        </p:spPr>
        <p:txBody>
          <a:bodyPr wrap="square" rtlCol="0" anchor="ctr">
            <a:normAutofit lnSpcReduction="10000"/>
          </a:bodyPr>
          <a:lstStyle/>
          <a:p>
            <a:pPr marL="0" indent="0">
              <a:buNone/>
            </a:pPr>
            <a:r>
              <a:rPr lang="en-US" sz="1400" b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Avoid Euphemisms</a:t>
            </a:r>
            <a:endParaRPr lang="en-US" sz="1400" dirty="0"/>
          </a:p>
        </p:txBody>
      </p:sp>
      <p:sp>
        <p:nvSpPr>
          <p:cNvPr id="20" name="Text 18" descr="Skip &quot;special needs&quot; and &quot;differently-abled.&quot; Plain, direct language is more respectful."/>
          <p:cNvSpPr/>
          <p:nvPr/>
        </p:nvSpPr>
        <p:spPr>
          <a:xfrm>
            <a:off x="530352" y="4186154"/>
            <a:ext cx="3858768" cy="411480"/>
          </a:xfrm>
          <a:prstGeom prst="rect">
            <a:avLst/>
          </a:prstGeom>
          <a:noFill/>
          <a:ln/>
        </p:spPr>
        <p:txBody>
          <a:bodyPr wrap="square" rtlCol="0" anchor="ctr">
            <a:normAutofit fontScale="85000" lnSpcReduction="20000"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Skip "special needs" and "differently-abled." Plain, direct language is more respectful.</a:t>
            </a:r>
            <a:endParaRPr lang="en-US" sz="1400" dirty="0"/>
          </a:p>
        </p:txBody>
      </p:sp>
      <p:sp>
        <p:nvSpPr>
          <p:cNvPr id="21" name="Shape 1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663440" y="1097280"/>
            <a:ext cx="4206240" cy="457200"/>
          </a:xfrm>
          <a:prstGeom prst="rect">
            <a:avLst/>
          </a:prstGeom>
          <a:solidFill>
            <a:srgbClr val="2E6B47"/>
          </a:solidFill>
          <a:ln/>
        </p:spPr>
      </p:sp>
      <p:sp>
        <p:nvSpPr>
          <p:cNvPr id="22" name="Text 20" descr="Interaction Essentials — What to DO:"/>
          <p:cNvSpPr/>
          <p:nvPr/>
        </p:nvSpPr>
        <p:spPr>
          <a:xfrm>
            <a:off x="4663440" y="1115568"/>
            <a:ext cx="4206240" cy="42062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Interaction Essentials — What to DO:</a:t>
            </a:r>
            <a:endParaRPr lang="en-US" sz="1500" dirty="0"/>
          </a:p>
        </p:txBody>
      </p:sp>
      <p:sp>
        <p:nvSpPr>
          <p:cNvPr id="23" name="Text 21" descr="Speak directly to the patron, not their companion Ask before helping — never assume assistance is needed Get to eye level when speaking with wheelchair users Allow extra time without drawing attention"/>
          <p:cNvSpPr/>
          <p:nvPr/>
        </p:nvSpPr>
        <p:spPr>
          <a:xfrm>
            <a:off x="4663440" y="1627632"/>
            <a:ext cx="4206240" cy="1477534"/>
          </a:xfrm>
          <a:prstGeom prst="rect">
            <a:avLst/>
          </a:prstGeom>
          <a:noFill/>
          <a:ln/>
        </p:spPr>
        <p:txBody>
          <a:bodyPr wrap="square" rtlCol="0" anchor="ctr">
            <a:normAutofit fontScale="92500" lnSpcReduction="10000"/>
          </a:bodyPr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5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Speak directly to the patron, not their companion</a:t>
            </a:r>
            <a:endParaRPr lang="en-US" sz="15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5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Ask before helping — never assume assistance is needed</a:t>
            </a:r>
            <a:endParaRPr lang="en-US" sz="15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5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Get to eye level when speaking with wheelchair users</a:t>
            </a:r>
            <a:endParaRPr lang="en-US" sz="15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5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Allow extra time without drawing attention to it</a:t>
            </a:r>
            <a:endParaRPr lang="en-US" sz="1500" dirty="0"/>
          </a:p>
        </p:txBody>
      </p:sp>
      <p:sp>
        <p:nvSpPr>
          <p:cNvPr id="24" name="Shape 2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720493" y="3122242"/>
            <a:ext cx="4206240" cy="368331"/>
          </a:xfrm>
          <a:prstGeom prst="rect">
            <a:avLst/>
          </a:prstGeom>
          <a:solidFill>
            <a:srgbClr val="B32400"/>
          </a:solidFill>
          <a:ln/>
        </p:spPr>
      </p:sp>
      <p:sp>
        <p:nvSpPr>
          <p:cNvPr id="25" name="Text 23" descr="What NOT to Do:"/>
          <p:cNvSpPr/>
          <p:nvPr/>
        </p:nvSpPr>
        <p:spPr>
          <a:xfrm>
            <a:off x="4720493" y="3087253"/>
            <a:ext cx="4206240" cy="42062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NOT to Do:</a:t>
            </a:r>
            <a:endParaRPr lang="en-US" sz="1500" dirty="0"/>
          </a:p>
        </p:txBody>
      </p:sp>
      <p:sp>
        <p:nvSpPr>
          <p:cNvPr id="26" name="Text 24" descr="Speak loudly or slowly unless asked to Finish someone's sentences for them Ask personal medical or diagnostic questions Make disability the center of the interaction"/>
          <p:cNvSpPr/>
          <p:nvPr/>
        </p:nvSpPr>
        <p:spPr>
          <a:xfrm>
            <a:off x="4663440" y="3459004"/>
            <a:ext cx="4206240" cy="136719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5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Speak loudly or slowly unless asked to</a:t>
            </a:r>
            <a:endParaRPr lang="en-US" sz="15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5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Finish someone's sentences for them</a:t>
            </a:r>
            <a:endParaRPr lang="en-US" sz="15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5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Ask personal medical or diagnostic questions</a:t>
            </a:r>
            <a:endParaRPr lang="en-US" sz="15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5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Make disability the center of the interaction</a:t>
            </a:r>
            <a:endParaRPr lang="en-US" sz="1500" dirty="0"/>
          </a:p>
        </p:txBody>
      </p:sp>
      <p:sp>
        <p:nvSpPr>
          <p:cNvPr id="27" name="Shape 2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B3A5C"/>
          </a:solidFill>
          <a:ln/>
        </p:spPr>
      </p:sp>
      <p:sp>
        <p:nvSpPr>
          <p:cNvPr id="28" name="Text 26" descr="When in doubt: be warm, be patient, and follow the patron's lead."/>
          <p:cNvSpPr/>
          <p:nvPr/>
        </p:nvSpPr>
        <p:spPr>
          <a:xfrm>
            <a:off x="0" y="4778371"/>
            <a:ext cx="9144000" cy="34118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E8A8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in doubt: be warm, be patient, and follow the patron's lead.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EF3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 descr="Understanding Disability: A Broad View"/>
          <p:cNvSpPr>
            <a:spLocks noGrp="1"/>
          </p:cNvSpPr>
          <p:nvPr>
            <p:ph type="title" idx="4294967295"/>
          </p:nvPr>
        </p:nvSpPr>
        <p:spPr>
          <a:xfrm>
            <a:off x="365760" y="137160"/>
            <a:ext cx="8412480" cy="79080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1B3A5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Understanding Disability: A Broad View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Text 1" descr="Most disabilities are invisible. Every patron deserves a presumption of competence."/>
          <p:cNvSpPr/>
          <p:nvPr/>
        </p:nvSpPr>
        <p:spPr>
          <a:xfrm>
            <a:off x="365760" y="758952"/>
            <a:ext cx="8412480" cy="58367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1800" i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 disabilities are invisible. Every patron deserves a presumption of competence.</a:t>
            </a:r>
            <a:endParaRPr lang="en-US" sz="1800" dirty="0"/>
          </a:p>
        </p:txBody>
      </p:sp>
      <p:sp>
        <p:nvSpPr>
          <p:cNvPr id="4" name="Shap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74320" y="1280160"/>
            <a:ext cx="2788920" cy="164592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5" name="Shap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74320" y="1280160"/>
            <a:ext cx="2788920" cy="64008"/>
          </a:xfrm>
          <a:prstGeom prst="rect">
            <a:avLst/>
          </a:prstGeom>
          <a:solidFill>
            <a:srgbClr val="0D7377"/>
          </a:solidFill>
          <a:ln/>
        </p:spPr>
      </p:sp>
      <p:sp>
        <p:nvSpPr>
          <p:cNvPr id="6" name="Text 4" descr="Physical and Mobility"/>
          <p:cNvSpPr/>
          <p:nvPr/>
        </p:nvSpPr>
        <p:spPr>
          <a:xfrm>
            <a:off x="365760" y="1371600"/>
            <a:ext cx="2606040" cy="470945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1700" b="1" dirty="0">
                <a:solidFill>
                  <a:srgbClr val="0D73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Physical and Mobility</a:t>
            </a:r>
            <a:endParaRPr lang="en-US" sz="1700" dirty="0"/>
          </a:p>
        </p:txBody>
      </p:sp>
      <p:sp>
        <p:nvSpPr>
          <p:cNvPr id="7" name="Text 5" descr="Wheelchair users, chronic pain, limb differences, muscular dystrophy"/>
          <p:cNvSpPr/>
          <p:nvPr/>
        </p:nvSpPr>
        <p:spPr>
          <a:xfrm>
            <a:off x="365760" y="1783080"/>
            <a:ext cx="2606040" cy="100584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15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Wheelchair users, chronic pain, limb differences, muscular dystrophy</a:t>
            </a:r>
            <a:endParaRPr lang="en-US" sz="1500" dirty="0"/>
          </a:p>
        </p:txBody>
      </p:sp>
      <p:sp>
        <p:nvSpPr>
          <p:cNvPr id="8" name="Shape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200400" y="1280160"/>
            <a:ext cx="2788920" cy="164592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9" name="Shape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200400" y="1280160"/>
            <a:ext cx="2788920" cy="64008"/>
          </a:xfrm>
          <a:prstGeom prst="rect">
            <a:avLst/>
          </a:prstGeom>
          <a:solidFill>
            <a:srgbClr val="2E6B47"/>
          </a:solidFill>
          <a:ln/>
        </p:spPr>
      </p:sp>
      <p:sp>
        <p:nvSpPr>
          <p:cNvPr id="10" name="Text 8" descr="Sensory"/>
          <p:cNvSpPr/>
          <p:nvPr/>
        </p:nvSpPr>
        <p:spPr>
          <a:xfrm>
            <a:off x="3291840" y="1371600"/>
            <a:ext cx="2606040" cy="38404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1700" b="1" dirty="0">
                <a:solidFill>
                  <a:srgbClr val="2E6B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Sensory</a:t>
            </a:r>
            <a:endParaRPr lang="en-US" sz="1700" dirty="0"/>
          </a:p>
        </p:txBody>
      </p:sp>
      <p:sp>
        <p:nvSpPr>
          <p:cNvPr id="11" name="Text 9" descr="Blind and low-vision, Deaf and hard of hearing, deafblind patrons"/>
          <p:cNvSpPr/>
          <p:nvPr/>
        </p:nvSpPr>
        <p:spPr>
          <a:xfrm>
            <a:off x="3291840" y="1783080"/>
            <a:ext cx="2606040" cy="100584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15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Blind and low-vision, Deaf and hard of hearing, deafblind patrons</a:t>
            </a:r>
            <a:endParaRPr lang="en-US" sz="1500" dirty="0"/>
          </a:p>
        </p:txBody>
      </p:sp>
      <p:sp>
        <p:nvSpPr>
          <p:cNvPr id="12" name="Shape 1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126480" y="1280160"/>
            <a:ext cx="2788920" cy="164592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3" name="Shape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126480" y="1280160"/>
            <a:ext cx="2788920" cy="64008"/>
          </a:xfrm>
          <a:prstGeom prst="rect">
            <a:avLst/>
          </a:prstGeom>
          <a:solidFill>
            <a:srgbClr val="3D5470"/>
          </a:solidFill>
          <a:ln/>
        </p:spPr>
      </p:sp>
      <p:sp>
        <p:nvSpPr>
          <p:cNvPr id="14" name="Text 12" descr="Cognitive and Learning"/>
          <p:cNvSpPr/>
          <p:nvPr/>
        </p:nvSpPr>
        <p:spPr>
          <a:xfrm>
            <a:off x="6217920" y="1371600"/>
            <a:ext cx="2606040" cy="484255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1700" b="1" dirty="0">
                <a:solidFill>
                  <a:srgbClr val="3D54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Cognitive and Learning</a:t>
            </a:r>
            <a:endParaRPr lang="en-US" sz="1700" dirty="0"/>
          </a:p>
        </p:txBody>
      </p:sp>
      <p:sp>
        <p:nvSpPr>
          <p:cNvPr id="15" name="Text 13" descr="Dyslexia, ADHD, intellectual disabilities, traumatic brain injury"/>
          <p:cNvSpPr/>
          <p:nvPr/>
        </p:nvSpPr>
        <p:spPr>
          <a:xfrm>
            <a:off x="6217920" y="1783080"/>
            <a:ext cx="2606040" cy="100584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15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Dyslexia, ADHD, intellectual disabilities, traumatic brain injury</a:t>
            </a:r>
            <a:endParaRPr lang="en-US" sz="1500" dirty="0"/>
          </a:p>
        </p:txBody>
      </p:sp>
      <p:sp>
        <p:nvSpPr>
          <p:cNvPr id="16" name="Shape 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74320" y="3063240"/>
            <a:ext cx="2788920" cy="164592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7" name="Shape 1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74320" y="3063240"/>
            <a:ext cx="2788920" cy="64008"/>
          </a:xfrm>
          <a:prstGeom prst="rect">
            <a:avLst/>
          </a:prstGeom>
          <a:solidFill>
            <a:srgbClr val="5A3570"/>
          </a:solidFill>
          <a:ln/>
        </p:spPr>
      </p:sp>
      <p:sp>
        <p:nvSpPr>
          <p:cNvPr id="18" name="Text 16" descr="Psychiatric and Mental Health"/>
          <p:cNvSpPr/>
          <p:nvPr/>
        </p:nvSpPr>
        <p:spPr>
          <a:xfrm>
            <a:off x="365760" y="3154680"/>
            <a:ext cx="2606040" cy="577419"/>
          </a:xfrm>
          <a:prstGeom prst="rect">
            <a:avLst/>
          </a:prstGeom>
          <a:noFill/>
          <a:ln/>
        </p:spPr>
        <p:txBody>
          <a:bodyPr wrap="square" rtlCol="0" anchor="ctr">
            <a:normAutofit lnSpcReduction="10000"/>
          </a:bodyPr>
          <a:lstStyle/>
          <a:p>
            <a:pPr marL="0" indent="0">
              <a:buNone/>
            </a:pPr>
            <a:r>
              <a:rPr lang="en-US" sz="1700" b="1" dirty="0">
                <a:solidFill>
                  <a:srgbClr val="5A35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Psychiatric and Mental Health</a:t>
            </a:r>
            <a:endParaRPr lang="en-US" sz="1700" dirty="0"/>
          </a:p>
        </p:txBody>
      </p:sp>
      <p:sp>
        <p:nvSpPr>
          <p:cNvPr id="19" name="Text 17" descr="Anxiety, depression, PTSD, schizophrenia, OCD"/>
          <p:cNvSpPr/>
          <p:nvPr/>
        </p:nvSpPr>
        <p:spPr>
          <a:xfrm>
            <a:off x="365760" y="3566160"/>
            <a:ext cx="2606040" cy="100584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15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Anxiety, depression, PTSD, schizophrenia, OCD</a:t>
            </a:r>
            <a:endParaRPr lang="en-US" sz="1500" dirty="0"/>
          </a:p>
        </p:txBody>
      </p:sp>
      <p:sp>
        <p:nvSpPr>
          <p:cNvPr id="20" name="Shape 1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200400" y="3063240"/>
            <a:ext cx="2788920" cy="164592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21" name="Shape 1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200400" y="3063240"/>
            <a:ext cx="2788920" cy="64008"/>
          </a:xfrm>
          <a:prstGeom prst="rect">
            <a:avLst/>
          </a:prstGeom>
          <a:solidFill>
            <a:srgbClr val="7A5200"/>
          </a:solidFill>
          <a:ln/>
        </p:spPr>
      </p:sp>
      <p:sp>
        <p:nvSpPr>
          <p:cNvPr id="22" name="Text 20" descr="Chronic Illness and Invisible"/>
          <p:cNvSpPr/>
          <p:nvPr/>
        </p:nvSpPr>
        <p:spPr>
          <a:xfrm>
            <a:off x="3291840" y="3154680"/>
            <a:ext cx="2606040" cy="577419"/>
          </a:xfrm>
          <a:prstGeom prst="rect">
            <a:avLst/>
          </a:prstGeom>
          <a:noFill/>
          <a:ln/>
        </p:spPr>
        <p:txBody>
          <a:bodyPr wrap="square" rtlCol="0" anchor="ctr">
            <a:normAutofit lnSpcReduction="10000"/>
          </a:bodyPr>
          <a:lstStyle/>
          <a:p>
            <a:pPr marL="0" indent="0">
              <a:buNone/>
            </a:pPr>
            <a:r>
              <a:rPr lang="en-US" sz="1700" b="1" dirty="0">
                <a:solidFill>
                  <a:srgbClr val="7A5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Chronic Illness and Invisible</a:t>
            </a:r>
            <a:endParaRPr lang="en-US" sz="1700" dirty="0"/>
          </a:p>
        </p:txBody>
      </p:sp>
      <p:sp>
        <p:nvSpPr>
          <p:cNvPr id="23" name="Text 21" descr="Fibromyalgia, lupus, diabetes, cancer, ME/CFS — often not visible to others"/>
          <p:cNvSpPr/>
          <p:nvPr/>
        </p:nvSpPr>
        <p:spPr>
          <a:xfrm>
            <a:off x="3291840" y="3670300"/>
            <a:ext cx="2606040" cy="103886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15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Fibromyalgia, lupus, diabetes, cancer, ME/CFS — often not visible to others</a:t>
            </a:r>
            <a:endParaRPr lang="en-US" sz="1500" dirty="0"/>
          </a:p>
        </p:txBody>
      </p:sp>
      <p:sp>
        <p:nvSpPr>
          <p:cNvPr id="24" name="Shape 2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126480" y="3063240"/>
            <a:ext cx="2788920" cy="164592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25" name="Shape 2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126480" y="3063240"/>
            <a:ext cx="2788920" cy="64008"/>
          </a:xfrm>
          <a:prstGeom prst="rect">
            <a:avLst/>
          </a:prstGeom>
          <a:solidFill>
            <a:srgbClr val="2E6B47"/>
          </a:solidFill>
          <a:ln/>
        </p:spPr>
      </p:sp>
      <p:sp>
        <p:nvSpPr>
          <p:cNvPr id="26" name="Text 24" descr="Neurodivergent"/>
          <p:cNvSpPr/>
          <p:nvPr/>
        </p:nvSpPr>
        <p:spPr>
          <a:xfrm>
            <a:off x="6217920" y="3154680"/>
            <a:ext cx="2606040" cy="38404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1700" b="1" dirty="0">
                <a:solidFill>
                  <a:srgbClr val="2E6B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Neurodivergent</a:t>
            </a:r>
            <a:endParaRPr lang="en-US" sz="1700" dirty="0"/>
          </a:p>
        </p:txBody>
      </p:sp>
      <p:sp>
        <p:nvSpPr>
          <p:cNvPr id="27" name="Text 25" descr="Autism, Tourette syndrome, sensory processing differences"/>
          <p:cNvSpPr/>
          <p:nvPr/>
        </p:nvSpPr>
        <p:spPr>
          <a:xfrm>
            <a:off x="6217920" y="3566160"/>
            <a:ext cx="2606040" cy="100584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15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Autism, Tourette syndrome, sensory processing differences</a:t>
            </a:r>
            <a:endParaRPr lang="en-US" sz="1500" dirty="0"/>
          </a:p>
        </p:txBody>
      </p:sp>
      <p:sp>
        <p:nvSpPr>
          <p:cNvPr id="28" name="Shape 2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0D7377"/>
          </a:solidFill>
          <a:ln/>
        </p:spPr>
      </p:sp>
      <p:sp>
        <p:nvSpPr>
          <p:cNvPr id="29" name="Text 27" descr="Disability is not a monolith. Designing for one type often helps everyone."/>
          <p:cNvSpPr/>
          <p:nvPr/>
        </p:nvSpPr>
        <p:spPr>
          <a:xfrm>
            <a:off x="457200" y="4782312"/>
            <a:ext cx="8229600" cy="34118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Disability is not a monolith. Designing for one type often helps everyone.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EF3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9144000" cy="1051560"/>
          </a:xfrm>
          <a:prstGeom prst="rect">
            <a:avLst/>
          </a:prstGeom>
          <a:solidFill>
            <a:srgbClr val="2E6B47"/>
          </a:solidFill>
          <a:ln/>
        </p:spPr>
      </p:sp>
      <p:sp>
        <p:nvSpPr>
          <p:cNvPr id="3" name="Text 1" descr="Inclusive Communication"/>
          <p:cNvSpPr>
            <a:spLocks noGrp="1"/>
          </p:cNvSpPr>
          <p:nvPr>
            <p:ph type="title" idx="4294967295"/>
          </p:nvPr>
        </p:nvSpPr>
        <p:spPr>
          <a:xfrm>
            <a:off x="457200" y="91440"/>
            <a:ext cx="8229600" cy="86868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Inclusive Communication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Shap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74320" y="1097280"/>
            <a:ext cx="2788920" cy="352044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5" name="Shap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74320" y="1097280"/>
            <a:ext cx="2788920" cy="64008"/>
          </a:xfrm>
          <a:prstGeom prst="rect">
            <a:avLst/>
          </a:prstGeom>
          <a:solidFill>
            <a:srgbClr val="0D7377"/>
          </a:solidFill>
          <a:ln/>
        </p:spPr>
      </p:sp>
      <p:sp>
        <p:nvSpPr>
          <p:cNvPr id="6" name="Text 4" descr="Spoken Communication"/>
          <p:cNvSpPr/>
          <p:nvPr/>
        </p:nvSpPr>
        <p:spPr>
          <a:xfrm>
            <a:off x="365760" y="1170432"/>
            <a:ext cx="2606040" cy="4576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1700" b="1" dirty="0">
                <a:solidFill>
                  <a:srgbClr val="0D73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Spoken Communication</a:t>
            </a:r>
            <a:endParaRPr lang="en-US" sz="1700" dirty="0"/>
          </a:p>
        </p:txBody>
      </p:sp>
      <p:sp>
        <p:nvSpPr>
          <p:cNvPr id="7" name="Text 5" descr="Face the person directly when speaking Use a natural pace — don't slow down unless asked Use plain language; avoid library jargon Rephrase if asked, without showing frustration Offer alternatives: pap"/>
          <p:cNvSpPr/>
          <p:nvPr/>
        </p:nvSpPr>
        <p:spPr>
          <a:xfrm>
            <a:off x="365760" y="1645920"/>
            <a:ext cx="2606040" cy="2971800"/>
          </a:xfrm>
          <a:prstGeom prst="rect">
            <a:avLst/>
          </a:prstGeom>
          <a:noFill/>
          <a:ln/>
        </p:spPr>
        <p:txBody>
          <a:bodyPr wrap="square" rtlCol="0" anchor="ctr">
            <a:normAutofit lnSpcReduction="10000"/>
          </a:bodyPr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4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Face the person directly when speaking</a:t>
            </a:r>
            <a:endParaRPr lang="en-US" sz="14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4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a natural pace — don't slow down unless asked</a:t>
            </a:r>
            <a:endParaRPr lang="en-US" sz="14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4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plain language; avoid library jargon</a:t>
            </a:r>
            <a:endParaRPr lang="en-US" sz="14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4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Rephrase if asked, without showing frustration</a:t>
            </a:r>
            <a:endParaRPr lang="en-US" sz="14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4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Offer alternatives: paper, text, AAC device support</a:t>
            </a:r>
            <a:endParaRPr lang="en-US" sz="14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4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Ensure sign language interpreters available on request</a:t>
            </a:r>
            <a:endParaRPr lang="en-US" sz="1400" dirty="0"/>
          </a:p>
        </p:txBody>
      </p:sp>
      <p:sp>
        <p:nvSpPr>
          <p:cNvPr id="8" name="Shape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200400" y="1097280"/>
            <a:ext cx="2788920" cy="352044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9" name="Shape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200400" y="1097280"/>
            <a:ext cx="2788920" cy="64008"/>
          </a:xfrm>
          <a:prstGeom prst="rect">
            <a:avLst/>
          </a:prstGeom>
          <a:solidFill>
            <a:srgbClr val="2E6B47"/>
          </a:solidFill>
          <a:ln/>
        </p:spPr>
      </p:sp>
      <p:sp>
        <p:nvSpPr>
          <p:cNvPr id="10" name="Text 8" descr="Written and Visual Materials"/>
          <p:cNvSpPr/>
          <p:nvPr/>
        </p:nvSpPr>
        <p:spPr>
          <a:xfrm>
            <a:off x="3200401" y="1170432"/>
            <a:ext cx="2788918" cy="56411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1700" b="1" dirty="0">
                <a:solidFill>
                  <a:srgbClr val="2E6B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Written and Visual Materials</a:t>
            </a:r>
            <a:endParaRPr lang="en-US" sz="1700" dirty="0"/>
          </a:p>
        </p:txBody>
      </p:sp>
      <p:sp>
        <p:nvSpPr>
          <p:cNvPr id="11" name="Text 9" descr="Minimum 14pt font; 16pt or larger preferred Use sans-serif fonts: Calibri, Arial, or Verdana Maintain high contrast — 4.5:1 ratio minimum Left-align text; avoid justified alignment Write in plain lang"/>
          <p:cNvSpPr/>
          <p:nvPr/>
        </p:nvSpPr>
        <p:spPr>
          <a:xfrm>
            <a:off x="3291840" y="1645920"/>
            <a:ext cx="2697480" cy="297180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4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Minimum 14pt font; 16pt or larger preferred</a:t>
            </a:r>
            <a:endParaRPr lang="en-US" sz="14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4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sans-serif fonts: Calibri, Arial, or Verdana</a:t>
            </a:r>
            <a:endParaRPr lang="en-US" sz="14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4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Maintain high contrast — 4.5:1 ratio minimum</a:t>
            </a:r>
            <a:endParaRPr lang="en-US" sz="14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4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Left-align text; avoid justified alignment</a:t>
            </a:r>
            <a:endParaRPr lang="en-US" sz="14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4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in plain language at a 6th–8th grade reading level</a:t>
            </a:r>
            <a:endParaRPr lang="en-US" sz="14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4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Proactively offer large print and alternate formats</a:t>
            </a:r>
            <a:endParaRPr lang="en-US" sz="1400" dirty="0"/>
          </a:p>
        </p:txBody>
      </p:sp>
      <p:sp>
        <p:nvSpPr>
          <p:cNvPr id="12" name="Shape 1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126480" y="1097280"/>
            <a:ext cx="2788920" cy="352044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3" name="Shape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126480" y="1097280"/>
            <a:ext cx="2788920" cy="64008"/>
          </a:xfrm>
          <a:prstGeom prst="rect">
            <a:avLst/>
          </a:prstGeom>
          <a:solidFill>
            <a:srgbClr val="3D5470"/>
          </a:solidFill>
          <a:ln/>
        </p:spPr>
      </p:sp>
      <p:sp>
        <p:nvSpPr>
          <p:cNvPr id="14" name="Text 12" descr="Digital and Online"/>
          <p:cNvSpPr/>
          <p:nvPr/>
        </p:nvSpPr>
        <p:spPr>
          <a:xfrm>
            <a:off x="6217920" y="1170432"/>
            <a:ext cx="2606040" cy="43891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1700" b="1" dirty="0">
                <a:solidFill>
                  <a:srgbClr val="3D54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 and Online</a:t>
            </a:r>
            <a:endParaRPr lang="en-US" sz="1700" dirty="0"/>
          </a:p>
        </p:txBody>
      </p:sp>
      <p:sp>
        <p:nvSpPr>
          <p:cNvPr id="15" name="Text 13" descr="Meet WCAG 2.1 AA compliance for your website Add alt text to all images on website and social media Caption all video content — auto-captions alone are insufficient Ensure PDFs are tagged for screen r"/>
          <p:cNvSpPr/>
          <p:nvPr/>
        </p:nvSpPr>
        <p:spPr>
          <a:xfrm>
            <a:off x="6126480" y="1645920"/>
            <a:ext cx="2788920" cy="2971800"/>
          </a:xfrm>
          <a:prstGeom prst="rect">
            <a:avLst/>
          </a:prstGeom>
          <a:noFill/>
          <a:ln/>
        </p:spPr>
        <p:txBody>
          <a:bodyPr wrap="square" rtlCol="0" anchor="ctr">
            <a:normAutofit lnSpcReduction="10000"/>
          </a:bodyPr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4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Meet WCAG 2.1 AA compliance for your website</a:t>
            </a:r>
            <a:endParaRPr lang="en-US" sz="14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4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 alt text to all images on website and social media</a:t>
            </a:r>
            <a:endParaRPr lang="en-US" sz="14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4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Caption all video content — auto-captions alone are insufficient</a:t>
            </a:r>
            <a:endParaRPr lang="en-US" sz="14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4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Ensure PDFs are tagged for screen reader access</a:t>
            </a:r>
            <a:endParaRPr lang="en-US" sz="14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4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Support full keyboard navigation without a mouse</a:t>
            </a:r>
            <a:endParaRPr lang="en-US" sz="14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40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 your site with a screen reader regularly</a:t>
            </a:r>
            <a:endParaRPr lang="en-US" sz="1400" dirty="0"/>
          </a:p>
        </p:txBody>
      </p:sp>
      <p:sp>
        <p:nvSpPr>
          <p:cNvPr id="16" name="Shape 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B3A5C"/>
          </a:solidFill>
          <a:ln/>
        </p:spPr>
      </p:sp>
      <p:sp>
        <p:nvSpPr>
          <p:cNvPr id="17" name="Text 15" descr="Ask patrons how they prefer to receive information — then honor that preference."/>
          <p:cNvSpPr/>
          <p:nvPr/>
        </p:nvSpPr>
        <p:spPr>
          <a:xfrm>
            <a:off x="457200" y="4782312"/>
            <a:ext cx="8229600" cy="34118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E8A8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Ask patrons how they prefer to receive information — then honor that preference.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2026 Conference">
      <a:dk1>
        <a:srgbClr val="027676"/>
      </a:dk1>
      <a:lt1>
        <a:srgbClr val="FFFFFF"/>
      </a:lt1>
      <a:dk2>
        <a:srgbClr val="EA7867"/>
      </a:dk2>
      <a:lt2>
        <a:srgbClr val="FCECDB"/>
      </a:lt2>
      <a:accent1>
        <a:srgbClr val="87C3BF"/>
      </a:accent1>
      <a:accent2>
        <a:srgbClr val="F0A586"/>
      </a:accent2>
      <a:accent3>
        <a:srgbClr val="F05758"/>
      </a:accent3>
      <a:accent4>
        <a:srgbClr val="FAAE58"/>
      </a:accent4>
      <a:accent5>
        <a:srgbClr val="815241"/>
      </a:accent5>
      <a:accent6>
        <a:srgbClr val="47231A"/>
      </a:accent6>
      <a:hlink>
        <a:srgbClr val="C58C54"/>
      </a:hlink>
      <a:folHlink>
        <a:srgbClr val="0A344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2162</Words>
  <Application>Microsoft Office PowerPoint</Application>
  <PresentationFormat>On-screen Show (16:9)</PresentationFormat>
  <Paragraphs>312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28" baseType="lpstr">
      <vt:lpstr>Arial</vt:lpstr>
      <vt:lpstr>Calibri</vt:lpstr>
      <vt:lpstr>Calibri Light</vt:lpstr>
      <vt:lpstr>Georgia</vt:lpstr>
      <vt:lpstr>Play</vt:lpstr>
      <vt:lpstr>Rubik</vt:lpstr>
      <vt:lpstr>Office Theme</vt:lpstr>
      <vt:lpstr>1_Office Theme</vt:lpstr>
      <vt:lpstr>Cover slide</vt:lpstr>
      <vt:lpstr>Don’t Miss!</vt:lpstr>
      <vt:lpstr>Beyond the Ramp</vt:lpstr>
      <vt:lpstr>Session Overview: What We'll Explore Today</vt:lpstr>
      <vt:lpstr>Why This Matters</vt:lpstr>
      <vt:lpstr>The Inclusion Spectrum</vt:lpstr>
      <vt:lpstr>Disability Etiquette: Language That Respects</vt:lpstr>
      <vt:lpstr>Understanding Disability: A Broad View</vt:lpstr>
      <vt:lpstr>Inclusive Communication</vt:lpstr>
      <vt:lpstr>Sensory and Environmental Design</vt:lpstr>
      <vt:lpstr>Sensory and Environmental Design</vt:lpstr>
      <vt:lpstr>Accessible and Inclusive Programming</vt:lpstr>
      <vt:lpstr>Collection Development and Disability Representation</vt:lpstr>
      <vt:lpstr>Building a Culture of Inclusion: Staff Training</vt:lpstr>
      <vt:lpstr>Real Scenarios: Let's Practice</vt:lpstr>
      <vt:lpstr>Quick Wins: What You Can Do This Week</vt:lpstr>
      <vt:lpstr>My Library Action Plan</vt:lpstr>
      <vt:lpstr>Resources and Further Learning</vt:lpstr>
      <vt:lpstr>conclusion</vt:lpstr>
      <vt:lpstr>Please take a moment to  complete the program survey.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Beyond the Ramp: Creating Truly Inclusive Library Experiences</dc:title>
  <dc:subject>PptxGenJS Presentation</dc:subject>
  <dc:creator>PptxGenJS</dc:creator>
  <cp:lastModifiedBy>AM Dillon</cp:lastModifiedBy>
  <cp:revision>29</cp:revision>
  <dcterms:created xsi:type="dcterms:W3CDTF">2026-04-23T13:41:44Z</dcterms:created>
  <dcterms:modified xsi:type="dcterms:W3CDTF">2026-05-05T17:07:50Z</dcterms:modified>
</cp:coreProperties>
</file>