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10287000" cx="18288000"/>
  <p:notesSz cx="6858000" cy="9144000"/>
  <p:embeddedFontLst>
    <p:embeddedFont>
      <p:font typeface="Chewy"/>
      <p:regular r:id="rId42"/>
    </p:embeddedFont>
    <p:embeddedFont>
      <p:font typeface="Poppins"/>
      <p:regular r:id="rId43"/>
      <p:bold r:id="rId44"/>
      <p:italic r:id="rId45"/>
      <p:boldItalic r:id="rId46"/>
    </p:embeddedFont>
    <p:embeddedFont>
      <p:font typeface="Comfortaa Medium"/>
      <p:regular r:id="rId47"/>
      <p:bold r:id="rId48"/>
    </p:embeddedFont>
    <p:embeddedFont>
      <p:font typeface="Comfortaa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9B0F077-0950-4F0C-AB7D-EE794A51342D}">
  <a:tblStyle styleId="{49B0F077-0950-4F0C-AB7D-EE794A5134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Chewy-regular.fntdata"/><Relationship Id="rId41" Type="http://schemas.openxmlformats.org/officeDocument/2006/relationships/slide" Target="slides/slide35.xml"/><Relationship Id="rId44" Type="http://schemas.openxmlformats.org/officeDocument/2006/relationships/font" Target="fonts/Poppins-bold.fntdata"/><Relationship Id="rId43" Type="http://schemas.openxmlformats.org/officeDocument/2006/relationships/font" Target="fonts/Poppins-regular.fntdata"/><Relationship Id="rId46" Type="http://schemas.openxmlformats.org/officeDocument/2006/relationships/font" Target="fonts/Poppins-boldItalic.fntdata"/><Relationship Id="rId45" Type="http://schemas.openxmlformats.org/officeDocument/2006/relationships/font" Target="fonts/Poppi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ComfortaaMedium-bold.fntdata"/><Relationship Id="rId47" Type="http://schemas.openxmlformats.org/officeDocument/2006/relationships/font" Target="fonts/ComfortaaMedium-regular.fntdata"/><Relationship Id="rId49" Type="http://schemas.openxmlformats.org/officeDocument/2006/relationships/font" Target="fonts/Comforta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Comfortaa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dae652774d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dae652774d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dae652774d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d6c213c399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d6c213c399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d6c213c399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4d8f094fe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d4d8f094fe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d4d8f094fe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86a3194f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d86a3194f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d86a3194f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d6c213c39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d6c213c39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d6c213c39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d6c213c399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d6c213c399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3d6c213c399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d9bb49028c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d9bb49028c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d9bb49028c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dbf304b785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dbf304b785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dbf304b785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d6c213c399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d6c213c399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d6c213c399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d9c9b2273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d9c9b2273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3d9c9b2273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dd84269b7b_1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dd84269b7b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3dd84269b7b_1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d9c9b2273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d9c9b2273f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d9c9b2273f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dadaf27da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dadaf27da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dadaf27da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db252652ad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db252652ad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db252652ad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dbf304b785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dbf304b785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dbf304b785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db252652a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db252652a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3db252652a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db252652ad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db252652ad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3db252652ad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dbf304b785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dbf304b785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3dbf304b785_0_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db252652ad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db252652ad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3db252652ad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dbf304b785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dbf304b785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3dbf304b785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dbf304b78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dbf304b78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dbf304b78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dbf304b785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dbf304b785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3dbf304b785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dd84269b7b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dd84269b7b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3dd84269b7b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dae652774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dae652774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dae652774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ae652774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dae652774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3dae652774d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ae652774d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dae652774d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3dae652774d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dae652774d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dae652774d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dae652774d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dae652774d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dae652774d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dae652774d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ae652774d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ae652774d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dae652774d_0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 type="blank">
  <p:cSld name="BLANK">
    <p:bg>
      <p:bgPr>
        <a:solidFill>
          <a:schemeClr val="lt2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 of MLA DLA 2026 conference logo. Our Stories, Our Shelves" id="14" name="Google Shape;1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47022" y="812373"/>
            <a:ext cx="12593959" cy="8662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sz="2400"/>
            </a:lvl1pPr>
            <a:lvl2pPr lvl="1">
              <a:buNone/>
              <a:defRPr sz="2400"/>
            </a:lvl2pPr>
            <a:lvl3pPr lvl="2">
              <a:buNone/>
              <a:defRPr sz="2400"/>
            </a:lvl3pPr>
            <a:lvl4pPr lvl="3">
              <a:buNone/>
              <a:defRPr sz="2400"/>
            </a:lvl4pPr>
            <a:lvl5pPr lvl="4">
              <a:buNone/>
              <a:defRPr sz="2400"/>
            </a:lvl5pPr>
            <a:lvl6pPr lvl="5">
              <a:buNone/>
              <a:defRPr sz="2400"/>
            </a:lvl6pPr>
            <a:lvl7pPr lvl="6">
              <a:buNone/>
              <a:defRPr sz="2400"/>
            </a:lvl7pPr>
            <a:lvl8pPr lvl="7">
              <a:buNone/>
              <a:defRPr sz="2400"/>
            </a:lvl8pPr>
            <a:lvl9pPr lvl="8">
              <a:buNone/>
              <a:defRPr sz="2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White">
  <p:cSld name="Section Header_White">
    <p:bg>
      <p:bgPr>
        <a:solidFill>
          <a:schemeClr val="lt2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A6A6"/>
              </a:buClr>
              <a:buSzPts val="1800"/>
              <a:buNone/>
              <a:defRPr sz="1800">
                <a:solidFill>
                  <a:srgbClr val="88A6A6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A6A6"/>
              </a:buClr>
              <a:buSzPts val="1600"/>
              <a:buNone/>
              <a:defRPr sz="1600">
                <a:solidFill>
                  <a:srgbClr val="88A6A6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9pPr>
          </a:lstStyle>
          <a:p/>
        </p:txBody>
      </p:sp>
      <p:sp>
        <p:nvSpPr>
          <p:cNvPr id="69" name="Google Shape;69;p11"/>
          <p:cNvSpPr/>
          <p:nvPr>
            <p:ph idx="2" type="pic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lumn_Pink">
  <p:cSld name="2_Column_Pi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2"/>
          <p:cNvSpPr txBox="1"/>
          <p:nvPr>
            <p:ph type="title"/>
          </p:nvPr>
        </p:nvSpPr>
        <p:spPr>
          <a:xfrm>
            <a:off x="634626" y="295100"/>
            <a:ext cx="10746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>
            <a:off x="652764" y="2705100"/>
            <a:ext cx="79578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5" name="Google Shape;75;p12"/>
          <p:cNvSpPr txBox="1"/>
          <p:nvPr>
            <p:ph idx="2" type="body"/>
          </p:nvPr>
        </p:nvSpPr>
        <p:spPr>
          <a:xfrm>
            <a:off x="9144000" y="2705100"/>
            <a:ext cx="79578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pic>
        <p:nvPicPr>
          <p:cNvPr descr="Decorative." id="76" name="Google Shape;76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" id="77" name="Google Shape;7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lumn_Blue">
  <p:cSld name="2_Column_Blu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3"/>
          <p:cNvSpPr txBox="1"/>
          <p:nvPr>
            <p:ph type="title"/>
          </p:nvPr>
        </p:nvSpPr>
        <p:spPr>
          <a:xfrm>
            <a:off x="634626" y="295100"/>
            <a:ext cx="10354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652764" y="2705100"/>
            <a:ext cx="79578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3" name="Google Shape;83;p13"/>
          <p:cNvSpPr txBox="1"/>
          <p:nvPr>
            <p:ph idx="2" type="body"/>
          </p:nvPr>
        </p:nvSpPr>
        <p:spPr>
          <a:xfrm>
            <a:off x="9144000" y="2705100"/>
            <a:ext cx="79578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pic>
        <p:nvPicPr>
          <p:cNvPr descr="Decorative." id="84" name="Google Shape;8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lumn_Green">
  <p:cSld name="2_Column_Gree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634626" y="295100"/>
            <a:ext cx="10191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" type="body"/>
          </p:nvPr>
        </p:nvSpPr>
        <p:spPr>
          <a:xfrm>
            <a:off x="652764" y="2705100"/>
            <a:ext cx="79578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90" name="Google Shape;90;p14"/>
          <p:cNvSpPr txBox="1"/>
          <p:nvPr>
            <p:ph idx="2" type="body"/>
          </p:nvPr>
        </p:nvSpPr>
        <p:spPr>
          <a:xfrm>
            <a:off x="9144000" y="2705100"/>
            <a:ext cx="79578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pic>
        <p:nvPicPr>
          <p:cNvPr descr="Decorative." id="91" name="Google Shape;9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" id="92" name="Google Shape;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lumn-Header_Pink">
  <p:cSld name="2_Column-Header_Pi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5"/>
          <p:cNvSpPr txBox="1"/>
          <p:nvPr>
            <p:ph type="title"/>
          </p:nvPr>
        </p:nvSpPr>
        <p:spPr>
          <a:xfrm>
            <a:off x="634626" y="295100"/>
            <a:ext cx="10713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" type="body"/>
          </p:nvPr>
        </p:nvSpPr>
        <p:spPr>
          <a:xfrm>
            <a:off x="432596" y="2121015"/>
            <a:ext cx="80523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5"/>
          <p:cNvSpPr txBox="1"/>
          <p:nvPr>
            <p:ph idx="2" type="body"/>
          </p:nvPr>
        </p:nvSpPr>
        <p:spPr>
          <a:xfrm>
            <a:off x="432596" y="3570621"/>
            <a:ext cx="8052300" cy="5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9" name="Google Shape;99;p15"/>
          <p:cNvSpPr txBox="1"/>
          <p:nvPr>
            <p:ph idx="3" type="body"/>
          </p:nvPr>
        </p:nvSpPr>
        <p:spPr>
          <a:xfrm>
            <a:off x="9061275" y="2133702"/>
            <a:ext cx="80523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0" name="Google Shape;100;p15"/>
          <p:cNvSpPr txBox="1"/>
          <p:nvPr>
            <p:ph idx="4" type="body"/>
          </p:nvPr>
        </p:nvSpPr>
        <p:spPr>
          <a:xfrm>
            <a:off x="9061275" y="3732796"/>
            <a:ext cx="8052300" cy="5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pic>
        <p:nvPicPr>
          <p:cNvPr descr="Decorative." id="101" name="Google Shape;10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" id="102" name="Google Shape;1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lumn-Header_Blue">
  <p:cSld name="2_Column-Header_Blu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6"/>
          <p:cNvSpPr txBox="1"/>
          <p:nvPr>
            <p:ph type="title"/>
          </p:nvPr>
        </p:nvSpPr>
        <p:spPr>
          <a:xfrm>
            <a:off x="634626" y="295100"/>
            <a:ext cx="9783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107" name="Google Shape;10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" id="108" name="Google Shape;1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432596" y="2121015"/>
            <a:ext cx="80523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1" name="Google Shape;111;p16"/>
          <p:cNvSpPr txBox="1"/>
          <p:nvPr>
            <p:ph idx="2" type="body"/>
          </p:nvPr>
        </p:nvSpPr>
        <p:spPr>
          <a:xfrm>
            <a:off x="432596" y="3570621"/>
            <a:ext cx="8052300" cy="5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2" name="Google Shape;112;p16"/>
          <p:cNvSpPr txBox="1"/>
          <p:nvPr>
            <p:ph idx="3" type="body"/>
          </p:nvPr>
        </p:nvSpPr>
        <p:spPr>
          <a:xfrm>
            <a:off x="9061275" y="2133702"/>
            <a:ext cx="80523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16"/>
          <p:cNvSpPr txBox="1"/>
          <p:nvPr>
            <p:ph idx="4" type="body"/>
          </p:nvPr>
        </p:nvSpPr>
        <p:spPr>
          <a:xfrm>
            <a:off x="9061275" y="3732796"/>
            <a:ext cx="8052300" cy="5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lumn-Header_Green">
  <p:cSld name="3_Column-Header_Gree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634626" y="295100"/>
            <a:ext cx="1115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116" name="Google Shape;11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117" name="Google Shape;11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432596" y="2121015"/>
            <a:ext cx="80523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0" name="Google Shape;120;p17"/>
          <p:cNvSpPr txBox="1"/>
          <p:nvPr>
            <p:ph idx="2" type="body"/>
          </p:nvPr>
        </p:nvSpPr>
        <p:spPr>
          <a:xfrm>
            <a:off x="432596" y="3570621"/>
            <a:ext cx="8052300" cy="5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p17"/>
          <p:cNvSpPr txBox="1"/>
          <p:nvPr>
            <p:ph idx="3" type="body"/>
          </p:nvPr>
        </p:nvSpPr>
        <p:spPr>
          <a:xfrm>
            <a:off x="9061275" y="2133702"/>
            <a:ext cx="80523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2" name="Google Shape;122;p17"/>
          <p:cNvSpPr txBox="1"/>
          <p:nvPr>
            <p:ph idx="4" type="body"/>
          </p:nvPr>
        </p:nvSpPr>
        <p:spPr>
          <a:xfrm>
            <a:off x="9061275" y="3732796"/>
            <a:ext cx="8052300" cy="5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_Pink">
  <p:cSld name="Photo_Pi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>
            <p:ph idx="2" type="pic"/>
          </p:nvPr>
        </p:nvSpPr>
        <p:spPr>
          <a:xfrm>
            <a:off x="888810" y="1447800"/>
            <a:ext cx="16510500" cy="73914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888810" y="898978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2B1803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2B1803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2B1803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2B1803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6" name="Google Shape;126;p18"/>
          <p:cNvSpPr txBox="1"/>
          <p:nvPr>
            <p:ph idx="3" type="body"/>
          </p:nvPr>
        </p:nvSpPr>
        <p:spPr>
          <a:xfrm>
            <a:off x="867201" y="446278"/>
            <a:ext cx="66294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hoto_Pink">
  <p:cSld name="1_Photo_Pi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5240337" y="3167590"/>
            <a:ext cx="7746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  <a:defRPr sz="8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5240337" y="4843990"/>
            <a:ext cx="780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>
                <a:solidFill>
                  <a:schemeClr val="dk1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9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Pink">
  <p:cSld name="Blank_Pi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 txBox="1"/>
          <p:nvPr>
            <p:ph type="title"/>
          </p:nvPr>
        </p:nvSpPr>
        <p:spPr>
          <a:xfrm>
            <a:off x="634626" y="295100"/>
            <a:ext cx="1090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135" name="Google Shape;13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136" name="Google Shape;1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l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/>
        </p:nvSpPr>
        <p:spPr>
          <a:xfrm>
            <a:off x="-3939855" y="9694953"/>
            <a:ext cx="834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258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chemeClr val="accent6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May 6-8, 2026  |  Cambridge, MD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2438400" y="4873560"/>
            <a:ext cx="13411200" cy="19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5076242" y="7200900"/>
            <a:ext cx="7807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raphic of MLA DLA 2026 conference logo. Our Stories, Our Shelves"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11125" y="184225"/>
            <a:ext cx="5130099" cy="35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Blue">
  <p:cSld name="Blank_Blu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 txBox="1"/>
          <p:nvPr>
            <p:ph type="title"/>
          </p:nvPr>
        </p:nvSpPr>
        <p:spPr>
          <a:xfrm>
            <a:off x="634626" y="295100"/>
            <a:ext cx="10926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141" name="Google Shape;14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Green">
  <p:cSld name="Blank_Green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634626" y="295100"/>
            <a:ext cx="9734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146" name="Google Shape;14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147" name="Google Shape;14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Pink">
  <p:cSld name="Section Header_Pink">
    <p:bg>
      <p:bgPr>
        <a:solidFill>
          <a:schemeClr val="dk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b="1" sz="4000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2" name="Google Shape;152;p23"/>
          <p:cNvSpPr/>
          <p:nvPr>
            <p:ph idx="2" type="pic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Blue">
  <p:cSld name="Section Header_Blue">
    <p:bg>
      <p:bgPr>
        <a:solidFill>
          <a:schemeClr val="accen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 cap="none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722325" y="1338963"/>
            <a:ext cx="7772400" cy="306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>
                <a:solidFill>
                  <a:srgbClr val="2B1803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>
                <a:solidFill>
                  <a:srgbClr val="2B1803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  <a:defRPr sz="1400">
                <a:solidFill>
                  <a:srgbClr val="2B1803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  <a:defRPr sz="1400">
                <a:solidFill>
                  <a:srgbClr val="2B1803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  <a:defRPr sz="1400">
                <a:solidFill>
                  <a:srgbClr val="2B1803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  <a:defRPr sz="1400">
                <a:solidFill>
                  <a:srgbClr val="2B1803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  <a:defRPr sz="1400">
                <a:solidFill>
                  <a:srgbClr val="2B1803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  <a:defRPr sz="1400">
                <a:solidFill>
                  <a:srgbClr val="2B1803"/>
                </a:solidFill>
              </a:defRPr>
            </a:lvl9pPr>
          </a:lstStyle>
          <a:p/>
        </p:txBody>
      </p:sp>
      <p:sp>
        <p:nvSpPr>
          <p:cNvPr id="25" name="Google Shape;25;p4"/>
          <p:cNvSpPr/>
          <p:nvPr>
            <p:ph idx="2" type="pic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Pink" type="obj">
  <p:cSld name="OBJECT">
    <p:bg>
      <p:bgPr>
        <a:solidFill>
          <a:schemeClr val="lt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" type="body"/>
          </p:nvPr>
        </p:nvSpPr>
        <p:spPr>
          <a:xfrm>
            <a:off x="1066800" y="2628900"/>
            <a:ext cx="1615440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/>
          <p:nvPr>
            <p:ph type="title"/>
          </p:nvPr>
        </p:nvSpPr>
        <p:spPr>
          <a:xfrm>
            <a:off x="634630" y="295100"/>
            <a:ext cx="17576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32" name="Google Shape;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Blue">
  <p:cSld name="Title and Content_Blu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idx="1" type="body"/>
          </p:nvPr>
        </p:nvSpPr>
        <p:spPr>
          <a:xfrm>
            <a:off x="1066800" y="2628900"/>
            <a:ext cx="1615440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solidFill>
                  <a:srgbClr val="2B1803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solidFill>
                  <a:srgbClr val="2B1803"/>
                </a:solidFill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solidFill>
                  <a:srgbClr val="2B1803"/>
                </a:solidFill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solidFill>
                  <a:srgbClr val="2B1803"/>
                </a:solidFill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accent3"/>
          </a:solid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38" name="Google Shape;3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39" name="Google Shape;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Blue 1">
  <p:cSld name="Title and Content_Blue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" type="body"/>
          </p:nvPr>
        </p:nvSpPr>
        <p:spPr>
          <a:xfrm>
            <a:off x="1066800" y="2628900"/>
            <a:ext cx="1615440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solidFill>
                  <a:srgbClr val="2B1803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solidFill>
                  <a:srgbClr val="2B1803"/>
                </a:solidFill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solidFill>
                  <a:srgbClr val="2B1803"/>
                </a:solidFill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solidFill>
                  <a:srgbClr val="2B1803"/>
                </a:solidFill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7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45" name="Google Shape;4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46" name="Google Shape;4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Blue 1 1">
  <p:cSld name="Title and Content_Blue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idx="1" type="body"/>
          </p:nvPr>
        </p:nvSpPr>
        <p:spPr>
          <a:xfrm>
            <a:off x="1066800" y="2628900"/>
            <a:ext cx="1615440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solidFill>
                  <a:srgbClr val="2B1803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solidFill>
                  <a:srgbClr val="2B1803"/>
                </a:solidFill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solidFill>
                  <a:srgbClr val="2B1803"/>
                </a:solidFill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solidFill>
                  <a:srgbClr val="2B1803"/>
                </a:solidFill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8"/>
          <p:cNvSpPr/>
          <p:nvPr/>
        </p:nvSpPr>
        <p:spPr>
          <a:xfrm>
            <a:off x="0" y="0"/>
            <a:ext cx="18288000" cy="17331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52" name="Google Shape;5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53" name="Google Shape;5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Green">
  <p:cSld name="Title and Content_Gree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body"/>
          </p:nvPr>
        </p:nvSpPr>
        <p:spPr>
          <a:xfrm>
            <a:off x="1066800" y="2628900"/>
            <a:ext cx="1615440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solidFill>
                  <a:srgbClr val="2B1803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solidFill>
                  <a:srgbClr val="2B1803"/>
                </a:solidFill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solidFill>
                  <a:srgbClr val="2B1803"/>
                </a:solidFill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solidFill>
                  <a:srgbClr val="2B1803"/>
                </a:solidFill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solidFill>
                  <a:srgbClr val="2B180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type="title"/>
          </p:nvPr>
        </p:nvSpPr>
        <p:spPr>
          <a:xfrm>
            <a:off x="634629" y="295100"/>
            <a:ext cx="1688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Decorative." id="58" name="Google Shape;5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11500" y="6972300"/>
            <a:ext cx="1447799" cy="3064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59" name="Google Shape;5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Green">
  <p:cSld name="Section Header_Green">
    <p:bg>
      <p:bgPr>
        <a:solidFill>
          <a:schemeClr val="accent5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722325" y="1600210"/>
            <a:ext cx="7772400" cy="28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0"/>
          <p:cNvSpPr/>
          <p:nvPr>
            <p:ph idx="2" type="pic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>
            <a:lvl1pPr lvl="0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 b="1" sz="24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419100"/>
            <a:ext cx="16992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4400"/>
              <a:buFont typeface="Poppins"/>
              <a:buNone/>
              <a:defRPr b="1" i="0" sz="4400" u="none" cap="none" strike="noStrike">
                <a:solidFill>
                  <a:srgbClr val="2B180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2400300"/>
            <a:ext cx="16992600" cy="7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Font typeface="Comfortaa Medium"/>
              <a:buChar char="•"/>
              <a:defRPr i="0" sz="3200" u="none" cap="none" strike="noStrike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Font typeface="Comfortaa Medium"/>
              <a:buChar char="–"/>
              <a:defRPr i="0" sz="2800" u="none" cap="none" strike="noStrike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Font typeface="Comfortaa Medium"/>
              <a:buChar char="•"/>
              <a:defRPr i="0" sz="2400" u="none" cap="none" strike="noStrike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Font typeface="Comfortaa Medium"/>
              <a:buChar char="–"/>
              <a:defRPr i="0" sz="2000" u="none" cap="none" strike="noStrike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Font typeface="Comfortaa Medium"/>
              <a:buChar char="»"/>
              <a:defRPr i="0" sz="2000" u="none" cap="none" strike="noStrike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 Medium"/>
              <a:buChar char="•"/>
              <a:defRPr i="0" sz="2000" u="none" cap="none" strike="noStrik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 Medium"/>
              <a:buChar char="•"/>
              <a:defRPr i="0" sz="2000" u="none" cap="none" strike="noStrik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 Medium"/>
              <a:buChar char="•"/>
              <a:defRPr i="0" sz="2000" u="none" cap="none" strike="noStrik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 Medium"/>
              <a:buChar char="•"/>
              <a:defRPr i="0" sz="2000" u="none" cap="none" strike="noStrik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67625" lIns="167625" spcFirstLastPara="1" rIns="167625" wrap="square" tIns="167625">
            <a:noAutofit/>
          </a:bodyPr>
          <a:lstStyle>
            <a:lvl1pPr lvl="0" algn="r">
              <a:buNone/>
              <a:defRPr sz="2400">
                <a:solidFill>
                  <a:srgbClr val="2B1803"/>
                </a:solidFill>
              </a:defRPr>
            </a:lvl1pPr>
            <a:lvl2pPr lvl="1" algn="r">
              <a:buNone/>
              <a:defRPr sz="2400">
                <a:solidFill>
                  <a:srgbClr val="2B1803"/>
                </a:solidFill>
              </a:defRPr>
            </a:lvl2pPr>
            <a:lvl3pPr lvl="2" algn="r">
              <a:buNone/>
              <a:defRPr sz="2400">
                <a:solidFill>
                  <a:srgbClr val="2B1803"/>
                </a:solidFill>
              </a:defRPr>
            </a:lvl3pPr>
            <a:lvl4pPr lvl="3" algn="r">
              <a:buNone/>
              <a:defRPr sz="2400">
                <a:solidFill>
                  <a:srgbClr val="2B1803"/>
                </a:solidFill>
              </a:defRPr>
            </a:lvl4pPr>
            <a:lvl5pPr lvl="4" algn="r">
              <a:buNone/>
              <a:defRPr sz="2400">
                <a:solidFill>
                  <a:srgbClr val="2B1803"/>
                </a:solidFill>
              </a:defRPr>
            </a:lvl5pPr>
            <a:lvl6pPr lvl="5" algn="r">
              <a:buNone/>
              <a:defRPr sz="2400">
                <a:solidFill>
                  <a:srgbClr val="2B1803"/>
                </a:solidFill>
              </a:defRPr>
            </a:lvl6pPr>
            <a:lvl7pPr lvl="6" algn="r">
              <a:buNone/>
              <a:defRPr sz="2400">
                <a:solidFill>
                  <a:srgbClr val="2B1803"/>
                </a:solidFill>
              </a:defRPr>
            </a:lvl7pPr>
            <a:lvl8pPr lvl="7" algn="r">
              <a:buNone/>
              <a:defRPr sz="2400">
                <a:solidFill>
                  <a:srgbClr val="2B1803"/>
                </a:solidFill>
              </a:defRPr>
            </a:lvl8pPr>
            <a:lvl9pPr lvl="8" algn="r">
              <a:buNone/>
              <a:defRPr sz="2400">
                <a:solidFill>
                  <a:srgbClr val="2B180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hyperlink" Target="https://www.healthycalvert.org/indicators/index/view?indicatorId=399&amp;localeId=1248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image" Target="../media/image32.jpg"/><Relationship Id="rId5" Type="http://schemas.openxmlformats.org/officeDocument/2006/relationships/image" Target="../media/image35.jpg"/><Relationship Id="rId6" Type="http://schemas.openxmlformats.org/officeDocument/2006/relationships/image" Target="../media/image31.jpg"/><Relationship Id="rId7" Type="http://schemas.openxmlformats.org/officeDocument/2006/relationships/image" Target="../media/image17.png"/><Relationship Id="rId8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/>
          <p:nvPr>
            <p:ph type="title"/>
          </p:nvPr>
        </p:nvSpPr>
        <p:spPr>
          <a:xfrm>
            <a:off x="651600" y="430900"/>
            <a:ext cx="139641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Word of the Day</a:t>
            </a:r>
            <a:endParaRPr sz="9600"/>
          </a:p>
        </p:txBody>
      </p:sp>
      <p:sp>
        <p:nvSpPr>
          <p:cNvPr id="267" name="Google Shape;267;p33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p33"/>
          <p:cNvSpPr txBox="1"/>
          <p:nvPr/>
        </p:nvSpPr>
        <p:spPr>
          <a:xfrm>
            <a:off x="3270600" y="3429000"/>
            <a:ext cx="11746800" cy="45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Access</a:t>
            </a:r>
            <a:endParaRPr sz="25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/>
          <p:nvPr>
            <p:ph type="title"/>
          </p:nvPr>
        </p:nvSpPr>
        <p:spPr>
          <a:xfrm>
            <a:off x="230049" y="4149375"/>
            <a:ext cx="9955200" cy="3846000"/>
          </a:xfrm>
          <a:prstGeom prst="rect">
            <a:avLst/>
          </a:prstGeom>
        </p:spPr>
        <p:txBody>
          <a:bodyPr anchorCtr="0" anchor="t" bIns="141950" lIns="141950" spcFirstLastPara="1" rIns="141950" wrap="square" tIns="1419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1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Why </a:t>
            </a:r>
            <a:r>
              <a:rPr lang="en-US" sz="781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Kindergarten</a:t>
            </a:r>
            <a:r>
              <a:rPr lang="en-US" sz="781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781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1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Gear Up?</a:t>
            </a:r>
            <a:endParaRPr sz="781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34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230057" y="1820332"/>
            <a:ext cx="12066600" cy="2329200"/>
          </a:xfrm>
          <a:prstGeom prst="rect">
            <a:avLst/>
          </a:prstGeom>
        </p:spPr>
        <p:txBody>
          <a:bodyPr anchorCtr="0" anchor="b" bIns="141950" lIns="141950" spcFirstLastPara="1" rIns="141950" wrap="square" tIns="141950">
            <a:normAutofit/>
          </a:bodyPr>
          <a:lstStyle/>
          <a:p>
            <a:pPr indent="0" lvl="0" marL="0" rtl="0" algn="l">
              <a:spcBef>
                <a:spcPts val="745"/>
              </a:spcBef>
              <a:spcAft>
                <a:spcPts val="0"/>
              </a:spcAft>
              <a:buNone/>
            </a:pPr>
            <a:r>
              <a:rPr lang="en-US" sz="3726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Part 2:</a:t>
            </a:r>
            <a:endParaRPr sz="3726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Screenshot of the Kindergartengearup.org website." id="277" name="Google Shape;277;p34" title="KindergartenGearUp_web_mobile1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7678" l="-1060" r="1060" t="0"/>
          <a:stretch/>
        </p:blipFill>
        <p:spPr>
          <a:xfrm>
            <a:off x="10287000" y="0"/>
            <a:ext cx="8001000" cy="102870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>
            <p:ph type="title"/>
          </p:nvPr>
        </p:nvSpPr>
        <p:spPr>
          <a:xfrm>
            <a:off x="634626" y="295100"/>
            <a:ext cx="103545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KRA Scores</a:t>
            </a:r>
            <a:endParaRPr/>
          </a:p>
        </p:txBody>
      </p:sp>
      <p:sp>
        <p:nvSpPr>
          <p:cNvPr id="284" name="Google Shape;284;p35"/>
          <p:cNvSpPr txBox="1"/>
          <p:nvPr>
            <p:ph idx="1" type="body"/>
          </p:nvPr>
        </p:nvSpPr>
        <p:spPr>
          <a:xfrm>
            <a:off x="13099816" y="1998925"/>
            <a:ext cx="4769700" cy="594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892"/>
              <a:t>Only 43% of kindergartners </a:t>
            </a:r>
            <a:r>
              <a:rPr lang="en-US" sz="3892"/>
              <a:t>demonstrate</a:t>
            </a:r>
            <a:r>
              <a:rPr lang="en-US" sz="3892"/>
              <a:t> school readiness for Calvert County</a:t>
            </a:r>
            <a:endParaRPr sz="3892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3892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892"/>
              <a:t>How can libraries support?</a:t>
            </a:r>
            <a:endParaRPr sz="3892"/>
          </a:p>
        </p:txBody>
      </p:sp>
      <p:sp>
        <p:nvSpPr>
          <p:cNvPr id="285" name="Google Shape;285;p35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6" name="Google Shape;286;p35" title="school-readiness-at-kin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625" y="2171700"/>
            <a:ext cx="12188223" cy="767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/>
          <p:nvPr/>
        </p:nvSpPr>
        <p:spPr>
          <a:xfrm>
            <a:off x="12871600" y="92565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https://www.healthycalvert.org/indicators/index/view?indicatorId=399&amp;localeId=1248</a:t>
            </a:r>
            <a:endParaRPr sz="28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Kindergarten Gear Up?</a:t>
            </a:r>
            <a:endParaRPr/>
          </a:p>
        </p:txBody>
      </p:sp>
      <p:sp>
        <p:nvSpPr>
          <p:cNvPr id="294" name="Google Shape;294;p36"/>
          <p:cNvSpPr txBox="1"/>
          <p:nvPr>
            <p:ph idx="1" type="body"/>
          </p:nvPr>
        </p:nvSpPr>
        <p:spPr>
          <a:xfrm>
            <a:off x="495300" y="2014400"/>
            <a:ext cx="15825600" cy="792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-418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•"/>
            </a:pPr>
            <a:r>
              <a:rPr b="1" lang="en-US" sz="9200" u="sng">
                <a:latin typeface="Comfortaa"/>
                <a:ea typeface="Comfortaa"/>
                <a:cs typeface="Comfortaa"/>
                <a:sym typeface="Comfortaa"/>
              </a:rPr>
              <a:t>Developed by: </a:t>
            </a:r>
            <a:endParaRPr b="1" sz="9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00"/>
              <a:t>Jodi odi del Pena - Librarian III &amp; Youth Services Manager</a:t>
            </a:r>
            <a:endParaRPr sz="92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00"/>
              <a:t>San Diego County Library</a:t>
            </a:r>
            <a:endParaRPr sz="92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00"/>
          </a:p>
          <a:p>
            <a:pPr indent="-418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•"/>
            </a:pPr>
            <a:r>
              <a:rPr b="1" lang="en-US" sz="9200" u="sng">
                <a:latin typeface="Comfortaa"/>
                <a:ea typeface="Comfortaa"/>
                <a:cs typeface="Comfortaa"/>
                <a:sym typeface="Comfortaa"/>
              </a:rPr>
              <a:t>Program Description:</a:t>
            </a:r>
            <a:endParaRPr b="1" sz="9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00"/>
              <a:t>This school-readiness initiative was developed by </a:t>
            </a:r>
            <a:r>
              <a:rPr lang="en-US" sz="9200"/>
              <a:t>public</a:t>
            </a:r>
            <a:r>
              <a:rPr lang="en-US" sz="9200"/>
              <a:t> librarians for public libraries and has been reviewed and approved by </a:t>
            </a:r>
            <a:r>
              <a:rPr lang="en-US" sz="9200"/>
              <a:t>San Diego State University’s Department of Education. </a:t>
            </a:r>
            <a:endParaRPr sz="92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00"/>
          </a:p>
          <a:p>
            <a:pPr indent="-418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mfortaa"/>
              <a:buChar char="•"/>
            </a:pPr>
            <a:r>
              <a:rPr b="1" lang="en-US" sz="9200" u="sng">
                <a:latin typeface="Comfortaa"/>
                <a:ea typeface="Comfortaa"/>
                <a:cs typeface="Comfortaa"/>
                <a:sym typeface="Comfortaa"/>
              </a:rPr>
              <a:t>Target audience:</a:t>
            </a:r>
            <a:endParaRPr b="1" sz="9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00"/>
              <a:t>Children entering Kindergarten who have had limited or no formal early childhood education or child care experience.</a:t>
            </a:r>
            <a:endParaRPr sz="92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00"/>
          </a:p>
          <a:p>
            <a:pPr indent="-418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9200" u="sng"/>
              <a:t>Program Structure</a:t>
            </a:r>
            <a:endParaRPr sz="9200" u="sng"/>
          </a:p>
          <a:p>
            <a:pPr indent="-41846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9200"/>
              <a:t>Duration 8-10 weeks</a:t>
            </a:r>
            <a:endParaRPr sz="9200"/>
          </a:p>
          <a:p>
            <a:pPr indent="-41846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9200"/>
              <a:t>Session Length: 1 hour per session</a:t>
            </a:r>
            <a:endParaRPr sz="9200"/>
          </a:p>
          <a:p>
            <a:pPr indent="-41846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9200"/>
              <a:t>Design: Sequential sessions that intentionally build upon </a:t>
            </a:r>
            <a:r>
              <a:rPr lang="en-US" sz="9200"/>
              <a:t>previously</a:t>
            </a:r>
            <a:r>
              <a:rPr lang="en-US" sz="9200"/>
              <a:t> introduced skills. </a:t>
            </a:r>
            <a:endParaRPr sz="2000"/>
          </a:p>
        </p:txBody>
      </p:sp>
      <p:sp>
        <p:nvSpPr>
          <p:cNvPr id="295" name="Google Shape;295;p36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>
            <p:ph type="title"/>
          </p:nvPr>
        </p:nvSpPr>
        <p:spPr>
          <a:xfrm>
            <a:off x="634624" y="295100"/>
            <a:ext cx="16985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Early Learners Outcomes</a:t>
            </a:r>
            <a:endParaRPr/>
          </a:p>
        </p:txBody>
      </p:sp>
      <p:sp>
        <p:nvSpPr>
          <p:cNvPr id="302" name="Google Shape;302;p37"/>
          <p:cNvSpPr txBox="1"/>
          <p:nvPr>
            <p:ph idx="1" type="body"/>
          </p:nvPr>
        </p:nvSpPr>
        <p:spPr>
          <a:xfrm>
            <a:off x="537125" y="2614985"/>
            <a:ext cx="9443100" cy="640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 u="sng"/>
              <a:t>Body &amp; Spatial Awareness</a:t>
            </a:r>
            <a:endParaRPr sz="3220" u="sng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Communication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 u="sng"/>
              <a:t>Cooperation</a:t>
            </a:r>
            <a:endParaRPr sz="3220" u="sng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Critical Thinking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Fine Motor Skills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 u="sng"/>
              <a:t>Focus &amp; Self-Control</a:t>
            </a:r>
            <a:endParaRPr sz="3220" u="sng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 u="sng"/>
              <a:t>Group Dynamics</a:t>
            </a:r>
            <a:endParaRPr sz="3220" u="sng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Growth Mindset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 u="sng"/>
              <a:t>Independence</a:t>
            </a:r>
            <a:endParaRPr sz="3220" u="sng"/>
          </a:p>
        </p:txBody>
      </p:sp>
      <p:sp>
        <p:nvSpPr>
          <p:cNvPr id="303" name="Google Shape;303;p37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p37"/>
          <p:cNvSpPr txBox="1"/>
          <p:nvPr>
            <p:ph idx="1" type="body"/>
          </p:nvPr>
        </p:nvSpPr>
        <p:spPr>
          <a:xfrm>
            <a:off x="8509325" y="2614985"/>
            <a:ext cx="9443100" cy="640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Kindergarten Knowledge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 u="sng"/>
              <a:t>Letter Recognition</a:t>
            </a:r>
            <a:endParaRPr sz="3220" u="sng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 u="sng"/>
              <a:t>Math skills</a:t>
            </a:r>
            <a:endParaRPr sz="3220" u="sng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Print Awareness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Resilience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Sequencing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Sorting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/>
              <a:t>Vocabulary</a:t>
            </a:r>
            <a:endParaRPr sz="3220"/>
          </a:p>
          <a:p>
            <a:pPr indent="-4330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20"/>
              <a:buChar char="•"/>
            </a:pPr>
            <a:r>
              <a:rPr lang="en-US" sz="3220" u="sng"/>
              <a:t>Word Awareness</a:t>
            </a:r>
            <a:endParaRPr sz="3220" u="sng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/>
          <p:nvPr>
            <p:ph idx="1" type="body"/>
          </p:nvPr>
        </p:nvSpPr>
        <p:spPr>
          <a:xfrm>
            <a:off x="3080523" y="2705100"/>
            <a:ext cx="14607900" cy="594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88950" lvl="0" marL="457200" rtl="0" algn="l">
              <a:lnSpc>
                <a:spcPct val="200000"/>
              </a:lnSpc>
              <a:spcBef>
                <a:spcPts val="560"/>
              </a:spcBef>
              <a:spcAft>
                <a:spcPts val="0"/>
              </a:spcAft>
              <a:buSzPts val="4100"/>
              <a:buChar char="•"/>
            </a:pPr>
            <a:r>
              <a:rPr lang="en-US" sz="4100"/>
              <a:t>Advocacy</a:t>
            </a:r>
            <a:endParaRPr sz="4100"/>
          </a:p>
          <a:p>
            <a:pPr indent="-488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100"/>
              <a:buChar char="•"/>
            </a:pPr>
            <a:r>
              <a:rPr lang="en-US" sz="4100"/>
              <a:t>Community Building</a:t>
            </a:r>
            <a:endParaRPr sz="4100"/>
          </a:p>
          <a:p>
            <a:pPr indent="-488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100"/>
              <a:buChar char="•"/>
            </a:pPr>
            <a:r>
              <a:rPr lang="en-US" sz="4100"/>
              <a:t>Confidence</a:t>
            </a:r>
            <a:endParaRPr sz="4100"/>
          </a:p>
          <a:p>
            <a:pPr indent="-488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100"/>
              <a:buChar char="•"/>
            </a:pPr>
            <a:r>
              <a:rPr lang="en-US" sz="4100"/>
              <a:t>Connection</a:t>
            </a:r>
            <a:endParaRPr sz="4100"/>
          </a:p>
          <a:p>
            <a:pPr indent="-488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4100"/>
              <a:buChar char="•"/>
            </a:pPr>
            <a:r>
              <a:rPr lang="en-US" sz="4100"/>
              <a:t>Peer-to-Peer Learning</a:t>
            </a:r>
            <a:endParaRPr sz="4500"/>
          </a:p>
        </p:txBody>
      </p:sp>
      <p:sp>
        <p:nvSpPr>
          <p:cNvPr id="311" name="Google Shape;311;p38"/>
          <p:cNvSpPr txBox="1"/>
          <p:nvPr>
            <p:ph type="title"/>
          </p:nvPr>
        </p:nvSpPr>
        <p:spPr>
          <a:xfrm>
            <a:off x="634626" y="295100"/>
            <a:ext cx="107463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Caregiver Outcomes</a:t>
            </a:r>
            <a:endParaRPr/>
          </a:p>
        </p:txBody>
      </p:sp>
      <p:sp>
        <p:nvSpPr>
          <p:cNvPr id="312" name="Google Shape;312;p38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9"/>
          <p:cNvSpPr txBox="1"/>
          <p:nvPr>
            <p:ph type="title"/>
          </p:nvPr>
        </p:nvSpPr>
        <p:spPr>
          <a:xfrm>
            <a:off x="298454" y="295100"/>
            <a:ext cx="168858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Website of KGU</a:t>
            </a:r>
            <a:endParaRPr sz="6000"/>
          </a:p>
        </p:txBody>
      </p:sp>
      <p:sp>
        <p:nvSpPr>
          <p:cNvPr id="319" name="Google Shape;319;p39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0" name="Google Shape;3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2000298"/>
            <a:ext cx="18287997" cy="829530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/>
        </p:nvSpPr>
        <p:spPr>
          <a:xfrm>
            <a:off x="15786075" y="1323200"/>
            <a:ext cx="2424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Book Lists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322" name="Google Shape;322;p39"/>
          <p:cNvSpPr/>
          <p:nvPr/>
        </p:nvSpPr>
        <p:spPr>
          <a:xfrm>
            <a:off x="7465150" y="1948050"/>
            <a:ext cx="659400" cy="678600"/>
          </a:xfrm>
          <a:prstGeom prst="ellipse">
            <a:avLst/>
          </a:prstGeom>
          <a:noFill/>
          <a:ln cap="flat" cmpd="sng" w="32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5475" lIns="105475" spcFirstLastPara="1" rIns="105475" wrap="square" tIns="10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15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323" name="Google Shape;323;p39"/>
          <p:cNvSpPr/>
          <p:nvPr/>
        </p:nvSpPr>
        <p:spPr>
          <a:xfrm>
            <a:off x="8998200" y="1883576"/>
            <a:ext cx="910200" cy="787500"/>
          </a:xfrm>
          <a:prstGeom prst="ellipse">
            <a:avLst/>
          </a:prstGeom>
          <a:noFill/>
          <a:ln cap="flat" cmpd="sng" w="32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5475" lIns="105475" spcFirstLastPara="1" rIns="105475" wrap="square" tIns="10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15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324" name="Google Shape;324;p39"/>
          <p:cNvSpPr/>
          <p:nvPr/>
        </p:nvSpPr>
        <p:spPr>
          <a:xfrm>
            <a:off x="8251050" y="1981692"/>
            <a:ext cx="659400" cy="606900"/>
          </a:xfrm>
          <a:prstGeom prst="ellipse">
            <a:avLst/>
          </a:prstGeom>
          <a:noFill/>
          <a:ln cap="flat" cmpd="sng" w="32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5475" lIns="105475" spcFirstLastPara="1" rIns="105475" wrap="square" tIns="10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15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325" name="Google Shape;325;p39"/>
          <p:cNvSpPr txBox="1"/>
          <p:nvPr/>
        </p:nvSpPr>
        <p:spPr>
          <a:xfrm>
            <a:off x="17332579" y="9628249"/>
            <a:ext cx="659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17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/>
          <p:nvPr>
            <p:ph type="title"/>
          </p:nvPr>
        </p:nvSpPr>
        <p:spPr>
          <a:xfrm>
            <a:off x="335725" y="3549650"/>
            <a:ext cx="6001200" cy="172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/>
              <a:t>Storytime vs KGU</a:t>
            </a:r>
            <a:endParaRPr sz="7100"/>
          </a:p>
        </p:txBody>
      </p:sp>
      <p:sp>
        <p:nvSpPr>
          <p:cNvPr id="332" name="Google Shape;332;p40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3" name="Google Shape;333;p40"/>
          <p:cNvSpPr/>
          <p:nvPr/>
        </p:nvSpPr>
        <p:spPr>
          <a:xfrm>
            <a:off x="8320375" y="100875"/>
            <a:ext cx="9890700" cy="100518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334" name="Google Shape;334;p40"/>
          <p:cNvSpPr/>
          <p:nvPr/>
        </p:nvSpPr>
        <p:spPr>
          <a:xfrm>
            <a:off x="9939325" y="5277950"/>
            <a:ext cx="6652800" cy="50091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5" name="Google Shape;335;p40"/>
          <p:cNvSpPr txBox="1"/>
          <p:nvPr/>
        </p:nvSpPr>
        <p:spPr>
          <a:xfrm>
            <a:off x="9651775" y="853875"/>
            <a:ext cx="72279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 u="sng">
                <a:latin typeface="Comfortaa"/>
                <a:ea typeface="Comfortaa"/>
                <a:cs typeface="Comfortaa"/>
                <a:sym typeface="Comfortaa"/>
              </a:rPr>
              <a:t>KGU</a:t>
            </a:r>
            <a:endParaRPr b="1" sz="4600" u="sng">
              <a:latin typeface="Comfortaa"/>
              <a:ea typeface="Comfortaa"/>
              <a:cs typeface="Comfortaa"/>
              <a:sym typeface="Comforta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Caregiver Gear Up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Independence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Independent Group Dynamics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Independent</a:t>
            </a: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 social, emotional, behavioral learning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Platform for directed adult peer-to-peer learning</a:t>
            </a:r>
            <a:endParaRPr sz="3200"/>
          </a:p>
        </p:txBody>
      </p:sp>
      <p:sp>
        <p:nvSpPr>
          <p:cNvPr id="336" name="Google Shape;336;p40"/>
          <p:cNvSpPr txBox="1"/>
          <p:nvPr/>
        </p:nvSpPr>
        <p:spPr>
          <a:xfrm>
            <a:off x="11043394" y="5612150"/>
            <a:ext cx="50712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 u="sng">
                <a:latin typeface="Comfortaa"/>
                <a:ea typeface="Comfortaa"/>
                <a:cs typeface="Comfortaa"/>
                <a:sym typeface="Comfortaa"/>
              </a:rPr>
              <a:t>Storytime</a:t>
            </a:r>
            <a:endParaRPr b="1" sz="4600" u="sng">
              <a:latin typeface="Comfortaa"/>
              <a:ea typeface="Comfortaa"/>
              <a:cs typeface="Comfortaa"/>
              <a:sym typeface="Comfortaa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Early learning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Early literacy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Early numeracy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STEAM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Growth Mindset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Group Dynamics</a:t>
            </a:r>
            <a:endParaRPr sz="32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omfortaa Medium"/>
              <a:buChar char="●"/>
            </a:pPr>
            <a:r>
              <a:rPr lang="en-US" sz="3200">
                <a:latin typeface="Comfortaa Medium"/>
                <a:ea typeface="Comfortaa Medium"/>
                <a:cs typeface="Comfortaa Medium"/>
                <a:sym typeface="Comfortaa Medium"/>
              </a:rPr>
              <a:t>Social Skills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>
            <p:ph type="title"/>
          </p:nvPr>
        </p:nvSpPr>
        <p:spPr>
          <a:xfrm>
            <a:off x="501675" y="3429000"/>
            <a:ext cx="9293100" cy="3990000"/>
          </a:xfrm>
          <a:prstGeom prst="rect">
            <a:avLst/>
          </a:prstGeom>
        </p:spPr>
        <p:txBody>
          <a:bodyPr anchorCtr="0" anchor="t" bIns="199450" lIns="199450" spcFirstLastPara="1" rIns="199450" wrap="square" tIns="1994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8727"/>
              <a:t>Kindergarten Gear Up at </a:t>
            </a:r>
            <a:r>
              <a:rPr lang="en-US" sz="8727"/>
              <a:t>Calvert Library</a:t>
            </a:r>
            <a:endParaRPr sz="8727"/>
          </a:p>
        </p:txBody>
      </p:sp>
      <p:sp>
        <p:nvSpPr>
          <p:cNvPr id="343" name="Google Shape;343;p41"/>
          <p:cNvSpPr txBox="1"/>
          <p:nvPr>
            <p:ph idx="1" type="body"/>
          </p:nvPr>
        </p:nvSpPr>
        <p:spPr>
          <a:xfrm>
            <a:off x="501675" y="2308500"/>
            <a:ext cx="2129400" cy="916800"/>
          </a:xfrm>
          <a:prstGeom prst="rect">
            <a:avLst/>
          </a:prstGeom>
        </p:spPr>
        <p:txBody>
          <a:bodyPr anchorCtr="0" anchor="b" bIns="199450" lIns="199450" spcFirstLastPara="1" rIns="199450" wrap="square" tIns="1994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47"/>
              </a:spcBef>
              <a:spcAft>
                <a:spcPts val="0"/>
              </a:spcAft>
              <a:buSzPts val="853"/>
              <a:buNone/>
            </a:pPr>
            <a:r>
              <a:rPr lang="en-US" sz="3758"/>
              <a:t>Part 3:</a:t>
            </a:r>
            <a:endParaRPr sz="3758"/>
          </a:p>
        </p:txBody>
      </p:sp>
      <p:sp>
        <p:nvSpPr>
          <p:cNvPr id="344" name="Google Shape;344;p41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Photograph of Kindergarten Gear Up class in front of a school bus on the last day of the program series. " id="345" name="Google Shape;345;p41" title="PXL_20250617_182618401~2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15" l="0" r="0" t="1315"/>
          <a:stretch/>
        </p:blipFill>
        <p:spPr>
          <a:xfrm>
            <a:off x="10287000" y="0"/>
            <a:ext cx="8001000" cy="10287002"/>
          </a:xfrm>
          <a:prstGeom prst="rect">
            <a:avLst/>
          </a:prstGeom>
        </p:spPr>
      </p:pic>
      <p:pic>
        <p:nvPicPr>
          <p:cNvPr descr="decorative." id="346" name="Google Shape;34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1550" y="4498075"/>
            <a:ext cx="594500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347" name="Google Shape;3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9450" y="4498075"/>
            <a:ext cx="442100" cy="44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 txBox="1"/>
          <p:nvPr>
            <p:ph type="title"/>
          </p:nvPr>
        </p:nvSpPr>
        <p:spPr>
          <a:xfrm>
            <a:off x="634625" y="295100"/>
            <a:ext cx="119949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Logistics of KGU Program</a:t>
            </a:r>
            <a:endParaRPr sz="6000"/>
          </a:p>
        </p:txBody>
      </p:sp>
      <p:sp>
        <p:nvSpPr>
          <p:cNvPr id="354" name="Google Shape;354;p42"/>
          <p:cNvSpPr txBox="1"/>
          <p:nvPr>
            <p:ph idx="1" type="body"/>
          </p:nvPr>
        </p:nvSpPr>
        <p:spPr>
          <a:xfrm>
            <a:off x="432596" y="2121015"/>
            <a:ext cx="8052300" cy="105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b="1" lang="en-US" sz="4400" u="sng">
                <a:latin typeface="Comfortaa"/>
                <a:ea typeface="Comfortaa"/>
                <a:cs typeface="Comfortaa"/>
                <a:sym typeface="Comfortaa"/>
              </a:rPr>
              <a:t>Year One</a:t>
            </a:r>
            <a:endParaRPr b="1" sz="440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5" name="Google Shape;355;p42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6" name="Google Shape;356;p42"/>
          <p:cNvSpPr txBox="1"/>
          <p:nvPr>
            <p:ph idx="2" type="body"/>
          </p:nvPr>
        </p:nvSpPr>
        <p:spPr>
          <a:xfrm>
            <a:off x="432596" y="3570621"/>
            <a:ext cx="8052300" cy="576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spcBef>
                <a:spcPts val="48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Max Registration: </a:t>
            </a:r>
            <a:r>
              <a:rPr lang="en-US" sz="3600"/>
              <a:t>10 kids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x1 a week for 10 weeks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2pm - 3pm</a:t>
            </a:r>
            <a:endParaRPr sz="3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i="1" lang="en-US" sz="3600"/>
              <a:t>Attendance:</a:t>
            </a:r>
            <a:endParaRPr i="1" sz="3600"/>
          </a:p>
          <a:p>
            <a:pPr indent="-457200" lvl="0" marL="457200" rtl="0" algn="l">
              <a:spcBef>
                <a:spcPts val="48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Started with 10 kids attending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Ended with 8 kids attending</a:t>
            </a:r>
            <a:endParaRPr sz="3600"/>
          </a:p>
        </p:txBody>
      </p:sp>
      <p:sp>
        <p:nvSpPr>
          <p:cNvPr id="357" name="Google Shape;357;p42"/>
          <p:cNvSpPr txBox="1"/>
          <p:nvPr>
            <p:ph idx="3" type="body"/>
          </p:nvPr>
        </p:nvSpPr>
        <p:spPr>
          <a:xfrm>
            <a:off x="9061275" y="2133702"/>
            <a:ext cx="8052300" cy="105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b="1" lang="en-US" sz="4400" u="sng">
                <a:latin typeface="Comfortaa"/>
                <a:ea typeface="Comfortaa"/>
                <a:cs typeface="Comfortaa"/>
                <a:sym typeface="Comfortaa"/>
              </a:rPr>
              <a:t>Year Two</a:t>
            </a:r>
            <a:endParaRPr b="1" sz="440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8" name="Google Shape;358;p42"/>
          <p:cNvSpPr txBox="1"/>
          <p:nvPr>
            <p:ph idx="4" type="body"/>
          </p:nvPr>
        </p:nvSpPr>
        <p:spPr>
          <a:xfrm>
            <a:off x="9061275" y="3570625"/>
            <a:ext cx="7930800" cy="576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Max Registration: 10 kids*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x1 a week for 9 weeks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2pm - 3pm</a:t>
            </a:r>
            <a:endParaRPr sz="36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i="1" lang="en-US" sz="3600"/>
              <a:t>Attendance:</a:t>
            </a:r>
            <a:endParaRPr i="1" sz="3600"/>
          </a:p>
          <a:p>
            <a:pPr indent="-457200" lvl="0" marL="457200" rtl="0" algn="l">
              <a:spcBef>
                <a:spcPts val="48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Started with 11 kids registered (8 attending)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Currently have 8 kids attending</a:t>
            </a:r>
            <a:endParaRPr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2170471" y="2377440"/>
            <a:ext cx="6973529" cy="6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>
                <a:latin typeface="Comfortaa"/>
                <a:ea typeface="Comfortaa"/>
                <a:cs typeface="Comfortaa"/>
                <a:sym typeface="Comfortaa"/>
              </a:rPr>
              <a:t>50/50 RAFFLE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Tickets are $1 each and can be purchased from </a:t>
            </a:r>
            <a:r>
              <a:rPr b="1" lang="en-US" sz="3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Conni Strittmatter</a:t>
            </a:r>
            <a:r>
              <a:rPr lang="en-US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or </a:t>
            </a:r>
            <a:r>
              <a:rPr b="1" lang="en-US" sz="3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David Dahl!</a:t>
            </a:r>
            <a:r>
              <a:rPr lang="en-US" sz="3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winner takes home half the pot.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t/>
            </a:r>
            <a:endParaRPr sz="3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>
                <a:latin typeface="Comfortaa"/>
                <a:ea typeface="Comfortaa"/>
                <a:cs typeface="Comfortaa"/>
                <a:sym typeface="Comfortaa"/>
              </a:rPr>
              <a:t>SILENT AUCTION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Visit the Silent Auction in the exhibitor hall to place your bids before 10:45 a.m. on Friday, May 8</a:t>
            </a:r>
            <a:r>
              <a:rPr baseline="30000" lang="en-US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</a:t>
            </a:r>
            <a:r>
              <a:rPr lang="en-US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722312" y="647700"/>
            <a:ext cx="16117887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Georgia"/>
              <a:buNone/>
            </a:pPr>
            <a:r>
              <a:rPr lang="en-US" sz="8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Don’t Miss!</a:t>
            </a:r>
            <a:endParaRPr sz="8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Decorative." id="166" name="Google Shape;16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6294" y="2324090"/>
            <a:ext cx="968384" cy="968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167" name="Google Shape;16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6144" y="5952729"/>
            <a:ext cx="1008677" cy="1008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168" name="Google Shape;16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6002" y="2279188"/>
            <a:ext cx="1058197" cy="105819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10972800" y="2324100"/>
            <a:ext cx="6347081" cy="69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latin typeface="Comfortaa"/>
                <a:ea typeface="Comfortaa"/>
                <a:cs typeface="Comfortaa"/>
                <a:sym typeface="Comfortaa"/>
              </a:rPr>
              <a:t>PUB QUIZ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Thursday, May 7 </a:t>
            </a:r>
            <a:b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8:00 – 10:00 p.m.</a:t>
            </a:r>
            <a:b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Choptank Ballroom</a:t>
            </a:r>
            <a:b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i="0" sz="36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i="0" sz="36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latin typeface="Comfortaa"/>
                <a:ea typeface="Comfortaa"/>
                <a:cs typeface="Comfortaa"/>
                <a:sym typeface="Comfortaa"/>
              </a:rPr>
              <a:t>KARAOKE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Thursday, May 7</a:t>
            </a:r>
            <a:b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US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8</a:t>
            </a:r>
            <a: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:00 – 1</a:t>
            </a:r>
            <a:r>
              <a:rPr lang="en-US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:00 p.m.</a:t>
            </a:r>
            <a:b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i="0" lang="en-US" sz="3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Windjammer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Decorative." id="170" name="Google Shape;17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77899" y="595272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6"/>
                </a:solidFill>
              </a:rPr>
              <a:t>‹#›</a:t>
            </a:fld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3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Community Partnership</a:t>
            </a:r>
            <a:endParaRPr sz="6000"/>
          </a:p>
        </p:txBody>
      </p:sp>
      <p:sp>
        <p:nvSpPr>
          <p:cNvPr id="365" name="Google Shape;365;p43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6" name="Google Shape;366;p43"/>
          <p:cNvSpPr txBox="1"/>
          <p:nvPr>
            <p:ph idx="1" type="body"/>
          </p:nvPr>
        </p:nvSpPr>
        <p:spPr>
          <a:xfrm>
            <a:off x="634625" y="2126500"/>
            <a:ext cx="16154400" cy="766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We partner with our county </a:t>
            </a:r>
            <a:r>
              <a:rPr lang="en-US"/>
              <a:t>school</a:t>
            </a:r>
            <a:r>
              <a:rPr lang="en-US"/>
              <a:t> system and they cover the grown-up portion of Kindergarten Gear Up.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They have representatives from the school system talk </a:t>
            </a:r>
            <a:r>
              <a:rPr lang="en-US"/>
              <a:t>about the following topics…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What to Expect in Kindergarten </a:t>
            </a:r>
            <a:r>
              <a:rPr i="1" lang="en-US" sz="2600"/>
              <a:t>(with a Kindergarten Teacher)</a:t>
            </a:r>
            <a:endParaRPr i="1" sz="2600"/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Behavior Strategies </a:t>
            </a:r>
            <a:r>
              <a:rPr i="1" lang="en-US" sz="2600"/>
              <a:t>(with a Behavior Therapist)</a:t>
            </a:r>
            <a:endParaRPr i="1" sz="2600"/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Fine Arts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STEM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Language Arts</a:t>
            </a:r>
            <a:endParaRPr/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Fine Motor </a:t>
            </a:r>
            <a:r>
              <a:rPr i="1" lang="en-US" sz="2600"/>
              <a:t>(with an Occupational Therapist)</a:t>
            </a:r>
            <a:endParaRPr i="1"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/>
          <p:nvPr>
            <p:ph type="title"/>
          </p:nvPr>
        </p:nvSpPr>
        <p:spPr>
          <a:xfrm>
            <a:off x="557525" y="142325"/>
            <a:ext cx="10153800" cy="1470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Materials We Use for KGU</a:t>
            </a:r>
            <a:endParaRPr sz="6000"/>
          </a:p>
        </p:txBody>
      </p:sp>
      <p:sp>
        <p:nvSpPr>
          <p:cNvPr id="373" name="Google Shape;373;p44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4" name="Google Shape;374;p44"/>
          <p:cNvSpPr txBox="1"/>
          <p:nvPr>
            <p:ph idx="1" type="body"/>
          </p:nvPr>
        </p:nvSpPr>
        <p:spPr>
          <a:xfrm>
            <a:off x="625450" y="2238450"/>
            <a:ext cx="11409900" cy="7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4200" u="sng">
                <a:latin typeface="Comfortaa"/>
                <a:ea typeface="Comfortaa"/>
                <a:cs typeface="Comfortaa"/>
                <a:sym typeface="Comfortaa"/>
              </a:rPr>
              <a:t>Bought </a:t>
            </a:r>
            <a:r>
              <a:rPr b="1" lang="en-US" sz="4200" u="sng">
                <a:latin typeface="Comfortaa"/>
                <a:ea typeface="Comfortaa"/>
                <a:cs typeface="Comfortaa"/>
                <a:sym typeface="Comfortaa"/>
              </a:rPr>
              <a:t>for KGU</a:t>
            </a:r>
            <a:endParaRPr b="1" sz="4200" u="sng">
              <a:latin typeface="Comfortaa"/>
              <a:ea typeface="Comfortaa"/>
              <a:cs typeface="Comfortaa"/>
              <a:sym typeface="Comfortaa"/>
            </a:endParaRPr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Child Size Tables (x3)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Child Size Chairs (x15)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Clear Pocket Sleeves (x15)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4200" u="sng">
                <a:latin typeface="Comfortaa"/>
                <a:ea typeface="Comfortaa"/>
                <a:cs typeface="Comfortaa"/>
                <a:sym typeface="Comfortaa"/>
              </a:rPr>
              <a:t>Existing Materials</a:t>
            </a:r>
            <a:endParaRPr sz="4200"/>
          </a:p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A Frame Easel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Smartboard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Manipulatives (puppets, gears, lincoln logs)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Carpet Squares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Calming Stuffies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Crafting Materials (crayons, scissors, pencils…)</a:t>
            </a:r>
            <a:endParaRPr/>
          </a:p>
        </p:txBody>
      </p:sp>
      <p:pic>
        <p:nvPicPr>
          <p:cNvPr id="375" name="Google Shape;37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5400" y="1977112"/>
            <a:ext cx="5728101" cy="7637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"/>
          <p:cNvSpPr txBox="1"/>
          <p:nvPr>
            <p:ph idx="1" type="body"/>
          </p:nvPr>
        </p:nvSpPr>
        <p:spPr>
          <a:xfrm>
            <a:off x="668550" y="1903250"/>
            <a:ext cx="16950900" cy="810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sz="3600"/>
              <a:t>Warm Up</a:t>
            </a:r>
            <a:endParaRPr sz="28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Goodbye Grownups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Whole Class At Tables</a:t>
            </a:r>
            <a:endParaRPr sz="360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-US" sz="3200"/>
              <a:t>Name Song</a:t>
            </a:r>
            <a:endParaRPr sz="320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-US" sz="3200"/>
              <a:t>Number of the Day</a:t>
            </a:r>
            <a:endParaRPr sz="320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-US" sz="3200"/>
              <a:t>Alphabet &amp; Phonemic Awareness</a:t>
            </a:r>
            <a:endParaRPr sz="320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-US" sz="3200"/>
              <a:t>Letter of the Day</a:t>
            </a:r>
            <a:endParaRPr sz="320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-US" sz="3200"/>
              <a:t>Word of the Day</a:t>
            </a:r>
            <a:endParaRPr sz="32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Movement Break</a:t>
            </a:r>
            <a:endParaRPr sz="36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600"/>
              <a:t>Ready to Read Song </a:t>
            </a:r>
            <a:r>
              <a:rPr lang="en-US" sz="2800"/>
              <a:t>(Eyes are Watching)</a:t>
            </a:r>
            <a:endParaRPr sz="28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Book &amp; Discussion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Lesson Activity</a:t>
            </a:r>
            <a:endParaRPr sz="36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600"/>
              <a:t>Practice Forming a Line </a:t>
            </a:r>
            <a:r>
              <a:rPr lang="en-US" sz="2800"/>
              <a:t>(We are the Dinosaurs) 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Grown Ups Return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Closing</a:t>
            </a:r>
            <a:endParaRPr sz="3600"/>
          </a:p>
        </p:txBody>
      </p:sp>
      <p:sp>
        <p:nvSpPr>
          <p:cNvPr id="382" name="Google Shape;382;p45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Lesson Plan Format</a:t>
            </a:r>
            <a:endParaRPr sz="6000"/>
          </a:p>
        </p:txBody>
      </p:sp>
      <p:sp>
        <p:nvSpPr>
          <p:cNvPr id="383" name="Google Shape;383;p45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4" name="Google Shape;3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3525" y="1828272"/>
            <a:ext cx="5606375" cy="744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"/>
          <p:cNvSpPr txBox="1"/>
          <p:nvPr>
            <p:ph idx="1" type="body"/>
          </p:nvPr>
        </p:nvSpPr>
        <p:spPr>
          <a:xfrm>
            <a:off x="846600" y="2141300"/>
            <a:ext cx="16154400" cy="712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600"/>
              <a:t>We met with the supervisor of early childhood education for CCPS, and decided the following themes from the kindergarten gear up website were most relevant to our community:</a:t>
            </a:r>
            <a:endParaRPr sz="3600"/>
          </a:p>
          <a:p>
            <a:pPr indent="-457200" lvl="0" marL="457200" rtl="0" algn="l">
              <a:spcBef>
                <a:spcPts val="64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Be Yourself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Be Creative</a:t>
            </a:r>
            <a:endParaRPr sz="36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600"/>
              <a:t>Be Kind </a:t>
            </a:r>
            <a:r>
              <a:rPr lang="en-US" sz="2800"/>
              <a:t>(Be a Friend)</a:t>
            </a:r>
            <a:endParaRPr sz="28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Be Persistent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Be Polite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Be an Ally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Be Responsible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Be a Leader</a:t>
            </a:r>
            <a:endParaRPr sz="3600"/>
          </a:p>
        </p:txBody>
      </p:sp>
      <p:sp>
        <p:nvSpPr>
          <p:cNvPr id="391" name="Google Shape;391;p46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Lesson Themes</a:t>
            </a:r>
            <a:endParaRPr sz="6000"/>
          </a:p>
        </p:txBody>
      </p:sp>
      <p:sp>
        <p:nvSpPr>
          <p:cNvPr id="392" name="Google Shape;392;p46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3" name="Google Shape;39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3700" y="4066950"/>
            <a:ext cx="4445976" cy="59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Warm Up Supplies</a:t>
            </a:r>
            <a:endParaRPr sz="6000"/>
          </a:p>
        </p:txBody>
      </p:sp>
      <p:sp>
        <p:nvSpPr>
          <p:cNvPr id="400" name="Google Shape;400;p47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1" name="Google Shape;4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25" y="2049388"/>
            <a:ext cx="5029949" cy="377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2675" y="2049388"/>
            <a:ext cx="5169252" cy="387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0725" y="6374212"/>
            <a:ext cx="4106555" cy="387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625" y="6497725"/>
            <a:ext cx="4839825" cy="36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06262" y="1861224"/>
            <a:ext cx="4210874" cy="425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34100" y="6368713"/>
            <a:ext cx="5155209" cy="388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"/>
          <p:cNvSpPr txBox="1"/>
          <p:nvPr>
            <p:ph type="title"/>
          </p:nvPr>
        </p:nvSpPr>
        <p:spPr>
          <a:xfrm>
            <a:off x="634625" y="295100"/>
            <a:ext cx="12656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Number Routine &amp; Alphabet</a:t>
            </a:r>
            <a:endParaRPr sz="6000"/>
          </a:p>
        </p:txBody>
      </p:sp>
      <p:sp>
        <p:nvSpPr>
          <p:cNvPr id="413" name="Google Shape;413;p48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4" name="Google Shape;4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6900" y="2599463"/>
            <a:ext cx="6560600" cy="44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8"/>
          <p:cNvPicPr preferRelativeResize="0"/>
          <p:nvPr/>
        </p:nvPicPr>
        <p:blipFill rotWithShape="1">
          <a:blip r:embed="rId4">
            <a:alphaModFix/>
          </a:blip>
          <a:srcRect b="0" l="0" r="3054" t="0"/>
          <a:stretch/>
        </p:blipFill>
        <p:spPr>
          <a:xfrm>
            <a:off x="755000" y="2558713"/>
            <a:ext cx="7974799" cy="45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8"/>
          <p:cNvSpPr txBox="1"/>
          <p:nvPr/>
        </p:nvSpPr>
        <p:spPr>
          <a:xfrm>
            <a:off x="10254850" y="1798575"/>
            <a:ext cx="64647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2B1803"/>
                </a:solidFill>
                <a:latin typeface="Comfortaa"/>
                <a:ea typeface="Comfortaa"/>
                <a:cs typeface="Comfortaa"/>
                <a:sym typeface="Comfortaa"/>
              </a:rPr>
              <a:t>Fundations</a:t>
            </a:r>
            <a:endParaRPr b="1" sz="3900">
              <a:solidFill>
                <a:srgbClr val="2B180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7" name="Google Shape;417;p48"/>
          <p:cNvSpPr/>
          <p:nvPr/>
        </p:nvSpPr>
        <p:spPr>
          <a:xfrm>
            <a:off x="7896100" y="5709750"/>
            <a:ext cx="739200" cy="127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418" name="Google Shape;418;p48"/>
          <p:cNvSpPr txBox="1"/>
          <p:nvPr/>
        </p:nvSpPr>
        <p:spPr>
          <a:xfrm>
            <a:off x="1630975" y="7387900"/>
            <a:ext cx="5253600" cy="23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Practice </a:t>
            </a: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identifying</a:t>
            </a: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numbers written in multiple ways and introduction to subitizing.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419" name="Google Shape;41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2400" y="5466600"/>
            <a:ext cx="1097400" cy="10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8"/>
          <p:cNvSpPr/>
          <p:nvPr/>
        </p:nvSpPr>
        <p:spPr>
          <a:xfrm>
            <a:off x="15980350" y="7219775"/>
            <a:ext cx="1400700" cy="255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421" name="Google Shape;421;p48"/>
          <p:cNvSpPr txBox="1"/>
          <p:nvPr/>
        </p:nvSpPr>
        <p:spPr>
          <a:xfrm>
            <a:off x="10475775" y="7387900"/>
            <a:ext cx="6637800" cy="23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Literacy curriculum used in our school system to provide instruction on phonics and spelling.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9"/>
          <p:cNvSpPr txBox="1"/>
          <p:nvPr>
            <p:ph idx="1" type="body"/>
          </p:nvPr>
        </p:nvSpPr>
        <p:spPr>
          <a:xfrm>
            <a:off x="830850" y="2676075"/>
            <a:ext cx="16154400" cy="28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6355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Grownups leave immediately after warm up</a:t>
            </a:r>
            <a:endParaRPr sz="3700"/>
          </a:p>
          <a:p>
            <a:pPr indent="-463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No transition activity with props to help ease the grownups leaving.*</a:t>
            </a:r>
            <a:endParaRPr sz="3700"/>
          </a:p>
          <a:p>
            <a:pPr indent="-463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Year one we did calendar and weather. Year two we did not.</a:t>
            </a:r>
            <a:endParaRPr sz="3700"/>
          </a:p>
          <a:p>
            <a:pPr indent="-463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Orientation session</a:t>
            </a:r>
            <a:endParaRPr sz="3700"/>
          </a:p>
        </p:txBody>
      </p:sp>
      <p:sp>
        <p:nvSpPr>
          <p:cNvPr id="428" name="Google Shape;428;p49"/>
          <p:cNvSpPr txBox="1"/>
          <p:nvPr>
            <p:ph type="title"/>
          </p:nvPr>
        </p:nvSpPr>
        <p:spPr>
          <a:xfrm>
            <a:off x="634625" y="295100"/>
            <a:ext cx="169980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300"/>
              <a:t>How We Strayed from the Original Lesson Plans</a:t>
            </a:r>
            <a:endParaRPr sz="5300"/>
          </a:p>
        </p:txBody>
      </p:sp>
      <p:sp>
        <p:nvSpPr>
          <p:cNvPr id="429" name="Google Shape;429;p49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0" name="Google Shape;430;p49"/>
          <p:cNvSpPr txBox="1"/>
          <p:nvPr/>
        </p:nvSpPr>
        <p:spPr>
          <a:xfrm>
            <a:off x="629175" y="1950450"/>
            <a:ext cx="55053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 u="sng">
                <a:solidFill>
                  <a:srgbClr val="2B1803"/>
                </a:solidFill>
                <a:latin typeface="Comfortaa"/>
                <a:ea typeface="Comfortaa"/>
                <a:cs typeface="Comfortaa"/>
                <a:sym typeface="Comfortaa"/>
              </a:rPr>
              <a:t>What We Removed…</a:t>
            </a:r>
            <a:endParaRPr b="1" sz="3700" u="sng">
              <a:solidFill>
                <a:srgbClr val="2B180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1" name="Google Shape;431;p49"/>
          <p:cNvSpPr txBox="1"/>
          <p:nvPr/>
        </p:nvSpPr>
        <p:spPr>
          <a:xfrm>
            <a:off x="702925" y="5689125"/>
            <a:ext cx="55053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 u="sng">
                <a:solidFill>
                  <a:srgbClr val="2B1803"/>
                </a:solidFill>
                <a:latin typeface="Comfortaa"/>
                <a:ea typeface="Comfortaa"/>
                <a:cs typeface="Comfortaa"/>
                <a:sym typeface="Comfortaa"/>
              </a:rPr>
              <a:t>What We Added</a:t>
            </a:r>
            <a:endParaRPr b="1" sz="3700" u="sng">
              <a:solidFill>
                <a:srgbClr val="2B180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2" name="Google Shape;432;p49"/>
          <p:cNvSpPr txBox="1"/>
          <p:nvPr>
            <p:ph idx="1" type="body"/>
          </p:nvPr>
        </p:nvSpPr>
        <p:spPr>
          <a:xfrm>
            <a:off x="830850" y="6643575"/>
            <a:ext cx="16154400" cy="329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6355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More </a:t>
            </a:r>
            <a:r>
              <a:rPr lang="en-US" sz="3700"/>
              <a:t>opportunities for movement</a:t>
            </a:r>
            <a:endParaRPr sz="3700"/>
          </a:p>
          <a:p>
            <a:pPr indent="-463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More emphasis on phonemic awareness</a:t>
            </a:r>
            <a:endParaRPr sz="3700"/>
          </a:p>
          <a:p>
            <a:pPr indent="-463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More emphasis on technology exposure (KRA)</a:t>
            </a:r>
            <a:endParaRPr sz="3700"/>
          </a:p>
          <a:p>
            <a:pPr indent="-463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More emphasis on sharing and accepting what you get.</a:t>
            </a:r>
            <a:endParaRPr sz="3700"/>
          </a:p>
          <a:p>
            <a:pPr indent="-463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n-US" sz="3700"/>
              <a:t>Bus ride and celebration</a:t>
            </a:r>
            <a:endParaRPr sz="3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0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Celebration Session!</a:t>
            </a:r>
            <a:endParaRPr sz="6000"/>
          </a:p>
        </p:txBody>
      </p:sp>
      <p:sp>
        <p:nvSpPr>
          <p:cNvPr id="439" name="Google Shape;439;p50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0" name="Google Shape;4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5200"/>
            <a:ext cx="3360649" cy="33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0" title="PXL_20250617_182445623.jpg"/>
          <p:cNvPicPr preferRelativeResize="0"/>
          <p:nvPr/>
        </p:nvPicPr>
        <p:blipFill rotWithShape="1">
          <a:blip r:embed="rId4">
            <a:alphaModFix/>
          </a:blip>
          <a:srcRect b="16674" l="0" r="0" t="0"/>
          <a:stretch/>
        </p:blipFill>
        <p:spPr>
          <a:xfrm>
            <a:off x="12346550" y="2022250"/>
            <a:ext cx="5864428" cy="36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0" title="PXL_20250617_184927016.MP.jpg"/>
          <p:cNvPicPr preferRelativeResize="0"/>
          <p:nvPr/>
        </p:nvPicPr>
        <p:blipFill rotWithShape="1">
          <a:blip r:embed="rId5">
            <a:alphaModFix/>
          </a:blip>
          <a:srcRect b="14342" l="11074" r="15245" t="13263"/>
          <a:stretch/>
        </p:blipFill>
        <p:spPr>
          <a:xfrm>
            <a:off x="3731550" y="1935200"/>
            <a:ext cx="8467277" cy="626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0" title="PXL_20250617_141755880.jpg"/>
          <p:cNvPicPr preferRelativeResize="0"/>
          <p:nvPr/>
        </p:nvPicPr>
        <p:blipFill rotWithShape="1">
          <a:blip r:embed="rId6">
            <a:alphaModFix/>
          </a:blip>
          <a:srcRect b="12966" l="0" r="0" t="6848"/>
          <a:stretch/>
        </p:blipFill>
        <p:spPr>
          <a:xfrm>
            <a:off x="152400" y="5584430"/>
            <a:ext cx="3360650" cy="3578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444" name="Google Shape;444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07079" y="3808913"/>
            <a:ext cx="292451" cy="292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corative." id="445" name="Google Shape;44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72273" y="3658754"/>
            <a:ext cx="292451" cy="2924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0"/>
          <p:cNvSpPr txBox="1"/>
          <p:nvPr/>
        </p:nvSpPr>
        <p:spPr>
          <a:xfrm>
            <a:off x="4269450" y="8199700"/>
            <a:ext cx="7597500" cy="20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3200"/>
              <a:buFont typeface="Comfortaa Medium"/>
              <a:buChar char="●"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Bus Ride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3200"/>
              <a:buFont typeface="Comfortaa Medium"/>
              <a:buChar char="●"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Grown Up Surveys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3200"/>
              <a:buFont typeface="Comfortaa Medium"/>
              <a:buChar char="●"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Certificates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3200"/>
              <a:buFont typeface="Comfortaa Medium"/>
              <a:buChar char="●"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Practice the line OUTSIDE!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447" name="Google Shape;447;p50"/>
          <p:cNvPicPr preferRelativeResize="0"/>
          <p:nvPr/>
        </p:nvPicPr>
        <p:blipFill rotWithShape="1">
          <a:blip r:embed="rId8">
            <a:alphaModFix/>
          </a:blip>
          <a:srcRect b="9223" l="0" r="0" t="0"/>
          <a:stretch/>
        </p:blipFill>
        <p:spPr>
          <a:xfrm>
            <a:off x="12346550" y="6537000"/>
            <a:ext cx="5111726" cy="3480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1"/>
          <p:cNvSpPr txBox="1"/>
          <p:nvPr>
            <p:ph idx="1" type="body"/>
          </p:nvPr>
        </p:nvSpPr>
        <p:spPr>
          <a:xfrm>
            <a:off x="252150" y="1817400"/>
            <a:ext cx="17481300" cy="595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3800" u="sng">
                <a:latin typeface="Comfortaa"/>
                <a:ea typeface="Comfortaa"/>
                <a:cs typeface="Comfortaa"/>
                <a:sym typeface="Comfortaa"/>
              </a:rPr>
              <a:t>What Caregivers Told Us in the End of Program Survey…</a:t>
            </a:r>
            <a:endParaRPr b="1" sz="3800" u="sng">
              <a:latin typeface="Comfortaa"/>
              <a:ea typeface="Comfortaa"/>
              <a:cs typeface="Comfortaa"/>
              <a:sym typeface="Comfortaa"/>
            </a:endParaRPr>
          </a:p>
          <a:p>
            <a:pPr indent="-415608" lvl="1" marL="9144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ct val="100000"/>
              <a:buChar char="–"/>
            </a:pPr>
            <a:r>
              <a:rPr lang="en-US" sz="3800"/>
              <a:t>“i really appreciate (child’s) enthusiasm and he wanted to come every week”</a:t>
            </a:r>
            <a:endParaRPr sz="3800"/>
          </a:p>
          <a:p>
            <a:pPr indent="-415608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3800"/>
              <a:t>“my child was so excited to come each week and she is so ready to start attending kindergarten. the program is really engaging to both kids and parents.”</a:t>
            </a:r>
            <a:endParaRPr sz="3800"/>
          </a:p>
          <a:p>
            <a:pPr indent="-415608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3800"/>
              <a:t>“a great opportunity for children to interact with other kids their age before entering school”</a:t>
            </a:r>
            <a:endParaRPr sz="3800"/>
          </a:p>
          <a:p>
            <a:pPr indent="-415608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3800"/>
              <a:t>“the teachers and guest speakers were amazing. very helpful in terms of what will be expected of my child when entering kindergarten. learned what i needed to work on with my child over the summer.”</a:t>
            </a:r>
            <a:endParaRPr sz="3800"/>
          </a:p>
        </p:txBody>
      </p:sp>
      <p:sp>
        <p:nvSpPr>
          <p:cNvPr id="454" name="Google Shape;454;p51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Successes!</a:t>
            </a:r>
            <a:endParaRPr sz="6000"/>
          </a:p>
        </p:txBody>
      </p:sp>
      <p:sp>
        <p:nvSpPr>
          <p:cNvPr id="455" name="Google Shape;455;p51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6" name="Google Shape;456;p51"/>
          <p:cNvSpPr txBox="1"/>
          <p:nvPr/>
        </p:nvSpPr>
        <p:spPr>
          <a:xfrm>
            <a:off x="504275" y="7655350"/>
            <a:ext cx="15464100" cy="22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 u="sng">
                <a:solidFill>
                  <a:srgbClr val="2B1803"/>
                </a:solidFill>
                <a:latin typeface="Comfortaa"/>
                <a:ea typeface="Comfortaa"/>
                <a:cs typeface="Comfortaa"/>
                <a:sym typeface="Comfortaa"/>
              </a:rPr>
              <a:t>What We Noticed</a:t>
            </a:r>
            <a:endParaRPr b="1" sz="2900" u="sng">
              <a:solidFill>
                <a:srgbClr val="2B180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2900"/>
              <a:buFont typeface="Comfortaa Medium"/>
              <a:buChar char="●"/>
            </a:pPr>
            <a:r>
              <a:rPr lang="en-US" sz="29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Walking in a Line</a:t>
            </a:r>
            <a:endParaRPr sz="29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2900"/>
              <a:buFont typeface="Comfortaa Medium"/>
              <a:buChar char="●"/>
            </a:pPr>
            <a:r>
              <a:rPr lang="en-US" sz="29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Waiting &amp; Accepting No</a:t>
            </a:r>
            <a:endParaRPr sz="29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2900"/>
              <a:buFont typeface="Comfortaa Medium"/>
              <a:buChar char="●"/>
            </a:pPr>
            <a:r>
              <a:rPr lang="en-US" sz="29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Shy boy</a:t>
            </a:r>
            <a:endParaRPr sz="29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2"/>
          <p:cNvSpPr txBox="1"/>
          <p:nvPr>
            <p:ph idx="1" type="body"/>
          </p:nvPr>
        </p:nvSpPr>
        <p:spPr>
          <a:xfrm>
            <a:off x="634625" y="1939750"/>
            <a:ext cx="16154400" cy="801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487045" lvl="0" marL="4572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Group Dynamics</a:t>
            </a:r>
            <a:endParaRPr sz="4400"/>
          </a:p>
          <a:p>
            <a:pPr indent="-48704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4400"/>
              <a:t>Kids who are too shy to participate</a:t>
            </a:r>
            <a:endParaRPr sz="4400"/>
          </a:p>
          <a:p>
            <a:pPr indent="-48704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4400"/>
              <a:t>Kids who have to share every thought</a:t>
            </a:r>
            <a:endParaRPr sz="4400"/>
          </a:p>
          <a:p>
            <a:pPr indent="-48704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lang="en-US" sz="4400"/>
              <a:t>Twin siblings</a:t>
            </a:r>
            <a:endParaRPr sz="4400"/>
          </a:p>
          <a:p>
            <a:pPr indent="-4870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Disengagement</a:t>
            </a:r>
            <a:endParaRPr sz="4400"/>
          </a:p>
          <a:p>
            <a:pPr indent="-4870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Sharing</a:t>
            </a:r>
            <a:endParaRPr sz="4400"/>
          </a:p>
          <a:p>
            <a:pPr indent="-4870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Conflict Resolution</a:t>
            </a:r>
            <a:endParaRPr sz="4400"/>
          </a:p>
          <a:p>
            <a:pPr indent="-4870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Raising hands and waiting to speak</a:t>
            </a:r>
            <a:endParaRPr sz="4400"/>
          </a:p>
          <a:p>
            <a:pPr indent="-4870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The heavily desired position of LINE LEADER</a:t>
            </a:r>
            <a:endParaRPr sz="4400"/>
          </a:p>
          <a:p>
            <a:pPr indent="-4870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/>
              <a:t>Undoing existing bad habits (handwriting)</a:t>
            </a:r>
            <a:endParaRPr sz="4400"/>
          </a:p>
        </p:txBody>
      </p:sp>
      <p:sp>
        <p:nvSpPr>
          <p:cNvPr id="463" name="Google Shape;463;p52"/>
          <p:cNvSpPr txBox="1"/>
          <p:nvPr>
            <p:ph type="title"/>
          </p:nvPr>
        </p:nvSpPr>
        <p:spPr>
          <a:xfrm>
            <a:off x="634626" y="295100"/>
            <a:ext cx="108117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Expected Challenges</a:t>
            </a:r>
            <a:endParaRPr sz="6000"/>
          </a:p>
        </p:txBody>
      </p:sp>
      <p:sp>
        <p:nvSpPr>
          <p:cNvPr id="464" name="Google Shape;464;p52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5" name="Google Shape;465;p52"/>
          <p:cNvPicPr preferRelativeResize="0"/>
          <p:nvPr/>
        </p:nvPicPr>
        <p:blipFill rotWithShape="1">
          <a:blip r:embed="rId3">
            <a:alphaModFix/>
          </a:blip>
          <a:srcRect b="11387" l="0" r="0" t="0"/>
          <a:stretch/>
        </p:blipFill>
        <p:spPr>
          <a:xfrm>
            <a:off x="12283750" y="1939750"/>
            <a:ext cx="5806175" cy="387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0" y="3429000"/>
            <a:ext cx="18288000" cy="33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</a:pPr>
            <a:r>
              <a:rPr lang="en-US" sz="6800"/>
              <a:t>Bringing Kindergarten to Libraries</a:t>
            </a:r>
            <a:endParaRPr sz="68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</a:pPr>
            <a:r>
              <a:rPr b="0" lang="en-US" sz="4200">
                <a:solidFill>
                  <a:srgbClr val="000000"/>
                </a:solidFill>
              </a:rPr>
              <a:t>How to Start a Kindergarten Readiness Program for Underserved Populations</a:t>
            </a:r>
            <a:endParaRPr b="0" sz="4200">
              <a:solidFill>
                <a:srgbClr val="000000"/>
              </a:solidFill>
            </a:endParaRPr>
          </a:p>
        </p:txBody>
      </p:sp>
      <p:sp>
        <p:nvSpPr>
          <p:cNvPr id="177" name="Google Shape;177;p26"/>
          <p:cNvSpPr txBox="1"/>
          <p:nvPr>
            <p:ph idx="1" type="body"/>
          </p:nvPr>
        </p:nvSpPr>
        <p:spPr>
          <a:xfrm>
            <a:off x="6357750" y="6902200"/>
            <a:ext cx="55725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Presenters</a:t>
            </a:r>
            <a:r>
              <a:rPr b="1" lang="en-US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u="sng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Danielle Navarro </a:t>
            </a:r>
            <a:r>
              <a:rPr i="1" lang="en-US" sz="25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(She/Her)</a:t>
            </a:r>
            <a:endParaRPr i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Missy DeCesaris </a:t>
            </a:r>
            <a:r>
              <a:rPr i="1" lang="en-US" sz="25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(She/Her)</a:t>
            </a:r>
            <a:endParaRPr i="1" sz="25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8" name="Google Shape;178;p26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3"/>
          <p:cNvSpPr txBox="1"/>
          <p:nvPr>
            <p:ph idx="1" type="body"/>
          </p:nvPr>
        </p:nvSpPr>
        <p:spPr>
          <a:xfrm>
            <a:off x="781050" y="2292725"/>
            <a:ext cx="16195800" cy="77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69900" lvl="0" marL="4572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800"/>
              <a:buChar char="•"/>
            </a:pPr>
            <a:r>
              <a:rPr lang="en-US" sz="3800"/>
              <a:t>Limitations of 3rd party registration vendor (Communico)</a:t>
            </a:r>
            <a:endParaRPr sz="3800"/>
          </a:p>
          <a:p>
            <a:pPr indent="-469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800"/>
              <a:buChar char="•"/>
            </a:pPr>
            <a:r>
              <a:rPr lang="en-US" sz="3800"/>
              <a:t>Families not registering </a:t>
            </a:r>
            <a:r>
              <a:rPr lang="en-US" sz="3800"/>
              <a:t>correctly</a:t>
            </a:r>
            <a:endParaRPr sz="3800"/>
          </a:p>
          <a:p>
            <a:pPr indent="-469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800"/>
              <a:buChar char="•"/>
            </a:pPr>
            <a:r>
              <a:rPr lang="en-US" sz="3800"/>
              <a:t>Families registering kids who are too young for the program</a:t>
            </a:r>
            <a:endParaRPr sz="3800"/>
          </a:p>
          <a:p>
            <a:pPr indent="-469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800"/>
              <a:buChar char="•"/>
            </a:pPr>
            <a:r>
              <a:rPr lang="en-US" sz="3800"/>
              <a:t>Coordinating with the school system for program dates</a:t>
            </a:r>
            <a:endParaRPr sz="3800"/>
          </a:p>
          <a:p>
            <a:pPr indent="-469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800"/>
              <a:buChar char="•"/>
            </a:pPr>
            <a:r>
              <a:rPr lang="en-US" sz="3800"/>
              <a:t>Consistent tardiness of families</a:t>
            </a:r>
            <a:endParaRPr sz="3800"/>
          </a:p>
          <a:p>
            <a:pPr indent="-469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800"/>
              <a:buChar char="•"/>
            </a:pPr>
            <a:r>
              <a:rPr lang="en-US" sz="3800"/>
              <a:t>Caregivers who want to stay the whole time with their little one</a:t>
            </a:r>
            <a:endParaRPr sz="3800"/>
          </a:p>
          <a:p>
            <a:pPr indent="-469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800"/>
              <a:buChar char="•"/>
            </a:pPr>
            <a:r>
              <a:rPr lang="en-US" sz="3800"/>
              <a:t>Kids who are heavily interested in screens</a:t>
            </a:r>
            <a:endParaRPr sz="3800"/>
          </a:p>
        </p:txBody>
      </p:sp>
      <p:sp>
        <p:nvSpPr>
          <p:cNvPr id="472" name="Google Shape;472;p53"/>
          <p:cNvSpPr txBox="1"/>
          <p:nvPr>
            <p:ph type="title"/>
          </p:nvPr>
        </p:nvSpPr>
        <p:spPr>
          <a:xfrm>
            <a:off x="634625" y="295100"/>
            <a:ext cx="137370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Unexpected </a:t>
            </a:r>
            <a:r>
              <a:rPr lang="en-US" sz="6000"/>
              <a:t>Challenges</a:t>
            </a:r>
            <a:endParaRPr sz="6000"/>
          </a:p>
        </p:txBody>
      </p:sp>
      <p:sp>
        <p:nvSpPr>
          <p:cNvPr id="473" name="Google Shape;473;p53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4"/>
          <p:cNvSpPr txBox="1"/>
          <p:nvPr>
            <p:ph idx="1" type="body"/>
          </p:nvPr>
        </p:nvSpPr>
        <p:spPr>
          <a:xfrm>
            <a:off x="268800" y="1966625"/>
            <a:ext cx="17699700" cy="801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50850" lvl="0" marL="4572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This program </a:t>
            </a:r>
            <a:r>
              <a:rPr i="1" lang="en-US" sz="3500"/>
              <a:t>needs</a:t>
            </a:r>
            <a:r>
              <a:rPr lang="en-US" sz="3500"/>
              <a:t> 2 librarians in the room to run it.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Hold firm boundaries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Create moments for building and strengthening the classroom community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Correct behavior you know wouldn’t be accepted in school </a:t>
            </a:r>
            <a:r>
              <a:rPr i="1" lang="en-US" sz="3500"/>
              <a:t>even if it seems like you’re nitpicking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If possible, 2 rooms is best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Be flexible and don’t be afraid to improvise in the moment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Tell the kids your name (and not just on the first day)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You need to be more intentional with redirection and expectations </a:t>
            </a:r>
            <a:r>
              <a:rPr lang="en-US" sz="3500"/>
              <a:t>because there are no grown-ups to help you.</a:t>
            </a:r>
            <a:endParaRPr sz="3500"/>
          </a:p>
        </p:txBody>
      </p:sp>
      <p:sp>
        <p:nvSpPr>
          <p:cNvPr id="480" name="Google Shape;480;p54"/>
          <p:cNvSpPr txBox="1"/>
          <p:nvPr>
            <p:ph type="title"/>
          </p:nvPr>
        </p:nvSpPr>
        <p:spPr>
          <a:xfrm>
            <a:off x="634625" y="295100"/>
            <a:ext cx="132999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Best Practices We Recommend</a:t>
            </a:r>
            <a:endParaRPr sz="6000"/>
          </a:p>
        </p:txBody>
      </p:sp>
      <p:sp>
        <p:nvSpPr>
          <p:cNvPr id="481" name="Google Shape;481;p54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5"/>
          <p:cNvSpPr txBox="1"/>
          <p:nvPr>
            <p:ph type="title"/>
          </p:nvPr>
        </p:nvSpPr>
        <p:spPr>
          <a:xfrm>
            <a:off x="1727850" y="4002750"/>
            <a:ext cx="14832300" cy="2281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0"/>
              <a:t>Questions?</a:t>
            </a:r>
            <a:endParaRPr sz="20000"/>
          </a:p>
        </p:txBody>
      </p:sp>
      <p:sp>
        <p:nvSpPr>
          <p:cNvPr id="488" name="Google Shape;488;p55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6"/>
          <p:cNvSpPr txBox="1"/>
          <p:nvPr>
            <p:ph type="title"/>
          </p:nvPr>
        </p:nvSpPr>
        <p:spPr>
          <a:xfrm>
            <a:off x="1085056" y="1257300"/>
            <a:ext cx="16117887" cy="20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Georgia"/>
              <a:buNone/>
            </a:pPr>
            <a:r>
              <a:rPr lang="en-US">
                <a:solidFill>
                  <a:schemeClr val="accent5"/>
                </a:solidFill>
              </a:rPr>
              <a:t>Please take a moment to </a:t>
            </a:r>
            <a:br>
              <a:rPr lang="en-US">
                <a:solidFill>
                  <a:schemeClr val="accent5"/>
                </a:solidFill>
              </a:rPr>
            </a:br>
            <a:r>
              <a:rPr lang="en-US">
                <a:solidFill>
                  <a:schemeClr val="accent5"/>
                </a:solidFill>
              </a:rPr>
              <a:t>complete the program survey.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descr="QR code for program survey." id="495" name="Google Shape;495;p56"/>
          <p:cNvPicPr preferRelativeResize="0"/>
          <p:nvPr/>
        </p:nvPicPr>
        <p:blipFill rotWithShape="1">
          <a:blip r:embed="rId3">
            <a:alphaModFix/>
          </a:blip>
          <a:srcRect b="12175" l="0" r="0" t="11344"/>
          <a:stretch/>
        </p:blipFill>
        <p:spPr>
          <a:xfrm>
            <a:off x="6572249" y="3028950"/>
            <a:ext cx="5143500" cy="524507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6"/>
          <p:cNvSpPr txBox="1"/>
          <p:nvPr/>
        </p:nvSpPr>
        <p:spPr>
          <a:xfrm>
            <a:off x="4571999" y="803910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SCAN ME!</a:t>
            </a:r>
            <a:endParaRPr b="1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6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7"/>
          <p:cNvSpPr txBox="1"/>
          <p:nvPr>
            <p:ph type="title"/>
          </p:nvPr>
        </p:nvSpPr>
        <p:spPr>
          <a:xfrm>
            <a:off x="5240337" y="3167590"/>
            <a:ext cx="774637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Georgia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503" name="Google Shape;503;p57"/>
          <p:cNvSpPr txBox="1"/>
          <p:nvPr>
            <p:ph idx="1" type="body"/>
          </p:nvPr>
        </p:nvSpPr>
        <p:spPr>
          <a:xfrm>
            <a:off x="5097450" y="4858175"/>
            <a:ext cx="8093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>
                <a:solidFill>
                  <a:schemeClr val="dk1"/>
                </a:solidFill>
              </a:rPr>
              <a:t>Danielle Navarro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>
                <a:solidFill>
                  <a:schemeClr val="dk1"/>
                </a:solidFill>
              </a:rPr>
              <a:t>danielle.navarro@calvertlibrary.info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04" name="Google Shape;504;p57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5" name="Google Shape;505;p57"/>
          <p:cNvSpPr txBox="1"/>
          <p:nvPr>
            <p:ph idx="1" type="body"/>
          </p:nvPr>
        </p:nvSpPr>
        <p:spPr>
          <a:xfrm>
            <a:off x="5209912" y="6870240"/>
            <a:ext cx="780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>
                <a:solidFill>
                  <a:schemeClr val="dk1"/>
                </a:solidFill>
              </a:rPr>
              <a:t>Missy DeCesaris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>
                <a:solidFill>
                  <a:schemeClr val="dk1"/>
                </a:solidFill>
              </a:rPr>
              <a:t>missy.decesaris@calvertlibrary.info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8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>
            <p:ph type="title"/>
          </p:nvPr>
        </p:nvSpPr>
        <p:spPr>
          <a:xfrm>
            <a:off x="634625" y="295100"/>
            <a:ext cx="12572100" cy="141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Welcome to Class!</a:t>
            </a:r>
            <a:endParaRPr sz="9600"/>
          </a:p>
        </p:txBody>
      </p:sp>
      <p:sp>
        <p:nvSpPr>
          <p:cNvPr id="185" name="Google Shape;185;p27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967600" y="2138875"/>
            <a:ext cx="12239100" cy="71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58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5200"/>
              <a:buFont typeface="Comfortaa Medium"/>
              <a:buAutoNum type="arabicPeriod"/>
            </a:pPr>
            <a:r>
              <a:rPr lang="en-US" sz="5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Find a seat.</a:t>
            </a:r>
            <a:endParaRPr sz="5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558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5200"/>
              <a:buFont typeface="Comfortaa Medium"/>
              <a:buAutoNum type="arabicPeriod"/>
            </a:pPr>
            <a:r>
              <a:rPr lang="en-US" sz="5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Play with materials in your row</a:t>
            </a:r>
            <a:endParaRPr sz="5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558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5200"/>
              <a:buFont typeface="Comfortaa Medium"/>
              <a:buAutoNum type="arabicPeriod"/>
            </a:pPr>
            <a:r>
              <a:rPr lang="en-US" sz="5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Clean up when the timer goes off.</a:t>
            </a:r>
            <a:endParaRPr sz="5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title"/>
          </p:nvPr>
        </p:nvSpPr>
        <p:spPr>
          <a:xfrm>
            <a:off x="685550" y="363000"/>
            <a:ext cx="15627600" cy="138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Goodbye Grown Ups!</a:t>
            </a:r>
            <a:endParaRPr sz="9600"/>
          </a:p>
        </p:txBody>
      </p:sp>
      <p:sp>
        <p:nvSpPr>
          <p:cNvPr id="193" name="Google Shape;193;p28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p28"/>
          <p:cNvSpPr txBox="1"/>
          <p:nvPr/>
        </p:nvSpPr>
        <p:spPr>
          <a:xfrm>
            <a:off x="685550" y="2444425"/>
            <a:ext cx="15789600" cy="7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We wave goodbye like this,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We wave goodbye like this,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We clap our hands with all our friends,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We wave goodbye like this.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>
            <p:ph type="title"/>
          </p:nvPr>
        </p:nvSpPr>
        <p:spPr>
          <a:xfrm>
            <a:off x="441051" y="278125"/>
            <a:ext cx="97341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Hello, Class!</a:t>
            </a:r>
            <a:endParaRPr sz="9600"/>
          </a:p>
        </p:txBody>
      </p:sp>
      <p:sp>
        <p:nvSpPr>
          <p:cNvPr id="201" name="Google Shape;201;p29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29"/>
          <p:cNvSpPr txBox="1"/>
          <p:nvPr/>
        </p:nvSpPr>
        <p:spPr>
          <a:xfrm>
            <a:off x="3350650" y="1867275"/>
            <a:ext cx="12470400" cy="79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Bee, bee, bumblebee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Will you say your name for me?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u="sng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(name)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Let’s clap it!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Let’s shout it!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Let’s whisper it!</a:t>
            </a:r>
            <a:endParaRPr sz="6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634625" y="295100"/>
            <a:ext cx="171894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00"/>
              <a:t>Number of the Day…</a:t>
            </a:r>
            <a:endParaRPr sz="8700"/>
          </a:p>
        </p:txBody>
      </p:sp>
      <p:sp>
        <p:nvSpPr>
          <p:cNvPr id="209" name="Google Shape;209;p30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634625" y="1556100"/>
            <a:ext cx="65355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Four</a:t>
            </a:r>
            <a:endParaRPr sz="15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cxnSp>
        <p:nvCxnSpPr>
          <p:cNvPr id="211" name="Google Shape;211;p30"/>
          <p:cNvCxnSpPr/>
          <p:nvPr/>
        </p:nvCxnSpPr>
        <p:spPr>
          <a:xfrm>
            <a:off x="634625" y="4179804"/>
            <a:ext cx="5521800" cy="0"/>
          </a:xfrm>
          <a:prstGeom prst="straightConnector1">
            <a:avLst/>
          </a:prstGeom>
          <a:noFill/>
          <a:ln cap="flat" cmpd="sng" w="854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30"/>
          <p:cNvCxnSpPr/>
          <p:nvPr/>
        </p:nvCxnSpPr>
        <p:spPr>
          <a:xfrm>
            <a:off x="634625" y="7503075"/>
            <a:ext cx="5521800" cy="0"/>
          </a:xfrm>
          <a:prstGeom prst="straightConnector1">
            <a:avLst/>
          </a:prstGeom>
          <a:noFill/>
          <a:ln cap="flat" cmpd="sng" w="854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30"/>
          <p:cNvCxnSpPr/>
          <p:nvPr/>
        </p:nvCxnSpPr>
        <p:spPr>
          <a:xfrm>
            <a:off x="634625" y="5829395"/>
            <a:ext cx="5521800" cy="0"/>
          </a:xfrm>
          <a:prstGeom prst="straightConnector1">
            <a:avLst/>
          </a:prstGeom>
          <a:noFill/>
          <a:ln cap="flat" cmpd="sng" w="854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14" name="Google Shape;214;p30"/>
          <p:cNvSpPr txBox="1"/>
          <p:nvPr/>
        </p:nvSpPr>
        <p:spPr>
          <a:xfrm>
            <a:off x="1437179" y="2936725"/>
            <a:ext cx="3552000" cy="42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6625" lIns="136625" spcFirstLastPara="1" rIns="136625" wrap="square" tIns="13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867">
                <a:solidFill>
                  <a:srgbClr val="2B1803"/>
                </a:solidFill>
                <a:latin typeface="Chewy"/>
                <a:ea typeface="Chewy"/>
                <a:cs typeface="Chewy"/>
                <a:sym typeface="Chewy"/>
              </a:rPr>
              <a:t>4</a:t>
            </a:r>
            <a:endParaRPr sz="35867">
              <a:solidFill>
                <a:srgbClr val="2B1803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graphicFrame>
        <p:nvGraphicFramePr>
          <p:cNvPr id="215" name="Google Shape;215;p30"/>
          <p:cNvGraphicFramePr/>
          <p:nvPr/>
        </p:nvGraphicFramePr>
        <p:xfrm>
          <a:off x="8608375" y="2470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{49B0F077-0950-4F0C-AB7D-EE794A51342D}</a:tableStyleId>
              </a:tblPr>
              <a:tblGrid>
                <a:gridCol w="1745425"/>
                <a:gridCol w="1745425"/>
                <a:gridCol w="1745425"/>
                <a:gridCol w="1745425"/>
                <a:gridCol w="1745425"/>
              </a:tblGrid>
              <a:tr h="1712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2B180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6" name="Google Shape;216;p30"/>
          <p:cNvSpPr/>
          <p:nvPr/>
        </p:nvSpPr>
        <p:spPr>
          <a:xfrm>
            <a:off x="8844100" y="2809350"/>
            <a:ext cx="1222200" cy="1239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17" name="Google Shape;217;p30"/>
          <p:cNvSpPr/>
          <p:nvPr/>
        </p:nvSpPr>
        <p:spPr>
          <a:xfrm>
            <a:off x="10575200" y="2741075"/>
            <a:ext cx="1222200" cy="1239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18" name="Google Shape;218;p30"/>
          <p:cNvSpPr/>
          <p:nvPr/>
        </p:nvSpPr>
        <p:spPr>
          <a:xfrm>
            <a:off x="12360838" y="2809350"/>
            <a:ext cx="1222200" cy="1239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19" name="Google Shape;219;p30"/>
          <p:cNvSpPr/>
          <p:nvPr/>
        </p:nvSpPr>
        <p:spPr>
          <a:xfrm>
            <a:off x="14146488" y="2741075"/>
            <a:ext cx="1222200" cy="1239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cxnSp>
        <p:nvCxnSpPr>
          <p:cNvPr id="220" name="Google Shape;220;p30"/>
          <p:cNvCxnSpPr/>
          <p:nvPr/>
        </p:nvCxnSpPr>
        <p:spPr>
          <a:xfrm>
            <a:off x="2087950" y="8912000"/>
            <a:ext cx="127485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221" name="Google Shape;221;p30"/>
          <p:cNvCxnSpPr/>
          <p:nvPr/>
        </p:nvCxnSpPr>
        <p:spPr>
          <a:xfrm>
            <a:off x="3072525" y="8759225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30"/>
          <p:cNvCxnSpPr/>
          <p:nvPr/>
        </p:nvCxnSpPr>
        <p:spPr>
          <a:xfrm>
            <a:off x="4480842" y="8759225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30"/>
          <p:cNvCxnSpPr/>
          <p:nvPr/>
        </p:nvCxnSpPr>
        <p:spPr>
          <a:xfrm>
            <a:off x="5761808" y="8775823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30"/>
          <p:cNvCxnSpPr/>
          <p:nvPr/>
        </p:nvCxnSpPr>
        <p:spPr>
          <a:xfrm>
            <a:off x="7170125" y="8775823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30"/>
          <p:cNvCxnSpPr/>
          <p:nvPr/>
        </p:nvCxnSpPr>
        <p:spPr>
          <a:xfrm>
            <a:off x="8283549" y="8758848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30"/>
          <p:cNvCxnSpPr/>
          <p:nvPr/>
        </p:nvCxnSpPr>
        <p:spPr>
          <a:xfrm>
            <a:off x="9691866" y="8758848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30"/>
          <p:cNvCxnSpPr/>
          <p:nvPr/>
        </p:nvCxnSpPr>
        <p:spPr>
          <a:xfrm>
            <a:off x="10972832" y="8775446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30"/>
          <p:cNvCxnSpPr/>
          <p:nvPr/>
        </p:nvCxnSpPr>
        <p:spPr>
          <a:xfrm>
            <a:off x="12381149" y="8775446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30"/>
          <p:cNvCxnSpPr/>
          <p:nvPr/>
        </p:nvCxnSpPr>
        <p:spPr>
          <a:xfrm>
            <a:off x="13552077" y="8758846"/>
            <a:ext cx="0" cy="390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30"/>
          <p:cNvSpPr txBox="1"/>
          <p:nvPr/>
        </p:nvSpPr>
        <p:spPr>
          <a:xfrm>
            <a:off x="2665125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0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4073450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1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5354400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2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6762725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3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7876150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4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5" name="Google Shape;235;p30"/>
          <p:cNvSpPr txBox="1"/>
          <p:nvPr/>
        </p:nvSpPr>
        <p:spPr>
          <a:xfrm>
            <a:off x="9284475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5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10565425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6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11973750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7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8" name="Google Shape;238;p30"/>
          <p:cNvSpPr txBox="1"/>
          <p:nvPr/>
        </p:nvSpPr>
        <p:spPr>
          <a:xfrm>
            <a:off x="13199025" y="9176750"/>
            <a:ext cx="8148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8</a:t>
            </a:r>
            <a:endParaRPr sz="32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239" name="Google Shape;239;p30"/>
          <p:cNvSpPr/>
          <p:nvPr/>
        </p:nvSpPr>
        <p:spPr>
          <a:xfrm>
            <a:off x="15870925" y="7141125"/>
            <a:ext cx="1698900" cy="2831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2000" y="6402873"/>
            <a:ext cx="2200399" cy="22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type="title"/>
          </p:nvPr>
        </p:nvSpPr>
        <p:spPr>
          <a:xfrm>
            <a:off x="634624" y="295100"/>
            <a:ext cx="172743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Fundations Alphabet</a:t>
            </a:r>
            <a:endParaRPr sz="9600"/>
          </a:p>
        </p:txBody>
      </p:sp>
      <p:sp>
        <p:nvSpPr>
          <p:cNvPr id="247" name="Google Shape;247;p31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225" y="1709325"/>
            <a:ext cx="12341375" cy="84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 txBox="1"/>
          <p:nvPr>
            <p:ph type="title"/>
          </p:nvPr>
        </p:nvSpPr>
        <p:spPr>
          <a:xfrm>
            <a:off x="634625" y="295100"/>
            <a:ext cx="137943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Letter of the Day</a:t>
            </a:r>
            <a:endParaRPr sz="9600"/>
          </a:p>
        </p:txBody>
      </p:sp>
      <p:sp>
        <p:nvSpPr>
          <p:cNvPr id="255" name="Google Shape;255;p32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167625" lIns="167625" spcFirstLastPara="1" rIns="167625" wrap="square" tIns="167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6" name="Google Shape;256;p32"/>
          <p:cNvCxnSpPr/>
          <p:nvPr/>
        </p:nvCxnSpPr>
        <p:spPr>
          <a:xfrm>
            <a:off x="515800" y="2628566"/>
            <a:ext cx="10365300" cy="0"/>
          </a:xfrm>
          <a:prstGeom prst="straightConnector1">
            <a:avLst/>
          </a:prstGeom>
          <a:noFill/>
          <a:ln cap="flat" cmpd="sng" w="160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32"/>
          <p:cNvCxnSpPr/>
          <p:nvPr/>
        </p:nvCxnSpPr>
        <p:spPr>
          <a:xfrm>
            <a:off x="515800" y="9223375"/>
            <a:ext cx="10365300" cy="0"/>
          </a:xfrm>
          <a:prstGeom prst="straightConnector1">
            <a:avLst/>
          </a:prstGeom>
          <a:noFill/>
          <a:ln cap="flat" cmpd="sng" w="160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32"/>
          <p:cNvCxnSpPr/>
          <p:nvPr/>
        </p:nvCxnSpPr>
        <p:spPr>
          <a:xfrm>
            <a:off x="430925" y="6030698"/>
            <a:ext cx="10365300" cy="0"/>
          </a:xfrm>
          <a:prstGeom prst="straightConnector1">
            <a:avLst/>
          </a:prstGeom>
          <a:noFill/>
          <a:ln cap="flat" cmpd="sng" w="16040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59" name="Google Shape;259;p32"/>
          <p:cNvSpPr txBox="1"/>
          <p:nvPr/>
        </p:nvSpPr>
        <p:spPr>
          <a:xfrm>
            <a:off x="1971400" y="746921"/>
            <a:ext cx="7721400" cy="7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56475" lIns="256475" spcFirstLastPara="1" rIns="256475" wrap="square" tIns="256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328">
                <a:solidFill>
                  <a:srgbClr val="2B180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</a:t>
            </a:r>
            <a:endParaRPr sz="40000">
              <a:solidFill>
                <a:srgbClr val="2B180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260" name="Google Shape;260;p32"/>
          <p:cNvPicPr preferRelativeResize="0"/>
          <p:nvPr/>
        </p:nvPicPr>
        <p:blipFill rotWithShape="1">
          <a:blip r:embed="rId3">
            <a:alphaModFix/>
          </a:blip>
          <a:srcRect b="0" l="26740" r="27219" t="0"/>
          <a:stretch/>
        </p:blipFill>
        <p:spPr>
          <a:xfrm>
            <a:off x="12154250" y="1030325"/>
            <a:ext cx="5390912" cy="8781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2026 Conference">
      <a:dk1>
        <a:srgbClr val="027676"/>
      </a:dk1>
      <a:lt1>
        <a:srgbClr val="FFFFFF"/>
      </a:lt1>
      <a:dk2>
        <a:srgbClr val="EA7867"/>
      </a:dk2>
      <a:lt2>
        <a:srgbClr val="FCECDB"/>
      </a:lt2>
      <a:accent1>
        <a:srgbClr val="87C3BF"/>
      </a:accent1>
      <a:accent2>
        <a:srgbClr val="F0A586"/>
      </a:accent2>
      <a:accent3>
        <a:srgbClr val="F05758"/>
      </a:accent3>
      <a:accent4>
        <a:srgbClr val="FAAE58"/>
      </a:accent4>
      <a:accent5>
        <a:srgbClr val="815241"/>
      </a:accent5>
      <a:accent6>
        <a:srgbClr val="47231A"/>
      </a:accent6>
      <a:hlink>
        <a:srgbClr val="C58C54"/>
      </a:hlink>
      <a:folHlink>
        <a:srgbClr val="0A34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