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x="18288000" cy="10287000"/>
  <p:notesSz cx="6858000" cy="9144000"/>
  <p:embeddedFontLst>
    <p:embeddedFont>
      <p:font typeface="Noto Serif Display ExtraCondensed Italics" charset="1" panose="02020506080505090204"/>
      <p:regular r:id="rId33"/>
    </p:embeddedFont>
    <p:embeddedFont>
      <p:font typeface="Cardo Bold" charset="1" panose="02020804080000020003"/>
      <p:regular r:id="rId34"/>
    </p:embeddedFont>
    <p:embeddedFont>
      <p:font typeface="Cardo" charset="1" panose="02020600000000000000"/>
      <p:regular r:id="rId35"/>
    </p:embeddedFont>
    <p:embeddedFont>
      <p:font typeface="Noto Serif Display ExtraCondensed Bold" charset="1" panose="02020806080505020204"/>
      <p:regular r:id="rId36"/>
    </p:embeddedFont>
    <p:embeddedFont>
      <p:font typeface="Noto Serif Display ExtraCondensed" charset="1" panose="02020506080505020204"/>
      <p:regular r:id="rId37"/>
    </p:embeddedFont>
    <p:embeddedFont>
      <p:font typeface="Open Sans" charset="1" panose="0000000000000000000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jpe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jpeg" Type="http://schemas.openxmlformats.org/officeDocument/2006/relationships/image"/><Relationship Id="rId6" Target="../media/image5.png" Type="http://schemas.openxmlformats.org/officeDocument/2006/relationships/image"/><Relationship Id="rId7" Target="../media/image6.jpeg" Type="http://schemas.openxmlformats.org/officeDocument/2006/relationships/image"/><Relationship Id="rId8" Target="../media/image7.jpe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7.svg" Type="http://schemas.openxmlformats.org/officeDocument/2006/relationships/image"/><Relationship Id="rId11" Target="../media/image68.png" Type="http://schemas.openxmlformats.org/officeDocument/2006/relationships/image"/><Relationship Id="rId12" Target="../media/image69.png" Type="http://schemas.openxmlformats.org/officeDocument/2006/relationships/image"/><Relationship Id="rId13" Target="../media/image70.png" Type="http://schemas.openxmlformats.org/officeDocument/2006/relationships/image"/><Relationship Id="rId14" Target="../media/image71.svg" Type="http://schemas.openxmlformats.org/officeDocument/2006/relationships/image"/><Relationship Id="rId2" Target="../media/image1.png" Type="http://schemas.openxmlformats.org/officeDocument/2006/relationships/image"/><Relationship Id="rId3" Target="../media/image63.jpeg" Type="http://schemas.openxmlformats.org/officeDocument/2006/relationships/image"/><Relationship Id="rId4" Target="../media/image49.png" Type="http://schemas.openxmlformats.org/officeDocument/2006/relationships/image"/><Relationship Id="rId5" Target="../media/image64.jpeg" Type="http://schemas.openxmlformats.org/officeDocument/2006/relationships/image"/><Relationship Id="rId6" Target="../media/image5.png" Type="http://schemas.openxmlformats.org/officeDocument/2006/relationships/image"/><Relationship Id="rId7" Target="../media/image65.jpeg" Type="http://schemas.openxmlformats.org/officeDocument/2006/relationships/image"/><Relationship Id="rId8" Target="../media/image8.png" Type="http://schemas.openxmlformats.org/officeDocument/2006/relationships/image"/><Relationship Id="rId9" Target="../media/image6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6.svg" Type="http://schemas.openxmlformats.org/officeDocument/2006/relationships/image"/><Relationship Id="rId11" Target="../media/image68.png" Type="http://schemas.openxmlformats.org/officeDocument/2006/relationships/image"/><Relationship Id="rId12" Target="../media/image69.png" Type="http://schemas.openxmlformats.org/officeDocument/2006/relationships/image"/><Relationship Id="rId13" Target="../media/image77.png" Type="http://schemas.openxmlformats.org/officeDocument/2006/relationships/image"/><Relationship Id="rId14" Target="../media/image78.svg" Type="http://schemas.openxmlformats.org/officeDocument/2006/relationships/image"/><Relationship Id="rId2" Target="../media/image1.png" Type="http://schemas.openxmlformats.org/officeDocument/2006/relationships/image"/><Relationship Id="rId3" Target="../media/image72.jpeg" Type="http://schemas.openxmlformats.org/officeDocument/2006/relationships/image"/><Relationship Id="rId4" Target="../media/image49.png" Type="http://schemas.openxmlformats.org/officeDocument/2006/relationships/image"/><Relationship Id="rId5" Target="../media/image73.jpeg" Type="http://schemas.openxmlformats.org/officeDocument/2006/relationships/image"/><Relationship Id="rId6" Target="../media/image5.png" Type="http://schemas.openxmlformats.org/officeDocument/2006/relationships/image"/><Relationship Id="rId7" Target="../media/image74.jpeg" Type="http://schemas.openxmlformats.org/officeDocument/2006/relationships/image"/><Relationship Id="rId8" Target="../media/image8.png" Type="http://schemas.openxmlformats.org/officeDocument/2006/relationships/image"/><Relationship Id="rId9" Target="../media/image75.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83.png" Type="http://schemas.openxmlformats.org/officeDocument/2006/relationships/image"/><Relationship Id="rId12" Target="../media/image84.svg" Type="http://schemas.openxmlformats.org/officeDocument/2006/relationships/image"/><Relationship Id="rId13" Target="../media/image85.png" Type="http://schemas.openxmlformats.org/officeDocument/2006/relationships/image"/><Relationship Id="rId14" Target="../media/image86.svg" Type="http://schemas.openxmlformats.org/officeDocument/2006/relationships/image"/><Relationship Id="rId2" Target="../media/image1.png" Type="http://schemas.openxmlformats.org/officeDocument/2006/relationships/image"/><Relationship Id="rId3" Target="../media/image79.jpeg" Type="http://schemas.openxmlformats.org/officeDocument/2006/relationships/image"/><Relationship Id="rId4" Target="../media/image49.png" Type="http://schemas.openxmlformats.org/officeDocument/2006/relationships/image"/><Relationship Id="rId5" Target="../media/image80.jpeg" Type="http://schemas.openxmlformats.org/officeDocument/2006/relationships/image"/><Relationship Id="rId6" Target="../media/image8.png" Type="http://schemas.openxmlformats.org/officeDocument/2006/relationships/image"/><Relationship Id="rId7" Target="../media/image81.png" Type="http://schemas.openxmlformats.org/officeDocument/2006/relationships/image"/><Relationship Id="rId8" Target="../media/image82.svg" Type="http://schemas.openxmlformats.org/officeDocument/2006/relationships/image"/><Relationship Id="rId9" Target="../media/image6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77.png" Type="http://schemas.openxmlformats.org/officeDocument/2006/relationships/image"/><Relationship Id="rId12" Target="../media/image78.svg" Type="http://schemas.openxmlformats.org/officeDocument/2006/relationships/image"/><Relationship Id="rId13" Target="../media/image89.png" Type="http://schemas.openxmlformats.org/officeDocument/2006/relationships/image"/><Relationship Id="rId14" Target="../media/image90.svg" Type="http://schemas.openxmlformats.org/officeDocument/2006/relationships/image"/><Relationship Id="rId2" Target="../media/image1.png" Type="http://schemas.openxmlformats.org/officeDocument/2006/relationships/image"/><Relationship Id="rId3" Target="../media/image87.jpeg" Type="http://schemas.openxmlformats.org/officeDocument/2006/relationships/image"/><Relationship Id="rId4" Target="../media/image49.png" Type="http://schemas.openxmlformats.org/officeDocument/2006/relationships/image"/><Relationship Id="rId5" Target="../media/image88.jpeg" Type="http://schemas.openxmlformats.org/officeDocument/2006/relationships/image"/><Relationship Id="rId6" Target="../media/image5.png" Type="http://schemas.openxmlformats.org/officeDocument/2006/relationships/image"/><Relationship Id="rId7" Target="../media/image75.png" Type="http://schemas.openxmlformats.org/officeDocument/2006/relationships/image"/><Relationship Id="rId8" Target="../media/image76.svg" Type="http://schemas.openxmlformats.org/officeDocument/2006/relationships/image"/><Relationship Id="rId9" Target="../media/image6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77.png" Type="http://schemas.openxmlformats.org/officeDocument/2006/relationships/image"/><Relationship Id="rId12" Target="../media/image78.svg" Type="http://schemas.openxmlformats.org/officeDocument/2006/relationships/image"/><Relationship Id="rId13" Target="../media/image93.png" Type="http://schemas.openxmlformats.org/officeDocument/2006/relationships/image"/><Relationship Id="rId2" Target="../media/image1.png" Type="http://schemas.openxmlformats.org/officeDocument/2006/relationships/image"/><Relationship Id="rId3" Target="../media/image91.jpeg" Type="http://schemas.openxmlformats.org/officeDocument/2006/relationships/image"/><Relationship Id="rId4" Target="../media/image49.png" Type="http://schemas.openxmlformats.org/officeDocument/2006/relationships/image"/><Relationship Id="rId5" Target="../media/image92.jpeg" Type="http://schemas.openxmlformats.org/officeDocument/2006/relationships/image"/><Relationship Id="rId6" Target="../media/image5.png" Type="http://schemas.openxmlformats.org/officeDocument/2006/relationships/image"/><Relationship Id="rId7" Target="../media/image75.png" Type="http://schemas.openxmlformats.org/officeDocument/2006/relationships/image"/><Relationship Id="rId8" Target="../media/image76.svg" Type="http://schemas.openxmlformats.org/officeDocument/2006/relationships/image"/><Relationship Id="rId9" Target="../media/image68.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83.png" Type="http://schemas.openxmlformats.org/officeDocument/2006/relationships/image"/><Relationship Id="rId12" Target="../media/image84.svg" Type="http://schemas.openxmlformats.org/officeDocument/2006/relationships/image"/><Relationship Id="rId13" Target="../media/image96.png" Type="http://schemas.openxmlformats.org/officeDocument/2006/relationships/image"/><Relationship Id="rId14" Target="../media/image97.svg" Type="http://schemas.openxmlformats.org/officeDocument/2006/relationships/image"/><Relationship Id="rId2" Target="../media/image1.png" Type="http://schemas.openxmlformats.org/officeDocument/2006/relationships/image"/><Relationship Id="rId3" Target="../media/image94.jpeg" Type="http://schemas.openxmlformats.org/officeDocument/2006/relationships/image"/><Relationship Id="rId4" Target="../media/image49.png" Type="http://schemas.openxmlformats.org/officeDocument/2006/relationships/image"/><Relationship Id="rId5" Target="../media/image95.jpeg" Type="http://schemas.openxmlformats.org/officeDocument/2006/relationships/image"/><Relationship Id="rId6" Target="../media/image5.png" Type="http://schemas.openxmlformats.org/officeDocument/2006/relationships/image"/><Relationship Id="rId7" Target="../media/image81.png" Type="http://schemas.openxmlformats.org/officeDocument/2006/relationships/image"/><Relationship Id="rId8" Target="../media/image82.svg" Type="http://schemas.openxmlformats.org/officeDocument/2006/relationships/image"/><Relationship Id="rId9" Target="../media/image6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83.png" Type="http://schemas.openxmlformats.org/officeDocument/2006/relationships/image"/><Relationship Id="rId12" Target="../media/image84.svg" Type="http://schemas.openxmlformats.org/officeDocument/2006/relationships/image"/><Relationship Id="rId13" Target="../media/image100.png" Type="http://schemas.openxmlformats.org/officeDocument/2006/relationships/image"/><Relationship Id="rId14" Target="../media/image101.svg" Type="http://schemas.openxmlformats.org/officeDocument/2006/relationships/image"/><Relationship Id="rId2" Target="../media/image1.png" Type="http://schemas.openxmlformats.org/officeDocument/2006/relationships/image"/><Relationship Id="rId3" Target="../media/image98.jpeg" Type="http://schemas.openxmlformats.org/officeDocument/2006/relationships/image"/><Relationship Id="rId4" Target="../media/image49.png" Type="http://schemas.openxmlformats.org/officeDocument/2006/relationships/image"/><Relationship Id="rId5" Target="../media/image99.jpeg" Type="http://schemas.openxmlformats.org/officeDocument/2006/relationships/image"/><Relationship Id="rId6" Target="../media/image5.png" Type="http://schemas.openxmlformats.org/officeDocument/2006/relationships/image"/><Relationship Id="rId7" Target="../media/image81.png" Type="http://schemas.openxmlformats.org/officeDocument/2006/relationships/image"/><Relationship Id="rId8" Target="../media/image82.svg" Type="http://schemas.openxmlformats.org/officeDocument/2006/relationships/image"/><Relationship Id="rId9" Target="../media/image68.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83.png" Type="http://schemas.openxmlformats.org/officeDocument/2006/relationships/image"/><Relationship Id="rId12" Target="../media/image84.svg" Type="http://schemas.openxmlformats.org/officeDocument/2006/relationships/image"/><Relationship Id="rId13" Target="../media/image104.png" Type="http://schemas.openxmlformats.org/officeDocument/2006/relationships/image"/><Relationship Id="rId14" Target="../media/image105.svg" Type="http://schemas.openxmlformats.org/officeDocument/2006/relationships/image"/><Relationship Id="rId2" Target="../media/image1.png" Type="http://schemas.openxmlformats.org/officeDocument/2006/relationships/image"/><Relationship Id="rId3" Target="../media/image102.jpeg" Type="http://schemas.openxmlformats.org/officeDocument/2006/relationships/image"/><Relationship Id="rId4" Target="../media/image49.png" Type="http://schemas.openxmlformats.org/officeDocument/2006/relationships/image"/><Relationship Id="rId5" Target="../media/image103.jpeg" Type="http://schemas.openxmlformats.org/officeDocument/2006/relationships/image"/><Relationship Id="rId6" Target="../media/image5.png" Type="http://schemas.openxmlformats.org/officeDocument/2006/relationships/image"/><Relationship Id="rId7" Target="../media/image81.png" Type="http://schemas.openxmlformats.org/officeDocument/2006/relationships/image"/><Relationship Id="rId8" Target="../media/image82.svg" Type="http://schemas.openxmlformats.org/officeDocument/2006/relationships/image"/><Relationship Id="rId9" Target="../media/image68.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77.png" Type="http://schemas.openxmlformats.org/officeDocument/2006/relationships/image"/><Relationship Id="rId12" Target="../media/image78.svg" Type="http://schemas.openxmlformats.org/officeDocument/2006/relationships/image"/><Relationship Id="rId13" Target="../media/image108.png" Type="http://schemas.openxmlformats.org/officeDocument/2006/relationships/image"/><Relationship Id="rId14" Target="../media/image109.svg" Type="http://schemas.openxmlformats.org/officeDocument/2006/relationships/image"/><Relationship Id="rId2" Target="../media/image1.png" Type="http://schemas.openxmlformats.org/officeDocument/2006/relationships/image"/><Relationship Id="rId3" Target="../media/image106.jpeg" Type="http://schemas.openxmlformats.org/officeDocument/2006/relationships/image"/><Relationship Id="rId4" Target="../media/image5.png" Type="http://schemas.openxmlformats.org/officeDocument/2006/relationships/image"/><Relationship Id="rId5" Target="../media/image107.jpeg" Type="http://schemas.openxmlformats.org/officeDocument/2006/relationships/image"/><Relationship Id="rId6" Target="../media/image8.png" Type="http://schemas.openxmlformats.org/officeDocument/2006/relationships/image"/><Relationship Id="rId7" Target="../media/image75.png" Type="http://schemas.openxmlformats.org/officeDocument/2006/relationships/image"/><Relationship Id="rId8" Target="../media/image76.svg" Type="http://schemas.openxmlformats.org/officeDocument/2006/relationships/image"/><Relationship Id="rId9" Target="../media/image68.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77.png" Type="http://schemas.openxmlformats.org/officeDocument/2006/relationships/image"/><Relationship Id="rId12" Target="../media/image78.svg" Type="http://schemas.openxmlformats.org/officeDocument/2006/relationships/image"/><Relationship Id="rId13" Target="../media/image112.png" Type="http://schemas.openxmlformats.org/officeDocument/2006/relationships/image"/><Relationship Id="rId14" Target="../media/image113.svg" Type="http://schemas.openxmlformats.org/officeDocument/2006/relationships/image"/><Relationship Id="rId2" Target="../media/image1.png" Type="http://schemas.openxmlformats.org/officeDocument/2006/relationships/image"/><Relationship Id="rId3" Target="../media/image110.jpeg" Type="http://schemas.openxmlformats.org/officeDocument/2006/relationships/image"/><Relationship Id="rId4" Target="../media/image49.png" Type="http://schemas.openxmlformats.org/officeDocument/2006/relationships/image"/><Relationship Id="rId5" Target="../media/image111.jpeg" Type="http://schemas.openxmlformats.org/officeDocument/2006/relationships/image"/><Relationship Id="rId6" Target="../media/image5.png" Type="http://schemas.openxmlformats.org/officeDocument/2006/relationships/image"/><Relationship Id="rId7" Target="../media/image75.png" Type="http://schemas.openxmlformats.org/officeDocument/2006/relationships/image"/><Relationship Id="rId8" Target="../media/image76.svg" Type="http://schemas.openxmlformats.org/officeDocument/2006/relationships/image"/><Relationship Id="rId9" Target="../media/image6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 Id="rId3" Target="../media/image7.jpeg" Type="http://schemas.openxmlformats.org/officeDocument/2006/relationships/image"/><Relationship Id="rId4" Target="../media/image10.pn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 Id="rId7" Target="../media/image22.png" Type="http://schemas.openxmlformats.org/officeDocument/2006/relationships/image"/><Relationship Id="rId8" Target="../media/image23.svg" Type="http://schemas.openxmlformats.org/officeDocument/2006/relationships/image"/><Relationship Id="rId9" Target="../media/image24.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png" Type="http://schemas.openxmlformats.org/officeDocument/2006/relationships/image"/><Relationship Id="rId11" Target="../media/image83.png" Type="http://schemas.openxmlformats.org/officeDocument/2006/relationships/image"/><Relationship Id="rId12" Target="../media/image84.svg" Type="http://schemas.openxmlformats.org/officeDocument/2006/relationships/image"/><Relationship Id="rId13" Target="../media/image116.png" Type="http://schemas.openxmlformats.org/officeDocument/2006/relationships/image"/><Relationship Id="rId14" Target="../media/image117.svg" Type="http://schemas.openxmlformats.org/officeDocument/2006/relationships/image"/><Relationship Id="rId2" Target="../media/image1.png" Type="http://schemas.openxmlformats.org/officeDocument/2006/relationships/image"/><Relationship Id="rId3" Target="../media/image114.jpeg" Type="http://schemas.openxmlformats.org/officeDocument/2006/relationships/image"/><Relationship Id="rId4" Target="../media/image49.png" Type="http://schemas.openxmlformats.org/officeDocument/2006/relationships/image"/><Relationship Id="rId5" Target="../media/image115.jpeg" Type="http://schemas.openxmlformats.org/officeDocument/2006/relationships/image"/><Relationship Id="rId6" Target="../media/image5.png" Type="http://schemas.openxmlformats.org/officeDocument/2006/relationships/image"/><Relationship Id="rId7" Target="../media/image81.png" Type="http://schemas.openxmlformats.org/officeDocument/2006/relationships/image"/><Relationship Id="rId8" Target="../media/image82.svg" Type="http://schemas.openxmlformats.org/officeDocument/2006/relationships/image"/><Relationship Id="rId9" Target="../media/image68.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8.svg" Type="http://schemas.openxmlformats.org/officeDocument/2006/relationships/image"/><Relationship Id="rId11" Target="../media/image120.png" Type="http://schemas.openxmlformats.org/officeDocument/2006/relationships/image"/><Relationship Id="rId12" Target="../media/image121.svg" Type="http://schemas.openxmlformats.org/officeDocument/2006/relationships/image"/><Relationship Id="rId2" Target="../media/image1.png" Type="http://schemas.openxmlformats.org/officeDocument/2006/relationships/image"/><Relationship Id="rId3" Target="../media/image118.jpeg" Type="http://schemas.openxmlformats.org/officeDocument/2006/relationships/image"/><Relationship Id="rId4" Target="../media/image119.jpeg" Type="http://schemas.openxmlformats.org/officeDocument/2006/relationships/image"/><Relationship Id="rId5" Target="../media/image75.png" Type="http://schemas.openxmlformats.org/officeDocument/2006/relationships/image"/><Relationship Id="rId6" Target="../media/image76.svg" Type="http://schemas.openxmlformats.org/officeDocument/2006/relationships/image"/><Relationship Id="rId7" Target="../media/image68.png" Type="http://schemas.openxmlformats.org/officeDocument/2006/relationships/image"/><Relationship Id="rId8" Target="../media/image69.png" Type="http://schemas.openxmlformats.org/officeDocument/2006/relationships/image"/><Relationship Id="rId9" Target="../media/image77.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128.jpeg" Type="http://schemas.openxmlformats.org/officeDocument/2006/relationships/image"/><Relationship Id="rId12" Target="../media/image5.png" Type="http://schemas.openxmlformats.org/officeDocument/2006/relationships/image"/><Relationship Id="rId13" Target="../media/image129.jpeg" Type="http://schemas.openxmlformats.org/officeDocument/2006/relationships/image"/><Relationship Id="rId14" Target="../media/image8.png" Type="http://schemas.openxmlformats.org/officeDocument/2006/relationships/image"/><Relationship Id="rId15" Target="../media/image130.jpeg" Type="http://schemas.openxmlformats.org/officeDocument/2006/relationships/image"/><Relationship Id="rId16" Target="http://astro.co" TargetMode="External" Type="http://schemas.openxmlformats.org/officeDocument/2006/relationships/hyperlink"/><Relationship Id="rId17" Target="http://astro-seek.com" TargetMode="External" Type="http://schemas.openxmlformats.org/officeDocument/2006/relationships/hyperlink"/><Relationship Id="rId2" Target="../media/image25.jpeg" Type="http://schemas.openxmlformats.org/officeDocument/2006/relationships/image"/><Relationship Id="rId3" Target="../media/image122.png" Type="http://schemas.openxmlformats.org/officeDocument/2006/relationships/image"/><Relationship Id="rId4" Target="../media/image123.svg" Type="http://schemas.openxmlformats.org/officeDocument/2006/relationships/image"/><Relationship Id="rId5" Target="../media/image124.png" Type="http://schemas.openxmlformats.org/officeDocument/2006/relationships/image"/><Relationship Id="rId6" Target="../media/image125.svg" Type="http://schemas.openxmlformats.org/officeDocument/2006/relationships/image"/><Relationship Id="rId7" Target="../media/image126.png" Type="http://schemas.openxmlformats.org/officeDocument/2006/relationships/image"/><Relationship Id="rId8" Target="../media/image49.png" Type="http://schemas.openxmlformats.org/officeDocument/2006/relationships/image"/><Relationship Id="rId9" Target="../media/image127.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1.png" Type="http://schemas.openxmlformats.org/officeDocument/2006/relationships/image"/><Relationship Id="rId11" Target="../media/image133.jpeg" Type="http://schemas.openxmlformats.org/officeDocument/2006/relationships/image"/><Relationship Id="rId12" Target="../media/image5.png" Type="http://schemas.openxmlformats.org/officeDocument/2006/relationships/image"/><Relationship Id="rId13" Target="../media/image134.jpeg" Type="http://schemas.openxmlformats.org/officeDocument/2006/relationships/image"/><Relationship Id="rId14" Target="../media/image8.png" Type="http://schemas.openxmlformats.org/officeDocument/2006/relationships/image"/><Relationship Id="rId15" Target="../media/image135.jpeg" Type="http://schemas.openxmlformats.org/officeDocument/2006/relationships/image"/><Relationship Id="rId2" Target="../media/image25.jpe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131.jpeg" Type="http://schemas.openxmlformats.org/officeDocument/2006/relationships/image"/><Relationship Id="rId8" Target="../media/image49.png" Type="http://schemas.openxmlformats.org/officeDocument/2006/relationships/image"/><Relationship Id="rId9" Target="../media/image132.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2.jpeg" Type="http://schemas.openxmlformats.org/officeDocument/2006/relationships/image"/><Relationship Id="rId11" Target="../media/image5.png" Type="http://schemas.openxmlformats.org/officeDocument/2006/relationships/image"/><Relationship Id="rId12" Target="../media/image143.jpeg" Type="http://schemas.openxmlformats.org/officeDocument/2006/relationships/image"/><Relationship Id="rId13" Target="../media/image8.png" Type="http://schemas.openxmlformats.org/officeDocument/2006/relationships/image"/><Relationship Id="rId14" Target="../media/image144.jpeg" Type="http://schemas.openxmlformats.org/officeDocument/2006/relationships/image"/><Relationship Id="rId2" Target="../media/image136.png" Type="http://schemas.openxmlformats.org/officeDocument/2006/relationships/image"/><Relationship Id="rId3" Target="../media/image137.svg" Type="http://schemas.openxmlformats.org/officeDocument/2006/relationships/image"/><Relationship Id="rId4" Target="../media/image138.png" Type="http://schemas.openxmlformats.org/officeDocument/2006/relationships/image"/><Relationship Id="rId5" Target="../media/image139.svg" Type="http://schemas.openxmlformats.org/officeDocument/2006/relationships/image"/><Relationship Id="rId6" Target="../media/image140.jpeg" Type="http://schemas.openxmlformats.org/officeDocument/2006/relationships/image"/><Relationship Id="rId7" Target="../media/image49.png" Type="http://schemas.openxmlformats.org/officeDocument/2006/relationships/image"/><Relationship Id="rId8" Target="../media/image141.jpeg" Type="http://schemas.openxmlformats.org/officeDocument/2006/relationships/image"/><Relationship Id="rId9" Target="../media/image51.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45.png" Type="http://schemas.openxmlformats.org/officeDocument/2006/relationships/image"/><Relationship Id="rId4" Target="../media/image8.png" Type="http://schemas.openxmlformats.org/officeDocument/2006/relationships/image"/><Relationship Id="rId5" Target="../media/image56.jpeg" Type="http://schemas.openxmlformats.org/officeDocument/2006/relationships/image"/><Relationship Id="rId6" Target="../media/image57.png" Type="http://schemas.openxmlformats.org/officeDocument/2006/relationships/image"/><Relationship Id="rId7" Target="../media/image58.svg" Type="http://schemas.openxmlformats.org/officeDocument/2006/relationships/image"/><Relationship Id="rId8" Target="../media/image59.png" Type="http://schemas.openxmlformats.org/officeDocument/2006/relationships/image"/><Relationship Id="rId9" Target="../media/image60.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45.png" Type="http://schemas.openxmlformats.org/officeDocument/2006/relationships/image"/><Relationship Id="rId4" Target="../media/image8.png" Type="http://schemas.openxmlformats.org/officeDocument/2006/relationships/image"/><Relationship Id="rId5" Target="../media/image56.jpeg" Type="http://schemas.openxmlformats.org/officeDocument/2006/relationships/image"/><Relationship Id="rId6" Target="../media/image57.png" Type="http://schemas.openxmlformats.org/officeDocument/2006/relationships/image"/><Relationship Id="rId7" Target="../media/image58.svg" Type="http://schemas.openxmlformats.org/officeDocument/2006/relationships/image"/><Relationship Id="rId8" Target="../media/image59.png" Type="http://schemas.openxmlformats.org/officeDocument/2006/relationships/image"/><Relationship Id="rId9" Target="../media/image60.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6.jpeg" Type="http://schemas.openxmlformats.org/officeDocument/2006/relationships/image"/><Relationship Id="rId11" Target="../media/image8.png" Type="http://schemas.openxmlformats.org/officeDocument/2006/relationships/image"/><Relationship Id="rId12" Target="../media/image40.png" Type="http://schemas.openxmlformats.org/officeDocument/2006/relationships/image"/><Relationship Id="rId13" Target="../media/image41.svg" Type="http://schemas.openxmlformats.org/officeDocument/2006/relationships/image"/><Relationship Id="rId14" Target="../media/image147.png" Type="http://schemas.openxmlformats.org/officeDocument/2006/relationships/image"/><Relationship Id="rId15" Target="../media/image148.svg" Type="http://schemas.openxmlformats.org/officeDocument/2006/relationships/image"/><Relationship Id="rId16" Target="../media/image7.jpeg" Type="http://schemas.openxmlformats.org/officeDocument/2006/relationships/image"/><Relationship Id="rId17" Target="../media/image5.png" Type="http://schemas.openxmlformats.org/officeDocument/2006/relationships/image"/><Relationship Id="rId18" Target="../media/image149.png" Type="http://schemas.openxmlformats.org/officeDocument/2006/relationships/image"/><Relationship Id="rId2" Target="../media/image25.jpe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6.jpeg" Type="http://schemas.openxmlformats.org/officeDocument/2006/relationships/image"/><Relationship Id="rId8" Target="../media/image49.png" Type="http://schemas.openxmlformats.org/officeDocument/2006/relationships/image"/><Relationship Id="rId9" Target="../media/image2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 Id="rId5" Target="../media/image28.jpeg" Type="http://schemas.openxmlformats.org/officeDocument/2006/relationships/image"/><Relationship Id="rId6" Target="../media/image5.png" Type="http://schemas.openxmlformats.org/officeDocument/2006/relationships/image"/><Relationship Id="rId7" Target="../media/image29.png" Type="http://schemas.openxmlformats.org/officeDocument/2006/relationships/image"/><Relationship Id="rId8" Target="../media/image30.jpeg" Type="http://schemas.openxmlformats.org/officeDocument/2006/relationships/image"/><Relationship Id="rId9" Target="../media/image3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12" Target="../media/image40.png" Type="http://schemas.openxmlformats.org/officeDocument/2006/relationships/image"/><Relationship Id="rId13" Target="../media/image41.svg" Type="http://schemas.openxmlformats.org/officeDocument/2006/relationships/image"/><Relationship Id="rId14" Target="../media/image42.png" Type="http://schemas.openxmlformats.org/officeDocument/2006/relationships/image"/><Relationship Id="rId15" Target="../media/image43.svg" Type="http://schemas.openxmlformats.org/officeDocument/2006/relationships/image"/><Relationship Id="rId2" Target="../media/image26.png" Type="http://schemas.openxmlformats.org/officeDocument/2006/relationships/image"/><Relationship Id="rId3" Target="../media/image27.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 Id="rId5" Target="../media/image44.png" Type="http://schemas.openxmlformats.org/officeDocument/2006/relationships/image"/><Relationship Id="rId6" Target="../media/image45.svg" Type="http://schemas.openxmlformats.org/officeDocument/2006/relationships/image"/><Relationship Id="rId7" Target="../media/image46.png" Type="http://schemas.openxmlformats.org/officeDocument/2006/relationships/image"/><Relationship Id="rId8" Target="../media/image5.png" Type="http://schemas.openxmlformats.org/officeDocument/2006/relationships/image"/><Relationship Id="rId9" Target="../media/image4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jpeg" Type="http://schemas.openxmlformats.org/officeDocument/2006/relationships/image"/><Relationship Id="rId11" Target="../media/image5.png" Type="http://schemas.openxmlformats.org/officeDocument/2006/relationships/image"/><Relationship Id="rId12" Target="../media/image53.jpeg" Type="http://schemas.openxmlformats.org/officeDocument/2006/relationships/image"/><Relationship Id="rId13" Target="../media/image8.png" Type="http://schemas.openxmlformats.org/officeDocument/2006/relationships/image"/><Relationship Id="rId14" Target="../media/image54.jpeg" Type="http://schemas.openxmlformats.org/officeDocument/2006/relationships/image"/><Relationship Id="rId15" Target="../media/image55.png" Type="http://schemas.openxmlformats.org/officeDocument/2006/relationships/image"/><Relationship Id="rId2" Target="../media/image26.png" Type="http://schemas.openxmlformats.org/officeDocument/2006/relationships/image"/><Relationship Id="rId3" Target="../media/image27.svg" Type="http://schemas.openxmlformats.org/officeDocument/2006/relationships/image"/><Relationship Id="rId4" Target="../media/image44.png" Type="http://schemas.openxmlformats.org/officeDocument/2006/relationships/image"/><Relationship Id="rId5" Target="../media/image45.svg" Type="http://schemas.openxmlformats.org/officeDocument/2006/relationships/image"/><Relationship Id="rId6" Target="../media/image48.jpeg" Type="http://schemas.openxmlformats.org/officeDocument/2006/relationships/image"/><Relationship Id="rId7" Target="../media/image49.png" Type="http://schemas.openxmlformats.org/officeDocument/2006/relationships/image"/><Relationship Id="rId8" Target="../media/image50.jpeg" Type="http://schemas.openxmlformats.org/officeDocument/2006/relationships/image"/><Relationship Id="rId9" Target="../media/image5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6.jpeg" Type="http://schemas.openxmlformats.org/officeDocument/2006/relationships/image"/><Relationship Id="rId4" Target="../media/image8.png" Type="http://schemas.openxmlformats.org/officeDocument/2006/relationships/image"/><Relationship Id="rId5" Target="../media/image56.jpeg" Type="http://schemas.openxmlformats.org/officeDocument/2006/relationships/image"/><Relationship Id="rId6" Target="../media/image57.png" Type="http://schemas.openxmlformats.org/officeDocument/2006/relationships/image"/><Relationship Id="rId7" Target="../media/image58.svg" Type="http://schemas.openxmlformats.org/officeDocument/2006/relationships/image"/><Relationship Id="rId8" Target="../media/image59.png" Type="http://schemas.openxmlformats.org/officeDocument/2006/relationships/image"/><Relationship Id="rId9" Target="../media/image60.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1.png" Type="http://schemas.openxmlformats.org/officeDocument/2006/relationships/image"/><Relationship Id="rId11" Target="../media/image62.png" Type="http://schemas.openxmlformats.org/officeDocument/2006/relationships/image"/><Relationship Id="rId2" Target="../media/image1.png" Type="http://schemas.openxmlformats.org/officeDocument/2006/relationships/image"/><Relationship Id="rId3" Target="../media/image6.jpeg" Type="http://schemas.openxmlformats.org/officeDocument/2006/relationships/image"/><Relationship Id="rId4" Target="../media/image8.png" Type="http://schemas.openxmlformats.org/officeDocument/2006/relationships/image"/><Relationship Id="rId5" Target="../media/image56.jpeg" Type="http://schemas.openxmlformats.org/officeDocument/2006/relationships/image"/><Relationship Id="rId6" Target="../media/image57.png" Type="http://schemas.openxmlformats.org/officeDocument/2006/relationships/image"/><Relationship Id="rId7" Target="../media/image58.svg" Type="http://schemas.openxmlformats.org/officeDocument/2006/relationships/image"/><Relationship Id="rId8" Target="../media/image59.png" Type="http://schemas.openxmlformats.org/officeDocument/2006/relationships/image"/><Relationship Id="rId9" Target="../media/image60.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6.jpeg" Type="http://schemas.openxmlformats.org/officeDocument/2006/relationships/image"/><Relationship Id="rId4" Target="../media/image8.png" Type="http://schemas.openxmlformats.org/officeDocument/2006/relationships/image"/><Relationship Id="rId5" Target="../media/image56.jpeg" Type="http://schemas.openxmlformats.org/officeDocument/2006/relationships/image"/><Relationship Id="rId6" Target="../media/image57.png" Type="http://schemas.openxmlformats.org/officeDocument/2006/relationships/image"/><Relationship Id="rId7" Target="../media/image58.svg" Type="http://schemas.openxmlformats.org/officeDocument/2006/relationships/image"/><Relationship Id="rId8" Target="../media/image59.png" Type="http://schemas.openxmlformats.org/officeDocument/2006/relationships/image"/><Relationship Id="rId9" Target="../media/image60.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sp>
        <p:nvSpPr>
          <p:cNvPr name="Freeform 3" id="3"/>
          <p:cNvSpPr/>
          <p:nvPr/>
        </p:nvSpPr>
        <p:spPr>
          <a:xfrm flipH="false" flipV="false" rot="-10215957">
            <a:off x="11150917" y="-1495846"/>
            <a:ext cx="8904451" cy="2489536"/>
          </a:xfrm>
          <a:custGeom>
            <a:avLst/>
            <a:gdLst/>
            <a:ahLst/>
            <a:cxnLst/>
            <a:rect r="r" b="b" t="t" l="l"/>
            <a:pathLst>
              <a:path h="2489536" w="8904451">
                <a:moveTo>
                  <a:pt x="0" y="0"/>
                </a:moveTo>
                <a:lnTo>
                  <a:pt x="8904452" y="0"/>
                </a:lnTo>
                <a:lnTo>
                  <a:pt x="8904452" y="2489536"/>
                </a:lnTo>
                <a:lnTo>
                  <a:pt x="0" y="248953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 id="4"/>
          <p:cNvGrpSpPr>
            <a:grpSpLocks noChangeAspect="true"/>
          </p:cNvGrpSpPr>
          <p:nvPr/>
        </p:nvGrpSpPr>
        <p:grpSpPr>
          <a:xfrm rot="0">
            <a:off x="1028700" y="3739359"/>
            <a:ext cx="3049585" cy="3049585"/>
            <a:chOff x="0" y="0"/>
            <a:chExt cx="13716000" cy="13716000"/>
          </a:xfrm>
        </p:grpSpPr>
        <p:sp>
          <p:nvSpPr>
            <p:cNvPr name="Freeform 5" id="5"/>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29761" t="0" r="-29761" b="0"/>
              </a:stretch>
            </a:blipFill>
          </p:spPr>
        </p:sp>
        <p:sp>
          <p:nvSpPr>
            <p:cNvPr name="Freeform 6" id="6"/>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grpSp>
        <p:nvGrpSpPr>
          <p:cNvPr name="Group 7" id="7"/>
          <p:cNvGrpSpPr>
            <a:grpSpLocks noChangeAspect="true"/>
          </p:cNvGrpSpPr>
          <p:nvPr/>
        </p:nvGrpSpPr>
        <p:grpSpPr>
          <a:xfrm rot="0">
            <a:off x="12942452" y="3318637"/>
            <a:ext cx="2660691" cy="2660691"/>
            <a:chOff x="0" y="0"/>
            <a:chExt cx="13716000" cy="13716000"/>
          </a:xfrm>
        </p:grpSpPr>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7"/>
              <a:stretch>
                <a:fillRect l="0" t="-25136" r="0" b="-25136"/>
              </a:stretch>
            </a:blipFill>
          </p:spPr>
        </p:sp>
        <p:sp>
          <p:nvSpPr>
            <p:cNvPr name="Freeform 9" id="9"/>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grpSp>
        <p:nvGrpSpPr>
          <p:cNvPr name="Group 10" id="10"/>
          <p:cNvGrpSpPr>
            <a:grpSpLocks noChangeAspect="true"/>
          </p:cNvGrpSpPr>
          <p:nvPr/>
        </p:nvGrpSpPr>
        <p:grpSpPr>
          <a:xfrm rot="0">
            <a:off x="4487860" y="4121341"/>
            <a:ext cx="2073471" cy="3686171"/>
            <a:chOff x="0" y="0"/>
            <a:chExt cx="13716000" cy="24384000"/>
          </a:xfrm>
        </p:grpSpPr>
        <p:sp>
          <p:nvSpPr>
            <p:cNvPr name="Freeform 11" id="11"/>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8"/>
              <a:stretch>
                <a:fillRect l="-9151" t="0" r="-9151" b="0"/>
              </a:stretch>
            </a:blipFill>
          </p:spPr>
        </p:sp>
        <p:sp>
          <p:nvSpPr>
            <p:cNvPr name="Freeform 12" id="12"/>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9"/>
              <a:stretch>
                <a:fillRect l="0" t="0" r="0" b="0"/>
              </a:stretch>
            </a:blipFill>
          </p:spPr>
        </p:sp>
      </p:grpSp>
      <p:grpSp>
        <p:nvGrpSpPr>
          <p:cNvPr name="Group 13" id="13"/>
          <p:cNvGrpSpPr>
            <a:grpSpLocks noChangeAspect="true"/>
          </p:cNvGrpSpPr>
          <p:nvPr/>
        </p:nvGrpSpPr>
        <p:grpSpPr>
          <a:xfrm rot="0">
            <a:off x="6970906" y="3796509"/>
            <a:ext cx="5645605" cy="3175653"/>
            <a:chOff x="0" y="0"/>
            <a:chExt cx="24384000" cy="13716000"/>
          </a:xfrm>
        </p:grpSpPr>
        <p:sp>
          <p:nvSpPr>
            <p:cNvPr name="Freeform 14" id="14"/>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10"/>
              <a:stretch>
                <a:fillRect l="0" t="-3596" r="0" b="-3596"/>
              </a:stretch>
            </a:blipFill>
          </p:spPr>
        </p:sp>
        <p:sp>
          <p:nvSpPr>
            <p:cNvPr name="Freeform 15" id="15"/>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11"/>
              <a:stretch>
                <a:fillRect l="0" t="0" r="0" b="0"/>
              </a:stretch>
            </a:blipFill>
          </p:spPr>
        </p:sp>
      </p:grpSp>
      <p:sp>
        <p:nvSpPr>
          <p:cNvPr name="Freeform 16" id="16"/>
          <p:cNvSpPr/>
          <p:nvPr/>
        </p:nvSpPr>
        <p:spPr>
          <a:xfrm flipH="false" flipV="false" rot="2585268">
            <a:off x="12616511" y="9258300"/>
            <a:ext cx="2589404" cy="2642249"/>
          </a:xfrm>
          <a:custGeom>
            <a:avLst/>
            <a:gdLst/>
            <a:ahLst/>
            <a:cxnLst/>
            <a:rect r="r" b="b" t="t" l="l"/>
            <a:pathLst>
              <a:path h="2642249" w="2589404">
                <a:moveTo>
                  <a:pt x="0" y="0"/>
                </a:moveTo>
                <a:lnTo>
                  <a:pt x="2589405" y="0"/>
                </a:lnTo>
                <a:lnTo>
                  <a:pt x="2589405" y="2642249"/>
                </a:lnTo>
                <a:lnTo>
                  <a:pt x="0" y="264224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164377">
            <a:off x="16340334" y="8218660"/>
            <a:ext cx="2341695" cy="4114800"/>
          </a:xfrm>
          <a:custGeom>
            <a:avLst/>
            <a:gdLst/>
            <a:ahLst/>
            <a:cxnLst/>
            <a:rect r="r" b="b" t="t" l="l"/>
            <a:pathLst>
              <a:path h="4114800" w="2341695">
                <a:moveTo>
                  <a:pt x="0" y="0"/>
                </a:moveTo>
                <a:lnTo>
                  <a:pt x="2341695" y="0"/>
                </a:lnTo>
                <a:lnTo>
                  <a:pt x="2341695"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8" id="18"/>
          <p:cNvSpPr/>
          <p:nvPr/>
        </p:nvSpPr>
        <p:spPr>
          <a:xfrm flipH="false" flipV="false" rot="0">
            <a:off x="14947428" y="9015893"/>
            <a:ext cx="2598918" cy="2542214"/>
          </a:xfrm>
          <a:custGeom>
            <a:avLst/>
            <a:gdLst/>
            <a:ahLst/>
            <a:cxnLst/>
            <a:rect r="r" b="b" t="t" l="l"/>
            <a:pathLst>
              <a:path h="2542214" w="2598918">
                <a:moveTo>
                  <a:pt x="0" y="0"/>
                </a:moveTo>
                <a:lnTo>
                  <a:pt x="2598918" y="0"/>
                </a:lnTo>
                <a:lnTo>
                  <a:pt x="2598918" y="2542214"/>
                </a:lnTo>
                <a:lnTo>
                  <a:pt x="0" y="254221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9" id="19"/>
          <p:cNvSpPr/>
          <p:nvPr/>
        </p:nvSpPr>
        <p:spPr>
          <a:xfrm flipH="false" flipV="false" rot="0">
            <a:off x="14890395" y="8280723"/>
            <a:ext cx="1873045" cy="735170"/>
          </a:xfrm>
          <a:custGeom>
            <a:avLst/>
            <a:gdLst/>
            <a:ahLst/>
            <a:cxnLst/>
            <a:rect r="r" b="b" t="t" l="l"/>
            <a:pathLst>
              <a:path h="735170" w="1873045">
                <a:moveTo>
                  <a:pt x="0" y="0"/>
                </a:moveTo>
                <a:lnTo>
                  <a:pt x="1873045" y="0"/>
                </a:lnTo>
                <a:lnTo>
                  <a:pt x="1873045" y="735170"/>
                </a:lnTo>
                <a:lnTo>
                  <a:pt x="0" y="73517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TextBox 20" id="20"/>
          <p:cNvSpPr txBox="true"/>
          <p:nvPr/>
        </p:nvSpPr>
        <p:spPr>
          <a:xfrm rot="0">
            <a:off x="1243684" y="156394"/>
            <a:ext cx="9087021" cy="1866256"/>
          </a:xfrm>
          <a:prstGeom prst="rect">
            <a:avLst/>
          </a:prstGeom>
        </p:spPr>
        <p:txBody>
          <a:bodyPr anchor="t" rtlCol="false" tIns="0" lIns="0" bIns="0" rIns="0">
            <a:spAutoFit/>
          </a:bodyPr>
          <a:lstStyle/>
          <a:p>
            <a:pPr algn="l" marL="0" indent="0" lvl="0">
              <a:lnSpc>
                <a:spcPts val="15260"/>
              </a:lnSpc>
              <a:spcBef>
                <a:spcPct val="0"/>
              </a:spcBef>
            </a:pPr>
            <a:r>
              <a:rPr lang="en-US" sz="10900" i="true" spc="-261">
                <a:solidFill>
                  <a:srgbClr val="2C5E93"/>
                </a:solidFill>
                <a:latin typeface="Noto Serif Display ExtraCondensed Italics"/>
                <a:ea typeface="Noto Serif Display ExtraCondensed Italics"/>
                <a:cs typeface="Noto Serif Display ExtraCondensed Italics"/>
                <a:sym typeface="Noto Serif Display ExtraCondensed Italics"/>
              </a:rPr>
              <a:t>Astrocartography</a:t>
            </a:r>
          </a:p>
        </p:txBody>
      </p:sp>
      <p:sp>
        <p:nvSpPr>
          <p:cNvPr name="TextBox 21" id="21"/>
          <p:cNvSpPr txBox="true"/>
          <p:nvPr/>
        </p:nvSpPr>
        <p:spPr>
          <a:xfrm rot="0">
            <a:off x="7840504" y="1794050"/>
            <a:ext cx="9670677" cy="2054627"/>
          </a:xfrm>
          <a:prstGeom prst="rect">
            <a:avLst/>
          </a:prstGeom>
        </p:spPr>
        <p:txBody>
          <a:bodyPr anchor="t" rtlCol="false" tIns="0" lIns="0" bIns="0" rIns="0">
            <a:spAutoFit/>
          </a:bodyPr>
          <a:lstStyle/>
          <a:p>
            <a:pPr algn="l" marL="0" indent="0" lvl="0">
              <a:lnSpc>
                <a:spcPts val="16879"/>
              </a:lnSpc>
              <a:spcBef>
                <a:spcPct val="0"/>
              </a:spcBef>
            </a:pPr>
            <a:r>
              <a:rPr lang="en-US" sz="12056" i="true" spc="-289">
                <a:solidFill>
                  <a:srgbClr val="2C5E93"/>
                </a:solidFill>
                <a:latin typeface="Noto Serif Display ExtraCondensed Italics"/>
                <a:ea typeface="Noto Serif Display ExtraCondensed Italics"/>
                <a:cs typeface="Noto Serif Display ExtraCondensed Italics"/>
                <a:sym typeface="Noto Serif Display ExtraCondensed Italics"/>
              </a:rPr>
              <a:t>101 </a:t>
            </a:r>
          </a:p>
        </p:txBody>
      </p:sp>
      <p:sp>
        <p:nvSpPr>
          <p:cNvPr name="TextBox 22" id="22"/>
          <p:cNvSpPr txBox="true"/>
          <p:nvPr/>
        </p:nvSpPr>
        <p:spPr>
          <a:xfrm rot="0">
            <a:off x="1028700" y="8692760"/>
            <a:ext cx="4897957" cy="565540"/>
          </a:xfrm>
          <a:prstGeom prst="rect">
            <a:avLst/>
          </a:prstGeom>
        </p:spPr>
        <p:txBody>
          <a:bodyPr anchor="t" rtlCol="false" tIns="0" lIns="0" bIns="0" rIns="0">
            <a:spAutoFit/>
          </a:bodyPr>
          <a:lstStyle/>
          <a:p>
            <a:pPr algn="l">
              <a:lnSpc>
                <a:spcPts val="4734"/>
              </a:lnSpc>
            </a:pPr>
            <a:r>
              <a:rPr lang="en-US" b="true" sz="3156" spc="31">
                <a:solidFill>
                  <a:srgbClr val="034779"/>
                </a:solidFill>
                <a:latin typeface="Cardo Bold"/>
                <a:ea typeface="Cardo Bold"/>
                <a:cs typeface="Cardo Bold"/>
                <a:sym typeface="Cardo Bold"/>
              </a:rPr>
              <a:t>Hosted By: Faith Grace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25046" t="0" r="-25046" b="0"/>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6008104" y="2138297"/>
            <a:ext cx="3381437" cy="3381437"/>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24626" t="0" r="-24626" b="0"/>
              </a:stretch>
            </a:blipFill>
          </p:spPr>
        </p:sp>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grpSp>
        <p:nvGrpSpPr>
          <p:cNvPr name="Group 9" id="9"/>
          <p:cNvGrpSpPr>
            <a:grpSpLocks noChangeAspect="true"/>
          </p:cNvGrpSpPr>
          <p:nvPr/>
        </p:nvGrpSpPr>
        <p:grpSpPr>
          <a:xfrm rot="0">
            <a:off x="3954899" y="3066610"/>
            <a:ext cx="2411611" cy="4287308"/>
            <a:chOff x="0" y="0"/>
            <a:chExt cx="13716000" cy="24384000"/>
          </a:xfrm>
        </p:grpSpPr>
        <p:sp>
          <p:nvSpPr>
            <p:cNvPr name="Freeform 10" id="10"/>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7"/>
              <a:stretch>
                <a:fillRect l="-16666" t="0" r="-16666" b="0"/>
              </a:stretch>
            </a:blipFill>
          </p:spPr>
        </p:sp>
        <p:sp>
          <p:nvSpPr>
            <p:cNvPr name="Freeform 11" id="11"/>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8"/>
              <a:stretch>
                <a:fillRect l="0" t="0" r="0" b="0"/>
              </a:stretch>
            </a:blipFill>
          </p:spPr>
        </p:sp>
      </p:grpSp>
      <p:sp>
        <p:nvSpPr>
          <p:cNvPr name="Freeform 12" id="12"/>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11"/>
            <a:stretch>
              <a:fillRect l="0" t="0" r="0" b="0"/>
            </a:stretch>
          </a:blipFill>
        </p:spPr>
      </p:sp>
      <p:sp>
        <p:nvSpPr>
          <p:cNvPr name="Freeform 14" id="14"/>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2">
              <a:alphaModFix amt="54000"/>
            </a:blip>
            <a:stretch>
              <a:fillRect l="-5321" t="0" r="-5321" b="0"/>
            </a:stretch>
          </a:blipFill>
        </p:spPr>
      </p:sp>
      <p:sp>
        <p:nvSpPr>
          <p:cNvPr name="Freeform 15" id="15"/>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6" id="16"/>
          <p:cNvSpPr txBox="true"/>
          <p:nvPr/>
        </p:nvSpPr>
        <p:spPr>
          <a:xfrm rot="0">
            <a:off x="1314007" y="7819415"/>
            <a:ext cx="7265765" cy="1753415"/>
          </a:xfrm>
          <a:prstGeom prst="rect">
            <a:avLst/>
          </a:prstGeom>
        </p:spPr>
        <p:txBody>
          <a:bodyPr anchor="t" rtlCol="false" tIns="0" lIns="0" bIns="0" rIns="0">
            <a:spAutoFit/>
          </a:bodyPr>
          <a:lstStyle/>
          <a:p>
            <a:pPr algn="l">
              <a:lnSpc>
                <a:spcPts val="4680"/>
              </a:lnSpc>
              <a:spcBef>
                <a:spcPct val="0"/>
              </a:spcBef>
            </a:pPr>
            <a:r>
              <a:rPr lang="en-US" b="true" sz="3342">
                <a:solidFill>
                  <a:srgbClr val="2C5E93"/>
                </a:solidFill>
                <a:latin typeface="Noto Serif Display ExtraCondensed Bold"/>
                <a:ea typeface="Noto Serif Display ExtraCondensed Bold"/>
                <a:cs typeface="Noto Serif Display ExtraCondensed Bold"/>
                <a:sym typeface="Noto Serif Display ExtraCondensed Bold"/>
              </a:rPr>
              <a:t>Sun Line</a:t>
            </a:r>
            <a:r>
              <a:rPr lang="en-US" sz="3342">
                <a:solidFill>
                  <a:srgbClr val="2C5E93"/>
                </a:solidFill>
                <a:latin typeface="Noto Serif Display ExtraCondensed"/>
                <a:ea typeface="Noto Serif Display ExtraCondensed"/>
                <a:cs typeface="Noto Serif Display ExtraCondensed"/>
                <a:sym typeface="Noto Serif Display ExtraCondensed"/>
              </a:rPr>
              <a:t>: Brings visibility, vitality, and purpose. You might feel more confident or “seen” here.</a:t>
            </a:r>
          </a:p>
        </p:txBody>
      </p:sp>
      <p:sp>
        <p:nvSpPr>
          <p:cNvPr name="TextBox 17" id="17"/>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2C5E93"/>
                </a:solidFill>
                <a:latin typeface="Noto Serif Display ExtraCondensed"/>
                <a:ea typeface="Noto Serif Display ExtraCondensed"/>
                <a:cs typeface="Noto Serif Display ExtraCondensed"/>
                <a:sym typeface="Noto Serif Display ExtraCondensed"/>
              </a:rPr>
              <a:t>Sun Lines</a:t>
            </a:r>
          </a:p>
        </p:txBody>
      </p:sp>
      <p:sp>
        <p:nvSpPr>
          <p:cNvPr name="TextBox 18" id="18"/>
          <p:cNvSpPr txBox="true"/>
          <p:nvPr/>
        </p:nvSpPr>
        <p:spPr>
          <a:xfrm rot="0">
            <a:off x="10503966" y="2151315"/>
            <a:ext cx="7265765" cy="8268425"/>
          </a:xfrm>
          <a:prstGeom prst="rect">
            <a:avLst/>
          </a:prstGeom>
        </p:spPr>
        <p:txBody>
          <a:bodyPr anchor="t" rtlCol="false" tIns="0" lIns="0" bIns="0" rIns="0">
            <a:spAutoFit/>
          </a:bodyPr>
          <a:lstStyle/>
          <a:p>
            <a:pPr algn="l">
              <a:lnSpc>
                <a:spcPts val="2940"/>
              </a:lnSpc>
            </a:pPr>
            <a:r>
              <a:rPr lang="en-US" b="true" sz="2100" u="sng">
                <a:solidFill>
                  <a:srgbClr val="034779"/>
                </a:solidFill>
                <a:latin typeface="Noto Serif Display ExtraCondensed Bold"/>
                <a:ea typeface="Noto Serif Display ExtraCondensed Bold"/>
                <a:cs typeface="Noto Serif Display ExtraCondensed Bold"/>
                <a:sym typeface="Noto Serif Display ExtraCondensed Bold"/>
              </a:rPr>
              <a:t>Sun ASC: </a:t>
            </a:r>
          </a:p>
          <a:p>
            <a:pPr algn="l">
              <a:lnSpc>
                <a:spcPts val="2940"/>
              </a:lnSpc>
            </a:pPr>
            <a:r>
              <a:rPr lang="en-US" sz="2100">
                <a:solidFill>
                  <a:srgbClr val="034779"/>
                </a:solidFill>
                <a:latin typeface="Noto Serif Display ExtraCondensed"/>
                <a:ea typeface="Noto Serif Display ExtraCondensed"/>
                <a:cs typeface="Noto Serif Display ExtraCondensed"/>
                <a:sym typeface="Noto Serif Display ExtraCondensed"/>
              </a:rPr>
              <a:t>Pros:</a:t>
            </a:r>
          </a:p>
          <a:p>
            <a:pPr algn="l" marL="453390" indent="-226695" lvl="1">
              <a:lnSpc>
                <a:spcPts val="2940"/>
              </a:lnSpc>
              <a:buFont typeface="Arial"/>
              <a:buChar char="•"/>
            </a:pPr>
            <a:r>
              <a:rPr lang="en-US" sz="2100">
                <a:solidFill>
                  <a:srgbClr val="034779"/>
                </a:solidFill>
                <a:latin typeface="Noto Serif Display ExtraCondensed"/>
                <a:ea typeface="Noto Serif Display ExtraCondensed"/>
                <a:cs typeface="Noto Serif Display ExtraCondensed"/>
                <a:sym typeface="Noto Serif Display ExtraCondensed"/>
              </a:rPr>
              <a:t>Strong self-confidence and personal vitality</a:t>
            </a:r>
          </a:p>
          <a:p>
            <a:pPr algn="l">
              <a:lnSpc>
                <a:spcPts val="2940"/>
              </a:lnSpc>
            </a:pPr>
            <a:r>
              <a:rPr lang="en-US" sz="2100">
                <a:solidFill>
                  <a:srgbClr val="034779"/>
                </a:solidFill>
                <a:latin typeface="Noto Serif Display ExtraCondensed"/>
                <a:ea typeface="Noto Serif Display ExtraCondensed"/>
                <a:cs typeface="Noto Serif Display ExtraCondensed"/>
                <a:sym typeface="Noto Serif Display ExtraCondensed"/>
              </a:rPr>
              <a:t>Cons:</a:t>
            </a:r>
          </a:p>
          <a:p>
            <a:pPr algn="l" marL="453390" indent="-226695" lvl="1">
              <a:lnSpc>
                <a:spcPts val="2940"/>
              </a:lnSpc>
              <a:spcBef>
                <a:spcPct val="0"/>
              </a:spcBef>
              <a:buFont typeface="Arial"/>
              <a:buChar char="•"/>
            </a:pPr>
            <a:r>
              <a:rPr lang="en-US" sz="2100">
                <a:solidFill>
                  <a:srgbClr val="034779"/>
                </a:solidFill>
                <a:latin typeface="Noto Serif Display ExtraCondensed"/>
                <a:ea typeface="Noto Serif Display ExtraCondensed"/>
                <a:cs typeface="Noto Serif Display ExtraCondensed"/>
                <a:sym typeface="Noto Serif Display ExtraCondensed"/>
              </a:rPr>
              <a:t>Pressure to perform or maintain an image</a:t>
            </a:r>
          </a:p>
          <a:p>
            <a:pPr algn="l">
              <a:lnSpc>
                <a:spcPts val="2940"/>
              </a:lnSpc>
              <a:spcBef>
                <a:spcPct val="0"/>
              </a:spcBef>
            </a:pPr>
            <a:r>
              <a:rPr lang="en-US" b="true" sz="2100" u="sng">
                <a:solidFill>
                  <a:srgbClr val="034779"/>
                </a:solidFill>
                <a:latin typeface="Noto Serif Display ExtraCondensed Bold"/>
                <a:ea typeface="Noto Serif Display ExtraCondensed Bold"/>
                <a:cs typeface="Noto Serif Display ExtraCondensed Bold"/>
                <a:sym typeface="Noto Serif Display ExtraCondensed Bold"/>
              </a:rPr>
              <a:t>Sun DSC: </a:t>
            </a:r>
          </a:p>
          <a:p>
            <a:pPr algn="l">
              <a:lnSpc>
                <a:spcPts val="2940"/>
              </a:lnSpc>
              <a:spcBef>
                <a:spcPct val="0"/>
              </a:spcBef>
            </a:pPr>
            <a:r>
              <a:rPr lang="en-US" sz="2100">
                <a:solidFill>
                  <a:srgbClr val="034779"/>
                </a:solidFill>
                <a:latin typeface="Noto Serif Display ExtraCondensed"/>
                <a:ea typeface="Noto Serif Display ExtraCondensed"/>
                <a:cs typeface="Noto Serif Display ExtraCondensed"/>
                <a:sym typeface="Noto Serif Display ExtraCondensed"/>
              </a:rPr>
              <a:t>Pros:</a:t>
            </a:r>
          </a:p>
          <a:p>
            <a:pPr algn="l" marL="453390" indent="-226695" lvl="1">
              <a:lnSpc>
                <a:spcPts val="2940"/>
              </a:lnSpc>
              <a:spcBef>
                <a:spcPct val="0"/>
              </a:spcBef>
              <a:buFont typeface="Arial"/>
              <a:buChar char="•"/>
            </a:pPr>
            <a:r>
              <a:rPr lang="en-US" sz="2100">
                <a:solidFill>
                  <a:srgbClr val="034779"/>
                </a:solidFill>
                <a:latin typeface="Noto Serif Display ExtraCondensed"/>
                <a:ea typeface="Noto Serif Display ExtraCondensed"/>
                <a:cs typeface="Noto Serif Display ExtraCondensed"/>
                <a:sym typeface="Noto Serif Display ExtraCondensed"/>
              </a:rPr>
              <a:t>Energizing partnerships/Attracts confident or influential people</a:t>
            </a:r>
          </a:p>
          <a:p>
            <a:pPr algn="l">
              <a:lnSpc>
                <a:spcPts val="2940"/>
              </a:lnSpc>
              <a:spcBef>
                <a:spcPct val="0"/>
              </a:spcBef>
            </a:pPr>
            <a:r>
              <a:rPr lang="en-US" sz="2100">
                <a:solidFill>
                  <a:srgbClr val="034779"/>
                </a:solidFill>
                <a:latin typeface="Noto Serif Display ExtraCondensed"/>
                <a:ea typeface="Noto Serif Display ExtraCondensed"/>
                <a:cs typeface="Noto Serif Display ExtraCondensed"/>
                <a:sym typeface="Noto Serif Display ExtraCondensed"/>
              </a:rPr>
              <a:t>Cons:</a:t>
            </a:r>
          </a:p>
          <a:p>
            <a:pPr algn="l" marL="453390" indent="-226695" lvl="1">
              <a:lnSpc>
                <a:spcPts val="2940"/>
              </a:lnSpc>
              <a:spcBef>
                <a:spcPct val="0"/>
              </a:spcBef>
              <a:buFont typeface="Arial"/>
              <a:buChar char="•"/>
            </a:pPr>
            <a:r>
              <a:rPr lang="en-US" sz="2100">
                <a:solidFill>
                  <a:srgbClr val="034779"/>
                </a:solidFill>
                <a:latin typeface="Noto Serif Display ExtraCondensed"/>
                <a:ea typeface="Noto Serif Display ExtraCondensed"/>
                <a:cs typeface="Noto Serif Display ExtraCondensed"/>
                <a:sym typeface="Noto Serif Display ExtraCondensed"/>
              </a:rPr>
              <a:t>Power struggles in relationships + Over-identifying through others</a:t>
            </a:r>
          </a:p>
          <a:p>
            <a:pPr algn="l">
              <a:lnSpc>
                <a:spcPts val="2940"/>
              </a:lnSpc>
              <a:spcBef>
                <a:spcPct val="0"/>
              </a:spcBef>
            </a:pPr>
            <a:r>
              <a:rPr lang="en-US" b="true" sz="2100" u="sng">
                <a:solidFill>
                  <a:srgbClr val="034779"/>
                </a:solidFill>
                <a:latin typeface="Noto Serif Display ExtraCondensed Bold"/>
                <a:ea typeface="Noto Serif Display ExtraCondensed Bold"/>
                <a:cs typeface="Noto Serif Display ExtraCondensed Bold"/>
                <a:sym typeface="Noto Serif Display ExtraCondensed Bold"/>
              </a:rPr>
              <a:t>Sun IC: </a:t>
            </a:r>
          </a:p>
          <a:p>
            <a:pPr algn="l">
              <a:lnSpc>
                <a:spcPts val="2940"/>
              </a:lnSpc>
              <a:spcBef>
                <a:spcPct val="0"/>
              </a:spcBef>
            </a:pPr>
            <a:r>
              <a:rPr lang="en-US" sz="2100">
                <a:solidFill>
                  <a:srgbClr val="034779"/>
                </a:solidFill>
                <a:latin typeface="Noto Serif Display ExtraCondensed"/>
                <a:ea typeface="Noto Serif Display ExtraCondensed"/>
                <a:cs typeface="Noto Serif Display ExtraCondensed"/>
                <a:sym typeface="Noto Serif Display ExtraCondensed"/>
              </a:rPr>
              <a:t>Pros:</a:t>
            </a:r>
          </a:p>
          <a:p>
            <a:pPr algn="l" marL="453390" indent="-226695" lvl="1">
              <a:lnSpc>
                <a:spcPts val="2940"/>
              </a:lnSpc>
              <a:spcBef>
                <a:spcPct val="0"/>
              </a:spcBef>
              <a:buFont typeface="Arial"/>
              <a:buChar char="•"/>
            </a:pPr>
            <a:r>
              <a:rPr lang="en-US" sz="2100">
                <a:solidFill>
                  <a:srgbClr val="034779"/>
                </a:solidFill>
                <a:latin typeface="Noto Serif Display ExtraCondensed"/>
                <a:ea typeface="Noto Serif Display ExtraCondensed"/>
                <a:cs typeface="Noto Serif Display ExtraCondensed"/>
                <a:sym typeface="Noto Serif Display ExtraCondensed"/>
              </a:rPr>
              <a:t>Deep self-understanding</a:t>
            </a:r>
          </a:p>
          <a:p>
            <a:pPr algn="l" marL="453390" indent="-226695" lvl="1">
              <a:lnSpc>
                <a:spcPts val="2940"/>
              </a:lnSpc>
              <a:spcBef>
                <a:spcPct val="0"/>
              </a:spcBef>
              <a:buFont typeface="Arial"/>
              <a:buChar char="•"/>
            </a:pPr>
            <a:r>
              <a:rPr lang="en-US" sz="2100">
                <a:solidFill>
                  <a:srgbClr val="034779"/>
                </a:solidFill>
                <a:latin typeface="Noto Serif Display ExtraCondensed"/>
                <a:ea typeface="Noto Serif Display ExtraCondensed"/>
                <a:cs typeface="Noto Serif Display ExtraCondensed"/>
                <a:sym typeface="Noto Serif Display ExtraCondensed"/>
              </a:rPr>
              <a:t>Centeredness and personal grounding</a:t>
            </a:r>
          </a:p>
          <a:p>
            <a:pPr algn="l">
              <a:lnSpc>
                <a:spcPts val="2940"/>
              </a:lnSpc>
              <a:spcBef>
                <a:spcPct val="0"/>
              </a:spcBef>
            </a:pPr>
            <a:r>
              <a:rPr lang="en-US" b="true" sz="2100" u="sng">
                <a:solidFill>
                  <a:srgbClr val="034779"/>
                </a:solidFill>
                <a:latin typeface="Noto Serif Display ExtraCondensed Bold"/>
                <a:ea typeface="Noto Serif Display ExtraCondensed Bold"/>
                <a:cs typeface="Noto Serif Display ExtraCondensed Bold"/>
                <a:sym typeface="Noto Serif Display ExtraCondensed Bold"/>
              </a:rPr>
              <a:t>Sun MC: </a:t>
            </a:r>
          </a:p>
          <a:p>
            <a:pPr algn="l">
              <a:lnSpc>
                <a:spcPts val="2940"/>
              </a:lnSpc>
              <a:spcBef>
                <a:spcPct val="0"/>
              </a:spcBef>
            </a:pPr>
            <a:r>
              <a:rPr lang="en-US" sz="2100">
                <a:solidFill>
                  <a:srgbClr val="034779"/>
                </a:solidFill>
                <a:latin typeface="Noto Serif Display ExtraCondensed"/>
                <a:ea typeface="Noto Serif Display ExtraCondensed"/>
                <a:cs typeface="Noto Serif Display ExtraCondensed"/>
                <a:sym typeface="Noto Serif Display ExtraCondensed"/>
              </a:rPr>
              <a:t>Pros:</a:t>
            </a:r>
          </a:p>
          <a:p>
            <a:pPr algn="l" marL="453390" indent="-226695" lvl="1">
              <a:lnSpc>
                <a:spcPts val="2940"/>
              </a:lnSpc>
              <a:spcBef>
                <a:spcPct val="0"/>
              </a:spcBef>
              <a:buFont typeface="Arial"/>
              <a:buChar char="•"/>
            </a:pPr>
            <a:r>
              <a:rPr lang="en-US" sz="2100">
                <a:solidFill>
                  <a:srgbClr val="034779"/>
                </a:solidFill>
                <a:latin typeface="Noto Serif Display ExtraCondensed"/>
                <a:ea typeface="Noto Serif Display ExtraCondensed"/>
                <a:cs typeface="Noto Serif Display ExtraCondensed"/>
                <a:sym typeface="Noto Serif Display ExtraCondensed"/>
              </a:rPr>
              <a:t>Career recognition and clarity + Leadership opportunities</a:t>
            </a:r>
          </a:p>
          <a:p>
            <a:pPr algn="l">
              <a:lnSpc>
                <a:spcPts val="2940"/>
              </a:lnSpc>
              <a:spcBef>
                <a:spcPct val="0"/>
              </a:spcBef>
            </a:pPr>
            <a:r>
              <a:rPr lang="en-US" sz="2100">
                <a:solidFill>
                  <a:srgbClr val="034779"/>
                </a:solidFill>
                <a:latin typeface="Noto Serif Display ExtraCondensed"/>
                <a:ea typeface="Noto Serif Display ExtraCondensed"/>
                <a:cs typeface="Noto Serif Display ExtraCondensed"/>
                <a:sym typeface="Noto Serif Display ExtraCondensed"/>
              </a:rPr>
              <a:t>Cons:</a:t>
            </a:r>
          </a:p>
          <a:p>
            <a:pPr algn="l" marL="453390" indent="-226695" lvl="1">
              <a:lnSpc>
                <a:spcPts val="2940"/>
              </a:lnSpc>
              <a:spcBef>
                <a:spcPct val="0"/>
              </a:spcBef>
              <a:buFont typeface="Arial"/>
              <a:buChar char="•"/>
            </a:pPr>
            <a:r>
              <a:rPr lang="en-US" sz="2100">
                <a:solidFill>
                  <a:srgbClr val="034779"/>
                </a:solidFill>
                <a:latin typeface="Noto Serif Display ExtraCondensed"/>
                <a:ea typeface="Noto Serif Display ExtraCondensed"/>
                <a:cs typeface="Noto Serif Display ExtraCondensed"/>
                <a:sym typeface="Noto Serif Display ExtraCondensed"/>
              </a:rPr>
              <a:t>Public pressure or high expectations</a:t>
            </a:r>
          </a:p>
          <a:p>
            <a:pPr algn="l">
              <a:lnSpc>
                <a:spcPts val="3280"/>
              </a:lnSpc>
              <a:spcBef>
                <a:spcPct val="0"/>
              </a:spcBef>
            </a:pPr>
          </a:p>
          <a:p>
            <a:pPr algn="l">
              <a:lnSpc>
                <a:spcPts val="3280"/>
              </a:lnSpc>
              <a:spcBef>
                <a:spcPct val="0"/>
              </a:spcBef>
            </a:pPr>
          </a:p>
          <a:p>
            <a:pPr algn="l">
              <a:lnSpc>
                <a:spcPts val="3280"/>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25187" t="0" r="-25187" b="0"/>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6008104" y="2138297"/>
            <a:ext cx="3381437" cy="3381437"/>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102091" t="0" r="-102091" b="0"/>
              </a:stretch>
            </a:blipFill>
          </p:spPr>
        </p:sp>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grpSp>
        <p:nvGrpSpPr>
          <p:cNvPr name="Group 9" id="9"/>
          <p:cNvGrpSpPr>
            <a:grpSpLocks noChangeAspect="true"/>
          </p:cNvGrpSpPr>
          <p:nvPr/>
        </p:nvGrpSpPr>
        <p:grpSpPr>
          <a:xfrm rot="0">
            <a:off x="3954899" y="3066610"/>
            <a:ext cx="2411611" cy="4287308"/>
            <a:chOff x="0" y="0"/>
            <a:chExt cx="13716000" cy="24384000"/>
          </a:xfrm>
        </p:grpSpPr>
        <p:sp>
          <p:nvSpPr>
            <p:cNvPr name="Freeform 10" id="10"/>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7"/>
              <a:stretch>
                <a:fillRect l="-25666" t="0" r="-25666" b="0"/>
              </a:stretch>
            </a:blipFill>
          </p:spPr>
        </p:sp>
        <p:sp>
          <p:nvSpPr>
            <p:cNvPr name="Freeform 11" id="11"/>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8"/>
              <a:stretch>
                <a:fillRect l="0" t="0" r="0" b="0"/>
              </a:stretch>
            </a:blipFill>
          </p:spPr>
        </p:sp>
      </p:grpSp>
      <p:sp>
        <p:nvSpPr>
          <p:cNvPr name="Freeform 12" id="12"/>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11"/>
            <a:stretch>
              <a:fillRect l="0" t="0" r="0" b="0"/>
            </a:stretch>
          </a:blipFill>
        </p:spPr>
      </p:sp>
      <p:sp>
        <p:nvSpPr>
          <p:cNvPr name="Freeform 14" id="14"/>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2">
              <a:alphaModFix amt="14000"/>
            </a:blip>
            <a:stretch>
              <a:fillRect l="-5321" t="0" r="-5321" b="0"/>
            </a:stretch>
          </a:blipFill>
        </p:spPr>
      </p:sp>
      <p:sp>
        <p:nvSpPr>
          <p:cNvPr name="Freeform 15" id="15"/>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6" id="16"/>
          <p:cNvSpPr txBox="true"/>
          <p:nvPr/>
        </p:nvSpPr>
        <p:spPr>
          <a:xfrm rot="0">
            <a:off x="1314007" y="7819415"/>
            <a:ext cx="7265765" cy="1753415"/>
          </a:xfrm>
          <a:prstGeom prst="rect">
            <a:avLst/>
          </a:prstGeom>
        </p:spPr>
        <p:txBody>
          <a:bodyPr anchor="t" rtlCol="false" tIns="0" lIns="0" bIns="0" rIns="0">
            <a:spAutoFit/>
          </a:bodyPr>
          <a:lstStyle/>
          <a:p>
            <a:pPr algn="l">
              <a:lnSpc>
                <a:spcPts val="4680"/>
              </a:lnSpc>
              <a:spcBef>
                <a:spcPct val="0"/>
              </a:spcBef>
            </a:pPr>
            <a:r>
              <a:rPr lang="en-US" b="true" sz="3342">
                <a:solidFill>
                  <a:srgbClr val="034779"/>
                </a:solidFill>
                <a:latin typeface="Noto Serif Display ExtraCondensed Bold"/>
                <a:ea typeface="Noto Serif Display ExtraCondensed Bold"/>
                <a:cs typeface="Noto Serif Display ExtraCondensed Bold"/>
                <a:sym typeface="Noto Serif Display ExtraCondensed Bold"/>
              </a:rPr>
              <a:t>Moon Line: </a:t>
            </a:r>
            <a:r>
              <a:rPr lang="en-US" sz="3342">
                <a:solidFill>
                  <a:srgbClr val="034779"/>
                </a:solidFill>
                <a:latin typeface="Noto Serif Display ExtraCondensed"/>
                <a:ea typeface="Noto Serif Display ExtraCondensed"/>
                <a:cs typeface="Noto Serif Display ExtraCondensed"/>
                <a:sym typeface="Noto Serif Display ExtraCondensed"/>
              </a:rPr>
              <a:t>Emotional, nurturing, and often deeply personal. Great for connecting with family or healing but can feel moody, too. </a:t>
            </a:r>
          </a:p>
        </p:txBody>
      </p:sp>
      <p:sp>
        <p:nvSpPr>
          <p:cNvPr name="TextBox 17" id="17"/>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Moon Lines</a:t>
            </a:r>
          </a:p>
        </p:txBody>
      </p:sp>
      <p:sp>
        <p:nvSpPr>
          <p:cNvPr name="TextBox 18" id="18"/>
          <p:cNvSpPr txBox="true"/>
          <p:nvPr/>
        </p:nvSpPr>
        <p:spPr>
          <a:xfrm rot="0">
            <a:off x="11007338" y="2421380"/>
            <a:ext cx="7265765" cy="8227874"/>
          </a:xfrm>
          <a:prstGeom prst="rect">
            <a:avLst/>
          </a:prstGeom>
        </p:spPr>
        <p:txBody>
          <a:bodyPr anchor="t" rtlCol="false" tIns="0" lIns="0" bIns="0" rIns="0">
            <a:spAutoFit/>
          </a:bodyPr>
          <a:lstStyle/>
          <a:p>
            <a:pPr algn="l">
              <a:lnSpc>
                <a:spcPts val="2720"/>
              </a:lnSpc>
            </a:pPr>
            <a:r>
              <a:rPr lang="en-US" b="true" sz="1942" u="sng">
                <a:solidFill>
                  <a:srgbClr val="034779"/>
                </a:solidFill>
                <a:latin typeface="Noto Serif Display ExtraCondensed Bold"/>
                <a:ea typeface="Noto Serif Display ExtraCondensed Bold"/>
                <a:cs typeface="Noto Serif Display ExtraCondensed Bold"/>
                <a:sym typeface="Noto Serif Display ExtraCondensed Bold"/>
              </a:rPr>
              <a:t>Moon ASC: </a:t>
            </a:r>
          </a:p>
          <a:p>
            <a:pPr algn="l">
              <a:lnSpc>
                <a:spcPts val="2720"/>
              </a:lnSpc>
            </a:pPr>
            <a:r>
              <a:rPr lang="en-US" sz="1942">
                <a:solidFill>
                  <a:srgbClr val="034779"/>
                </a:solidFill>
                <a:latin typeface="Noto Serif Display ExtraCondensed"/>
                <a:ea typeface="Noto Serif Display ExtraCondensed"/>
                <a:cs typeface="Noto Serif Display ExtraCondensed"/>
                <a:sym typeface="Noto Serif Display ExtraCondensed"/>
              </a:rPr>
              <a:t>Pros:</a:t>
            </a:r>
          </a:p>
          <a:p>
            <a:pPr algn="l" marL="419481" indent="-209741" lvl="1">
              <a:lnSpc>
                <a:spcPts val="2720"/>
              </a:lnSpc>
              <a:buFont typeface="Arial"/>
              <a:buChar char="•"/>
            </a:pPr>
            <a:r>
              <a:rPr lang="en-US" sz="1942">
                <a:solidFill>
                  <a:srgbClr val="034779"/>
                </a:solidFill>
                <a:latin typeface="Noto Serif Display ExtraCondensed"/>
                <a:ea typeface="Noto Serif Display ExtraCondensed"/>
                <a:cs typeface="Noto Serif Display ExtraCondensed"/>
                <a:sym typeface="Noto Serif Display ExtraCondensed"/>
              </a:rPr>
              <a:t>Heightened intuition + Soft, magnetic presence</a:t>
            </a:r>
          </a:p>
          <a:p>
            <a:pPr algn="l">
              <a:lnSpc>
                <a:spcPts val="2720"/>
              </a:lnSpc>
            </a:pPr>
            <a:r>
              <a:rPr lang="en-US" sz="1942">
                <a:solidFill>
                  <a:srgbClr val="034779"/>
                </a:solidFill>
                <a:latin typeface="Noto Serif Display ExtraCondensed"/>
                <a:ea typeface="Noto Serif Display ExtraCondensed"/>
                <a:cs typeface="Noto Serif Display ExtraCondensed"/>
                <a:sym typeface="Noto Serif Display ExtraCondensed"/>
              </a:rPr>
              <a:t>Cons:</a:t>
            </a:r>
          </a:p>
          <a:p>
            <a:pPr algn="l" marL="419481" indent="-209741" lvl="1">
              <a:lnSpc>
                <a:spcPts val="2720"/>
              </a:lnSpc>
              <a:buFont typeface="Arial"/>
              <a:buChar char="•"/>
            </a:pPr>
            <a:r>
              <a:rPr lang="en-US" sz="1942">
                <a:solidFill>
                  <a:srgbClr val="034779"/>
                </a:solidFill>
                <a:latin typeface="Noto Serif Display ExtraCondensed"/>
                <a:ea typeface="Noto Serif Display ExtraCondensed"/>
                <a:cs typeface="Noto Serif Display ExtraCondensed"/>
                <a:sym typeface="Noto Serif Display ExtraCondensed"/>
              </a:rPr>
              <a:t>Moodiness or emotional overwhelm + Sensitivity to environment</a:t>
            </a:r>
          </a:p>
          <a:p>
            <a:pPr algn="l">
              <a:lnSpc>
                <a:spcPts val="2720"/>
              </a:lnSpc>
            </a:pPr>
            <a:r>
              <a:rPr lang="en-US" b="true" sz="1942" u="sng">
                <a:solidFill>
                  <a:srgbClr val="034779"/>
                </a:solidFill>
                <a:latin typeface="Noto Serif Display ExtraCondensed Bold"/>
                <a:ea typeface="Noto Serif Display ExtraCondensed Bold"/>
                <a:cs typeface="Noto Serif Display ExtraCondensed Bold"/>
                <a:sym typeface="Noto Serif Display ExtraCondensed Bold"/>
              </a:rPr>
              <a:t>Moon DSC: </a:t>
            </a:r>
          </a:p>
          <a:p>
            <a:pPr algn="l">
              <a:lnSpc>
                <a:spcPts val="2720"/>
              </a:lnSpc>
            </a:pPr>
            <a:r>
              <a:rPr lang="en-US" sz="1942">
                <a:solidFill>
                  <a:srgbClr val="034779"/>
                </a:solidFill>
                <a:latin typeface="Noto Serif Display ExtraCondensed"/>
                <a:ea typeface="Noto Serif Display ExtraCondensed"/>
                <a:cs typeface="Noto Serif Display ExtraCondensed"/>
                <a:sym typeface="Noto Serif Display ExtraCondensed"/>
              </a:rPr>
              <a:t>Pros:</a:t>
            </a:r>
          </a:p>
          <a:p>
            <a:pPr algn="l" marL="419481" indent="-209741" lvl="1">
              <a:lnSpc>
                <a:spcPts val="2720"/>
              </a:lnSpc>
              <a:buFont typeface="Arial"/>
              <a:buChar char="•"/>
            </a:pPr>
            <a:r>
              <a:rPr lang="en-US" sz="1942">
                <a:solidFill>
                  <a:srgbClr val="034779"/>
                </a:solidFill>
                <a:latin typeface="Noto Serif Display ExtraCondensed"/>
                <a:ea typeface="Noto Serif Display ExtraCondensed"/>
                <a:cs typeface="Noto Serif Display ExtraCondensed"/>
                <a:sym typeface="Noto Serif Display ExtraCondensed"/>
              </a:rPr>
              <a:t>Emotional intimacy with others + Nurturing partnerships</a:t>
            </a:r>
          </a:p>
          <a:p>
            <a:pPr algn="l">
              <a:lnSpc>
                <a:spcPts val="2720"/>
              </a:lnSpc>
            </a:pPr>
            <a:r>
              <a:rPr lang="en-US" sz="1942">
                <a:solidFill>
                  <a:srgbClr val="034779"/>
                </a:solidFill>
                <a:latin typeface="Noto Serif Display ExtraCondensed"/>
                <a:ea typeface="Noto Serif Display ExtraCondensed"/>
                <a:cs typeface="Noto Serif Display ExtraCondensed"/>
                <a:sym typeface="Noto Serif Display ExtraCondensed"/>
              </a:rPr>
              <a:t>Cons:</a:t>
            </a:r>
          </a:p>
          <a:p>
            <a:pPr algn="l" marL="419481" indent="-209741" lvl="1">
              <a:lnSpc>
                <a:spcPts val="2720"/>
              </a:lnSpc>
              <a:buFont typeface="Arial"/>
              <a:buChar char="•"/>
            </a:pPr>
            <a:r>
              <a:rPr lang="en-US" sz="1942">
                <a:solidFill>
                  <a:srgbClr val="034779"/>
                </a:solidFill>
                <a:latin typeface="Noto Serif Display ExtraCondensed"/>
                <a:ea typeface="Noto Serif Display ExtraCondensed"/>
                <a:cs typeface="Noto Serif Display ExtraCondensed"/>
                <a:sym typeface="Noto Serif Display ExtraCondensed"/>
              </a:rPr>
              <a:t>Emotional dependence + Taking on others’ feelings</a:t>
            </a:r>
          </a:p>
          <a:p>
            <a:pPr algn="l">
              <a:lnSpc>
                <a:spcPts val="2720"/>
              </a:lnSpc>
            </a:pPr>
            <a:r>
              <a:rPr lang="en-US" b="true" sz="1942" u="sng">
                <a:solidFill>
                  <a:srgbClr val="034779"/>
                </a:solidFill>
                <a:latin typeface="Noto Serif Display ExtraCondensed Bold"/>
                <a:ea typeface="Noto Serif Display ExtraCondensed Bold"/>
                <a:cs typeface="Noto Serif Display ExtraCondensed Bold"/>
                <a:sym typeface="Noto Serif Display ExtraCondensed Bold"/>
              </a:rPr>
              <a:t>Moon IC:</a:t>
            </a:r>
          </a:p>
          <a:p>
            <a:pPr algn="l">
              <a:lnSpc>
                <a:spcPts val="2720"/>
              </a:lnSpc>
            </a:pPr>
            <a:r>
              <a:rPr lang="en-US" sz="1942">
                <a:solidFill>
                  <a:srgbClr val="034779"/>
                </a:solidFill>
                <a:latin typeface="Noto Serif Display ExtraCondensed"/>
                <a:ea typeface="Noto Serif Display ExtraCondensed"/>
                <a:cs typeface="Noto Serif Display ExtraCondensed"/>
                <a:sym typeface="Noto Serif Display ExtraCondensed"/>
              </a:rPr>
              <a:t>Pros:</a:t>
            </a:r>
          </a:p>
          <a:p>
            <a:pPr algn="l" marL="419481" indent="-209741" lvl="1">
              <a:lnSpc>
                <a:spcPts val="2720"/>
              </a:lnSpc>
              <a:buFont typeface="Arial"/>
              <a:buChar char="•"/>
            </a:pPr>
            <a:r>
              <a:rPr lang="en-US" sz="1942">
                <a:solidFill>
                  <a:srgbClr val="034779"/>
                </a:solidFill>
                <a:latin typeface="Noto Serif Display ExtraCondensed"/>
                <a:ea typeface="Noto Serif Display ExtraCondensed"/>
                <a:cs typeface="Noto Serif Display ExtraCondensed"/>
                <a:sym typeface="Noto Serif Display ExtraCondensed"/>
              </a:rPr>
              <a:t>Strong sense of home and belonging + Nurturing domestic life</a:t>
            </a:r>
          </a:p>
          <a:p>
            <a:pPr algn="l">
              <a:lnSpc>
                <a:spcPts val="2720"/>
              </a:lnSpc>
            </a:pPr>
            <a:r>
              <a:rPr lang="en-US" sz="1942">
                <a:solidFill>
                  <a:srgbClr val="034779"/>
                </a:solidFill>
                <a:latin typeface="Noto Serif Display ExtraCondensed"/>
                <a:ea typeface="Noto Serif Display ExtraCondensed"/>
                <a:cs typeface="Noto Serif Display ExtraCondensed"/>
                <a:sym typeface="Noto Serif Display ExtraCondensed"/>
              </a:rPr>
              <a:t>Cons:</a:t>
            </a:r>
          </a:p>
          <a:p>
            <a:pPr algn="l" marL="419481" indent="-209741" lvl="1">
              <a:lnSpc>
                <a:spcPts val="2720"/>
              </a:lnSpc>
              <a:buFont typeface="Arial"/>
              <a:buChar char="•"/>
            </a:pPr>
            <a:r>
              <a:rPr lang="en-US" sz="1942">
                <a:solidFill>
                  <a:srgbClr val="034779"/>
                </a:solidFill>
                <a:latin typeface="Noto Serif Display ExtraCondensed"/>
                <a:ea typeface="Noto Serif Display ExtraCondensed"/>
                <a:cs typeface="Noto Serif Display ExtraCondensed"/>
                <a:sym typeface="Noto Serif Display ExtraCondensed"/>
              </a:rPr>
              <a:t>Childhood wounds surface + Difficulty detaching from the past</a:t>
            </a:r>
          </a:p>
          <a:p>
            <a:pPr algn="l">
              <a:lnSpc>
                <a:spcPts val="2720"/>
              </a:lnSpc>
            </a:pPr>
            <a:r>
              <a:rPr lang="en-US" b="true" sz="1942" u="sng">
                <a:solidFill>
                  <a:srgbClr val="034779"/>
                </a:solidFill>
                <a:latin typeface="Noto Serif Display ExtraCondensed Bold"/>
                <a:ea typeface="Noto Serif Display ExtraCondensed Bold"/>
                <a:cs typeface="Noto Serif Display ExtraCondensed Bold"/>
                <a:sym typeface="Noto Serif Display ExtraCondensed Bold"/>
              </a:rPr>
              <a:t>Moon MC: </a:t>
            </a:r>
          </a:p>
          <a:p>
            <a:pPr algn="l">
              <a:lnSpc>
                <a:spcPts val="2720"/>
              </a:lnSpc>
            </a:pPr>
            <a:r>
              <a:rPr lang="en-US" sz="1942">
                <a:solidFill>
                  <a:srgbClr val="034779"/>
                </a:solidFill>
                <a:latin typeface="Noto Serif Display ExtraCondensed"/>
                <a:ea typeface="Noto Serif Display ExtraCondensed"/>
                <a:cs typeface="Noto Serif Display ExtraCondensed"/>
                <a:sym typeface="Noto Serif Display ExtraCondensed"/>
              </a:rPr>
              <a:t>Pros:</a:t>
            </a:r>
          </a:p>
          <a:p>
            <a:pPr algn="l" marL="419481" indent="-209741" lvl="1">
              <a:lnSpc>
                <a:spcPts val="2720"/>
              </a:lnSpc>
              <a:buFont typeface="Arial"/>
              <a:buChar char="•"/>
            </a:pPr>
            <a:r>
              <a:rPr lang="en-US" sz="1942">
                <a:solidFill>
                  <a:srgbClr val="034779"/>
                </a:solidFill>
                <a:latin typeface="Noto Serif Display ExtraCondensed"/>
                <a:ea typeface="Noto Serif Display ExtraCondensed"/>
                <a:cs typeface="Noto Serif Display ExtraCondensed"/>
                <a:sym typeface="Noto Serif Display ExtraCondensed"/>
              </a:rPr>
              <a:t>Career involving care, intuition, or creativity</a:t>
            </a:r>
          </a:p>
          <a:p>
            <a:pPr algn="l">
              <a:lnSpc>
                <a:spcPts val="2720"/>
              </a:lnSpc>
            </a:pPr>
            <a:r>
              <a:rPr lang="en-US" sz="1942">
                <a:solidFill>
                  <a:srgbClr val="034779"/>
                </a:solidFill>
                <a:latin typeface="Noto Serif Display ExtraCondensed"/>
                <a:ea typeface="Noto Serif Display ExtraCondensed"/>
                <a:cs typeface="Noto Serif Display ExtraCondensed"/>
                <a:sym typeface="Noto Serif Display ExtraCondensed"/>
              </a:rPr>
              <a:t>Cons:</a:t>
            </a:r>
          </a:p>
          <a:p>
            <a:pPr algn="l" marL="419481" indent="-209741" lvl="1">
              <a:lnSpc>
                <a:spcPts val="2720"/>
              </a:lnSpc>
              <a:buFont typeface="Arial"/>
              <a:buChar char="•"/>
            </a:pPr>
            <a:r>
              <a:rPr lang="en-US" sz="1942">
                <a:solidFill>
                  <a:srgbClr val="034779"/>
                </a:solidFill>
                <a:latin typeface="Noto Serif Display ExtraCondensed"/>
                <a:ea typeface="Noto Serif Display ExtraCondensed"/>
                <a:cs typeface="Noto Serif Display ExtraCondensed"/>
                <a:sym typeface="Noto Serif Display ExtraCondensed"/>
              </a:rPr>
              <a:t>Emotional burnout</a:t>
            </a:r>
          </a:p>
          <a:p>
            <a:pPr algn="l" marL="419481" indent="-209741" lvl="1">
              <a:lnSpc>
                <a:spcPts val="2720"/>
              </a:lnSpc>
              <a:buFont typeface="Arial"/>
              <a:buChar char="•"/>
            </a:pPr>
            <a:r>
              <a:rPr lang="en-US" sz="1942">
                <a:solidFill>
                  <a:srgbClr val="034779"/>
                </a:solidFill>
                <a:latin typeface="Noto Serif Display ExtraCondensed"/>
                <a:ea typeface="Noto Serif Display ExtraCondensed"/>
                <a:cs typeface="Noto Serif Display ExtraCondensed"/>
                <a:sym typeface="Noto Serif Display ExtraCondensed"/>
              </a:rPr>
              <a:t>Career direction fluctuates</a:t>
            </a:r>
          </a:p>
          <a:p>
            <a:pPr algn="l">
              <a:lnSpc>
                <a:spcPts val="2720"/>
              </a:lnSpc>
            </a:pPr>
          </a:p>
          <a:p>
            <a:pPr algn="l">
              <a:lnSpc>
                <a:spcPts val="2720"/>
              </a:lnSpc>
            </a:pPr>
          </a:p>
          <a:p>
            <a:pPr algn="l">
              <a:lnSpc>
                <a:spcPts val="2720"/>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25136" t="0" r="-25136" b="0"/>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3954899" y="3066610"/>
            <a:ext cx="2411611" cy="4287308"/>
            <a:chOff x="0" y="0"/>
            <a:chExt cx="13716000" cy="24384000"/>
          </a:xfrm>
        </p:grpSpPr>
        <p:sp>
          <p:nvSpPr>
            <p:cNvPr name="Freeform 7" id="7"/>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5"/>
              <a:stretch>
                <a:fillRect l="-2582" t="0" r="-41638" b="0"/>
              </a:stretch>
            </a:blipFill>
          </p:spPr>
        </p:sp>
        <p:sp>
          <p:nvSpPr>
            <p:cNvPr name="Freeform 8" id="8"/>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6"/>
              <a:stretch>
                <a:fillRect l="0" t="0" r="0" b="0"/>
              </a:stretch>
            </a:blipFill>
          </p:spPr>
        </p:sp>
      </p:grpSp>
      <p:sp>
        <p:nvSpPr>
          <p:cNvPr name="Freeform 9" id="9"/>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9"/>
            <a:stretch>
              <a:fillRect l="0" t="0" r="0" b="0"/>
            </a:stretch>
          </a:blipFill>
        </p:spPr>
      </p:sp>
      <p:sp>
        <p:nvSpPr>
          <p:cNvPr name="Freeform 11" id="11"/>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0">
              <a:alphaModFix amt="14000"/>
            </a:blip>
            <a:stretch>
              <a:fillRect l="-5321" t="0" r="-5321" b="0"/>
            </a:stretch>
          </a:blipFill>
        </p:spPr>
      </p:sp>
      <p:sp>
        <p:nvSpPr>
          <p:cNvPr name="Freeform 12" id="12"/>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6700598" y="1232729"/>
            <a:ext cx="2335149" cy="4114800"/>
          </a:xfrm>
          <a:custGeom>
            <a:avLst/>
            <a:gdLst/>
            <a:ahLst/>
            <a:cxnLst/>
            <a:rect r="r" b="b" t="t" l="l"/>
            <a:pathLst>
              <a:path h="4114800" w="2335149">
                <a:moveTo>
                  <a:pt x="0" y="0"/>
                </a:moveTo>
                <a:lnTo>
                  <a:pt x="2335149" y="0"/>
                </a:lnTo>
                <a:lnTo>
                  <a:pt x="2335149"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4" id="14"/>
          <p:cNvSpPr txBox="true"/>
          <p:nvPr/>
        </p:nvSpPr>
        <p:spPr>
          <a:xfrm rot="0">
            <a:off x="1314007" y="7819415"/>
            <a:ext cx="7265765" cy="1753415"/>
          </a:xfrm>
          <a:prstGeom prst="rect">
            <a:avLst/>
          </a:prstGeom>
        </p:spPr>
        <p:txBody>
          <a:bodyPr anchor="t" rtlCol="false" tIns="0" lIns="0" bIns="0" rIns="0">
            <a:spAutoFit/>
          </a:bodyPr>
          <a:lstStyle/>
          <a:p>
            <a:pPr algn="l">
              <a:lnSpc>
                <a:spcPts val="4680"/>
              </a:lnSpc>
              <a:spcBef>
                <a:spcPct val="0"/>
              </a:spcBef>
            </a:pPr>
            <a:r>
              <a:rPr lang="en-US" b="true" sz="3342">
                <a:solidFill>
                  <a:srgbClr val="034779"/>
                </a:solidFill>
                <a:latin typeface="Noto Serif Display ExtraCondensed Bold"/>
                <a:ea typeface="Noto Serif Display ExtraCondensed Bold"/>
                <a:cs typeface="Noto Serif Display ExtraCondensed Bold"/>
                <a:sym typeface="Noto Serif Display ExtraCondensed Bold"/>
              </a:rPr>
              <a:t>Mercury Line:</a:t>
            </a:r>
            <a:r>
              <a:rPr lang="en-US" sz="3342">
                <a:solidFill>
                  <a:srgbClr val="034779"/>
                </a:solidFill>
                <a:latin typeface="Noto Serif Display ExtraCondensed"/>
                <a:ea typeface="Noto Serif Display ExtraCondensed"/>
                <a:cs typeface="Noto Serif Display ExtraCondensed"/>
                <a:sym typeface="Noto Serif Display ExtraCondensed"/>
              </a:rPr>
              <a:t> Mental stimulation, communication, tech, teaching, writing your mind is on here </a:t>
            </a:r>
          </a:p>
        </p:txBody>
      </p:sp>
      <p:sp>
        <p:nvSpPr>
          <p:cNvPr name="TextBox 15" id="15"/>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Mercury Lines</a:t>
            </a:r>
          </a:p>
        </p:txBody>
      </p:sp>
      <p:sp>
        <p:nvSpPr>
          <p:cNvPr name="TextBox 16" id="16"/>
          <p:cNvSpPr txBox="true"/>
          <p:nvPr/>
        </p:nvSpPr>
        <p:spPr>
          <a:xfrm rot="0">
            <a:off x="10846866" y="2335477"/>
            <a:ext cx="7265765" cy="9768384"/>
          </a:xfrm>
          <a:prstGeom prst="rect">
            <a:avLst/>
          </a:prstGeom>
        </p:spPr>
        <p:txBody>
          <a:bodyPr anchor="t" rtlCol="false" tIns="0" lIns="0" bIns="0" rIns="0">
            <a:spAutoFit/>
          </a:bodyPr>
          <a:lstStyle/>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Mercury ASC: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Clear communication + Sharp thinking and adaptability</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Restlessness or anxiety</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Mercury DSC: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Stimulating relationships + Learning through others</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Miscommunications + Mental rather than emotional intimacy</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Mercury IC: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Active inner life and imagination + Great place for writing or studying</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Hard to rest mentally + Nervous tension in the home</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Mercury MC: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Great for writing, teaching, media</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Scatter or lack of focus + Overanalyzing career decisions</a:t>
            </a:r>
          </a:p>
          <a:p>
            <a:pPr algn="l">
              <a:lnSpc>
                <a:spcPts val="2860"/>
              </a:lnSpc>
            </a:pPr>
          </a:p>
          <a:p>
            <a:pPr algn="l">
              <a:lnSpc>
                <a:spcPts val="2860"/>
              </a:lnSpc>
            </a:pPr>
          </a:p>
          <a:p>
            <a:pPr algn="l">
              <a:lnSpc>
                <a:spcPts val="2860"/>
              </a:lnSpc>
            </a:pPr>
          </a:p>
          <a:p>
            <a:pPr algn="l">
              <a:lnSpc>
                <a:spcPts val="2860"/>
              </a:lnSpc>
            </a:pPr>
          </a:p>
          <a:p>
            <a:pPr algn="l">
              <a:lnSpc>
                <a:spcPts val="2860"/>
              </a:lnSpc>
            </a:pPr>
          </a:p>
          <a:p>
            <a:pPr algn="l">
              <a:lnSpc>
                <a:spcPts val="2860"/>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33160" t="0" r="-33160" b="0"/>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6008104" y="2138297"/>
            <a:ext cx="3381437" cy="3381437"/>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35470" t="0" r="-35470" b="0"/>
              </a:stretch>
            </a:blipFill>
          </p:spPr>
        </p:sp>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sp>
        <p:nvSpPr>
          <p:cNvPr name="Freeform 9" id="9"/>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9"/>
            <a:stretch>
              <a:fillRect l="0" t="0" r="0" b="0"/>
            </a:stretch>
          </a:blipFill>
        </p:spPr>
      </p:sp>
      <p:sp>
        <p:nvSpPr>
          <p:cNvPr name="Freeform 11" id="11"/>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0">
              <a:alphaModFix amt="14000"/>
            </a:blip>
            <a:stretch>
              <a:fillRect l="-5321" t="0" r="-5321" b="0"/>
            </a:stretch>
          </a:blipFill>
        </p:spPr>
      </p:sp>
      <p:sp>
        <p:nvSpPr>
          <p:cNvPr name="Freeform 12" id="12"/>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4113461" y="3266574"/>
            <a:ext cx="2360866" cy="4114800"/>
          </a:xfrm>
          <a:custGeom>
            <a:avLst/>
            <a:gdLst/>
            <a:ahLst/>
            <a:cxnLst/>
            <a:rect r="r" b="b" t="t" l="l"/>
            <a:pathLst>
              <a:path h="4114800" w="2360866">
                <a:moveTo>
                  <a:pt x="0" y="0"/>
                </a:moveTo>
                <a:lnTo>
                  <a:pt x="2360867" y="0"/>
                </a:lnTo>
                <a:lnTo>
                  <a:pt x="2360867"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4" id="14"/>
          <p:cNvSpPr txBox="true"/>
          <p:nvPr/>
        </p:nvSpPr>
        <p:spPr>
          <a:xfrm rot="0">
            <a:off x="1314007" y="7819415"/>
            <a:ext cx="7265765" cy="1753415"/>
          </a:xfrm>
          <a:prstGeom prst="rect">
            <a:avLst/>
          </a:prstGeom>
        </p:spPr>
        <p:txBody>
          <a:bodyPr anchor="t" rtlCol="false" tIns="0" lIns="0" bIns="0" rIns="0">
            <a:spAutoFit/>
          </a:bodyPr>
          <a:lstStyle/>
          <a:p>
            <a:pPr algn="l">
              <a:lnSpc>
                <a:spcPts val="4680"/>
              </a:lnSpc>
              <a:spcBef>
                <a:spcPct val="0"/>
              </a:spcBef>
            </a:pPr>
            <a:r>
              <a:rPr lang="en-US" b="true" sz="3342">
                <a:solidFill>
                  <a:srgbClr val="034779"/>
                </a:solidFill>
                <a:latin typeface="Noto Serif Display ExtraCondensed Bold"/>
                <a:ea typeface="Noto Serif Display ExtraCondensed Bold"/>
                <a:cs typeface="Noto Serif Display ExtraCondensed Bold"/>
                <a:sym typeface="Noto Serif Display ExtraCondensed Bold"/>
              </a:rPr>
              <a:t>Venus Line:</a:t>
            </a:r>
            <a:r>
              <a:rPr lang="en-US" sz="3342">
                <a:solidFill>
                  <a:srgbClr val="034779"/>
                </a:solidFill>
                <a:latin typeface="Noto Serif Display ExtraCondensed"/>
                <a:ea typeface="Noto Serif Display ExtraCondensed"/>
                <a:cs typeface="Noto Serif Display ExtraCondensed"/>
                <a:sym typeface="Noto Serif Display ExtraCondensed"/>
              </a:rPr>
              <a:t> Love, beauty, ease, money, romance. This line often gets hyped and it can be lovely but it’s not one-size-fits-all. </a:t>
            </a:r>
          </a:p>
        </p:txBody>
      </p:sp>
      <p:sp>
        <p:nvSpPr>
          <p:cNvPr name="TextBox 15" id="15"/>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Venus Lines</a:t>
            </a:r>
          </a:p>
        </p:txBody>
      </p:sp>
      <p:sp>
        <p:nvSpPr>
          <p:cNvPr name="TextBox 16" id="16"/>
          <p:cNvSpPr txBox="true"/>
          <p:nvPr/>
        </p:nvSpPr>
        <p:spPr>
          <a:xfrm rot="0">
            <a:off x="10846866" y="2421149"/>
            <a:ext cx="7265765" cy="9044484"/>
          </a:xfrm>
          <a:prstGeom prst="rect">
            <a:avLst/>
          </a:prstGeom>
        </p:spPr>
        <p:txBody>
          <a:bodyPr anchor="t" rtlCol="false" tIns="0" lIns="0" bIns="0" rIns="0">
            <a:spAutoFit/>
          </a:bodyPr>
          <a:lstStyle/>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Venus ASC: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Attractive, charming presence + Ease with social interactions</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Over-focus on appearance + Seeking external validation</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Difficulty enforcing boundaries</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Venus DSC: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Harmonious partnerships/Connections + Romance and connection</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People-pleasing tendencies + Avoiding conflict</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Venus IC: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Beautiful home environment + Inner Emotional nourishment</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Overindulgence or laziness + Difficulty initiating change</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Venus MC: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Public appeal and likability + Success in art, beauty, or marketing</a:t>
            </a:r>
          </a:p>
          <a:p>
            <a:pPr algn="l">
              <a:lnSpc>
                <a:spcPts val="2860"/>
              </a:lnSpc>
            </a:pPr>
          </a:p>
          <a:p>
            <a:pPr algn="l">
              <a:lnSpc>
                <a:spcPts val="2860"/>
              </a:lnSpc>
            </a:pPr>
          </a:p>
          <a:p>
            <a:pPr algn="l">
              <a:lnSpc>
                <a:spcPts val="2860"/>
              </a:lnSpc>
            </a:pPr>
          </a:p>
          <a:p>
            <a:pPr algn="l">
              <a:lnSpc>
                <a:spcPts val="2860"/>
              </a:lnSpc>
            </a:pPr>
          </a:p>
          <a:p>
            <a:pPr algn="l">
              <a:lnSpc>
                <a:spcPts val="2860"/>
              </a:lnSpc>
            </a:pPr>
          </a:p>
          <a:p>
            <a:pPr algn="l">
              <a:lnSpc>
                <a:spcPts val="2860"/>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15561" t="0" r="-15561" b="0"/>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6008104" y="2138297"/>
            <a:ext cx="3381437" cy="3381437"/>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25136" t="0" r="-25136" b="0"/>
              </a:stretch>
            </a:blipFill>
          </p:spPr>
        </p:sp>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sp>
        <p:nvSpPr>
          <p:cNvPr name="Freeform 9" id="9"/>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9"/>
            <a:stretch>
              <a:fillRect l="0" t="0" r="0" b="0"/>
            </a:stretch>
          </a:blipFill>
        </p:spPr>
      </p:sp>
      <p:sp>
        <p:nvSpPr>
          <p:cNvPr name="Freeform 11" id="11"/>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0">
              <a:alphaModFix amt="14000"/>
            </a:blip>
            <a:stretch>
              <a:fillRect l="-5321" t="0" r="-5321" b="0"/>
            </a:stretch>
          </a:blipFill>
        </p:spPr>
      </p:sp>
      <p:sp>
        <p:nvSpPr>
          <p:cNvPr name="Freeform 12" id="12"/>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3837633" y="4381831"/>
            <a:ext cx="3290630" cy="3344216"/>
          </a:xfrm>
          <a:custGeom>
            <a:avLst/>
            <a:gdLst/>
            <a:ahLst/>
            <a:cxnLst/>
            <a:rect r="r" b="b" t="t" l="l"/>
            <a:pathLst>
              <a:path h="3344216" w="3290630">
                <a:moveTo>
                  <a:pt x="0" y="0"/>
                </a:moveTo>
                <a:lnTo>
                  <a:pt x="3290630" y="0"/>
                </a:lnTo>
                <a:lnTo>
                  <a:pt x="3290630" y="3344216"/>
                </a:lnTo>
                <a:lnTo>
                  <a:pt x="0" y="3344216"/>
                </a:lnTo>
                <a:lnTo>
                  <a:pt x="0" y="0"/>
                </a:lnTo>
                <a:close/>
              </a:path>
            </a:pathLst>
          </a:custGeom>
          <a:blipFill>
            <a:blip r:embed="rId13"/>
            <a:stretch>
              <a:fillRect l="0" t="0" r="-1501" b="0"/>
            </a:stretch>
          </a:blipFill>
        </p:spPr>
      </p:sp>
      <p:sp>
        <p:nvSpPr>
          <p:cNvPr name="TextBox 14" id="14"/>
          <p:cNvSpPr txBox="true"/>
          <p:nvPr/>
        </p:nvSpPr>
        <p:spPr>
          <a:xfrm rot="0">
            <a:off x="1314007" y="7819415"/>
            <a:ext cx="7265765" cy="1753415"/>
          </a:xfrm>
          <a:prstGeom prst="rect">
            <a:avLst/>
          </a:prstGeom>
        </p:spPr>
        <p:txBody>
          <a:bodyPr anchor="t" rtlCol="false" tIns="0" lIns="0" bIns="0" rIns="0">
            <a:spAutoFit/>
          </a:bodyPr>
          <a:lstStyle/>
          <a:p>
            <a:pPr algn="l">
              <a:lnSpc>
                <a:spcPts val="4680"/>
              </a:lnSpc>
              <a:spcBef>
                <a:spcPct val="0"/>
              </a:spcBef>
            </a:pPr>
            <a:r>
              <a:rPr lang="en-US" b="true" sz="3342">
                <a:solidFill>
                  <a:srgbClr val="034779"/>
                </a:solidFill>
                <a:latin typeface="Noto Serif Display ExtraCondensed Bold"/>
                <a:ea typeface="Noto Serif Display ExtraCondensed Bold"/>
                <a:cs typeface="Noto Serif Display ExtraCondensed Bold"/>
                <a:sym typeface="Noto Serif Display ExtraCondensed Bold"/>
              </a:rPr>
              <a:t>Mars Line:</a:t>
            </a:r>
            <a:r>
              <a:rPr lang="en-US" sz="3342">
                <a:solidFill>
                  <a:srgbClr val="034779"/>
                </a:solidFill>
                <a:latin typeface="Noto Serif Display ExtraCondensed"/>
                <a:ea typeface="Noto Serif Display ExtraCondensed"/>
                <a:cs typeface="Noto Serif Display ExtraCondensed"/>
                <a:sym typeface="Noto Serif Display ExtraCondensed"/>
              </a:rPr>
              <a:t> Energy, motivation, action. Can bring passion or conflict, depending on your chart </a:t>
            </a:r>
          </a:p>
        </p:txBody>
      </p:sp>
      <p:sp>
        <p:nvSpPr>
          <p:cNvPr name="TextBox 15" id="15"/>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Mars  Lines</a:t>
            </a:r>
          </a:p>
        </p:txBody>
      </p:sp>
      <p:sp>
        <p:nvSpPr>
          <p:cNvPr name="TextBox 16" id="16"/>
          <p:cNvSpPr txBox="true"/>
          <p:nvPr/>
        </p:nvSpPr>
        <p:spPr>
          <a:xfrm rot="0">
            <a:off x="10846866" y="2600974"/>
            <a:ext cx="7265765" cy="8582204"/>
          </a:xfrm>
          <a:prstGeom prst="rect">
            <a:avLst/>
          </a:prstGeom>
        </p:spPr>
        <p:txBody>
          <a:bodyPr anchor="t" rtlCol="false" tIns="0" lIns="0" bIns="0" rIns="0">
            <a:spAutoFit/>
          </a:bodyPr>
          <a:lstStyle/>
          <a:p>
            <a:pPr algn="l">
              <a:lnSpc>
                <a:spcPts val="3140"/>
              </a:lnSpc>
            </a:pPr>
            <a:r>
              <a:rPr lang="en-US" b="true" sz="2242" u="sng">
                <a:solidFill>
                  <a:srgbClr val="034779"/>
                </a:solidFill>
                <a:latin typeface="Noto Serif Display ExtraCondensed Bold"/>
                <a:ea typeface="Noto Serif Display ExtraCondensed Bold"/>
                <a:cs typeface="Noto Serif Display ExtraCondensed Bold"/>
                <a:sym typeface="Noto Serif Display ExtraCondensed Bold"/>
              </a:rPr>
              <a:t>Mars ASC: </a:t>
            </a:r>
          </a:p>
          <a:p>
            <a:pPr algn="l">
              <a:lnSpc>
                <a:spcPts val="3140"/>
              </a:lnSpc>
            </a:pPr>
            <a:r>
              <a:rPr lang="en-US" sz="2242">
                <a:solidFill>
                  <a:srgbClr val="034779"/>
                </a:solidFill>
                <a:latin typeface="Noto Serif Display ExtraCondensed"/>
                <a:ea typeface="Noto Serif Display ExtraCondensed"/>
                <a:cs typeface="Noto Serif Display ExtraCondensed"/>
                <a:sym typeface="Noto Serif Display ExtraCondensed"/>
              </a:rPr>
              <a:t>Pros:</a:t>
            </a:r>
          </a:p>
          <a:p>
            <a:pPr algn="l" marL="484250" indent="-242125" lvl="1">
              <a:lnSpc>
                <a:spcPts val="3140"/>
              </a:lnSpc>
              <a:buFont typeface="Arial"/>
              <a:buChar char="•"/>
            </a:pPr>
            <a:r>
              <a:rPr lang="en-US" sz="2242">
                <a:solidFill>
                  <a:srgbClr val="034779"/>
                </a:solidFill>
                <a:latin typeface="Noto Serif Display ExtraCondensed"/>
                <a:ea typeface="Noto Serif Display ExtraCondensed"/>
                <a:cs typeface="Noto Serif Display ExtraCondensed"/>
                <a:sym typeface="Noto Serif Display ExtraCondensed"/>
              </a:rPr>
              <a:t>Strong physical energy + High motivation/Assertiveness</a:t>
            </a:r>
          </a:p>
          <a:p>
            <a:pPr algn="l">
              <a:lnSpc>
                <a:spcPts val="3140"/>
              </a:lnSpc>
            </a:pPr>
            <a:r>
              <a:rPr lang="en-US" sz="2242">
                <a:solidFill>
                  <a:srgbClr val="034779"/>
                </a:solidFill>
                <a:latin typeface="Noto Serif Display ExtraCondensed"/>
                <a:ea typeface="Noto Serif Display ExtraCondensed"/>
                <a:cs typeface="Noto Serif Display ExtraCondensed"/>
                <a:sym typeface="Noto Serif Display ExtraCondensed"/>
              </a:rPr>
              <a:t>Cons:</a:t>
            </a:r>
          </a:p>
          <a:p>
            <a:pPr algn="l" marL="484250" indent="-242125" lvl="1">
              <a:lnSpc>
                <a:spcPts val="3140"/>
              </a:lnSpc>
              <a:buFont typeface="Arial"/>
              <a:buChar char="•"/>
            </a:pPr>
            <a:r>
              <a:rPr lang="en-US" sz="2242">
                <a:solidFill>
                  <a:srgbClr val="034779"/>
                </a:solidFill>
                <a:latin typeface="Noto Serif Display ExtraCondensed"/>
                <a:ea typeface="Noto Serif Display ExtraCondensed"/>
                <a:cs typeface="Noto Serif Display ExtraCondensed"/>
                <a:sym typeface="Noto Serif Display ExtraCondensed"/>
              </a:rPr>
              <a:t>Impatience or irritation + Conflict with others</a:t>
            </a:r>
          </a:p>
          <a:p>
            <a:pPr algn="l">
              <a:lnSpc>
                <a:spcPts val="3140"/>
              </a:lnSpc>
            </a:pPr>
            <a:r>
              <a:rPr lang="en-US" b="true" sz="2242" u="sng">
                <a:solidFill>
                  <a:srgbClr val="034779"/>
                </a:solidFill>
                <a:latin typeface="Noto Serif Display ExtraCondensed Bold"/>
                <a:ea typeface="Noto Serif Display ExtraCondensed Bold"/>
                <a:cs typeface="Noto Serif Display ExtraCondensed Bold"/>
                <a:sym typeface="Noto Serif Display ExtraCondensed Bold"/>
              </a:rPr>
              <a:t>Mars DSC: </a:t>
            </a:r>
          </a:p>
          <a:p>
            <a:pPr algn="l">
              <a:lnSpc>
                <a:spcPts val="3140"/>
              </a:lnSpc>
            </a:pPr>
            <a:r>
              <a:rPr lang="en-US" sz="2242">
                <a:solidFill>
                  <a:srgbClr val="034779"/>
                </a:solidFill>
                <a:latin typeface="Noto Serif Display ExtraCondensed"/>
                <a:ea typeface="Noto Serif Display ExtraCondensed"/>
                <a:cs typeface="Noto Serif Display ExtraCondensed"/>
                <a:sym typeface="Noto Serif Display ExtraCondensed"/>
              </a:rPr>
              <a:t>Pros:</a:t>
            </a:r>
          </a:p>
          <a:p>
            <a:pPr algn="l" marL="484250" indent="-242125" lvl="1">
              <a:lnSpc>
                <a:spcPts val="3140"/>
              </a:lnSpc>
              <a:buFont typeface="Arial"/>
              <a:buChar char="•"/>
            </a:pPr>
            <a:r>
              <a:rPr lang="en-US" sz="2242">
                <a:solidFill>
                  <a:srgbClr val="034779"/>
                </a:solidFill>
                <a:latin typeface="Noto Serif Display ExtraCondensed"/>
                <a:ea typeface="Noto Serif Display ExtraCondensed"/>
                <a:cs typeface="Noto Serif Display ExtraCondensed"/>
                <a:sym typeface="Noto Serif Display ExtraCondensed"/>
              </a:rPr>
              <a:t>Passionate relationships + Clear boundaries</a:t>
            </a:r>
          </a:p>
          <a:p>
            <a:pPr algn="l">
              <a:lnSpc>
                <a:spcPts val="3140"/>
              </a:lnSpc>
            </a:pPr>
            <a:r>
              <a:rPr lang="en-US" sz="2242">
                <a:solidFill>
                  <a:srgbClr val="034779"/>
                </a:solidFill>
                <a:latin typeface="Noto Serif Display ExtraCondensed"/>
                <a:ea typeface="Noto Serif Display ExtraCondensed"/>
                <a:cs typeface="Noto Serif Display ExtraCondensed"/>
                <a:sym typeface="Noto Serif Display ExtraCondensed"/>
              </a:rPr>
              <a:t>Cons:</a:t>
            </a:r>
          </a:p>
          <a:p>
            <a:pPr algn="l" marL="484250" indent="-242125" lvl="1">
              <a:lnSpc>
                <a:spcPts val="3140"/>
              </a:lnSpc>
              <a:buFont typeface="Arial"/>
              <a:buChar char="•"/>
            </a:pPr>
            <a:r>
              <a:rPr lang="en-US" sz="2242">
                <a:solidFill>
                  <a:srgbClr val="034779"/>
                </a:solidFill>
                <a:latin typeface="Noto Serif Display ExtraCondensed"/>
                <a:ea typeface="Noto Serif Display ExtraCondensed"/>
                <a:cs typeface="Noto Serif Display ExtraCondensed"/>
                <a:sym typeface="Noto Serif Display ExtraCondensed"/>
              </a:rPr>
              <a:t>Arguments or competitiveness + Attraction to intense or aggressive partners</a:t>
            </a:r>
          </a:p>
          <a:p>
            <a:pPr algn="l">
              <a:lnSpc>
                <a:spcPts val="3140"/>
              </a:lnSpc>
            </a:pPr>
            <a:r>
              <a:rPr lang="en-US" b="true" sz="2242" u="sng">
                <a:solidFill>
                  <a:srgbClr val="034779"/>
                </a:solidFill>
                <a:latin typeface="Noto Serif Display ExtraCondensed Bold"/>
                <a:ea typeface="Noto Serif Display ExtraCondensed Bold"/>
                <a:cs typeface="Noto Serif Display ExtraCondensed Bold"/>
                <a:sym typeface="Noto Serif Display ExtraCondensed Bold"/>
              </a:rPr>
              <a:t>Mars IC: </a:t>
            </a:r>
          </a:p>
          <a:p>
            <a:pPr algn="l">
              <a:lnSpc>
                <a:spcPts val="3140"/>
              </a:lnSpc>
            </a:pPr>
            <a:r>
              <a:rPr lang="en-US" sz="2242">
                <a:solidFill>
                  <a:srgbClr val="034779"/>
                </a:solidFill>
                <a:latin typeface="Noto Serif Display ExtraCondensed"/>
                <a:ea typeface="Noto Serif Display ExtraCondensed"/>
                <a:cs typeface="Noto Serif Display ExtraCondensed"/>
                <a:sym typeface="Noto Serif Display ExtraCondensed"/>
              </a:rPr>
              <a:t>Pros:</a:t>
            </a:r>
          </a:p>
          <a:p>
            <a:pPr algn="l" marL="484250" indent="-242125" lvl="1">
              <a:lnSpc>
                <a:spcPts val="3140"/>
              </a:lnSpc>
              <a:buFont typeface="Arial"/>
              <a:buChar char="•"/>
            </a:pPr>
            <a:r>
              <a:rPr lang="en-US" sz="2242">
                <a:solidFill>
                  <a:srgbClr val="034779"/>
                </a:solidFill>
                <a:latin typeface="Noto Serif Display ExtraCondensed"/>
                <a:ea typeface="Noto Serif Display ExtraCondensed"/>
                <a:cs typeface="Noto Serif Display ExtraCondensed"/>
                <a:sym typeface="Noto Serif Display ExtraCondensed"/>
              </a:rPr>
              <a:t>Productivity at home + Breaking patterns or stagnation</a:t>
            </a:r>
          </a:p>
          <a:p>
            <a:pPr algn="l">
              <a:lnSpc>
                <a:spcPts val="3140"/>
              </a:lnSpc>
            </a:pPr>
            <a:r>
              <a:rPr lang="en-US" b="true" sz="2242" u="sng">
                <a:solidFill>
                  <a:srgbClr val="034779"/>
                </a:solidFill>
                <a:latin typeface="Noto Serif Display ExtraCondensed Bold"/>
                <a:ea typeface="Noto Serif Display ExtraCondensed Bold"/>
                <a:cs typeface="Noto Serif Display ExtraCondensed Bold"/>
                <a:sym typeface="Noto Serif Display ExtraCondensed Bold"/>
              </a:rPr>
              <a:t>Mars MC: </a:t>
            </a:r>
          </a:p>
          <a:p>
            <a:pPr algn="l">
              <a:lnSpc>
                <a:spcPts val="3140"/>
              </a:lnSpc>
            </a:pPr>
            <a:r>
              <a:rPr lang="en-US" sz="2242">
                <a:solidFill>
                  <a:srgbClr val="034779"/>
                </a:solidFill>
                <a:latin typeface="Noto Serif Display ExtraCondensed"/>
                <a:ea typeface="Noto Serif Display ExtraCondensed"/>
                <a:cs typeface="Noto Serif Display ExtraCondensed"/>
                <a:sym typeface="Noto Serif Display ExtraCondensed"/>
              </a:rPr>
              <a:t>Pros:</a:t>
            </a:r>
          </a:p>
          <a:p>
            <a:pPr algn="l" marL="484250" indent="-242125" lvl="1">
              <a:lnSpc>
                <a:spcPts val="3140"/>
              </a:lnSpc>
              <a:buFont typeface="Arial"/>
              <a:buChar char="•"/>
            </a:pPr>
            <a:r>
              <a:rPr lang="en-US" sz="2242">
                <a:solidFill>
                  <a:srgbClr val="034779"/>
                </a:solidFill>
                <a:latin typeface="Noto Serif Display ExtraCondensed"/>
                <a:ea typeface="Noto Serif Display ExtraCondensed"/>
                <a:cs typeface="Noto Serif Display ExtraCondensed"/>
                <a:sym typeface="Noto Serif Display ExtraCondensed"/>
              </a:rPr>
              <a:t>Career drive and ambition +Ability to take decisive action</a:t>
            </a:r>
          </a:p>
          <a:p>
            <a:pPr algn="l">
              <a:lnSpc>
                <a:spcPts val="3140"/>
              </a:lnSpc>
            </a:pPr>
          </a:p>
          <a:p>
            <a:pPr algn="l">
              <a:lnSpc>
                <a:spcPts val="3140"/>
              </a:lnSpc>
            </a:pPr>
          </a:p>
          <a:p>
            <a:pPr algn="l">
              <a:lnSpc>
                <a:spcPts val="3140"/>
              </a:lnSpc>
            </a:pPr>
          </a:p>
          <a:p>
            <a:pPr algn="l">
              <a:lnSpc>
                <a:spcPts val="3140"/>
              </a:lnSpc>
            </a:pPr>
          </a:p>
          <a:p>
            <a:pPr algn="l">
              <a:lnSpc>
                <a:spcPts val="3140"/>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0" t="-17010" r="0" b="-17010"/>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6008104" y="2138297"/>
            <a:ext cx="3381437" cy="3381437"/>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38988" t="0" r="-38988" b="0"/>
              </a:stretch>
            </a:blipFill>
          </p:spPr>
        </p:sp>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sp>
        <p:nvSpPr>
          <p:cNvPr name="Freeform 9" id="9"/>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9"/>
            <a:stretch>
              <a:fillRect l="0" t="0" r="0" b="0"/>
            </a:stretch>
          </a:blipFill>
        </p:spPr>
      </p:sp>
      <p:sp>
        <p:nvSpPr>
          <p:cNvPr name="Freeform 11" id="11"/>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0">
              <a:alphaModFix amt="14000"/>
            </a:blip>
            <a:stretch>
              <a:fillRect l="-5321" t="0" r="-5321" b="0"/>
            </a:stretch>
          </a:blipFill>
        </p:spPr>
      </p:sp>
      <p:sp>
        <p:nvSpPr>
          <p:cNvPr name="Freeform 12" id="12"/>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4121402" y="4185006"/>
            <a:ext cx="2485720" cy="3249307"/>
          </a:xfrm>
          <a:custGeom>
            <a:avLst/>
            <a:gdLst/>
            <a:ahLst/>
            <a:cxnLst/>
            <a:rect r="r" b="b" t="t" l="l"/>
            <a:pathLst>
              <a:path h="3249307" w="2485720">
                <a:moveTo>
                  <a:pt x="0" y="0"/>
                </a:moveTo>
                <a:lnTo>
                  <a:pt x="2485720" y="0"/>
                </a:lnTo>
                <a:lnTo>
                  <a:pt x="2485720" y="3249307"/>
                </a:lnTo>
                <a:lnTo>
                  <a:pt x="0" y="324930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4" id="14"/>
          <p:cNvSpPr txBox="true"/>
          <p:nvPr/>
        </p:nvSpPr>
        <p:spPr>
          <a:xfrm rot="0">
            <a:off x="1314007" y="7819415"/>
            <a:ext cx="7265765" cy="1753415"/>
          </a:xfrm>
          <a:prstGeom prst="rect">
            <a:avLst/>
          </a:prstGeom>
        </p:spPr>
        <p:txBody>
          <a:bodyPr anchor="t" rtlCol="false" tIns="0" lIns="0" bIns="0" rIns="0">
            <a:spAutoFit/>
          </a:bodyPr>
          <a:lstStyle/>
          <a:p>
            <a:pPr algn="l">
              <a:lnSpc>
                <a:spcPts val="4680"/>
              </a:lnSpc>
              <a:spcBef>
                <a:spcPct val="0"/>
              </a:spcBef>
            </a:pPr>
            <a:r>
              <a:rPr lang="en-US" b="true" sz="3342">
                <a:solidFill>
                  <a:srgbClr val="034779"/>
                </a:solidFill>
                <a:latin typeface="Noto Serif Display ExtraCondensed Bold"/>
                <a:ea typeface="Noto Serif Display ExtraCondensed Bold"/>
                <a:cs typeface="Noto Serif Display ExtraCondensed Bold"/>
                <a:sym typeface="Noto Serif Display ExtraCondensed Bold"/>
              </a:rPr>
              <a:t>Jupiter Line:</a:t>
            </a:r>
            <a:r>
              <a:rPr lang="en-US" sz="3342">
                <a:solidFill>
                  <a:srgbClr val="034779"/>
                </a:solidFill>
                <a:latin typeface="Noto Serif Display ExtraCondensed"/>
                <a:ea typeface="Noto Serif Display ExtraCondensed"/>
                <a:cs typeface="Noto Serif Display ExtraCondensed"/>
                <a:sym typeface="Noto Serif Display ExtraCondensed"/>
              </a:rPr>
              <a:t> Expansion, luck, abundance. Many feel “big blessings” here, but again context matters. </a:t>
            </a:r>
          </a:p>
        </p:txBody>
      </p:sp>
      <p:sp>
        <p:nvSpPr>
          <p:cNvPr name="TextBox 15" id="15"/>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Jupiter  Lines</a:t>
            </a:r>
          </a:p>
        </p:txBody>
      </p:sp>
      <p:sp>
        <p:nvSpPr>
          <p:cNvPr name="TextBox 16" id="16"/>
          <p:cNvSpPr txBox="true"/>
          <p:nvPr/>
        </p:nvSpPr>
        <p:spPr>
          <a:xfrm rot="0">
            <a:off x="11056636" y="2216593"/>
            <a:ext cx="7265765" cy="10280194"/>
          </a:xfrm>
          <a:prstGeom prst="rect">
            <a:avLst/>
          </a:prstGeom>
        </p:spPr>
        <p:txBody>
          <a:bodyPr anchor="t" rtlCol="false" tIns="0" lIns="0" bIns="0" rIns="0">
            <a:spAutoFit/>
          </a:bodyPr>
          <a:lstStyle/>
          <a:p>
            <a:pPr algn="l">
              <a:lnSpc>
                <a:spcPts val="3000"/>
              </a:lnSpc>
            </a:pPr>
            <a:r>
              <a:rPr lang="en-US" b="true" sz="2142" u="sng">
                <a:solidFill>
                  <a:srgbClr val="034779"/>
                </a:solidFill>
                <a:latin typeface="Noto Serif Display ExtraCondensed Bold"/>
                <a:ea typeface="Noto Serif Display ExtraCondensed Bold"/>
                <a:cs typeface="Noto Serif Display ExtraCondensed Bold"/>
                <a:sym typeface="Noto Serif Display ExtraCondensed Bold"/>
              </a:rPr>
              <a:t>\Jupiter ASC: </a:t>
            </a:r>
          </a:p>
          <a:p>
            <a:pPr algn="l">
              <a:lnSpc>
                <a:spcPts val="3000"/>
              </a:lnSpc>
            </a:pPr>
            <a:r>
              <a:rPr lang="en-US" sz="2142">
                <a:solidFill>
                  <a:srgbClr val="034779"/>
                </a:solidFill>
                <a:latin typeface="Noto Serif Display ExtraCondensed"/>
                <a:ea typeface="Noto Serif Display ExtraCondensed"/>
                <a:cs typeface="Noto Serif Display ExtraCondensed"/>
                <a:sym typeface="Noto Serif Display ExtraCondensed"/>
              </a:rPr>
              <a:t>Pros:</a:t>
            </a:r>
          </a:p>
          <a:p>
            <a:pPr algn="l" marL="462660" indent="-231330" lvl="1">
              <a:lnSpc>
                <a:spcPts val="3000"/>
              </a:lnSpc>
              <a:buFont typeface="Arial"/>
              <a:buChar char="•"/>
            </a:pPr>
            <a:r>
              <a:rPr lang="en-US" sz="2142">
                <a:solidFill>
                  <a:srgbClr val="034779"/>
                </a:solidFill>
                <a:latin typeface="Noto Serif Display ExtraCondensed"/>
                <a:ea typeface="Noto Serif Display ExtraCondensed"/>
                <a:cs typeface="Noto Serif Display ExtraCondensed"/>
                <a:sym typeface="Noto Serif Display ExtraCondensed"/>
              </a:rPr>
              <a:t>Optimism and confidence + Personal expansion</a:t>
            </a:r>
          </a:p>
          <a:p>
            <a:pPr algn="l">
              <a:lnSpc>
                <a:spcPts val="3000"/>
              </a:lnSpc>
            </a:pPr>
            <a:r>
              <a:rPr lang="en-US" sz="2142">
                <a:solidFill>
                  <a:srgbClr val="034779"/>
                </a:solidFill>
                <a:latin typeface="Noto Serif Display ExtraCondensed"/>
                <a:ea typeface="Noto Serif Display ExtraCondensed"/>
                <a:cs typeface="Noto Serif Display ExtraCondensed"/>
                <a:sym typeface="Noto Serif Display ExtraCondensed"/>
              </a:rPr>
              <a:t>Cons:</a:t>
            </a:r>
          </a:p>
          <a:p>
            <a:pPr algn="l" marL="462660" indent="-231330" lvl="1">
              <a:lnSpc>
                <a:spcPts val="3000"/>
              </a:lnSpc>
              <a:buFont typeface="Arial"/>
              <a:buChar char="•"/>
            </a:pPr>
            <a:r>
              <a:rPr lang="en-US" sz="2142">
                <a:solidFill>
                  <a:srgbClr val="034779"/>
                </a:solidFill>
                <a:latin typeface="Noto Serif Display ExtraCondensed"/>
                <a:ea typeface="Noto Serif Display ExtraCondensed"/>
                <a:cs typeface="Noto Serif Display ExtraCondensed"/>
                <a:sym typeface="Noto Serif Display ExtraCondensed"/>
              </a:rPr>
              <a:t>Overextending yourself + Difficulty with moderation</a:t>
            </a:r>
          </a:p>
          <a:p>
            <a:pPr algn="l">
              <a:lnSpc>
                <a:spcPts val="3000"/>
              </a:lnSpc>
            </a:pPr>
          </a:p>
          <a:p>
            <a:pPr algn="l">
              <a:lnSpc>
                <a:spcPts val="3000"/>
              </a:lnSpc>
            </a:pPr>
            <a:r>
              <a:rPr lang="en-US" b="true" sz="2142" u="sng">
                <a:solidFill>
                  <a:srgbClr val="034779"/>
                </a:solidFill>
                <a:latin typeface="Noto Serif Display ExtraCondensed Bold"/>
                <a:ea typeface="Noto Serif Display ExtraCondensed Bold"/>
                <a:cs typeface="Noto Serif Display ExtraCondensed Bold"/>
                <a:sym typeface="Noto Serif Display ExtraCondensed Bold"/>
              </a:rPr>
              <a:t>Jupiter DSC: </a:t>
            </a:r>
          </a:p>
          <a:p>
            <a:pPr algn="l">
              <a:lnSpc>
                <a:spcPts val="3000"/>
              </a:lnSpc>
            </a:pPr>
            <a:r>
              <a:rPr lang="en-US" sz="2142">
                <a:solidFill>
                  <a:srgbClr val="034779"/>
                </a:solidFill>
                <a:latin typeface="Noto Serif Display ExtraCondensed"/>
                <a:ea typeface="Noto Serif Display ExtraCondensed"/>
                <a:cs typeface="Noto Serif Display ExtraCondensed"/>
                <a:sym typeface="Noto Serif Display ExtraCondensed"/>
              </a:rPr>
              <a:t>Pros:</a:t>
            </a:r>
          </a:p>
          <a:p>
            <a:pPr algn="l" marL="462660" indent="-231330" lvl="1">
              <a:lnSpc>
                <a:spcPts val="3000"/>
              </a:lnSpc>
              <a:buFont typeface="Arial"/>
              <a:buChar char="•"/>
            </a:pPr>
            <a:r>
              <a:rPr lang="en-US" sz="2142">
                <a:solidFill>
                  <a:srgbClr val="034779"/>
                </a:solidFill>
                <a:latin typeface="Noto Serif Display ExtraCondensed"/>
                <a:ea typeface="Noto Serif Display ExtraCondensed"/>
                <a:cs typeface="Noto Serif Display ExtraCondensed"/>
                <a:sym typeface="Noto Serif Display ExtraCondensed"/>
              </a:rPr>
              <a:t>Growth-oriented relationships + Generous, supportive partners</a:t>
            </a:r>
          </a:p>
          <a:p>
            <a:pPr algn="l">
              <a:lnSpc>
                <a:spcPts val="3000"/>
              </a:lnSpc>
            </a:pPr>
            <a:r>
              <a:rPr lang="en-US" sz="2142">
                <a:solidFill>
                  <a:srgbClr val="034779"/>
                </a:solidFill>
                <a:latin typeface="Noto Serif Display ExtraCondensed"/>
                <a:ea typeface="Noto Serif Display ExtraCondensed"/>
                <a:cs typeface="Noto Serif Display ExtraCondensed"/>
                <a:sym typeface="Noto Serif Display ExtraCondensed"/>
              </a:rPr>
              <a:t>Cons:</a:t>
            </a:r>
          </a:p>
          <a:p>
            <a:pPr algn="l" marL="462660" indent="-231330" lvl="1">
              <a:lnSpc>
                <a:spcPts val="3000"/>
              </a:lnSpc>
              <a:buFont typeface="Arial"/>
              <a:buChar char="•"/>
            </a:pPr>
            <a:r>
              <a:rPr lang="en-US" sz="2142">
                <a:solidFill>
                  <a:srgbClr val="034779"/>
                </a:solidFill>
                <a:latin typeface="Noto Serif Display ExtraCondensed"/>
                <a:ea typeface="Noto Serif Display ExtraCondensed"/>
                <a:cs typeface="Noto Serif Display ExtraCondensed"/>
                <a:sym typeface="Noto Serif Display ExtraCondensed"/>
              </a:rPr>
              <a:t>Over-giving + Unrealistic expectations</a:t>
            </a:r>
          </a:p>
          <a:p>
            <a:pPr algn="l">
              <a:lnSpc>
                <a:spcPts val="3000"/>
              </a:lnSpc>
            </a:pPr>
            <a:r>
              <a:rPr lang="en-US" b="true" sz="2142" u="sng">
                <a:solidFill>
                  <a:srgbClr val="034779"/>
                </a:solidFill>
                <a:latin typeface="Noto Serif Display ExtraCondensed Bold"/>
                <a:ea typeface="Noto Serif Display ExtraCondensed Bold"/>
                <a:cs typeface="Noto Serif Display ExtraCondensed Bold"/>
                <a:sym typeface="Noto Serif Display ExtraCondensed Bold"/>
              </a:rPr>
              <a:t>Jupiter IC: </a:t>
            </a:r>
          </a:p>
          <a:p>
            <a:pPr algn="l">
              <a:lnSpc>
                <a:spcPts val="3000"/>
              </a:lnSpc>
            </a:pPr>
            <a:r>
              <a:rPr lang="en-US" sz="2142">
                <a:solidFill>
                  <a:srgbClr val="034779"/>
                </a:solidFill>
                <a:latin typeface="Noto Serif Display ExtraCondensed"/>
                <a:ea typeface="Noto Serif Display ExtraCondensed"/>
                <a:cs typeface="Noto Serif Display ExtraCondensed"/>
                <a:sym typeface="Noto Serif Display ExtraCondensed"/>
              </a:rPr>
              <a:t>Pros:</a:t>
            </a:r>
          </a:p>
          <a:p>
            <a:pPr algn="l" marL="462660" indent="-231330" lvl="1">
              <a:lnSpc>
                <a:spcPts val="3000"/>
              </a:lnSpc>
              <a:buFont typeface="Arial"/>
              <a:buChar char="•"/>
            </a:pPr>
            <a:r>
              <a:rPr lang="en-US" sz="2142">
                <a:solidFill>
                  <a:srgbClr val="034779"/>
                </a:solidFill>
                <a:latin typeface="Noto Serif Display ExtraCondensed"/>
                <a:ea typeface="Noto Serif Display ExtraCondensed"/>
                <a:cs typeface="Noto Serif Display ExtraCondensed"/>
                <a:sym typeface="Noto Serif Display ExtraCondensed"/>
              </a:rPr>
              <a:t>Joyful, big home life + Spiritual grounding</a:t>
            </a:r>
          </a:p>
          <a:p>
            <a:pPr algn="l">
              <a:lnSpc>
                <a:spcPts val="3000"/>
              </a:lnSpc>
            </a:pPr>
            <a:r>
              <a:rPr lang="en-US" sz="2142">
                <a:solidFill>
                  <a:srgbClr val="034779"/>
                </a:solidFill>
                <a:latin typeface="Noto Serif Display ExtraCondensed"/>
                <a:ea typeface="Noto Serif Display ExtraCondensed"/>
                <a:cs typeface="Noto Serif Display ExtraCondensed"/>
                <a:sym typeface="Noto Serif Display ExtraCondensed"/>
              </a:rPr>
              <a:t>Cons:</a:t>
            </a:r>
          </a:p>
          <a:p>
            <a:pPr algn="l" marL="462660" indent="-231330" lvl="1">
              <a:lnSpc>
                <a:spcPts val="3000"/>
              </a:lnSpc>
              <a:buFont typeface="Arial"/>
              <a:buChar char="•"/>
            </a:pPr>
            <a:r>
              <a:rPr lang="en-US" sz="2142">
                <a:solidFill>
                  <a:srgbClr val="034779"/>
                </a:solidFill>
                <a:latin typeface="Noto Serif Display ExtraCondensed"/>
                <a:ea typeface="Noto Serif Display ExtraCondensed"/>
                <a:cs typeface="Noto Serif Display ExtraCondensed"/>
                <a:sym typeface="Noto Serif Display ExtraCondensed"/>
              </a:rPr>
              <a:t>Avoidance of emotional work + Excess or overindulgence at home</a:t>
            </a:r>
          </a:p>
          <a:p>
            <a:pPr algn="l">
              <a:lnSpc>
                <a:spcPts val="3000"/>
              </a:lnSpc>
            </a:pPr>
            <a:r>
              <a:rPr lang="en-US" b="true" sz="2142" u="sng">
                <a:solidFill>
                  <a:srgbClr val="034779"/>
                </a:solidFill>
                <a:latin typeface="Noto Serif Display ExtraCondensed Bold"/>
                <a:ea typeface="Noto Serif Display ExtraCondensed Bold"/>
                <a:cs typeface="Noto Serif Display ExtraCondensed Bold"/>
                <a:sym typeface="Noto Serif Display ExtraCondensed Bold"/>
              </a:rPr>
              <a:t>Jupiter MC: </a:t>
            </a:r>
          </a:p>
          <a:p>
            <a:pPr algn="l">
              <a:lnSpc>
                <a:spcPts val="3000"/>
              </a:lnSpc>
            </a:pPr>
            <a:r>
              <a:rPr lang="en-US" sz="2142">
                <a:solidFill>
                  <a:srgbClr val="034779"/>
                </a:solidFill>
                <a:latin typeface="Noto Serif Display ExtraCondensed"/>
                <a:ea typeface="Noto Serif Display ExtraCondensed"/>
                <a:cs typeface="Noto Serif Display ExtraCondensed"/>
                <a:sym typeface="Noto Serif Display ExtraCondensed"/>
              </a:rPr>
              <a:t>Pros:</a:t>
            </a:r>
          </a:p>
          <a:p>
            <a:pPr algn="l" marL="462660" indent="-231330" lvl="1">
              <a:lnSpc>
                <a:spcPts val="3000"/>
              </a:lnSpc>
              <a:buFont typeface="Arial"/>
              <a:buChar char="•"/>
            </a:pPr>
            <a:r>
              <a:rPr lang="en-US" sz="2142">
                <a:solidFill>
                  <a:srgbClr val="034779"/>
                </a:solidFill>
                <a:latin typeface="Noto Serif Display ExtraCondensed"/>
                <a:ea typeface="Noto Serif Display ExtraCondensed"/>
                <a:cs typeface="Noto Serif Display ExtraCondensed"/>
                <a:sym typeface="Noto Serif Display ExtraCondensed"/>
              </a:rPr>
              <a:t>Career expansion and recognition + Leadership and education roles</a:t>
            </a:r>
          </a:p>
          <a:p>
            <a:pPr algn="l">
              <a:lnSpc>
                <a:spcPts val="3000"/>
              </a:lnSpc>
            </a:pPr>
            <a:r>
              <a:rPr lang="en-US" sz="2142">
                <a:solidFill>
                  <a:srgbClr val="034779"/>
                </a:solidFill>
                <a:latin typeface="Noto Serif Display ExtraCondensed"/>
                <a:ea typeface="Noto Serif Display ExtraCondensed"/>
                <a:cs typeface="Noto Serif Display ExtraCondensed"/>
                <a:sym typeface="Noto Serif Display ExtraCondensed"/>
              </a:rPr>
              <a:t>Cons:</a:t>
            </a:r>
          </a:p>
          <a:p>
            <a:pPr algn="l" marL="462660" indent="-231330" lvl="1">
              <a:lnSpc>
                <a:spcPts val="3000"/>
              </a:lnSpc>
              <a:buFont typeface="Arial"/>
              <a:buChar char="•"/>
            </a:pPr>
            <a:r>
              <a:rPr lang="en-US" sz="2142">
                <a:solidFill>
                  <a:srgbClr val="034779"/>
                </a:solidFill>
                <a:latin typeface="Noto Serif Display ExtraCondensed"/>
                <a:ea typeface="Noto Serif Display ExtraCondensed"/>
                <a:cs typeface="Noto Serif Display ExtraCondensed"/>
                <a:sym typeface="Noto Serif Display ExtraCondensed"/>
              </a:rPr>
              <a:t>Spreading yourself thin +Taking on too large of goals</a:t>
            </a:r>
          </a:p>
          <a:p>
            <a:pPr algn="l">
              <a:lnSpc>
                <a:spcPts val="3000"/>
              </a:lnSpc>
            </a:pPr>
          </a:p>
          <a:p>
            <a:pPr algn="l">
              <a:lnSpc>
                <a:spcPts val="3000"/>
              </a:lnSpc>
            </a:pPr>
          </a:p>
          <a:p>
            <a:pPr algn="l">
              <a:lnSpc>
                <a:spcPts val="3000"/>
              </a:lnSpc>
            </a:pPr>
          </a:p>
          <a:p>
            <a:pPr algn="l">
              <a:lnSpc>
                <a:spcPts val="3000"/>
              </a:lnSpc>
            </a:pPr>
          </a:p>
          <a:p>
            <a:pPr algn="l">
              <a:lnSpc>
                <a:spcPts val="3000"/>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0" t="-23513" r="0" b="-23513"/>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6008104" y="2138297"/>
            <a:ext cx="3381437" cy="3381437"/>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0" t="-13567" r="0" b="-13567"/>
              </a:stretch>
            </a:blipFill>
          </p:spPr>
        </p:sp>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sp>
        <p:nvSpPr>
          <p:cNvPr name="Freeform 9" id="9"/>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9"/>
            <a:stretch>
              <a:fillRect l="0" t="0" r="0" b="0"/>
            </a:stretch>
          </a:blipFill>
        </p:spPr>
      </p:sp>
      <p:sp>
        <p:nvSpPr>
          <p:cNvPr name="Freeform 11" id="11"/>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0">
              <a:alphaModFix amt="14000"/>
            </a:blip>
            <a:stretch>
              <a:fillRect l="-5321" t="0" r="-5321" b="0"/>
            </a:stretch>
          </a:blipFill>
        </p:spPr>
      </p:sp>
      <p:sp>
        <p:nvSpPr>
          <p:cNvPr name="Freeform 12" id="12"/>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3837633" y="3829015"/>
            <a:ext cx="3338132" cy="4114800"/>
          </a:xfrm>
          <a:custGeom>
            <a:avLst/>
            <a:gdLst/>
            <a:ahLst/>
            <a:cxnLst/>
            <a:rect r="r" b="b" t="t" l="l"/>
            <a:pathLst>
              <a:path h="4114800" w="3338132">
                <a:moveTo>
                  <a:pt x="0" y="0"/>
                </a:moveTo>
                <a:lnTo>
                  <a:pt x="3338132" y="0"/>
                </a:lnTo>
                <a:lnTo>
                  <a:pt x="3338132"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4" id="14"/>
          <p:cNvSpPr txBox="true"/>
          <p:nvPr/>
        </p:nvSpPr>
        <p:spPr>
          <a:xfrm rot="0">
            <a:off x="1314007" y="7819415"/>
            <a:ext cx="7265765" cy="1162865"/>
          </a:xfrm>
          <a:prstGeom prst="rect">
            <a:avLst/>
          </a:prstGeom>
        </p:spPr>
        <p:txBody>
          <a:bodyPr anchor="t" rtlCol="false" tIns="0" lIns="0" bIns="0" rIns="0">
            <a:spAutoFit/>
          </a:bodyPr>
          <a:lstStyle/>
          <a:p>
            <a:pPr algn="l">
              <a:lnSpc>
                <a:spcPts val="4680"/>
              </a:lnSpc>
              <a:spcBef>
                <a:spcPct val="0"/>
              </a:spcBef>
            </a:pPr>
            <a:r>
              <a:rPr lang="en-US" b="true" sz="3342">
                <a:solidFill>
                  <a:srgbClr val="034779"/>
                </a:solidFill>
                <a:latin typeface="Noto Serif Display ExtraCondensed Bold"/>
                <a:ea typeface="Noto Serif Display ExtraCondensed Bold"/>
                <a:cs typeface="Noto Serif Display ExtraCondensed Bold"/>
                <a:sym typeface="Noto Serif Display ExtraCondensed Bold"/>
              </a:rPr>
              <a:t>Saturn Line:</a:t>
            </a:r>
            <a:r>
              <a:rPr lang="en-US" sz="3342">
                <a:solidFill>
                  <a:srgbClr val="034779"/>
                </a:solidFill>
                <a:latin typeface="Noto Serif Display ExtraCondensed"/>
                <a:ea typeface="Noto Serif Display ExtraCondensed"/>
                <a:cs typeface="Noto Serif Display ExtraCondensed"/>
                <a:sym typeface="Noto Serif Display ExtraCondensed"/>
              </a:rPr>
              <a:t> Lessons, discipline, structure. Feels like “work,” but also growth. </a:t>
            </a:r>
          </a:p>
        </p:txBody>
      </p:sp>
      <p:sp>
        <p:nvSpPr>
          <p:cNvPr name="TextBox 15" id="15"/>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Saturn  Lines</a:t>
            </a:r>
          </a:p>
        </p:txBody>
      </p:sp>
      <p:sp>
        <p:nvSpPr>
          <p:cNvPr name="TextBox 16" id="16"/>
          <p:cNvSpPr txBox="true"/>
          <p:nvPr/>
        </p:nvSpPr>
        <p:spPr>
          <a:xfrm rot="0">
            <a:off x="11056636" y="2305768"/>
            <a:ext cx="7265765" cy="9768384"/>
          </a:xfrm>
          <a:prstGeom prst="rect">
            <a:avLst/>
          </a:prstGeom>
        </p:spPr>
        <p:txBody>
          <a:bodyPr anchor="t" rtlCol="false" tIns="0" lIns="0" bIns="0" rIns="0">
            <a:spAutoFit/>
          </a:bodyPr>
          <a:lstStyle/>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Saturn ASC: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Strong discipline + Personal maturity</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Isolation or heaviness + Self-criticism</a:t>
            </a:r>
          </a:p>
          <a:p>
            <a:pPr algn="l">
              <a:lnSpc>
                <a:spcPts val="2860"/>
              </a:lnSpc>
            </a:pP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Saturn DSC: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Serious long-term partnerships + Learning boundaries</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Emotional distance + Responsibility outweighing joy</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Saturn IC: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Solid foundations +Emotional resilience</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Heavy or restrictive home life + Old wounds or family karma surface</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Saturn MC: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Career mastery/ Long-term stability + Respect and authority</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Delayed success + Pressure and responsibility</a:t>
            </a:r>
          </a:p>
          <a:p>
            <a:pPr algn="l">
              <a:lnSpc>
                <a:spcPts val="2860"/>
              </a:lnSpc>
            </a:pPr>
          </a:p>
          <a:p>
            <a:pPr algn="l">
              <a:lnSpc>
                <a:spcPts val="2860"/>
              </a:lnSpc>
            </a:pPr>
          </a:p>
          <a:p>
            <a:pPr algn="l">
              <a:lnSpc>
                <a:spcPts val="2860"/>
              </a:lnSpc>
            </a:pPr>
          </a:p>
          <a:p>
            <a:pPr algn="l">
              <a:lnSpc>
                <a:spcPts val="2860"/>
              </a:lnSpc>
            </a:pPr>
          </a:p>
          <a:p>
            <a:pPr algn="l">
              <a:lnSpc>
                <a:spcPts val="2860"/>
              </a:lnSpc>
            </a:pPr>
          </a:p>
          <a:p>
            <a:pPr algn="l">
              <a:lnSpc>
                <a:spcPts val="2860"/>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37352" t="0" r="-37352" b="0"/>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6008104" y="2138297"/>
            <a:ext cx="3381437" cy="3381437"/>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39285" t="0" r="-39285" b="0"/>
              </a:stretch>
            </a:blipFill>
          </p:spPr>
        </p:sp>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sp>
        <p:nvSpPr>
          <p:cNvPr name="Freeform 9" id="9"/>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9"/>
            <a:stretch>
              <a:fillRect l="0" t="0" r="0" b="0"/>
            </a:stretch>
          </a:blipFill>
        </p:spPr>
      </p:sp>
      <p:sp>
        <p:nvSpPr>
          <p:cNvPr name="Freeform 11" id="11"/>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0">
              <a:alphaModFix amt="14000"/>
            </a:blip>
            <a:stretch>
              <a:fillRect l="-5321" t="0" r="-5321" b="0"/>
            </a:stretch>
          </a:blipFill>
        </p:spPr>
      </p:sp>
      <p:sp>
        <p:nvSpPr>
          <p:cNvPr name="Freeform 12" id="12"/>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3837633" y="3829015"/>
            <a:ext cx="3038292" cy="3710891"/>
          </a:xfrm>
          <a:custGeom>
            <a:avLst/>
            <a:gdLst/>
            <a:ahLst/>
            <a:cxnLst/>
            <a:rect r="r" b="b" t="t" l="l"/>
            <a:pathLst>
              <a:path h="3710891" w="3038292">
                <a:moveTo>
                  <a:pt x="0" y="0"/>
                </a:moveTo>
                <a:lnTo>
                  <a:pt x="3038293" y="0"/>
                </a:lnTo>
                <a:lnTo>
                  <a:pt x="3038293" y="3710891"/>
                </a:lnTo>
                <a:lnTo>
                  <a:pt x="0" y="371089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4" id="14"/>
          <p:cNvSpPr txBox="true"/>
          <p:nvPr/>
        </p:nvSpPr>
        <p:spPr>
          <a:xfrm rot="0">
            <a:off x="1314007" y="7819415"/>
            <a:ext cx="7265765" cy="1753415"/>
          </a:xfrm>
          <a:prstGeom prst="rect">
            <a:avLst/>
          </a:prstGeom>
        </p:spPr>
        <p:txBody>
          <a:bodyPr anchor="t" rtlCol="false" tIns="0" lIns="0" bIns="0" rIns="0">
            <a:spAutoFit/>
          </a:bodyPr>
          <a:lstStyle/>
          <a:p>
            <a:pPr algn="l">
              <a:lnSpc>
                <a:spcPts val="4680"/>
              </a:lnSpc>
              <a:spcBef>
                <a:spcPct val="0"/>
              </a:spcBef>
            </a:pPr>
            <a:r>
              <a:rPr lang="en-US" b="true" sz="3342">
                <a:solidFill>
                  <a:srgbClr val="034779"/>
                </a:solidFill>
                <a:latin typeface="Noto Serif Display ExtraCondensed Bold"/>
                <a:ea typeface="Noto Serif Display ExtraCondensed Bold"/>
                <a:cs typeface="Noto Serif Display ExtraCondensed Bold"/>
                <a:sym typeface="Noto Serif Display ExtraCondensed Bold"/>
              </a:rPr>
              <a:t>Uranus Line:</a:t>
            </a:r>
            <a:r>
              <a:rPr lang="en-US" sz="3342">
                <a:solidFill>
                  <a:srgbClr val="034779"/>
                </a:solidFill>
                <a:latin typeface="Noto Serif Display ExtraCondensed"/>
                <a:ea typeface="Noto Serif Display ExtraCondensed"/>
                <a:cs typeface="Noto Serif Display ExtraCondensed"/>
                <a:sym typeface="Noto Serif Display ExtraCondensed"/>
              </a:rPr>
              <a:t> Change, innovation, restlessness. Great for breakthroughs or new beginnings.</a:t>
            </a:r>
          </a:p>
        </p:txBody>
      </p:sp>
      <p:sp>
        <p:nvSpPr>
          <p:cNvPr name="TextBox 15" id="15"/>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Uranus  Lines</a:t>
            </a:r>
          </a:p>
        </p:txBody>
      </p:sp>
      <p:sp>
        <p:nvSpPr>
          <p:cNvPr name="TextBox 16" id="16"/>
          <p:cNvSpPr txBox="true"/>
          <p:nvPr/>
        </p:nvSpPr>
        <p:spPr>
          <a:xfrm rot="0">
            <a:off x="11056636" y="2434398"/>
            <a:ext cx="7265765" cy="8401864"/>
          </a:xfrm>
          <a:prstGeom prst="rect">
            <a:avLst/>
          </a:prstGeom>
        </p:spPr>
        <p:txBody>
          <a:bodyPr anchor="t" rtlCol="false" tIns="0" lIns="0" bIns="0" rIns="0">
            <a:spAutoFit/>
          </a:bodyPr>
          <a:lstStyle/>
          <a:p>
            <a:pPr algn="l">
              <a:lnSpc>
                <a:spcPts val="2580"/>
              </a:lnSpc>
            </a:pPr>
            <a:r>
              <a:rPr lang="en-US" b="true" sz="1842" u="sng">
                <a:solidFill>
                  <a:srgbClr val="034779"/>
                </a:solidFill>
                <a:latin typeface="Noto Serif Display ExtraCondensed Bold"/>
                <a:ea typeface="Noto Serif Display ExtraCondensed Bold"/>
                <a:cs typeface="Noto Serif Display ExtraCondensed Bold"/>
                <a:sym typeface="Noto Serif Display ExtraCondensed Bold"/>
              </a:rPr>
              <a:t>Uranus ASC:  </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Pros: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Authentic self-expression + Freedom to reinvent</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Cons: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Instability in identity + Hard to commit to routines</a:t>
            </a:r>
          </a:p>
          <a:p>
            <a:pPr algn="l">
              <a:lnSpc>
                <a:spcPts val="2580"/>
              </a:lnSpc>
            </a:pPr>
          </a:p>
          <a:p>
            <a:pPr algn="l">
              <a:lnSpc>
                <a:spcPts val="2580"/>
              </a:lnSpc>
            </a:pPr>
            <a:r>
              <a:rPr lang="en-US" b="true" sz="1842" u="sng">
                <a:solidFill>
                  <a:srgbClr val="034779"/>
                </a:solidFill>
                <a:latin typeface="Noto Serif Display ExtraCondensed Bold"/>
                <a:ea typeface="Noto Serif Display ExtraCondensed Bold"/>
                <a:cs typeface="Noto Serif Display ExtraCondensed Bold"/>
                <a:sym typeface="Noto Serif Display ExtraCondensed Bold"/>
              </a:rPr>
              <a:t>Uranus DSC: </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Pros: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Exciting, unconventional relationships + Unique people enter your life</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Cons: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Unpredictable relationships + Emotional detachment</a:t>
            </a:r>
          </a:p>
          <a:p>
            <a:pPr algn="l">
              <a:lnSpc>
                <a:spcPts val="2580"/>
              </a:lnSpc>
            </a:pPr>
            <a:r>
              <a:rPr lang="en-US" b="true" sz="1842" u="sng">
                <a:solidFill>
                  <a:srgbClr val="034779"/>
                </a:solidFill>
                <a:latin typeface="Noto Serif Display ExtraCondensed Bold"/>
                <a:ea typeface="Noto Serif Display ExtraCondensed Bold"/>
                <a:cs typeface="Noto Serif Display ExtraCondensed Bold"/>
                <a:sym typeface="Noto Serif Display ExtraCondensed Bold"/>
              </a:rPr>
              <a:t>Uranus IC: </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Pros: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Breaks family cycles + Fresh start energetically</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Cons: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Disconnection from roots + Difficulty settling down</a:t>
            </a:r>
          </a:p>
          <a:p>
            <a:pPr algn="l">
              <a:lnSpc>
                <a:spcPts val="2580"/>
              </a:lnSpc>
            </a:pPr>
          </a:p>
          <a:p>
            <a:pPr algn="l">
              <a:lnSpc>
                <a:spcPts val="2580"/>
              </a:lnSpc>
            </a:pPr>
            <a:r>
              <a:rPr lang="en-US" b="true" sz="1842" u="sng">
                <a:solidFill>
                  <a:srgbClr val="034779"/>
                </a:solidFill>
                <a:latin typeface="Noto Serif Display ExtraCondensed Bold"/>
                <a:ea typeface="Noto Serif Display ExtraCondensed Bold"/>
                <a:cs typeface="Noto Serif Display ExtraCondensed Bold"/>
                <a:sym typeface="Noto Serif Display ExtraCondensed Bold"/>
              </a:rPr>
              <a:t>Uranus MC: </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Pros: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Innovation in career + Entrepreneurial energy</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Cons: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Inconsistent career trajectory/ Sudden job changes + Rebelling against structure</a:t>
            </a:r>
          </a:p>
          <a:p>
            <a:pPr algn="l">
              <a:lnSpc>
                <a:spcPts val="2580"/>
              </a:lnSpc>
            </a:pPr>
          </a:p>
          <a:p>
            <a:pPr algn="l">
              <a:lnSpc>
                <a:spcPts val="2580"/>
              </a:lnSpc>
            </a:pPr>
          </a:p>
          <a:p>
            <a:pPr algn="l">
              <a:lnSpc>
                <a:spcPts val="2580"/>
              </a:lnSpc>
              <a:spcBef>
                <a:spcPct val="0"/>
              </a:spcBef>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5033708" y="1378686"/>
            <a:ext cx="3381437" cy="3381437"/>
            <a:chOff x="0" y="0"/>
            <a:chExt cx="13716000" cy="13716000"/>
          </a:xfrm>
        </p:grpSpPr>
        <p:sp>
          <p:nvSpPr>
            <p:cNvPr name="Freeform 4" id="4"/>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3"/>
              <a:stretch>
                <a:fillRect l="-8937" t="0" r="-8937" b="0"/>
              </a:stretch>
            </a:blipFill>
          </p:spPr>
        </p:sp>
        <p:sp>
          <p:nvSpPr>
            <p:cNvPr name="Freeform 5" id="5"/>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4"/>
              <a:stretch>
                <a:fillRect l="0" t="0" r="0" b="0"/>
              </a:stretch>
            </a:blipFill>
          </p:spPr>
        </p:sp>
      </p:grpSp>
      <p:grpSp>
        <p:nvGrpSpPr>
          <p:cNvPr name="Group 6" id="6"/>
          <p:cNvGrpSpPr>
            <a:grpSpLocks noChangeAspect="true"/>
          </p:cNvGrpSpPr>
          <p:nvPr/>
        </p:nvGrpSpPr>
        <p:grpSpPr>
          <a:xfrm rot="0">
            <a:off x="2535279" y="472815"/>
            <a:ext cx="2411611" cy="4287308"/>
            <a:chOff x="0" y="0"/>
            <a:chExt cx="13716000" cy="24384000"/>
          </a:xfrm>
        </p:grpSpPr>
        <p:sp>
          <p:nvSpPr>
            <p:cNvPr name="Freeform 7" id="7"/>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5"/>
              <a:stretch>
                <a:fillRect l="-108730" t="0" r="-108730" b="0"/>
              </a:stretch>
            </a:blipFill>
          </p:spPr>
        </p:sp>
        <p:sp>
          <p:nvSpPr>
            <p:cNvPr name="Freeform 8" id="8"/>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6"/>
              <a:stretch>
                <a:fillRect l="0" t="0" r="0" b="0"/>
              </a:stretch>
            </a:blipFill>
          </p:spPr>
        </p:sp>
      </p:grpSp>
      <p:sp>
        <p:nvSpPr>
          <p:cNvPr name="Freeform 9" id="9"/>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9"/>
            <a:stretch>
              <a:fillRect l="0" t="0" r="0" b="0"/>
            </a:stretch>
          </a:blipFill>
        </p:spPr>
      </p:sp>
      <p:sp>
        <p:nvSpPr>
          <p:cNvPr name="Freeform 11" id="11"/>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0">
              <a:alphaModFix amt="14000"/>
            </a:blip>
            <a:stretch>
              <a:fillRect l="-5321" t="0" r="-5321" b="0"/>
            </a:stretch>
          </a:blipFill>
        </p:spPr>
      </p:sp>
      <p:sp>
        <p:nvSpPr>
          <p:cNvPr name="Freeform 12" id="12"/>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4371368" y="3829015"/>
            <a:ext cx="2353058" cy="3234444"/>
          </a:xfrm>
          <a:custGeom>
            <a:avLst/>
            <a:gdLst/>
            <a:ahLst/>
            <a:cxnLst/>
            <a:rect r="r" b="b" t="t" l="l"/>
            <a:pathLst>
              <a:path h="3234444" w="2353058">
                <a:moveTo>
                  <a:pt x="0" y="0"/>
                </a:moveTo>
                <a:lnTo>
                  <a:pt x="2353058" y="0"/>
                </a:lnTo>
                <a:lnTo>
                  <a:pt x="2353058" y="3234444"/>
                </a:lnTo>
                <a:lnTo>
                  <a:pt x="0" y="323444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4" id="14"/>
          <p:cNvSpPr txBox="true"/>
          <p:nvPr/>
        </p:nvSpPr>
        <p:spPr>
          <a:xfrm rot="0">
            <a:off x="1314007" y="7819415"/>
            <a:ext cx="7265765" cy="1698805"/>
          </a:xfrm>
          <a:prstGeom prst="rect">
            <a:avLst/>
          </a:prstGeom>
        </p:spPr>
        <p:txBody>
          <a:bodyPr anchor="t" rtlCol="false" tIns="0" lIns="0" bIns="0" rIns="0">
            <a:spAutoFit/>
          </a:bodyPr>
          <a:lstStyle/>
          <a:p>
            <a:pPr algn="l">
              <a:lnSpc>
                <a:spcPts val="4540"/>
              </a:lnSpc>
              <a:spcBef>
                <a:spcPct val="0"/>
              </a:spcBef>
            </a:pPr>
            <a:r>
              <a:rPr lang="en-US" b="true" sz="3242">
                <a:solidFill>
                  <a:srgbClr val="034779"/>
                </a:solidFill>
                <a:latin typeface="Noto Serif Display ExtraCondensed Bold"/>
                <a:ea typeface="Noto Serif Display ExtraCondensed Bold"/>
                <a:cs typeface="Noto Serif Display ExtraCondensed Bold"/>
                <a:sym typeface="Noto Serif Display ExtraCondensed Bold"/>
              </a:rPr>
              <a:t>Neptune Line: </a:t>
            </a:r>
            <a:r>
              <a:rPr lang="en-US" sz="3242">
                <a:solidFill>
                  <a:srgbClr val="034779"/>
                </a:solidFill>
                <a:latin typeface="Noto Serif Display ExtraCondensed"/>
                <a:ea typeface="Noto Serif Display ExtraCondensed"/>
                <a:cs typeface="Noto Serif Display ExtraCondensed"/>
                <a:sym typeface="Noto Serif Display ExtraCondensed"/>
              </a:rPr>
              <a:t>Dreamy, spiritual, sometimes unclear. Amazing for intuition or creativity; confusing if you're seeking structure. </a:t>
            </a:r>
          </a:p>
        </p:txBody>
      </p:sp>
      <p:sp>
        <p:nvSpPr>
          <p:cNvPr name="TextBox 15" id="15"/>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 Neptune Lines</a:t>
            </a:r>
          </a:p>
        </p:txBody>
      </p:sp>
      <p:sp>
        <p:nvSpPr>
          <p:cNvPr name="TextBox 16" id="16"/>
          <p:cNvSpPr txBox="true"/>
          <p:nvPr/>
        </p:nvSpPr>
        <p:spPr>
          <a:xfrm rot="0">
            <a:off x="11056636" y="2415348"/>
            <a:ext cx="7265765" cy="8682534"/>
          </a:xfrm>
          <a:prstGeom prst="rect">
            <a:avLst/>
          </a:prstGeom>
        </p:spPr>
        <p:txBody>
          <a:bodyPr anchor="t" rtlCol="false" tIns="0" lIns="0" bIns="0" rIns="0">
            <a:spAutoFit/>
          </a:bodyPr>
          <a:lstStyle/>
          <a:p>
            <a:pPr algn="l">
              <a:lnSpc>
                <a:spcPts val="2860"/>
              </a:lnSpc>
            </a:pPr>
            <a:r>
              <a:rPr lang="en-US" sz="2042" b="true">
                <a:solidFill>
                  <a:srgbClr val="034779"/>
                </a:solidFill>
                <a:latin typeface="Noto Serif Display ExtraCondensed Bold"/>
                <a:ea typeface="Noto Serif Display ExtraCondensed Bold"/>
                <a:cs typeface="Noto Serif Display ExtraCondensed Bold"/>
                <a:sym typeface="Noto Serif Display ExtraCondensed Bold"/>
              </a:rPr>
              <a:t>Neptune ASC: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Artistic or spiritual aura + Compassionate presence</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Confusion around identity + Idealism leading to disappointment</a:t>
            </a:r>
          </a:p>
          <a:p>
            <a:pPr algn="l">
              <a:lnSpc>
                <a:spcPts val="2860"/>
              </a:lnSpc>
            </a:pPr>
          </a:p>
          <a:p>
            <a:pPr algn="l">
              <a:lnSpc>
                <a:spcPts val="2860"/>
              </a:lnSpc>
            </a:pPr>
            <a:r>
              <a:rPr lang="en-US" sz="2042" b="true">
                <a:solidFill>
                  <a:srgbClr val="034779"/>
                </a:solidFill>
                <a:latin typeface="Noto Serif Display ExtraCondensed Bold"/>
                <a:ea typeface="Noto Serif Display ExtraCondensed Bold"/>
                <a:cs typeface="Noto Serif Display ExtraCondensed Bold"/>
                <a:sym typeface="Noto Serif Display ExtraCondensed Bold"/>
              </a:rPr>
              <a:t>Neptune DSC: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Soulful, dreamy connections + Deep emotional resonance</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Easily Deceived +Lack of clarity in relationships</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Neptune IC: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Deep inner connection + Spiritual insights</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Emotional fog + Unclear family dynamics</a:t>
            </a:r>
          </a:p>
          <a:p>
            <a:pPr algn="l">
              <a:lnSpc>
                <a:spcPts val="2860"/>
              </a:lnSpc>
            </a:pPr>
            <a:r>
              <a:rPr lang="en-US" b="true" sz="2042" u="sng">
                <a:solidFill>
                  <a:srgbClr val="034779"/>
                </a:solidFill>
                <a:latin typeface="Noto Serif Display ExtraCondensed Bold"/>
                <a:ea typeface="Noto Serif Display ExtraCondensed Bold"/>
                <a:cs typeface="Noto Serif Display ExtraCondensed Bold"/>
                <a:sym typeface="Noto Serif Display ExtraCondensed Bold"/>
              </a:rPr>
              <a:t>Neptune MC: </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Pros: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Creative or spiritual career visibility + Magnetism in artistic fields</a:t>
            </a:r>
          </a:p>
          <a:p>
            <a:pPr algn="l">
              <a:lnSpc>
                <a:spcPts val="2860"/>
              </a:lnSpc>
            </a:pPr>
            <a:r>
              <a:rPr lang="en-US" sz="2042">
                <a:solidFill>
                  <a:srgbClr val="034779"/>
                </a:solidFill>
                <a:latin typeface="Noto Serif Display ExtraCondensed"/>
                <a:ea typeface="Noto Serif Display ExtraCondensed"/>
                <a:cs typeface="Noto Serif Display ExtraCondensed"/>
                <a:sym typeface="Noto Serif Display ExtraCondensed"/>
              </a:rPr>
              <a:t>Cons:</a:t>
            </a:r>
          </a:p>
          <a:p>
            <a:pPr algn="l" marL="441071" indent="-220535" lvl="1">
              <a:lnSpc>
                <a:spcPts val="2860"/>
              </a:lnSpc>
              <a:buFont typeface="Arial"/>
              <a:buChar char="•"/>
            </a:pPr>
            <a:r>
              <a:rPr lang="en-US" sz="2042">
                <a:solidFill>
                  <a:srgbClr val="034779"/>
                </a:solidFill>
                <a:latin typeface="Noto Serif Display ExtraCondensed"/>
                <a:ea typeface="Noto Serif Display ExtraCondensed"/>
                <a:cs typeface="Noto Serif Display ExtraCondensed"/>
                <a:sym typeface="Noto Serif Display ExtraCondensed"/>
              </a:rPr>
              <a:t>Confusing career direction + Misunderstood public image</a:t>
            </a:r>
          </a:p>
          <a:p>
            <a:pPr algn="l">
              <a:lnSpc>
                <a:spcPts val="2860"/>
              </a:lnSpc>
            </a:pPr>
          </a:p>
          <a:p>
            <a:pPr algn="l">
              <a:lnSpc>
                <a:spcPts val="2860"/>
              </a:lnSpc>
            </a:pPr>
          </a:p>
          <a:p>
            <a:pPr algn="l">
              <a:lnSpc>
                <a:spcPts val="2860"/>
              </a:lnSpc>
              <a:spcBef>
                <a:spcPct val="0"/>
              </a:spcBef>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0" t="0" r="0" b="0"/>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6008104" y="2138297"/>
            <a:ext cx="3381437" cy="3381437"/>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39285" t="0" r="-39285" b="0"/>
              </a:stretch>
            </a:blipFill>
          </p:spPr>
        </p:sp>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sp>
        <p:nvSpPr>
          <p:cNvPr name="Freeform 9" id="9"/>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9"/>
            <a:stretch>
              <a:fillRect l="0" t="0" r="0" b="0"/>
            </a:stretch>
          </a:blipFill>
        </p:spPr>
      </p:sp>
      <p:sp>
        <p:nvSpPr>
          <p:cNvPr name="Freeform 11" id="11"/>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0">
              <a:alphaModFix amt="14000"/>
            </a:blip>
            <a:stretch>
              <a:fillRect l="-5321" t="0" r="-5321" b="0"/>
            </a:stretch>
          </a:blipFill>
        </p:spPr>
      </p:sp>
      <p:sp>
        <p:nvSpPr>
          <p:cNvPr name="Freeform 12" id="12"/>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3837633" y="4845054"/>
            <a:ext cx="2657439" cy="3379891"/>
          </a:xfrm>
          <a:custGeom>
            <a:avLst/>
            <a:gdLst/>
            <a:ahLst/>
            <a:cxnLst/>
            <a:rect r="r" b="b" t="t" l="l"/>
            <a:pathLst>
              <a:path h="3379891" w="2657439">
                <a:moveTo>
                  <a:pt x="0" y="0"/>
                </a:moveTo>
                <a:lnTo>
                  <a:pt x="2657440" y="0"/>
                </a:lnTo>
                <a:lnTo>
                  <a:pt x="2657440" y="3379891"/>
                </a:lnTo>
                <a:lnTo>
                  <a:pt x="0" y="337989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4" id="14"/>
          <p:cNvSpPr txBox="true"/>
          <p:nvPr/>
        </p:nvSpPr>
        <p:spPr>
          <a:xfrm rot="0">
            <a:off x="1314007" y="8156230"/>
            <a:ext cx="7265765" cy="1366701"/>
          </a:xfrm>
          <a:prstGeom prst="rect">
            <a:avLst/>
          </a:prstGeom>
        </p:spPr>
        <p:txBody>
          <a:bodyPr anchor="t" rtlCol="false" tIns="0" lIns="0" bIns="0" rIns="0">
            <a:spAutoFit/>
          </a:bodyPr>
          <a:lstStyle/>
          <a:p>
            <a:pPr algn="l">
              <a:lnSpc>
                <a:spcPts val="5520"/>
              </a:lnSpc>
              <a:spcBef>
                <a:spcPct val="0"/>
              </a:spcBef>
            </a:pPr>
            <a:r>
              <a:rPr lang="en-US" b="true" sz="3942">
                <a:solidFill>
                  <a:srgbClr val="034779"/>
                </a:solidFill>
                <a:latin typeface="Noto Serif Display ExtraCondensed Bold"/>
                <a:ea typeface="Noto Serif Display ExtraCondensed Bold"/>
                <a:cs typeface="Noto Serif Display ExtraCondensed Bold"/>
                <a:sym typeface="Noto Serif Display ExtraCondensed Bold"/>
              </a:rPr>
              <a:t>Pluto Line: </a:t>
            </a:r>
            <a:r>
              <a:rPr lang="en-US" sz="3942">
                <a:solidFill>
                  <a:srgbClr val="034779"/>
                </a:solidFill>
                <a:latin typeface="Noto Serif Display ExtraCondensed"/>
                <a:ea typeface="Noto Serif Display ExtraCondensed"/>
                <a:cs typeface="Noto Serif Display ExtraCondensed"/>
                <a:sym typeface="Noto Serif Display ExtraCondensed"/>
              </a:rPr>
              <a:t>Deep transformation. Not always light and fluffy but powerful. </a:t>
            </a:r>
          </a:p>
        </p:txBody>
      </p:sp>
      <p:sp>
        <p:nvSpPr>
          <p:cNvPr name="TextBox 15" id="15"/>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 Pluto Lines</a:t>
            </a:r>
          </a:p>
        </p:txBody>
      </p:sp>
      <p:sp>
        <p:nvSpPr>
          <p:cNvPr name="TextBox 16" id="16"/>
          <p:cNvSpPr txBox="true"/>
          <p:nvPr/>
        </p:nvSpPr>
        <p:spPr>
          <a:xfrm rot="0">
            <a:off x="11056636" y="2499461"/>
            <a:ext cx="7265765" cy="9373414"/>
          </a:xfrm>
          <a:prstGeom prst="rect">
            <a:avLst/>
          </a:prstGeom>
        </p:spPr>
        <p:txBody>
          <a:bodyPr anchor="t" rtlCol="false" tIns="0" lIns="0" bIns="0" rIns="0">
            <a:spAutoFit/>
          </a:bodyPr>
          <a:lstStyle/>
          <a:p>
            <a:pPr algn="l">
              <a:lnSpc>
                <a:spcPts val="2580"/>
              </a:lnSpc>
            </a:pPr>
            <a:r>
              <a:rPr lang="en-US" b="true" sz="1842" u="sng">
                <a:solidFill>
                  <a:srgbClr val="034779"/>
                </a:solidFill>
                <a:latin typeface="Noto Serif Display ExtraCondensed Bold"/>
                <a:ea typeface="Noto Serif Display ExtraCondensed Bold"/>
                <a:cs typeface="Noto Serif Display ExtraCondensed Bold"/>
                <a:sym typeface="Noto Serif Display ExtraCondensed Bold"/>
              </a:rPr>
              <a:t>Pluto ASC:</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Pros: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Powerful personal transformation + Shifts in identity that feel deep and authentic</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Cons: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Feeling intense or misunderstood + Emotional heaviness</a:t>
            </a:r>
          </a:p>
          <a:p>
            <a:pPr algn="l">
              <a:lnSpc>
                <a:spcPts val="2580"/>
              </a:lnSpc>
            </a:pPr>
          </a:p>
          <a:p>
            <a:pPr algn="l">
              <a:lnSpc>
                <a:spcPts val="2580"/>
              </a:lnSpc>
            </a:pPr>
            <a:r>
              <a:rPr lang="en-US" b="true" sz="1842" u="sng">
                <a:solidFill>
                  <a:srgbClr val="034779"/>
                </a:solidFill>
                <a:latin typeface="Noto Serif Display ExtraCondensed Bold"/>
                <a:ea typeface="Noto Serif Display ExtraCondensed Bold"/>
                <a:cs typeface="Noto Serif Display ExtraCondensed Bold"/>
                <a:sym typeface="Noto Serif Display ExtraCondensed Bold"/>
              </a:rPr>
              <a:t>Pluto DSC: </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Pros: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Deep, life-changing relationships + Psychological insight into others</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Cons: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Obsessive or intense partners + Shadow patterns surfacing in relationships</a:t>
            </a:r>
          </a:p>
          <a:p>
            <a:pPr algn="l">
              <a:lnSpc>
                <a:spcPts val="2580"/>
              </a:lnSpc>
            </a:pPr>
            <a:r>
              <a:rPr lang="en-US" b="true" sz="1842" u="sng">
                <a:solidFill>
                  <a:srgbClr val="034779"/>
                </a:solidFill>
                <a:latin typeface="Noto Serif Display ExtraCondensed Bold"/>
                <a:ea typeface="Noto Serif Display ExtraCondensed Bold"/>
                <a:cs typeface="Noto Serif Display ExtraCondensed Bold"/>
                <a:sym typeface="Noto Serif Display ExtraCondensed Bold"/>
              </a:rPr>
              <a:t>Pluto IC: </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Pros: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Ancestral healing + Inner rebirth and emotional depth</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Cons: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Family power dynamics + Emotional intensity</a:t>
            </a:r>
          </a:p>
          <a:p>
            <a:pPr algn="l">
              <a:lnSpc>
                <a:spcPts val="2580"/>
              </a:lnSpc>
            </a:pPr>
          </a:p>
          <a:p>
            <a:pPr algn="l">
              <a:lnSpc>
                <a:spcPts val="2580"/>
              </a:lnSpc>
            </a:pPr>
            <a:r>
              <a:rPr lang="en-US" b="true" sz="1842" u="sng">
                <a:solidFill>
                  <a:srgbClr val="034779"/>
                </a:solidFill>
                <a:latin typeface="Noto Serif Display ExtraCondensed Bold"/>
                <a:ea typeface="Noto Serif Display ExtraCondensed Bold"/>
                <a:cs typeface="Noto Serif Display ExtraCondensed Bold"/>
                <a:sym typeface="Noto Serif Display ExtraCondensed Bold"/>
              </a:rPr>
              <a:t>Pluto MC: </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Pros: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Strong influence in career +Ability to lead and transform systems</a:t>
            </a:r>
          </a:p>
          <a:p>
            <a:pPr algn="l">
              <a:lnSpc>
                <a:spcPts val="2580"/>
              </a:lnSpc>
            </a:pPr>
            <a:r>
              <a:rPr lang="en-US" sz="1842">
                <a:solidFill>
                  <a:srgbClr val="034779"/>
                </a:solidFill>
                <a:latin typeface="Noto Serif Display ExtraCondensed"/>
                <a:ea typeface="Noto Serif Display ExtraCondensed"/>
                <a:cs typeface="Noto Serif Display ExtraCondensed"/>
                <a:sym typeface="Noto Serif Display ExtraCondensed"/>
              </a:rPr>
              <a:t>Cons:</a:t>
            </a:r>
          </a:p>
          <a:p>
            <a:pPr algn="l" marL="397892" indent="-198946" lvl="1">
              <a:lnSpc>
                <a:spcPts val="2580"/>
              </a:lnSpc>
              <a:buFont typeface="Arial"/>
              <a:buChar char="•"/>
            </a:pPr>
            <a:r>
              <a:rPr lang="en-US" sz="1842">
                <a:solidFill>
                  <a:srgbClr val="034779"/>
                </a:solidFill>
                <a:latin typeface="Noto Serif Display ExtraCondensed"/>
                <a:ea typeface="Noto Serif Display ExtraCondensed"/>
                <a:cs typeface="Noto Serif Display ExtraCondensed"/>
                <a:sym typeface="Noto Serif Display ExtraCondensed"/>
              </a:rPr>
              <a:t>Power struggles with authority +Pressure to reinvent</a:t>
            </a:r>
          </a:p>
          <a:p>
            <a:pPr algn="l">
              <a:lnSpc>
                <a:spcPts val="2580"/>
              </a:lnSpc>
            </a:pPr>
          </a:p>
          <a:p>
            <a:pPr algn="l">
              <a:lnSpc>
                <a:spcPts val="2580"/>
              </a:lnSpc>
            </a:pPr>
          </a:p>
          <a:p>
            <a:pPr algn="l">
              <a:lnSpc>
                <a:spcPts val="2580"/>
              </a:lnSpc>
            </a:pPr>
          </a:p>
          <a:p>
            <a:pPr algn="l">
              <a:lnSpc>
                <a:spcPts val="2580"/>
              </a:lnSpc>
            </a:pPr>
          </a:p>
          <a:p>
            <a:pPr algn="l">
              <a:lnSpc>
                <a:spcPts val="2580"/>
              </a:lnSpc>
            </a:pPr>
          </a:p>
          <a:p>
            <a:pPr algn="l">
              <a:lnSpc>
                <a:spcPts val="2580"/>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8341" r="-45503" b="-12901"/>
            </a:stretch>
          </a:blipFill>
        </p:spPr>
      </p:sp>
      <p:grpSp>
        <p:nvGrpSpPr>
          <p:cNvPr name="Group 3" id="3"/>
          <p:cNvGrpSpPr>
            <a:grpSpLocks noChangeAspect="true"/>
          </p:cNvGrpSpPr>
          <p:nvPr/>
        </p:nvGrpSpPr>
        <p:grpSpPr>
          <a:xfrm rot="0">
            <a:off x="4147743" y="1672975"/>
            <a:ext cx="9992514" cy="5620789"/>
            <a:chOff x="0" y="0"/>
            <a:chExt cx="24384000" cy="13716000"/>
          </a:xfrm>
        </p:grpSpPr>
        <p:sp>
          <p:nvSpPr>
            <p:cNvPr name="Freeform 4" id="4"/>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3"/>
              <a:stretch>
                <a:fillRect l="0" t="-73562" r="0" b="-93589"/>
              </a:stretch>
            </a:blipFill>
          </p:spPr>
        </p:sp>
        <p:sp>
          <p:nvSpPr>
            <p:cNvPr name="Freeform 5" id="5"/>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4"/>
              <a:stretch>
                <a:fillRect l="0" t="0" r="0" b="0"/>
              </a:stretch>
            </a:blipFill>
          </p:spPr>
        </p:sp>
      </p:grpSp>
      <p:sp>
        <p:nvSpPr>
          <p:cNvPr name="Freeform 6" id="6"/>
          <p:cNvSpPr/>
          <p:nvPr/>
        </p:nvSpPr>
        <p:spPr>
          <a:xfrm flipH="false" flipV="false" rot="0">
            <a:off x="14362275" y="1028700"/>
            <a:ext cx="2622146" cy="423914"/>
          </a:xfrm>
          <a:custGeom>
            <a:avLst/>
            <a:gdLst/>
            <a:ahLst/>
            <a:cxnLst/>
            <a:rect r="r" b="b" t="t" l="l"/>
            <a:pathLst>
              <a:path h="423914" w="2622146">
                <a:moveTo>
                  <a:pt x="0" y="0"/>
                </a:moveTo>
                <a:lnTo>
                  <a:pt x="2622146" y="0"/>
                </a:lnTo>
                <a:lnTo>
                  <a:pt x="2622146" y="423914"/>
                </a:lnTo>
                <a:lnTo>
                  <a:pt x="0" y="4239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344879" y="-540912"/>
            <a:ext cx="7779613" cy="1993526"/>
          </a:xfrm>
          <a:custGeom>
            <a:avLst/>
            <a:gdLst/>
            <a:ahLst/>
            <a:cxnLst/>
            <a:rect r="r" b="b" t="t" l="l"/>
            <a:pathLst>
              <a:path h="1993526" w="7779613">
                <a:moveTo>
                  <a:pt x="0" y="0"/>
                </a:moveTo>
                <a:lnTo>
                  <a:pt x="7779613" y="0"/>
                </a:lnTo>
                <a:lnTo>
                  <a:pt x="7779613" y="1993526"/>
                </a:lnTo>
                <a:lnTo>
                  <a:pt x="0" y="199352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13654603" y="8855367"/>
            <a:ext cx="8463185" cy="2168691"/>
          </a:xfrm>
          <a:custGeom>
            <a:avLst/>
            <a:gdLst/>
            <a:ahLst/>
            <a:cxnLst/>
            <a:rect r="r" b="b" t="t" l="l"/>
            <a:pathLst>
              <a:path h="2168691" w="8463185">
                <a:moveTo>
                  <a:pt x="0" y="0"/>
                </a:moveTo>
                <a:lnTo>
                  <a:pt x="8463185" y="0"/>
                </a:lnTo>
                <a:lnTo>
                  <a:pt x="8463185" y="2168691"/>
                </a:lnTo>
                <a:lnTo>
                  <a:pt x="0" y="216869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1425852">
            <a:off x="1292359" y="8292039"/>
            <a:ext cx="2810832" cy="2867669"/>
          </a:xfrm>
          <a:custGeom>
            <a:avLst/>
            <a:gdLst/>
            <a:ahLst/>
            <a:cxnLst/>
            <a:rect r="r" b="b" t="t" l="l"/>
            <a:pathLst>
              <a:path h="2867669" w="2810832">
                <a:moveTo>
                  <a:pt x="0" y="0"/>
                </a:moveTo>
                <a:lnTo>
                  <a:pt x="2810833" y="0"/>
                </a:lnTo>
                <a:lnTo>
                  <a:pt x="2810833" y="2867669"/>
                </a:lnTo>
                <a:lnTo>
                  <a:pt x="0" y="2867669"/>
                </a:lnTo>
                <a:lnTo>
                  <a:pt x="0" y="0"/>
                </a:lnTo>
                <a:close/>
              </a:path>
            </a:pathLst>
          </a:custGeom>
          <a:blipFill>
            <a:blip r:embed="rId9"/>
            <a:stretch>
              <a:fillRect l="0" t="0" r="0" b="0"/>
            </a:stretch>
          </a:blipFill>
        </p:spPr>
      </p:sp>
      <p:sp>
        <p:nvSpPr>
          <p:cNvPr name="TextBox 10" id="10"/>
          <p:cNvSpPr txBox="true"/>
          <p:nvPr/>
        </p:nvSpPr>
        <p:spPr>
          <a:xfrm rot="0">
            <a:off x="3392357" y="5470458"/>
            <a:ext cx="10969918" cy="1823306"/>
          </a:xfrm>
          <a:prstGeom prst="rect">
            <a:avLst/>
          </a:prstGeom>
        </p:spPr>
        <p:txBody>
          <a:bodyPr anchor="t" rtlCol="false" tIns="0" lIns="0" bIns="0" rIns="0">
            <a:spAutoFit/>
          </a:bodyPr>
          <a:lstStyle/>
          <a:p>
            <a:pPr algn="ctr" marL="0" indent="0" lvl="0">
              <a:lnSpc>
                <a:spcPts val="14045"/>
              </a:lnSpc>
            </a:pPr>
            <a:r>
              <a:rPr lang="en-US" sz="12653" i="true" spc="-303">
                <a:solidFill>
                  <a:srgbClr val="034779"/>
                </a:solidFill>
                <a:latin typeface="Noto Serif Display ExtraCondensed Italics"/>
                <a:ea typeface="Noto Serif Display ExtraCondensed Italics"/>
                <a:cs typeface="Noto Serif Display ExtraCondensed Italics"/>
                <a:sym typeface="Noto Serif Display ExtraCondensed Italics"/>
              </a:rPr>
              <a:t>Faith Grace </a:t>
            </a:r>
          </a:p>
        </p:txBody>
      </p:sp>
      <p:sp>
        <p:nvSpPr>
          <p:cNvPr name="TextBox 11" id="11"/>
          <p:cNvSpPr txBox="true"/>
          <p:nvPr/>
        </p:nvSpPr>
        <p:spPr>
          <a:xfrm rot="0">
            <a:off x="5125436" y="7535325"/>
            <a:ext cx="8037128" cy="2582933"/>
          </a:xfrm>
          <a:prstGeom prst="rect">
            <a:avLst/>
          </a:prstGeom>
        </p:spPr>
        <p:txBody>
          <a:bodyPr anchor="t" rtlCol="false" tIns="0" lIns="0" bIns="0" rIns="0">
            <a:spAutoFit/>
          </a:bodyPr>
          <a:lstStyle/>
          <a:p>
            <a:pPr algn="ctr">
              <a:lnSpc>
                <a:spcPts val="2934"/>
              </a:lnSpc>
            </a:pPr>
            <a:r>
              <a:rPr lang="en-US" b="true" sz="1956" spc="19">
                <a:solidFill>
                  <a:srgbClr val="2C5E93"/>
                </a:solidFill>
                <a:latin typeface="Cardo Bold"/>
                <a:ea typeface="Cardo Bold"/>
                <a:cs typeface="Cardo Bold"/>
                <a:sym typeface="Cardo Bold"/>
              </a:rPr>
              <a:t>The purpose of my work is to inspire women across the globe to empower themselves with love and confidence. My goal is to assist others with their emotional, spiritual, locational, and financial alignment. As we do the inner work, more doors are opened. New levels of life are unlocked. In turn, more and more people are inspired to live authentically and unapologetically.</a:t>
            </a:r>
          </a:p>
          <a:p>
            <a:pPr algn="ctr" marL="0" indent="0" lvl="0">
              <a:lnSpc>
                <a:spcPts val="2934"/>
              </a:lnSpc>
              <a:spcBef>
                <a:spcPct val="0"/>
              </a:spcBef>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79127" y="1232729"/>
            <a:ext cx="3667763" cy="3667763"/>
            <a:chOff x="0" y="0"/>
            <a:chExt cx="14187043" cy="14187043"/>
          </a:xfrm>
        </p:grpSpPr>
        <p:sp>
          <p:nvSpPr>
            <p:cNvPr name="Freeform 4" id="4"/>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3"/>
              <a:stretch>
                <a:fillRect l="-223" t="0" r="-223" b="0"/>
              </a:stretch>
            </a:blipFill>
          </p:spPr>
        </p:sp>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4"/>
              <a:stretch>
                <a:fillRect l="0" t="0" r="0" b="0"/>
              </a:stretch>
            </a:blipFill>
          </p:spPr>
        </p:sp>
      </p:grpSp>
      <p:grpSp>
        <p:nvGrpSpPr>
          <p:cNvPr name="Group 6" id="6"/>
          <p:cNvGrpSpPr>
            <a:grpSpLocks noChangeAspect="true"/>
          </p:cNvGrpSpPr>
          <p:nvPr/>
        </p:nvGrpSpPr>
        <p:grpSpPr>
          <a:xfrm rot="0">
            <a:off x="6008104" y="2138297"/>
            <a:ext cx="3381437" cy="3381437"/>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0" t="0" r="0" b="0"/>
              </a:stretch>
            </a:blipFill>
          </p:spPr>
        </p:sp>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sp>
        <p:nvSpPr>
          <p:cNvPr name="Freeform 9" id="9"/>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9"/>
            <a:stretch>
              <a:fillRect l="0" t="0" r="0" b="0"/>
            </a:stretch>
          </a:blipFill>
        </p:spPr>
      </p:sp>
      <p:sp>
        <p:nvSpPr>
          <p:cNvPr name="Freeform 11" id="11"/>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10">
              <a:alphaModFix amt="14000"/>
            </a:blip>
            <a:stretch>
              <a:fillRect l="-5321" t="0" r="-5321" b="0"/>
            </a:stretch>
          </a:blipFill>
        </p:spPr>
      </p:sp>
      <p:sp>
        <p:nvSpPr>
          <p:cNvPr name="Freeform 12" id="12"/>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4571614" y="3462334"/>
            <a:ext cx="2206562" cy="4114800"/>
          </a:xfrm>
          <a:custGeom>
            <a:avLst/>
            <a:gdLst/>
            <a:ahLst/>
            <a:cxnLst/>
            <a:rect r="r" b="b" t="t" l="l"/>
            <a:pathLst>
              <a:path h="4114800" w="2206562">
                <a:moveTo>
                  <a:pt x="0" y="0"/>
                </a:moveTo>
                <a:lnTo>
                  <a:pt x="2206561" y="0"/>
                </a:lnTo>
                <a:lnTo>
                  <a:pt x="2206561"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4" id="14"/>
          <p:cNvSpPr txBox="true"/>
          <p:nvPr/>
        </p:nvSpPr>
        <p:spPr>
          <a:xfrm rot="0">
            <a:off x="1314007" y="7819415"/>
            <a:ext cx="7265765" cy="2270305"/>
          </a:xfrm>
          <a:prstGeom prst="rect">
            <a:avLst/>
          </a:prstGeom>
        </p:spPr>
        <p:txBody>
          <a:bodyPr anchor="t" rtlCol="false" tIns="0" lIns="0" bIns="0" rIns="0">
            <a:spAutoFit/>
          </a:bodyPr>
          <a:lstStyle/>
          <a:p>
            <a:pPr algn="l">
              <a:lnSpc>
                <a:spcPts val="4540"/>
              </a:lnSpc>
              <a:spcBef>
                <a:spcPct val="0"/>
              </a:spcBef>
            </a:pPr>
            <a:r>
              <a:rPr lang="en-US" b="true" sz="3242">
                <a:solidFill>
                  <a:srgbClr val="034779"/>
                </a:solidFill>
                <a:latin typeface="Noto Serif Display ExtraCondensed Bold"/>
                <a:ea typeface="Noto Serif Display ExtraCondensed Bold"/>
                <a:cs typeface="Noto Serif Display ExtraCondensed Bold"/>
                <a:sym typeface="Noto Serif Display ExtraCondensed Bold"/>
              </a:rPr>
              <a:t>Chiron Line:</a:t>
            </a:r>
            <a:r>
              <a:rPr lang="en-US" sz="3242">
                <a:solidFill>
                  <a:srgbClr val="034779"/>
                </a:solidFill>
                <a:latin typeface="Noto Serif Display ExtraCondensed"/>
                <a:ea typeface="Noto Serif Display ExtraCondensed"/>
                <a:cs typeface="Noto Serif Display ExtraCondensed"/>
                <a:sym typeface="Noto Serif Display ExtraCondensed"/>
              </a:rPr>
              <a:t> Healing, vulnerability, and emotional depth. Can stir old wounds, but offers powerful insight and inner transformation.</a:t>
            </a:r>
          </a:p>
        </p:txBody>
      </p:sp>
      <p:sp>
        <p:nvSpPr>
          <p:cNvPr name="TextBox 15" id="15"/>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 Chiron Lines</a:t>
            </a:r>
          </a:p>
        </p:txBody>
      </p:sp>
      <p:sp>
        <p:nvSpPr>
          <p:cNvPr name="TextBox 16" id="16"/>
          <p:cNvSpPr txBox="true"/>
          <p:nvPr/>
        </p:nvSpPr>
        <p:spPr>
          <a:xfrm rot="0">
            <a:off x="11056636" y="2424873"/>
            <a:ext cx="7265765" cy="8283119"/>
          </a:xfrm>
          <a:prstGeom prst="rect">
            <a:avLst/>
          </a:prstGeom>
        </p:spPr>
        <p:txBody>
          <a:bodyPr anchor="t" rtlCol="false" tIns="0" lIns="0" bIns="0" rIns="0">
            <a:spAutoFit/>
          </a:bodyPr>
          <a:lstStyle/>
          <a:p>
            <a:pPr algn="l">
              <a:lnSpc>
                <a:spcPts val="2300"/>
              </a:lnSpc>
            </a:pPr>
            <a:r>
              <a:rPr lang="en-US" b="true" sz="1642" u="sng">
                <a:solidFill>
                  <a:srgbClr val="034779"/>
                </a:solidFill>
                <a:latin typeface="Noto Serif Display ExtraCondensed Bold"/>
                <a:ea typeface="Noto Serif Display ExtraCondensed Bold"/>
                <a:cs typeface="Noto Serif Display ExtraCondensed Bold"/>
                <a:sym typeface="Noto Serif Display ExtraCondensed Bold"/>
              </a:rPr>
              <a:t>Chiron ASC: </a:t>
            </a:r>
          </a:p>
          <a:p>
            <a:pPr algn="l">
              <a:lnSpc>
                <a:spcPts val="2300"/>
              </a:lnSpc>
            </a:pPr>
            <a:r>
              <a:rPr lang="en-US" sz="1642">
                <a:solidFill>
                  <a:srgbClr val="034779"/>
                </a:solidFill>
                <a:latin typeface="Noto Serif Display ExtraCondensed"/>
                <a:ea typeface="Noto Serif Display ExtraCondensed"/>
                <a:cs typeface="Noto Serif Display ExtraCondensed"/>
                <a:sym typeface="Noto Serif Display ExtraCondensed"/>
              </a:rPr>
              <a:t>Pros:</a:t>
            </a:r>
          </a:p>
          <a:p>
            <a:pPr algn="l" marL="354713" indent="-177356" lvl="1">
              <a:lnSpc>
                <a:spcPts val="2300"/>
              </a:lnSpc>
              <a:buFont typeface="Arial"/>
              <a:buChar char="•"/>
            </a:pPr>
            <a:r>
              <a:rPr lang="en-US" sz="1642">
                <a:solidFill>
                  <a:srgbClr val="034779"/>
                </a:solidFill>
                <a:latin typeface="Noto Serif Display ExtraCondensed"/>
                <a:ea typeface="Noto Serif Display ExtraCondensed"/>
                <a:cs typeface="Noto Serif Display ExtraCondensed"/>
                <a:sym typeface="Noto Serif Display ExtraCondensed"/>
              </a:rPr>
              <a:t>Opportunity to heal identity wounds + Increased empathy and emotional intelligence</a:t>
            </a:r>
          </a:p>
          <a:p>
            <a:pPr algn="l">
              <a:lnSpc>
                <a:spcPts val="2300"/>
              </a:lnSpc>
            </a:pPr>
            <a:r>
              <a:rPr lang="en-US" sz="1642">
                <a:solidFill>
                  <a:srgbClr val="034779"/>
                </a:solidFill>
                <a:latin typeface="Noto Serif Display ExtraCondensed"/>
                <a:ea typeface="Noto Serif Display ExtraCondensed"/>
                <a:cs typeface="Noto Serif Display ExtraCondensed"/>
                <a:sym typeface="Noto Serif Display ExtraCondensed"/>
              </a:rPr>
              <a:t>Cons:</a:t>
            </a:r>
          </a:p>
          <a:p>
            <a:pPr algn="l" marL="354713" indent="-177356" lvl="1">
              <a:lnSpc>
                <a:spcPts val="2300"/>
              </a:lnSpc>
              <a:buFont typeface="Arial"/>
              <a:buChar char="•"/>
            </a:pPr>
            <a:r>
              <a:rPr lang="en-US" sz="1642">
                <a:solidFill>
                  <a:srgbClr val="034779"/>
                </a:solidFill>
                <a:latin typeface="Noto Serif Display ExtraCondensed"/>
                <a:ea typeface="Noto Serif Display ExtraCondensed"/>
                <a:cs typeface="Noto Serif Display ExtraCondensed"/>
                <a:sym typeface="Noto Serif Display ExtraCondensed"/>
              </a:rPr>
              <a:t>Can feel exposed or misunderstood + May struggle with self-worth or visibility</a:t>
            </a:r>
          </a:p>
          <a:p>
            <a:pPr algn="l">
              <a:lnSpc>
                <a:spcPts val="2300"/>
              </a:lnSpc>
            </a:pPr>
          </a:p>
          <a:p>
            <a:pPr algn="l">
              <a:lnSpc>
                <a:spcPts val="2300"/>
              </a:lnSpc>
            </a:pPr>
            <a:r>
              <a:rPr lang="en-US" b="true" sz="1642" u="sng">
                <a:solidFill>
                  <a:srgbClr val="034779"/>
                </a:solidFill>
                <a:latin typeface="Noto Serif Display ExtraCondensed Bold"/>
                <a:ea typeface="Noto Serif Display ExtraCondensed Bold"/>
                <a:cs typeface="Noto Serif Display ExtraCondensed Bold"/>
                <a:sym typeface="Noto Serif Display ExtraCondensed Bold"/>
              </a:rPr>
              <a:t>Chiron DSC:</a:t>
            </a:r>
          </a:p>
          <a:p>
            <a:pPr algn="l">
              <a:lnSpc>
                <a:spcPts val="2300"/>
              </a:lnSpc>
            </a:pPr>
            <a:r>
              <a:rPr lang="en-US" sz="1642">
                <a:solidFill>
                  <a:srgbClr val="034779"/>
                </a:solidFill>
                <a:latin typeface="Noto Serif Display ExtraCondensed"/>
                <a:ea typeface="Noto Serif Display ExtraCondensed"/>
                <a:cs typeface="Noto Serif Display ExtraCondensed"/>
                <a:sym typeface="Noto Serif Display ExtraCondensed"/>
              </a:rPr>
              <a:t>Pros:</a:t>
            </a:r>
          </a:p>
          <a:p>
            <a:pPr algn="l" marL="354713" indent="-177356" lvl="1">
              <a:lnSpc>
                <a:spcPts val="2300"/>
              </a:lnSpc>
              <a:buFont typeface="Arial"/>
              <a:buChar char="•"/>
            </a:pPr>
            <a:r>
              <a:rPr lang="en-US" sz="1642">
                <a:solidFill>
                  <a:srgbClr val="034779"/>
                </a:solidFill>
                <a:latin typeface="Noto Serif Display ExtraCondensed"/>
                <a:ea typeface="Noto Serif Display ExtraCondensed"/>
                <a:cs typeface="Noto Serif Display ExtraCondensed"/>
                <a:sym typeface="Noto Serif Display ExtraCondensed"/>
              </a:rPr>
              <a:t>Relationships serve as mirrors for healing + Meeting “wounded healer” figures</a:t>
            </a:r>
          </a:p>
          <a:p>
            <a:pPr algn="l">
              <a:lnSpc>
                <a:spcPts val="2300"/>
              </a:lnSpc>
            </a:pPr>
            <a:r>
              <a:rPr lang="en-US" sz="1642">
                <a:solidFill>
                  <a:srgbClr val="034779"/>
                </a:solidFill>
                <a:latin typeface="Noto Serif Display ExtraCondensed"/>
                <a:ea typeface="Noto Serif Display ExtraCondensed"/>
                <a:cs typeface="Noto Serif Display ExtraCondensed"/>
                <a:sym typeface="Noto Serif Display ExtraCondensed"/>
              </a:rPr>
              <a:t>Cons:</a:t>
            </a:r>
          </a:p>
          <a:p>
            <a:pPr algn="l" marL="354713" indent="-177356" lvl="1">
              <a:lnSpc>
                <a:spcPts val="2300"/>
              </a:lnSpc>
              <a:buFont typeface="Arial"/>
              <a:buChar char="•"/>
            </a:pPr>
            <a:r>
              <a:rPr lang="en-US" sz="1642">
                <a:solidFill>
                  <a:srgbClr val="034779"/>
                </a:solidFill>
                <a:latin typeface="Noto Serif Display ExtraCondensed"/>
                <a:ea typeface="Noto Serif Display ExtraCondensed"/>
                <a:cs typeface="Noto Serif Display ExtraCondensed"/>
                <a:sym typeface="Noto Serif Display ExtraCondensed"/>
              </a:rPr>
              <a:t>Attracting emotionally unavailable or wounded partners + Feel overly responsible for others’ healing</a:t>
            </a:r>
          </a:p>
          <a:p>
            <a:pPr algn="l">
              <a:lnSpc>
                <a:spcPts val="2300"/>
              </a:lnSpc>
            </a:pPr>
            <a:r>
              <a:rPr lang="en-US" b="true" sz="1642" u="sng">
                <a:solidFill>
                  <a:srgbClr val="034779"/>
                </a:solidFill>
                <a:latin typeface="Noto Serif Display ExtraCondensed Bold"/>
                <a:ea typeface="Noto Serif Display ExtraCondensed Bold"/>
                <a:cs typeface="Noto Serif Display ExtraCondensed Bold"/>
                <a:sym typeface="Noto Serif Display ExtraCondensed Bold"/>
              </a:rPr>
              <a:t>Chiron IC: </a:t>
            </a:r>
          </a:p>
          <a:p>
            <a:pPr algn="l">
              <a:lnSpc>
                <a:spcPts val="2300"/>
              </a:lnSpc>
            </a:pPr>
            <a:r>
              <a:rPr lang="en-US" sz="1642">
                <a:solidFill>
                  <a:srgbClr val="034779"/>
                </a:solidFill>
                <a:latin typeface="Noto Serif Display ExtraCondensed"/>
                <a:ea typeface="Noto Serif Display ExtraCondensed"/>
                <a:cs typeface="Noto Serif Display ExtraCondensed"/>
                <a:sym typeface="Noto Serif Display ExtraCondensed"/>
              </a:rPr>
              <a:t>Pros:</a:t>
            </a:r>
          </a:p>
          <a:p>
            <a:pPr algn="l" marL="354713" indent="-177356" lvl="1">
              <a:lnSpc>
                <a:spcPts val="2300"/>
              </a:lnSpc>
              <a:buFont typeface="Arial"/>
              <a:buChar char="•"/>
            </a:pPr>
            <a:r>
              <a:rPr lang="en-US" sz="1642">
                <a:solidFill>
                  <a:srgbClr val="034779"/>
                </a:solidFill>
                <a:latin typeface="Noto Serif Display ExtraCondensed"/>
                <a:ea typeface="Noto Serif Display ExtraCondensed"/>
                <a:cs typeface="Noto Serif Display ExtraCondensed"/>
                <a:sym typeface="Noto Serif Display ExtraCondensed"/>
              </a:rPr>
              <a:t>Strong potential for ancestral or generational clearing + Safe space for vulnerability and inner work</a:t>
            </a:r>
          </a:p>
          <a:p>
            <a:pPr algn="l">
              <a:lnSpc>
                <a:spcPts val="2300"/>
              </a:lnSpc>
            </a:pPr>
            <a:r>
              <a:rPr lang="en-US" sz="1642">
                <a:solidFill>
                  <a:srgbClr val="034779"/>
                </a:solidFill>
                <a:latin typeface="Noto Serif Display ExtraCondensed"/>
                <a:ea typeface="Noto Serif Display ExtraCondensed"/>
                <a:cs typeface="Noto Serif Display ExtraCondensed"/>
                <a:sym typeface="Noto Serif Display ExtraCondensed"/>
              </a:rPr>
              <a:t>Cons:</a:t>
            </a:r>
          </a:p>
          <a:p>
            <a:pPr algn="l" marL="354713" indent="-177356" lvl="1">
              <a:lnSpc>
                <a:spcPts val="2300"/>
              </a:lnSpc>
              <a:buFont typeface="Arial"/>
              <a:buChar char="•"/>
            </a:pPr>
            <a:r>
              <a:rPr lang="en-US" sz="1642">
                <a:solidFill>
                  <a:srgbClr val="034779"/>
                </a:solidFill>
                <a:latin typeface="Noto Serif Display ExtraCondensed"/>
                <a:ea typeface="Noto Serif Display ExtraCondensed"/>
                <a:cs typeface="Noto Serif Display ExtraCondensed"/>
                <a:sym typeface="Noto Serif Display ExtraCondensed"/>
              </a:rPr>
              <a:t>Emotional heaviness or grief may surface + Tendency to withdraw or isolate when healing is needed</a:t>
            </a:r>
          </a:p>
          <a:p>
            <a:pPr algn="l">
              <a:lnSpc>
                <a:spcPts val="2300"/>
              </a:lnSpc>
            </a:pPr>
          </a:p>
          <a:p>
            <a:pPr algn="l">
              <a:lnSpc>
                <a:spcPts val="2300"/>
              </a:lnSpc>
            </a:pPr>
            <a:r>
              <a:rPr lang="en-US" b="true" sz="1642" u="sng">
                <a:solidFill>
                  <a:srgbClr val="034779"/>
                </a:solidFill>
                <a:latin typeface="Noto Serif Display ExtraCondensed Bold"/>
                <a:ea typeface="Noto Serif Display ExtraCondensed Bold"/>
                <a:cs typeface="Noto Serif Display ExtraCondensed Bold"/>
                <a:sym typeface="Noto Serif Display ExtraCondensed Bold"/>
              </a:rPr>
              <a:t>Chiron MC: </a:t>
            </a:r>
          </a:p>
          <a:p>
            <a:pPr algn="l">
              <a:lnSpc>
                <a:spcPts val="2300"/>
              </a:lnSpc>
            </a:pPr>
            <a:r>
              <a:rPr lang="en-US" sz="1642">
                <a:solidFill>
                  <a:srgbClr val="034779"/>
                </a:solidFill>
                <a:latin typeface="Noto Serif Display ExtraCondensed"/>
                <a:ea typeface="Noto Serif Display ExtraCondensed"/>
                <a:cs typeface="Noto Serif Display ExtraCondensed"/>
                <a:sym typeface="Noto Serif Display ExtraCondensed"/>
              </a:rPr>
              <a:t>Pros:</a:t>
            </a:r>
          </a:p>
          <a:p>
            <a:pPr algn="l" marL="354713" indent="-177356" lvl="1">
              <a:lnSpc>
                <a:spcPts val="2300"/>
              </a:lnSpc>
              <a:buFont typeface="Arial"/>
              <a:buChar char="•"/>
            </a:pPr>
            <a:r>
              <a:rPr lang="en-US" sz="1642">
                <a:solidFill>
                  <a:srgbClr val="034779"/>
                </a:solidFill>
                <a:latin typeface="Noto Serif Display ExtraCondensed"/>
                <a:ea typeface="Noto Serif Display ExtraCondensed"/>
                <a:cs typeface="Noto Serif Display ExtraCondensed"/>
                <a:sym typeface="Noto Serif Display ExtraCondensed"/>
              </a:rPr>
              <a:t>Turn your wounds into purpose-driven work + Seen publicly as a mentor or guide</a:t>
            </a:r>
          </a:p>
          <a:p>
            <a:pPr algn="l">
              <a:lnSpc>
                <a:spcPts val="2300"/>
              </a:lnSpc>
            </a:pPr>
            <a:r>
              <a:rPr lang="en-US" sz="1642">
                <a:solidFill>
                  <a:srgbClr val="034779"/>
                </a:solidFill>
                <a:latin typeface="Noto Serif Display ExtraCondensed"/>
                <a:ea typeface="Noto Serif Display ExtraCondensed"/>
                <a:cs typeface="Noto Serif Display ExtraCondensed"/>
                <a:sym typeface="Noto Serif Display ExtraCondensed"/>
              </a:rPr>
              <a:t>Cons:</a:t>
            </a:r>
          </a:p>
          <a:p>
            <a:pPr algn="l" marL="354713" indent="-177356" lvl="1">
              <a:lnSpc>
                <a:spcPts val="2300"/>
              </a:lnSpc>
              <a:buFont typeface="Arial"/>
              <a:buChar char="•"/>
            </a:pPr>
            <a:r>
              <a:rPr lang="en-US" sz="1642">
                <a:solidFill>
                  <a:srgbClr val="034779"/>
                </a:solidFill>
                <a:latin typeface="Noto Serif Display ExtraCondensed"/>
                <a:ea typeface="Noto Serif Display ExtraCondensed"/>
                <a:cs typeface="Noto Serif Display ExtraCondensed"/>
                <a:sym typeface="Noto Serif Display ExtraCondensed"/>
              </a:rPr>
              <a:t>Fear of being judged or not “enough” professionally + Wounds around public recognition or leadership</a:t>
            </a:r>
          </a:p>
          <a:p>
            <a:pPr algn="l">
              <a:lnSpc>
                <a:spcPts val="2300"/>
              </a:lnSpc>
            </a:pPr>
          </a:p>
          <a:p>
            <a:pPr algn="l">
              <a:lnSpc>
                <a:spcPts val="2300"/>
              </a:lnSpc>
            </a:pPr>
          </a:p>
          <a:p>
            <a:pPr algn="l">
              <a:lnSpc>
                <a:spcPts val="2300"/>
              </a:lnSpc>
              <a:spcBef>
                <a:spcPct val="0"/>
              </a:spcBef>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sp>
        <p:nvSpPr>
          <p:cNvPr name="Freeform 3" id="3"/>
          <p:cNvSpPr/>
          <p:nvPr/>
        </p:nvSpPr>
        <p:spPr>
          <a:xfrm flipH="false" flipV="false" rot="0">
            <a:off x="4946890" y="2138297"/>
            <a:ext cx="3742818" cy="2493653"/>
          </a:xfrm>
          <a:custGeom>
            <a:avLst/>
            <a:gdLst/>
            <a:ahLst/>
            <a:cxnLst/>
            <a:rect r="r" b="b" t="t" l="l"/>
            <a:pathLst>
              <a:path h="2493653" w="3742818">
                <a:moveTo>
                  <a:pt x="0" y="0"/>
                </a:moveTo>
                <a:lnTo>
                  <a:pt x="3742818" y="0"/>
                </a:lnTo>
                <a:lnTo>
                  <a:pt x="3742818" y="2493652"/>
                </a:lnTo>
                <a:lnTo>
                  <a:pt x="0" y="2493652"/>
                </a:lnTo>
                <a:lnTo>
                  <a:pt x="0" y="0"/>
                </a:lnTo>
                <a:close/>
              </a:path>
            </a:pathLst>
          </a:custGeom>
          <a:blipFill>
            <a:blip r:embed="rId3"/>
            <a:stretch>
              <a:fillRect l="0" t="0" r="0" b="0"/>
            </a:stretch>
          </a:blipFill>
        </p:spPr>
      </p:sp>
      <p:sp>
        <p:nvSpPr>
          <p:cNvPr name="Freeform 4" id="4"/>
          <p:cNvSpPr/>
          <p:nvPr/>
        </p:nvSpPr>
        <p:spPr>
          <a:xfrm flipH="false" flipV="false" rot="0">
            <a:off x="564348" y="365270"/>
            <a:ext cx="4442881" cy="4019526"/>
          </a:xfrm>
          <a:custGeom>
            <a:avLst/>
            <a:gdLst/>
            <a:ahLst/>
            <a:cxnLst/>
            <a:rect r="r" b="b" t="t" l="l"/>
            <a:pathLst>
              <a:path h="4019526" w="4442881">
                <a:moveTo>
                  <a:pt x="0" y="0"/>
                </a:moveTo>
                <a:lnTo>
                  <a:pt x="4442880" y="0"/>
                </a:lnTo>
                <a:lnTo>
                  <a:pt x="4442880" y="4019525"/>
                </a:lnTo>
                <a:lnTo>
                  <a:pt x="0" y="4019525"/>
                </a:lnTo>
                <a:lnTo>
                  <a:pt x="0" y="0"/>
                </a:lnTo>
                <a:close/>
              </a:path>
            </a:pathLst>
          </a:custGeom>
          <a:blipFill>
            <a:blip r:embed="rId4"/>
            <a:stretch>
              <a:fillRect l="0" t="0" r="-13088" b="0"/>
            </a:stretch>
          </a:blipFill>
        </p:spPr>
      </p:sp>
      <p:sp>
        <p:nvSpPr>
          <p:cNvPr name="Freeform 5" id="5"/>
          <p:cNvSpPr/>
          <p:nvPr/>
        </p:nvSpPr>
        <p:spPr>
          <a:xfrm flipH="false" flipV="false" rot="386362">
            <a:off x="2870048" y="4094757"/>
            <a:ext cx="1935170" cy="1611469"/>
          </a:xfrm>
          <a:custGeom>
            <a:avLst/>
            <a:gdLst/>
            <a:ahLst/>
            <a:cxnLst/>
            <a:rect r="r" b="b" t="t" l="l"/>
            <a:pathLst>
              <a:path h="1611469" w="1935170">
                <a:moveTo>
                  <a:pt x="0" y="0"/>
                </a:moveTo>
                <a:lnTo>
                  <a:pt x="1935170" y="0"/>
                </a:lnTo>
                <a:lnTo>
                  <a:pt x="1935170" y="1611469"/>
                </a:lnTo>
                <a:lnTo>
                  <a:pt x="0" y="161146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6865506" y="4192319"/>
            <a:ext cx="5838457" cy="4685362"/>
          </a:xfrm>
          <a:custGeom>
            <a:avLst/>
            <a:gdLst/>
            <a:ahLst/>
            <a:cxnLst/>
            <a:rect r="r" b="b" t="t" l="l"/>
            <a:pathLst>
              <a:path h="4685362" w="5838457">
                <a:moveTo>
                  <a:pt x="0" y="0"/>
                </a:moveTo>
                <a:lnTo>
                  <a:pt x="5838458" y="0"/>
                </a:lnTo>
                <a:lnTo>
                  <a:pt x="5838458" y="4685362"/>
                </a:lnTo>
                <a:lnTo>
                  <a:pt x="0" y="4685362"/>
                </a:lnTo>
                <a:lnTo>
                  <a:pt x="0" y="0"/>
                </a:lnTo>
                <a:close/>
              </a:path>
            </a:pathLst>
          </a:custGeom>
          <a:blipFill>
            <a:blip r:embed="rId7"/>
            <a:stretch>
              <a:fillRect l="0" t="0" r="0" b="0"/>
            </a:stretch>
          </a:blipFill>
        </p:spPr>
      </p:sp>
      <p:sp>
        <p:nvSpPr>
          <p:cNvPr name="Freeform 7" id="7"/>
          <p:cNvSpPr/>
          <p:nvPr/>
        </p:nvSpPr>
        <p:spPr>
          <a:xfrm flipH="false" flipV="false" rot="0">
            <a:off x="14640221" y="7063459"/>
            <a:ext cx="3421929" cy="4389682"/>
          </a:xfrm>
          <a:custGeom>
            <a:avLst/>
            <a:gdLst/>
            <a:ahLst/>
            <a:cxnLst/>
            <a:rect r="r" b="b" t="t" l="l"/>
            <a:pathLst>
              <a:path h="4389682" w="3421929">
                <a:moveTo>
                  <a:pt x="0" y="0"/>
                </a:moveTo>
                <a:lnTo>
                  <a:pt x="3421928" y="0"/>
                </a:lnTo>
                <a:lnTo>
                  <a:pt x="3421928" y="4389682"/>
                </a:lnTo>
                <a:lnTo>
                  <a:pt x="0" y="4389682"/>
                </a:lnTo>
                <a:lnTo>
                  <a:pt x="0" y="0"/>
                </a:lnTo>
                <a:close/>
              </a:path>
            </a:pathLst>
          </a:custGeom>
          <a:blipFill>
            <a:blip r:embed="rId8">
              <a:alphaModFix amt="14000"/>
            </a:blip>
            <a:stretch>
              <a:fillRect l="-5321" t="0" r="-5321" b="0"/>
            </a:stretch>
          </a:blipFill>
        </p:spPr>
      </p:sp>
      <p:sp>
        <p:nvSpPr>
          <p:cNvPr name="Freeform 8" id="8"/>
          <p:cNvSpPr/>
          <p:nvPr/>
        </p:nvSpPr>
        <p:spPr>
          <a:xfrm flipH="false" flipV="false" rot="0">
            <a:off x="10846866" y="1516757"/>
            <a:ext cx="419539" cy="621540"/>
          </a:xfrm>
          <a:custGeom>
            <a:avLst/>
            <a:gdLst/>
            <a:ahLst/>
            <a:cxnLst/>
            <a:rect r="r" b="b" t="t" l="l"/>
            <a:pathLst>
              <a:path h="621540" w="419539">
                <a:moveTo>
                  <a:pt x="0" y="0"/>
                </a:moveTo>
                <a:lnTo>
                  <a:pt x="419539" y="0"/>
                </a:lnTo>
                <a:lnTo>
                  <a:pt x="419539" y="621540"/>
                </a:lnTo>
                <a:lnTo>
                  <a:pt x="0" y="6215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4227742" y="3719559"/>
            <a:ext cx="2821416" cy="3343900"/>
          </a:xfrm>
          <a:custGeom>
            <a:avLst/>
            <a:gdLst/>
            <a:ahLst/>
            <a:cxnLst/>
            <a:rect r="r" b="b" t="t" l="l"/>
            <a:pathLst>
              <a:path h="3343900" w="2821416">
                <a:moveTo>
                  <a:pt x="0" y="0"/>
                </a:moveTo>
                <a:lnTo>
                  <a:pt x="2821416" y="0"/>
                </a:lnTo>
                <a:lnTo>
                  <a:pt x="2821416" y="3343900"/>
                </a:lnTo>
                <a:lnTo>
                  <a:pt x="0" y="33439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0" id="10"/>
          <p:cNvSpPr txBox="true"/>
          <p:nvPr/>
        </p:nvSpPr>
        <p:spPr>
          <a:xfrm rot="0">
            <a:off x="1314007" y="7819415"/>
            <a:ext cx="7265765" cy="2749095"/>
          </a:xfrm>
          <a:prstGeom prst="rect">
            <a:avLst/>
          </a:prstGeom>
        </p:spPr>
        <p:txBody>
          <a:bodyPr anchor="t" rtlCol="false" tIns="0" lIns="0" bIns="0" rIns="0">
            <a:spAutoFit/>
          </a:bodyPr>
          <a:lstStyle/>
          <a:p>
            <a:pPr algn="l">
              <a:lnSpc>
                <a:spcPts val="4400"/>
              </a:lnSpc>
            </a:pPr>
            <a:r>
              <a:rPr lang="en-US" sz="3142" b="true">
                <a:solidFill>
                  <a:srgbClr val="034779"/>
                </a:solidFill>
                <a:latin typeface="Noto Serif Display ExtraCondensed Bold"/>
                <a:ea typeface="Noto Serif Display ExtraCondensed Bold"/>
                <a:cs typeface="Noto Serif Display ExtraCondensed Bold"/>
                <a:sym typeface="Noto Serif Display ExtraCondensed Bold"/>
              </a:rPr>
              <a:t>North Node Line:</a:t>
            </a:r>
            <a:r>
              <a:rPr lang="en-US" sz="3142">
                <a:solidFill>
                  <a:srgbClr val="034779"/>
                </a:solidFill>
                <a:latin typeface="Noto Serif Display ExtraCondensed"/>
                <a:ea typeface="Noto Serif Display ExtraCondensed"/>
                <a:cs typeface="Noto Serif Display ExtraCondensed"/>
                <a:sym typeface="Noto Serif Display ExtraCondensed"/>
              </a:rPr>
              <a:t> Soul growth, aligned purpose, and future potential. Things may feel fated or unfamiliar but they’re meant to guide you forward.</a:t>
            </a:r>
          </a:p>
          <a:p>
            <a:pPr algn="l">
              <a:lnSpc>
                <a:spcPts val="4400"/>
              </a:lnSpc>
              <a:spcBef>
                <a:spcPct val="0"/>
              </a:spcBef>
            </a:pPr>
          </a:p>
        </p:txBody>
      </p:sp>
      <p:sp>
        <p:nvSpPr>
          <p:cNvPr name="TextBox 11" id="11"/>
          <p:cNvSpPr txBox="true"/>
          <p:nvPr/>
        </p:nvSpPr>
        <p:spPr>
          <a:xfrm rot="0">
            <a:off x="11676301" y="1538612"/>
            <a:ext cx="5927839" cy="570720"/>
          </a:xfrm>
          <a:prstGeom prst="rect">
            <a:avLst/>
          </a:prstGeom>
        </p:spPr>
        <p:txBody>
          <a:bodyPr anchor="t" rtlCol="false" tIns="0" lIns="0" bIns="0" rIns="0">
            <a:spAutoFit/>
          </a:bodyPr>
          <a:lstStyle/>
          <a:p>
            <a:pPr algn="l" marL="0" indent="0" lvl="0">
              <a:lnSpc>
                <a:spcPts val="4666"/>
              </a:lnSpc>
            </a:pPr>
            <a:r>
              <a:rPr lang="en-US" sz="3508">
                <a:solidFill>
                  <a:srgbClr val="034779"/>
                </a:solidFill>
                <a:latin typeface="Noto Serif Display ExtraCondensed"/>
                <a:ea typeface="Noto Serif Display ExtraCondensed"/>
                <a:cs typeface="Noto Serif Display ExtraCondensed"/>
                <a:sym typeface="Noto Serif Display ExtraCondensed"/>
              </a:rPr>
              <a:t> North Node  Lines</a:t>
            </a:r>
          </a:p>
        </p:txBody>
      </p:sp>
      <p:sp>
        <p:nvSpPr>
          <p:cNvPr name="TextBox 12" id="12"/>
          <p:cNvSpPr txBox="true"/>
          <p:nvPr/>
        </p:nvSpPr>
        <p:spPr>
          <a:xfrm rot="0">
            <a:off x="11056636" y="2280390"/>
            <a:ext cx="7265765" cy="8518704"/>
          </a:xfrm>
          <a:prstGeom prst="rect">
            <a:avLst/>
          </a:prstGeom>
        </p:spPr>
        <p:txBody>
          <a:bodyPr anchor="t" rtlCol="false" tIns="0" lIns="0" bIns="0" rIns="0">
            <a:spAutoFit/>
          </a:bodyPr>
          <a:lstStyle/>
          <a:p>
            <a:pPr algn="l">
              <a:lnSpc>
                <a:spcPts val="2440"/>
              </a:lnSpc>
            </a:pPr>
            <a:r>
              <a:rPr lang="en-US" b="true" sz="1742" u="sng">
                <a:solidFill>
                  <a:srgbClr val="034779"/>
                </a:solidFill>
                <a:latin typeface="Noto Serif Display ExtraCondensed Bold"/>
                <a:ea typeface="Noto Serif Display ExtraCondensed Bold"/>
                <a:cs typeface="Noto Serif Display ExtraCondensed Bold"/>
                <a:sym typeface="Noto Serif Display ExtraCondensed Bold"/>
              </a:rPr>
              <a:t>North Node ASC: </a:t>
            </a:r>
          </a:p>
          <a:p>
            <a:pPr algn="l">
              <a:lnSpc>
                <a:spcPts val="2440"/>
              </a:lnSpc>
            </a:pPr>
            <a:r>
              <a:rPr lang="en-US" sz="1742">
                <a:solidFill>
                  <a:srgbClr val="034779"/>
                </a:solidFill>
                <a:latin typeface="Noto Serif Display ExtraCondensed"/>
                <a:ea typeface="Noto Serif Display ExtraCondensed"/>
                <a:cs typeface="Noto Serif Display ExtraCondensed"/>
                <a:sym typeface="Noto Serif Display ExtraCondensed"/>
              </a:rPr>
              <a:t>Pros:</a:t>
            </a:r>
          </a:p>
          <a:p>
            <a:pPr algn="l" marL="376302" indent="-188151" lvl="1">
              <a:lnSpc>
                <a:spcPts val="2440"/>
              </a:lnSpc>
              <a:buFont typeface="Arial"/>
              <a:buChar char="•"/>
            </a:pPr>
            <a:r>
              <a:rPr lang="en-US" sz="1742">
                <a:solidFill>
                  <a:srgbClr val="034779"/>
                </a:solidFill>
                <a:latin typeface="Noto Serif Display ExtraCondensed"/>
                <a:ea typeface="Noto Serif Display ExtraCondensed"/>
                <a:cs typeface="Noto Serif Display ExtraCondensed"/>
                <a:sym typeface="Noto Serif Display ExtraCondensed"/>
              </a:rPr>
              <a:t>Strong sense of personal evolution + Encouraged to step into new identity</a:t>
            </a:r>
          </a:p>
          <a:p>
            <a:pPr algn="l">
              <a:lnSpc>
                <a:spcPts val="2440"/>
              </a:lnSpc>
            </a:pPr>
            <a:r>
              <a:rPr lang="en-US" sz="1742">
                <a:solidFill>
                  <a:srgbClr val="034779"/>
                </a:solidFill>
                <a:latin typeface="Noto Serif Display ExtraCondensed"/>
                <a:ea typeface="Noto Serif Display ExtraCondensed"/>
                <a:cs typeface="Noto Serif Display ExtraCondensed"/>
                <a:sym typeface="Noto Serif Display ExtraCondensed"/>
              </a:rPr>
              <a:t>Cons:</a:t>
            </a:r>
          </a:p>
          <a:p>
            <a:pPr algn="l" marL="376302" indent="-188151" lvl="1">
              <a:lnSpc>
                <a:spcPts val="2440"/>
              </a:lnSpc>
              <a:buFont typeface="Arial"/>
              <a:buChar char="•"/>
            </a:pPr>
            <a:r>
              <a:rPr lang="en-US" sz="1742">
                <a:solidFill>
                  <a:srgbClr val="034779"/>
                </a:solidFill>
                <a:latin typeface="Noto Serif Display ExtraCondensed"/>
                <a:ea typeface="Noto Serif Display ExtraCondensed"/>
                <a:cs typeface="Noto Serif Display ExtraCondensed"/>
                <a:sym typeface="Noto Serif Display ExtraCondensed"/>
              </a:rPr>
              <a:t>Identity shifts can feel disorienting + Others may project expectations onto you</a:t>
            </a:r>
          </a:p>
          <a:p>
            <a:pPr algn="l">
              <a:lnSpc>
                <a:spcPts val="2440"/>
              </a:lnSpc>
            </a:pPr>
            <a:r>
              <a:rPr lang="en-US" b="true" sz="1742" u="sng">
                <a:solidFill>
                  <a:srgbClr val="034779"/>
                </a:solidFill>
                <a:latin typeface="Noto Serif Display ExtraCondensed Bold"/>
                <a:ea typeface="Noto Serif Display ExtraCondensed Bold"/>
                <a:cs typeface="Noto Serif Display ExtraCondensed Bold"/>
                <a:sym typeface="Noto Serif Display ExtraCondensed Bold"/>
              </a:rPr>
              <a:t>North Node DSC: </a:t>
            </a:r>
          </a:p>
          <a:p>
            <a:pPr algn="l">
              <a:lnSpc>
                <a:spcPts val="2440"/>
              </a:lnSpc>
            </a:pPr>
            <a:r>
              <a:rPr lang="en-US" sz="1742">
                <a:solidFill>
                  <a:srgbClr val="034779"/>
                </a:solidFill>
                <a:latin typeface="Noto Serif Display ExtraCondensed"/>
                <a:ea typeface="Noto Serif Display ExtraCondensed"/>
                <a:cs typeface="Noto Serif Display ExtraCondensed"/>
                <a:sym typeface="Noto Serif Display ExtraCondensed"/>
              </a:rPr>
              <a:t>Pros:</a:t>
            </a:r>
          </a:p>
          <a:p>
            <a:pPr algn="l" marL="376302" indent="-188151" lvl="1">
              <a:lnSpc>
                <a:spcPts val="2440"/>
              </a:lnSpc>
              <a:buFont typeface="Arial"/>
              <a:buChar char="•"/>
            </a:pPr>
            <a:r>
              <a:rPr lang="en-US" sz="1742">
                <a:solidFill>
                  <a:srgbClr val="034779"/>
                </a:solidFill>
                <a:latin typeface="Noto Serif Display ExtraCondensed"/>
                <a:ea typeface="Noto Serif Display ExtraCondensed"/>
                <a:cs typeface="Noto Serif Display ExtraCondensed"/>
                <a:sym typeface="Noto Serif Display ExtraCondensed"/>
              </a:rPr>
              <a:t>Fated relationships and connections + Deep karmic meetings</a:t>
            </a:r>
          </a:p>
          <a:p>
            <a:pPr algn="l">
              <a:lnSpc>
                <a:spcPts val="2440"/>
              </a:lnSpc>
            </a:pPr>
            <a:r>
              <a:rPr lang="en-US" sz="1742">
                <a:solidFill>
                  <a:srgbClr val="034779"/>
                </a:solidFill>
                <a:latin typeface="Noto Serif Display ExtraCondensed"/>
                <a:ea typeface="Noto Serif Display ExtraCondensed"/>
                <a:cs typeface="Noto Serif Display ExtraCondensed"/>
                <a:sym typeface="Noto Serif Display ExtraCondensed"/>
              </a:rPr>
              <a:t>Cons:</a:t>
            </a:r>
          </a:p>
          <a:p>
            <a:pPr algn="l" marL="376302" indent="-188151" lvl="1">
              <a:lnSpc>
                <a:spcPts val="2440"/>
              </a:lnSpc>
              <a:buFont typeface="Arial"/>
              <a:buChar char="•"/>
            </a:pPr>
            <a:r>
              <a:rPr lang="en-US" sz="1742">
                <a:solidFill>
                  <a:srgbClr val="034779"/>
                </a:solidFill>
                <a:latin typeface="Noto Serif Display ExtraCondensed"/>
                <a:ea typeface="Noto Serif Display ExtraCondensed"/>
                <a:cs typeface="Noto Serif Display ExtraCondensed"/>
                <a:sym typeface="Noto Serif Display ExtraCondensed"/>
              </a:rPr>
              <a:t>Partnerships may feel intense or “meant to be” before you’re ready + Hard to maintain independence while growing through others</a:t>
            </a:r>
          </a:p>
          <a:p>
            <a:pPr algn="l">
              <a:lnSpc>
                <a:spcPts val="2440"/>
              </a:lnSpc>
            </a:pPr>
            <a:r>
              <a:rPr lang="en-US" b="true" sz="1742" u="sng">
                <a:solidFill>
                  <a:srgbClr val="034779"/>
                </a:solidFill>
                <a:latin typeface="Noto Serif Display ExtraCondensed Bold"/>
                <a:ea typeface="Noto Serif Display ExtraCondensed Bold"/>
                <a:cs typeface="Noto Serif Display ExtraCondensed Bold"/>
                <a:sym typeface="Noto Serif Display ExtraCondensed Bold"/>
              </a:rPr>
              <a:t>North Node IC: </a:t>
            </a:r>
          </a:p>
          <a:p>
            <a:pPr algn="l">
              <a:lnSpc>
                <a:spcPts val="2440"/>
              </a:lnSpc>
            </a:pPr>
            <a:r>
              <a:rPr lang="en-US" sz="1742">
                <a:solidFill>
                  <a:srgbClr val="034779"/>
                </a:solidFill>
                <a:latin typeface="Noto Serif Display ExtraCondensed"/>
                <a:ea typeface="Noto Serif Display ExtraCondensed"/>
                <a:cs typeface="Noto Serif Display ExtraCondensed"/>
                <a:sym typeface="Noto Serif Display ExtraCondensed"/>
              </a:rPr>
              <a:t>Pros:</a:t>
            </a:r>
          </a:p>
          <a:p>
            <a:pPr algn="l" marL="376302" indent="-188151" lvl="1">
              <a:lnSpc>
                <a:spcPts val="2440"/>
              </a:lnSpc>
              <a:buFont typeface="Arial"/>
              <a:buChar char="•"/>
            </a:pPr>
            <a:r>
              <a:rPr lang="en-US" sz="1742">
                <a:solidFill>
                  <a:srgbClr val="034779"/>
                </a:solidFill>
                <a:latin typeface="Noto Serif Display ExtraCondensed"/>
                <a:ea typeface="Noto Serif Display ExtraCondensed"/>
                <a:cs typeface="Noto Serif Display ExtraCondensed"/>
                <a:sym typeface="Noto Serif Display ExtraCondensed"/>
              </a:rPr>
              <a:t>Strong inner alignment and spiritual grounding + Personal evolution that begins within</a:t>
            </a:r>
          </a:p>
          <a:p>
            <a:pPr algn="l">
              <a:lnSpc>
                <a:spcPts val="2440"/>
              </a:lnSpc>
            </a:pPr>
            <a:r>
              <a:rPr lang="en-US" sz="1742">
                <a:solidFill>
                  <a:srgbClr val="034779"/>
                </a:solidFill>
                <a:latin typeface="Noto Serif Display ExtraCondensed"/>
                <a:ea typeface="Noto Serif Display ExtraCondensed"/>
                <a:cs typeface="Noto Serif Display ExtraCondensed"/>
                <a:sym typeface="Noto Serif Display ExtraCondensed"/>
              </a:rPr>
              <a:t>Cons:</a:t>
            </a:r>
          </a:p>
          <a:p>
            <a:pPr algn="l" marL="376302" indent="-188151" lvl="1">
              <a:lnSpc>
                <a:spcPts val="2440"/>
              </a:lnSpc>
              <a:buFont typeface="Arial"/>
              <a:buChar char="•"/>
            </a:pPr>
            <a:r>
              <a:rPr lang="en-US" sz="1742">
                <a:solidFill>
                  <a:srgbClr val="034779"/>
                </a:solidFill>
                <a:latin typeface="Noto Serif Display ExtraCondensed"/>
                <a:ea typeface="Noto Serif Display ExtraCondensed"/>
                <a:cs typeface="Noto Serif Display ExtraCondensed"/>
                <a:sym typeface="Noto Serif Display ExtraCondensed"/>
              </a:rPr>
              <a:t>Old family patterns may resurface + Deep internal changes can feel isolating at times</a:t>
            </a:r>
          </a:p>
          <a:p>
            <a:pPr algn="l">
              <a:lnSpc>
                <a:spcPts val="2440"/>
              </a:lnSpc>
            </a:pPr>
            <a:r>
              <a:rPr lang="en-US" b="true" sz="1742" u="sng">
                <a:solidFill>
                  <a:srgbClr val="034779"/>
                </a:solidFill>
                <a:latin typeface="Noto Serif Display ExtraCondensed Bold"/>
                <a:ea typeface="Noto Serif Display ExtraCondensed Bold"/>
                <a:cs typeface="Noto Serif Display ExtraCondensed Bold"/>
                <a:sym typeface="Noto Serif Display ExtraCondensed Bold"/>
              </a:rPr>
              <a:t>North Node MC: </a:t>
            </a:r>
          </a:p>
          <a:p>
            <a:pPr algn="l">
              <a:lnSpc>
                <a:spcPts val="2440"/>
              </a:lnSpc>
            </a:pPr>
            <a:r>
              <a:rPr lang="en-US" sz="1742">
                <a:solidFill>
                  <a:srgbClr val="034779"/>
                </a:solidFill>
                <a:latin typeface="Noto Serif Display ExtraCondensed"/>
                <a:ea typeface="Noto Serif Display ExtraCondensed"/>
                <a:cs typeface="Noto Serif Display ExtraCondensed"/>
                <a:sym typeface="Noto Serif Display ExtraCondensed"/>
              </a:rPr>
              <a:t>Pros:</a:t>
            </a:r>
          </a:p>
          <a:p>
            <a:pPr algn="l" marL="376302" indent="-188151" lvl="1">
              <a:lnSpc>
                <a:spcPts val="2440"/>
              </a:lnSpc>
              <a:buFont typeface="Arial"/>
              <a:buChar char="•"/>
            </a:pPr>
            <a:r>
              <a:rPr lang="en-US" sz="1742">
                <a:solidFill>
                  <a:srgbClr val="034779"/>
                </a:solidFill>
                <a:latin typeface="Noto Serif Display ExtraCondensed"/>
                <a:ea typeface="Noto Serif Display ExtraCondensed"/>
                <a:cs typeface="Noto Serif Display ExtraCondensed"/>
                <a:sym typeface="Noto Serif Display ExtraCondensed"/>
              </a:rPr>
              <a:t>Career aligned with soul purpose +Encouragement to lead or share your gifts</a:t>
            </a:r>
          </a:p>
          <a:p>
            <a:pPr algn="l">
              <a:lnSpc>
                <a:spcPts val="2440"/>
              </a:lnSpc>
            </a:pPr>
            <a:r>
              <a:rPr lang="en-US" sz="1742">
                <a:solidFill>
                  <a:srgbClr val="034779"/>
                </a:solidFill>
                <a:latin typeface="Noto Serif Display ExtraCondensed"/>
                <a:ea typeface="Noto Serif Display ExtraCondensed"/>
                <a:cs typeface="Noto Serif Display ExtraCondensed"/>
                <a:sym typeface="Noto Serif Display ExtraCondensed"/>
              </a:rPr>
              <a:t>Cons:</a:t>
            </a:r>
          </a:p>
          <a:p>
            <a:pPr algn="l" marL="376302" indent="-188151" lvl="1">
              <a:lnSpc>
                <a:spcPts val="2440"/>
              </a:lnSpc>
              <a:buFont typeface="Arial"/>
              <a:buChar char="•"/>
            </a:pPr>
            <a:r>
              <a:rPr lang="en-US" sz="1742">
                <a:solidFill>
                  <a:srgbClr val="034779"/>
                </a:solidFill>
                <a:latin typeface="Noto Serif Display ExtraCondensed"/>
                <a:ea typeface="Noto Serif Display ExtraCondensed"/>
                <a:cs typeface="Noto Serif Display ExtraCondensed"/>
                <a:sym typeface="Noto Serif Display ExtraCondensed"/>
              </a:rPr>
              <a:t>Pressure to define your life purpose quickly + Fear of visibility or not being “ready”</a:t>
            </a:r>
          </a:p>
          <a:p>
            <a:pPr algn="l">
              <a:lnSpc>
                <a:spcPts val="2440"/>
              </a:lnSpc>
            </a:pPr>
          </a:p>
          <a:p>
            <a:pPr algn="l">
              <a:lnSpc>
                <a:spcPts val="2440"/>
              </a:lnSpc>
            </a:pPr>
          </a:p>
          <a:p>
            <a:pPr algn="l">
              <a:lnSpc>
                <a:spcPts val="2440"/>
              </a:lnSpc>
            </a:pPr>
          </a:p>
          <a:p>
            <a:pPr algn="l">
              <a:lnSpc>
                <a:spcPts val="2440"/>
              </a:lnSpc>
              <a:spcBef>
                <a:spcPct val="0"/>
              </a:spcBef>
            </a:pP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2888" r="0" b="-12888"/>
            </a:stretch>
          </a:blipFill>
        </p:spPr>
      </p:sp>
      <p:sp>
        <p:nvSpPr>
          <p:cNvPr name="Freeform 3" id="3"/>
          <p:cNvSpPr/>
          <p:nvPr/>
        </p:nvSpPr>
        <p:spPr>
          <a:xfrm flipH="false" flipV="false" rot="-5400000">
            <a:off x="3225159" y="-3734762"/>
            <a:ext cx="11837682" cy="17756524"/>
          </a:xfrm>
          <a:custGeom>
            <a:avLst/>
            <a:gdLst/>
            <a:ahLst/>
            <a:cxnLst/>
            <a:rect r="r" b="b" t="t" l="l"/>
            <a:pathLst>
              <a:path h="17756524" w="11837682">
                <a:moveTo>
                  <a:pt x="0" y="0"/>
                </a:moveTo>
                <a:lnTo>
                  <a:pt x="11837682" y="0"/>
                </a:lnTo>
                <a:lnTo>
                  <a:pt x="11837682" y="17756524"/>
                </a:lnTo>
                <a:lnTo>
                  <a:pt x="0" y="17756524"/>
                </a:lnTo>
                <a:lnTo>
                  <a:pt x="0" y="0"/>
                </a:lnTo>
                <a:close/>
              </a:path>
            </a:pathLst>
          </a:custGeom>
          <a:blipFill>
            <a:blip r:embed="rId3">
              <a:alphaModFix amt="75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712538">
            <a:off x="15927601" y="5942188"/>
            <a:ext cx="2663398" cy="4114800"/>
          </a:xfrm>
          <a:custGeom>
            <a:avLst/>
            <a:gdLst/>
            <a:ahLst/>
            <a:cxnLst/>
            <a:rect r="r" b="b" t="t" l="l"/>
            <a:pathLst>
              <a:path h="4114800" w="2663398">
                <a:moveTo>
                  <a:pt x="0" y="0"/>
                </a:moveTo>
                <a:lnTo>
                  <a:pt x="2663398" y="0"/>
                </a:lnTo>
                <a:lnTo>
                  <a:pt x="266339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5" id="5"/>
          <p:cNvSpPr/>
          <p:nvPr/>
        </p:nvSpPr>
        <p:spPr>
          <a:xfrm>
            <a:off x="1028700" y="6998314"/>
            <a:ext cx="9891056" cy="0"/>
          </a:xfrm>
          <a:prstGeom prst="line">
            <a:avLst/>
          </a:prstGeom>
          <a:ln cap="flat" w="9525">
            <a:solidFill>
              <a:srgbClr val="2C5E93"/>
            </a:solidFill>
            <a:prstDash val="solid"/>
            <a:headEnd type="none" len="sm" w="sm"/>
            <a:tailEnd type="none" len="sm" w="sm"/>
          </a:ln>
        </p:spPr>
      </p:sp>
      <p:grpSp>
        <p:nvGrpSpPr>
          <p:cNvPr name="Group 6" id="6"/>
          <p:cNvGrpSpPr>
            <a:grpSpLocks noChangeAspect="true"/>
          </p:cNvGrpSpPr>
          <p:nvPr/>
        </p:nvGrpSpPr>
        <p:grpSpPr>
          <a:xfrm rot="0">
            <a:off x="11386494" y="5148262"/>
            <a:ext cx="4110038" cy="4110038"/>
            <a:chOff x="0" y="0"/>
            <a:chExt cx="14187043" cy="14187043"/>
          </a:xfrm>
        </p:grpSpPr>
        <p:sp>
          <p:nvSpPr>
            <p:cNvPr name="Freeform 7" id="7"/>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7"/>
              <a:stretch>
                <a:fillRect l="-39285" t="0" r="-39285" b="0"/>
              </a:stretch>
            </a:blipFill>
          </p:spPr>
        </p:sp>
        <p:sp>
          <p:nvSpPr>
            <p:cNvPr name="Freeform 8" id="8"/>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8"/>
              <a:stretch>
                <a:fillRect l="0" t="0" r="0" b="0"/>
              </a:stretch>
            </a:blipFill>
          </p:spPr>
        </p:sp>
      </p:grpSp>
      <p:grpSp>
        <p:nvGrpSpPr>
          <p:cNvPr name="Group 9" id="9"/>
          <p:cNvGrpSpPr>
            <a:grpSpLocks noChangeAspect="true"/>
          </p:cNvGrpSpPr>
          <p:nvPr/>
        </p:nvGrpSpPr>
        <p:grpSpPr>
          <a:xfrm rot="0">
            <a:off x="12587393" y="1226220"/>
            <a:ext cx="4671907" cy="2627947"/>
            <a:chOff x="0" y="0"/>
            <a:chExt cx="24384000" cy="13716000"/>
          </a:xfrm>
        </p:grpSpPr>
        <p:sp>
          <p:nvSpPr>
            <p:cNvPr name="Freeform 10" id="10"/>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9"/>
              <a:stretch>
                <a:fillRect l="-223" t="0" r="-223" b="0"/>
              </a:stretch>
            </a:blipFill>
          </p:spPr>
        </p:sp>
        <p:sp>
          <p:nvSpPr>
            <p:cNvPr name="Freeform 11" id="11"/>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10"/>
              <a:stretch>
                <a:fillRect l="0" t="0" r="0" b="0"/>
              </a:stretch>
            </a:blipFill>
          </p:spPr>
        </p:sp>
      </p:grpSp>
      <p:grpSp>
        <p:nvGrpSpPr>
          <p:cNvPr name="Group 12" id="12"/>
          <p:cNvGrpSpPr>
            <a:grpSpLocks noChangeAspect="true"/>
          </p:cNvGrpSpPr>
          <p:nvPr/>
        </p:nvGrpSpPr>
        <p:grpSpPr>
          <a:xfrm rot="0">
            <a:off x="10736201" y="233480"/>
            <a:ext cx="2490344" cy="2490344"/>
            <a:chOff x="0" y="0"/>
            <a:chExt cx="13716000" cy="13716000"/>
          </a:xfrm>
        </p:grpSpPr>
        <p:sp>
          <p:nvSpPr>
            <p:cNvPr name="Freeform 13" id="13"/>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1"/>
              <a:stretch>
                <a:fillRect l="-30508" t="0" r="-30508" b="0"/>
              </a:stretch>
            </a:blipFill>
          </p:spPr>
        </p:sp>
        <p:sp>
          <p:nvSpPr>
            <p:cNvPr name="Freeform 14" id="14"/>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2"/>
              <a:stretch>
                <a:fillRect l="0" t="0" r="0" b="0"/>
              </a:stretch>
            </a:blipFill>
          </p:spPr>
        </p:sp>
      </p:grpSp>
      <p:grpSp>
        <p:nvGrpSpPr>
          <p:cNvPr name="Group 15" id="15"/>
          <p:cNvGrpSpPr>
            <a:grpSpLocks noChangeAspect="true"/>
          </p:cNvGrpSpPr>
          <p:nvPr/>
        </p:nvGrpSpPr>
        <p:grpSpPr>
          <a:xfrm rot="0">
            <a:off x="14721686" y="4241361"/>
            <a:ext cx="2073471" cy="3686171"/>
            <a:chOff x="0" y="0"/>
            <a:chExt cx="13716000" cy="24384000"/>
          </a:xfrm>
        </p:grpSpPr>
        <p:sp>
          <p:nvSpPr>
            <p:cNvPr name="Freeform 16" id="16"/>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3"/>
              <a:stretch>
                <a:fillRect l="0" t="-60" r="0" b="-60"/>
              </a:stretch>
            </a:blipFill>
          </p:spPr>
        </p:sp>
        <p:sp>
          <p:nvSpPr>
            <p:cNvPr name="Freeform 17" id="17"/>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4"/>
              <a:stretch>
                <a:fillRect l="0" t="0" r="0" b="0"/>
              </a:stretch>
            </a:blipFill>
          </p:spPr>
        </p:sp>
      </p:grpSp>
      <p:grpSp>
        <p:nvGrpSpPr>
          <p:cNvPr name="Group 18" id="18"/>
          <p:cNvGrpSpPr>
            <a:grpSpLocks noChangeAspect="true"/>
          </p:cNvGrpSpPr>
          <p:nvPr/>
        </p:nvGrpSpPr>
        <p:grpSpPr>
          <a:xfrm rot="0">
            <a:off x="16495541" y="-216472"/>
            <a:ext cx="2490344" cy="2490344"/>
            <a:chOff x="0" y="0"/>
            <a:chExt cx="13716000" cy="13716000"/>
          </a:xfrm>
        </p:grpSpPr>
        <p:sp>
          <p:nvSpPr>
            <p:cNvPr name="Freeform 19" id="19"/>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5"/>
              <a:stretch>
                <a:fillRect l="-43597" t="0" r="-43597" b="0"/>
              </a:stretch>
            </a:blipFill>
          </p:spPr>
        </p:sp>
        <p:sp>
          <p:nvSpPr>
            <p:cNvPr name="Freeform 20" id="20"/>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2"/>
              <a:stretch>
                <a:fillRect l="0" t="0" r="0" b="0"/>
              </a:stretch>
            </a:blipFill>
          </p:spPr>
        </p:sp>
      </p:grpSp>
      <p:sp>
        <p:nvSpPr>
          <p:cNvPr name="TextBox 21" id="21"/>
          <p:cNvSpPr txBox="true"/>
          <p:nvPr/>
        </p:nvSpPr>
        <p:spPr>
          <a:xfrm rot="0">
            <a:off x="1028700" y="3953349"/>
            <a:ext cx="9891056" cy="3257095"/>
          </a:xfrm>
          <a:prstGeom prst="rect">
            <a:avLst/>
          </a:prstGeom>
        </p:spPr>
        <p:txBody>
          <a:bodyPr anchor="t" rtlCol="false" tIns="0" lIns="0" bIns="0" rIns="0">
            <a:spAutoFit/>
          </a:bodyPr>
          <a:lstStyle/>
          <a:p>
            <a:pPr algn="l">
              <a:lnSpc>
                <a:spcPts val="3700"/>
              </a:lnSpc>
            </a:pPr>
            <a:r>
              <a:rPr lang="en-US" sz="2642">
                <a:solidFill>
                  <a:srgbClr val="F6F3EC"/>
                </a:solidFill>
                <a:latin typeface="Cardo"/>
                <a:ea typeface="Cardo"/>
                <a:cs typeface="Cardo"/>
                <a:sym typeface="Cardo"/>
              </a:rPr>
              <a:t>A horizontal line that is created when two Planetary Astrocartography lines cross. This horizontal line spans out across the globe and can be felt up to a 75 mile radius. These lines will combine the energies of the two planets and that combo is usually what you may feel. </a:t>
            </a:r>
          </a:p>
          <a:p>
            <a:pPr algn="l">
              <a:lnSpc>
                <a:spcPts val="3700"/>
              </a:lnSpc>
            </a:pPr>
          </a:p>
          <a:p>
            <a:pPr algn="l">
              <a:lnSpc>
                <a:spcPts val="3700"/>
              </a:lnSpc>
              <a:spcBef>
                <a:spcPct val="0"/>
              </a:spcBef>
            </a:pPr>
            <a:r>
              <a:rPr lang="en-US" sz="2642">
                <a:solidFill>
                  <a:srgbClr val="F6F3EC"/>
                </a:solidFill>
                <a:latin typeface="Cardo"/>
                <a:ea typeface="Cardo"/>
                <a:cs typeface="Cardo"/>
                <a:sym typeface="Cardo"/>
              </a:rPr>
              <a:t>Ex. Venus-Moon, Uranus-Sun, Saturn-North Node, Pluto-Jupiter </a:t>
            </a:r>
          </a:p>
        </p:txBody>
      </p:sp>
      <p:sp>
        <p:nvSpPr>
          <p:cNvPr name="TextBox 22" id="22"/>
          <p:cNvSpPr txBox="true"/>
          <p:nvPr/>
        </p:nvSpPr>
        <p:spPr>
          <a:xfrm rot="0">
            <a:off x="1028700" y="7617915"/>
            <a:ext cx="9891056" cy="2128700"/>
          </a:xfrm>
          <a:prstGeom prst="rect">
            <a:avLst/>
          </a:prstGeom>
        </p:spPr>
        <p:txBody>
          <a:bodyPr anchor="t" rtlCol="false" tIns="0" lIns="0" bIns="0" rIns="0">
            <a:spAutoFit/>
          </a:bodyPr>
          <a:lstStyle/>
          <a:p>
            <a:pPr algn="l">
              <a:lnSpc>
                <a:spcPts val="3420"/>
              </a:lnSpc>
            </a:pPr>
            <a:r>
              <a:rPr lang="en-US" sz="2442">
                <a:solidFill>
                  <a:srgbClr val="F6F3EC"/>
                </a:solidFill>
                <a:latin typeface="Cardo"/>
                <a:ea typeface="Cardo"/>
                <a:cs typeface="Cardo"/>
                <a:sym typeface="Cardo"/>
              </a:rPr>
              <a:t>These are usually shown on professional Astrology Software such as AstroGold or Solar Fire. But, you can also see them on </a:t>
            </a:r>
            <a:r>
              <a:rPr lang="en-US" sz="2442" u="sng">
                <a:solidFill>
                  <a:srgbClr val="F6F3EC"/>
                </a:solidFill>
                <a:latin typeface="Cardo"/>
                <a:ea typeface="Cardo"/>
                <a:cs typeface="Cardo"/>
                <a:sym typeface="Cardo"/>
                <a:hlinkClick r:id="rId16" tooltip="http://astro.co"/>
              </a:rPr>
              <a:t>Astro.c</a:t>
            </a:r>
            <a:r>
              <a:rPr lang="en-US" sz="2442">
                <a:solidFill>
                  <a:srgbClr val="F6F3EC"/>
                </a:solidFill>
                <a:latin typeface="Cardo"/>
                <a:ea typeface="Cardo"/>
                <a:cs typeface="Cardo"/>
                <a:sym typeface="Cardo"/>
              </a:rPr>
              <a:t>om (you have to click around) or </a:t>
            </a:r>
            <a:r>
              <a:rPr lang="en-US" sz="2442" u="sng">
                <a:solidFill>
                  <a:srgbClr val="F6F3EC"/>
                </a:solidFill>
                <a:latin typeface="Cardo"/>
                <a:ea typeface="Cardo"/>
                <a:cs typeface="Cardo"/>
                <a:sym typeface="Cardo"/>
                <a:hlinkClick r:id="rId17" tooltip="http://astro-seek.com"/>
              </a:rPr>
              <a:t>Astro-seek.com</a:t>
            </a:r>
            <a:r>
              <a:rPr lang="en-US" sz="2442">
                <a:solidFill>
                  <a:srgbClr val="F6F3EC"/>
                </a:solidFill>
                <a:latin typeface="Cardo"/>
                <a:ea typeface="Cardo"/>
                <a:cs typeface="Cardo"/>
                <a:sym typeface="Cardo"/>
              </a:rPr>
              <a:t> (very clunky and hard to read sometimes).</a:t>
            </a:r>
          </a:p>
          <a:p>
            <a:pPr algn="l">
              <a:lnSpc>
                <a:spcPts val="3420"/>
              </a:lnSpc>
              <a:spcBef>
                <a:spcPct val="0"/>
              </a:spcBef>
            </a:pPr>
          </a:p>
        </p:txBody>
      </p:sp>
      <p:sp>
        <p:nvSpPr>
          <p:cNvPr name="TextBox 23" id="23"/>
          <p:cNvSpPr txBox="true"/>
          <p:nvPr/>
        </p:nvSpPr>
        <p:spPr>
          <a:xfrm rot="0">
            <a:off x="2455894" y="285145"/>
            <a:ext cx="4846750" cy="1691650"/>
          </a:xfrm>
          <a:prstGeom prst="rect">
            <a:avLst/>
          </a:prstGeom>
        </p:spPr>
        <p:txBody>
          <a:bodyPr anchor="t" rtlCol="false" tIns="0" lIns="0" bIns="0" rIns="0">
            <a:spAutoFit/>
          </a:bodyPr>
          <a:lstStyle/>
          <a:p>
            <a:pPr algn="l" marL="0" indent="0" lvl="0">
              <a:lnSpc>
                <a:spcPts val="13859"/>
              </a:lnSpc>
              <a:spcBef>
                <a:spcPct val="0"/>
              </a:spcBef>
            </a:pPr>
            <a:r>
              <a:rPr lang="en-US" sz="9899" i="true" spc="-237">
                <a:solidFill>
                  <a:srgbClr val="F6F3EC"/>
                </a:solidFill>
                <a:latin typeface="Noto Serif Display ExtraCondensed Italics"/>
                <a:ea typeface="Noto Serif Display ExtraCondensed Italics"/>
                <a:cs typeface="Noto Serif Display ExtraCondensed Italics"/>
                <a:sym typeface="Noto Serif Display ExtraCondensed Italics"/>
              </a:rPr>
              <a:t>What are</a:t>
            </a:r>
          </a:p>
        </p:txBody>
      </p:sp>
      <p:sp>
        <p:nvSpPr>
          <p:cNvPr name="TextBox 24" id="24"/>
          <p:cNvSpPr txBox="true"/>
          <p:nvPr/>
        </p:nvSpPr>
        <p:spPr>
          <a:xfrm rot="0">
            <a:off x="2455894" y="1570086"/>
            <a:ext cx="6198729" cy="1906995"/>
          </a:xfrm>
          <a:prstGeom prst="rect">
            <a:avLst/>
          </a:prstGeom>
        </p:spPr>
        <p:txBody>
          <a:bodyPr anchor="t" rtlCol="false" tIns="0" lIns="0" bIns="0" rIns="0">
            <a:spAutoFit/>
          </a:bodyPr>
          <a:lstStyle/>
          <a:p>
            <a:pPr algn="l" marL="0" indent="0" lvl="0">
              <a:lnSpc>
                <a:spcPts val="15640"/>
              </a:lnSpc>
              <a:spcBef>
                <a:spcPct val="0"/>
              </a:spcBef>
            </a:pPr>
            <a:r>
              <a:rPr lang="en-US" sz="11171" i="true" spc="-268">
                <a:solidFill>
                  <a:srgbClr val="F6F3EC"/>
                </a:solidFill>
                <a:latin typeface="Noto Serif Display ExtraCondensed Italics"/>
                <a:ea typeface="Noto Serif Display ExtraCondensed Italics"/>
                <a:cs typeface="Noto Serif Display ExtraCondensed Italics"/>
                <a:sym typeface="Noto Serif Display ExtraCondensed Italics"/>
              </a:rPr>
              <a:t>Parans?</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2888" r="0" b="-12888"/>
            </a:stretch>
          </a:blipFill>
        </p:spPr>
      </p:sp>
      <p:sp>
        <p:nvSpPr>
          <p:cNvPr name="Freeform 3" id="3"/>
          <p:cNvSpPr/>
          <p:nvPr/>
        </p:nvSpPr>
        <p:spPr>
          <a:xfrm flipH="false" flipV="false" rot="-5400000">
            <a:off x="3225159" y="-3734762"/>
            <a:ext cx="11837682" cy="17756524"/>
          </a:xfrm>
          <a:custGeom>
            <a:avLst/>
            <a:gdLst/>
            <a:ahLst/>
            <a:cxnLst/>
            <a:rect r="r" b="b" t="t" l="l"/>
            <a:pathLst>
              <a:path h="17756524" w="11837682">
                <a:moveTo>
                  <a:pt x="0" y="0"/>
                </a:moveTo>
                <a:lnTo>
                  <a:pt x="11837682" y="0"/>
                </a:lnTo>
                <a:lnTo>
                  <a:pt x="11837682" y="17756524"/>
                </a:lnTo>
                <a:lnTo>
                  <a:pt x="0" y="17756524"/>
                </a:lnTo>
                <a:lnTo>
                  <a:pt x="0" y="0"/>
                </a:lnTo>
                <a:close/>
              </a:path>
            </a:pathLst>
          </a:custGeom>
          <a:blipFill>
            <a:blip r:embed="rId3">
              <a:alphaModFix amt="31999"/>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712538">
            <a:off x="15927601" y="5942188"/>
            <a:ext cx="2663398" cy="4114800"/>
          </a:xfrm>
          <a:custGeom>
            <a:avLst/>
            <a:gdLst/>
            <a:ahLst/>
            <a:cxnLst/>
            <a:rect r="r" b="b" t="t" l="l"/>
            <a:pathLst>
              <a:path h="4114800" w="2663398">
                <a:moveTo>
                  <a:pt x="0" y="0"/>
                </a:moveTo>
                <a:lnTo>
                  <a:pt x="2663398" y="0"/>
                </a:lnTo>
                <a:lnTo>
                  <a:pt x="266339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 id="5"/>
          <p:cNvGrpSpPr>
            <a:grpSpLocks noChangeAspect="true"/>
          </p:cNvGrpSpPr>
          <p:nvPr/>
        </p:nvGrpSpPr>
        <p:grpSpPr>
          <a:xfrm rot="0">
            <a:off x="11386494" y="5148262"/>
            <a:ext cx="4110038" cy="4110038"/>
            <a:chOff x="0" y="0"/>
            <a:chExt cx="14187043" cy="14187043"/>
          </a:xfrm>
        </p:grpSpPr>
        <p:sp>
          <p:nvSpPr>
            <p:cNvPr name="Freeform 6" id="6"/>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7"/>
              <a:stretch>
                <a:fillRect l="-25046" t="0" r="-25046" b="0"/>
              </a:stretch>
            </a:blipFill>
          </p:spPr>
        </p:sp>
        <p:sp>
          <p:nvSpPr>
            <p:cNvPr name="Freeform 7" id="7"/>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8"/>
              <a:stretch>
                <a:fillRect l="0" t="0" r="0" b="0"/>
              </a:stretch>
            </a:blipFill>
          </p:spPr>
        </p:sp>
      </p:grpSp>
      <p:grpSp>
        <p:nvGrpSpPr>
          <p:cNvPr name="Group 8" id="8"/>
          <p:cNvGrpSpPr>
            <a:grpSpLocks noChangeAspect="true"/>
          </p:cNvGrpSpPr>
          <p:nvPr/>
        </p:nvGrpSpPr>
        <p:grpSpPr>
          <a:xfrm rot="0">
            <a:off x="12587393" y="1226220"/>
            <a:ext cx="4671907" cy="2627947"/>
            <a:chOff x="0" y="0"/>
            <a:chExt cx="24384000" cy="13716000"/>
          </a:xfrm>
        </p:grpSpPr>
        <p:sp>
          <p:nvSpPr>
            <p:cNvPr name="Freeform 9" id="9"/>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9"/>
              <a:stretch>
                <a:fillRect l="0" t="-9222" r="0" b="-9222"/>
              </a:stretch>
            </a:blipFill>
          </p:spPr>
        </p:sp>
        <p:sp>
          <p:nvSpPr>
            <p:cNvPr name="Freeform 10" id="10"/>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10"/>
              <a:stretch>
                <a:fillRect l="0" t="0" r="0" b="0"/>
              </a:stretch>
            </a:blipFill>
          </p:spPr>
        </p:sp>
      </p:grpSp>
      <p:grpSp>
        <p:nvGrpSpPr>
          <p:cNvPr name="Group 11" id="11"/>
          <p:cNvGrpSpPr>
            <a:grpSpLocks noChangeAspect="true"/>
          </p:cNvGrpSpPr>
          <p:nvPr/>
        </p:nvGrpSpPr>
        <p:grpSpPr>
          <a:xfrm rot="0">
            <a:off x="10736201" y="233480"/>
            <a:ext cx="2490344" cy="2490344"/>
            <a:chOff x="0" y="0"/>
            <a:chExt cx="13716000" cy="13716000"/>
          </a:xfrm>
        </p:grpSpPr>
        <p:sp>
          <p:nvSpPr>
            <p:cNvPr name="Freeform 12" id="12"/>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1"/>
              <a:stretch>
                <a:fillRect l="-24906" t="0" r="-24906" b="0"/>
              </a:stretch>
            </a:blipFill>
          </p:spPr>
        </p:sp>
        <p:sp>
          <p:nvSpPr>
            <p:cNvPr name="Freeform 13" id="13"/>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2"/>
              <a:stretch>
                <a:fillRect l="0" t="0" r="0" b="0"/>
              </a:stretch>
            </a:blipFill>
          </p:spPr>
        </p:sp>
      </p:grpSp>
      <p:grpSp>
        <p:nvGrpSpPr>
          <p:cNvPr name="Group 14" id="14"/>
          <p:cNvGrpSpPr>
            <a:grpSpLocks noChangeAspect="true"/>
          </p:cNvGrpSpPr>
          <p:nvPr/>
        </p:nvGrpSpPr>
        <p:grpSpPr>
          <a:xfrm rot="0">
            <a:off x="14721686" y="4241361"/>
            <a:ext cx="2073471" cy="3686171"/>
            <a:chOff x="0" y="0"/>
            <a:chExt cx="13716000" cy="24384000"/>
          </a:xfrm>
        </p:grpSpPr>
        <p:sp>
          <p:nvSpPr>
            <p:cNvPr name="Freeform 15" id="15"/>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3"/>
              <a:stretch>
                <a:fillRect l="-16909" t="0" r="-16909" b="0"/>
              </a:stretch>
            </a:blipFill>
          </p:spPr>
        </p:sp>
        <p:sp>
          <p:nvSpPr>
            <p:cNvPr name="Freeform 16" id="16"/>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4"/>
              <a:stretch>
                <a:fillRect l="0" t="0" r="0" b="0"/>
              </a:stretch>
            </a:blipFill>
          </p:spPr>
        </p:sp>
      </p:grpSp>
      <p:grpSp>
        <p:nvGrpSpPr>
          <p:cNvPr name="Group 17" id="17"/>
          <p:cNvGrpSpPr>
            <a:grpSpLocks noChangeAspect="true"/>
          </p:cNvGrpSpPr>
          <p:nvPr/>
        </p:nvGrpSpPr>
        <p:grpSpPr>
          <a:xfrm rot="0">
            <a:off x="16495541" y="-216472"/>
            <a:ext cx="2490344" cy="2490344"/>
            <a:chOff x="0" y="0"/>
            <a:chExt cx="13716000" cy="13716000"/>
          </a:xfrm>
        </p:grpSpPr>
        <p:sp>
          <p:nvSpPr>
            <p:cNvPr name="Freeform 18" id="1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5"/>
              <a:stretch>
                <a:fillRect l="0" t="0" r="0" b="0"/>
              </a:stretch>
            </a:blipFill>
          </p:spPr>
        </p:sp>
        <p:sp>
          <p:nvSpPr>
            <p:cNvPr name="Freeform 19" id="19"/>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2"/>
              <a:stretch>
                <a:fillRect l="0" t="0" r="0" b="0"/>
              </a:stretch>
            </a:blipFill>
          </p:spPr>
        </p:sp>
      </p:grpSp>
      <p:sp>
        <p:nvSpPr>
          <p:cNvPr name="TextBox 20" id="20"/>
          <p:cNvSpPr txBox="true"/>
          <p:nvPr/>
        </p:nvSpPr>
        <p:spPr>
          <a:xfrm rot="0">
            <a:off x="1028700" y="3667580"/>
            <a:ext cx="9891056" cy="7457620"/>
          </a:xfrm>
          <a:prstGeom prst="rect">
            <a:avLst/>
          </a:prstGeom>
        </p:spPr>
        <p:txBody>
          <a:bodyPr anchor="t" rtlCol="false" tIns="0" lIns="0" bIns="0" rIns="0">
            <a:spAutoFit/>
          </a:bodyPr>
          <a:lstStyle/>
          <a:p>
            <a:pPr algn="l" marL="570608" indent="-285304" lvl="1">
              <a:lnSpc>
                <a:spcPts val="3700"/>
              </a:lnSpc>
              <a:buFont typeface="Arial"/>
              <a:buChar char="•"/>
            </a:pPr>
            <a:r>
              <a:rPr lang="en-US" sz="2642">
                <a:solidFill>
                  <a:srgbClr val="F6F3EC"/>
                </a:solidFill>
                <a:latin typeface="Cardo"/>
                <a:ea typeface="Cardo"/>
                <a:cs typeface="Cardo"/>
                <a:sym typeface="Cardo"/>
              </a:rPr>
              <a:t>You can activate an astrocartography line's energy without physically traveling there</a:t>
            </a:r>
          </a:p>
          <a:p>
            <a:pPr algn="l" marL="570608" indent="-285304" lvl="1">
              <a:lnSpc>
                <a:spcPts val="3700"/>
              </a:lnSpc>
              <a:buFont typeface="Arial"/>
              <a:buChar char="•"/>
            </a:pPr>
            <a:r>
              <a:rPr lang="en-US" sz="2642">
                <a:solidFill>
                  <a:srgbClr val="F6F3EC"/>
                </a:solidFill>
                <a:latin typeface="Cardo"/>
                <a:ea typeface="Cardo"/>
                <a:cs typeface="Cardo"/>
                <a:sym typeface="Cardo"/>
              </a:rPr>
              <a:t>Works by intentionally interacting with things connected to that location</a:t>
            </a:r>
          </a:p>
          <a:p>
            <a:pPr algn="l">
              <a:lnSpc>
                <a:spcPts val="3700"/>
              </a:lnSpc>
            </a:pPr>
            <a:r>
              <a:rPr lang="en-US" sz="2642">
                <a:solidFill>
                  <a:srgbClr val="F6F3EC"/>
                </a:solidFill>
                <a:latin typeface="Cardo"/>
                <a:ea typeface="Cardo"/>
                <a:cs typeface="Cardo"/>
                <a:sym typeface="Cardo"/>
              </a:rPr>
              <a:t>Ways to do this (many happen unconsciously):</a:t>
            </a:r>
          </a:p>
          <a:p>
            <a:pPr algn="l" marL="570608" indent="-285304" lvl="1">
              <a:lnSpc>
                <a:spcPts val="3700"/>
              </a:lnSpc>
              <a:buFont typeface="Arial"/>
              <a:buChar char="•"/>
            </a:pPr>
            <a:r>
              <a:rPr lang="en-US" sz="2642">
                <a:solidFill>
                  <a:srgbClr val="F6F3EC"/>
                </a:solidFill>
                <a:latin typeface="Cardo"/>
                <a:ea typeface="Cardo"/>
                <a:cs typeface="Cardo"/>
                <a:sym typeface="Cardo"/>
              </a:rPr>
              <a:t>Bring home a souvenir tied to the place</a:t>
            </a:r>
          </a:p>
          <a:p>
            <a:pPr algn="l" marL="570608" indent="-285304" lvl="1">
              <a:lnSpc>
                <a:spcPts val="3700"/>
              </a:lnSpc>
              <a:buFont typeface="Arial"/>
              <a:buChar char="•"/>
            </a:pPr>
            <a:r>
              <a:rPr lang="en-US" sz="2642">
                <a:solidFill>
                  <a:srgbClr val="F6F3EC"/>
                </a:solidFill>
                <a:latin typeface="Cardo"/>
                <a:ea typeface="Cardo"/>
                <a:cs typeface="Cardo"/>
                <a:sym typeface="Cardo"/>
              </a:rPr>
              <a:t>Learn the language</a:t>
            </a:r>
          </a:p>
          <a:p>
            <a:pPr algn="l" marL="570608" indent="-285304" lvl="1">
              <a:lnSpc>
                <a:spcPts val="3700"/>
              </a:lnSpc>
              <a:buFont typeface="Arial"/>
              <a:buChar char="•"/>
            </a:pPr>
            <a:r>
              <a:rPr lang="en-US" sz="2642">
                <a:solidFill>
                  <a:srgbClr val="F6F3EC"/>
                </a:solidFill>
                <a:latin typeface="Cardo"/>
                <a:ea typeface="Cardo"/>
                <a:cs typeface="Cardo"/>
                <a:sym typeface="Cardo"/>
              </a:rPr>
              <a:t>Eat the food</a:t>
            </a:r>
          </a:p>
          <a:p>
            <a:pPr algn="l" marL="570608" indent="-285304" lvl="1">
              <a:lnSpc>
                <a:spcPts val="3700"/>
              </a:lnSpc>
              <a:buFont typeface="Arial"/>
              <a:buChar char="•"/>
            </a:pPr>
            <a:r>
              <a:rPr lang="en-US" sz="2642">
                <a:solidFill>
                  <a:srgbClr val="F6F3EC"/>
                </a:solidFill>
                <a:latin typeface="Cardo"/>
                <a:ea typeface="Cardo"/>
                <a:cs typeface="Cardo"/>
                <a:sym typeface="Cardo"/>
              </a:rPr>
              <a:t>Meet people who are from there</a:t>
            </a:r>
          </a:p>
          <a:p>
            <a:pPr algn="l">
              <a:lnSpc>
                <a:spcPts val="3700"/>
              </a:lnSpc>
            </a:pPr>
          </a:p>
          <a:p>
            <a:pPr algn="l">
              <a:lnSpc>
                <a:spcPts val="3700"/>
              </a:lnSpc>
            </a:pPr>
            <a:r>
              <a:rPr lang="en-US" sz="2642">
                <a:solidFill>
                  <a:srgbClr val="F6F3EC"/>
                </a:solidFill>
                <a:latin typeface="Cardo"/>
                <a:ea typeface="Cardo"/>
                <a:cs typeface="Cardo"/>
                <a:sym typeface="Cardo"/>
              </a:rPr>
              <a:t>Key idea: focus your intention on the location's energy and let it manifest in daily life</a:t>
            </a:r>
          </a:p>
          <a:p>
            <a:pPr algn="l" marL="570608" indent="-285304" lvl="1">
              <a:lnSpc>
                <a:spcPts val="3700"/>
              </a:lnSpc>
              <a:buFont typeface="Arial"/>
              <a:buChar char="•"/>
            </a:pPr>
            <a:r>
              <a:rPr lang="en-US" sz="2642">
                <a:solidFill>
                  <a:srgbClr val="F6F3EC"/>
                </a:solidFill>
                <a:latin typeface="Cardo"/>
                <a:ea typeface="Cardo"/>
                <a:cs typeface="Cardo"/>
                <a:sym typeface="Cardo"/>
              </a:rPr>
              <a:t>A</a:t>
            </a:r>
            <a:r>
              <a:rPr lang="en-US" sz="2642">
                <a:solidFill>
                  <a:srgbClr val="F6F3EC"/>
                </a:solidFill>
                <a:latin typeface="Cardo"/>
                <a:ea typeface="Cardo"/>
                <a:cs typeface="Cardo"/>
                <a:sym typeface="Cardo"/>
              </a:rPr>
              <a:t>lso useful for collaborating with others — personally or in business</a:t>
            </a:r>
          </a:p>
          <a:p>
            <a:pPr algn="l">
              <a:lnSpc>
                <a:spcPts val="3700"/>
              </a:lnSpc>
            </a:pPr>
          </a:p>
          <a:p>
            <a:pPr algn="l">
              <a:lnSpc>
                <a:spcPts val="3700"/>
              </a:lnSpc>
              <a:spcBef>
                <a:spcPct val="0"/>
              </a:spcBef>
            </a:pPr>
          </a:p>
        </p:txBody>
      </p:sp>
      <p:sp>
        <p:nvSpPr>
          <p:cNvPr name="TextBox 21" id="21"/>
          <p:cNvSpPr txBox="true"/>
          <p:nvPr/>
        </p:nvSpPr>
        <p:spPr>
          <a:xfrm rot="0">
            <a:off x="2455894" y="285145"/>
            <a:ext cx="4846750" cy="1691650"/>
          </a:xfrm>
          <a:prstGeom prst="rect">
            <a:avLst/>
          </a:prstGeom>
        </p:spPr>
        <p:txBody>
          <a:bodyPr anchor="t" rtlCol="false" tIns="0" lIns="0" bIns="0" rIns="0">
            <a:spAutoFit/>
          </a:bodyPr>
          <a:lstStyle/>
          <a:p>
            <a:pPr algn="l" marL="0" indent="0" lvl="0">
              <a:lnSpc>
                <a:spcPts val="13859"/>
              </a:lnSpc>
              <a:spcBef>
                <a:spcPct val="0"/>
              </a:spcBef>
            </a:pPr>
            <a:r>
              <a:rPr lang="en-US" sz="9899" i="true" spc="-237">
                <a:solidFill>
                  <a:srgbClr val="2C5E93"/>
                </a:solidFill>
                <a:latin typeface="Noto Serif Display ExtraCondensed Italics"/>
                <a:ea typeface="Noto Serif Display ExtraCondensed Italics"/>
                <a:cs typeface="Noto Serif Display ExtraCondensed Italics"/>
                <a:sym typeface="Noto Serif Display ExtraCondensed Italics"/>
              </a:rPr>
              <a:t>Remote </a:t>
            </a:r>
          </a:p>
        </p:txBody>
      </p:sp>
      <p:sp>
        <p:nvSpPr>
          <p:cNvPr name="TextBox 22" id="22"/>
          <p:cNvSpPr txBox="true"/>
          <p:nvPr/>
        </p:nvSpPr>
        <p:spPr>
          <a:xfrm rot="0">
            <a:off x="2455894" y="1570086"/>
            <a:ext cx="6198729" cy="1906995"/>
          </a:xfrm>
          <a:prstGeom prst="rect">
            <a:avLst/>
          </a:prstGeom>
        </p:spPr>
        <p:txBody>
          <a:bodyPr anchor="t" rtlCol="false" tIns="0" lIns="0" bIns="0" rIns="0">
            <a:spAutoFit/>
          </a:bodyPr>
          <a:lstStyle/>
          <a:p>
            <a:pPr algn="l" marL="0" indent="0" lvl="0">
              <a:lnSpc>
                <a:spcPts val="15640"/>
              </a:lnSpc>
              <a:spcBef>
                <a:spcPct val="0"/>
              </a:spcBef>
            </a:pPr>
            <a:r>
              <a:rPr lang="en-US" sz="11171" i="true" spc="-268">
                <a:solidFill>
                  <a:srgbClr val="2C5E93"/>
                </a:solidFill>
                <a:latin typeface="Noto Serif Display ExtraCondensed Italics"/>
                <a:ea typeface="Noto Serif Display ExtraCondensed Italics"/>
                <a:cs typeface="Noto Serif Display ExtraCondensed Italics"/>
                <a:sym typeface="Noto Serif Display ExtraCondensed Italics"/>
              </a:rPr>
              <a:t>Activation</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2C5E93"/>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3225159" y="-3734762"/>
            <a:ext cx="11837682" cy="17756524"/>
          </a:xfrm>
          <a:custGeom>
            <a:avLst/>
            <a:gdLst/>
            <a:ahLst/>
            <a:cxnLst/>
            <a:rect r="r" b="b" t="t" l="l"/>
            <a:pathLst>
              <a:path h="17756524" w="11837682">
                <a:moveTo>
                  <a:pt x="0" y="0"/>
                </a:moveTo>
                <a:lnTo>
                  <a:pt x="11837682" y="0"/>
                </a:lnTo>
                <a:lnTo>
                  <a:pt x="11837682" y="17756524"/>
                </a:lnTo>
                <a:lnTo>
                  <a:pt x="0" y="17756524"/>
                </a:lnTo>
                <a:lnTo>
                  <a:pt x="0" y="0"/>
                </a:lnTo>
                <a:close/>
              </a:path>
            </a:pathLst>
          </a:custGeom>
          <a:blipFill>
            <a:blip r:embed="rId2">
              <a:alphaModFix amt="7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12538">
            <a:off x="15927601" y="5942188"/>
            <a:ext cx="2663398" cy="4114800"/>
          </a:xfrm>
          <a:custGeom>
            <a:avLst/>
            <a:gdLst/>
            <a:ahLst/>
            <a:cxnLst/>
            <a:rect r="r" b="b" t="t" l="l"/>
            <a:pathLst>
              <a:path h="4114800" w="2663398">
                <a:moveTo>
                  <a:pt x="0" y="0"/>
                </a:moveTo>
                <a:lnTo>
                  <a:pt x="2663398" y="0"/>
                </a:lnTo>
                <a:lnTo>
                  <a:pt x="2663398"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a:grpSpLocks noChangeAspect="true"/>
          </p:cNvGrpSpPr>
          <p:nvPr/>
        </p:nvGrpSpPr>
        <p:grpSpPr>
          <a:xfrm rot="0">
            <a:off x="11386494" y="5148262"/>
            <a:ext cx="4110038" cy="4110038"/>
            <a:chOff x="0" y="0"/>
            <a:chExt cx="14187043" cy="14187043"/>
          </a:xfrm>
        </p:grpSpPr>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6"/>
              <a:stretch>
                <a:fillRect l="-44785" t="0" r="-44785" b="0"/>
              </a:stretch>
            </a:blipFill>
          </p:spPr>
        </p:sp>
        <p:sp>
          <p:nvSpPr>
            <p:cNvPr name="Freeform 6" id="6"/>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7"/>
              <a:stretch>
                <a:fillRect l="0" t="0" r="0" b="0"/>
              </a:stretch>
            </a:blipFill>
          </p:spPr>
        </p:sp>
      </p:grpSp>
      <p:grpSp>
        <p:nvGrpSpPr>
          <p:cNvPr name="Group 7" id="7"/>
          <p:cNvGrpSpPr>
            <a:grpSpLocks noChangeAspect="true"/>
          </p:cNvGrpSpPr>
          <p:nvPr/>
        </p:nvGrpSpPr>
        <p:grpSpPr>
          <a:xfrm rot="0">
            <a:off x="12587393" y="1226220"/>
            <a:ext cx="4671907" cy="2627947"/>
            <a:chOff x="0" y="0"/>
            <a:chExt cx="24384000" cy="13716000"/>
          </a:xfrm>
        </p:grpSpPr>
        <p:sp>
          <p:nvSpPr>
            <p:cNvPr name="Freeform 8" id="8"/>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8"/>
              <a:stretch>
                <a:fillRect l="0" t="-8615" r="0" b="-8615"/>
              </a:stretch>
            </a:blipFill>
          </p:spPr>
        </p:sp>
        <p:sp>
          <p:nvSpPr>
            <p:cNvPr name="Freeform 9" id="9"/>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9"/>
              <a:stretch>
                <a:fillRect l="0" t="0" r="0" b="0"/>
              </a:stretch>
            </a:blipFill>
          </p:spPr>
        </p:sp>
      </p:grpSp>
      <p:grpSp>
        <p:nvGrpSpPr>
          <p:cNvPr name="Group 10" id="10"/>
          <p:cNvGrpSpPr>
            <a:grpSpLocks noChangeAspect="true"/>
          </p:cNvGrpSpPr>
          <p:nvPr/>
        </p:nvGrpSpPr>
        <p:grpSpPr>
          <a:xfrm rot="0">
            <a:off x="10736201" y="233480"/>
            <a:ext cx="2490344" cy="2490344"/>
            <a:chOff x="0" y="0"/>
            <a:chExt cx="13716000" cy="13716000"/>
          </a:xfrm>
        </p:grpSpPr>
        <p:sp>
          <p:nvSpPr>
            <p:cNvPr name="Freeform 11" id="11"/>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0"/>
              <a:stretch>
                <a:fillRect l="-42424" t="0" r="-42424" b="0"/>
              </a:stretch>
            </a:blipFill>
          </p:spPr>
        </p:sp>
        <p:sp>
          <p:nvSpPr>
            <p:cNvPr name="Freeform 12" id="12"/>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1"/>
              <a:stretch>
                <a:fillRect l="0" t="0" r="0" b="0"/>
              </a:stretch>
            </a:blipFill>
          </p:spPr>
        </p:sp>
      </p:grpSp>
      <p:grpSp>
        <p:nvGrpSpPr>
          <p:cNvPr name="Group 13" id="13"/>
          <p:cNvGrpSpPr>
            <a:grpSpLocks noChangeAspect="true"/>
          </p:cNvGrpSpPr>
          <p:nvPr/>
        </p:nvGrpSpPr>
        <p:grpSpPr>
          <a:xfrm rot="0">
            <a:off x="14721686" y="4241361"/>
            <a:ext cx="2073471" cy="3686171"/>
            <a:chOff x="0" y="0"/>
            <a:chExt cx="13716000" cy="24384000"/>
          </a:xfrm>
        </p:grpSpPr>
        <p:sp>
          <p:nvSpPr>
            <p:cNvPr name="Freeform 14" id="14"/>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2"/>
              <a:stretch>
                <a:fillRect l="-13731" t="0" r="-13731" b="0"/>
              </a:stretch>
            </a:blipFill>
          </p:spPr>
        </p:sp>
        <p:sp>
          <p:nvSpPr>
            <p:cNvPr name="Freeform 15" id="15"/>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3"/>
              <a:stretch>
                <a:fillRect l="0" t="0" r="0" b="0"/>
              </a:stretch>
            </a:blipFill>
          </p:spPr>
        </p:sp>
      </p:grpSp>
      <p:grpSp>
        <p:nvGrpSpPr>
          <p:cNvPr name="Group 16" id="16"/>
          <p:cNvGrpSpPr>
            <a:grpSpLocks noChangeAspect="true"/>
          </p:cNvGrpSpPr>
          <p:nvPr/>
        </p:nvGrpSpPr>
        <p:grpSpPr>
          <a:xfrm rot="0">
            <a:off x="16495541" y="-216472"/>
            <a:ext cx="2490344" cy="2490344"/>
            <a:chOff x="0" y="0"/>
            <a:chExt cx="13716000" cy="13716000"/>
          </a:xfrm>
        </p:grpSpPr>
        <p:sp>
          <p:nvSpPr>
            <p:cNvPr name="Freeform 17" id="1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4"/>
              <a:stretch>
                <a:fillRect l="0" t="-3935" r="0" b="-3935"/>
              </a:stretch>
            </a:blipFill>
          </p:spPr>
        </p:sp>
        <p:sp>
          <p:nvSpPr>
            <p:cNvPr name="Freeform 18" id="1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1"/>
              <a:stretch>
                <a:fillRect l="0" t="0" r="0" b="0"/>
              </a:stretch>
            </a:blipFill>
          </p:spPr>
        </p:sp>
      </p:grpSp>
      <p:sp>
        <p:nvSpPr>
          <p:cNvPr name="TextBox 19" id="19"/>
          <p:cNvSpPr txBox="true"/>
          <p:nvPr/>
        </p:nvSpPr>
        <p:spPr>
          <a:xfrm rot="0">
            <a:off x="1028700" y="3424567"/>
            <a:ext cx="9891056" cy="6941365"/>
          </a:xfrm>
          <a:prstGeom prst="rect">
            <a:avLst/>
          </a:prstGeom>
        </p:spPr>
        <p:txBody>
          <a:bodyPr anchor="t" rtlCol="false" tIns="0" lIns="0" bIns="0" rIns="0">
            <a:spAutoFit/>
          </a:bodyPr>
          <a:lstStyle/>
          <a:p>
            <a:pPr algn="l">
              <a:lnSpc>
                <a:spcPts val="3280"/>
              </a:lnSpc>
            </a:pPr>
            <a:r>
              <a:rPr lang="en-US" sz="2342" b="true">
                <a:solidFill>
                  <a:srgbClr val="F6F3EC"/>
                </a:solidFill>
                <a:latin typeface="Cardo Bold"/>
                <a:ea typeface="Cardo Bold"/>
                <a:cs typeface="Cardo Bold"/>
                <a:sym typeface="Cardo Bold"/>
              </a:rPr>
              <a:t>Local Space</a:t>
            </a:r>
          </a:p>
          <a:p>
            <a:pPr algn="l" marL="505839" indent="-252920" lvl="1">
              <a:lnSpc>
                <a:spcPts val="3280"/>
              </a:lnSpc>
              <a:buFont typeface="Arial"/>
              <a:buChar char="•"/>
            </a:pPr>
            <a:r>
              <a:rPr lang="en-US" sz="2342">
                <a:solidFill>
                  <a:srgbClr val="F6F3EC"/>
                </a:solidFill>
                <a:latin typeface="Cardo"/>
                <a:ea typeface="Cardo"/>
                <a:cs typeface="Cardo"/>
                <a:sym typeface="Cardo"/>
              </a:rPr>
              <a:t>A locational astrology technique often paired with Astrocartography</a:t>
            </a:r>
          </a:p>
          <a:p>
            <a:pPr algn="l" marL="505839" indent="-252920" lvl="1">
              <a:lnSpc>
                <a:spcPts val="3280"/>
              </a:lnSpc>
              <a:buFont typeface="Arial"/>
              <a:buChar char="•"/>
            </a:pPr>
            <a:r>
              <a:rPr lang="en-US" sz="2342">
                <a:solidFill>
                  <a:srgbClr val="F6F3EC"/>
                </a:solidFill>
                <a:latin typeface="Cardo"/>
                <a:ea typeface="Cardo"/>
                <a:cs typeface="Cardo"/>
                <a:sym typeface="Cardo"/>
              </a:rPr>
              <a:t>Adds finer detail — maps planetary energy within your city, not just across the globe</a:t>
            </a:r>
          </a:p>
          <a:p>
            <a:pPr algn="l" marL="505839" indent="-252920" lvl="1">
              <a:lnSpc>
                <a:spcPts val="3280"/>
              </a:lnSpc>
              <a:buFont typeface="Arial"/>
              <a:buChar char="•"/>
            </a:pPr>
            <a:r>
              <a:rPr lang="en-US" sz="2342">
                <a:solidFill>
                  <a:srgbClr val="F6F3EC"/>
                </a:solidFill>
                <a:latin typeface="Cardo"/>
                <a:ea typeface="Cardo"/>
                <a:cs typeface="Cardo"/>
                <a:sym typeface="Cardo"/>
              </a:rPr>
              <a:t>You become the compass: planetary lines radiate outward from your location</a:t>
            </a:r>
          </a:p>
          <a:p>
            <a:pPr algn="l" marL="505839" indent="-252920" lvl="1">
              <a:lnSpc>
                <a:spcPts val="3280"/>
              </a:lnSpc>
              <a:buFont typeface="Arial"/>
              <a:buChar char="•"/>
            </a:pPr>
            <a:r>
              <a:rPr lang="en-US" sz="2342">
                <a:solidFill>
                  <a:srgbClr val="F6F3EC"/>
                </a:solidFill>
                <a:latin typeface="Cardo"/>
                <a:ea typeface="Cardo"/>
                <a:cs typeface="Cardo"/>
                <a:sym typeface="Cardo"/>
              </a:rPr>
              <a:t>Different neighborhoods/districts fall along different planetary lines</a:t>
            </a:r>
          </a:p>
          <a:p>
            <a:pPr algn="l">
              <a:lnSpc>
                <a:spcPts val="3280"/>
              </a:lnSpc>
            </a:pPr>
          </a:p>
          <a:p>
            <a:pPr algn="l">
              <a:lnSpc>
                <a:spcPts val="3280"/>
              </a:lnSpc>
            </a:pPr>
            <a:r>
              <a:rPr lang="en-US" sz="2342" b="true">
                <a:solidFill>
                  <a:srgbClr val="F6F3EC"/>
                </a:solidFill>
                <a:latin typeface="Cardo Bold"/>
                <a:ea typeface="Cardo Bold"/>
                <a:cs typeface="Cardo Bold"/>
                <a:sym typeface="Cardo Bold"/>
              </a:rPr>
              <a:t>O</a:t>
            </a:r>
            <a:r>
              <a:rPr lang="en-US" sz="2342" b="true">
                <a:solidFill>
                  <a:srgbClr val="F6F3EC"/>
                </a:solidFill>
                <a:latin typeface="Cardo Bold"/>
                <a:ea typeface="Cardo Bold"/>
                <a:cs typeface="Cardo Bold"/>
                <a:sym typeface="Cardo Bold"/>
              </a:rPr>
              <a:t>n the Map</a:t>
            </a:r>
          </a:p>
          <a:p>
            <a:pPr algn="l" marL="505839" indent="-252920" lvl="1">
              <a:lnSpc>
                <a:spcPts val="3280"/>
              </a:lnSpc>
              <a:buFont typeface="Arial"/>
              <a:buChar char="•"/>
            </a:pPr>
            <a:r>
              <a:rPr lang="en-US" sz="2342">
                <a:solidFill>
                  <a:srgbClr val="F6F3EC"/>
                </a:solidFill>
                <a:latin typeface="Cardo"/>
                <a:ea typeface="Cardo"/>
                <a:cs typeface="Cardo"/>
                <a:sym typeface="Cardo"/>
              </a:rPr>
              <a:t>Starts with a pin at your birth city, showing lines projecting outward from there</a:t>
            </a:r>
          </a:p>
          <a:p>
            <a:pPr algn="l" marL="505839" indent="-252920" lvl="1">
              <a:lnSpc>
                <a:spcPts val="3280"/>
              </a:lnSpc>
              <a:buFont typeface="Arial"/>
              <a:buChar char="•"/>
            </a:pPr>
            <a:r>
              <a:rPr lang="en-US" sz="2342">
                <a:solidFill>
                  <a:srgbClr val="F6F3EC"/>
                </a:solidFill>
                <a:latin typeface="Cardo"/>
                <a:ea typeface="Cardo"/>
                <a:cs typeface="Cardo"/>
                <a:sym typeface="Cardo"/>
              </a:rPr>
              <a:t>Relocate the pin to your current city — lines adjust accordingly</a:t>
            </a:r>
          </a:p>
          <a:p>
            <a:pPr algn="l">
              <a:lnSpc>
                <a:spcPts val="3280"/>
              </a:lnSpc>
            </a:pPr>
          </a:p>
          <a:p>
            <a:pPr algn="l">
              <a:lnSpc>
                <a:spcPts val="3280"/>
              </a:lnSpc>
            </a:pPr>
            <a:r>
              <a:rPr lang="en-US" sz="2342" b="true">
                <a:solidFill>
                  <a:srgbClr val="F6F3EC"/>
                </a:solidFill>
                <a:latin typeface="Cardo Bold"/>
                <a:ea typeface="Cardo Bold"/>
                <a:cs typeface="Cardo Bold"/>
                <a:sym typeface="Cardo Bold"/>
              </a:rPr>
              <a:t>Example</a:t>
            </a:r>
          </a:p>
          <a:p>
            <a:pPr algn="l" marL="505839" indent="-252920" lvl="1">
              <a:lnSpc>
                <a:spcPts val="3280"/>
              </a:lnSpc>
              <a:buFont typeface="Arial"/>
              <a:buChar char="•"/>
            </a:pPr>
            <a:r>
              <a:rPr lang="en-US" sz="2342">
                <a:solidFill>
                  <a:srgbClr val="F6F3EC"/>
                </a:solidFill>
                <a:latin typeface="Cardo"/>
                <a:ea typeface="Cardo"/>
                <a:cs typeface="Cardo"/>
                <a:sym typeface="Cardo"/>
              </a:rPr>
              <a:t>Your favorite coffee shop might sit near your Moon line</a:t>
            </a:r>
          </a:p>
          <a:p>
            <a:pPr algn="l" marL="505839" indent="-252920" lvl="1">
              <a:lnSpc>
                <a:spcPts val="3280"/>
              </a:lnSpc>
              <a:buFont typeface="Arial"/>
              <a:buChar char="•"/>
            </a:pPr>
            <a:r>
              <a:rPr lang="en-US" sz="2342">
                <a:solidFill>
                  <a:srgbClr val="F6F3EC"/>
                </a:solidFill>
                <a:latin typeface="Cardo"/>
                <a:ea typeface="Cardo"/>
                <a:cs typeface="Cardo"/>
                <a:sym typeface="Cardo"/>
              </a:rPr>
              <a:t>Your gym or Pilates studio might sit near your Mars or Venus line</a:t>
            </a:r>
          </a:p>
          <a:p>
            <a:pPr algn="l">
              <a:lnSpc>
                <a:spcPts val="3280"/>
              </a:lnSpc>
              <a:spcBef>
                <a:spcPct val="0"/>
              </a:spcBef>
            </a:pPr>
          </a:p>
        </p:txBody>
      </p:sp>
      <p:sp>
        <p:nvSpPr>
          <p:cNvPr name="TextBox 20" id="20"/>
          <p:cNvSpPr txBox="true"/>
          <p:nvPr/>
        </p:nvSpPr>
        <p:spPr>
          <a:xfrm rot="0">
            <a:off x="2455894" y="285145"/>
            <a:ext cx="6046234" cy="1691650"/>
          </a:xfrm>
          <a:prstGeom prst="rect">
            <a:avLst/>
          </a:prstGeom>
        </p:spPr>
        <p:txBody>
          <a:bodyPr anchor="t" rtlCol="false" tIns="0" lIns="0" bIns="0" rIns="0">
            <a:spAutoFit/>
          </a:bodyPr>
          <a:lstStyle/>
          <a:p>
            <a:pPr algn="l" marL="0" indent="0" lvl="0">
              <a:lnSpc>
                <a:spcPts val="13859"/>
              </a:lnSpc>
              <a:spcBef>
                <a:spcPct val="0"/>
              </a:spcBef>
            </a:pPr>
            <a:r>
              <a:rPr lang="en-US" sz="9899" i="true" spc="-237">
                <a:solidFill>
                  <a:srgbClr val="F6F3EC"/>
                </a:solidFill>
                <a:latin typeface="Noto Serif Display ExtraCondensed Italics"/>
                <a:ea typeface="Noto Serif Display ExtraCondensed Italics"/>
                <a:cs typeface="Noto Serif Display ExtraCondensed Italics"/>
                <a:sym typeface="Noto Serif Display ExtraCondensed Italics"/>
              </a:rPr>
              <a:t>Local </a:t>
            </a:r>
          </a:p>
        </p:txBody>
      </p:sp>
      <p:sp>
        <p:nvSpPr>
          <p:cNvPr name="TextBox 21" id="21"/>
          <p:cNvSpPr txBox="true"/>
          <p:nvPr/>
        </p:nvSpPr>
        <p:spPr>
          <a:xfrm rot="0">
            <a:off x="2455894" y="1617711"/>
            <a:ext cx="7438873" cy="1450976"/>
          </a:xfrm>
          <a:prstGeom prst="rect">
            <a:avLst/>
          </a:prstGeom>
        </p:spPr>
        <p:txBody>
          <a:bodyPr anchor="t" rtlCol="false" tIns="0" lIns="0" bIns="0" rIns="0">
            <a:spAutoFit/>
          </a:bodyPr>
          <a:lstStyle/>
          <a:p>
            <a:pPr algn="l" marL="0" indent="0" lvl="0">
              <a:lnSpc>
                <a:spcPts val="11899"/>
              </a:lnSpc>
              <a:spcBef>
                <a:spcPct val="0"/>
              </a:spcBef>
            </a:pPr>
            <a:r>
              <a:rPr lang="en-US" sz="8499" i="true" spc="-203">
                <a:solidFill>
                  <a:srgbClr val="F6F3EC"/>
                </a:solidFill>
                <a:latin typeface="Noto Serif Display ExtraCondensed Italics"/>
                <a:ea typeface="Noto Serif Display ExtraCondensed Italics"/>
                <a:cs typeface="Noto Serif Display ExtraCondensed Italics"/>
                <a:sym typeface="Noto Serif Display ExtraCondensed Italics"/>
              </a:rPr>
              <a:t>Space Lines</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845997" y="3693900"/>
            <a:ext cx="2945623" cy="5236663"/>
            <a:chOff x="0" y="0"/>
            <a:chExt cx="13716000" cy="24384000"/>
          </a:xfrm>
        </p:grpSpPr>
        <p:sp>
          <p:nvSpPr>
            <p:cNvPr name="Freeform 4" id="4"/>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3"/>
              <a:stretch>
                <a:fillRect l="-27037" t="0" r="-27037" b="0"/>
              </a:stretch>
            </a:blipFill>
          </p:spPr>
        </p:sp>
        <p:sp>
          <p:nvSpPr>
            <p:cNvPr name="Freeform 5" id="5"/>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4"/>
              <a:stretch>
                <a:fillRect l="0" t="0" r="0" b="0"/>
              </a:stretch>
            </a:blipFill>
          </p:spPr>
        </p:sp>
      </p:grpSp>
      <p:sp>
        <p:nvSpPr>
          <p:cNvPr name="Freeform 6" id="6"/>
          <p:cNvSpPr/>
          <p:nvPr/>
        </p:nvSpPr>
        <p:spPr>
          <a:xfrm flipH="false" flipV="false" rot="0">
            <a:off x="10968744" y="5846284"/>
            <a:ext cx="2546217" cy="3412016"/>
          </a:xfrm>
          <a:custGeom>
            <a:avLst/>
            <a:gdLst/>
            <a:ahLst/>
            <a:cxnLst/>
            <a:rect r="r" b="b" t="t" l="l"/>
            <a:pathLst>
              <a:path h="3412016" w="2546217">
                <a:moveTo>
                  <a:pt x="0" y="0"/>
                </a:moveTo>
                <a:lnTo>
                  <a:pt x="2546217" y="0"/>
                </a:lnTo>
                <a:lnTo>
                  <a:pt x="2546217" y="3412016"/>
                </a:lnTo>
                <a:lnTo>
                  <a:pt x="0" y="3412016"/>
                </a:lnTo>
                <a:lnTo>
                  <a:pt x="0" y="0"/>
                </a:lnTo>
                <a:close/>
              </a:path>
            </a:pathLst>
          </a:custGeom>
          <a:blipFill>
            <a:blip r:embed="rId5"/>
            <a:stretch>
              <a:fillRect l="0" t="0" r="0" b="0"/>
            </a:stretch>
          </a:blipFill>
        </p:spPr>
      </p:sp>
      <p:sp>
        <p:nvSpPr>
          <p:cNvPr name="Freeform 7" id="7"/>
          <p:cNvSpPr/>
          <p:nvPr/>
        </p:nvSpPr>
        <p:spPr>
          <a:xfrm flipH="false" flipV="false" rot="0">
            <a:off x="14721140" y="2998528"/>
            <a:ext cx="2923398" cy="1644411"/>
          </a:xfrm>
          <a:custGeom>
            <a:avLst/>
            <a:gdLst/>
            <a:ahLst/>
            <a:cxnLst/>
            <a:rect r="r" b="b" t="t" l="l"/>
            <a:pathLst>
              <a:path h="1644411" w="2923398">
                <a:moveTo>
                  <a:pt x="0" y="0"/>
                </a:moveTo>
                <a:lnTo>
                  <a:pt x="2923397" y="0"/>
                </a:lnTo>
                <a:lnTo>
                  <a:pt x="2923397" y="1644411"/>
                </a:lnTo>
                <a:lnTo>
                  <a:pt x="0" y="164441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1093929">
            <a:off x="10223950" y="2622257"/>
            <a:ext cx="3271896" cy="3128751"/>
          </a:xfrm>
          <a:custGeom>
            <a:avLst/>
            <a:gdLst/>
            <a:ahLst/>
            <a:cxnLst/>
            <a:rect r="r" b="b" t="t" l="l"/>
            <a:pathLst>
              <a:path h="3128751" w="3271896">
                <a:moveTo>
                  <a:pt x="0" y="0"/>
                </a:moveTo>
                <a:lnTo>
                  <a:pt x="3271896" y="0"/>
                </a:lnTo>
                <a:lnTo>
                  <a:pt x="3271896" y="3128751"/>
                </a:lnTo>
                <a:lnTo>
                  <a:pt x="0" y="312875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1151167" y="1343025"/>
            <a:ext cx="8437504" cy="1127126"/>
          </a:xfrm>
          <a:prstGeom prst="rect">
            <a:avLst/>
          </a:prstGeom>
        </p:spPr>
        <p:txBody>
          <a:bodyPr anchor="t" rtlCol="false" tIns="0" lIns="0" bIns="0" rIns="0">
            <a:spAutoFit/>
          </a:bodyPr>
          <a:lstStyle/>
          <a:p>
            <a:pPr algn="l" marL="0" indent="0" lvl="0">
              <a:lnSpc>
                <a:spcPts val="8075"/>
              </a:lnSpc>
            </a:pPr>
            <a:r>
              <a:rPr lang="en-US" sz="9500" i="true" spc="-228">
                <a:solidFill>
                  <a:srgbClr val="8A9D8F"/>
                </a:solidFill>
                <a:latin typeface="Noto Serif Display ExtraCondensed Italics"/>
                <a:ea typeface="Noto Serif Display ExtraCondensed Italics"/>
                <a:cs typeface="Noto Serif Display ExtraCondensed Italics"/>
                <a:sym typeface="Noto Serif Display ExtraCondensed Italics"/>
              </a:rPr>
              <a:t>In Summary</a:t>
            </a:r>
          </a:p>
        </p:txBody>
      </p:sp>
      <p:sp>
        <p:nvSpPr>
          <p:cNvPr name="TextBox 10" id="10"/>
          <p:cNvSpPr txBox="true"/>
          <p:nvPr/>
        </p:nvSpPr>
        <p:spPr>
          <a:xfrm rot="0">
            <a:off x="1309207" y="2662693"/>
            <a:ext cx="8507429" cy="7589901"/>
          </a:xfrm>
          <a:prstGeom prst="rect">
            <a:avLst/>
          </a:prstGeom>
        </p:spPr>
        <p:txBody>
          <a:bodyPr anchor="t" rtlCol="false" tIns="0" lIns="0" bIns="0" rIns="0">
            <a:spAutoFit/>
          </a:bodyPr>
          <a:lstStyle/>
          <a:p>
            <a:pPr algn="l" marL="518163" indent="-259082" lvl="1">
              <a:lnSpc>
                <a:spcPts val="3192"/>
              </a:lnSpc>
              <a:buFont typeface="Arial"/>
              <a:buChar char="•"/>
            </a:pPr>
            <a:r>
              <a:rPr lang="en-US" sz="2400">
                <a:solidFill>
                  <a:srgbClr val="2C5E93"/>
                </a:solidFill>
                <a:latin typeface="Cardo"/>
                <a:ea typeface="Cardo"/>
                <a:cs typeface="Cardo"/>
                <a:sym typeface="Cardo"/>
              </a:rPr>
              <a:t>What Astrocartography is and its roots in locational astrology</a:t>
            </a:r>
          </a:p>
          <a:p>
            <a:pPr algn="l">
              <a:lnSpc>
                <a:spcPts val="3192"/>
              </a:lnSpc>
            </a:pPr>
          </a:p>
          <a:p>
            <a:pPr algn="l" marL="518163" indent="-259082" lvl="1">
              <a:lnSpc>
                <a:spcPts val="3192"/>
              </a:lnSpc>
              <a:buFont typeface="Arial"/>
              <a:buChar char="•"/>
            </a:pPr>
            <a:r>
              <a:rPr lang="en-US" sz="2400">
                <a:solidFill>
                  <a:srgbClr val="2C5E93"/>
                </a:solidFill>
                <a:latin typeface="Cardo"/>
                <a:ea typeface="Cardo"/>
                <a:cs typeface="Cardo"/>
                <a:sym typeface="Cardo"/>
              </a:rPr>
              <a:t>Relocated charts and how they adjust your birth chart to a new location</a:t>
            </a:r>
          </a:p>
          <a:p>
            <a:pPr algn="l">
              <a:lnSpc>
                <a:spcPts val="3192"/>
              </a:lnSpc>
            </a:pPr>
          </a:p>
          <a:p>
            <a:pPr algn="l" marL="518163" indent="-259082" lvl="1">
              <a:lnSpc>
                <a:spcPts val="3192"/>
              </a:lnSpc>
              <a:buFont typeface="Arial"/>
              <a:buChar char="•"/>
            </a:pPr>
            <a:r>
              <a:rPr lang="en-US" sz="2400">
                <a:solidFill>
                  <a:srgbClr val="2C5E93"/>
                </a:solidFill>
                <a:latin typeface="Cardo"/>
                <a:ea typeface="Cardo"/>
                <a:cs typeface="Cardo"/>
                <a:sym typeface="Cardo"/>
              </a:rPr>
              <a:t>The angles in a chart (AC, DC, MC, IC) and what each represents</a:t>
            </a:r>
          </a:p>
          <a:p>
            <a:pPr algn="l">
              <a:lnSpc>
                <a:spcPts val="3192"/>
              </a:lnSpc>
            </a:pPr>
          </a:p>
          <a:p>
            <a:pPr algn="l" marL="518163" indent="-259082" lvl="1">
              <a:lnSpc>
                <a:spcPts val="3192"/>
              </a:lnSpc>
              <a:buFont typeface="Arial"/>
              <a:buChar char="•"/>
            </a:pPr>
            <a:r>
              <a:rPr lang="en-US" sz="2400">
                <a:solidFill>
                  <a:srgbClr val="2C5E93"/>
                </a:solidFill>
                <a:latin typeface="Cardo"/>
                <a:ea typeface="Cardo"/>
                <a:cs typeface="Cardo"/>
                <a:sym typeface="Cardo"/>
              </a:rPr>
              <a:t>How to generate your own astrocartography map</a:t>
            </a:r>
          </a:p>
          <a:p>
            <a:pPr algn="l">
              <a:lnSpc>
                <a:spcPts val="3192"/>
              </a:lnSpc>
            </a:pPr>
          </a:p>
          <a:p>
            <a:pPr algn="l" marL="518163" indent="-259082" lvl="1">
              <a:lnSpc>
                <a:spcPts val="3192"/>
              </a:lnSpc>
              <a:buFont typeface="Arial"/>
              <a:buChar char="•"/>
            </a:pPr>
            <a:r>
              <a:rPr lang="en-US" sz="2400">
                <a:solidFill>
                  <a:srgbClr val="2C5E93"/>
                </a:solidFill>
                <a:latin typeface="Cardo"/>
                <a:ea typeface="Cardo"/>
                <a:cs typeface="Cardo"/>
                <a:sym typeface="Cardo"/>
              </a:rPr>
              <a:t>Reading the planetary lines and what they mean</a:t>
            </a:r>
          </a:p>
          <a:p>
            <a:pPr algn="l">
              <a:lnSpc>
                <a:spcPts val="3192"/>
              </a:lnSpc>
            </a:pPr>
          </a:p>
          <a:p>
            <a:pPr algn="l" marL="518163" indent="-259082" lvl="1">
              <a:lnSpc>
                <a:spcPts val="3192"/>
              </a:lnSpc>
              <a:buFont typeface="Arial"/>
              <a:buChar char="•"/>
            </a:pPr>
            <a:r>
              <a:rPr lang="en-US" sz="2400">
                <a:solidFill>
                  <a:srgbClr val="2C5E93"/>
                </a:solidFill>
                <a:latin typeface="Cardo"/>
                <a:ea typeface="Cardo"/>
                <a:cs typeface="Cardo"/>
                <a:sym typeface="Cardo"/>
              </a:rPr>
              <a:t>Parans and how they add another layer of interpretation</a:t>
            </a:r>
          </a:p>
          <a:p>
            <a:pPr algn="l">
              <a:lnSpc>
                <a:spcPts val="3192"/>
              </a:lnSpc>
            </a:pPr>
          </a:p>
          <a:p>
            <a:pPr algn="l" marL="518163" indent="-259082" lvl="1">
              <a:lnSpc>
                <a:spcPts val="3192"/>
              </a:lnSpc>
              <a:buFont typeface="Arial"/>
              <a:buChar char="•"/>
            </a:pPr>
            <a:r>
              <a:rPr lang="en-US" sz="2400">
                <a:solidFill>
                  <a:srgbClr val="2C5E93"/>
                </a:solidFill>
                <a:latin typeface="Cardo"/>
                <a:ea typeface="Cardo"/>
                <a:cs typeface="Cardo"/>
                <a:sym typeface="Cardo"/>
              </a:rPr>
              <a:t>Local Space and mapping planetary energy within a city</a:t>
            </a:r>
          </a:p>
          <a:p>
            <a:pPr algn="l">
              <a:lnSpc>
                <a:spcPts val="3192"/>
              </a:lnSpc>
            </a:pPr>
          </a:p>
          <a:p>
            <a:pPr algn="l" marL="518163" indent="-259082" lvl="1">
              <a:lnSpc>
                <a:spcPts val="3192"/>
              </a:lnSpc>
              <a:buFont typeface="Arial"/>
              <a:buChar char="•"/>
            </a:pPr>
            <a:r>
              <a:rPr lang="en-US" sz="2400">
                <a:solidFill>
                  <a:srgbClr val="2C5E93"/>
                </a:solidFill>
                <a:latin typeface="Cardo"/>
                <a:ea typeface="Cardo"/>
                <a:cs typeface="Cardo"/>
                <a:sym typeface="Cardo"/>
              </a:rPr>
              <a:t>Remote activation and how to tap into a line's energy without</a:t>
            </a:r>
            <a:r>
              <a:rPr lang="en-US" sz="2400">
                <a:solidFill>
                  <a:srgbClr val="2C5E93"/>
                </a:solidFill>
                <a:latin typeface="Cardo"/>
                <a:ea typeface="Cardo"/>
                <a:cs typeface="Cardo"/>
                <a:sym typeface="Cardo"/>
              </a:rPr>
              <a:t> traveling</a:t>
            </a:r>
          </a:p>
          <a:p>
            <a:pPr algn="l" marL="0" indent="0" lvl="0">
              <a:lnSpc>
                <a:spcPts val="3192"/>
              </a:lnSpc>
            </a:pPr>
          </a:p>
        </p:txBody>
      </p:sp>
      <p:sp>
        <p:nvSpPr>
          <p:cNvPr name="TextBox 11" id="11"/>
          <p:cNvSpPr txBox="true"/>
          <p:nvPr/>
        </p:nvSpPr>
        <p:spPr>
          <a:xfrm rot="0">
            <a:off x="12441460" y="1391467"/>
            <a:ext cx="4559359" cy="1097033"/>
          </a:xfrm>
          <a:prstGeom prst="rect">
            <a:avLst/>
          </a:prstGeom>
        </p:spPr>
        <p:txBody>
          <a:bodyPr anchor="t" rtlCol="false" tIns="0" lIns="0" bIns="0" rIns="0">
            <a:spAutoFit/>
          </a:bodyPr>
          <a:lstStyle/>
          <a:p>
            <a:pPr algn="l">
              <a:lnSpc>
                <a:spcPts val="2934"/>
              </a:lnSpc>
            </a:pPr>
            <a:r>
              <a:rPr lang="en-US" sz="1956" spc="19" b="true">
                <a:solidFill>
                  <a:srgbClr val="2C5E93"/>
                </a:solidFill>
                <a:latin typeface="Cardo Bold"/>
                <a:ea typeface="Cardo Bold"/>
                <a:cs typeface="Cardo Bold"/>
                <a:sym typeface="Cardo Bold"/>
              </a:rPr>
              <a:t>I’d love to continue working with you! Here are a few ways to enter my world! </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845997" y="3693900"/>
            <a:ext cx="2945623" cy="5236663"/>
            <a:chOff x="0" y="0"/>
            <a:chExt cx="13716000" cy="24384000"/>
          </a:xfrm>
        </p:grpSpPr>
        <p:sp>
          <p:nvSpPr>
            <p:cNvPr name="Freeform 4" id="4"/>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3"/>
              <a:stretch>
                <a:fillRect l="-27037" t="0" r="-27037" b="0"/>
              </a:stretch>
            </a:blipFill>
          </p:spPr>
        </p:sp>
        <p:sp>
          <p:nvSpPr>
            <p:cNvPr name="Freeform 5" id="5"/>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4"/>
              <a:stretch>
                <a:fillRect l="0" t="0" r="0" b="0"/>
              </a:stretch>
            </a:blipFill>
          </p:spPr>
        </p:sp>
      </p:grpSp>
      <p:sp>
        <p:nvSpPr>
          <p:cNvPr name="Freeform 6" id="6"/>
          <p:cNvSpPr/>
          <p:nvPr/>
        </p:nvSpPr>
        <p:spPr>
          <a:xfrm flipH="false" flipV="false" rot="0">
            <a:off x="10968744" y="5846284"/>
            <a:ext cx="2546217" cy="3412016"/>
          </a:xfrm>
          <a:custGeom>
            <a:avLst/>
            <a:gdLst/>
            <a:ahLst/>
            <a:cxnLst/>
            <a:rect r="r" b="b" t="t" l="l"/>
            <a:pathLst>
              <a:path h="3412016" w="2546217">
                <a:moveTo>
                  <a:pt x="0" y="0"/>
                </a:moveTo>
                <a:lnTo>
                  <a:pt x="2546217" y="0"/>
                </a:lnTo>
                <a:lnTo>
                  <a:pt x="2546217" y="3412016"/>
                </a:lnTo>
                <a:lnTo>
                  <a:pt x="0" y="3412016"/>
                </a:lnTo>
                <a:lnTo>
                  <a:pt x="0" y="0"/>
                </a:lnTo>
                <a:close/>
              </a:path>
            </a:pathLst>
          </a:custGeom>
          <a:blipFill>
            <a:blip r:embed="rId5"/>
            <a:stretch>
              <a:fillRect l="0" t="0" r="0" b="0"/>
            </a:stretch>
          </a:blipFill>
        </p:spPr>
      </p:sp>
      <p:sp>
        <p:nvSpPr>
          <p:cNvPr name="Freeform 7" id="7"/>
          <p:cNvSpPr/>
          <p:nvPr/>
        </p:nvSpPr>
        <p:spPr>
          <a:xfrm flipH="false" flipV="false" rot="0">
            <a:off x="14721140" y="2998528"/>
            <a:ext cx="2923398" cy="1644411"/>
          </a:xfrm>
          <a:custGeom>
            <a:avLst/>
            <a:gdLst/>
            <a:ahLst/>
            <a:cxnLst/>
            <a:rect r="r" b="b" t="t" l="l"/>
            <a:pathLst>
              <a:path h="1644411" w="2923398">
                <a:moveTo>
                  <a:pt x="0" y="0"/>
                </a:moveTo>
                <a:lnTo>
                  <a:pt x="2923397" y="0"/>
                </a:lnTo>
                <a:lnTo>
                  <a:pt x="2923397" y="1644411"/>
                </a:lnTo>
                <a:lnTo>
                  <a:pt x="0" y="164441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1093929">
            <a:off x="10223950" y="2622257"/>
            <a:ext cx="3271896" cy="3128751"/>
          </a:xfrm>
          <a:custGeom>
            <a:avLst/>
            <a:gdLst/>
            <a:ahLst/>
            <a:cxnLst/>
            <a:rect r="r" b="b" t="t" l="l"/>
            <a:pathLst>
              <a:path h="3128751" w="3271896">
                <a:moveTo>
                  <a:pt x="0" y="0"/>
                </a:moveTo>
                <a:lnTo>
                  <a:pt x="3271896" y="0"/>
                </a:lnTo>
                <a:lnTo>
                  <a:pt x="3271896" y="3128751"/>
                </a:lnTo>
                <a:lnTo>
                  <a:pt x="0" y="312875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1151167" y="1343025"/>
            <a:ext cx="8437504" cy="2146301"/>
          </a:xfrm>
          <a:prstGeom prst="rect">
            <a:avLst/>
          </a:prstGeom>
        </p:spPr>
        <p:txBody>
          <a:bodyPr anchor="t" rtlCol="false" tIns="0" lIns="0" bIns="0" rIns="0">
            <a:spAutoFit/>
          </a:bodyPr>
          <a:lstStyle/>
          <a:p>
            <a:pPr algn="l" marL="0" indent="0" lvl="0">
              <a:lnSpc>
                <a:spcPts val="8075"/>
              </a:lnSpc>
            </a:pPr>
            <a:r>
              <a:rPr lang="en-US" sz="9500" i="true" spc="-228">
                <a:solidFill>
                  <a:srgbClr val="8A9D8F"/>
                </a:solidFill>
                <a:latin typeface="Noto Serif Display ExtraCondensed Italics"/>
                <a:ea typeface="Noto Serif Display ExtraCondensed Italics"/>
                <a:cs typeface="Noto Serif Display ExtraCondensed Italics"/>
                <a:sym typeface="Noto Serif Display ExtraCondensed Italics"/>
              </a:rPr>
              <a:t>Ways to Work with Me</a:t>
            </a:r>
          </a:p>
        </p:txBody>
      </p:sp>
      <p:sp>
        <p:nvSpPr>
          <p:cNvPr name="TextBox 10" id="10"/>
          <p:cNvSpPr txBox="true"/>
          <p:nvPr/>
        </p:nvSpPr>
        <p:spPr>
          <a:xfrm rot="0">
            <a:off x="2773050" y="3655800"/>
            <a:ext cx="7043587" cy="6673469"/>
          </a:xfrm>
          <a:prstGeom prst="rect">
            <a:avLst/>
          </a:prstGeom>
        </p:spPr>
        <p:txBody>
          <a:bodyPr anchor="t" rtlCol="false" tIns="0" lIns="0" bIns="0" rIns="0">
            <a:spAutoFit/>
          </a:bodyPr>
          <a:lstStyle/>
          <a:p>
            <a:pPr algn="l" marL="669289" indent="-334645" lvl="1">
              <a:lnSpc>
                <a:spcPts val="4122"/>
              </a:lnSpc>
              <a:buFont typeface="Arial"/>
              <a:buChar char="•"/>
            </a:pPr>
            <a:r>
              <a:rPr lang="en-US" sz="3099">
                <a:solidFill>
                  <a:srgbClr val="2C5E93"/>
                </a:solidFill>
                <a:latin typeface="Cardo"/>
                <a:ea typeface="Cardo"/>
                <a:cs typeface="Cardo"/>
                <a:sym typeface="Cardo"/>
              </a:rPr>
              <a:t>Download the Free Astrocartography Guide &amp; Save the Webapp!</a:t>
            </a:r>
          </a:p>
          <a:p>
            <a:pPr algn="l" marL="669289" indent="-334645" lvl="1">
              <a:lnSpc>
                <a:spcPts val="4122"/>
              </a:lnSpc>
              <a:buFont typeface="Arial"/>
              <a:buChar char="•"/>
            </a:pPr>
            <a:r>
              <a:rPr lang="en-US" sz="3099">
                <a:solidFill>
                  <a:srgbClr val="2C5E93"/>
                </a:solidFill>
                <a:latin typeface="Cardo"/>
                <a:ea typeface="Cardo"/>
                <a:cs typeface="Cardo"/>
                <a:sym typeface="Cardo"/>
              </a:rPr>
              <a:t>Subscribe to my YouTube Channel</a:t>
            </a:r>
          </a:p>
          <a:p>
            <a:pPr algn="l" marL="669289" indent="-334645" lvl="1">
              <a:lnSpc>
                <a:spcPts val="4122"/>
              </a:lnSpc>
              <a:buFont typeface="Arial"/>
              <a:buChar char="•"/>
            </a:pPr>
            <a:r>
              <a:rPr lang="en-US" sz="3099">
                <a:solidFill>
                  <a:srgbClr val="2C5E93"/>
                </a:solidFill>
                <a:latin typeface="Cardo"/>
                <a:ea typeface="Cardo"/>
                <a:cs typeface="Cardo"/>
                <a:sym typeface="Cardo"/>
              </a:rPr>
              <a:t>Enroll into the Foundations of Astro Mapping Course! </a:t>
            </a:r>
          </a:p>
          <a:p>
            <a:pPr algn="l" marL="669289" indent="-334645" lvl="1">
              <a:lnSpc>
                <a:spcPts val="4122"/>
              </a:lnSpc>
              <a:buFont typeface="Arial"/>
              <a:buChar char="•"/>
            </a:pPr>
            <a:r>
              <a:rPr lang="en-US" sz="3099">
                <a:solidFill>
                  <a:srgbClr val="2C5E93"/>
                </a:solidFill>
                <a:latin typeface="Cardo"/>
                <a:ea typeface="Cardo"/>
                <a:cs typeface="Cardo"/>
                <a:sym typeface="Cardo"/>
              </a:rPr>
              <a:t>Book a 1:1 Reading with Me</a:t>
            </a:r>
          </a:p>
          <a:p>
            <a:pPr algn="l" marL="669289" indent="-334645" lvl="1">
              <a:lnSpc>
                <a:spcPts val="4122"/>
              </a:lnSpc>
              <a:buFont typeface="Arial"/>
              <a:buChar char="•"/>
            </a:pPr>
            <a:r>
              <a:rPr lang="en-US" sz="3099">
                <a:solidFill>
                  <a:srgbClr val="2C5E93"/>
                </a:solidFill>
                <a:latin typeface="Cardo"/>
                <a:ea typeface="Cardo"/>
                <a:cs typeface="Cardo"/>
                <a:sym typeface="Cardo"/>
              </a:rPr>
              <a:t>Come to the Astrocartography Retreat in France! </a:t>
            </a:r>
          </a:p>
          <a:p>
            <a:pPr algn="l">
              <a:lnSpc>
                <a:spcPts val="4122"/>
              </a:lnSpc>
            </a:pPr>
          </a:p>
          <a:p>
            <a:pPr algn="l">
              <a:lnSpc>
                <a:spcPts val="4122"/>
              </a:lnSpc>
            </a:pPr>
            <a:r>
              <a:rPr lang="en-US" sz="3099">
                <a:solidFill>
                  <a:srgbClr val="2C5E93"/>
                </a:solidFill>
                <a:latin typeface="Cardo"/>
                <a:ea typeface="Cardo"/>
                <a:cs typeface="Cardo"/>
                <a:sym typeface="Cardo"/>
              </a:rPr>
              <a:t>COUPON(s): MYSTICSOUTH/MYSTICSOUTH-C/MYSTICSOUTH-G</a:t>
            </a:r>
          </a:p>
          <a:p>
            <a:pPr algn="l" marL="0" indent="0" lvl="0">
              <a:lnSpc>
                <a:spcPts val="4122"/>
              </a:lnSpc>
            </a:pPr>
          </a:p>
        </p:txBody>
      </p:sp>
      <p:sp>
        <p:nvSpPr>
          <p:cNvPr name="TextBox 11" id="11"/>
          <p:cNvSpPr txBox="true"/>
          <p:nvPr/>
        </p:nvSpPr>
        <p:spPr>
          <a:xfrm rot="0">
            <a:off x="12441460" y="1391467"/>
            <a:ext cx="4559359" cy="1097033"/>
          </a:xfrm>
          <a:prstGeom prst="rect">
            <a:avLst/>
          </a:prstGeom>
        </p:spPr>
        <p:txBody>
          <a:bodyPr anchor="t" rtlCol="false" tIns="0" lIns="0" bIns="0" rIns="0">
            <a:spAutoFit/>
          </a:bodyPr>
          <a:lstStyle/>
          <a:p>
            <a:pPr algn="l">
              <a:lnSpc>
                <a:spcPts val="2934"/>
              </a:lnSpc>
            </a:pPr>
            <a:r>
              <a:rPr lang="en-US" sz="1956" spc="19" b="true">
                <a:solidFill>
                  <a:srgbClr val="2C5E93"/>
                </a:solidFill>
                <a:latin typeface="Cardo Bold"/>
                <a:ea typeface="Cardo Bold"/>
                <a:cs typeface="Cardo Bold"/>
                <a:sym typeface="Cardo Bold"/>
              </a:rPr>
              <a:t>I’d love to continue working with you! Here are a few ways to enter my world! </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2888" r="0" b="-12888"/>
            </a:stretch>
          </a:blipFill>
        </p:spPr>
      </p:sp>
      <p:sp>
        <p:nvSpPr>
          <p:cNvPr name="Freeform 3" id="3"/>
          <p:cNvSpPr/>
          <p:nvPr/>
        </p:nvSpPr>
        <p:spPr>
          <a:xfrm flipH="false" flipV="false" rot="-5400000">
            <a:off x="3225159" y="-3734762"/>
            <a:ext cx="11837682" cy="17756524"/>
          </a:xfrm>
          <a:custGeom>
            <a:avLst/>
            <a:gdLst/>
            <a:ahLst/>
            <a:cxnLst/>
            <a:rect r="r" b="b" t="t" l="l"/>
            <a:pathLst>
              <a:path h="17756524" w="11837682">
                <a:moveTo>
                  <a:pt x="0" y="0"/>
                </a:moveTo>
                <a:lnTo>
                  <a:pt x="11837682" y="0"/>
                </a:lnTo>
                <a:lnTo>
                  <a:pt x="11837682" y="17756524"/>
                </a:lnTo>
                <a:lnTo>
                  <a:pt x="0" y="17756524"/>
                </a:lnTo>
                <a:lnTo>
                  <a:pt x="0" y="0"/>
                </a:lnTo>
                <a:close/>
              </a:path>
            </a:pathLst>
          </a:custGeom>
          <a:blipFill>
            <a:blip r:embed="rId3">
              <a:alphaModFix amt="75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9686993" y="8414488"/>
            <a:ext cx="8904451" cy="2489536"/>
          </a:xfrm>
          <a:custGeom>
            <a:avLst/>
            <a:gdLst/>
            <a:ahLst/>
            <a:cxnLst/>
            <a:rect r="r" b="b" t="t" l="l"/>
            <a:pathLst>
              <a:path h="2489536" w="8904451">
                <a:moveTo>
                  <a:pt x="0" y="0"/>
                </a:moveTo>
                <a:lnTo>
                  <a:pt x="8904451" y="0"/>
                </a:lnTo>
                <a:lnTo>
                  <a:pt x="8904451" y="2489537"/>
                </a:lnTo>
                <a:lnTo>
                  <a:pt x="0" y="24895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5" id="5"/>
          <p:cNvSpPr/>
          <p:nvPr/>
        </p:nvSpPr>
        <p:spPr>
          <a:xfrm>
            <a:off x="2070203" y="4130782"/>
            <a:ext cx="3371448" cy="0"/>
          </a:xfrm>
          <a:prstGeom prst="line">
            <a:avLst/>
          </a:prstGeom>
          <a:ln cap="flat" w="9525">
            <a:solidFill>
              <a:srgbClr val="F6F3EC"/>
            </a:solidFill>
            <a:prstDash val="solid"/>
            <a:headEnd type="none" len="sm" w="sm"/>
            <a:tailEnd type="none" len="sm" w="sm"/>
          </a:ln>
        </p:spPr>
      </p:sp>
      <p:sp>
        <p:nvSpPr>
          <p:cNvPr name="AutoShape 6" id="6"/>
          <p:cNvSpPr/>
          <p:nvPr/>
        </p:nvSpPr>
        <p:spPr>
          <a:xfrm>
            <a:off x="2070203" y="4910639"/>
            <a:ext cx="3371448" cy="0"/>
          </a:xfrm>
          <a:prstGeom prst="line">
            <a:avLst/>
          </a:prstGeom>
          <a:ln cap="flat" w="9525">
            <a:solidFill>
              <a:srgbClr val="F6F3EC"/>
            </a:solidFill>
            <a:prstDash val="solid"/>
            <a:headEnd type="none" len="sm" w="sm"/>
            <a:tailEnd type="none" len="sm" w="sm"/>
          </a:ln>
        </p:spPr>
      </p:sp>
      <p:grpSp>
        <p:nvGrpSpPr>
          <p:cNvPr name="Group 7" id="7"/>
          <p:cNvGrpSpPr>
            <a:grpSpLocks noChangeAspect="true"/>
          </p:cNvGrpSpPr>
          <p:nvPr/>
        </p:nvGrpSpPr>
        <p:grpSpPr>
          <a:xfrm rot="0">
            <a:off x="13180384" y="3705473"/>
            <a:ext cx="3829187" cy="3829187"/>
            <a:chOff x="0" y="0"/>
            <a:chExt cx="14187043" cy="14187043"/>
          </a:xfrm>
        </p:grpSpPr>
        <p:sp>
          <p:nvSpPr>
            <p:cNvPr name="Freeform 8" id="8"/>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7"/>
              <a:stretch>
                <a:fillRect l="0" t="-6570" r="0" b="-43703"/>
              </a:stretch>
            </a:blipFill>
          </p:spPr>
        </p:sp>
        <p:sp>
          <p:nvSpPr>
            <p:cNvPr name="Freeform 9" id="9"/>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8"/>
              <a:stretch>
                <a:fillRect l="0" t="0" r="0" b="0"/>
              </a:stretch>
            </a:blipFill>
          </p:spPr>
        </p:sp>
      </p:grpSp>
      <p:sp>
        <p:nvSpPr>
          <p:cNvPr name="Freeform 10" id="10"/>
          <p:cNvSpPr/>
          <p:nvPr/>
        </p:nvSpPr>
        <p:spPr>
          <a:xfrm flipH="false" flipV="false" rot="0">
            <a:off x="10658869" y="1199827"/>
            <a:ext cx="3091268" cy="3710812"/>
          </a:xfrm>
          <a:custGeom>
            <a:avLst/>
            <a:gdLst/>
            <a:ahLst/>
            <a:cxnLst/>
            <a:rect r="r" b="b" t="t" l="l"/>
            <a:pathLst>
              <a:path h="3710812" w="3091268">
                <a:moveTo>
                  <a:pt x="0" y="0"/>
                </a:moveTo>
                <a:lnTo>
                  <a:pt x="3091268" y="0"/>
                </a:lnTo>
                <a:lnTo>
                  <a:pt x="3091268" y="3710812"/>
                </a:lnTo>
                <a:lnTo>
                  <a:pt x="0" y="3710812"/>
                </a:lnTo>
                <a:lnTo>
                  <a:pt x="0" y="0"/>
                </a:lnTo>
                <a:close/>
              </a:path>
            </a:pathLst>
          </a:custGeom>
          <a:blipFill>
            <a:blip r:embed="rId9"/>
            <a:stretch>
              <a:fillRect l="0" t="0" r="0" b="0"/>
            </a:stretch>
          </a:blipFill>
        </p:spPr>
      </p:sp>
      <p:grpSp>
        <p:nvGrpSpPr>
          <p:cNvPr name="Group 11" id="11"/>
          <p:cNvGrpSpPr>
            <a:grpSpLocks noChangeAspect="true"/>
          </p:cNvGrpSpPr>
          <p:nvPr/>
        </p:nvGrpSpPr>
        <p:grpSpPr>
          <a:xfrm rot="0">
            <a:off x="9686993" y="5208599"/>
            <a:ext cx="2411611" cy="4287308"/>
            <a:chOff x="0" y="0"/>
            <a:chExt cx="13716000" cy="24384000"/>
          </a:xfrm>
        </p:grpSpPr>
        <p:sp>
          <p:nvSpPr>
            <p:cNvPr name="Freeform 12" id="12"/>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0"/>
              <a:stretch>
                <a:fillRect l="-9151" t="0" r="-9151" b="0"/>
              </a:stretch>
            </a:blipFill>
          </p:spPr>
        </p:sp>
        <p:sp>
          <p:nvSpPr>
            <p:cNvPr name="Freeform 13" id="13"/>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1"/>
              <a:stretch>
                <a:fillRect l="0" t="0" r="0" b="0"/>
              </a:stretch>
            </a:blipFill>
          </p:spPr>
        </p:sp>
      </p:grpSp>
      <p:sp>
        <p:nvSpPr>
          <p:cNvPr name="Freeform 14" id="14"/>
          <p:cNvSpPr/>
          <p:nvPr/>
        </p:nvSpPr>
        <p:spPr>
          <a:xfrm flipH="false" flipV="false" rot="0">
            <a:off x="7836751" y="5490068"/>
            <a:ext cx="2867893" cy="1125648"/>
          </a:xfrm>
          <a:custGeom>
            <a:avLst/>
            <a:gdLst/>
            <a:ahLst/>
            <a:cxnLst/>
            <a:rect r="r" b="b" t="t" l="l"/>
            <a:pathLst>
              <a:path h="1125648" w="2867893">
                <a:moveTo>
                  <a:pt x="0" y="0"/>
                </a:moveTo>
                <a:lnTo>
                  <a:pt x="2867892" y="0"/>
                </a:lnTo>
                <a:lnTo>
                  <a:pt x="2867892" y="1125647"/>
                </a:lnTo>
                <a:lnTo>
                  <a:pt x="0" y="112564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5" id="15"/>
          <p:cNvSpPr/>
          <p:nvPr/>
        </p:nvSpPr>
        <p:spPr>
          <a:xfrm flipH="false" flipV="false" rot="0">
            <a:off x="14139218" y="2520081"/>
            <a:ext cx="3657600" cy="492252"/>
          </a:xfrm>
          <a:custGeom>
            <a:avLst/>
            <a:gdLst/>
            <a:ahLst/>
            <a:cxnLst/>
            <a:rect r="r" b="b" t="t" l="l"/>
            <a:pathLst>
              <a:path h="492252" w="3657600">
                <a:moveTo>
                  <a:pt x="0" y="0"/>
                </a:moveTo>
                <a:lnTo>
                  <a:pt x="3657600" y="0"/>
                </a:lnTo>
                <a:lnTo>
                  <a:pt x="3657600" y="492252"/>
                </a:lnTo>
                <a:lnTo>
                  <a:pt x="0" y="49225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16" id="16"/>
          <p:cNvGrpSpPr>
            <a:grpSpLocks noChangeAspect="true"/>
          </p:cNvGrpSpPr>
          <p:nvPr/>
        </p:nvGrpSpPr>
        <p:grpSpPr>
          <a:xfrm rot="0">
            <a:off x="10886745" y="1448449"/>
            <a:ext cx="2635516" cy="2635516"/>
            <a:chOff x="0" y="0"/>
            <a:chExt cx="13716000" cy="13716000"/>
          </a:xfrm>
        </p:grpSpPr>
        <p:sp>
          <p:nvSpPr>
            <p:cNvPr name="Freeform 17" id="17"/>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6"/>
              <a:stretch>
                <a:fillRect l="0" t="-25136" r="0" b="-25136"/>
              </a:stretch>
            </a:blipFill>
          </p:spPr>
        </p:sp>
        <p:sp>
          <p:nvSpPr>
            <p:cNvPr name="Freeform 18" id="1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7"/>
              <a:stretch>
                <a:fillRect l="0" t="0" r="0" b="0"/>
              </a:stretch>
            </a:blipFill>
          </p:spPr>
        </p:sp>
      </p:grpSp>
      <p:sp>
        <p:nvSpPr>
          <p:cNvPr name="TextBox 19" id="19"/>
          <p:cNvSpPr txBox="true"/>
          <p:nvPr/>
        </p:nvSpPr>
        <p:spPr>
          <a:xfrm rot="0">
            <a:off x="2070203" y="6156818"/>
            <a:ext cx="4743852" cy="2436040"/>
          </a:xfrm>
          <a:prstGeom prst="rect">
            <a:avLst/>
          </a:prstGeom>
        </p:spPr>
        <p:txBody>
          <a:bodyPr anchor="t" rtlCol="false" tIns="0" lIns="0" bIns="0" rIns="0">
            <a:spAutoFit/>
          </a:bodyPr>
          <a:lstStyle/>
          <a:p>
            <a:pPr algn="l">
              <a:lnSpc>
                <a:spcPts val="3280"/>
              </a:lnSpc>
              <a:spcBef>
                <a:spcPct val="0"/>
              </a:spcBef>
            </a:pPr>
            <a:r>
              <a:rPr lang="en-US" sz="2342">
                <a:solidFill>
                  <a:srgbClr val="2C5E93"/>
                </a:solidFill>
                <a:latin typeface="Cardo"/>
                <a:ea typeface="Cardo"/>
                <a:cs typeface="Cardo"/>
                <a:sym typeface="Cardo"/>
              </a:rPr>
              <a:t>Thank you for giving me the opportunity to instruct you today! i hope this class was helpful and that you feel more empowered when it comes to Astrocartography and locational astrology! </a:t>
            </a:r>
          </a:p>
        </p:txBody>
      </p:sp>
      <p:sp>
        <p:nvSpPr>
          <p:cNvPr name="TextBox 20" id="20"/>
          <p:cNvSpPr txBox="true"/>
          <p:nvPr/>
        </p:nvSpPr>
        <p:spPr>
          <a:xfrm rot="0">
            <a:off x="2070203" y="979463"/>
            <a:ext cx="5766548" cy="1866860"/>
          </a:xfrm>
          <a:prstGeom prst="rect">
            <a:avLst/>
          </a:prstGeom>
        </p:spPr>
        <p:txBody>
          <a:bodyPr anchor="t" rtlCol="false" tIns="0" lIns="0" bIns="0" rIns="0">
            <a:spAutoFit/>
          </a:bodyPr>
          <a:lstStyle/>
          <a:p>
            <a:pPr algn="l" marL="0" indent="0" lvl="0">
              <a:lnSpc>
                <a:spcPts val="15227"/>
              </a:lnSpc>
              <a:spcBef>
                <a:spcPct val="0"/>
              </a:spcBef>
            </a:pPr>
            <a:r>
              <a:rPr lang="en-US" sz="10876" i="true" spc="-261">
                <a:solidFill>
                  <a:srgbClr val="2C5E93"/>
                </a:solidFill>
                <a:latin typeface="Noto Serif Display ExtraCondensed Italics"/>
                <a:ea typeface="Noto Serif Display ExtraCondensed Italics"/>
                <a:cs typeface="Noto Serif Display ExtraCondensed Italics"/>
                <a:sym typeface="Noto Serif Display ExtraCondensed Italics"/>
              </a:rPr>
              <a:t>Thank You!</a:t>
            </a:r>
          </a:p>
        </p:txBody>
      </p:sp>
      <p:sp>
        <p:nvSpPr>
          <p:cNvPr name="TextBox 21" id="21"/>
          <p:cNvSpPr txBox="true"/>
          <p:nvPr/>
        </p:nvSpPr>
        <p:spPr>
          <a:xfrm rot="0">
            <a:off x="2070203" y="3520701"/>
            <a:ext cx="3497630" cy="329232"/>
          </a:xfrm>
          <a:prstGeom prst="rect">
            <a:avLst/>
          </a:prstGeom>
        </p:spPr>
        <p:txBody>
          <a:bodyPr anchor="t" rtlCol="false" tIns="0" lIns="0" bIns="0" rIns="0">
            <a:spAutoFit/>
          </a:bodyPr>
          <a:lstStyle/>
          <a:p>
            <a:pPr algn="l">
              <a:lnSpc>
                <a:spcPts val="2614"/>
              </a:lnSpc>
              <a:spcBef>
                <a:spcPct val="0"/>
              </a:spcBef>
            </a:pPr>
            <a:r>
              <a:rPr lang="en-US" sz="1867">
                <a:solidFill>
                  <a:srgbClr val="2C5E93"/>
                </a:solidFill>
                <a:latin typeface="Open Sans"/>
                <a:ea typeface="Open Sans"/>
                <a:cs typeface="Open Sans"/>
                <a:sym typeface="Open Sans"/>
              </a:rPr>
              <a:t>www.faithgraceinspires.com</a:t>
            </a:r>
          </a:p>
        </p:txBody>
      </p:sp>
      <p:sp>
        <p:nvSpPr>
          <p:cNvPr name="TextBox 22" id="22"/>
          <p:cNvSpPr txBox="true"/>
          <p:nvPr/>
        </p:nvSpPr>
        <p:spPr>
          <a:xfrm rot="0">
            <a:off x="2070203" y="4338658"/>
            <a:ext cx="3882725" cy="324047"/>
          </a:xfrm>
          <a:prstGeom prst="rect">
            <a:avLst/>
          </a:prstGeom>
        </p:spPr>
        <p:txBody>
          <a:bodyPr anchor="t" rtlCol="false" tIns="0" lIns="0" bIns="0" rIns="0">
            <a:spAutoFit/>
          </a:bodyPr>
          <a:lstStyle/>
          <a:p>
            <a:pPr algn="l">
              <a:lnSpc>
                <a:spcPts val="2614"/>
              </a:lnSpc>
              <a:spcBef>
                <a:spcPct val="0"/>
              </a:spcBef>
            </a:pPr>
            <a:r>
              <a:rPr lang="en-US" sz="1867">
                <a:solidFill>
                  <a:srgbClr val="2C5E93"/>
                </a:solidFill>
                <a:latin typeface="Open Sans"/>
                <a:ea typeface="Open Sans"/>
                <a:cs typeface="Open Sans"/>
                <a:sym typeface="Open Sans"/>
              </a:rPr>
              <a:t>assistant@faithgraceinspires.com</a:t>
            </a:r>
          </a:p>
        </p:txBody>
      </p:sp>
      <p:sp>
        <p:nvSpPr>
          <p:cNvPr name="TextBox 23" id="23"/>
          <p:cNvSpPr txBox="true"/>
          <p:nvPr/>
        </p:nvSpPr>
        <p:spPr>
          <a:xfrm rot="0">
            <a:off x="2070203" y="5160974"/>
            <a:ext cx="4743852" cy="329232"/>
          </a:xfrm>
          <a:prstGeom prst="rect">
            <a:avLst/>
          </a:prstGeom>
        </p:spPr>
        <p:txBody>
          <a:bodyPr anchor="t" rtlCol="false" tIns="0" lIns="0" bIns="0" rIns="0">
            <a:spAutoFit/>
          </a:bodyPr>
          <a:lstStyle/>
          <a:p>
            <a:pPr algn="l">
              <a:lnSpc>
                <a:spcPts val="2614"/>
              </a:lnSpc>
              <a:spcBef>
                <a:spcPct val="0"/>
              </a:spcBef>
            </a:pPr>
            <a:r>
              <a:rPr lang="en-US" sz="1867">
                <a:solidFill>
                  <a:srgbClr val="2C5E93"/>
                </a:solidFill>
                <a:latin typeface="Open Sans"/>
                <a:ea typeface="Open Sans"/>
                <a:cs typeface="Open Sans"/>
                <a:sym typeface="Open Sans"/>
              </a:rPr>
              <a:t>@faithgraceinspires</a:t>
            </a:r>
          </a:p>
        </p:txBody>
      </p:sp>
      <p:pic>
        <p:nvPicPr>
          <p:cNvPr name="Picture 24" id="24"/>
          <p:cNvPicPr>
            <a:picLocks noChangeAspect="true"/>
          </p:cNvPicPr>
          <p:nvPr/>
        </p:nvPicPr>
        <p:blipFill>
          <a:blip r:embed="rId18"/>
          <a:stretch>
            <a:fillRect/>
          </a:stretch>
        </p:blipFill>
        <p:spPr>
          <a:xfrm rot="0">
            <a:off x="10624565" y="1180216"/>
            <a:ext cx="3218800" cy="3218800"/>
          </a:xfrm>
          <a:prstGeom prst="rect">
            <a:avLst/>
          </a:prstGeom>
        </p:spPr>
      </p:pic>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2888" r="0" b="-12888"/>
            </a:stretch>
          </a:blipFill>
        </p:spPr>
      </p:sp>
      <p:sp>
        <p:nvSpPr>
          <p:cNvPr name="Freeform 3" id="3"/>
          <p:cNvSpPr/>
          <p:nvPr/>
        </p:nvSpPr>
        <p:spPr>
          <a:xfrm flipH="false" flipV="false" rot="-5400000">
            <a:off x="3398202" y="-5171121"/>
            <a:ext cx="12850699" cy="19276048"/>
          </a:xfrm>
          <a:custGeom>
            <a:avLst/>
            <a:gdLst/>
            <a:ahLst/>
            <a:cxnLst/>
            <a:rect r="r" b="b" t="t" l="l"/>
            <a:pathLst>
              <a:path h="19276048" w="12850699">
                <a:moveTo>
                  <a:pt x="0" y="0"/>
                </a:moveTo>
                <a:lnTo>
                  <a:pt x="12850699" y="0"/>
                </a:lnTo>
                <a:lnTo>
                  <a:pt x="12850699" y="19276048"/>
                </a:lnTo>
                <a:lnTo>
                  <a:pt x="0" y="19276048"/>
                </a:lnTo>
                <a:lnTo>
                  <a:pt x="0" y="0"/>
                </a:lnTo>
                <a:close/>
              </a:path>
            </a:pathLst>
          </a:custGeom>
          <a:blipFill>
            <a:blip r:embed="rId3">
              <a:alphaModFix amt="30000"/>
              <a:extLst>
                <a:ext uri="{96DAC541-7B7A-43D3-8B79-37D633B846F1}">
                  <asvg:svgBlip xmlns:asvg="http://schemas.microsoft.com/office/drawing/2016/SVG/main" r:embed="rId4"/>
                </a:ext>
              </a:extLst>
            </a:blip>
            <a:stretch>
              <a:fillRect l="0" t="0" r="0" b="0"/>
            </a:stretch>
          </a:blipFill>
        </p:spPr>
      </p:sp>
      <p:grpSp>
        <p:nvGrpSpPr>
          <p:cNvPr name="Group 4" id="4"/>
          <p:cNvGrpSpPr>
            <a:grpSpLocks noChangeAspect="true"/>
          </p:cNvGrpSpPr>
          <p:nvPr/>
        </p:nvGrpSpPr>
        <p:grpSpPr>
          <a:xfrm rot="0">
            <a:off x="1530344" y="3925590"/>
            <a:ext cx="5995404" cy="5995404"/>
            <a:chOff x="0" y="0"/>
            <a:chExt cx="13716000" cy="13716000"/>
          </a:xfrm>
        </p:grpSpPr>
        <p:sp>
          <p:nvSpPr>
            <p:cNvPr name="Freeform 5" id="5"/>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5"/>
              <a:stretch>
                <a:fillRect l="-31360" t="0" r="-31360" b="0"/>
              </a:stretch>
            </a:blipFill>
          </p:spPr>
        </p:sp>
        <p:sp>
          <p:nvSpPr>
            <p:cNvPr name="Freeform 6" id="6"/>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6"/>
              <a:stretch>
                <a:fillRect l="0" t="0" r="0" b="0"/>
              </a:stretch>
            </a:blipFill>
          </p:spPr>
        </p:sp>
      </p:grpSp>
      <p:sp>
        <p:nvSpPr>
          <p:cNvPr name="Freeform 7" id="7"/>
          <p:cNvSpPr/>
          <p:nvPr/>
        </p:nvSpPr>
        <p:spPr>
          <a:xfrm flipH="false" flipV="false" rot="0">
            <a:off x="11435254" y="790589"/>
            <a:ext cx="3091268" cy="3710812"/>
          </a:xfrm>
          <a:custGeom>
            <a:avLst/>
            <a:gdLst/>
            <a:ahLst/>
            <a:cxnLst/>
            <a:rect r="r" b="b" t="t" l="l"/>
            <a:pathLst>
              <a:path h="3710812" w="3091268">
                <a:moveTo>
                  <a:pt x="0" y="0"/>
                </a:moveTo>
                <a:lnTo>
                  <a:pt x="3091268" y="0"/>
                </a:lnTo>
                <a:lnTo>
                  <a:pt x="3091268" y="3710812"/>
                </a:lnTo>
                <a:lnTo>
                  <a:pt x="0" y="3710812"/>
                </a:lnTo>
                <a:lnTo>
                  <a:pt x="0" y="0"/>
                </a:lnTo>
                <a:close/>
              </a:path>
            </a:pathLst>
          </a:custGeom>
          <a:blipFill>
            <a:blip r:embed="rId7"/>
            <a:stretch>
              <a:fillRect l="0" t="0" r="0" b="0"/>
            </a:stretch>
          </a:blipFill>
        </p:spPr>
      </p:sp>
      <p:sp>
        <p:nvSpPr>
          <p:cNvPr name="Freeform 8" id="8"/>
          <p:cNvSpPr/>
          <p:nvPr/>
        </p:nvSpPr>
        <p:spPr>
          <a:xfrm flipH="false" flipV="false" rot="0">
            <a:off x="16170317" y="295917"/>
            <a:ext cx="1729630" cy="2613228"/>
          </a:xfrm>
          <a:custGeom>
            <a:avLst/>
            <a:gdLst/>
            <a:ahLst/>
            <a:cxnLst/>
            <a:rect r="r" b="b" t="t" l="l"/>
            <a:pathLst>
              <a:path h="2613228" w="1729630">
                <a:moveTo>
                  <a:pt x="0" y="0"/>
                </a:moveTo>
                <a:lnTo>
                  <a:pt x="1729630" y="0"/>
                </a:lnTo>
                <a:lnTo>
                  <a:pt x="1729630" y="2613228"/>
                </a:lnTo>
                <a:lnTo>
                  <a:pt x="0" y="2613228"/>
                </a:lnTo>
                <a:lnTo>
                  <a:pt x="0" y="0"/>
                </a:lnTo>
                <a:close/>
              </a:path>
            </a:pathLst>
          </a:custGeom>
          <a:blipFill>
            <a:blip r:embed="rId8"/>
            <a:stretch>
              <a:fillRect l="0" t="0" r="0" b="0"/>
            </a:stretch>
          </a:blipFill>
        </p:spPr>
      </p:sp>
      <p:sp>
        <p:nvSpPr>
          <p:cNvPr name="TextBox 9" id="9"/>
          <p:cNvSpPr txBox="true"/>
          <p:nvPr/>
        </p:nvSpPr>
        <p:spPr>
          <a:xfrm rot="0">
            <a:off x="1028700" y="904889"/>
            <a:ext cx="10198217" cy="2728347"/>
          </a:xfrm>
          <a:prstGeom prst="rect">
            <a:avLst/>
          </a:prstGeom>
        </p:spPr>
        <p:txBody>
          <a:bodyPr anchor="t" rtlCol="false" tIns="0" lIns="0" bIns="0" rIns="0">
            <a:spAutoFit/>
          </a:bodyPr>
          <a:lstStyle/>
          <a:p>
            <a:pPr algn="l" marL="0" indent="0" lvl="0">
              <a:lnSpc>
                <a:spcPts val="10602"/>
              </a:lnSpc>
            </a:pPr>
            <a:r>
              <a:rPr lang="en-US" sz="9908" i="true" spc="-743">
                <a:solidFill>
                  <a:srgbClr val="2C5E93"/>
                </a:solidFill>
                <a:latin typeface="Noto Serif Display ExtraCondensed Italics"/>
                <a:ea typeface="Noto Serif Display ExtraCondensed Italics"/>
                <a:cs typeface="Noto Serif Display ExtraCondensed Italics"/>
                <a:sym typeface="Noto Serif Display ExtraCondensed Italics"/>
              </a:rPr>
              <a:t>What is AstroCartoGraphy? </a:t>
            </a:r>
          </a:p>
        </p:txBody>
      </p:sp>
      <p:sp>
        <p:nvSpPr>
          <p:cNvPr name="TextBox 10" id="10"/>
          <p:cNvSpPr txBox="true"/>
          <p:nvPr/>
        </p:nvSpPr>
        <p:spPr>
          <a:xfrm rot="0">
            <a:off x="9218724" y="4814238"/>
            <a:ext cx="7816409" cy="4901319"/>
          </a:xfrm>
          <a:prstGeom prst="rect">
            <a:avLst/>
          </a:prstGeom>
        </p:spPr>
        <p:txBody>
          <a:bodyPr anchor="t" rtlCol="false" tIns="0" lIns="0" bIns="0" rIns="0">
            <a:spAutoFit/>
          </a:bodyPr>
          <a:lstStyle/>
          <a:p>
            <a:pPr algn="l">
              <a:lnSpc>
                <a:spcPts val="3534"/>
              </a:lnSpc>
            </a:pPr>
            <a:r>
              <a:rPr lang="en-US" b="true" sz="2356" spc="23">
                <a:solidFill>
                  <a:srgbClr val="F6F3EC"/>
                </a:solidFill>
                <a:latin typeface="Cardo Bold"/>
                <a:ea typeface="Cardo Bold"/>
                <a:cs typeface="Cardo Bold"/>
                <a:sym typeface="Cardo Bold"/>
              </a:rPr>
              <a:t>What is Astrocartography?</a:t>
            </a:r>
          </a:p>
          <a:p>
            <a:pPr algn="l" marL="508760" indent="-254380" lvl="1">
              <a:lnSpc>
                <a:spcPts val="3534"/>
              </a:lnSpc>
              <a:buFont typeface="Arial"/>
              <a:buChar char="•"/>
            </a:pPr>
            <a:r>
              <a:rPr lang="en-US" b="true" sz="2356" spc="23">
                <a:solidFill>
                  <a:srgbClr val="F6F3EC"/>
                </a:solidFill>
                <a:latin typeface="Cardo Bold"/>
                <a:ea typeface="Cardo Bold"/>
                <a:cs typeface="Cardo Bold"/>
                <a:sym typeface="Cardo Bold"/>
              </a:rPr>
              <a:t>A sector of locational astrology</a:t>
            </a:r>
          </a:p>
          <a:p>
            <a:pPr algn="l" marL="508760" indent="-254380" lvl="1">
              <a:lnSpc>
                <a:spcPts val="3534"/>
              </a:lnSpc>
              <a:buFont typeface="Arial"/>
              <a:buChar char="•"/>
            </a:pPr>
            <a:r>
              <a:rPr lang="en-US" b="true" sz="2356" spc="23">
                <a:solidFill>
                  <a:srgbClr val="F6F3EC"/>
                </a:solidFill>
                <a:latin typeface="Cardo Bold"/>
                <a:ea typeface="Cardo Bold"/>
                <a:cs typeface="Cardo Bold"/>
                <a:sym typeface="Cardo Bold"/>
              </a:rPr>
              <a:t>Locational astrology has existed for centuries, used by ancient civilizations</a:t>
            </a:r>
          </a:p>
          <a:p>
            <a:pPr algn="l" marL="508760" indent="-254380" lvl="1">
              <a:lnSpc>
                <a:spcPts val="3534"/>
              </a:lnSpc>
              <a:buFont typeface="Arial"/>
              <a:buChar char="•"/>
            </a:pPr>
            <a:r>
              <a:rPr lang="en-US" b="true" sz="2356" spc="23">
                <a:solidFill>
                  <a:srgbClr val="F6F3EC"/>
                </a:solidFill>
                <a:latin typeface="Cardo Bold"/>
                <a:ea typeface="Cardo Bold"/>
                <a:cs typeface="Cardo Bold"/>
                <a:sym typeface="Cardo Bold"/>
              </a:rPr>
              <a:t>Jim Lewis coined the term "Astrocartography," creating the map format we know today</a:t>
            </a:r>
          </a:p>
          <a:p>
            <a:pPr algn="l" marL="508760" indent="-254380" lvl="1">
              <a:lnSpc>
                <a:spcPts val="3534"/>
              </a:lnSpc>
              <a:buFont typeface="Arial"/>
              <a:buChar char="•"/>
            </a:pPr>
            <a:r>
              <a:rPr lang="en-US" b="true" sz="2356" spc="23">
                <a:solidFill>
                  <a:srgbClr val="F6F3EC"/>
                </a:solidFill>
                <a:latin typeface="Cardo Bold"/>
                <a:ea typeface="Cardo Bold"/>
                <a:cs typeface="Cardo Bold"/>
                <a:sym typeface="Cardo Bold"/>
              </a:rPr>
              <a:t>Takes birth chart and relocated chart data and translates it into a world map</a:t>
            </a:r>
          </a:p>
          <a:p>
            <a:pPr algn="l" marL="508760" indent="-254380" lvl="1">
              <a:lnSpc>
                <a:spcPts val="3534"/>
              </a:lnSpc>
              <a:buFont typeface="Arial"/>
              <a:buChar char="•"/>
            </a:pPr>
            <a:r>
              <a:rPr lang="en-US" b="true" sz="2356" spc="23">
                <a:solidFill>
                  <a:srgbClr val="F6F3EC"/>
                </a:solidFill>
                <a:latin typeface="Cardo Bold"/>
                <a:ea typeface="Cardo Bold"/>
                <a:cs typeface="Cardo Bold"/>
                <a:sym typeface="Cardo Bold"/>
              </a:rPr>
              <a:t>Shows lines marking where each planet was positioned on an angle across different locations</a:t>
            </a:r>
          </a:p>
          <a:p>
            <a:pPr algn="l" marL="0" indent="0" lvl="0">
              <a:lnSpc>
                <a:spcPts val="3534"/>
              </a:lnSpc>
              <a:spcBef>
                <a:spcPct val="0"/>
              </a:spcBef>
            </a:pPr>
          </a:p>
        </p:txBody>
      </p:sp>
      <p:pic>
        <p:nvPicPr>
          <p:cNvPr name="Picture 11" id="11"/>
          <p:cNvPicPr>
            <a:picLocks noChangeAspect="true"/>
          </p:cNvPicPr>
          <p:nvPr/>
        </p:nvPicPr>
        <p:blipFill>
          <a:blip r:embed="rId9"/>
          <a:stretch>
            <a:fillRect/>
          </a:stretch>
        </p:blipFill>
        <p:spPr>
          <a:xfrm rot="0">
            <a:off x="11469577" y="862500"/>
            <a:ext cx="3022622" cy="3022622"/>
          </a:xfrm>
          <a:prstGeom prst="rect">
            <a:avLst/>
          </a:prstGeom>
        </p:spPr>
      </p:pic>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8A9D8F"/>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3225159" y="-3734762"/>
            <a:ext cx="11837682" cy="17756524"/>
          </a:xfrm>
          <a:custGeom>
            <a:avLst/>
            <a:gdLst/>
            <a:ahLst/>
            <a:cxnLst/>
            <a:rect r="r" b="b" t="t" l="l"/>
            <a:pathLst>
              <a:path h="17756524" w="11837682">
                <a:moveTo>
                  <a:pt x="0" y="0"/>
                </a:moveTo>
                <a:lnTo>
                  <a:pt x="11837682" y="0"/>
                </a:lnTo>
                <a:lnTo>
                  <a:pt x="11837682" y="17756524"/>
                </a:lnTo>
                <a:lnTo>
                  <a:pt x="0" y="17756524"/>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802784" y="1953897"/>
            <a:ext cx="12144644" cy="1866860"/>
          </a:xfrm>
          <a:prstGeom prst="rect">
            <a:avLst/>
          </a:prstGeom>
        </p:spPr>
        <p:txBody>
          <a:bodyPr anchor="t" rtlCol="false" tIns="0" lIns="0" bIns="0" rIns="0">
            <a:spAutoFit/>
          </a:bodyPr>
          <a:lstStyle/>
          <a:p>
            <a:pPr algn="ctr">
              <a:lnSpc>
                <a:spcPts val="15227"/>
              </a:lnSpc>
            </a:pPr>
            <a:r>
              <a:rPr lang="en-US" sz="10876" i="true" spc="-261">
                <a:solidFill>
                  <a:srgbClr val="2C5E93"/>
                </a:solidFill>
                <a:latin typeface="Noto Serif Display ExtraCondensed Italics"/>
                <a:ea typeface="Noto Serif Display ExtraCondensed Italics"/>
                <a:cs typeface="Noto Serif Display ExtraCondensed Italics"/>
                <a:sym typeface="Noto Serif Display ExtraCondensed Italics"/>
              </a:rPr>
              <a:t>Use It</a:t>
            </a:r>
          </a:p>
        </p:txBody>
      </p:sp>
      <p:sp>
        <p:nvSpPr>
          <p:cNvPr name="TextBox 4" id="4"/>
          <p:cNvSpPr txBox="true"/>
          <p:nvPr/>
        </p:nvSpPr>
        <p:spPr>
          <a:xfrm rot="0">
            <a:off x="4725708" y="847725"/>
            <a:ext cx="5018341" cy="1698626"/>
          </a:xfrm>
          <a:prstGeom prst="rect">
            <a:avLst/>
          </a:prstGeom>
        </p:spPr>
        <p:txBody>
          <a:bodyPr anchor="t" rtlCol="false" tIns="0" lIns="0" bIns="0" rIns="0">
            <a:spAutoFit/>
          </a:bodyPr>
          <a:lstStyle/>
          <a:p>
            <a:pPr algn="l" marL="0" indent="0" lvl="0">
              <a:lnSpc>
                <a:spcPts val="13999"/>
              </a:lnSpc>
              <a:spcBef>
                <a:spcPct val="0"/>
              </a:spcBef>
            </a:pPr>
            <a:r>
              <a:rPr lang="en-US" sz="9999" i="true" spc="-239">
                <a:solidFill>
                  <a:srgbClr val="2C5E93"/>
                </a:solidFill>
                <a:latin typeface="Noto Serif Display ExtraCondensed Italics"/>
                <a:ea typeface="Noto Serif Display ExtraCondensed Italics"/>
                <a:cs typeface="Noto Serif Display ExtraCondensed Italics"/>
                <a:sym typeface="Noto Serif Display ExtraCondensed Italics"/>
              </a:rPr>
              <a:t>Ways To</a:t>
            </a:r>
          </a:p>
        </p:txBody>
      </p:sp>
      <p:sp>
        <p:nvSpPr>
          <p:cNvPr name="Freeform 5" id="5"/>
          <p:cNvSpPr/>
          <p:nvPr/>
        </p:nvSpPr>
        <p:spPr>
          <a:xfrm flipH="false" flipV="false" rot="-126911">
            <a:off x="-1361559" y="-939130"/>
            <a:ext cx="9205571" cy="2358928"/>
          </a:xfrm>
          <a:custGeom>
            <a:avLst/>
            <a:gdLst/>
            <a:ahLst/>
            <a:cxnLst/>
            <a:rect r="r" b="b" t="t" l="l"/>
            <a:pathLst>
              <a:path h="2358928" w="9205571">
                <a:moveTo>
                  <a:pt x="0" y="0"/>
                </a:moveTo>
                <a:lnTo>
                  <a:pt x="9205570" y="0"/>
                </a:lnTo>
                <a:lnTo>
                  <a:pt x="9205570" y="2358927"/>
                </a:lnTo>
                <a:lnTo>
                  <a:pt x="0" y="235892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2585268">
            <a:off x="12616511" y="9258300"/>
            <a:ext cx="2589404" cy="2642249"/>
          </a:xfrm>
          <a:custGeom>
            <a:avLst/>
            <a:gdLst/>
            <a:ahLst/>
            <a:cxnLst/>
            <a:rect r="r" b="b" t="t" l="l"/>
            <a:pathLst>
              <a:path h="2642249" w="2589404">
                <a:moveTo>
                  <a:pt x="0" y="0"/>
                </a:moveTo>
                <a:lnTo>
                  <a:pt x="2589405" y="0"/>
                </a:lnTo>
                <a:lnTo>
                  <a:pt x="2589405" y="2642249"/>
                </a:lnTo>
                <a:lnTo>
                  <a:pt x="0" y="26422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164377">
            <a:off x="16340334" y="8218660"/>
            <a:ext cx="2341695" cy="4114800"/>
          </a:xfrm>
          <a:custGeom>
            <a:avLst/>
            <a:gdLst/>
            <a:ahLst/>
            <a:cxnLst/>
            <a:rect r="r" b="b" t="t" l="l"/>
            <a:pathLst>
              <a:path h="4114800" w="2341695">
                <a:moveTo>
                  <a:pt x="0" y="0"/>
                </a:moveTo>
                <a:lnTo>
                  <a:pt x="2341695" y="0"/>
                </a:lnTo>
                <a:lnTo>
                  <a:pt x="2341695"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14947428" y="9015893"/>
            <a:ext cx="2598918" cy="2542214"/>
          </a:xfrm>
          <a:custGeom>
            <a:avLst/>
            <a:gdLst/>
            <a:ahLst/>
            <a:cxnLst/>
            <a:rect r="r" b="b" t="t" l="l"/>
            <a:pathLst>
              <a:path h="2542214" w="2598918">
                <a:moveTo>
                  <a:pt x="0" y="0"/>
                </a:moveTo>
                <a:lnTo>
                  <a:pt x="2598918" y="0"/>
                </a:lnTo>
                <a:lnTo>
                  <a:pt x="2598918" y="2542214"/>
                </a:lnTo>
                <a:lnTo>
                  <a:pt x="0" y="254221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14890395" y="8280723"/>
            <a:ext cx="1873045" cy="735170"/>
          </a:xfrm>
          <a:custGeom>
            <a:avLst/>
            <a:gdLst/>
            <a:ahLst/>
            <a:cxnLst/>
            <a:rect r="r" b="b" t="t" l="l"/>
            <a:pathLst>
              <a:path h="735170" w="1873045">
                <a:moveTo>
                  <a:pt x="0" y="0"/>
                </a:moveTo>
                <a:lnTo>
                  <a:pt x="1873045" y="0"/>
                </a:lnTo>
                <a:lnTo>
                  <a:pt x="1873045" y="735170"/>
                </a:lnTo>
                <a:lnTo>
                  <a:pt x="0" y="73517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5874344" y="3528903"/>
            <a:ext cx="5192177" cy="4114800"/>
          </a:xfrm>
          <a:custGeom>
            <a:avLst/>
            <a:gdLst/>
            <a:ahLst/>
            <a:cxnLst/>
            <a:rect r="r" b="b" t="t" l="l"/>
            <a:pathLst>
              <a:path h="4114800" w="5192177">
                <a:moveTo>
                  <a:pt x="0" y="0"/>
                </a:moveTo>
                <a:lnTo>
                  <a:pt x="5192177" y="0"/>
                </a:lnTo>
                <a:lnTo>
                  <a:pt x="5192177"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1" id="11"/>
          <p:cNvSpPr txBox="true"/>
          <p:nvPr/>
        </p:nvSpPr>
        <p:spPr>
          <a:xfrm rot="0">
            <a:off x="1196413" y="5867996"/>
            <a:ext cx="5483847" cy="1216025"/>
          </a:xfrm>
          <a:prstGeom prst="rect">
            <a:avLst/>
          </a:prstGeom>
        </p:spPr>
        <p:txBody>
          <a:bodyPr anchor="t" rtlCol="false" tIns="0" lIns="0" bIns="0" rIns="0">
            <a:spAutoFit/>
          </a:bodyPr>
          <a:lstStyle/>
          <a:p>
            <a:pPr algn="l">
              <a:lnSpc>
                <a:spcPts val="4899"/>
              </a:lnSpc>
            </a:pPr>
            <a:r>
              <a:rPr lang="en-US" sz="3499" spc="524">
                <a:solidFill>
                  <a:srgbClr val="2C5E93"/>
                </a:solidFill>
                <a:latin typeface="Cardo"/>
                <a:ea typeface="Cardo"/>
                <a:cs typeface="Cardo"/>
                <a:sym typeface="Cardo"/>
              </a:rPr>
              <a:t>TRAVEL &amp; EXPERIENCE</a:t>
            </a:r>
          </a:p>
        </p:txBody>
      </p:sp>
      <p:sp>
        <p:nvSpPr>
          <p:cNvPr name="TextBox 12" id="12"/>
          <p:cNvSpPr txBox="true"/>
          <p:nvPr/>
        </p:nvSpPr>
        <p:spPr>
          <a:xfrm rot="0">
            <a:off x="1028700" y="7397614"/>
            <a:ext cx="5483847" cy="2588896"/>
          </a:xfrm>
          <a:prstGeom prst="rect">
            <a:avLst/>
          </a:prstGeom>
        </p:spPr>
        <p:txBody>
          <a:bodyPr anchor="t" rtlCol="false" tIns="0" lIns="0" bIns="0" rIns="0">
            <a:spAutoFit/>
          </a:bodyPr>
          <a:lstStyle/>
          <a:p>
            <a:pPr algn="l" marL="604515" indent="-302257" lvl="1">
              <a:lnSpc>
                <a:spcPts val="4199"/>
              </a:lnSpc>
              <a:buFont typeface="Arial"/>
              <a:buChar char="•"/>
            </a:pPr>
            <a:r>
              <a:rPr lang="en-US" sz="2799" spc="27">
                <a:solidFill>
                  <a:srgbClr val="2C5E93"/>
                </a:solidFill>
                <a:latin typeface="Cardo"/>
                <a:ea typeface="Cardo"/>
                <a:cs typeface="Cardo"/>
                <a:sym typeface="Cardo"/>
              </a:rPr>
              <a:t>Relocation </a:t>
            </a:r>
          </a:p>
          <a:p>
            <a:pPr algn="l" marL="604515" indent="-302257" lvl="1">
              <a:lnSpc>
                <a:spcPts val="4199"/>
              </a:lnSpc>
              <a:buFont typeface="Arial"/>
              <a:buChar char="•"/>
            </a:pPr>
            <a:r>
              <a:rPr lang="en-US" sz="2799" spc="27">
                <a:solidFill>
                  <a:srgbClr val="2C5E93"/>
                </a:solidFill>
                <a:latin typeface="Cardo"/>
                <a:ea typeface="Cardo"/>
                <a:cs typeface="Cardo"/>
                <a:sym typeface="Cardo"/>
              </a:rPr>
              <a:t>Intentional Travel </a:t>
            </a:r>
          </a:p>
          <a:p>
            <a:pPr algn="l" marL="604515" indent="-302257" lvl="1">
              <a:lnSpc>
                <a:spcPts val="4199"/>
              </a:lnSpc>
              <a:buFont typeface="Arial"/>
              <a:buChar char="•"/>
            </a:pPr>
            <a:r>
              <a:rPr lang="en-US" sz="2799" spc="27">
                <a:solidFill>
                  <a:srgbClr val="2C5E93"/>
                </a:solidFill>
                <a:latin typeface="Cardo"/>
                <a:ea typeface="Cardo"/>
                <a:cs typeface="Cardo"/>
                <a:sym typeface="Cardo"/>
              </a:rPr>
              <a:t>Deeper connections </a:t>
            </a:r>
          </a:p>
          <a:p>
            <a:pPr algn="l" marL="604515" indent="-302257" lvl="1">
              <a:lnSpc>
                <a:spcPts val="4199"/>
              </a:lnSpc>
              <a:buFont typeface="Arial"/>
              <a:buChar char="•"/>
            </a:pPr>
            <a:r>
              <a:rPr lang="en-US" sz="2799" spc="27">
                <a:solidFill>
                  <a:srgbClr val="2C5E93"/>
                </a:solidFill>
                <a:latin typeface="Cardo"/>
                <a:ea typeface="Cardo"/>
                <a:cs typeface="Cardo"/>
                <a:sym typeface="Cardo"/>
              </a:rPr>
              <a:t>For a Specific Goal: Career, Study, Projects, Business</a:t>
            </a:r>
          </a:p>
        </p:txBody>
      </p:sp>
      <p:sp>
        <p:nvSpPr>
          <p:cNvPr name="TextBox 13" id="13"/>
          <p:cNvSpPr txBox="true"/>
          <p:nvPr/>
        </p:nvSpPr>
        <p:spPr>
          <a:xfrm rot="0">
            <a:off x="12166658" y="2350752"/>
            <a:ext cx="6121342" cy="1216025"/>
          </a:xfrm>
          <a:prstGeom prst="rect">
            <a:avLst/>
          </a:prstGeom>
        </p:spPr>
        <p:txBody>
          <a:bodyPr anchor="t" rtlCol="false" tIns="0" lIns="0" bIns="0" rIns="0">
            <a:spAutoFit/>
          </a:bodyPr>
          <a:lstStyle/>
          <a:p>
            <a:pPr algn="l">
              <a:lnSpc>
                <a:spcPts val="4899"/>
              </a:lnSpc>
            </a:pPr>
            <a:r>
              <a:rPr lang="en-US" sz="3499" spc="524">
                <a:solidFill>
                  <a:srgbClr val="2C5E93"/>
                </a:solidFill>
                <a:latin typeface="Cardo"/>
                <a:ea typeface="Cardo"/>
                <a:cs typeface="Cardo"/>
                <a:sym typeface="Cardo"/>
              </a:rPr>
              <a:t>CONNECTION AND PURPOSE </a:t>
            </a:r>
          </a:p>
        </p:txBody>
      </p:sp>
      <p:sp>
        <p:nvSpPr>
          <p:cNvPr name="TextBox 14" id="14"/>
          <p:cNvSpPr txBox="true"/>
          <p:nvPr/>
        </p:nvSpPr>
        <p:spPr>
          <a:xfrm rot="0">
            <a:off x="12583161" y="3636606"/>
            <a:ext cx="6352137" cy="3453765"/>
          </a:xfrm>
          <a:prstGeom prst="rect">
            <a:avLst/>
          </a:prstGeom>
        </p:spPr>
        <p:txBody>
          <a:bodyPr anchor="t" rtlCol="false" tIns="0" lIns="0" bIns="0" rIns="0">
            <a:spAutoFit/>
          </a:bodyPr>
          <a:lstStyle/>
          <a:p>
            <a:pPr algn="l" marL="669289" indent="-334645" lvl="1">
              <a:lnSpc>
                <a:spcPts val="4649"/>
              </a:lnSpc>
              <a:buFont typeface="Arial"/>
              <a:buChar char="•"/>
            </a:pPr>
            <a:r>
              <a:rPr lang="en-US" sz="3099" spc="30">
                <a:solidFill>
                  <a:srgbClr val="2C5E93"/>
                </a:solidFill>
                <a:latin typeface="Cardo"/>
                <a:ea typeface="Cardo"/>
                <a:cs typeface="Cardo"/>
                <a:sym typeface="Cardo"/>
              </a:rPr>
              <a:t>Birth Chart Remediation</a:t>
            </a:r>
          </a:p>
          <a:p>
            <a:pPr algn="l" marL="669289" indent="-334645" lvl="1">
              <a:lnSpc>
                <a:spcPts val="4649"/>
              </a:lnSpc>
              <a:buFont typeface="Arial"/>
              <a:buChar char="•"/>
            </a:pPr>
            <a:r>
              <a:rPr lang="en-US" sz="3099" spc="30">
                <a:solidFill>
                  <a:srgbClr val="2C5E93"/>
                </a:solidFill>
                <a:latin typeface="Cardo"/>
                <a:ea typeface="Cardo"/>
                <a:cs typeface="Cardo"/>
                <a:sym typeface="Cardo"/>
              </a:rPr>
              <a:t>Connecting with the land</a:t>
            </a:r>
          </a:p>
          <a:p>
            <a:pPr algn="l" marL="669289" indent="-334645" lvl="1">
              <a:lnSpc>
                <a:spcPts val="4649"/>
              </a:lnSpc>
              <a:buFont typeface="Arial"/>
              <a:buChar char="•"/>
            </a:pPr>
            <a:r>
              <a:rPr lang="en-US" sz="3099" spc="30">
                <a:solidFill>
                  <a:srgbClr val="2C5E93"/>
                </a:solidFill>
                <a:latin typeface="Cardo"/>
                <a:ea typeface="Cardo"/>
                <a:cs typeface="Cardo"/>
                <a:sym typeface="Cardo"/>
              </a:rPr>
              <a:t>Remote Activation </a:t>
            </a:r>
          </a:p>
          <a:p>
            <a:pPr algn="l" marL="669289" indent="-334645" lvl="1">
              <a:lnSpc>
                <a:spcPts val="4649"/>
              </a:lnSpc>
              <a:buFont typeface="Arial"/>
              <a:buChar char="•"/>
            </a:pPr>
            <a:r>
              <a:rPr lang="en-US" sz="3099" spc="30">
                <a:solidFill>
                  <a:srgbClr val="2C5E93"/>
                </a:solidFill>
                <a:latin typeface="Cardo"/>
                <a:ea typeface="Cardo"/>
                <a:cs typeface="Cardo"/>
                <a:sym typeface="Cardo"/>
              </a:rPr>
              <a:t>Business Marketing and Execution </a:t>
            </a:r>
          </a:p>
          <a:p>
            <a:pPr algn="l" marL="669289" indent="-334645" lvl="1">
              <a:lnSpc>
                <a:spcPts val="4649"/>
              </a:lnSpc>
              <a:buFont typeface="Arial"/>
              <a:buChar char="•"/>
            </a:pPr>
            <a:r>
              <a:rPr lang="en-US" sz="3099" spc="30">
                <a:solidFill>
                  <a:srgbClr val="2C5E93"/>
                </a:solidFill>
                <a:latin typeface="Cardo"/>
                <a:ea typeface="Cardo"/>
                <a:cs typeface="Cardo"/>
                <a:sym typeface="Cardo"/>
              </a:rPr>
              <a:t>Retreats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2888" r="0" b="-12888"/>
            </a:stretch>
          </a:blipFill>
        </p:spPr>
      </p:sp>
      <p:sp>
        <p:nvSpPr>
          <p:cNvPr name="Freeform 3" id="3"/>
          <p:cNvSpPr/>
          <p:nvPr/>
        </p:nvSpPr>
        <p:spPr>
          <a:xfrm flipH="false" flipV="false" rot="-5400000">
            <a:off x="2803017" y="-3819190"/>
            <a:ext cx="12175396" cy="18263093"/>
          </a:xfrm>
          <a:custGeom>
            <a:avLst/>
            <a:gdLst/>
            <a:ahLst/>
            <a:cxnLst/>
            <a:rect r="r" b="b" t="t" l="l"/>
            <a:pathLst>
              <a:path h="18263093" w="12175396">
                <a:moveTo>
                  <a:pt x="0" y="0"/>
                </a:moveTo>
                <a:lnTo>
                  <a:pt x="12175396" y="0"/>
                </a:lnTo>
                <a:lnTo>
                  <a:pt x="12175396" y="18263093"/>
                </a:lnTo>
                <a:lnTo>
                  <a:pt x="0" y="18263093"/>
                </a:lnTo>
                <a:lnTo>
                  <a:pt x="0" y="0"/>
                </a:lnTo>
                <a:close/>
              </a:path>
            </a:pathLst>
          </a:custGeom>
          <a:blipFill>
            <a:blip r:embed="rId3">
              <a:alphaModFix amt="25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712538">
            <a:off x="15927601" y="5942188"/>
            <a:ext cx="2663398" cy="4114800"/>
          </a:xfrm>
          <a:custGeom>
            <a:avLst/>
            <a:gdLst/>
            <a:ahLst/>
            <a:cxnLst/>
            <a:rect r="r" b="b" t="t" l="l"/>
            <a:pathLst>
              <a:path h="4114800" w="2663398">
                <a:moveTo>
                  <a:pt x="0" y="0"/>
                </a:moveTo>
                <a:lnTo>
                  <a:pt x="2663398" y="0"/>
                </a:lnTo>
                <a:lnTo>
                  <a:pt x="2663398"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5" id="5"/>
          <p:cNvSpPr/>
          <p:nvPr/>
        </p:nvSpPr>
        <p:spPr>
          <a:xfrm>
            <a:off x="1028700" y="5148262"/>
            <a:ext cx="9891056" cy="0"/>
          </a:xfrm>
          <a:prstGeom prst="line">
            <a:avLst/>
          </a:prstGeom>
          <a:ln cap="flat" w="9525">
            <a:solidFill>
              <a:srgbClr val="F6F3EC"/>
            </a:solidFill>
            <a:prstDash val="solid"/>
            <a:headEnd type="none" len="sm" w="sm"/>
            <a:tailEnd type="none" len="sm" w="sm"/>
          </a:ln>
        </p:spPr>
      </p:sp>
      <p:sp>
        <p:nvSpPr>
          <p:cNvPr name="AutoShape 6" id="6"/>
          <p:cNvSpPr/>
          <p:nvPr/>
        </p:nvSpPr>
        <p:spPr>
          <a:xfrm>
            <a:off x="1028700" y="7922769"/>
            <a:ext cx="9891056" cy="0"/>
          </a:xfrm>
          <a:prstGeom prst="line">
            <a:avLst/>
          </a:prstGeom>
          <a:ln cap="flat" w="9525">
            <a:solidFill>
              <a:srgbClr val="F6F3EC"/>
            </a:solidFill>
            <a:prstDash val="solid"/>
            <a:headEnd type="none" len="sm" w="sm"/>
            <a:tailEnd type="none" len="sm" w="sm"/>
          </a:ln>
        </p:spPr>
      </p:sp>
      <p:grpSp>
        <p:nvGrpSpPr>
          <p:cNvPr name="Group 7" id="7"/>
          <p:cNvGrpSpPr>
            <a:grpSpLocks noChangeAspect="true"/>
          </p:cNvGrpSpPr>
          <p:nvPr/>
        </p:nvGrpSpPr>
        <p:grpSpPr>
          <a:xfrm rot="0">
            <a:off x="13336818" y="637768"/>
            <a:ext cx="3672522" cy="3672522"/>
            <a:chOff x="0" y="0"/>
            <a:chExt cx="13716000" cy="13716000"/>
          </a:xfrm>
        </p:grpSpPr>
        <p:sp>
          <p:nvSpPr>
            <p:cNvPr name="Freeform 8" id="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7"/>
              <a:stretch>
                <a:fillRect l="0" t="-765" r="0" b="-22217"/>
              </a:stretch>
            </a:blipFill>
          </p:spPr>
        </p:sp>
        <p:sp>
          <p:nvSpPr>
            <p:cNvPr name="Freeform 9" id="9"/>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8"/>
              <a:stretch>
                <a:fillRect l="0" t="0" r="0" b="0"/>
              </a:stretch>
            </a:blipFill>
          </p:spPr>
        </p:sp>
      </p:grpSp>
      <p:sp>
        <p:nvSpPr>
          <p:cNvPr name="Freeform 10" id="10"/>
          <p:cNvSpPr/>
          <p:nvPr/>
        </p:nvSpPr>
        <p:spPr>
          <a:xfrm flipH="false" flipV="false" rot="0">
            <a:off x="12172957" y="4971372"/>
            <a:ext cx="3496953" cy="4286928"/>
          </a:xfrm>
          <a:custGeom>
            <a:avLst/>
            <a:gdLst/>
            <a:ahLst/>
            <a:cxnLst/>
            <a:rect r="r" b="b" t="t" l="l"/>
            <a:pathLst>
              <a:path h="4286928" w="3496953">
                <a:moveTo>
                  <a:pt x="0" y="0"/>
                </a:moveTo>
                <a:lnTo>
                  <a:pt x="3496953" y="0"/>
                </a:lnTo>
                <a:lnTo>
                  <a:pt x="3496953" y="4286928"/>
                </a:lnTo>
                <a:lnTo>
                  <a:pt x="0" y="4286928"/>
                </a:lnTo>
                <a:lnTo>
                  <a:pt x="0" y="0"/>
                </a:lnTo>
                <a:close/>
              </a:path>
            </a:pathLst>
          </a:custGeom>
          <a:blipFill>
            <a:blip r:embed="rId9"/>
            <a:stretch>
              <a:fillRect l="0" t="0" r="0" b="0"/>
            </a:stretch>
          </a:blipFill>
        </p:spPr>
      </p:sp>
      <p:sp>
        <p:nvSpPr>
          <p:cNvPr name="TextBox 11" id="11"/>
          <p:cNvSpPr txBox="true"/>
          <p:nvPr/>
        </p:nvSpPr>
        <p:spPr>
          <a:xfrm rot="0">
            <a:off x="1028700" y="3819980"/>
            <a:ext cx="9891056" cy="923470"/>
          </a:xfrm>
          <a:prstGeom prst="rect">
            <a:avLst/>
          </a:prstGeom>
        </p:spPr>
        <p:txBody>
          <a:bodyPr anchor="t" rtlCol="false" tIns="0" lIns="0" bIns="0" rIns="0">
            <a:spAutoFit/>
          </a:bodyPr>
          <a:lstStyle/>
          <a:p>
            <a:pPr algn="l">
              <a:lnSpc>
                <a:spcPts val="3700"/>
              </a:lnSpc>
              <a:spcBef>
                <a:spcPct val="0"/>
              </a:spcBef>
            </a:pPr>
            <a:r>
              <a:rPr lang="en-US" sz="2642">
                <a:solidFill>
                  <a:srgbClr val="2C5E93"/>
                </a:solidFill>
                <a:latin typeface="Cardo"/>
                <a:ea typeface="Cardo"/>
                <a:cs typeface="Cardo"/>
                <a:sym typeface="Cardo"/>
              </a:rPr>
              <a:t>ASC- Your Rising Sign. This is you, your body, your self image, how others perceive you, etc. </a:t>
            </a:r>
          </a:p>
        </p:txBody>
      </p:sp>
      <p:sp>
        <p:nvSpPr>
          <p:cNvPr name="TextBox 12" id="12"/>
          <p:cNvSpPr txBox="true"/>
          <p:nvPr/>
        </p:nvSpPr>
        <p:spPr>
          <a:xfrm rot="0">
            <a:off x="1028700" y="5218743"/>
            <a:ext cx="9891056" cy="2669085"/>
          </a:xfrm>
          <a:prstGeom prst="rect">
            <a:avLst/>
          </a:prstGeom>
        </p:spPr>
        <p:txBody>
          <a:bodyPr anchor="t" rtlCol="false" tIns="0" lIns="0" bIns="0" rIns="0">
            <a:spAutoFit/>
          </a:bodyPr>
          <a:lstStyle/>
          <a:p>
            <a:pPr algn="l">
              <a:lnSpc>
                <a:spcPts val="3420"/>
              </a:lnSpc>
            </a:pPr>
            <a:r>
              <a:rPr lang="en-US" sz="2442">
                <a:solidFill>
                  <a:srgbClr val="2C5E93"/>
                </a:solidFill>
                <a:latin typeface="Cardo"/>
                <a:ea typeface="Cardo"/>
                <a:cs typeface="Cardo"/>
                <a:sym typeface="Cardo"/>
              </a:rPr>
              <a:t>DSC- How you relate to others, how you perceive the people in your relationships, themes around dynamics within your personal relationships.</a:t>
            </a:r>
          </a:p>
          <a:p>
            <a:pPr algn="l">
              <a:lnSpc>
                <a:spcPts val="3420"/>
              </a:lnSpc>
            </a:pPr>
            <a:r>
              <a:rPr lang="en-US" sz="2442">
                <a:solidFill>
                  <a:srgbClr val="2C5E93"/>
                </a:solidFill>
                <a:latin typeface="Cardo"/>
                <a:ea typeface="Cardo"/>
                <a:cs typeface="Cardo"/>
                <a:sym typeface="Cardo"/>
              </a:rPr>
              <a:t> </a:t>
            </a:r>
          </a:p>
          <a:p>
            <a:pPr algn="l">
              <a:lnSpc>
                <a:spcPts val="3700"/>
              </a:lnSpc>
            </a:pPr>
            <a:r>
              <a:rPr lang="en-US" sz="2642">
                <a:solidFill>
                  <a:srgbClr val="2C5E93"/>
                </a:solidFill>
                <a:latin typeface="Cardo"/>
                <a:ea typeface="Cardo"/>
                <a:cs typeface="Cardo"/>
                <a:sym typeface="Cardo"/>
              </a:rPr>
              <a:t>IC- The root of your chart. Your background, matters of the home, matters related to family/parents/siblings, your subconscious</a:t>
            </a:r>
          </a:p>
          <a:p>
            <a:pPr algn="l">
              <a:lnSpc>
                <a:spcPts val="3700"/>
              </a:lnSpc>
              <a:spcBef>
                <a:spcPct val="0"/>
              </a:spcBef>
            </a:pPr>
          </a:p>
        </p:txBody>
      </p:sp>
      <p:sp>
        <p:nvSpPr>
          <p:cNvPr name="TextBox 13" id="13"/>
          <p:cNvSpPr txBox="true"/>
          <p:nvPr/>
        </p:nvSpPr>
        <p:spPr>
          <a:xfrm rot="0">
            <a:off x="1028700" y="8270432"/>
            <a:ext cx="9891056" cy="1390195"/>
          </a:xfrm>
          <a:prstGeom prst="rect">
            <a:avLst/>
          </a:prstGeom>
        </p:spPr>
        <p:txBody>
          <a:bodyPr anchor="t" rtlCol="false" tIns="0" lIns="0" bIns="0" rIns="0">
            <a:spAutoFit/>
          </a:bodyPr>
          <a:lstStyle/>
          <a:p>
            <a:pPr algn="l">
              <a:lnSpc>
                <a:spcPts val="3700"/>
              </a:lnSpc>
              <a:spcBef>
                <a:spcPct val="0"/>
              </a:spcBef>
            </a:pPr>
            <a:r>
              <a:rPr lang="en-US" sz="2642">
                <a:solidFill>
                  <a:srgbClr val="2C5E93"/>
                </a:solidFill>
                <a:latin typeface="Cardo"/>
                <a:ea typeface="Cardo"/>
                <a:cs typeface="Cardo"/>
                <a:sym typeface="Cardo"/>
              </a:rPr>
              <a:t>MC- The highest point in your chart. High visibility or feeling of being seen, the legacy you want to have, the way you conduct business, how you’re meant to show up in society on a high level. </a:t>
            </a:r>
          </a:p>
        </p:txBody>
      </p:sp>
      <p:sp>
        <p:nvSpPr>
          <p:cNvPr name="TextBox 14" id="14"/>
          <p:cNvSpPr txBox="true"/>
          <p:nvPr/>
        </p:nvSpPr>
        <p:spPr>
          <a:xfrm rot="0">
            <a:off x="1028700" y="1289052"/>
            <a:ext cx="4846750" cy="1914740"/>
          </a:xfrm>
          <a:prstGeom prst="rect">
            <a:avLst/>
          </a:prstGeom>
        </p:spPr>
        <p:txBody>
          <a:bodyPr anchor="t" rtlCol="false" tIns="0" lIns="0" bIns="0" rIns="0">
            <a:spAutoFit/>
          </a:bodyPr>
          <a:lstStyle/>
          <a:p>
            <a:pPr algn="l" marL="0" indent="0" lvl="0">
              <a:lnSpc>
                <a:spcPts val="15738"/>
              </a:lnSpc>
              <a:spcBef>
                <a:spcPct val="0"/>
              </a:spcBef>
            </a:pPr>
            <a:r>
              <a:rPr lang="en-US" sz="11241" i="true" spc="-269">
                <a:solidFill>
                  <a:srgbClr val="2C5E93"/>
                </a:solidFill>
                <a:latin typeface="Noto Serif Display ExtraCondensed Italics"/>
                <a:ea typeface="Noto Serif Display ExtraCondensed Italics"/>
                <a:cs typeface="Noto Serif Display ExtraCondensed Italics"/>
                <a:sym typeface="Noto Serif Display ExtraCondensed Italics"/>
              </a:rPr>
              <a:t>4 Angles </a:t>
            </a:r>
          </a:p>
        </p:txBody>
      </p:sp>
      <p:sp>
        <p:nvSpPr>
          <p:cNvPr name="TextBox 15" id="15"/>
          <p:cNvSpPr txBox="true"/>
          <p:nvPr/>
        </p:nvSpPr>
        <p:spPr>
          <a:xfrm rot="0">
            <a:off x="5974228" y="1296798"/>
            <a:ext cx="6198729" cy="1906995"/>
          </a:xfrm>
          <a:prstGeom prst="rect">
            <a:avLst/>
          </a:prstGeom>
        </p:spPr>
        <p:txBody>
          <a:bodyPr anchor="t" rtlCol="false" tIns="0" lIns="0" bIns="0" rIns="0">
            <a:spAutoFit/>
          </a:bodyPr>
          <a:lstStyle/>
          <a:p>
            <a:pPr algn="l" marL="0" indent="0" lvl="0">
              <a:lnSpc>
                <a:spcPts val="15640"/>
              </a:lnSpc>
              <a:spcBef>
                <a:spcPct val="0"/>
              </a:spcBef>
            </a:pPr>
            <a:r>
              <a:rPr lang="en-US" sz="11171" i="true" spc="-268">
                <a:solidFill>
                  <a:srgbClr val="2C5E93"/>
                </a:solidFill>
                <a:latin typeface="Noto Serif Display ExtraCondensed Italics"/>
                <a:ea typeface="Noto Serif Display ExtraCondensed Italics"/>
                <a:cs typeface="Noto Serif Display ExtraCondensed Italics"/>
                <a:sym typeface="Noto Serif Display ExtraCondensed Italics"/>
              </a:rPr>
              <a:t>in a Chart</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8A9D8F"/>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3225159" y="-3734762"/>
            <a:ext cx="11837682" cy="17756524"/>
          </a:xfrm>
          <a:custGeom>
            <a:avLst/>
            <a:gdLst/>
            <a:ahLst/>
            <a:cxnLst/>
            <a:rect r="r" b="b" t="t" l="l"/>
            <a:pathLst>
              <a:path h="17756524" w="11837682">
                <a:moveTo>
                  <a:pt x="0" y="0"/>
                </a:moveTo>
                <a:lnTo>
                  <a:pt x="11837682" y="0"/>
                </a:lnTo>
                <a:lnTo>
                  <a:pt x="11837682" y="17756524"/>
                </a:lnTo>
                <a:lnTo>
                  <a:pt x="0" y="17756524"/>
                </a:lnTo>
                <a:lnTo>
                  <a:pt x="0" y="0"/>
                </a:lnTo>
                <a:close/>
              </a:path>
            </a:pathLst>
          </a:custGeom>
          <a:blipFill>
            <a:blip r:embed="rId2">
              <a:alphaModFix amt="20999"/>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712538">
            <a:off x="15927601" y="5942188"/>
            <a:ext cx="2663398" cy="4114800"/>
          </a:xfrm>
          <a:custGeom>
            <a:avLst/>
            <a:gdLst/>
            <a:ahLst/>
            <a:cxnLst/>
            <a:rect r="r" b="b" t="t" l="l"/>
            <a:pathLst>
              <a:path h="4114800" w="2663398">
                <a:moveTo>
                  <a:pt x="0" y="0"/>
                </a:moveTo>
                <a:lnTo>
                  <a:pt x="2663398" y="0"/>
                </a:lnTo>
                <a:lnTo>
                  <a:pt x="2663398"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a:grpSpLocks noChangeAspect="true"/>
          </p:cNvGrpSpPr>
          <p:nvPr/>
        </p:nvGrpSpPr>
        <p:grpSpPr>
          <a:xfrm rot="0">
            <a:off x="11386494" y="5148262"/>
            <a:ext cx="4110038" cy="4110038"/>
            <a:chOff x="0" y="0"/>
            <a:chExt cx="14187043" cy="14187043"/>
          </a:xfrm>
        </p:grpSpPr>
        <p:sp>
          <p:nvSpPr>
            <p:cNvPr name="Freeform 5" id="5"/>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6"/>
              <a:stretch>
                <a:fillRect l="-29207" t="0" r="-29207" b="0"/>
              </a:stretch>
            </a:blipFill>
          </p:spPr>
        </p:sp>
        <p:sp>
          <p:nvSpPr>
            <p:cNvPr name="Freeform 6" id="6"/>
            <p:cNvSpPr/>
            <p:nvPr/>
          </p:nvSpPr>
          <p:spPr>
            <a:xfrm flipH="false" flipV="false" rot="0">
              <a:off x="0" y="0"/>
              <a:ext cx="14187043" cy="14187043"/>
            </a:xfrm>
            <a:custGeom>
              <a:avLst/>
              <a:gdLst/>
              <a:ahLst/>
              <a:cxnLst/>
              <a:rect r="r" b="b" t="t" l="l"/>
              <a:pathLst>
                <a:path h="14187043" w="14187043">
                  <a:moveTo>
                    <a:pt x="14187043" y="14187043"/>
                  </a:moveTo>
                  <a:lnTo>
                    <a:pt x="0" y="14187043"/>
                  </a:lnTo>
                  <a:lnTo>
                    <a:pt x="0" y="0"/>
                  </a:lnTo>
                  <a:lnTo>
                    <a:pt x="14187043" y="0"/>
                  </a:lnTo>
                  <a:lnTo>
                    <a:pt x="14187043" y="14187043"/>
                  </a:lnTo>
                  <a:close/>
                </a:path>
              </a:pathLst>
            </a:custGeom>
            <a:blipFill>
              <a:blip r:embed="rId7"/>
              <a:stretch>
                <a:fillRect l="0" t="0" r="0" b="0"/>
              </a:stretch>
            </a:blipFill>
          </p:spPr>
        </p:sp>
      </p:grpSp>
      <p:grpSp>
        <p:nvGrpSpPr>
          <p:cNvPr name="Group 7" id="7"/>
          <p:cNvGrpSpPr>
            <a:grpSpLocks noChangeAspect="true"/>
          </p:cNvGrpSpPr>
          <p:nvPr/>
        </p:nvGrpSpPr>
        <p:grpSpPr>
          <a:xfrm rot="0">
            <a:off x="12587393" y="1226220"/>
            <a:ext cx="4671907" cy="2627947"/>
            <a:chOff x="0" y="0"/>
            <a:chExt cx="24384000" cy="13716000"/>
          </a:xfrm>
        </p:grpSpPr>
        <p:sp>
          <p:nvSpPr>
            <p:cNvPr name="Freeform 8" id="8"/>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8"/>
              <a:stretch>
                <a:fillRect l="0" t="-12666" r="0" b="-12666"/>
              </a:stretch>
            </a:blipFill>
          </p:spPr>
        </p:sp>
        <p:sp>
          <p:nvSpPr>
            <p:cNvPr name="Freeform 9" id="9"/>
            <p:cNvSpPr/>
            <p:nvPr/>
          </p:nvSpPr>
          <p:spPr>
            <a:xfrm flipH="false" flipV="false" rot="0">
              <a:off x="0" y="0"/>
              <a:ext cx="24384000" cy="13716000"/>
            </a:xfrm>
            <a:custGeom>
              <a:avLst/>
              <a:gdLst/>
              <a:ahLst/>
              <a:cxnLst/>
              <a:rect r="r" b="b" t="t" l="l"/>
              <a:pathLst>
                <a:path h="13716000" w="24384000">
                  <a:moveTo>
                    <a:pt x="24384000" y="13716000"/>
                  </a:moveTo>
                  <a:lnTo>
                    <a:pt x="0" y="13716000"/>
                  </a:lnTo>
                  <a:lnTo>
                    <a:pt x="0" y="0"/>
                  </a:lnTo>
                  <a:lnTo>
                    <a:pt x="24384000" y="0"/>
                  </a:lnTo>
                  <a:lnTo>
                    <a:pt x="24384000" y="13716000"/>
                  </a:lnTo>
                  <a:close/>
                </a:path>
              </a:pathLst>
            </a:custGeom>
            <a:blipFill>
              <a:blip r:embed="rId9"/>
              <a:stretch>
                <a:fillRect l="0" t="0" r="0" b="0"/>
              </a:stretch>
            </a:blipFill>
          </p:spPr>
        </p:sp>
      </p:grpSp>
      <p:sp>
        <p:nvSpPr>
          <p:cNvPr name="TextBox 10" id="10"/>
          <p:cNvSpPr txBox="true"/>
          <p:nvPr/>
        </p:nvSpPr>
        <p:spPr>
          <a:xfrm rot="0">
            <a:off x="1028700" y="3270262"/>
            <a:ext cx="9891056" cy="4657270"/>
          </a:xfrm>
          <a:prstGeom prst="rect">
            <a:avLst/>
          </a:prstGeom>
        </p:spPr>
        <p:txBody>
          <a:bodyPr anchor="t" rtlCol="false" tIns="0" lIns="0" bIns="0" rIns="0">
            <a:spAutoFit/>
          </a:bodyPr>
          <a:lstStyle/>
          <a:p>
            <a:pPr algn="l">
              <a:lnSpc>
                <a:spcPts val="3700"/>
              </a:lnSpc>
            </a:pPr>
            <a:r>
              <a:rPr lang="en-US" sz="2642" b="true">
                <a:solidFill>
                  <a:srgbClr val="F6F3EC"/>
                </a:solidFill>
                <a:latin typeface="Cardo Bold"/>
                <a:ea typeface="Cardo Bold"/>
                <a:cs typeface="Cardo Bold"/>
                <a:sym typeface="Cardo Bold"/>
              </a:rPr>
              <a:t>Relocated Charts</a:t>
            </a:r>
          </a:p>
          <a:p>
            <a:pPr algn="l" marL="570608" indent="-285304" lvl="1">
              <a:lnSpc>
                <a:spcPts val="3700"/>
              </a:lnSpc>
              <a:buFont typeface="Arial"/>
              <a:buChar char="•"/>
            </a:pPr>
            <a:r>
              <a:rPr lang="en-US" sz="2642">
                <a:solidFill>
                  <a:srgbClr val="F6F3EC"/>
                </a:solidFill>
                <a:latin typeface="Cardo"/>
                <a:ea typeface="Cardo"/>
                <a:cs typeface="Cardo"/>
                <a:sym typeface="Cardo"/>
              </a:rPr>
              <a:t>A relocated chart re-adjusts your birth chart for the exact time and place you're relocating to</a:t>
            </a:r>
          </a:p>
          <a:p>
            <a:pPr algn="l" marL="570608" indent="-285304" lvl="1">
              <a:lnSpc>
                <a:spcPts val="3700"/>
              </a:lnSpc>
              <a:buFont typeface="Arial"/>
              <a:buChar char="•"/>
            </a:pPr>
            <a:r>
              <a:rPr lang="en-US" sz="2642">
                <a:solidFill>
                  <a:srgbClr val="F6F3EC"/>
                </a:solidFill>
                <a:latin typeface="Cardo"/>
                <a:ea typeface="Cardo"/>
                <a:cs typeface="Cardo"/>
                <a:sym typeface="Cardo"/>
              </a:rPr>
              <a:t>Time zones differ around the world, so planetary positions look different depending on location (e.g., sun rising in one place, setting in another)</a:t>
            </a:r>
          </a:p>
          <a:p>
            <a:pPr algn="l" marL="570608" indent="-285304" lvl="1">
              <a:lnSpc>
                <a:spcPts val="3700"/>
              </a:lnSpc>
              <a:buFont typeface="Arial"/>
              <a:buChar char="•"/>
            </a:pPr>
            <a:r>
              <a:rPr lang="en-US" sz="2642">
                <a:solidFill>
                  <a:srgbClr val="F6F3EC"/>
                </a:solidFill>
                <a:latin typeface="Cardo"/>
                <a:ea typeface="Cardo"/>
                <a:cs typeface="Cardo"/>
                <a:sym typeface="Cardo"/>
              </a:rPr>
              <a:t>Planet signs stay the same</a:t>
            </a:r>
          </a:p>
          <a:p>
            <a:pPr algn="l" marL="570608" indent="-285304" lvl="1">
              <a:lnSpc>
                <a:spcPts val="3700"/>
              </a:lnSpc>
              <a:buFont typeface="Arial"/>
              <a:buChar char="•"/>
            </a:pPr>
            <a:r>
              <a:rPr lang="en-US" sz="2642">
                <a:solidFill>
                  <a:srgbClr val="F6F3EC"/>
                </a:solidFill>
                <a:latin typeface="Cardo"/>
                <a:ea typeface="Cardo"/>
                <a:cs typeface="Cardo"/>
                <a:sym typeface="Cardo"/>
              </a:rPr>
              <a:t>House positions can shift — your rising sign may change based on location</a:t>
            </a:r>
          </a:p>
          <a:p>
            <a:pPr algn="l">
              <a:lnSpc>
                <a:spcPts val="3700"/>
              </a:lnSpc>
              <a:spcBef>
                <a:spcPct val="0"/>
              </a:spcBef>
            </a:pPr>
          </a:p>
        </p:txBody>
      </p:sp>
      <p:grpSp>
        <p:nvGrpSpPr>
          <p:cNvPr name="Group 11" id="11"/>
          <p:cNvGrpSpPr>
            <a:grpSpLocks noChangeAspect="true"/>
          </p:cNvGrpSpPr>
          <p:nvPr/>
        </p:nvGrpSpPr>
        <p:grpSpPr>
          <a:xfrm rot="0">
            <a:off x="10736201" y="233480"/>
            <a:ext cx="2490344" cy="2490344"/>
            <a:chOff x="0" y="0"/>
            <a:chExt cx="13716000" cy="13716000"/>
          </a:xfrm>
        </p:grpSpPr>
        <p:sp>
          <p:nvSpPr>
            <p:cNvPr name="Freeform 12" id="12"/>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0"/>
              <a:stretch>
                <a:fillRect l="0" t="0" r="0" b="0"/>
              </a:stretch>
            </a:blipFill>
          </p:spPr>
        </p:sp>
        <p:sp>
          <p:nvSpPr>
            <p:cNvPr name="Freeform 13" id="13"/>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1"/>
              <a:stretch>
                <a:fillRect l="0" t="0" r="0" b="0"/>
              </a:stretch>
            </a:blipFill>
          </p:spPr>
        </p:sp>
      </p:grpSp>
      <p:grpSp>
        <p:nvGrpSpPr>
          <p:cNvPr name="Group 14" id="14"/>
          <p:cNvGrpSpPr>
            <a:grpSpLocks noChangeAspect="true"/>
          </p:cNvGrpSpPr>
          <p:nvPr/>
        </p:nvGrpSpPr>
        <p:grpSpPr>
          <a:xfrm rot="0">
            <a:off x="14721686" y="4241361"/>
            <a:ext cx="2073471" cy="3686171"/>
            <a:chOff x="0" y="0"/>
            <a:chExt cx="13716000" cy="24384000"/>
          </a:xfrm>
        </p:grpSpPr>
        <p:sp>
          <p:nvSpPr>
            <p:cNvPr name="Freeform 15" id="15"/>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2"/>
              <a:stretch>
                <a:fillRect l="-83416" t="0" r="-83416" b="0"/>
              </a:stretch>
            </a:blipFill>
          </p:spPr>
        </p:sp>
        <p:sp>
          <p:nvSpPr>
            <p:cNvPr name="Freeform 16" id="16"/>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13"/>
              <a:stretch>
                <a:fillRect l="0" t="0" r="0" b="0"/>
              </a:stretch>
            </a:blipFill>
          </p:spPr>
        </p:sp>
      </p:grpSp>
      <p:grpSp>
        <p:nvGrpSpPr>
          <p:cNvPr name="Group 17" id="17"/>
          <p:cNvGrpSpPr>
            <a:grpSpLocks noChangeAspect="true"/>
          </p:cNvGrpSpPr>
          <p:nvPr/>
        </p:nvGrpSpPr>
        <p:grpSpPr>
          <a:xfrm rot="0">
            <a:off x="16495541" y="-216472"/>
            <a:ext cx="2490344" cy="2490344"/>
            <a:chOff x="0" y="0"/>
            <a:chExt cx="13716000" cy="13716000"/>
          </a:xfrm>
        </p:grpSpPr>
        <p:sp>
          <p:nvSpPr>
            <p:cNvPr name="Freeform 18" id="18"/>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4"/>
              <a:stretch>
                <a:fillRect l="0" t="-44372" r="0" b="-5721"/>
              </a:stretch>
            </a:blipFill>
          </p:spPr>
        </p:sp>
        <p:sp>
          <p:nvSpPr>
            <p:cNvPr name="Freeform 19" id="19"/>
            <p:cNvSpPr/>
            <p:nvPr/>
          </p:nvSpPr>
          <p:spPr>
            <a:xfrm flipH="false" flipV="false" rot="0">
              <a:off x="0" y="0"/>
              <a:ext cx="13716000" cy="13716000"/>
            </a:xfrm>
            <a:custGeom>
              <a:avLst/>
              <a:gdLst/>
              <a:ahLst/>
              <a:cxnLst/>
              <a:rect r="r" b="b" t="t" l="l"/>
              <a:pathLst>
                <a:path h="13716000" w="13716000">
                  <a:moveTo>
                    <a:pt x="13716000" y="13716000"/>
                  </a:moveTo>
                  <a:lnTo>
                    <a:pt x="0" y="13716000"/>
                  </a:lnTo>
                  <a:lnTo>
                    <a:pt x="0" y="0"/>
                  </a:lnTo>
                  <a:lnTo>
                    <a:pt x="13716000" y="0"/>
                  </a:lnTo>
                  <a:lnTo>
                    <a:pt x="13716000" y="13716000"/>
                  </a:lnTo>
                  <a:close/>
                </a:path>
              </a:pathLst>
            </a:custGeom>
            <a:blipFill>
              <a:blip r:embed="rId11"/>
              <a:stretch>
                <a:fillRect l="0" t="0" r="0" b="0"/>
              </a:stretch>
            </a:blipFill>
          </p:spPr>
        </p:sp>
      </p:grpSp>
      <p:pic>
        <p:nvPicPr>
          <p:cNvPr name="Picture 20" id="20"/>
          <p:cNvPicPr>
            <a:picLocks noChangeAspect="true"/>
          </p:cNvPicPr>
          <p:nvPr/>
        </p:nvPicPr>
        <p:blipFill>
          <a:blip r:embed="rId15"/>
          <a:stretch>
            <a:fillRect/>
          </a:stretch>
        </p:blipFill>
        <p:spPr>
          <a:xfrm rot="0">
            <a:off x="3967700" y="7166833"/>
            <a:ext cx="3022622" cy="3022622"/>
          </a:xfrm>
          <a:prstGeom prst="rect">
            <a:avLst/>
          </a:prstGeom>
        </p:spPr>
      </p:pic>
      <p:sp>
        <p:nvSpPr>
          <p:cNvPr name="TextBox 21" id="21"/>
          <p:cNvSpPr txBox="true"/>
          <p:nvPr/>
        </p:nvSpPr>
        <p:spPr>
          <a:xfrm rot="0">
            <a:off x="2455894" y="285145"/>
            <a:ext cx="6046234" cy="1691650"/>
          </a:xfrm>
          <a:prstGeom prst="rect">
            <a:avLst/>
          </a:prstGeom>
        </p:spPr>
        <p:txBody>
          <a:bodyPr anchor="t" rtlCol="false" tIns="0" lIns="0" bIns="0" rIns="0">
            <a:spAutoFit/>
          </a:bodyPr>
          <a:lstStyle/>
          <a:p>
            <a:pPr algn="l" marL="0" indent="0" lvl="0">
              <a:lnSpc>
                <a:spcPts val="13859"/>
              </a:lnSpc>
              <a:spcBef>
                <a:spcPct val="0"/>
              </a:spcBef>
            </a:pPr>
            <a:r>
              <a:rPr lang="en-US" sz="9899" i="true" spc="-237">
                <a:solidFill>
                  <a:srgbClr val="2C5E93"/>
                </a:solidFill>
                <a:latin typeface="Noto Serif Display ExtraCondensed Italics"/>
                <a:ea typeface="Noto Serif Display ExtraCondensed Italics"/>
                <a:cs typeface="Noto Serif Display ExtraCondensed Italics"/>
                <a:sym typeface="Noto Serif Display ExtraCondensed Italics"/>
              </a:rPr>
              <a:t>Generating</a:t>
            </a:r>
          </a:p>
        </p:txBody>
      </p:sp>
      <p:sp>
        <p:nvSpPr>
          <p:cNvPr name="TextBox 22" id="22"/>
          <p:cNvSpPr txBox="true"/>
          <p:nvPr/>
        </p:nvSpPr>
        <p:spPr>
          <a:xfrm rot="0">
            <a:off x="2455894" y="1617711"/>
            <a:ext cx="7438873" cy="1450976"/>
          </a:xfrm>
          <a:prstGeom prst="rect">
            <a:avLst/>
          </a:prstGeom>
        </p:spPr>
        <p:txBody>
          <a:bodyPr anchor="t" rtlCol="false" tIns="0" lIns="0" bIns="0" rIns="0">
            <a:spAutoFit/>
          </a:bodyPr>
          <a:lstStyle/>
          <a:p>
            <a:pPr algn="l" marL="0" indent="0" lvl="0">
              <a:lnSpc>
                <a:spcPts val="11899"/>
              </a:lnSpc>
              <a:spcBef>
                <a:spcPct val="0"/>
              </a:spcBef>
            </a:pPr>
            <a:r>
              <a:rPr lang="en-US" sz="8499" i="true" spc="-203">
                <a:solidFill>
                  <a:srgbClr val="2C5E93"/>
                </a:solidFill>
                <a:latin typeface="Noto Serif Display ExtraCondensed Italics"/>
                <a:ea typeface="Noto Serif Display ExtraCondensed Italics"/>
                <a:cs typeface="Noto Serif Display ExtraCondensed Italics"/>
                <a:sym typeface="Noto Serif Display ExtraCondensed Italics"/>
              </a:rPr>
              <a:t>Relocated Charts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845997" y="3278324"/>
            <a:ext cx="3179384" cy="5652239"/>
            <a:chOff x="0" y="0"/>
            <a:chExt cx="13716000" cy="24384000"/>
          </a:xfrm>
        </p:grpSpPr>
        <p:sp>
          <p:nvSpPr>
            <p:cNvPr name="Freeform 4" id="4"/>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3"/>
              <a:stretch>
                <a:fillRect l="-9151" t="0" r="-9151" b="0"/>
              </a:stretch>
            </a:blipFill>
          </p:spPr>
        </p:sp>
        <p:sp>
          <p:nvSpPr>
            <p:cNvPr name="Freeform 5" id="5"/>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4"/>
              <a:stretch>
                <a:fillRect l="0" t="0" r="0" b="0"/>
              </a:stretch>
            </a:blipFill>
          </p:spPr>
        </p:sp>
      </p:grpSp>
      <p:sp>
        <p:nvSpPr>
          <p:cNvPr name="Freeform 6" id="6"/>
          <p:cNvSpPr/>
          <p:nvPr/>
        </p:nvSpPr>
        <p:spPr>
          <a:xfrm flipH="false" flipV="false" rot="0">
            <a:off x="10968744" y="5846284"/>
            <a:ext cx="2546217" cy="3412016"/>
          </a:xfrm>
          <a:custGeom>
            <a:avLst/>
            <a:gdLst/>
            <a:ahLst/>
            <a:cxnLst/>
            <a:rect r="r" b="b" t="t" l="l"/>
            <a:pathLst>
              <a:path h="3412016" w="2546217">
                <a:moveTo>
                  <a:pt x="0" y="0"/>
                </a:moveTo>
                <a:lnTo>
                  <a:pt x="2546217" y="0"/>
                </a:lnTo>
                <a:lnTo>
                  <a:pt x="2546217" y="3412016"/>
                </a:lnTo>
                <a:lnTo>
                  <a:pt x="0" y="3412016"/>
                </a:lnTo>
                <a:lnTo>
                  <a:pt x="0" y="0"/>
                </a:lnTo>
                <a:close/>
              </a:path>
            </a:pathLst>
          </a:custGeom>
          <a:blipFill>
            <a:blip r:embed="rId5"/>
            <a:stretch>
              <a:fillRect l="0" t="0" r="0" b="0"/>
            </a:stretch>
          </a:blipFill>
        </p:spPr>
      </p:sp>
      <p:sp>
        <p:nvSpPr>
          <p:cNvPr name="Freeform 7" id="7"/>
          <p:cNvSpPr/>
          <p:nvPr/>
        </p:nvSpPr>
        <p:spPr>
          <a:xfrm flipH="false" flipV="false" rot="0">
            <a:off x="14721140" y="2998528"/>
            <a:ext cx="2923398" cy="1644411"/>
          </a:xfrm>
          <a:custGeom>
            <a:avLst/>
            <a:gdLst/>
            <a:ahLst/>
            <a:cxnLst/>
            <a:rect r="r" b="b" t="t" l="l"/>
            <a:pathLst>
              <a:path h="1644411" w="2923398">
                <a:moveTo>
                  <a:pt x="0" y="0"/>
                </a:moveTo>
                <a:lnTo>
                  <a:pt x="2923397" y="0"/>
                </a:lnTo>
                <a:lnTo>
                  <a:pt x="2923397" y="1644411"/>
                </a:lnTo>
                <a:lnTo>
                  <a:pt x="0" y="164441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1093929">
            <a:off x="10223950" y="2622257"/>
            <a:ext cx="3271896" cy="3128751"/>
          </a:xfrm>
          <a:custGeom>
            <a:avLst/>
            <a:gdLst/>
            <a:ahLst/>
            <a:cxnLst/>
            <a:rect r="r" b="b" t="t" l="l"/>
            <a:pathLst>
              <a:path h="3128751" w="3271896">
                <a:moveTo>
                  <a:pt x="0" y="0"/>
                </a:moveTo>
                <a:lnTo>
                  <a:pt x="3271896" y="0"/>
                </a:lnTo>
                <a:lnTo>
                  <a:pt x="3271896" y="3128751"/>
                </a:lnTo>
                <a:lnTo>
                  <a:pt x="0" y="312875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1151167" y="1343025"/>
            <a:ext cx="8437504" cy="4184651"/>
          </a:xfrm>
          <a:prstGeom prst="rect">
            <a:avLst/>
          </a:prstGeom>
        </p:spPr>
        <p:txBody>
          <a:bodyPr anchor="t" rtlCol="false" tIns="0" lIns="0" bIns="0" rIns="0">
            <a:spAutoFit/>
          </a:bodyPr>
          <a:lstStyle/>
          <a:p>
            <a:pPr algn="l" marL="0" indent="0" lvl="0">
              <a:lnSpc>
                <a:spcPts val="8075"/>
              </a:lnSpc>
            </a:pPr>
            <a:r>
              <a:rPr lang="en-US" sz="9500" i="true" spc="-228">
                <a:solidFill>
                  <a:srgbClr val="034779"/>
                </a:solidFill>
                <a:latin typeface="Noto Serif Display ExtraCondensed Italics"/>
                <a:ea typeface="Noto Serif Display ExtraCondensed Italics"/>
                <a:cs typeface="Noto Serif Display ExtraCondensed Italics"/>
                <a:sym typeface="Noto Serif Display ExtraCondensed Italics"/>
              </a:rPr>
              <a:t>The Components of an AstrocartoGraphy Map</a:t>
            </a:r>
          </a:p>
        </p:txBody>
      </p:sp>
      <p:sp>
        <p:nvSpPr>
          <p:cNvPr name="TextBox 10" id="10"/>
          <p:cNvSpPr txBox="true"/>
          <p:nvPr/>
        </p:nvSpPr>
        <p:spPr>
          <a:xfrm rot="0">
            <a:off x="3128930" y="5480051"/>
            <a:ext cx="7043587" cy="4965047"/>
          </a:xfrm>
          <a:prstGeom prst="rect">
            <a:avLst/>
          </a:prstGeom>
        </p:spPr>
        <p:txBody>
          <a:bodyPr anchor="t" rtlCol="false" tIns="0" lIns="0" bIns="0" rIns="0">
            <a:spAutoFit/>
          </a:bodyPr>
          <a:lstStyle/>
          <a:p>
            <a:pPr algn="l" marL="714368" indent="-357184" lvl="1">
              <a:lnSpc>
                <a:spcPts val="4400"/>
              </a:lnSpc>
              <a:buFont typeface="Arial"/>
              <a:buChar char="•"/>
            </a:pPr>
            <a:r>
              <a:rPr lang="en-US" sz="3308">
                <a:solidFill>
                  <a:srgbClr val="2C5E93"/>
                </a:solidFill>
                <a:latin typeface="Cardo"/>
                <a:ea typeface="Cardo"/>
                <a:cs typeface="Cardo"/>
                <a:sym typeface="Cardo"/>
              </a:rPr>
              <a:t>48 Astrocartography Lines- 4 lines per planetary body </a:t>
            </a:r>
          </a:p>
          <a:p>
            <a:pPr algn="l" marL="714368" indent="-357184" lvl="1">
              <a:lnSpc>
                <a:spcPts val="4400"/>
              </a:lnSpc>
              <a:buFont typeface="Arial"/>
              <a:buChar char="•"/>
            </a:pPr>
            <a:r>
              <a:rPr lang="en-US" sz="3308">
                <a:solidFill>
                  <a:srgbClr val="2C5E93"/>
                </a:solidFill>
                <a:latin typeface="Cardo"/>
                <a:ea typeface="Cardo"/>
                <a:cs typeface="Cardo"/>
                <a:sym typeface="Cardo"/>
              </a:rPr>
              <a:t>Sun, Moon, Mercury, Venus, Mars, Jupiter, Saturn, Neptune, Uranus, Pluto, Chiron, North Node (not including other Asteroids) </a:t>
            </a:r>
          </a:p>
          <a:p>
            <a:pPr algn="l" marL="714368" indent="-357184" lvl="1">
              <a:lnSpc>
                <a:spcPts val="4400"/>
              </a:lnSpc>
              <a:buFont typeface="Arial"/>
              <a:buChar char="•"/>
            </a:pPr>
            <a:r>
              <a:rPr lang="en-US" sz="3308">
                <a:solidFill>
                  <a:srgbClr val="2C5E93"/>
                </a:solidFill>
                <a:latin typeface="Cardo"/>
                <a:ea typeface="Cardo"/>
                <a:cs typeface="Cardo"/>
                <a:sym typeface="Cardo"/>
              </a:rPr>
              <a:t>Parans</a:t>
            </a:r>
          </a:p>
          <a:p>
            <a:pPr algn="l" marL="714368" indent="-357184" lvl="1">
              <a:lnSpc>
                <a:spcPts val="4400"/>
              </a:lnSpc>
              <a:buFont typeface="Arial"/>
              <a:buChar char="•"/>
            </a:pPr>
            <a:r>
              <a:rPr lang="en-US" sz="3308">
                <a:solidFill>
                  <a:srgbClr val="2C5E93"/>
                </a:solidFill>
                <a:latin typeface="Cardo"/>
                <a:ea typeface="Cardo"/>
                <a:cs typeface="Cardo"/>
                <a:sym typeface="Cardo"/>
              </a:rPr>
              <a:t>Bonus: Local Space Lines</a:t>
            </a:r>
          </a:p>
          <a:p>
            <a:pPr algn="l" marL="0" indent="0" lvl="0">
              <a:lnSpc>
                <a:spcPts val="4400"/>
              </a:lnSpc>
            </a:pPr>
          </a:p>
        </p:txBody>
      </p:sp>
      <p:sp>
        <p:nvSpPr>
          <p:cNvPr name="TextBox 11" id="11"/>
          <p:cNvSpPr txBox="true"/>
          <p:nvPr/>
        </p:nvSpPr>
        <p:spPr>
          <a:xfrm rot="0">
            <a:off x="12441460" y="648517"/>
            <a:ext cx="4559359" cy="1839983"/>
          </a:xfrm>
          <a:prstGeom prst="rect">
            <a:avLst/>
          </a:prstGeom>
        </p:spPr>
        <p:txBody>
          <a:bodyPr anchor="t" rtlCol="false" tIns="0" lIns="0" bIns="0" rIns="0">
            <a:spAutoFit/>
          </a:bodyPr>
          <a:lstStyle/>
          <a:p>
            <a:pPr algn="l">
              <a:lnSpc>
                <a:spcPts val="2934"/>
              </a:lnSpc>
            </a:pPr>
            <a:r>
              <a:rPr lang="en-US" b="true" sz="1956" spc="19">
                <a:solidFill>
                  <a:srgbClr val="2C5E93"/>
                </a:solidFill>
                <a:latin typeface="Cardo Bold"/>
                <a:ea typeface="Cardo Bold"/>
                <a:cs typeface="Cardo Bold"/>
                <a:sym typeface="Cardo Bold"/>
              </a:rPr>
              <a:t>I am not guaranteeing that you’ll be an expert Astrocartographer after this but you will be much more informed and able to dissect your map with more clarity!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845997" y="3278324"/>
            <a:ext cx="3179384" cy="5652239"/>
            <a:chOff x="0" y="0"/>
            <a:chExt cx="13716000" cy="24384000"/>
          </a:xfrm>
        </p:grpSpPr>
        <p:sp>
          <p:nvSpPr>
            <p:cNvPr name="Freeform 4" id="4"/>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3"/>
              <a:stretch>
                <a:fillRect l="-9151" t="0" r="-9151" b="0"/>
              </a:stretch>
            </a:blipFill>
          </p:spPr>
        </p:sp>
        <p:sp>
          <p:nvSpPr>
            <p:cNvPr name="Freeform 5" id="5"/>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4"/>
              <a:stretch>
                <a:fillRect l="0" t="0" r="0" b="0"/>
              </a:stretch>
            </a:blipFill>
          </p:spPr>
        </p:sp>
      </p:grpSp>
      <p:sp>
        <p:nvSpPr>
          <p:cNvPr name="Freeform 6" id="6"/>
          <p:cNvSpPr/>
          <p:nvPr/>
        </p:nvSpPr>
        <p:spPr>
          <a:xfrm flipH="false" flipV="false" rot="0">
            <a:off x="10968744" y="5846284"/>
            <a:ext cx="2546217" cy="3412016"/>
          </a:xfrm>
          <a:custGeom>
            <a:avLst/>
            <a:gdLst/>
            <a:ahLst/>
            <a:cxnLst/>
            <a:rect r="r" b="b" t="t" l="l"/>
            <a:pathLst>
              <a:path h="3412016" w="2546217">
                <a:moveTo>
                  <a:pt x="0" y="0"/>
                </a:moveTo>
                <a:lnTo>
                  <a:pt x="2546217" y="0"/>
                </a:lnTo>
                <a:lnTo>
                  <a:pt x="2546217" y="3412016"/>
                </a:lnTo>
                <a:lnTo>
                  <a:pt x="0" y="3412016"/>
                </a:lnTo>
                <a:lnTo>
                  <a:pt x="0" y="0"/>
                </a:lnTo>
                <a:close/>
              </a:path>
            </a:pathLst>
          </a:custGeom>
          <a:blipFill>
            <a:blip r:embed="rId5"/>
            <a:stretch>
              <a:fillRect l="0" t="0" r="0" b="0"/>
            </a:stretch>
          </a:blipFill>
        </p:spPr>
      </p:sp>
      <p:sp>
        <p:nvSpPr>
          <p:cNvPr name="Freeform 7" id="7"/>
          <p:cNvSpPr/>
          <p:nvPr/>
        </p:nvSpPr>
        <p:spPr>
          <a:xfrm flipH="false" flipV="false" rot="0">
            <a:off x="14721140" y="2998528"/>
            <a:ext cx="2923398" cy="1644411"/>
          </a:xfrm>
          <a:custGeom>
            <a:avLst/>
            <a:gdLst/>
            <a:ahLst/>
            <a:cxnLst/>
            <a:rect r="r" b="b" t="t" l="l"/>
            <a:pathLst>
              <a:path h="1644411" w="2923398">
                <a:moveTo>
                  <a:pt x="0" y="0"/>
                </a:moveTo>
                <a:lnTo>
                  <a:pt x="2923397" y="0"/>
                </a:lnTo>
                <a:lnTo>
                  <a:pt x="2923397" y="1644411"/>
                </a:lnTo>
                <a:lnTo>
                  <a:pt x="0" y="164441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1093929">
            <a:off x="10223950" y="2622257"/>
            <a:ext cx="3271896" cy="3128751"/>
          </a:xfrm>
          <a:custGeom>
            <a:avLst/>
            <a:gdLst/>
            <a:ahLst/>
            <a:cxnLst/>
            <a:rect r="r" b="b" t="t" l="l"/>
            <a:pathLst>
              <a:path h="3128751" w="3271896">
                <a:moveTo>
                  <a:pt x="0" y="0"/>
                </a:moveTo>
                <a:lnTo>
                  <a:pt x="3271896" y="0"/>
                </a:lnTo>
                <a:lnTo>
                  <a:pt x="3271896" y="3128751"/>
                </a:lnTo>
                <a:lnTo>
                  <a:pt x="0" y="312875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1028700" y="1343025"/>
            <a:ext cx="8437504" cy="4184651"/>
          </a:xfrm>
          <a:prstGeom prst="rect">
            <a:avLst/>
          </a:prstGeom>
        </p:spPr>
        <p:txBody>
          <a:bodyPr anchor="t" rtlCol="false" tIns="0" lIns="0" bIns="0" rIns="0">
            <a:spAutoFit/>
          </a:bodyPr>
          <a:lstStyle/>
          <a:p>
            <a:pPr algn="l">
              <a:lnSpc>
                <a:spcPts val="8075"/>
              </a:lnSpc>
            </a:pPr>
            <a:r>
              <a:rPr lang="en-US" sz="9500" i="true" spc="-228">
                <a:solidFill>
                  <a:srgbClr val="034779"/>
                </a:solidFill>
                <a:latin typeface="Noto Serif Display ExtraCondensed Italics"/>
                <a:ea typeface="Noto Serif Display ExtraCondensed Italics"/>
                <a:cs typeface="Noto Serif Display ExtraCondensed Italics"/>
                <a:sym typeface="Noto Serif Display ExtraCondensed Italics"/>
              </a:rPr>
              <a:t>G</a:t>
            </a:r>
            <a:r>
              <a:rPr lang="en-US" sz="9500" i="true" spc="-228">
                <a:solidFill>
                  <a:srgbClr val="034779"/>
                </a:solidFill>
                <a:latin typeface="Noto Serif Display ExtraCondensed Italics"/>
                <a:ea typeface="Noto Serif Display ExtraCondensed Italics"/>
                <a:cs typeface="Noto Serif Display ExtraCondensed Italics"/>
                <a:sym typeface="Noto Serif Display ExtraCondensed Italics"/>
              </a:rPr>
              <a:t>enerating Your AstroCartoGraphy </a:t>
            </a:r>
          </a:p>
          <a:p>
            <a:pPr algn="l">
              <a:lnSpc>
                <a:spcPts val="8075"/>
              </a:lnSpc>
            </a:pPr>
            <a:r>
              <a:rPr lang="en-US" sz="9500" i="true" spc="-228">
                <a:solidFill>
                  <a:srgbClr val="034779"/>
                </a:solidFill>
                <a:latin typeface="Noto Serif Display ExtraCondensed Italics"/>
                <a:ea typeface="Noto Serif Display ExtraCondensed Italics"/>
                <a:cs typeface="Noto Serif Display ExtraCondensed Italics"/>
                <a:sym typeface="Noto Serif Display ExtraCondensed Italics"/>
              </a:rPr>
              <a:t>Map </a:t>
            </a:r>
          </a:p>
          <a:p>
            <a:pPr algn="l" marL="0" indent="0" lvl="0">
              <a:lnSpc>
                <a:spcPts val="8075"/>
              </a:lnSpc>
            </a:pPr>
          </a:p>
        </p:txBody>
      </p:sp>
      <p:sp>
        <p:nvSpPr>
          <p:cNvPr name="TextBox 10" id="10"/>
          <p:cNvSpPr txBox="true"/>
          <p:nvPr/>
        </p:nvSpPr>
        <p:spPr>
          <a:xfrm rot="0">
            <a:off x="0" y="5311038"/>
            <a:ext cx="11030533" cy="3800456"/>
          </a:xfrm>
          <a:prstGeom prst="rect">
            <a:avLst/>
          </a:prstGeom>
        </p:spPr>
        <p:txBody>
          <a:bodyPr anchor="t" rtlCol="false" tIns="0" lIns="0" bIns="0" rIns="0">
            <a:spAutoFit/>
          </a:bodyPr>
          <a:lstStyle/>
          <a:p>
            <a:pPr algn="l" marL="498473" indent="-249237" lvl="1">
              <a:lnSpc>
                <a:spcPts val="3070"/>
              </a:lnSpc>
              <a:buFont typeface="Arial"/>
              <a:buChar char="•"/>
            </a:pPr>
            <a:r>
              <a:rPr lang="en-US" sz="2308" spc="23">
                <a:solidFill>
                  <a:srgbClr val="2C5E93"/>
                </a:solidFill>
                <a:latin typeface="Cardo"/>
                <a:ea typeface="Cardo"/>
                <a:cs typeface="Cardo"/>
                <a:sym typeface="Cardo"/>
              </a:rPr>
              <a:t>Step 1: Go to my site and select the ‘Maps’ section</a:t>
            </a:r>
          </a:p>
          <a:p>
            <a:pPr algn="l" marL="498473" indent="-249237" lvl="1">
              <a:lnSpc>
                <a:spcPts val="3070"/>
              </a:lnSpc>
              <a:buFont typeface="Arial"/>
              <a:buChar char="•"/>
            </a:pPr>
            <a:r>
              <a:rPr lang="en-US" sz="2308" spc="23" strike="noStrike" u="none">
                <a:solidFill>
                  <a:srgbClr val="2C5E93"/>
                </a:solidFill>
                <a:latin typeface="Cardo"/>
                <a:ea typeface="Cardo"/>
                <a:cs typeface="Cardo"/>
                <a:sym typeface="Cardo"/>
              </a:rPr>
              <a:t>Step 2: Gather Your Birth Information</a:t>
            </a:r>
          </a:p>
          <a:p>
            <a:pPr algn="l" marL="498473" indent="-249237" lvl="1">
              <a:lnSpc>
                <a:spcPts val="3070"/>
              </a:lnSpc>
              <a:buFont typeface="Arial"/>
              <a:buChar char="•"/>
            </a:pPr>
            <a:r>
              <a:rPr lang="en-US" sz="2308" spc="23" strike="noStrike" u="none">
                <a:solidFill>
                  <a:srgbClr val="2C5E93"/>
                </a:solidFill>
                <a:latin typeface="Cardo"/>
                <a:ea typeface="Cardo"/>
                <a:cs typeface="Cardo"/>
                <a:sym typeface="Cardo"/>
              </a:rPr>
              <a:t>To generate your map, you’ll need:</a:t>
            </a:r>
          </a:p>
          <a:p>
            <a:pPr algn="l" marL="498473" indent="-249237" lvl="1">
              <a:lnSpc>
                <a:spcPts val="3070"/>
              </a:lnSpc>
              <a:buFont typeface="Arial"/>
              <a:buChar char="•"/>
            </a:pPr>
            <a:r>
              <a:rPr lang="en-US" sz="2308" strike="noStrike" u="none">
                <a:solidFill>
                  <a:srgbClr val="2C5E93"/>
                </a:solidFill>
                <a:latin typeface="Cardo"/>
                <a:ea typeface="Cardo"/>
                <a:cs typeface="Cardo"/>
                <a:sym typeface="Cardo"/>
              </a:rPr>
              <a:t>Your date of birth</a:t>
            </a:r>
          </a:p>
          <a:p>
            <a:pPr algn="l" marL="498473" indent="-249237" lvl="1">
              <a:lnSpc>
                <a:spcPts val="3070"/>
              </a:lnSpc>
              <a:buFont typeface="Arial"/>
              <a:buChar char="•"/>
            </a:pPr>
            <a:r>
              <a:rPr lang="en-US" sz="2308" strike="noStrike" u="none">
                <a:solidFill>
                  <a:srgbClr val="2C5E93"/>
                </a:solidFill>
                <a:latin typeface="Cardo"/>
                <a:ea typeface="Cardo"/>
                <a:cs typeface="Cardo"/>
                <a:sym typeface="Cardo"/>
              </a:rPr>
              <a:t>Your exact birth time (as close as possible)</a:t>
            </a:r>
          </a:p>
          <a:p>
            <a:pPr algn="l" marL="498473" indent="-249237" lvl="1">
              <a:lnSpc>
                <a:spcPts val="3070"/>
              </a:lnSpc>
              <a:buFont typeface="Arial"/>
              <a:buChar char="•"/>
            </a:pPr>
            <a:r>
              <a:rPr lang="en-US" sz="2308" strike="noStrike" u="none">
                <a:solidFill>
                  <a:srgbClr val="2C5E93"/>
                </a:solidFill>
                <a:latin typeface="Cardo"/>
                <a:ea typeface="Cardo"/>
                <a:cs typeface="Cardo"/>
                <a:sym typeface="Cardo"/>
              </a:rPr>
              <a:t>Your place of birth</a:t>
            </a:r>
          </a:p>
          <a:p>
            <a:pPr algn="l" marL="498473" indent="-249237" lvl="1">
              <a:lnSpc>
                <a:spcPts val="3070"/>
              </a:lnSpc>
              <a:buFont typeface="Arial"/>
              <a:buChar char="•"/>
            </a:pPr>
            <a:r>
              <a:rPr lang="en-US" sz="2308" spc="23" strike="noStrike" u="none">
                <a:solidFill>
                  <a:srgbClr val="2C5E93"/>
                </a:solidFill>
                <a:latin typeface="Cardo"/>
                <a:ea typeface="Cardo"/>
                <a:cs typeface="Cardo"/>
                <a:sym typeface="Cardo"/>
              </a:rPr>
              <a:t>Accuracy matters, especially for angular lines (Ascendant, Descendant, Midheaven, and IC). If you’re unsure of your birth time, you can still explore the map, but some lines may shift slightly.</a:t>
            </a:r>
          </a:p>
          <a:p>
            <a:pPr algn="l" marL="0" indent="0" lvl="0">
              <a:lnSpc>
                <a:spcPts val="3070"/>
              </a:lnSpc>
            </a:pPr>
          </a:p>
        </p:txBody>
      </p:sp>
      <p:sp>
        <p:nvSpPr>
          <p:cNvPr name="TextBox 11" id="11"/>
          <p:cNvSpPr txBox="true"/>
          <p:nvPr/>
        </p:nvSpPr>
        <p:spPr>
          <a:xfrm rot="0">
            <a:off x="12441460" y="1391467"/>
            <a:ext cx="4559359" cy="1097033"/>
          </a:xfrm>
          <a:prstGeom prst="rect">
            <a:avLst/>
          </a:prstGeom>
        </p:spPr>
        <p:txBody>
          <a:bodyPr anchor="t" rtlCol="false" tIns="0" lIns="0" bIns="0" rIns="0">
            <a:spAutoFit/>
          </a:bodyPr>
          <a:lstStyle/>
          <a:p>
            <a:pPr algn="l">
              <a:lnSpc>
                <a:spcPts val="2934"/>
              </a:lnSpc>
            </a:pPr>
            <a:r>
              <a:rPr lang="en-US" sz="1956" spc="19" b="true">
                <a:solidFill>
                  <a:srgbClr val="2C5E93"/>
                </a:solidFill>
                <a:latin typeface="Cardo Bold"/>
                <a:ea typeface="Cardo Bold"/>
                <a:cs typeface="Cardo Bold"/>
                <a:sym typeface="Cardo Bold"/>
              </a:rPr>
              <a:t>Download the app! You can save this site as a web app by adding it to your homescreen :)</a:t>
            </a:r>
          </a:p>
        </p:txBody>
      </p:sp>
      <p:sp>
        <p:nvSpPr>
          <p:cNvPr name="Freeform 12" id="12"/>
          <p:cNvSpPr/>
          <p:nvPr/>
        </p:nvSpPr>
        <p:spPr>
          <a:xfrm flipH="false" flipV="false" rot="0">
            <a:off x="8513567" y="3541213"/>
            <a:ext cx="3927893" cy="2203452"/>
          </a:xfrm>
          <a:custGeom>
            <a:avLst/>
            <a:gdLst/>
            <a:ahLst/>
            <a:cxnLst/>
            <a:rect r="r" b="b" t="t" l="l"/>
            <a:pathLst>
              <a:path h="2203452" w="3927893">
                <a:moveTo>
                  <a:pt x="0" y="0"/>
                </a:moveTo>
                <a:lnTo>
                  <a:pt x="3927893" y="0"/>
                </a:lnTo>
                <a:lnTo>
                  <a:pt x="3927893" y="2203452"/>
                </a:lnTo>
                <a:lnTo>
                  <a:pt x="0" y="2203452"/>
                </a:lnTo>
                <a:lnTo>
                  <a:pt x="0" y="0"/>
                </a:lnTo>
                <a:close/>
              </a:path>
            </a:pathLst>
          </a:custGeom>
          <a:blipFill>
            <a:blip r:embed="rId10"/>
            <a:stretch>
              <a:fillRect l="0" t="-247" r="0" b="-247"/>
            </a:stretch>
          </a:blipFill>
        </p:spPr>
      </p:sp>
      <p:pic>
        <p:nvPicPr>
          <p:cNvPr name="Picture 13" id="13"/>
          <p:cNvPicPr>
            <a:picLocks noChangeAspect="true"/>
          </p:cNvPicPr>
          <p:nvPr/>
        </p:nvPicPr>
        <p:blipFill>
          <a:blip r:embed="rId11"/>
          <a:stretch>
            <a:fillRect/>
          </a:stretch>
        </p:blipFill>
        <p:spPr>
          <a:xfrm rot="0">
            <a:off x="11007412" y="6317852"/>
            <a:ext cx="2468880" cy="2468880"/>
          </a:xfrm>
          <a:prstGeom prst="rect">
            <a:avLst/>
          </a:prstGeom>
        </p:spPr>
      </p:pic>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53443" r="-3178" b="-85552"/>
            </a:stretch>
          </a:blipFill>
        </p:spPr>
      </p:sp>
      <p:grpSp>
        <p:nvGrpSpPr>
          <p:cNvPr name="Group 3" id="3"/>
          <p:cNvGrpSpPr>
            <a:grpSpLocks noChangeAspect="true"/>
          </p:cNvGrpSpPr>
          <p:nvPr/>
        </p:nvGrpSpPr>
        <p:grpSpPr>
          <a:xfrm rot="0">
            <a:off x="12845997" y="3278324"/>
            <a:ext cx="3179384" cy="5652239"/>
            <a:chOff x="0" y="0"/>
            <a:chExt cx="13716000" cy="24384000"/>
          </a:xfrm>
        </p:grpSpPr>
        <p:sp>
          <p:nvSpPr>
            <p:cNvPr name="Freeform 4" id="4"/>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3"/>
              <a:stretch>
                <a:fillRect l="-9151" t="0" r="-9151" b="0"/>
              </a:stretch>
            </a:blipFill>
          </p:spPr>
        </p:sp>
        <p:sp>
          <p:nvSpPr>
            <p:cNvPr name="Freeform 5" id="5"/>
            <p:cNvSpPr/>
            <p:nvPr/>
          </p:nvSpPr>
          <p:spPr>
            <a:xfrm flipH="false" flipV="false" rot="0">
              <a:off x="0" y="0"/>
              <a:ext cx="13716000" cy="24384000"/>
            </a:xfrm>
            <a:custGeom>
              <a:avLst/>
              <a:gdLst/>
              <a:ahLst/>
              <a:cxnLst/>
              <a:rect r="r" b="b" t="t" l="l"/>
              <a:pathLst>
                <a:path h="24384000" w="13716000">
                  <a:moveTo>
                    <a:pt x="13716000" y="24384000"/>
                  </a:moveTo>
                  <a:lnTo>
                    <a:pt x="0" y="24384000"/>
                  </a:lnTo>
                  <a:lnTo>
                    <a:pt x="0" y="0"/>
                  </a:lnTo>
                  <a:lnTo>
                    <a:pt x="13716000" y="0"/>
                  </a:lnTo>
                  <a:lnTo>
                    <a:pt x="13716000" y="24384000"/>
                  </a:lnTo>
                  <a:close/>
                </a:path>
              </a:pathLst>
            </a:custGeom>
            <a:blipFill>
              <a:blip r:embed="rId4"/>
              <a:stretch>
                <a:fillRect l="0" t="0" r="0" b="0"/>
              </a:stretch>
            </a:blipFill>
          </p:spPr>
        </p:sp>
      </p:grpSp>
      <p:sp>
        <p:nvSpPr>
          <p:cNvPr name="Freeform 6" id="6"/>
          <p:cNvSpPr/>
          <p:nvPr/>
        </p:nvSpPr>
        <p:spPr>
          <a:xfrm flipH="false" flipV="false" rot="0">
            <a:off x="10968744" y="5846284"/>
            <a:ext cx="2546217" cy="3412016"/>
          </a:xfrm>
          <a:custGeom>
            <a:avLst/>
            <a:gdLst/>
            <a:ahLst/>
            <a:cxnLst/>
            <a:rect r="r" b="b" t="t" l="l"/>
            <a:pathLst>
              <a:path h="3412016" w="2546217">
                <a:moveTo>
                  <a:pt x="0" y="0"/>
                </a:moveTo>
                <a:lnTo>
                  <a:pt x="2546217" y="0"/>
                </a:lnTo>
                <a:lnTo>
                  <a:pt x="2546217" y="3412016"/>
                </a:lnTo>
                <a:lnTo>
                  <a:pt x="0" y="3412016"/>
                </a:lnTo>
                <a:lnTo>
                  <a:pt x="0" y="0"/>
                </a:lnTo>
                <a:close/>
              </a:path>
            </a:pathLst>
          </a:custGeom>
          <a:blipFill>
            <a:blip r:embed="rId5"/>
            <a:stretch>
              <a:fillRect l="0" t="0" r="0" b="0"/>
            </a:stretch>
          </a:blipFill>
        </p:spPr>
      </p:sp>
      <p:sp>
        <p:nvSpPr>
          <p:cNvPr name="Freeform 7" id="7"/>
          <p:cNvSpPr/>
          <p:nvPr/>
        </p:nvSpPr>
        <p:spPr>
          <a:xfrm flipH="false" flipV="false" rot="0">
            <a:off x="14721140" y="2998528"/>
            <a:ext cx="2923398" cy="1644411"/>
          </a:xfrm>
          <a:custGeom>
            <a:avLst/>
            <a:gdLst/>
            <a:ahLst/>
            <a:cxnLst/>
            <a:rect r="r" b="b" t="t" l="l"/>
            <a:pathLst>
              <a:path h="1644411" w="2923398">
                <a:moveTo>
                  <a:pt x="0" y="0"/>
                </a:moveTo>
                <a:lnTo>
                  <a:pt x="2923397" y="0"/>
                </a:lnTo>
                <a:lnTo>
                  <a:pt x="2923397" y="1644411"/>
                </a:lnTo>
                <a:lnTo>
                  <a:pt x="0" y="164441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1093929">
            <a:off x="10223950" y="2622257"/>
            <a:ext cx="3271896" cy="3128751"/>
          </a:xfrm>
          <a:custGeom>
            <a:avLst/>
            <a:gdLst/>
            <a:ahLst/>
            <a:cxnLst/>
            <a:rect r="r" b="b" t="t" l="l"/>
            <a:pathLst>
              <a:path h="3128751" w="3271896">
                <a:moveTo>
                  <a:pt x="0" y="0"/>
                </a:moveTo>
                <a:lnTo>
                  <a:pt x="3271896" y="0"/>
                </a:lnTo>
                <a:lnTo>
                  <a:pt x="3271896" y="3128751"/>
                </a:lnTo>
                <a:lnTo>
                  <a:pt x="0" y="312875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1151167" y="1343025"/>
            <a:ext cx="8437504" cy="3165476"/>
          </a:xfrm>
          <a:prstGeom prst="rect">
            <a:avLst/>
          </a:prstGeom>
        </p:spPr>
        <p:txBody>
          <a:bodyPr anchor="t" rtlCol="false" tIns="0" lIns="0" bIns="0" rIns="0">
            <a:spAutoFit/>
          </a:bodyPr>
          <a:lstStyle/>
          <a:p>
            <a:pPr algn="l" marL="0" indent="0" lvl="0">
              <a:lnSpc>
                <a:spcPts val="8075"/>
              </a:lnSpc>
            </a:pPr>
            <a:r>
              <a:rPr lang="en-US" sz="9500" i="true" spc="-228">
                <a:solidFill>
                  <a:srgbClr val="8A9D8F"/>
                </a:solidFill>
                <a:latin typeface="Noto Serif Display ExtraCondensed Italics"/>
                <a:ea typeface="Noto Serif Display ExtraCondensed Italics"/>
                <a:cs typeface="Noto Serif Display ExtraCondensed Italics"/>
                <a:sym typeface="Noto Serif Display ExtraCondensed Italics"/>
              </a:rPr>
              <a:t>Things to Keep in Mind When using AstroCartography</a:t>
            </a:r>
          </a:p>
        </p:txBody>
      </p:sp>
      <p:sp>
        <p:nvSpPr>
          <p:cNvPr name="TextBox 10" id="10"/>
          <p:cNvSpPr txBox="true"/>
          <p:nvPr/>
        </p:nvSpPr>
        <p:spPr>
          <a:xfrm rot="0">
            <a:off x="3007190" y="5105400"/>
            <a:ext cx="7043587" cy="4335127"/>
          </a:xfrm>
          <a:prstGeom prst="rect">
            <a:avLst/>
          </a:prstGeom>
        </p:spPr>
        <p:txBody>
          <a:bodyPr anchor="t" rtlCol="false" tIns="0" lIns="0" bIns="0" rIns="0">
            <a:spAutoFit/>
          </a:bodyPr>
          <a:lstStyle/>
          <a:p>
            <a:pPr algn="l" marL="628010" indent="-314005" lvl="1">
              <a:lnSpc>
                <a:spcPts val="3868"/>
              </a:lnSpc>
              <a:buFont typeface="Arial"/>
              <a:buChar char="•"/>
            </a:pPr>
            <a:r>
              <a:rPr lang="en-US" sz="2908">
                <a:solidFill>
                  <a:srgbClr val="2C5E93"/>
                </a:solidFill>
                <a:latin typeface="Cardo"/>
                <a:ea typeface="Cardo"/>
                <a:cs typeface="Cardo"/>
                <a:sym typeface="Cardo"/>
              </a:rPr>
              <a:t>The Sign that the Planetary Body is In (What is the Dignity of the Planet?)</a:t>
            </a:r>
          </a:p>
          <a:p>
            <a:pPr algn="l" marL="628010" indent="-314005" lvl="1">
              <a:lnSpc>
                <a:spcPts val="3868"/>
              </a:lnSpc>
              <a:buFont typeface="Arial"/>
              <a:buChar char="•"/>
            </a:pPr>
            <a:r>
              <a:rPr lang="en-US" sz="2908">
                <a:solidFill>
                  <a:srgbClr val="2C5E93"/>
                </a:solidFill>
                <a:latin typeface="Cardo"/>
                <a:ea typeface="Cardo"/>
                <a:cs typeface="Cardo"/>
                <a:sym typeface="Cardo"/>
              </a:rPr>
              <a:t>What House Does the Planet Relocate to in the Relocated Chart </a:t>
            </a:r>
          </a:p>
          <a:p>
            <a:pPr algn="l" marL="628010" indent="-314005" lvl="1">
              <a:lnSpc>
                <a:spcPts val="3868"/>
              </a:lnSpc>
              <a:buFont typeface="Arial"/>
              <a:buChar char="•"/>
            </a:pPr>
            <a:r>
              <a:rPr lang="en-US" sz="2908">
                <a:solidFill>
                  <a:srgbClr val="2C5E93"/>
                </a:solidFill>
                <a:latin typeface="Cardo"/>
                <a:ea typeface="Cardo"/>
                <a:cs typeface="Cardo"/>
                <a:sym typeface="Cardo"/>
              </a:rPr>
              <a:t>Your Aspects: </a:t>
            </a:r>
          </a:p>
          <a:p>
            <a:pPr algn="l" marL="1256020" indent="-418673" lvl="2">
              <a:lnSpc>
                <a:spcPts val="3868"/>
              </a:lnSpc>
              <a:buFont typeface="Arial"/>
              <a:buChar char="⚬"/>
            </a:pPr>
            <a:r>
              <a:rPr lang="en-US" sz="2908">
                <a:solidFill>
                  <a:srgbClr val="2C5E93"/>
                </a:solidFill>
                <a:latin typeface="Cardo"/>
                <a:ea typeface="Cardo"/>
                <a:cs typeface="Cardo"/>
                <a:sym typeface="Cardo"/>
              </a:rPr>
              <a:t>Opposition</a:t>
            </a:r>
          </a:p>
          <a:p>
            <a:pPr algn="l" marL="1256020" indent="-418673" lvl="2">
              <a:lnSpc>
                <a:spcPts val="3868"/>
              </a:lnSpc>
              <a:buFont typeface="Arial"/>
              <a:buChar char="⚬"/>
            </a:pPr>
            <a:r>
              <a:rPr lang="en-US" sz="2908">
                <a:solidFill>
                  <a:srgbClr val="2C5E93"/>
                </a:solidFill>
                <a:latin typeface="Cardo"/>
                <a:ea typeface="Cardo"/>
                <a:cs typeface="Cardo"/>
                <a:sym typeface="Cardo"/>
              </a:rPr>
              <a:t>Square </a:t>
            </a:r>
          </a:p>
          <a:p>
            <a:pPr algn="l" marL="1256020" indent="-418673" lvl="2">
              <a:lnSpc>
                <a:spcPts val="3868"/>
              </a:lnSpc>
              <a:buFont typeface="Arial"/>
              <a:buChar char="⚬"/>
            </a:pPr>
            <a:r>
              <a:rPr lang="en-US" sz="2908">
                <a:solidFill>
                  <a:srgbClr val="2C5E93"/>
                </a:solidFill>
                <a:latin typeface="Cardo"/>
                <a:ea typeface="Cardo"/>
                <a:cs typeface="Cardo"/>
                <a:sym typeface="Cardo"/>
              </a:rPr>
              <a:t>Two “Malefics” are Conjunct</a:t>
            </a:r>
          </a:p>
          <a:p>
            <a:pPr algn="l" marL="0" indent="0" lvl="0">
              <a:lnSpc>
                <a:spcPts val="3602"/>
              </a:lnSpc>
            </a:pPr>
          </a:p>
        </p:txBody>
      </p:sp>
      <p:sp>
        <p:nvSpPr>
          <p:cNvPr name="TextBox 11" id="11"/>
          <p:cNvSpPr txBox="true"/>
          <p:nvPr/>
        </p:nvSpPr>
        <p:spPr>
          <a:xfrm rot="0">
            <a:off x="12441460" y="1019992"/>
            <a:ext cx="4559359" cy="1468508"/>
          </a:xfrm>
          <a:prstGeom prst="rect">
            <a:avLst/>
          </a:prstGeom>
        </p:spPr>
        <p:txBody>
          <a:bodyPr anchor="t" rtlCol="false" tIns="0" lIns="0" bIns="0" rIns="0">
            <a:spAutoFit/>
          </a:bodyPr>
          <a:lstStyle/>
          <a:p>
            <a:pPr algn="l">
              <a:lnSpc>
                <a:spcPts val="2934"/>
              </a:lnSpc>
            </a:pPr>
            <a:r>
              <a:rPr lang="en-US" b="true" sz="1956" spc="19">
                <a:solidFill>
                  <a:srgbClr val="2C5E93"/>
                </a:solidFill>
                <a:latin typeface="Cardo Bold"/>
                <a:ea typeface="Cardo Bold"/>
                <a:cs typeface="Cardo Bold"/>
                <a:sym typeface="Cardo Bold"/>
              </a:rPr>
              <a:t>This will give you a better understanding of how each line may manifest for you and how to work with this energy!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DAG5FW3mA8k</dc:identifier>
  <dcterms:modified xsi:type="dcterms:W3CDTF">2011-08-01T06:04:30Z</dcterms:modified>
  <cp:revision>1</cp:revision>
  <dc:title>Mystic South: Astrocartography 101 Virtual Workshop</dc:title>
</cp:coreProperties>
</file>