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4"/>
  </p:notesMasterIdLst>
  <p:sldIdLst>
    <p:sldId id="256" r:id="rId2"/>
    <p:sldId id="275" r:id="rId3"/>
    <p:sldId id="276" r:id="rId4"/>
    <p:sldId id="277" r:id="rId5"/>
    <p:sldId id="278" r:id="rId6"/>
    <p:sldId id="279" r:id="rId7"/>
    <p:sldId id="280" r:id="rId8"/>
    <p:sldId id="298" r:id="rId9"/>
    <p:sldId id="322" r:id="rId10"/>
    <p:sldId id="291" r:id="rId11"/>
    <p:sldId id="299" r:id="rId12"/>
    <p:sldId id="300" r:id="rId13"/>
    <p:sldId id="261" r:id="rId14"/>
    <p:sldId id="301" r:id="rId15"/>
    <p:sldId id="302" r:id="rId16"/>
    <p:sldId id="303" r:id="rId17"/>
    <p:sldId id="304" r:id="rId18"/>
    <p:sldId id="305" r:id="rId19"/>
    <p:sldId id="306" r:id="rId20"/>
    <p:sldId id="307" r:id="rId21"/>
    <p:sldId id="260" r:id="rId22"/>
    <p:sldId id="311" r:id="rId23"/>
    <p:sldId id="312" r:id="rId24"/>
    <p:sldId id="313" r:id="rId25"/>
    <p:sldId id="315" r:id="rId26"/>
    <p:sldId id="316" r:id="rId27"/>
    <p:sldId id="318" r:id="rId28"/>
    <p:sldId id="319" r:id="rId29"/>
    <p:sldId id="320" r:id="rId30"/>
    <p:sldId id="321" r:id="rId31"/>
    <p:sldId id="314" r:id="rId32"/>
    <p:sldId id="317" r:id="rId33"/>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44"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574"/>
    <p:restoredTop sz="60472"/>
  </p:normalViewPr>
  <p:slideViewPr>
    <p:cSldViewPr snapToGrid="0" showGuides="1">
      <p:cViewPr varScale="1">
        <p:scale>
          <a:sx n="85" d="100"/>
          <a:sy n="85" d="100"/>
        </p:scale>
        <p:origin x="1848" y="176"/>
      </p:cViewPr>
      <p:guideLst>
        <p:guide orient="horz" pos="1644"/>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8127CC-9CF5-D349-BF05-561D685F83A5}" type="datetimeFigureOut">
              <a:t>7/12/26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5340EA-319D-B043-BFF4-464D2FE9BA59}" type="slidenum">
              <a:t>‹#›</a:t>
            </a:fld>
            <a:endParaRPr lang="en-US"/>
          </a:p>
        </p:txBody>
      </p:sp>
    </p:spTree>
    <p:extLst>
      <p:ext uri="{BB962C8B-B14F-4D97-AF65-F5344CB8AC3E}">
        <p14:creationId xmlns:p14="http://schemas.microsoft.com/office/powerpoint/2010/main" val="3408174434"/>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t>Questions of clarification vs. questions of discussion</a:t>
            </a:r>
          </a:p>
        </p:txBody>
      </p:sp>
      <p:sp>
        <p:nvSpPr>
          <p:cNvPr id="4" name="Slide Number Placeholder 3"/>
          <p:cNvSpPr>
            <a:spLocks noGrp="1"/>
          </p:cNvSpPr>
          <p:nvPr>
            <p:ph type="sldNum" sz="quarter" idx="5"/>
          </p:nvPr>
        </p:nvSpPr>
        <p:spPr/>
        <p:txBody>
          <a:bodyPr/>
          <a:lstStyle/>
          <a:p>
            <a:fld id="{6B5340EA-319D-B043-BFF4-464D2FE9BA59}" type="slidenum">
              <a:rPr lang="en-US"/>
              <a:t>1</a:t>
            </a:fld>
            <a:endParaRPr lang="en-US"/>
          </a:p>
        </p:txBody>
      </p:sp>
    </p:spTree>
    <p:extLst>
      <p:ext uri="{BB962C8B-B14F-4D97-AF65-F5344CB8AC3E}">
        <p14:creationId xmlns:p14="http://schemas.microsoft.com/office/powerpoint/2010/main" val="24645753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49098-D67B-6386-3DF6-D80AF7E1C1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EE4761-9712-9DB4-EE54-23432B2A2A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26EECE-5873-E833-7DDD-5CF60391A2DA}"/>
              </a:ext>
            </a:extLst>
          </p:cNvPr>
          <p:cNvSpPr>
            <a:spLocks noGrp="1"/>
          </p:cNvSpPr>
          <p:nvPr>
            <p:ph type="body" idx="1"/>
          </p:nvPr>
        </p:nvSpPr>
        <p:spPr/>
        <p:txBody>
          <a:bodyPr/>
          <a:lstStyle/>
          <a:p>
            <a:pPr marL="285750" indent="-285750">
              <a:buFont typeface="Arial" panose="020B0604020202020204" pitchFamily="34" charset="0"/>
              <a:buChar char="•"/>
            </a:pPr>
            <a:r>
              <a:rPr lang="en-US" sz="1800" b="1"/>
              <a:t>Humans have long suspected there is a fundamental interpenetration between magic and writing—that writing and magic participate with each other at a fundamental level—as revealed by the etymology of the word “grammar.”</a:t>
            </a:r>
          </a:p>
          <a:p>
            <a:pPr marL="285750" indent="-285750">
              <a:buFont typeface="Arial" panose="020B0604020202020204" pitchFamily="34" charset="0"/>
              <a:buChar char="•"/>
            </a:pPr>
            <a:r>
              <a:rPr lang="en-US" sz="1800"/>
              <a:t>Greek grammatike means “art of letters”</a:t>
            </a:r>
          </a:p>
          <a:p>
            <a:pPr marL="285750" indent="-285750">
              <a:buFont typeface="Arial" panose="020B0604020202020204" pitchFamily="34" charset="0"/>
              <a:buChar char="•"/>
            </a:pPr>
            <a:r>
              <a:rPr lang="en-US" sz="1800"/>
              <a:t>Latin grammatica means “grammar”</a:t>
            </a:r>
          </a:p>
          <a:p>
            <a:pPr marL="285750" indent="-285750">
              <a:buFont typeface="Arial" panose="020B0604020202020204" pitchFamily="34" charset="0"/>
              <a:buChar char="•"/>
            </a:pPr>
            <a:r>
              <a:rPr lang="en-US" sz="1800"/>
              <a:t>Old French grammaire means BOTH “Latin grammar” AND “magic spells, incantations” ca. 12th century</a:t>
            </a:r>
          </a:p>
          <a:p>
            <a:pPr marL="285750" indent="-285750">
              <a:buFont typeface="Arial" panose="020B0604020202020204" pitchFamily="34" charset="0"/>
              <a:buChar char="•"/>
            </a:pPr>
            <a:r>
              <a:rPr lang="en-US" sz="1800"/>
              <a:t>Became French grimoire, “book of sorcery”</a:t>
            </a:r>
          </a:p>
          <a:p>
            <a:pPr marL="285750" indent="-285750">
              <a:buFont typeface="Arial" panose="020B0604020202020204" pitchFamily="34" charset="0"/>
              <a:buChar char="•"/>
            </a:pPr>
            <a:r>
              <a:rPr lang="en-US" sz="1800"/>
              <a:t>Became English “gramary” ca. early 14th cent. meaning “grammar,” also “learning in general” which included “magic,” which begat the Scottish variant “glamor,” enchantment</a:t>
            </a:r>
          </a:p>
          <a:p>
            <a:pPr marL="285750" indent="-285750">
              <a:buFont typeface="Arial" panose="020B0604020202020204" pitchFamily="34" charset="0"/>
              <a:buChar char="•"/>
            </a:pPr>
            <a:r>
              <a:rPr lang="en-US" sz="1800"/>
              <a:t>Late 14th cent., the modern word “grammar” appears</a:t>
            </a:r>
          </a:p>
          <a:p>
            <a:pPr marL="285750" indent="-285750">
              <a:buFont typeface="Arial" panose="020B0604020202020204" pitchFamily="34" charset="0"/>
              <a:buChar char="•"/>
            </a:pPr>
            <a:r>
              <a:rPr lang="en-US" sz="1800"/>
              <a:t>A similar evolution took place from German giving us the two meanings of “spell,” literary and magical</a:t>
            </a:r>
          </a:p>
          <a:p>
            <a:pPr marL="285750" indent="-285750">
              <a:buFont typeface="Arial" panose="020B0604020202020204" pitchFamily="34" charset="0"/>
              <a:buChar char="•"/>
            </a:pPr>
            <a:r>
              <a:rPr lang="en-US" sz="1800" b="1"/>
              <a:t>From ancient Greece to the present day, writing and magic have been traveling together, intertwined.</a:t>
            </a:r>
          </a:p>
        </p:txBody>
      </p:sp>
      <p:sp>
        <p:nvSpPr>
          <p:cNvPr id="4" name="Slide Number Placeholder 3">
            <a:extLst>
              <a:ext uri="{FF2B5EF4-FFF2-40B4-BE49-F238E27FC236}">
                <a16:creationId xmlns:a16="http://schemas.microsoft.com/office/drawing/2014/main" id="{D7F0A990-E1B8-84B7-389A-6A8006E31980}"/>
              </a:ext>
            </a:extLst>
          </p:cNvPr>
          <p:cNvSpPr>
            <a:spLocks noGrp="1"/>
          </p:cNvSpPr>
          <p:nvPr>
            <p:ph type="sldNum" sz="quarter" idx="5"/>
          </p:nvPr>
        </p:nvSpPr>
        <p:spPr/>
        <p:txBody>
          <a:bodyPr/>
          <a:lstStyle/>
          <a:p>
            <a:fld id="{6B5340EA-319D-B043-BFF4-464D2FE9BA59}" type="slidenum">
              <a:t>14</a:t>
            </a:fld>
            <a:endParaRPr lang="en-US"/>
          </a:p>
        </p:txBody>
      </p:sp>
    </p:spTree>
    <p:extLst>
      <p:ext uri="{BB962C8B-B14F-4D97-AF65-F5344CB8AC3E}">
        <p14:creationId xmlns:p14="http://schemas.microsoft.com/office/powerpoint/2010/main" val="10174831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A74E7-E1DD-6F49-AF75-0A99D2D215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1F8C19-83E4-3CB1-B343-C756EC8222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6BDFE5-CA47-1DFE-75AC-75F646F287D5}"/>
              </a:ext>
            </a:extLst>
          </p:cNvPr>
          <p:cNvSpPr>
            <a:spLocks noGrp="1"/>
          </p:cNvSpPr>
          <p:nvPr>
            <p:ph type="body" idx="1"/>
          </p:nvPr>
        </p:nvSpPr>
        <p:spPr/>
        <p:txBody>
          <a:bodyPr/>
          <a:lstStyle/>
          <a:p>
            <a:pPr marL="285750" indent="-285750">
              <a:buFont typeface="Arial" panose="020B0604020202020204" pitchFamily="34" charset="0"/>
              <a:buChar char="•"/>
            </a:pPr>
            <a:r>
              <a:rPr lang="en-US" sz="1800" b="1"/>
              <a:t>Humans have long suspected there is a fundamental interpenetration between magic and writing—that writing and magic participate with each other at a fundamental level—as revealed by the etymology of the word “grammar.”</a:t>
            </a:r>
          </a:p>
          <a:p>
            <a:pPr marL="285750" indent="-285750">
              <a:buFont typeface="Arial" panose="020B0604020202020204" pitchFamily="34" charset="0"/>
              <a:buChar char="•"/>
            </a:pPr>
            <a:r>
              <a:rPr lang="en-US" sz="1800"/>
              <a:t>Greek grammatike means “art of letters”</a:t>
            </a:r>
          </a:p>
          <a:p>
            <a:pPr marL="285750" indent="-285750">
              <a:buFont typeface="Arial" panose="020B0604020202020204" pitchFamily="34" charset="0"/>
              <a:buChar char="•"/>
            </a:pPr>
            <a:r>
              <a:rPr lang="en-US" sz="1800"/>
              <a:t>Latin grammatica means “grammar”</a:t>
            </a:r>
          </a:p>
          <a:p>
            <a:pPr marL="285750" indent="-285750">
              <a:buFont typeface="Arial" panose="020B0604020202020204" pitchFamily="34" charset="0"/>
              <a:buChar char="•"/>
            </a:pPr>
            <a:r>
              <a:rPr lang="en-US" sz="1800"/>
              <a:t>Old French grammaire means BOTH “Latin grammar” AND “magic spells, incantations” ca. 12th century</a:t>
            </a:r>
          </a:p>
          <a:p>
            <a:pPr marL="285750" indent="-285750">
              <a:buFont typeface="Arial" panose="020B0604020202020204" pitchFamily="34" charset="0"/>
              <a:buChar char="•"/>
            </a:pPr>
            <a:r>
              <a:rPr lang="en-US" sz="1800"/>
              <a:t>Became French grimoire, “book of sorcery”</a:t>
            </a:r>
          </a:p>
          <a:p>
            <a:pPr marL="285750" indent="-285750">
              <a:buFont typeface="Arial" panose="020B0604020202020204" pitchFamily="34" charset="0"/>
              <a:buChar char="•"/>
            </a:pPr>
            <a:r>
              <a:rPr lang="en-US" sz="1800"/>
              <a:t>Became English “gramary” ca. early 14th cent. meaning “grammar,” also “learning in general” which included “magic,” which begat the Scottish variant “glamor,” enchantment</a:t>
            </a:r>
          </a:p>
          <a:p>
            <a:pPr marL="285750" indent="-285750">
              <a:buFont typeface="Arial" panose="020B0604020202020204" pitchFamily="34" charset="0"/>
              <a:buChar char="•"/>
            </a:pPr>
            <a:r>
              <a:rPr lang="en-US" sz="1800"/>
              <a:t>Late 14th cent., the modern word “grammar” appears</a:t>
            </a:r>
          </a:p>
          <a:p>
            <a:pPr marL="285750" indent="-285750">
              <a:buFont typeface="Arial" panose="020B0604020202020204" pitchFamily="34" charset="0"/>
              <a:buChar char="•"/>
            </a:pPr>
            <a:r>
              <a:rPr lang="en-US" sz="1800"/>
              <a:t>A similar evolution took place from German giving us the two meanings of “spell,” literary and magical</a:t>
            </a:r>
          </a:p>
          <a:p>
            <a:pPr marL="285750" indent="-285750">
              <a:buFont typeface="Arial" panose="020B0604020202020204" pitchFamily="34" charset="0"/>
              <a:buChar char="•"/>
            </a:pPr>
            <a:r>
              <a:rPr lang="en-US" sz="1800" b="1"/>
              <a:t>From ancient Greece to the present day, writing and magic have been traveling together, intertwined.</a:t>
            </a:r>
          </a:p>
        </p:txBody>
      </p:sp>
      <p:sp>
        <p:nvSpPr>
          <p:cNvPr id="4" name="Slide Number Placeholder 3">
            <a:extLst>
              <a:ext uri="{FF2B5EF4-FFF2-40B4-BE49-F238E27FC236}">
                <a16:creationId xmlns:a16="http://schemas.microsoft.com/office/drawing/2014/main" id="{F9756DD0-0EE9-5327-FBD4-604EED44D5D8}"/>
              </a:ext>
            </a:extLst>
          </p:cNvPr>
          <p:cNvSpPr>
            <a:spLocks noGrp="1"/>
          </p:cNvSpPr>
          <p:nvPr>
            <p:ph type="sldNum" sz="quarter" idx="5"/>
          </p:nvPr>
        </p:nvSpPr>
        <p:spPr/>
        <p:txBody>
          <a:bodyPr/>
          <a:lstStyle/>
          <a:p>
            <a:fld id="{6B5340EA-319D-B043-BFF4-464D2FE9BA59}" type="slidenum">
              <a:t>15</a:t>
            </a:fld>
            <a:endParaRPr lang="en-US"/>
          </a:p>
        </p:txBody>
      </p:sp>
    </p:spTree>
    <p:extLst>
      <p:ext uri="{BB962C8B-B14F-4D97-AF65-F5344CB8AC3E}">
        <p14:creationId xmlns:p14="http://schemas.microsoft.com/office/powerpoint/2010/main" val="24572472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C74DE-F563-8391-0FAF-1100F0DBEB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C421A4-C3C0-719D-9231-5318D7676E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5F85C8-705B-BDDE-295B-83E5F366BE56}"/>
              </a:ext>
            </a:extLst>
          </p:cNvPr>
          <p:cNvSpPr>
            <a:spLocks noGrp="1"/>
          </p:cNvSpPr>
          <p:nvPr>
            <p:ph type="body" idx="1"/>
          </p:nvPr>
        </p:nvSpPr>
        <p:spPr/>
        <p:txBody>
          <a:bodyPr/>
          <a:lstStyle/>
          <a:p>
            <a:pPr marL="285750" indent="-285750">
              <a:buFont typeface="Arial" panose="020B0604020202020204" pitchFamily="34" charset="0"/>
              <a:buChar char="•"/>
            </a:pPr>
            <a:r>
              <a:rPr lang="en-US" sz="1800" b="1"/>
              <a:t>Humans have long suspected there is a fundamental interpenetration between magic and writing—that writing and magic participate with each other at a fundamental level—as revealed by the etymology of the word “grammar.”</a:t>
            </a:r>
          </a:p>
          <a:p>
            <a:pPr marL="285750" indent="-285750">
              <a:buFont typeface="Arial" panose="020B0604020202020204" pitchFamily="34" charset="0"/>
              <a:buChar char="•"/>
            </a:pPr>
            <a:r>
              <a:rPr lang="en-US" sz="1800"/>
              <a:t>Greek grammatike means “art of letters”</a:t>
            </a:r>
          </a:p>
          <a:p>
            <a:pPr marL="285750" indent="-285750">
              <a:buFont typeface="Arial" panose="020B0604020202020204" pitchFamily="34" charset="0"/>
              <a:buChar char="•"/>
            </a:pPr>
            <a:r>
              <a:rPr lang="en-US" sz="1800"/>
              <a:t>Latin grammatica means “grammar”</a:t>
            </a:r>
          </a:p>
          <a:p>
            <a:pPr marL="285750" indent="-285750">
              <a:buFont typeface="Arial" panose="020B0604020202020204" pitchFamily="34" charset="0"/>
              <a:buChar char="•"/>
            </a:pPr>
            <a:r>
              <a:rPr lang="en-US" sz="1800"/>
              <a:t>Old French grammaire means BOTH “Latin grammar” AND “magic spells, incantations” ca. 12th century</a:t>
            </a:r>
          </a:p>
          <a:p>
            <a:pPr marL="285750" indent="-285750">
              <a:buFont typeface="Arial" panose="020B0604020202020204" pitchFamily="34" charset="0"/>
              <a:buChar char="•"/>
            </a:pPr>
            <a:r>
              <a:rPr lang="en-US" sz="1800"/>
              <a:t>Became French grimoire, “book of sorcery”</a:t>
            </a:r>
          </a:p>
          <a:p>
            <a:pPr marL="285750" indent="-285750">
              <a:buFont typeface="Arial" panose="020B0604020202020204" pitchFamily="34" charset="0"/>
              <a:buChar char="•"/>
            </a:pPr>
            <a:r>
              <a:rPr lang="en-US" sz="1800"/>
              <a:t>Became English “gramary” ca. early 14th cent. meaning “grammar,” also “learning in general” which included “magic,” which begat the Scottish variant “glamor,” enchantment</a:t>
            </a:r>
          </a:p>
          <a:p>
            <a:pPr marL="285750" indent="-285750">
              <a:buFont typeface="Arial" panose="020B0604020202020204" pitchFamily="34" charset="0"/>
              <a:buChar char="•"/>
            </a:pPr>
            <a:r>
              <a:rPr lang="en-US" sz="1800"/>
              <a:t>Late 14th cent., the modern word “grammar” appears</a:t>
            </a:r>
          </a:p>
          <a:p>
            <a:pPr marL="285750" indent="-285750">
              <a:buFont typeface="Arial" panose="020B0604020202020204" pitchFamily="34" charset="0"/>
              <a:buChar char="•"/>
            </a:pPr>
            <a:r>
              <a:rPr lang="en-US" sz="1800"/>
              <a:t>A similar evolution took place from German giving us the two meanings of “spell,” literary and magical</a:t>
            </a:r>
          </a:p>
          <a:p>
            <a:pPr marL="285750" indent="-285750">
              <a:buFont typeface="Arial" panose="020B0604020202020204" pitchFamily="34" charset="0"/>
              <a:buChar char="•"/>
            </a:pPr>
            <a:r>
              <a:rPr lang="en-US" sz="1800" b="1"/>
              <a:t>From ancient Greece to the present day, writing and magic have been traveling together, intertwined.</a:t>
            </a:r>
          </a:p>
        </p:txBody>
      </p:sp>
      <p:sp>
        <p:nvSpPr>
          <p:cNvPr id="4" name="Slide Number Placeholder 3">
            <a:extLst>
              <a:ext uri="{FF2B5EF4-FFF2-40B4-BE49-F238E27FC236}">
                <a16:creationId xmlns:a16="http://schemas.microsoft.com/office/drawing/2014/main" id="{C1AEC87E-8509-AE42-4ED9-CA96598D137E}"/>
              </a:ext>
            </a:extLst>
          </p:cNvPr>
          <p:cNvSpPr>
            <a:spLocks noGrp="1"/>
          </p:cNvSpPr>
          <p:nvPr>
            <p:ph type="sldNum" sz="quarter" idx="5"/>
          </p:nvPr>
        </p:nvSpPr>
        <p:spPr/>
        <p:txBody>
          <a:bodyPr/>
          <a:lstStyle/>
          <a:p>
            <a:fld id="{6B5340EA-319D-B043-BFF4-464D2FE9BA59}" type="slidenum">
              <a:t>16</a:t>
            </a:fld>
            <a:endParaRPr lang="en-US"/>
          </a:p>
        </p:txBody>
      </p:sp>
    </p:spTree>
    <p:extLst>
      <p:ext uri="{BB962C8B-B14F-4D97-AF65-F5344CB8AC3E}">
        <p14:creationId xmlns:p14="http://schemas.microsoft.com/office/powerpoint/2010/main" val="31340365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146C4-335C-CB9F-7E03-E812048B6A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677E3C-CA20-6198-9127-9910E82165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E3CF70-C627-87AA-9336-C81C2CB1BA84}"/>
              </a:ext>
            </a:extLst>
          </p:cNvPr>
          <p:cNvSpPr>
            <a:spLocks noGrp="1"/>
          </p:cNvSpPr>
          <p:nvPr>
            <p:ph type="body" idx="1"/>
          </p:nvPr>
        </p:nvSpPr>
        <p:spPr/>
        <p:txBody>
          <a:bodyPr/>
          <a:lstStyle/>
          <a:p>
            <a:pPr marL="285750" indent="-285750">
              <a:buFont typeface="Arial" panose="020B0604020202020204" pitchFamily="34" charset="0"/>
              <a:buChar char="•"/>
            </a:pPr>
            <a:r>
              <a:rPr lang="en-US" sz="1800" b="1"/>
              <a:t>Humans have long suspected there is a fundamental interpenetration between magic and writing—that writing and magic participate with each other at a fundamental level—as revealed by the etymology of the word “grammar.”</a:t>
            </a:r>
          </a:p>
          <a:p>
            <a:pPr marL="285750" indent="-285750">
              <a:buFont typeface="Arial" panose="020B0604020202020204" pitchFamily="34" charset="0"/>
              <a:buChar char="•"/>
            </a:pPr>
            <a:r>
              <a:rPr lang="en-US" sz="1800"/>
              <a:t>Greek grammatike means “art of letters”</a:t>
            </a:r>
          </a:p>
          <a:p>
            <a:pPr marL="285750" indent="-285750">
              <a:buFont typeface="Arial" panose="020B0604020202020204" pitchFamily="34" charset="0"/>
              <a:buChar char="•"/>
            </a:pPr>
            <a:r>
              <a:rPr lang="en-US" sz="1800"/>
              <a:t>Latin grammatica means “grammar”</a:t>
            </a:r>
          </a:p>
          <a:p>
            <a:pPr marL="285750" indent="-285750">
              <a:buFont typeface="Arial" panose="020B0604020202020204" pitchFamily="34" charset="0"/>
              <a:buChar char="•"/>
            </a:pPr>
            <a:r>
              <a:rPr lang="en-US" sz="1800"/>
              <a:t>Old French grammaire means BOTH “Latin grammar” AND “magic spells, incantations” ca. 12th century</a:t>
            </a:r>
          </a:p>
          <a:p>
            <a:pPr marL="285750" indent="-285750">
              <a:buFont typeface="Arial" panose="020B0604020202020204" pitchFamily="34" charset="0"/>
              <a:buChar char="•"/>
            </a:pPr>
            <a:r>
              <a:rPr lang="en-US" sz="1800"/>
              <a:t>Became French grimoire, “book of sorcery”</a:t>
            </a:r>
          </a:p>
          <a:p>
            <a:pPr marL="285750" indent="-285750">
              <a:buFont typeface="Arial" panose="020B0604020202020204" pitchFamily="34" charset="0"/>
              <a:buChar char="•"/>
            </a:pPr>
            <a:r>
              <a:rPr lang="en-US" sz="1800"/>
              <a:t>Became English “gramary” ca. early 14th cent. meaning “grammar,” also “learning in general” which included “magic,” which begat the Scottish variant “glamor,” enchantment</a:t>
            </a:r>
          </a:p>
          <a:p>
            <a:pPr marL="285750" indent="-285750">
              <a:buFont typeface="Arial" panose="020B0604020202020204" pitchFamily="34" charset="0"/>
              <a:buChar char="•"/>
            </a:pPr>
            <a:r>
              <a:rPr lang="en-US" sz="1800"/>
              <a:t>Late 14th cent., the modern word “grammar” appears</a:t>
            </a:r>
          </a:p>
          <a:p>
            <a:pPr marL="285750" indent="-285750">
              <a:buFont typeface="Arial" panose="020B0604020202020204" pitchFamily="34" charset="0"/>
              <a:buChar char="•"/>
            </a:pPr>
            <a:r>
              <a:rPr lang="en-US" sz="1800"/>
              <a:t>A similar evolution took place from German giving us the two meanings of “spell,” literary and magical</a:t>
            </a:r>
          </a:p>
          <a:p>
            <a:pPr marL="285750" indent="-285750">
              <a:buFont typeface="Arial" panose="020B0604020202020204" pitchFamily="34" charset="0"/>
              <a:buChar char="•"/>
            </a:pPr>
            <a:r>
              <a:rPr lang="en-US" sz="1800" b="1"/>
              <a:t>From ancient Greece to the present day, writing and magic have been traveling together, intertwined.</a:t>
            </a:r>
          </a:p>
        </p:txBody>
      </p:sp>
      <p:sp>
        <p:nvSpPr>
          <p:cNvPr id="4" name="Slide Number Placeholder 3">
            <a:extLst>
              <a:ext uri="{FF2B5EF4-FFF2-40B4-BE49-F238E27FC236}">
                <a16:creationId xmlns:a16="http://schemas.microsoft.com/office/drawing/2014/main" id="{B883DE84-CD25-DC80-3914-F98FC844C584}"/>
              </a:ext>
            </a:extLst>
          </p:cNvPr>
          <p:cNvSpPr>
            <a:spLocks noGrp="1"/>
          </p:cNvSpPr>
          <p:nvPr>
            <p:ph type="sldNum" sz="quarter" idx="5"/>
          </p:nvPr>
        </p:nvSpPr>
        <p:spPr/>
        <p:txBody>
          <a:bodyPr/>
          <a:lstStyle/>
          <a:p>
            <a:fld id="{6B5340EA-319D-B043-BFF4-464D2FE9BA59}" type="slidenum">
              <a:t>17</a:t>
            </a:fld>
            <a:endParaRPr lang="en-US"/>
          </a:p>
        </p:txBody>
      </p:sp>
    </p:spTree>
    <p:extLst>
      <p:ext uri="{BB962C8B-B14F-4D97-AF65-F5344CB8AC3E}">
        <p14:creationId xmlns:p14="http://schemas.microsoft.com/office/powerpoint/2010/main" val="23547688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0C9A8-38F1-C520-67FF-14A6F7CE96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C064AE-3964-CFB9-6036-23F6CC6D85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DBF73A-04B5-B111-33F9-0F1164407744}"/>
              </a:ext>
            </a:extLst>
          </p:cNvPr>
          <p:cNvSpPr>
            <a:spLocks noGrp="1"/>
          </p:cNvSpPr>
          <p:nvPr>
            <p:ph type="body" idx="1"/>
          </p:nvPr>
        </p:nvSpPr>
        <p:spPr/>
        <p:txBody>
          <a:bodyPr/>
          <a:lstStyle/>
          <a:p>
            <a:pPr marL="285750" indent="-285750">
              <a:buFont typeface="Arial" panose="020B0604020202020204" pitchFamily="34" charset="0"/>
              <a:buChar char="•"/>
            </a:pPr>
            <a:r>
              <a:rPr lang="en-US" sz="1800" b="1"/>
              <a:t>Humans have long suspected there is a fundamental interpenetration between magic and writing—that writing and magic participate with each other at a fundamental level—as revealed by the etymology of the word “grammar.”</a:t>
            </a:r>
          </a:p>
          <a:p>
            <a:pPr marL="285750" indent="-285750">
              <a:buFont typeface="Arial" panose="020B0604020202020204" pitchFamily="34" charset="0"/>
              <a:buChar char="•"/>
            </a:pPr>
            <a:r>
              <a:rPr lang="en-US" sz="1800"/>
              <a:t>Greek grammatike means “art of letters”</a:t>
            </a:r>
          </a:p>
          <a:p>
            <a:pPr marL="285750" indent="-285750">
              <a:buFont typeface="Arial" panose="020B0604020202020204" pitchFamily="34" charset="0"/>
              <a:buChar char="•"/>
            </a:pPr>
            <a:r>
              <a:rPr lang="en-US" sz="1800"/>
              <a:t>Latin grammatica means “grammar”</a:t>
            </a:r>
          </a:p>
          <a:p>
            <a:pPr marL="285750" indent="-285750">
              <a:buFont typeface="Arial" panose="020B0604020202020204" pitchFamily="34" charset="0"/>
              <a:buChar char="•"/>
            </a:pPr>
            <a:r>
              <a:rPr lang="en-US" sz="1800"/>
              <a:t>Old French grammaire means BOTH “Latin grammar” AND “magic spells, incantations” ca. 12th century</a:t>
            </a:r>
          </a:p>
          <a:p>
            <a:pPr marL="285750" indent="-285750">
              <a:buFont typeface="Arial" panose="020B0604020202020204" pitchFamily="34" charset="0"/>
              <a:buChar char="•"/>
            </a:pPr>
            <a:r>
              <a:rPr lang="en-US" sz="1800"/>
              <a:t>Became French grimoire, “book of sorcery”</a:t>
            </a:r>
          </a:p>
          <a:p>
            <a:pPr marL="285750" indent="-285750">
              <a:buFont typeface="Arial" panose="020B0604020202020204" pitchFamily="34" charset="0"/>
              <a:buChar char="•"/>
            </a:pPr>
            <a:r>
              <a:rPr lang="en-US" sz="1800"/>
              <a:t>Became English “gramary” ca. early 14th cent. meaning “grammar,” also “learning in general” which included “magic,” which begat the Scottish variant “glamor,” enchantment</a:t>
            </a:r>
          </a:p>
          <a:p>
            <a:pPr marL="285750" indent="-285750">
              <a:buFont typeface="Arial" panose="020B0604020202020204" pitchFamily="34" charset="0"/>
              <a:buChar char="•"/>
            </a:pPr>
            <a:r>
              <a:rPr lang="en-US" sz="1800"/>
              <a:t>Late 14th cent., the modern word “grammar” appears</a:t>
            </a:r>
          </a:p>
          <a:p>
            <a:pPr marL="285750" indent="-285750">
              <a:buFont typeface="Arial" panose="020B0604020202020204" pitchFamily="34" charset="0"/>
              <a:buChar char="•"/>
            </a:pPr>
            <a:r>
              <a:rPr lang="en-US" sz="1800"/>
              <a:t>A similar evolution took place from German giving us the two meanings of “spell,” literary and magical</a:t>
            </a:r>
          </a:p>
          <a:p>
            <a:pPr marL="285750" indent="-285750">
              <a:buFont typeface="Arial" panose="020B0604020202020204" pitchFamily="34" charset="0"/>
              <a:buChar char="•"/>
            </a:pPr>
            <a:r>
              <a:rPr lang="en-US" sz="1800" b="1"/>
              <a:t>From ancient Greece to the present day, writing and magic have been traveling together, intertwined.</a:t>
            </a:r>
          </a:p>
        </p:txBody>
      </p:sp>
      <p:sp>
        <p:nvSpPr>
          <p:cNvPr id="4" name="Slide Number Placeholder 3">
            <a:extLst>
              <a:ext uri="{FF2B5EF4-FFF2-40B4-BE49-F238E27FC236}">
                <a16:creationId xmlns:a16="http://schemas.microsoft.com/office/drawing/2014/main" id="{5F3544C0-C005-820A-6ED0-E5359F458BD2}"/>
              </a:ext>
            </a:extLst>
          </p:cNvPr>
          <p:cNvSpPr>
            <a:spLocks noGrp="1"/>
          </p:cNvSpPr>
          <p:nvPr>
            <p:ph type="sldNum" sz="quarter" idx="5"/>
          </p:nvPr>
        </p:nvSpPr>
        <p:spPr/>
        <p:txBody>
          <a:bodyPr/>
          <a:lstStyle/>
          <a:p>
            <a:fld id="{6B5340EA-319D-B043-BFF4-464D2FE9BA59}" type="slidenum">
              <a:t>18</a:t>
            </a:fld>
            <a:endParaRPr lang="en-US"/>
          </a:p>
        </p:txBody>
      </p:sp>
    </p:spTree>
    <p:extLst>
      <p:ext uri="{BB962C8B-B14F-4D97-AF65-F5344CB8AC3E}">
        <p14:creationId xmlns:p14="http://schemas.microsoft.com/office/powerpoint/2010/main" val="25474496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E3D60-59C5-CD6C-2A95-2BEBE1601B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E6D6F0-1A42-F1A1-724E-03CB44A80D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3C6FDC-33DE-8E25-5622-3A4CB2BCA1E8}"/>
              </a:ext>
            </a:extLst>
          </p:cNvPr>
          <p:cNvSpPr>
            <a:spLocks noGrp="1"/>
          </p:cNvSpPr>
          <p:nvPr>
            <p:ph type="body" idx="1"/>
          </p:nvPr>
        </p:nvSpPr>
        <p:spPr/>
        <p:txBody>
          <a:bodyPr/>
          <a:lstStyle/>
          <a:p>
            <a:pPr marL="285750" indent="-285750">
              <a:buFont typeface="Arial" panose="020B0604020202020204" pitchFamily="34" charset="0"/>
              <a:buChar char="•"/>
            </a:pPr>
            <a:r>
              <a:rPr lang="en-US" sz="1800" b="1"/>
              <a:t>Humans have long suspected there is a fundamental interpenetration between magic and writing—that writing and magic participate with each other at a fundamental level—as revealed by the etymology of the word “grammar.”</a:t>
            </a:r>
          </a:p>
          <a:p>
            <a:pPr marL="285750" indent="-285750">
              <a:buFont typeface="Arial" panose="020B0604020202020204" pitchFamily="34" charset="0"/>
              <a:buChar char="•"/>
            </a:pPr>
            <a:r>
              <a:rPr lang="en-US" sz="1800"/>
              <a:t>Greek grammatike means “art of letters”</a:t>
            </a:r>
          </a:p>
          <a:p>
            <a:pPr marL="285750" indent="-285750">
              <a:buFont typeface="Arial" panose="020B0604020202020204" pitchFamily="34" charset="0"/>
              <a:buChar char="•"/>
            </a:pPr>
            <a:r>
              <a:rPr lang="en-US" sz="1800"/>
              <a:t>Latin grammatica means “grammar”</a:t>
            </a:r>
          </a:p>
          <a:p>
            <a:pPr marL="285750" indent="-285750">
              <a:buFont typeface="Arial" panose="020B0604020202020204" pitchFamily="34" charset="0"/>
              <a:buChar char="•"/>
            </a:pPr>
            <a:r>
              <a:rPr lang="en-US" sz="1800"/>
              <a:t>Old French grammaire means BOTH “Latin grammar” AND “magic spells, incantations” ca. 12th century</a:t>
            </a:r>
          </a:p>
          <a:p>
            <a:pPr marL="285750" indent="-285750">
              <a:buFont typeface="Arial" panose="020B0604020202020204" pitchFamily="34" charset="0"/>
              <a:buChar char="•"/>
            </a:pPr>
            <a:r>
              <a:rPr lang="en-US" sz="1800"/>
              <a:t>Became French grimoire, “book of sorcery”</a:t>
            </a:r>
          </a:p>
          <a:p>
            <a:pPr marL="285750" indent="-285750">
              <a:buFont typeface="Arial" panose="020B0604020202020204" pitchFamily="34" charset="0"/>
              <a:buChar char="•"/>
            </a:pPr>
            <a:r>
              <a:rPr lang="en-US" sz="1800"/>
              <a:t>Became English “gramary” ca. early 14th cent. meaning “grammar,” also “learning in general” which included “magic,” which begat the Scottish variant “glamor,” enchantment</a:t>
            </a:r>
          </a:p>
          <a:p>
            <a:pPr marL="285750" indent="-285750">
              <a:buFont typeface="Arial" panose="020B0604020202020204" pitchFamily="34" charset="0"/>
              <a:buChar char="•"/>
            </a:pPr>
            <a:r>
              <a:rPr lang="en-US" sz="1800"/>
              <a:t>Late 14th cent., the modern word “grammar” appears</a:t>
            </a:r>
          </a:p>
          <a:p>
            <a:pPr marL="285750" indent="-285750">
              <a:buFont typeface="Arial" panose="020B0604020202020204" pitchFamily="34" charset="0"/>
              <a:buChar char="•"/>
            </a:pPr>
            <a:r>
              <a:rPr lang="en-US" sz="1800"/>
              <a:t>A similar evolution took place from German giving us the two meanings of “spell,” literary and magical</a:t>
            </a:r>
          </a:p>
          <a:p>
            <a:pPr marL="285750" indent="-285750">
              <a:buFont typeface="Arial" panose="020B0604020202020204" pitchFamily="34" charset="0"/>
              <a:buChar char="•"/>
            </a:pPr>
            <a:r>
              <a:rPr lang="en-US" sz="1800" b="1"/>
              <a:t>From ancient Greece to the present day, writing and magic have been traveling together, intertwined.</a:t>
            </a:r>
          </a:p>
        </p:txBody>
      </p:sp>
      <p:sp>
        <p:nvSpPr>
          <p:cNvPr id="4" name="Slide Number Placeholder 3">
            <a:extLst>
              <a:ext uri="{FF2B5EF4-FFF2-40B4-BE49-F238E27FC236}">
                <a16:creationId xmlns:a16="http://schemas.microsoft.com/office/drawing/2014/main" id="{988A7FB3-BE90-A63F-9E8B-0A876AB892EB}"/>
              </a:ext>
            </a:extLst>
          </p:cNvPr>
          <p:cNvSpPr>
            <a:spLocks noGrp="1"/>
          </p:cNvSpPr>
          <p:nvPr>
            <p:ph type="sldNum" sz="quarter" idx="5"/>
          </p:nvPr>
        </p:nvSpPr>
        <p:spPr/>
        <p:txBody>
          <a:bodyPr/>
          <a:lstStyle/>
          <a:p>
            <a:fld id="{6B5340EA-319D-B043-BFF4-464D2FE9BA59}" type="slidenum">
              <a:t>19</a:t>
            </a:fld>
            <a:endParaRPr lang="en-US"/>
          </a:p>
        </p:txBody>
      </p:sp>
    </p:spTree>
    <p:extLst>
      <p:ext uri="{BB962C8B-B14F-4D97-AF65-F5344CB8AC3E}">
        <p14:creationId xmlns:p14="http://schemas.microsoft.com/office/powerpoint/2010/main" val="6937975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ADC3CA-E19D-6E39-E662-555F5EB9A0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DDB11C-E394-20B1-2CD8-CF7FC7455A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B40AC1-2B53-C696-709F-187DD749A830}"/>
              </a:ext>
            </a:extLst>
          </p:cNvPr>
          <p:cNvSpPr>
            <a:spLocks noGrp="1"/>
          </p:cNvSpPr>
          <p:nvPr>
            <p:ph type="body" idx="1"/>
          </p:nvPr>
        </p:nvSpPr>
        <p:spPr/>
        <p:txBody>
          <a:bodyPr/>
          <a:lstStyle/>
          <a:p>
            <a:pPr marL="285750" indent="-285750">
              <a:buFont typeface="Arial" panose="020B0604020202020204" pitchFamily="34" charset="0"/>
              <a:buChar char="•"/>
            </a:pPr>
            <a:r>
              <a:rPr lang="en-US" sz="1800" b="1"/>
              <a:t>Humans have long suspected there is a fundamental interpenetration between magic and writing—that writing and magic participate with each other at a fundamental level—as revealed by the etymology of the word “grammar.”</a:t>
            </a:r>
          </a:p>
          <a:p>
            <a:pPr marL="285750" indent="-285750">
              <a:buFont typeface="Arial" panose="020B0604020202020204" pitchFamily="34" charset="0"/>
              <a:buChar char="•"/>
            </a:pPr>
            <a:r>
              <a:rPr lang="en-US" sz="1800"/>
              <a:t>Greek grammatike means “art of letters”</a:t>
            </a:r>
          </a:p>
          <a:p>
            <a:pPr marL="285750" indent="-285750">
              <a:buFont typeface="Arial" panose="020B0604020202020204" pitchFamily="34" charset="0"/>
              <a:buChar char="•"/>
            </a:pPr>
            <a:r>
              <a:rPr lang="en-US" sz="1800"/>
              <a:t>Latin grammatica means “grammar”</a:t>
            </a:r>
          </a:p>
          <a:p>
            <a:pPr marL="285750" indent="-285750">
              <a:buFont typeface="Arial" panose="020B0604020202020204" pitchFamily="34" charset="0"/>
              <a:buChar char="•"/>
            </a:pPr>
            <a:r>
              <a:rPr lang="en-US" sz="1800"/>
              <a:t>Old French grammaire means BOTH “Latin grammar” AND “magic spells, incantations” ca. 12th century</a:t>
            </a:r>
          </a:p>
          <a:p>
            <a:pPr marL="285750" indent="-285750">
              <a:buFont typeface="Arial" panose="020B0604020202020204" pitchFamily="34" charset="0"/>
              <a:buChar char="•"/>
            </a:pPr>
            <a:r>
              <a:rPr lang="en-US" sz="1800"/>
              <a:t>Became French grimoire, “book of sorcery”</a:t>
            </a:r>
          </a:p>
          <a:p>
            <a:pPr marL="285750" indent="-285750">
              <a:buFont typeface="Arial" panose="020B0604020202020204" pitchFamily="34" charset="0"/>
              <a:buChar char="•"/>
            </a:pPr>
            <a:r>
              <a:rPr lang="en-US" sz="1800"/>
              <a:t>Became English “gramary” ca. early 14th cent. meaning “grammar,” also “learning in general” which included “magic,” which begat the Scottish variant “glamor,” enchantment</a:t>
            </a:r>
          </a:p>
          <a:p>
            <a:pPr marL="285750" indent="-285750">
              <a:buFont typeface="Arial" panose="020B0604020202020204" pitchFamily="34" charset="0"/>
              <a:buChar char="•"/>
            </a:pPr>
            <a:r>
              <a:rPr lang="en-US" sz="1800"/>
              <a:t>Late 14th cent., the modern word “grammar” appears</a:t>
            </a:r>
          </a:p>
          <a:p>
            <a:pPr marL="285750" indent="-285750">
              <a:buFont typeface="Arial" panose="020B0604020202020204" pitchFamily="34" charset="0"/>
              <a:buChar char="•"/>
            </a:pPr>
            <a:r>
              <a:rPr lang="en-US" sz="1800"/>
              <a:t>A similar evolution took place in German giving us the two meanings of “spell,” literary and magical</a:t>
            </a:r>
          </a:p>
          <a:p>
            <a:pPr marL="285750" indent="-285750">
              <a:buFont typeface="Arial" panose="020B0604020202020204" pitchFamily="34" charset="0"/>
              <a:buChar char="•"/>
            </a:pPr>
            <a:r>
              <a:rPr lang="en-US" sz="1800" b="1"/>
              <a:t>From ancient Greece to the present day, writing and magic have been traveling together, intertwined throughout history.</a:t>
            </a:r>
          </a:p>
        </p:txBody>
      </p:sp>
      <p:sp>
        <p:nvSpPr>
          <p:cNvPr id="4" name="Slide Number Placeholder 3">
            <a:extLst>
              <a:ext uri="{FF2B5EF4-FFF2-40B4-BE49-F238E27FC236}">
                <a16:creationId xmlns:a16="http://schemas.microsoft.com/office/drawing/2014/main" id="{F24CC622-AF0B-ED14-7ED9-C5D80B9040B5}"/>
              </a:ext>
            </a:extLst>
          </p:cNvPr>
          <p:cNvSpPr>
            <a:spLocks noGrp="1"/>
          </p:cNvSpPr>
          <p:nvPr>
            <p:ph type="sldNum" sz="quarter" idx="5"/>
          </p:nvPr>
        </p:nvSpPr>
        <p:spPr/>
        <p:txBody>
          <a:bodyPr/>
          <a:lstStyle/>
          <a:p>
            <a:fld id="{6B5340EA-319D-B043-BFF4-464D2FE9BA59}" type="slidenum">
              <a:t>20</a:t>
            </a:fld>
            <a:endParaRPr lang="en-US"/>
          </a:p>
        </p:txBody>
      </p:sp>
    </p:spTree>
    <p:extLst>
      <p:ext uri="{BB962C8B-B14F-4D97-AF65-F5344CB8AC3E}">
        <p14:creationId xmlns:p14="http://schemas.microsoft.com/office/powerpoint/2010/main" val="2030930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800"/>
              <a:t>Before writing, people were speaking language. Anatomically modern humans appeared about 300,000 years ago, and based on genetic data it’s believed we had spoken language for at least 200,000 years. </a:t>
            </a:r>
          </a:p>
          <a:p>
            <a:pPr marL="285750" indent="-285750">
              <a:buFont typeface="Arial" panose="020B0604020202020204" pitchFamily="34" charset="0"/>
              <a:buChar char="•"/>
            </a:pPr>
            <a:r>
              <a:rPr lang="en-US" sz="1800"/>
              <a:t>In some of the earliest narratives we have, we believe we have evidence of what oral narrative was like, because the earliest written narratives were likely transcriptions of narratives that were orally composed. A good example of this is the Homeric poems, like the Odyssey, which were composed to be memorable so bards could perform them from memory: rhythm, rhyme, either lots of speeches or lots of big actions, standardized turns of phrase, all of which allowed for extemporaneous variation so the poet could keep the narrative going without having to memorize it all.</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This speech of memorialization is concerned with happenings, doings, behaviors, actions, graphic images of concrete situations, not with abstract ideas. </a:t>
            </a:r>
            <a:r>
              <a:rPr lang="en-US" sz="1800" b="1"/>
              <a:t>Primary oral thinking is imagistic thinking </a:t>
            </a:r>
            <a:r>
              <a:rPr lang="en-US" sz="1800"/>
              <a:t>because it uses concrete images to convey information. This means that as far as we can tell, the spoken language of pre-literate cultures did not facilitate the development of abstract thinking. </a:t>
            </a:r>
          </a:p>
        </p:txBody>
      </p:sp>
      <p:sp>
        <p:nvSpPr>
          <p:cNvPr id="4" name="Slide Number Placeholder 3"/>
          <p:cNvSpPr>
            <a:spLocks noGrp="1"/>
          </p:cNvSpPr>
          <p:nvPr>
            <p:ph type="sldNum" sz="quarter" idx="5"/>
          </p:nvPr>
        </p:nvSpPr>
        <p:spPr/>
        <p:txBody>
          <a:bodyPr/>
          <a:lstStyle/>
          <a:p>
            <a:fld id="{6B5340EA-319D-B043-BFF4-464D2FE9BA59}" type="slidenum">
              <a:t>21</a:t>
            </a:fld>
            <a:endParaRPr lang="en-US"/>
          </a:p>
        </p:txBody>
      </p:sp>
    </p:spTree>
    <p:extLst>
      <p:ext uri="{BB962C8B-B14F-4D97-AF65-F5344CB8AC3E}">
        <p14:creationId xmlns:p14="http://schemas.microsoft.com/office/powerpoint/2010/main" val="16484469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C9183-B5DE-4EBF-83AF-6B9A0202F9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74D3B8-7481-4A01-5CAC-2E4D0AB653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163D03-8882-CF70-2696-EDDF870CACC1}"/>
              </a:ext>
            </a:extLst>
          </p:cNvPr>
          <p:cNvSpPr>
            <a:spLocks noGrp="1"/>
          </p:cNvSpPr>
          <p:nvPr>
            <p:ph type="body" idx="1"/>
          </p:nvPr>
        </p:nvSpPr>
        <p:spPr/>
        <p:txBody>
          <a:bodyPr/>
          <a:lstStyle/>
          <a:p>
            <a:pPr marL="285750" indent="-285750">
              <a:buFont typeface="Arial" panose="020B0604020202020204" pitchFamily="34" charset="0"/>
              <a:buChar char="•"/>
            </a:pPr>
            <a:r>
              <a:rPr lang="en-US" sz="1800"/>
              <a:t>So people just lived in this imagistic, immediate world until writing was invented. And as we’ll see, the process of inventing writing was a process of greater and greater conceptual abstraction. Writing was invented in AT LEAST three places and times: Mesopotamia 3200 BCE, China 1250 BCE, Mesoamerica 650 BCE. The Mesopotamian variant, which we call cuneiform, is the writing system with the earliest origins known to us, and it has survived unbroken down to the present day. Cuneiform started out as a way to do accounting of items stored in warehouses. Clay tokens for counting ca. 8000 BC. The marks became numbers. More and more abstract.</a:t>
            </a:r>
          </a:p>
        </p:txBody>
      </p:sp>
      <p:sp>
        <p:nvSpPr>
          <p:cNvPr id="4" name="Slide Number Placeholder 3">
            <a:extLst>
              <a:ext uri="{FF2B5EF4-FFF2-40B4-BE49-F238E27FC236}">
                <a16:creationId xmlns:a16="http://schemas.microsoft.com/office/drawing/2014/main" id="{FBAFF751-AF0D-26F6-5C97-AE92D0EB9D5C}"/>
              </a:ext>
            </a:extLst>
          </p:cNvPr>
          <p:cNvSpPr>
            <a:spLocks noGrp="1"/>
          </p:cNvSpPr>
          <p:nvPr>
            <p:ph type="sldNum" sz="quarter" idx="5"/>
          </p:nvPr>
        </p:nvSpPr>
        <p:spPr/>
        <p:txBody>
          <a:bodyPr/>
          <a:lstStyle/>
          <a:p>
            <a:fld id="{6B5340EA-319D-B043-BFF4-464D2FE9BA59}" type="slidenum">
              <a:t>22</a:t>
            </a:fld>
            <a:endParaRPr lang="en-US"/>
          </a:p>
        </p:txBody>
      </p:sp>
    </p:spTree>
    <p:extLst>
      <p:ext uri="{BB962C8B-B14F-4D97-AF65-F5344CB8AC3E}">
        <p14:creationId xmlns:p14="http://schemas.microsoft.com/office/powerpoint/2010/main" val="7618295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0F5A3-578C-E542-F7B3-EB1CBC58D6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058CE1-D6C7-B7BA-EF3F-C5DA0ED7B6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F07E62-BFDC-F246-4CF2-297C2BE92758}"/>
              </a:ext>
            </a:extLst>
          </p:cNvPr>
          <p:cNvSpPr>
            <a:spLocks noGrp="1"/>
          </p:cNvSpPr>
          <p:nvPr>
            <p:ph type="body" idx="1"/>
          </p:nvPr>
        </p:nvSpPr>
        <p:spPr/>
        <p:txBody>
          <a:bodyPr/>
          <a:lstStyle/>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Impressions on clay for numbers turned into </a:t>
            </a:r>
            <a:r>
              <a:rPr lang="en-US" sz="1800" b="1"/>
              <a:t>pictographic</a:t>
            </a:r>
            <a:r>
              <a:rPr lang="en-US" sz="1800"/>
              <a:t> signs, of the things being counted, and then of other things, i.e., a drawing of a head, a drawing of a foot, drawing of a jar, ca. 3100 BC. Then around 3000 BC the pictographs began to be approximated in the form of true cuneiform symbols that were </a:t>
            </a:r>
            <a:r>
              <a:rPr lang="en-US" sz="1800" b="1"/>
              <a:t>logographic</a:t>
            </a:r>
            <a:r>
              <a:rPr lang="en-US" sz="1800"/>
              <a:t>, i.e., representing entire words, with each word understood as the spoken word. Using writing as phonetic signs that represented sounds rather than objects. This is what allowed writing to move away from accounting and to become much more versatile in terms of what it could be used for. Greater abstraction. According to Russian psychologist Lev Vygotsky, the act of putting spoken words and unspoken thoughts into written words releases and, in the process, changes the thoughts themselves. As humans learned to use written language more and more precisely to convey their thoughts, their capacity for abstract thought and novel ideas accelerated. </a:t>
            </a:r>
          </a:p>
        </p:txBody>
      </p:sp>
      <p:sp>
        <p:nvSpPr>
          <p:cNvPr id="4" name="Slide Number Placeholder 3">
            <a:extLst>
              <a:ext uri="{FF2B5EF4-FFF2-40B4-BE49-F238E27FC236}">
                <a16:creationId xmlns:a16="http://schemas.microsoft.com/office/drawing/2014/main" id="{C211A6F5-67EB-FDCC-0587-DDD0C04FDA3B}"/>
              </a:ext>
            </a:extLst>
          </p:cNvPr>
          <p:cNvSpPr>
            <a:spLocks noGrp="1"/>
          </p:cNvSpPr>
          <p:nvPr>
            <p:ph type="sldNum" sz="quarter" idx="5"/>
          </p:nvPr>
        </p:nvSpPr>
        <p:spPr/>
        <p:txBody>
          <a:bodyPr/>
          <a:lstStyle/>
          <a:p>
            <a:fld id="{6B5340EA-319D-B043-BFF4-464D2FE9BA59}" type="slidenum">
              <a:t>23</a:t>
            </a:fld>
            <a:endParaRPr lang="en-US"/>
          </a:p>
        </p:txBody>
      </p:sp>
    </p:spTree>
    <p:extLst>
      <p:ext uri="{BB962C8B-B14F-4D97-AF65-F5344CB8AC3E}">
        <p14:creationId xmlns:p14="http://schemas.microsoft.com/office/powerpoint/2010/main" val="41147420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latin typeface="Aptos" panose="020B0004020202020204" pitchFamily="34" charset="0"/>
              </a:rPr>
              <a:t>I'm going to tell you my favorite divination story.</a:t>
            </a:r>
          </a:p>
        </p:txBody>
      </p:sp>
      <p:sp>
        <p:nvSpPr>
          <p:cNvPr id="4" name="Slide Number Placeholder 3"/>
          <p:cNvSpPr>
            <a:spLocks noGrp="1"/>
          </p:cNvSpPr>
          <p:nvPr>
            <p:ph type="sldNum" sz="quarter" idx="5"/>
          </p:nvPr>
        </p:nvSpPr>
        <p:spPr/>
        <p:txBody>
          <a:bodyPr/>
          <a:lstStyle/>
          <a:p>
            <a:fld id="{6B5340EA-319D-B043-BFF4-464D2FE9BA59}" type="slidenum">
              <a:t>2</a:t>
            </a:fld>
            <a:endParaRPr lang="en-US"/>
          </a:p>
        </p:txBody>
      </p:sp>
    </p:spTree>
    <p:extLst>
      <p:ext uri="{BB962C8B-B14F-4D97-AF65-F5344CB8AC3E}">
        <p14:creationId xmlns:p14="http://schemas.microsoft.com/office/powerpoint/2010/main" val="31273175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Next leap forward was development of the alphabet. Per Maryanne Wolf, the alphabet was invented as the end result of three epiphanies:</a:t>
            </a:r>
          </a:p>
          <a:p>
            <a:pPr marL="628650" marR="0" lvl="1"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a:t>1. Symbolic representation (one level of abstraction more than drawings): </a:t>
            </a:r>
            <a:r>
              <a:rPr lang="en-US" sz="1800"/>
              <a:t>You can create symbols that represent concrete objects as well as abstract concepts. </a:t>
            </a:r>
          </a:p>
          <a:p>
            <a:pPr marL="628650" marR="0" lvl="1"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a:t>2. Durational representation: </a:t>
            </a:r>
            <a:r>
              <a:rPr lang="en-US" sz="1800"/>
              <a:t>symbols can be used to communicate across space and time because they endure beyond the instance of utterance. This makes preservation and transmission of information far easier.</a:t>
            </a:r>
            <a:endParaRPr lang="en-US" sz="1800" b="1"/>
          </a:p>
          <a:p>
            <a:pPr marL="628650" marR="0" lvl="1"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a:t>3. Sound-to-symbol representation:</a:t>
            </a:r>
            <a:r>
              <a:rPr lang="en-US" sz="1800"/>
              <a:t> The most linguistically abstract epiphany, which did not happen everywhere, was sound-symbol correspondence, “the stunning realization that all words are actually composed of tiny individual sounds and that symbols can physically signify each of these sounds for every word.”  The innovation of the Greeks.</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The first alphabet was invented by a Semitic people or peoples around the year 1500 BC. This one didn’t have symbols for vowel sounds; only consonants. We didn’t get vowels, we couldn’t buy a vowel, until between 800 and 750 BCE when the Greeks designed their alphabet—the first alphabet complete with vowels, which could represent every sound in every word in the language. </a:t>
            </a:r>
            <a:r>
              <a:rPr lang="en-US" sz="1800" b="1"/>
              <a:t>Classicists believe this total transformation of the word from sound to sight gave ancient Greek culture the intellectual tools that enabled it to undergo such a dramatic flourishing in philosophy and the arts. </a:t>
            </a:r>
            <a:r>
              <a:rPr lang="en-US" sz="1800"/>
              <a:t>Here are the reasons why:</a:t>
            </a:r>
          </a:p>
          <a:p>
            <a:pPr marL="628650" marR="0" lvl="1"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People in an oral culture, like preliterate Greece, could not see or hear or taste categories, classes, relationships, principles, or axioms. Greater abstraction facilitated analysis and more elaborate reasoning. </a:t>
            </a:r>
          </a:p>
          <a:p>
            <a:pPr marL="628650" marR="0" lvl="1"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Formal logic—the foundation of scientific reasoning—is the invention of Greek culture after it had interiorized the technology of alphabetic writing.</a:t>
            </a:r>
          </a:p>
          <a:p>
            <a:pPr marL="628650" marR="0" lvl="1"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The ability to analyze the self fosters greater self-awareness and personal development. </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Wolf: “Within such a broadened context, there can be no surprise that one of the most profound and prolific periods of writing, art, philosophy, theater, and science in all of previously recorded history accompanied the spread of the Greek alphabet.”</a:t>
            </a:r>
          </a:p>
        </p:txBody>
      </p:sp>
      <p:sp>
        <p:nvSpPr>
          <p:cNvPr id="4" name="Slide Number Placeholder 3"/>
          <p:cNvSpPr>
            <a:spLocks noGrp="1"/>
          </p:cNvSpPr>
          <p:nvPr>
            <p:ph type="sldNum" sz="quarter" idx="5"/>
          </p:nvPr>
        </p:nvSpPr>
        <p:spPr/>
        <p:txBody>
          <a:bodyPr/>
          <a:lstStyle/>
          <a:p>
            <a:fld id="{6B5340EA-319D-B043-BFF4-464D2FE9BA59}" type="slidenum">
              <a:rPr lang="en-US"/>
              <a:t>24</a:t>
            </a:fld>
            <a:endParaRPr lang="en-US"/>
          </a:p>
        </p:txBody>
      </p:sp>
    </p:spTree>
    <p:extLst>
      <p:ext uri="{BB962C8B-B14F-4D97-AF65-F5344CB8AC3E}">
        <p14:creationId xmlns:p14="http://schemas.microsoft.com/office/powerpoint/2010/main" val="12487118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Walter Ong was an American Jesuit priest, professor of English literature, cultural and religious historian, and philosopher. His major interest was in exploring how the transition from orality to literacy influenced culture and changed human consciousness. In 1978 he served as elected president of the Modern Language Association. </a:t>
            </a:r>
            <a:r>
              <a:rPr lang="en-US" sz="1800" i="1"/>
              <a:t>Orality and Literacy </a:t>
            </a:r>
            <a:r>
              <a:rPr lang="en-US" sz="1800" i="0"/>
              <a:t>is about how human cultures made the transition from an oral culture that did not have writing to a literate culture that did.</a:t>
            </a:r>
            <a:endParaRPr lang="en-US" sz="1800"/>
          </a:p>
          <a:p>
            <a:pPr marL="285750" indent="-285750">
              <a:buFont typeface="Arial" panose="020B0604020202020204" pitchFamily="34" charset="0"/>
              <a:buChar char="•"/>
            </a:pPr>
            <a:endParaRPr lang="en-US" sz="1800"/>
          </a:p>
        </p:txBody>
      </p:sp>
      <p:sp>
        <p:nvSpPr>
          <p:cNvPr id="4" name="Slide Number Placeholder 3"/>
          <p:cNvSpPr>
            <a:spLocks noGrp="1"/>
          </p:cNvSpPr>
          <p:nvPr>
            <p:ph type="sldNum" sz="quarter" idx="5"/>
          </p:nvPr>
        </p:nvSpPr>
        <p:spPr/>
        <p:txBody>
          <a:bodyPr/>
          <a:lstStyle/>
          <a:p>
            <a:fld id="{6B5340EA-319D-B043-BFF4-464D2FE9BA59}" type="slidenum">
              <a:rPr lang="en-US"/>
              <a:t>25</a:t>
            </a:fld>
            <a:endParaRPr lang="en-US"/>
          </a:p>
        </p:txBody>
      </p:sp>
    </p:spTree>
    <p:extLst>
      <p:ext uri="{BB962C8B-B14F-4D97-AF65-F5344CB8AC3E}">
        <p14:creationId xmlns:p14="http://schemas.microsoft.com/office/powerpoint/2010/main" val="32369890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C883A-A9BE-83B7-A1C2-79D1DDE74E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FE9341-9FD1-9F86-9F32-9C19FB1074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577F1E-BE79-F7A3-E812-65527DF47B24}"/>
              </a:ext>
            </a:extLst>
          </p:cNvPr>
          <p:cNvSpPr>
            <a:spLocks noGrp="1"/>
          </p:cNvSpPr>
          <p:nvPr>
            <p:ph type="body" idx="1"/>
          </p:nvPr>
        </p:nvSpPr>
        <p:spPr/>
        <p:txBody>
          <a:bodyPr/>
          <a:lstStyle/>
          <a:p>
            <a:pPr marL="285750" indent="-285750">
              <a:buFont typeface="Arial" panose="020B0604020202020204" pitchFamily="34" charset="0"/>
              <a:buChar char="•"/>
            </a:pPr>
            <a:r>
              <a:rPr lang="en-US" sz="1800"/>
              <a:t>Dion Fortune was a British occultist, ceremonial magician, and writer. In her 1934 essay “The Rationale of Magic” Fortune says “Aleister Crowley has defined magic as the art of causing changes to occur in accordance with will. This is a perfectly correct definition only it is too comprehensive.” Fortune proposes her definition of magic as “the art of causing changes to take place </a:t>
            </a:r>
            <a:r>
              <a:rPr lang="en-US" sz="1800" b="1"/>
              <a:t>in consciousness </a:t>
            </a:r>
            <a:r>
              <a:rPr lang="en-US" sz="1800"/>
              <a:t>in accordance with will.” She states that ceremonial magic works on the subconscious mind and on nothing else. That’s consonant with her stance as a practitioner of Western cereomonial magic. </a:t>
            </a:r>
          </a:p>
          <a:p>
            <a:pPr marL="285750" indent="-285750">
              <a:buFont typeface="Arial" panose="020B0604020202020204" pitchFamily="34" charset="0"/>
              <a:buChar char="•"/>
            </a:pPr>
            <a:r>
              <a:rPr lang="en-US" sz="1800" b="1"/>
              <a:t>My </a:t>
            </a:r>
            <a:r>
              <a:rPr lang="en-US" sz="1800"/>
              <a:t>practice of magic goes beyond that; it </a:t>
            </a:r>
            <a:r>
              <a:rPr lang="en-US" sz="1800" b="1"/>
              <a:t>starts </a:t>
            </a:r>
            <a:r>
              <a:rPr lang="en-US" sz="1800"/>
              <a:t>with changes in consciousness in accordance with the will, but the change is consciousness is only a means to an end, and the end is some sort of change in the external world, beyond my consciousness. </a:t>
            </a:r>
          </a:p>
          <a:p>
            <a:pPr marL="285750" indent="-285750">
              <a:buFont typeface="Arial" panose="020B0604020202020204" pitchFamily="34" charset="0"/>
              <a:buChar char="•"/>
            </a:pPr>
            <a:r>
              <a:rPr lang="en-US" sz="1800"/>
              <a:t>Although really I should say beyond *just* my consciousness, because I believe my consciousness participates in the entire world, which is how changes in my consciousness *can* change things besides my consciousness. But regardless of how you define magic, I think it’s clear that any form of magic worthy of the name involves a change in consciousness, and that’s why writing is so useful in magic and divination: because it has a transformative effect on consciousness.</a:t>
            </a:r>
          </a:p>
        </p:txBody>
      </p:sp>
      <p:sp>
        <p:nvSpPr>
          <p:cNvPr id="4" name="Slide Number Placeholder 3">
            <a:extLst>
              <a:ext uri="{FF2B5EF4-FFF2-40B4-BE49-F238E27FC236}">
                <a16:creationId xmlns:a16="http://schemas.microsoft.com/office/drawing/2014/main" id="{9DD91097-3294-C183-9A63-8814007110BC}"/>
              </a:ext>
            </a:extLst>
          </p:cNvPr>
          <p:cNvSpPr>
            <a:spLocks noGrp="1"/>
          </p:cNvSpPr>
          <p:nvPr>
            <p:ph type="sldNum" sz="quarter" idx="5"/>
          </p:nvPr>
        </p:nvSpPr>
        <p:spPr/>
        <p:txBody>
          <a:bodyPr/>
          <a:lstStyle/>
          <a:p>
            <a:fld id="{6B5340EA-319D-B043-BFF4-464D2FE9BA59}" type="slidenum">
              <a:rPr lang="en-US"/>
              <a:t>26</a:t>
            </a:fld>
            <a:endParaRPr lang="en-US"/>
          </a:p>
        </p:txBody>
      </p:sp>
    </p:spTree>
    <p:extLst>
      <p:ext uri="{BB962C8B-B14F-4D97-AF65-F5344CB8AC3E}">
        <p14:creationId xmlns:p14="http://schemas.microsoft.com/office/powerpoint/2010/main" val="1159897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D7831-78DA-290A-B431-CFDC36E158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C4FAE2-1028-ED87-697F-ABC2B81437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AD7213-37B7-BC2E-5C1D-FE52E3B05111}"/>
              </a:ext>
            </a:extLst>
          </p:cNvPr>
          <p:cNvSpPr>
            <a:spLocks noGrp="1"/>
          </p:cNvSpPr>
          <p:nvPr>
            <p:ph type="body" idx="1"/>
          </p:nvPr>
        </p:nvSpPr>
        <p:spPr/>
        <p:txBody>
          <a:bodyPr/>
          <a:lstStyle/>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Third and final example of writing as a divine gift is ancient Egyptian god Thoth.</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Egypt has long been thought to be the repository of truly primeval wisdom. Even in ancient Greece, Plato and Socrates and Aristotle already repeated stories about legendary Egyptian wisdom. Plato’s dialogue </a:t>
            </a:r>
            <a:r>
              <a:rPr lang="en-US" sz="1800" i="1"/>
              <a:t>Phaedrus</a:t>
            </a:r>
            <a:r>
              <a:rPr lang="en-US" sz="1800"/>
              <a:t> includes a passage where Socrates tells his interlocutor, Phaedrus, the story of how Thoth created writing as a memory aid. </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In the dialogue, an ancient king tells Thoth he hasn’t created an aid to memory; he’s a technology for reminding people of things, which will actually make memory weaker. Socrates was against writing for this very reason, which is probably the main reason why he never wrote anything. Everything we have of Socrates’s sayings is contained in dialogues written by Plato, his pupil. </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Thoth, usually termed “god of wisdom” “divine scribe,” or “scribe of the gods,” created writing or, as the Egyptians called it, medu netjer, “the words of the gods” (this is what we refer to as hieroglyphics, after the Greek hieros “holy” and glyphos “to carve”).</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Patron deity of scribes, who, at the beginning of their work day, would pour out one drop of ink in his honor. Scribes wrote with a pen made from a single reed. </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They trained for their trade and then practiced it in a place called the House of Life. Combination school, library, and workplace, attached to a temple. Called House of Life because this is where the texts that provide knowledge for passing into eternal paradise are written and kept. </a:t>
            </a:r>
          </a:p>
        </p:txBody>
      </p:sp>
      <p:sp>
        <p:nvSpPr>
          <p:cNvPr id="4" name="Slide Number Placeholder 3">
            <a:extLst>
              <a:ext uri="{FF2B5EF4-FFF2-40B4-BE49-F238E27FC236}">
                <a16:creationId xmlns:a16="http://schemas.microsoft.com/office/drawing/2014/main" id="{F560EFED-138E-7E64-9D77-8AF888C227D4}"/>
              </a:ext>
            </a:extLst>
          </p:cNvPr>
          <p:cNvSpPr>
            <a:spLocks noGrp="1"/>
          </p:cNvSpPr>
          <p:nvPr>
            <p:ph type="sldNum" sz="quarter" idx="5"/>
          </p:nvPr>
        </p:nvSpPr>
        <p:spPr/>
        <p:txBody>
          <a:bodyPr/>
          <a:lstStyle/>
          <a:p>
            <a:fld id="{6B5340EA-319D-B043-BFF4-464D2FE9BA59}" type="slidenum">
              <a:t>27</a:t>
            </a:fld>
            <a:endParaRPr lang="en-US"/>
          </a:p>
        </p:txBody>
      </p:sp>
    </p:spTree>
    <p:extLst>
      <p:ext uri="{BB962C8B-B14F-4D97-AF65-F5344CB8AC3E}">
        <p14:creationId xmlns:p14="http://schemas.microsoft.com/office/powerpoint/2010/main" val="11413552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9B7FB-7FD5-8F7A-383E-B7ED0DCFAA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D551F5-8A1D-5645-079D-CAADB67A24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421816-6128-9A37-4D79-957284340B20}"/>
              </a:ext>
            </a:extLst>
          </p:cNvPr>
          <p:cNvSpPr>
            <a:spLocks noGrp="1"/>
          </p:cNvSpPr>
          <p:nvPr>
            <p:ph type="body" idx="1"/>
          </p:nvPr>
        </p:nvSpPr>
        <p:spPr/>
        <p:txBody>
          <a:bodyPr/>
          <a:lstStyle/>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Thoth was said to possess 42 books containing all wisdom, and he was given the title the “Author of Every Work on Every Branch of Knowledge, Both Human and Divine.” This is why he is called the god of wisdom as well as the god of writing.</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In some myths, Thoth is created by Ra; in others, Thoth is self-created at the beginning of time and, as an ibis, lays the cosmic egg which holds all of creation. Thus he is a creator deity as well.</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a:p>
        </p:txBody>
      </p:sp>
      <p:sp>
        <p:nvSpPr>
          <p:cNvPr id="4" name="Slide Number Placeholder 3">
            <a:extLst>
              <a:ext uri="{FF2B5EF4-FFF2-40B4-BE49-F238E27FC236}">
                <a16:creationId xmlns:a16="http://schemas.microsoft.com/office/drawing/2014/main" id="{A3ED7918-325B-C5A7-954F-BE3FCA586343}"/>
              </a:ext>
            </a:extLst>
          </p:cNvPr>
          <p:cNvSpPr>
            <a:spLocks noGrp="1"/>
          </p:cNvSpPr>
          <p:nvPr>
            <p:ph type="sldNum" sz="quarter" idx="5"/>
          </p:nvPr>
        </p:nvSpPr>
        <p:spPr/>
        <p:txBody>
          <a:bodyPr/>
          <a:lstStyle/>
          <a:p>
            <a:fld id="{6B5340EA-319D-B043-BFF4-464D2FE9BA59}" type="slidenum">
              <a:t>28</a:t>
            </a:fld>
            <a:endParaRPr lang="en-US"/>
          </a:p>
        </p:txBody>
      </p:sp>
    </p:spTree>
    <p:extLst>
      <p:ext uri="{BB962C8B-B14F-4D97-AF65-F5344CB8AC3E}">
        <p14:creationId xmlns:p14="http://schemas.microsoft.com/office/powerpoint/2010/main" val="33026655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03100-3685-D829-C739-E3B3412557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87ABA5-23F8-38CA-7EA8-3993990F7E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D61DAD-903C-9FAB-7846-68A2C58BBAA3}"/>
              </a:ext>
            </a:extLst>
          </p:cNvPr>
          <p:cNvSpPr>
            <a:spLocks noGrp="1"/>
          </p:cNvSpPr>
          <p:nvPr>
            <p:ph type="body" idx="1"/>
          </p:nvPr>
        </p:nvSpPr>
        <p:spPr/>
        <p:txBody>
          <a:bodyPr/>
          <a:lstStyle/>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Thoth may be one of the oldest deities within the Egyptian pantheon. Worship of Thoth began in Lower Egypt most likely in the Pre-Dynastic Period (c. 6000-3150 BCE), which predates the invention of writing, ca. 2600-2800 BCE. Thoth already plays a prominent role in the oldest religious texts of Egypt, the Pyramid Texts, dated to 2350-2150 BCE, and continues to appear almost everywhere in Egypt up through the Ptolemaic Period (323-30 BCE), the last dynastic era of Egyptian history, marking Thoth's veneration as among the longest of the Egyptian gods or any deity from any civilization. </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Thoth then became synthesized with the Greek god Hermes to become the syncretized Hermes Trismegistus, the thrice-great Hermes, who was the purported author of the works known collectively as the Hermetica, which formed the core of all of the philosophical tradition known as hermeticism. </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The syncretization between Hermes and Thoth makes sense because they were both psychopomps: the pyramid texts have Thoth actually bearing the soul of the deceased into the underworld, and in Greek mythology Hermes would guide deceased souls into the afterlife. </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Thus in a very important sense Thoth alone survived the decline and eventual oblivion of classical Egyptian theology and was smuggled, within Hermes Trismegistus, into the very heart of Western philosophy through Hermeticism.</a:t>
            </a:r>
          </a:p>
        </p:txBody>
      </p:sp>
      <p:sp>
        <p:nvSpPr>
          <p:cNvPr id="4" name="Slide Number Placeholder 3">
            <a:extLst>
              <a:ext uri="{FF2B5EF4-FFF2-40B4-BE49-F238E27FC236}">
                <a16:creationId xmlns:a16="http://schemas.microsoft.com/office/drawing/2014/main" id="{77D7767D-8A4C-A7E1-C625-EA3D3DBE290A}"/>
              </a:ext>
            </a:extLst>
          </p:cNvPr>
          <p:cNvSpPr>
            <a:spLocks noGrp="1"/>
          </p:cNvSpPr>
          <p:nvPr>
            <p:ph type="sldNum" sz="quarter" idx="5"/>
          </p:nvPr>
        </p:nvSpPr>
        <p:spPr/>
        <p:txBody>
          <a:bodyPr/>
          <a:lstStyle/>
          <a:p>
            <a:fld id="{6B5340EA-319D-B043-BFF4-464D2FE9BA59}" type="slidenum">
              <a:t>29</a:t>
            </a:fld>
            <a:endParaRPr lang="en-US"/>
          </a:p>
        </p:txBody>
      </p:sp>
    </p:spTree>
    <p:extLst>
      <p:ext uri="{BB962C8B-B14F-4D97-AF65-F5344CB8AC3E}">
        <p14:creationId xmlns:p14="http://schemas.microsoft.com/office/powerpoint/2010/main" val="13405493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47DA4-CD82-1BD0-D49C-E54F5B7B12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6CD608-0332-8319-6D8A-FF79D5E1F8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E54125-56DD-94FC-A401-3D94605B86AF}"/>
              </a:ext>
            </a:extLst>
          </p:cNvPr>
          <p:cNvSpPr>
            <a:spLocks noGrp="1"/>
          </p:cNvSpPr>
          <p:nvPr>
            <p:ph type="body" idx="1"/>
          </p:nvPr>
        </p:nvSpPr>
        <p:spPr/>
        <p:txBody>
          <a:bodyPr/>
          <a:lstStyle/>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I call Thoth “Prometheus with a pen” because Prometheus is said to have given fire to the human race, which gave rise to the development of human civilization. Thoth plays the same role by creating writing and giving it to us. </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Thoth straddles the transition of humanity from orality to literacy, and he is the one who ushers human consciousness across the threshold. </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His gift transforms our consciousness in way that’s nothing short of magical, which is why writing is such an apt tool for magic and divination.</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Writing and reading are ultimately ways to defeat time and space, and to allow our consciousness to participate in the eternal realm of the gods, where all spaces can be here and all times can be now. </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a:t>From the ancient Egyptian Book of Thoth, composed between 1st c. BCE and 2nd c. CE: When “he-who-loves-knowledge” asks Thoth “What is writing?” Thoth replies, “Writing is a sea. Its reeds are a shore. Hasten therein, little one, little one!”</a:t>
            </a:r>
          </a:p>
        </p:txBody>
      </p:sp>
      <p:sp>
        <p:nvSpPr>
          <p:cNvPr id="4" name="Slide Number Placeholder 3">
            <a:extLst>
              <a:ext uri="{FF2B5EF4-FFF2-40B4-BE49-F238E27FC236}">
                <a16:creationId xmlns:a16="http://schemas.microsoft.com/office/drawing/2014/main" id="{FA1A6031-950C-79BB-1427-C80BE8352A21}"/>
              </a:ext>
            </a:extLst>
          </p:cNvPr>
          <p:cNvSpPr>
            <a:spLocks noGrp="1"/>
          </p:cNvSpPr>
          <p:nvPr>
            <p:ph type="sldNum" sz="quarter" idx="5"/>
          </p:nvPr>
        </p:nvSpPr>
        <p:spPr/>
        <p:txBody>
          <a:bodyPr/>
          <a:lstStyle/>
          <a:p>
            <a:fld id="{6B5340EA-319D-B043-BFF4-464D2FE9BA59}" type="slidenum">
              <a:t>30</a:t>
            </a:fld>
            <a:endParaRPr lang="en-US"/>
          </a:p>
        </p:txBody>
      </p:sp>
    </p:spTree>
    <p:extLst>
      <p:ext uri="{BB962C8B-B14F-4D97-AF65-F5344CB8AC3E}">
        <p14:creationId xmlns:p14="http://schemas.microsoft.com/office/powerpoint/2010/main" val="14719779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9CE45-671D-FAAF-5038-C974659E91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2243B5-6489-8273-BEFD-3440FEA665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F28EE9-BD4E-3359-5A4F-5083EF393B3F}"/>
              </a:ext>
            </a:extLst>
          </p:cNvPr>
          <p:cNvSpPr>
            <a:spLocks noGrp="1"/>
          </p:cNvSpPr>
          <p:nvPr>
            <p:ph type="body" idx="1"/>
          </p:nvPr>
        </p:nvSpPr>
        <p:spPr/>
        <p:txBody>
          <a:bodyPr/>
          <a:lstStyle/>
          <a:p>
            <a:endParaRPr lang="en-US" sz="1800"/>
          </a:p>
        </p:txBody>
      </p:sp>
      <p:sp>
        <p:nvSpPr>
          <p:cNvPr id="4" name="Slide Number Placeholder 3">
            <a:extLst>
              <a:ext uri="{FF2B5EF4-FFF2-40B4-BE49-F238E27FC236}">
                <a16:creationId xmlns:a16="http://schemas.microsoft.com/office/drawing/2014/main" id="{FFBBCD9E-F4B6-AEFD-9B74-182AD80D4F29}"/>
              </a:ext>
            </a:extLst>
          </p:cNvPr>
          <p:cNvSpPr>
            <a:spLocks noGrp="1"/>
          </p:cNvSpPr>
          <p:nvPr>
            <p:ph type="sldNum" sz="quarter" idx="5"/>
          </p:nvPr>
        </p:nvSpPr>
        <p:spPr/>
        <p:txBody>
          <a:bodyPr/>
          <a:lstStyle/>
          <a:p>
            <a:fld id="{6B5340EA-319D-B043-BFF4-464D2FE9BA59}" type="slidenum">
              <a:rPr lang="en-US"/>
              <a:t>31</a:t>
            </a:fld>
            <a:endParaRPr lang="en-US"/>
          </a:p>
        </p:txBody>
      </p:sp>
    </p:spTree>
    <p:extLst>
      <p:ext uri="{BB962C8B-B14F-4D97-AF65-F5344CB8AC3E}">
        <p14:creationId xmlns:p14="http://schemas.microsoft.com/office/powerpoint/2010/main" val="7309265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457A5-9721-2A88-AE19-9F3AD0D4B1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F06B2B-FDB7-4260-6999-6F9DCA253B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63AC1B-03E6-1903-D7BE-D44E05F77D7F}"/>
              </a:ext>
            </a:extLst>
          </p:cNvPr>
          <p:cNvSpPr>
            <a:spLocks noGrp="1"/>
          </p:cNvSpPr>
          <p:nvPr>
            <p:ph type="body" idx="1"/>
          </p:nvPr>
        </p:nvSpPr>
        <p:spPr/>
        <p:txBody>
          <a:bodyPr/>
          <a:lstStyle/>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Perhaps this is why writing has so often been seen as a divine tool or even a divine gift: For example, Odin gave us the runes as described in </a:t>
            </a:r>
            <a:r>
              <a:rPr lang="en-US" sz="1800" i="1"/>
              <a:t>Havamal</a:t>
            </a:r>
            <a:r>
              <a:rPr lang="en-US" sz="1800"/>
              <a:t>. And here is 17</a:t>
            </a:r>
            <a:r>
              <a:rPr lang="en-US" sz="1800" baseline="30000"/>
              <a:t>th</a:t>
            </a:r>
            <a:r>
              <a:rPr lang="en-US" sz="1800"/>
              <a:t>-18</a:t>
            </a:r>
            <a:r>
              <a:rPr lang="en-US" sz="1800" baseline="30000"/>
              <a:t>th</a:t>
            </a:r>
            <a:r>
              <a:rPr lang="en-US" sz="1800"/>
              <a:t> century British poet William Blake from his preface to his long poem </a:t>
            </a:r>
            <a:r>
              <a:rPr lang="en-US" sz="1800" i="1"/>
              <a:t>Jerusalem: Emanation of the Giant Albion</a:t>
            </a:r>
            <a:r>
              <a:rPr lang="en-US" sz="1800"/>
              <a:t>:</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a:t>	Reader! lover of books! lover of heaven</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a:t>	And of that God from whom all books are given</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a:t>	Who in mysterious Sinai’s awful cave</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a:t>	To Man the wondrous art of writing gave,</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a:t>	Again he speaks in thunder and in fire!</a:t>
            </a:r>
          </a:p>
        </p:txBody>
      </p:sp>
      <p:sp>
        <p:nvSpPr>
          <p:cNvPr id="4" name="Slide Number Placeholder 3">
            <a:extLst>
              <a:ext uri="{FF2B5EF4-FFF2-40B4-BE49-F238E27FC236}">
                <a16:creationId xmlns:a16="http://schemas.microsoft.com/office/drawing/2014/main" id="{E1B878B0-1B8F-1D2A-2DA7-873E813E689E}"/>
              </a:ext>
            </a:extLst>
          </p:cNvPr>
          <p:cNvSpPr>
            <a:spLocks noGrp="1"/>
          </p:cNvSpPr>
          <p:nvPr>
            <p:ph type="sldNum" sz="quarter" idx="5"/>
          </p:nvPr>
        </p:nvSpPr>
        <p:spPr/>
        <p:txBody>
          <a:bodyPr/>
          <a:lstStyle/>
          <a:p>
            <a:fld id="{6B5340EA-319D-B043-BFF4-464D2FE9BA59}" type="slidenum">
              <a:t>32</a:t>
            </a:fld>
            <a:endParaRPr lang="en-US"/>
          </a:p>
        </p:txBody>
      </p:sp>
    </p:spTree>
    <p:extLst>
      <p:ext uri="{BB962C8B-B14F-4D97-AF65-F5344CB8AC3E}">
        <p14:creationId xmlns:p14="http://schemas.microsoft.com/office/powerpoint/2010/main" val="38958379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B5340EA-319D-B043-BFF4-464D2FE9BA59}" type="slidenum">
              <a:t>6</a:t>
            </a:fld>
            <a:endParaRPr lang="en-US"/>
          </a:p>
        </p:txBody>
      </p:sp>
    </p:spTree>
    <p:extLst>
      <p:ext uri="{BB962C8B-B14F-4D97-AF65-F5344CB8AC3E}">
        <p14:creationId xmlns:p14="http://schemas.microsoft.com/office/powerpoint/2010/main" val="18386706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800"/>
              <a:t>I use the runes because they </a:t>
            </a:r>
            <a:r>
              <a:rPr lang="en-US" sz="1800" b="1"/>
              <a:t>work. </a:t>
            </a:r>
            <a:r>
              <a:rPr lang="en-US" sz="1800" b="0"/>
              <a:t>What I don’t necessarily understand is </a:t>
            </a:r>
            <a:r>
              <a:rPr lang="en-US" sz="1800" b="1"/>
              <a:t>how</a:t>
            </a:r>
            <a:r>
              <a:rPr lang="en-US" sz="1800" b="0"/>
              <a:t> they work. </a:t>
            </a:r>
          </a:p>
          <a:p>
            <a:pPr marL="285750" indent="-285750">
              <a:buFont typeface="Arial" panose="020B0604020202020204" pitchFamily="34" charset="0"/>
              <a:buChar char="•"/>
            </a:pPr>
            <a:r>
              <a:rPr lang="en-US" sz="1800" b="0"/>
              <a:t>Tarot = psychological and artistic richness conveyed by content in the images, history of the cards, etc. Runes = ???</a:t>
            </a:r>
          </a:p>
          <a:p>
            <a:pPr marL="285750" indent="-285750">
              <a:buFont typeface="Arial" panose="020B0604020202020204" pitchFamily="34" charset="0"/>
              <a:buChar char="•"/>
            </a:pPr>
            <a:r>
              <a:rPr lang="en-US" sz="1800" b="0"/>
              <a:t>I love tarot but my main tool is the runes, probably because I’m a writer and they’re a writing system. (Also they’re simpler.) </a:t>
            </a:r>
          </a:p>
          <a:p>
            <a:pPr marL="285750" indent="-285750">
              <a:buFont typeface="Arial" panose="020B0604020202020204" pitchFamily="34" charset="0"/>
              <a:buChar char="•"/>
            </a:pPr>
            <a:r>
              <a:rPr lang="en-US" sz="1800" b="0"/>
              <a:t>Got me thinking about divination tools and magical practices that use writing systems. When you’ve got all these other divination systems, why add writing to the mix? Is there a functional connection between magic, divination, and writing? That’s what we’ll investigate today. I’m going to start by discussing </a:t>
            </a:r>
            <a:r>
              <a:rPr lang="en-US" sz="1800" b="1"/>
              <a:t>four examples of divinatory or magical tools that use writing systems as writing systems</a:t>
            </a:r>
            <a:r>
              <a:rPr lang="en-US" sz="1800" b="0"/>
              <a:t>.</a:t>
            </a:r>
          </a:p>
          <a:p>
            <a:endParaRPr lang="en-US" sz="1800"/>
          </a:p>
        </p:txBody>
      </p:sp>
      <p:sp>
        <p:nvSpPr>
          <p:cNvPr id="4" name="Slide Number Placeholder 3"/>
          <p:cNvSpPr>
            <a:spLocks noGrp="1"/>
          </p:cNvSpPr>
          <p:nvPr>
            <p:ph type="sldNum" sz="quarter" idx="5"/>
          </p:nvPr>
        </p:nvSpPr>
        <p:spPr/>
        <p:txBody>
          <a:bodyPr/>
          <a:lstStyle/>
          <a:p>
            <a:fld id="{6B5340EA-319D-B043-BFF4-464D2FE9BA59}" type="slidenum">
              <a:t>7</a:t>
            </a:fld>
            <a:endParaRPr lang="en-US"/>
          </a:p>
        </p:txBody>
      </p:sp>
    </p:spTree>
    <p:extLst>
      <p:ext uri="{BB962C8B-B14F-4D97-AF65-F5344CB8AC3E}">
        <p14:creationId xmlns:p14="http://schemas.microsoft.com/office/powerpoint/2010/main" val="4467601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800" b="1"/>
              <a:t>1. Elder futhark </a:t>
            </a:r>
            <a:r>
              <a:rPr lang="en-US" sz="1800" b="0"/>
              <a:t>was the alphabet of the Germanic peoples of NW Europe, 100-700 AD; other rune sets were used later, until the Latin alphabet took precedence</a:t>
            </a:r>
          </a:p>
          <a:p>
            <a:pPr marL="285750" indent="-285750">
              <a:buFont typeface="Arial" panose="020B0604020202020204" pitchFamily="34" charset="0"/>
              <a:buChar char="•"/>
            </a:pPr>
            <a:r>
              <a:rPr lang="en-US" sz="1800" b="0" i="0"/>
              <a:t>Mythical origins of the runes described in the </a:t>
            </a:r>
            <a:r>
              <a:rPr lang="en-US" sz="1800" b="0" i="1"/>
              <a:t>Havamal</a:t>
            </a:r>
            <a:r>
              <a:rPr lang="en-US" sz="1800" b="0"/>
              <a:t>, poem in the </a:t>
            </a:r>
            <a:r>
              <a:rPr lang="en-US" sz="1800" b="0" i="1"/>
              <a:t>Codex Regius</a:t>
            </a:r>
            <a:r>
              <a:rPr lang="en-US" sz="1800" b="0"/>
              <a:t>, a collection of Old Norse poems from the Viking age, ca. 900-1000 A.D. </a:t>
            </a:r>
            <a:r>
              <a:rPr lang="en-US" sz="1800" b="0" i="1" u="none"/>
              <a:t>Havamal</a:t>
            </a:r>
            <a:r>
              <a:rPr lang="en-US" sz="1800" b="0"/>
              <a:t> stanzas 139-140 tell how Odin obtained the runes:</a:t>
            </a:r>
            <a:br>
              <a:rPr lang="en-US" sz="1800" b="0"/>
            </a:br>
            <a:br>
              <a:rPr lang="en-US" sz="1800" b="0"/>
            </a:br>
            <a:r>
              <a:rPr lang="en-US" sz="1800" b="0"/>
              <a:t>I know that I hung on a windy tree</a:t>
            </a:r>
            <a:br>
              <a:rPr lang="en-US" sz="1800" b="0"/>
            </a:br>
            <a:r>
              <a:rPr lang="en-US" sz="1800" b="0"/>
              <a:t>nine long nights,</a:t>
            </a:r>
            <a:br>
              <a:rPr lang="en-US" sz="1800" b="0"/>
            </a:br>
            <a:r>
              <a:rPr lang="en-US" sz="1800" b="0"/>
              <a:t>wounded with a spear, dedicated to Odin,</a:t>
            </a:r>
            <a:br>
              <a:rPr lang="en-US" sz="1800" b="0"/>
            </a:br>
            <a:r>
              <a:rPr lang="en-US" sz="1800" b="0"/>
              <a:t>myself to myself,</a:t>
            </a:r>
            <a:br>
              <a:rPr lang="en-US" sz="1800" b="0"/>
            </a:br>
            <a:r>
              <a:rPr lang="en-US" sz="1800" b="0"/>
              <a:t>on that tree of which no man knows from where its roots run.</a:t>
            </a:r>
            <a:br>
              <a:rPr lang="en-US" sz="1800" b="0"/>
            </a:br>
            <a:br>
              <a:rPr lang="en-US" sz="1800" b="0"/>
            </a:br>
            <a:r>
              <a:rPr lang="en-US" sz="1800" b="0"/>
              <a:t>No bread did they give me nor a drink from a horn,</a:t>
            </a:r>
            <a:br>
              <a:rPr lang="en-US" sz="1800" b="0"/>
            </a:br>
            <a:r>
              <a:rPr lang="en-US" sz="1800" b="0"/>
              <a:t>downwards I peered;	</a:t>
            </a:r>
            <a:br>
              <a:rPr lang="en-US" sz="1800" b="0"/>
            </a:br>
            <a:r>
              <a:rPr lang="en-US" sz="1800" b="0"/>
              <a:t>I took up the runes,</a:t>
            </a:r>
            <a:br>
              <a:rPr lang="en-US" sz="1800" b="0"/>
            </a:br>
            <a:r>
              <a:rPr lang="en-US" sz="1800" b="0"/>
              <a:t>screaming I took them,</a:t>
            </a:r>
            <a:br>
              <a:rPr lang="en-US" sz="1800" b="0"/>
            </a:br>
            <a:r>
              <a:rPr lang="en-US" sz="1800" b="0"/>
              <a:t>then I fell back from there.</a:t>
            </a:r>
          </a:p>
          <a:p>
            <a:pPr marL="285750" indent="-285750">
              <a:buFont typeface="Arial" panose="020B0604020202020204" pitchFamily="34" charset="0"/>
              <a:buChar char="•"/>
            </a:pPr>
            <a:endParaRPr lang="en-US" sz="1800" b="0"/>
          </a:p>
          <a:p>
            <a:pPr marL="285750" indent="-285750">
              <a:buFont typeface="Arial" panose="020B0604020202020204" pitchFamily="34" charset="0"/>
              <a:buChar char="•"/>
            </a:pPr>
            <a:r>
              <a:rPr lang="en-US" sz="1800" b="0"/>
              <a:t>Roman historian Tacitus in his work </a:t>
            </a:r>
            <a:r>
              <a:rPr lang="en-US" sz="1800" b="0" i="1"/>
              <a:t>Germania</a:t>
            </a:r>
            <a:r>
              <a:rPr lang="en-US" sz="1800" b="0"/>
              <a:t> in 98 AD mentions the Germans using pieces of wood marked by </a:t>
            </a:r>
            <a:r>
              <a:rPr lang="en-US" sz="1800" b="0" i="1"/>
              <a:t>nota</a:t>
            </a:r>
            <a:r>
              <a:rPr lang="en-US" sz="1800" b="0"/>
              <a:t>, “mark, sign, letter, word, writing”: “They pay as much attention as anyone else does to divination and lots. The method of drawing lots is uniform. A bough is cut from a nut-bearing tree and divided into slips. These are distinguished by certain signs and spread casually and at random over white cloth. Afterwards, if the inquiry be official, the community priest or, if private, the father of the family in person, after prayers to the gods and with eyes turned to heaven, takes up one slip at a time till he has done this on three separate occasions. After taking the three, he interprets them according to the signs which have been already stamped on them.”</a:t>
            </a:r>
          </a:p>
        </p:txBody>
      </p:sp>
      <p:sp>
        <p:nvSpPr>
          <p:cNvPr id="4" name="Slide Number Placeholder 3"/>
          <p:cNvSpPr>
            <a:spLocks noGrp="1"/>
          </p:cNvSpPr>
          <p:nvPr>
            <p:ph type="sldNum" sz="quarter" idx="5"/>
          </p:nvPr>
        </p:nvSpPr>
        <p:spPr/>
        <p:txBody>
          <a:bodyPr/>
          <a:lstStyle/>
          <a:p>
            <a:fld id="{6B5340EA-319D-B043-BFF4-464D2FE9BA59}" type="slidenum">
              <a:rPr lang="en-US"/>
              <a:t>8</a:t>
            </a:fld>
            <a:endParaRPr lang="en-US"/>
          </a:p>
        </p:txBody>
      </p:sp>
    </p:spTree>
    <p:extLst>
      <p:ext uri="{BB962C8B-B14F-4D97-AF65-F5344CB8AC3E}">
        <p14:creationId xmlns:p14="http://schemas.microsoft.com/office/powerpoint/2010/main" val="16216332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a:t>2. Kabbalistic paper amulets.</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Tell about </a:t>
            </a:r>
            <a:r>
              <a:rPr lang="en-US" sz="1800" b="1"/>
              <a:t>novel research </a:t>
            </a:r>
            <a:r>
              <a:rPr lang="en-US" sz="1800"/>
              <a:t>leading to this</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Amulets were inscribed with Biblical quotations, prayers, blessings, or names of angels relevant to their specific purpose, such as protection in childbirth, protection against the evil eye, etc. Permutations and combinations of the letters of the different names of God were frequently used. The efficacy of the amulet depended not only on the inscription but also on the person who wrote it; the more pious the author the more effective was the amulet.</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They are meant to be bound or hung on the person. </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Use began during the Talmudic period, beginning after the destruction of the second temple in Jerusalem in 70 AD, marking a shift from so-called Temple Judaism to Rabbinic Judaism -- the production and compilation of the texts that became the Talmud, one of the central texts of Judaism. Amulets are frequently mentioned in Talmudic literature. </a:t>
            </a:r>
          </a:p>
        </p:txBody>
      </p:sp>
      <p:sp>
        <p:nvSpPr>
          <p:cNvPr id="4" name="Slide Number Placeholder 3"/>
          <p:cNvSpPr>
            <a:spLocks noGrp="1"/>
          </p:cNvSpPr>
          <p:nvPr>
            <p:ph type="sldNum" sz="quarter" idx="5"/>
          </p:nvPr>
        </p:nvSpPr>
        <p:spPr/>
        <p:txBody>
          <a:bodyPr/>
          <a:lstStyle/>
          <a:p>
            <a:fld id="{6B5340EA-319D-B043-BFF4-464D2FE9BA59}" type="slidenum">
              <a:t>10</a:t>
            </a:fld>
            <a:endParaRPr lang="en-US"/>
          </a:p>
        </p:txBody>
      </p:sp>
    </p:spTree>
    <p:extLst>
      <p:ext uri="{BB962C8B-B14F-4D97-AF65-F5344CB8AC3E}">
        <p14:creationId xmlns:p14="http://schemas.microsoft.com/office/powerpoint/2010/main" val="15212676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72F61-E57E-F958-6538-452C0CFE15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023618-1F63-1F4E-D776-01537F82AD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A7CE3C-9A09-03C6-ED99-BD1EBAFCF0E6}"/>
              </a:ext>
            </a:extLst>
          </p:cNvPr>
          <p:cNvSpPr>
            <a:spLocks noGrp="1"/>
          </p:cNvSpPr>
          <p:nvPr>
            <p:ph type="body" idx="1"/>
          </p:nvPr>
        </p:nvSpPr>
        <p:spPr/>
        <p:txBody>
          <a:bodyPr/>
          <a:lstStyle/>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a:t>3. Ancient Greek alphabet oracle.</a:t>
            </a:r>
            <a:r>
              <a:rPr lang="en-US" sz="1800"/>
              <a:t> Learned about this from </a:t>
            </a:r>
            <a:r>
              <a:rPr lang="en-US" sz="1800" b="1"/>
              <a:t>John Opsopaus</a:t>
            </a:r>
            <a:r>
              <a:rPr lang="en-US" sz="1800"/>
              <a:t>, one of our presenters this year, who presented on this topic at Mystic South 2023. This is the cover of his book. </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Tell about novel research leading to this via following TAPA on FB, then seeing their Mystic South post, then asking the runes about submitting a proposal, then submitting and presenting, and attending the John Opsopaus talk</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Greek alphabet oracle discovered in the form of an inscription in stone in ancient Lycia (modern-day Turkey) in 1842; first complete and accurate copy published in 1888</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A dozen inscriptions presenting this oracle discovered in Turkey and Cyprus, all essentially the same; dating to second or third century CE</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You draw from a bag of 24 potsherds, each one inscribed with a letter of the Greek alphabet. Each letter has a corresponding oracular statement, and the first word of the statement (in Greek) begins with that letter.</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“The God [Apollo] says you will do everything successfully.” Or: “Flee the very great storm, lest you be disabled in some way.” </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i="0"/>
              <a:t>You could also roll dice or </a:t>
            </a:r>
            <a:r>
              <a:rPr lang="en-US" sz="1800" i="1"/>
              <a:t>astragaloi</a:t>
            </a:r>
            <a:r>
              <a:rPr lang="en-US" sz="1800"/>
              <a:t>, singular </a:t>
            </a:r>
            <a:r>
              <a:rPr lang="en-US" sz="1800" i="1"/>
              <a:t>astragalus</a:t>
            </a:r>
            <a:r>
              <a:rPr lang="en-US" sz="1800"/>
              <a:t>, inaccurately called “knucklebones”; the pastern bones, the lower leg bones of large animals, between the fetlock and the hoof. Each side of the bone is given a numerical value, and you roll them according to a set procedure until you get a number between 1 and 24, which gives you your Greek letter that corresponds to an oracular statement.</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Kind of like a combination of the I Ching and the runes</a:t>
            </a:r>
          </a:p>
        </p:txBody>
      </p:sp>
      <p:sp>
        <p:nvSpPr>
          <p:cNvPr id="4" name="Slide Number Placeholder 3">
            <a:extLst>
              <a:ext uri="{FF2B5EF4-FFF2-40B4-BE49-F238E27FC236}">
                <a16:creationId xmlns:a16="http://schemas.microsoft.com/office/drawing/2014/main" id="{555B6D0A-E6E2-64D0-5121-2E08C61404B0}"/>
              </a:ext>
            </a:extLst>
          </p:cNvPr>
          <p:cNvSpPr>
            <a:spLocks noGrp="1"/>
          </p:cNvSpPr>
          <p:nvPr>
            <p:ph type="sldNum" sz="quarter" idx="5"/>
          </p:nvPr>
        </p:nvSpPr>
        <p:spPr/>
        <p:txBody>
          <a:bodyPr/>
          <a:lstStyle/>
          <a:p>
            <a:fld id="{6B5340EA-319D-B043-BFF4-464D2FE9BA59}" type="slidenum">
              <a:t>11</a:t>
            </a:fld>
            <a:endParaRPr lang="en-US"/>
          </a:p>
        </p:txBody>
      </p:sp>
    </p:spTree>
    <p:extLst>
      <p:ext uri="{BB962C8B-B14F-4D97-AF65-F5344CB8AC3E}">
        <p14:creationId xmlns:p14="http://schemas.microsoft.com/office/powerpoint/2010/main" val="3374889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05651-4513-1843-E3A3-98E4268185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85A697-CCF7-2CC9-9D47-A6B3DC855F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12A0E1-C26E-D132-C906-AE3051965E07}"/>
              </a:ext>
            </a:extLst>
          </p:cNvPr>
          <p:cNvSpPr>
            <a:spLocks noGrp="1"/>
          </p:cNvSpPr>
          <p:nvPr>
            <p:ph type="body" idx="1"/>
          </p:nvPr>
        </p:nvSpPr>
        <p:spPr/>
        <p:txBody>
          <a:bodyPr/>
          <a:lstStyle/>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a:t>4. Himmelbrief, or "heavenly letter"</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No idea how this happened, but my purchase history shows that in 2010 I bought the e-book version of </a:t>
            </a:r>
            <a:r>
              <a:rPr lang="en-US" sz="1800" b="1" i="1"/>
              <a:t>Hex and Spellwork</a:t>
            </a:r>
            <a:r>
              <a:rPr lang="en-US" sz="1800"/>
              <a:t>, about folk magic practices in the Pennsylvania Dutch country (“Dutch” is an Americanization of </a:t>
            </a:r>
            <a:r>
              <a:rPr lang="en-US" sz="1800" i="1"/>
              <a:t>Deutsch</a:t>
            </a:r>
            <a:r>
              <a:rPr lang="en-US" sz="1800"/>
              <a:t>, referring to German immigrants)</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The Heavenly Letter originally a written charm that circulated in Western Europe from the fourth century onwards. It was especially popular in the late Middle Ages. Standard text states that the recipient or bearer of the letter is under God’s protection from all kinds of misfortunes.</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Ultimately derives from an apocryphal letter supposedly sent by Jesus Christ to King Abgar V of Edessa, an Arab Christian king who wrote Jesus a letter and Jesus supposedly wrote back. Jesus’s letter said it protected the king against medical and political problems. Any heavenly letter was supposed to have been physically transported from heaven to earth, often by an angel. The physical letter itself has the power to protect or heal the user of the charm. Most heavenly letters state that they need to be worn on the body.</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A lot of these circulated throughout Europe in the Middle Ages and the tradition made its way to North America with German immigrants to Pennsylvania, the Pennsylvania Dutch.</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Pennsylvania Dutch folk magic tradition is called Powwow (Narragansett </a:t>
            </a:r>
            <a:r>
              <a:rPr lang="en-US" sz="1800" i="1"/>
              <a:t>powwaw </a:t>
            </a:r>
            <a:r>
              <a:rPr lang="en-US" sz="1800"/>
              <a:t>or Massachusett </a:t>
            </a:r>
            <a:r>
              <a:rPr lang="en-US" sz="1800" i="1"/>
              <a:t>pauwau</a:t>
            </a:r>
            <a:r>
              <a:rPr lang="en-US" sz="1800"/>
              <a:t>), which is believed to be an Americanization of </a:t>
            </a:r>
            <a:r>
              <a:rPr lang="en-US" sz="1800" i="1"/>
              <a:t>Braucherei</a:t>
            </a:r>
            <a:r>
              <a:rPr lang="en-US" sz="1800"/>
              <a:t>. Hexenmeisters would write heavenly letters of protection or himmelbriefs that soldiers would carry with them into battle in WWI and WWII. </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Mention </a:t>
            </a:r>
            <a:r>
              <a:rPr lang="en-US" sz="1800" b="1"/>
              <a:t>phylactery</a:t>
            </a:r>
            <a:r>
              <a:rPr lang="en-US" sz="1800" b="0"/>
              <a:t> from John Opsopaus’s talk today; in the Egyptian Magical Papyri, instructions for inscribing a piece of paper with a sequence of letters and symbols in a certain arrangement that will protect the bearer against many types of misfortune. The letters are the seven Greek vowels, each of which has a correspondence with one of the seven planets of astrology.</a:t>
            </a:r>
            <a:endParaRPr lang="en-US" sz="1800"/>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a:t>SUMMATION: </a:t>
            </a:r>
            <a:r>
              <a:rPr lang="en-US" sz="1800"/>
              <a:t>These all have the integral use of writing in common, as opposed to forms of magic that don’t, like herbal charms or verbal charms, or forms of divination that don’t, like scapulomancy or lithomancy. So what’s so special about writing? Why use letters?</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a:p>
        </p:txBody>
      </p:sp>
      <p:sp>
        <p:nvSpPr>
          <p:cNvPr id="4" name="Slide Number Placeholder 3">
            <a:extLst>
              <a:ext uri="{FF2B5EF4-FFF2-40B4-BE49-F238E27FC236}">
                <a16:creationId xmlns:a16="http://schemas.microsoft.com/office/drawing/2014/main" id="{27F0875D-0406-1D1D-1D7F-210A2EB48976}"/>
              </a:ext>
            </a:extLst>
          </p:cNvPr>
          <p:cNvSpPr>
            <a:spLocks noGrp="1"/>
          </p:cNvSpPr>
          <p:nvPr>
            <p:ph type="sldNum" sz="quarter" idx="5"/>
          </p:nvPr>
        </p:nvSpPr>
        <p:spPr/>
        <p:txBody>
          <a:bodyPr/>
          <a:lstStyle/>
          <a:p>
            <a:fld id="{6B5340EA-319D-B043-BFF4-464D2FE9BA59}" type="slidenum">
              <a:t>12</a:t>
            </a:fld>
            <a:endParaRPr lang="en-US"/>
          </a:p>
        </p:txBody>
      </p:sp>
    </p:spTree>
    <p:extLst>
      <p:ext uri="{BB962C8B-B14F-4D97-AF65-F5344CB8AC3E}">
        <p14:creationId xmlns:p14="http://schemas.microsoft.com/office/powerpoint/2010/main" val="8285232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800" b="1"/>
              <a:t>Humans have long suspected there is a fundamental interpenetration between magic and writing—that writing and magic participate with each other at a fundamental level—as revealed by the etymology of the word “grammar.”</a:t>
            </a:r>
          </a:p>
          <a:p>
            <a:pPr marL="285750" indent="-285750">
              <a:buFont typeface="Arial" panose="020B0604020202020204" pitchFamily="34" charset="0"/>
              <a:buChar char="•"/>
            </a:pPr>
            <a:r>
              <a:rPr lang="en-US" sz="1800"/>
              <a:t>Greek grammatike means “art of letters”</a:t>
            </a:r>
          </a:p>
          <a:p>
            <a:pPr marL="285750" indent="-285750">
              <a:buFont typeface="Arial" panose="020B0604020202020204" pitchFamily="34" charset="0"/>
              <a:buChar char="•"/>
            </a:pPr>
            <a:r>
              <a:rPr lang="en-US" sz="1800"/>
              <a:t>Latin grammatica means “grammar”</a:t>
            </a:r>
          </a:p>
          <a:p>
            <a:pPr marL="285750" indent="-285750">
              <a:buFont typeface="Arial" panose="020B0604020202020204" pitchFamily="34" charset="0"/>
              <a:buChar char="•"/>
            </a:pPr>
            <a:r>
              <a:rPr lang="en-US" sz="1800"/>
              <a:t>Old French grammaire means BOTH “Latin grammar” AND “magic spells, incantations” ca. 12th century</a:t>
            </a:r>
          </a:p>
          <a:p>
            <a:pPr marL="285750" indent="-285750">
              <a:buFont typeface="Arial" panose="020B0604020202020204" pitchFamily="34" charset="0"/>
              <a:buChar char="•"/>
            </a:pPr>
            <a:r>
              <a:rPr lang="en-US" sz="1800"/>
              <a:t>Became French grimoire, “book of sorcery”</a:t>
            </a:r>
          </a:p>
          <a:p>
            <a:pPr marL="285750" indent="-285750">
              <a:buFont typeface="Arial" panose="020B0604020202020204" pitchFamily="34" charset="0"/>
              <a:buChar char="•"/>
            </a:pPr>
            <a:r>
              <a:rPr lang="en-US" sz="1800"/>
              <a:t>Became English “gramary” ca. early 14th cent. meaning “grammar,” also “learning in general” which included “magic,” which begat the Scottish variant “glamor,” enchantment</a:t>
            </a:r>
          </a:p>
          <a:p>
            <a:pPr marL="285750" indent="-285750">
              <a:buFont typeface="Arial" panose="020B0604020202020204" pitchFamily="34" charset="0"/>
              <a:buChar char="•"/>
            </a:pPr>
            <a:r>
              <a:rPr lang="en-US" sz="1800"/>
              <a:t>Late 14th cent., the modern word “grammar” appears</a:t>
            </a:r>
          </a:p>
          <a:p>
            <a:pPr marL="285750" indent="-285750">
              <a:buFont typeface="Arial" panose="020B0604020202020204" pitchFamily="34" charset="0"/>
              <a:buChar char="•"/>
            </a:pPr>
            <a:r>
              <a:rPr lang="en-US" sz="1800"/>
              <a:t>A similar evolution took place from German giving us the two meanings of “spell,” literary and magical</a:t>
            </a:r>
          </a:p>
          <a:p>
            <a:pPr marL="285750" indent="-285750">
              <a:buFont typeface="Arial" panose="020B0604020202020204" pitchFamily="34" charset="0"/>
              <a:buChar char="•"/>
            </a:pPr>
            <a:r>
              <a:rPr lang="en-US" sz="1800" b="1"/>
              <a:t>From ancient Greece to the present day, writing and magic have been traveling together, intertwined.</a:t>
            </a:r>
          </a:p>
        </p:txBody>
      </p:sp>
      <p:sp>
        <p:nvSpPr>
          <p:cNvPr id="4" name="Slide Number Placeholder 3"/>
          <p:cNvSpPr>
            <a:spLocks noGrp="1"/>
          </p:cNvSpPr>
          <p:nvPr>
            <p:ph type="sldNum" sz="quarter" idx="5"/>
          </p:nvPr>
        </p:nvSpPr>
        <p:spPr/>
        <p:txBody>
          <a:bodyPr/>
          <a:lstStyle/>
          <a:p>
            <a:fld id="{6B5340EA-319D-B043-BFF4-464D2FE9BA59}" type="slidenum">
              <a:t>13</a:t>
            </a:fld>
            <a:endParaRPr lang="en-US"/>
          </a:p>
        </p:txBody>
      </p:sp>
    </p:spTree>
    <p:extLst>
      <p:ext uri="{BB962C8B-B14F-4D97-AF65-F5344CB8AC3E}">
        <p14:creationId xmlns:p14="http://schemas.microsoft.com/office/powerpoint/2010/main" val="15539588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dirty="0"/>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4" name="Date Placeholder 3"/>
          <p:cNvSpPr>
            <a:spLocks noGrp="1"/>
          </p:cNvSpPr>
          <p:nvPr>
            <p:ph type="dt" sz="half" idx="10"/>
          </p:nvPr>
        </p:nvSpPr>
        <p:spPr/>
        <p:txBody>
          <a:bodyPr/>
          <a:lstStyle/>
          <a:p>
            <a:fld id="{88C38BF2-98F7-0848-99E5-5FB55A92E2DB}" type="datetimeFigureOut">
              <a:t>7/12/26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E54EA-C9BA-BE4A-89F2-0C31BA1C8403}" type="slidenum">
              <a:t>‹#›</a:t>
            </a:fld>
            <a:endParaRPr lang="en-US"/>
          </a:p>
        </p:txBody>
      </p:sp>
    </p:spTree>
    <p:extLst>
      <p:ext uri="{BB962C8B-B14F-4D97-AF65-F5344CB8AC3E}">
        <p14:creationId xmlns:p14="http://schemas.microsoft.com/office/powerpoint/2010/main" val="3303512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8C38BF2-98F7-0848-99E5-5FB55A92E2DB}" type="datetimeFigureOut">
              <a:t>7/12/26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E54EA-C9BA-BE4A-89F2-0C31BA1C8403}" type="slidenum">
              <a:t>‹#›</a:t>
            </a:fld>
            <a:endParaRPr lang="en-US"/>
          </a:p>
        </p:txBody>
      </p:sp>
    </p:spTree>
    <p:extLst>
      <p:ext uri="{BB962C8B-B14F-4D97-AF65-F5344CB8AC3E}">
        <p14:creationId xmlns:p14="http://schemas.microsoft.com/office/powerpoint/2010/main" val="3814630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3"/>
            <a:ext cx="1971675" cy="4358879"/>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628650" y="273843"/>
            <a:ext cx="5800725" cy="4358879"/>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8C38BF2-98F7-0848-99E5-5FB55A92E2DB}" type="datetimeFigureOut">
              <a:t>7/12/26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E54EA-C9BA-BE4A-89F2-0C31BA1C8403}" type="slidenum">
              <a:t>‹#›</a:t>
            </a:fld>
            <a:endParaRPr lang="en-US"/>
          </a:p>
        </p:txBody>
      </p:sp>
    </p:spTree>
    <p:extLst>
      <p:ext uri="{BB962C8B-B14F-4D97-AF65-F5344CB8AC3E}">
        <p14:creationId xmlns:p14="http://schemas.microsoft.com/office/powerpoint/2010/main" val="234948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8C38BF2-98F7-0848-99E5-5FB55A92E2DB}" type="datetimeFigureOut">
              <a:t>7/12/26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E54EA-C9BA-BE4A-89F2-0C31BA1C8403}" type="slidenum">
              <a:t>‹#›</a:t>
            </a:fld>
            <a:endParaRPr lang="en-US"/>
          </a:p>
        </p:txBody>
      </p:sp>
    </p:spTree>
    <p:extLst>
      <p:ext uri="{BB962C8B-B14F-4D97-AF65-F5344CB8AC3E}">
        <p14:creationId xmlns:p14="http://schemas.microsoft.com/office/powerpoint/2010/main" val="67284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7" y="1282304"/>
            <a:ext cx="7886700" cy="2139553"/>
          </a:xfrm>
        </p:spPr>
        <p:txBody>
          <a:bodyPr anchor="b"/>
          <a:lstStyle>
            <a:lvl1pPr>
              <a:defRPr sz="4500"/>
            </a:lvl1pPr>
          </a:lstStyle>
          <a:p>
            <a:r>
              <a:rPr lang="en-US" dirty="0"/>
              <a:t>Click to edit Master title style</a:t>
            </a:r>
          </a:p>
        </p:txBody>
      </p:sp>
      <p:sp>
        <p:nvSpPr>
          <p:cNvPr id="3" name="Text Placeholder 2"/>
          <p:cNvSpPr>
            <a:spLocks noGrp="1"/>
          </p:cNvSpPr>
          <p:nvPr>
            <p:ph type="body" idx="1"/>
          </p:nvPr>
        </p:nvSpPr>
        <p:spPr>
          <a:xfrm>
            <a:off x="623887"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88C38BF2-98F7-0848-99E5-5FB55A92E2DB}" type="datetimeFigureOut">
              <a:t>7/12/26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E54EA-C9BA-BE4A-89F2-0C31BA1C8403}" type="slidenum">
              <a:t>‹#›</a:t>
            </a:fld>
            <a:endParaRPr lang="en-US"/>
          </a:p>
        </p:txBody>
      </p:sp>
    </p:spTree>
    <p:extLst>
      <p:ext uri="{BB962C8B-B14F-4D97-AF65-F5344CB8AC3E}">
        <p14:creationId xmlns:p14="http://schemas.microsoft.com/office/powerpoint/2010/main" val="634618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1369218"/>
            <a:ext cx="3886200" cy="32635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369218"/>
            <a:ext cx="3886200" cy="32635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88C38BF2-98F7-0848-99E5-5FB55A92E2DB}" type="datetimeFigureOut">
              <a:t>7/12/26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E54EA-C9BA-BE4A-89F2-0C31BA1C8403}" type="slidenum">
              <a:t>‹#›</a:t>
            </a:fld>
            <a:endParaRPr lang="en-US"/>
          </a:p>
        </p:txBody>
      </p:sp>
    </p:spTree>
    <p:extLst>
      <p:ext uri="{BB962C8B-B14F-4D97-AF65-F5344CB8AC3E}">
        <p14:creationId xmlns:p14="http://schemas.microsoft.com/office/powerpoint/2010/main" val="1657743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dirty="0"/>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8C38BF2-98F7-0848-99E5-5FB55A92E2DB}" type="datetimeFigureOut">
              <a:t>7/12/26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E54EA-C9BA-BE4A-89F2-0C31BA1C8403}" type="slidenum">
              <a:t>‹#›</a:t>
            </a:fld>
            <a:endParaRPr lang="en-US"/>
          </a:p>
        </p:txBody>
      </p:sp>
    </p:spTree>
    <p:extLst>
      <p:ext uri="{BB962C8B-B14F-4D97-AF65-F5344CB8AC3E}">
        <p14:creationId xmlns:p14="http://schemas.microsoft.com/office/powerpoint/2010/main" val="3341479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88C38BF2-98F7-0848-99E5-5FB55A92E2DB}" type="datetimeFigureOut">
              <a:t>7/12/26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E54EA-C9BA-BE4A-89F2-0C31BA1C8403}" type="slidenum">
              <a:t>‹#›</a:t>
            </a:fld>
            <a:endParaRPr lang="en-US"/>
          </a:p>
        </p:txBody>
      </p:sp>
    </p:spTree>
    <p:extLst>
      <p:ext uri="{BB962C8B-B14F-4D97-AF65-F5344CB8AC3E}">
        <p14:creationId xmlns:p14="http://schemas.microsoft.com/office/powerpoint/2010/main" val="2964516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C38BF2-98F7-0848-99E5-5FB55A92E2DB}" type="datetimeFigureOut">
              <a:t>7/12/26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E54EA-C9BA-BE4A-89F2-0C31BA1C8403}" type="slidenum">
              <a:t>‹#›</a:t>
            </a:fld>
            <a:endParaRPr lang="en-US"/>
          </a:p>
        </p:txBody>
      </p:sp>
    </p:spTree>
    <p:extLst>
      <p:ext uri="{BB962C8B-B14F-4D97-AF65-F5344CB8AC3E}">
        <p14:creationId xmlns:p14="http://schemas.microsoft.com/office/powerpoint/2010/main" val="35906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dirty="0"/>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edit Master text styles</a:t>
            </a:r>
          </a:p>
        </p:txBody>
      </p:sp>
      <p:sp>
        <p:nvSpPr>
          <p:cNvPr id="5" name="Date Placeholder 4"/>
          <p:cNvSpPr>
            <a:spLocks noGrp="1"/>
          </p:cNvSpPr>
          <p:nvPr>
            <p:ph type="dt" sz="half" idx="10"/>
          </p:nvPr>
        </p:nvSpPr>
        <p:spPr/>
        <p:txBody>
          <a:bodyPr/>
          <a:lstStyle/>
          <a:p>
            <a:fld id="{88C38BF2-98F7-0848-99E5-5FB55A92E2DB}" type="datetimeFigureOut">
              <a:t>7/12/26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E54EA-C9BA-BE4A-89F2-0C31BA1C8403}" type="slidenum">
              <a:t>‹#›</a:t>
            </a:fld>
            <a:endParaRPr lang="en-US"/>
          </a:p>
        </p:txBody>
      </p:sp>
    </p:spTree>
    <p:extLst>
      <p:ext uri="{BB962C8B-B14F-4D97-AF65-F5344CB8AC3E}">
        <p14:creationId xmlns:p14="http://schemas.microsoft.com/office/powerpoint/2010/main" val="615734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dirty="0"/>
              <a:t>Click to edit Master title style</a:t>
            </a:r>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edit Master text styles</a:t>
            </a:r>
          </a:p>
        </p:txBody>
      </p:sp>
      <p:sp>
        <p:nvSpPr>
          <p:cNvPr id="5" name="Date Placeholder 4"/>
          <p:cNvSpPr>
            <a:spLocks noGrp="1"/>
          </p:cNvSpPr>
          <p:nvPr>
            <p:ph type="dt" sz="half" idx="10"/>
          </p:nvPr>
        </p:nvSpPr>
        <p:spPr/>
        <p:txBody>
          <a:bodyPr/>
          <a:lstStyle/>
          <a:p>
            <a:fld id="{88C38BF2-98F7-0848-99E5-5FB55A92E2DB}" type="datetimeFigureOut">
              <a:t>7/12/26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E54EA-C9BA-BE4A-89F2-0C31BA1C8403}" type="slidenum">
              <a:t>‹#›</a:t>
            </a:fld>
            <a:endParaRPr lang="en-US"/>
          </a:p>
        </p:txBody>
      </p:sp>
    </p:spTree>
    <p:extLst>
      <p:ext uri="{BB962C8B-B14F-4D97-AF65-F5344CB8AC3E}">
        <p14:creationId xmlns:p14="http://schemas.microsoft.com/office/powerpoint/2010/main" val="565964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369218"/>
            <a:ext cx="7886700" cy="326350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88C38BF2-98F7-0848-99E5-5FB55A92E2DB}" type="datetimeFigureOut">
              <a:t>7/12/26</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8CDE54EA-C9BA-BE4A-89F2-0C31BA1C8403}" type="slidenum">
              <a:t>‹#›</a:t>
            </a:fld>
            <a:endParaRPr lang="en-US"/>
          </a:p>
        </p:txBody>
      </p:sp>
    </p:spTree>
    <p:extLst>
      <p:ext uri="{BB962C8B-B14F-4D97-AF65-F5344CB8AC3E}">
        <p14:creationId xmlns:p14="http://schemas.microsoft.com/office/powerpoint/2010/main" val="25508492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18A446A-5F86-121D-4D13-FE8F1D4A9EC3}"/>
              </a:ext>
            </a:extLst>
          </p:cNvPr>
          <p:cNvPicPr>
            <a:picLocks noChangeAspect="1"/>
          </p:cNvPicPr>
          <p:nvPr/>
        </p:nvPicPr>
        <p:blipFill>
          <a:blip r:embed="rId3">
            <a:alphaModFix/>
          </a:blip>
          <a:stretch>
            <a:fillRect/>
          </a:stretch>
        </p:blipFill>
        <p:spPr>
          <a:xfrm>
            <a:off x="-88900" y="-680823"/>
            <a:ext cx="9385300" cy="5903658"/>
          </a:xfrm>
          <a:prstGeom prst="rect">
            <a:avLst/>
          </a:prstGeom>
        </p:spPr>
      </p:pic>
      <p:sp>
        <p:nvSpPr>
          <p:cNvPr id="2" name="Title 1">
            <a:extLst>
              <a:ext uri="{FF2B5EF4-FFF2-40B4-BE49-F238E27FC236}">
                <a16:creationId xmlns:a16="http://schemas.microsoft.com/office/drawing/2014/main" id="{00C61181-DEB2-C32D-5DAB-F2C95D59589A}"/>
              </a:ext>
            </a:extLst>
          </p:cNvPr>
          <p:cNvSpPr>
            <a:spLocks noGrp="1"/>
          </p:cNvSpPr>
          <p:nvPr>
            <p:ph type="ctrTitle"/>
          </p:nvPr>
        </p:nvSpPr>
        <p:spPr>
          <a:xfrm>
            <a:off x="457202" y="1192307"/>
            <a:ext cx="8374565" cy="1004484"/>
          </a:xfrm>
        </p:spPr>
        <p:txBody>
          <a:bodyPr>
            <a:noAutofit/>
          </a:bodyPr>
          <a:lstStyle/>
          <a:p>
            <a:r>
              <a:rPr lang="en-US" sz="5800" b="1">
                <a:ln>
                  <a:solidFill>
                    <a:schemeClr val="bg1"/>
                  </a:solidFill>
                </a:ln>
                <a:latin typeface="Helvetica" pitchFamily="2" charset="0"/>
              </a:rPr>
              <a:t>Prometheus with a Pen</a:t>
            </a:r>
          </a:p>
        </p:txBody>
      </p:sp>
      <p:sp>
        <p:nvSpPr>
          <p:cNvPr id="3" name="Subtitle 2">
            <a:extLst>
              <a:ext uri="{FF2B5EF4-FFF2-40B4-BE49-F238E27FC236}">
                <a16:creationId xmlns:a16="http://schemas.microsoft.com/office/drawing/2014/main" id="{BE706133-0AED-74FE-92C8-5C87FAFFA665}"/>
              </a:ext>
            </a:extLst>
          </p:cNvPr>
          <p:cNvSpPr>
            <a:spLocks noGrp="1"/>
          </p:cNvSpPr>
          <p:nvPr>
            <p:ph type="subTitle" idx="1"/>
          </p:nvPr>
        </p:nvSpPr>
        <p:spPr>
          <a:xfrm>
            <a:off x="573982" y="2116337"/>
            <a:ext cx="7696200" cy="396604"/>
          </a:xfrm>
        </p:spPr>
        <p:txBody>
          <a:bodyPr>
            <a:normAutofit/>
          </a:bodyPr>
          <a:lstStyle/>
          <a:p>
            <a:pPr algn="l"/>
            <a:r>
              <a:rPr lang="en-US" sz="2800" b="1">
                <a:ln>
                  <a:solidFill>
                    <a:schemeClr val="bg1"/>
                  </a:solidFill>
                </a:ln>
                <a:latin typeface="Helvetica" pitchFamily="2" charset="0"/>
              </a:rPr>
              <a:t>Thoth and the Connection Between </a:t>
            </a:r>
            <a:br>
              <a:rPr lang="en-US" sz="2800" b="1">
                <a:ln>
                  <a:solidFill>
                    <a:schemeClr val="bg1"/>
                  </a:solidFill>
                </a:ln>
                <a:latin typeface="Helvetica" pitchFamily="2" charset="0"/>
              </a:rPr>
            </a:br>
            <a:r>
              <a:rPr lang="en-US" sz="2800" b="1">
                <a:ln>
                  <a:solidFill>
                    <a:schemeClr val="bg1"/>
                  </a:solidFill>
                </a:ln>
                <a:latin typeface="Helvetica" pitchFamily="2" charset="0"/>
              </a:rPr>
              <a:t>Writing, Magic, and Divination</a:t>
            </a:r>
          </a:p>
        </p:txBody>
      </p:sp>
      <p:sp>
        <p:nvSpPr>
          <p:cNvPr id="6" name="TextBox 5">
            <a:extLst>
              <a:ext uri="{FF2B5EF4-FFF2-40B4-BE49-F238E27FC236}">
                <a16:creationId xmlns:a16="http://schemas.microsoft.com/office/drawing/2014/main" id="{B3814153-8960-244F-B058-BB6293E09565}"/>
              </a:ext>
            </a:extLst>
          </p:cNvPr>
          <p:cNvSpPr txBox="1"/>
          <p:nvPr/>
        </p:nvSpPr>
        <p:spPr>
          <a:xfrm>
            <a:off x="655307" y="4863999"/>
            <a:ext cx="6598933" cy="461665"/>
          </a:xfrm>
          <a:prstGeom prst="rect">
            <a:avLst/>
          </a:prstGeom>
          <a:noFill/>
        </p:spPr>
        <p:txBody>
          <a:bodyPr wrap="square" rtlCol="0">
            <a:spAutoFit/>
          </a:bodyPr>
          <a:lstStyle/>
          <a:p>
            <a:pPr algn="l"/>
            <a:r>
              <a:rPr lang="en-US" sz="1200" b="1" i="0">
                <a:effectLst/>
                <a:latin typeface="Helvetica" pitchFamily="2" charset="0"/>
              </a:rPr>
              <a:t>Photo credit: Book of the Dead, ca. 1275 BCE, papyrus, Thebes, Egypt (British Museum)</a:t>
            </a:r>
          </a:p>
          <a:p>
            <a:pPr algn="l"/>
            <a:endParaRPr lang="en-US" sz="1200" b="1" i="0">
              <a:solidFill>
                <a:schemeClr val="bg1"/>
              </a:solidFill>
              <a:effectLst/>
              <a:latin typeface="Helvetica" pitchFamily="2" charset="0"/>
            </a:endParaRPr>
          </a:p>
        </p:txBody>
      </p:sp>
    </p:spTree>
    <p:extLst>
      <p:ext uri="{BB962C8B-B14F-4D97-AF65-F5344CB8AC3E}">
        <p14:creationId xmlns:p14="http://schemas.microsoft.com/office/powerpoint/2010/main" val="290782132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3D8D4-5A82-CA16-64F4-7B60B0A795E4}"/>
              </a:ext>
            </a:extLst>
          </p:cNvPr>
          <p:cNvSpPr>
            <a:spLocks noGrp="1"/>
          </p:cNvSpPr>
          <p:nvPr>
            <p:ph type="title"/>
          </p:nvPr>
        </p:nvSpPr>
        <p:spPr>
          <a:xfrm>
            <a:off x="357922" y="162334"/>
            <a:ext cx="3745726" cy="994172"/>
          </a:xfrm>
        </p:spPr>
        <p:txBody>
          <a:bodyPr/>
          <a:lstStyle/>
          <a:p>
            <a:r>
              <a:rPr lang="en-US">
                <a:latin typeface="Helvetica" pitchFamily="2" charset="0"/>
              </a:rPr>
              <a:t>Kabbalistic Paper Amulets</a:t>
            </a:r>
          </a:p>
        </p:txBody>
      </p:sp>
      <p:sp>
        <p:nvSpPr>
          <p:cNvPr id="7" name="Content Placeholder 8">
            <a:extLst>
              <a:ext uri="{FF2B5EF4-FFF2-40B4-BE49-F238E27FC236}">
                <a16:creationId xmlns:a16="http://schemas.microsoft.com/office/drawing/2014/main" id="{F8BD1A5C-C172-8766-5387-E13B76A81318}"/>
              </a:ext>
            </a:extLst>
          </p:cNvPr>
          <p:cNvSpPr txBox="1">
            <a:spLocks/>
          </p:cNvSpPr>
          <p:nvPr/>
        </p:nvSpPr>
        <p:spPr>
          <a:xfrm>
            <a:off x="480060" y="2928945"/>
            <a:ext cx="8242437" cy="1843087"/>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1000"/>
              </a:spcBef>
            </a:pPr>
            <a:endParaRPr lang="en-US">
              <a:latin typeface="Helvetica" pitchFamily="2" charset="0"/>
            </a:endParaRPr>
          </a:p>
        </p:txBody>
      </p:sp>
      <p:pic>
        <p:nvPicPr>
          <p:cNvPr id="8" name="Picture 7">
            <a:extLst>
              <a:ext uri="{FF2B5EF4-FFF2-40B4-BE49-F238E27FC236}">
                <a16:creationId xmlns:a16="http://schemas.microsoft.com/office/drawing/2014/main" id="{AD91AE67-CB36-B99A-52D2-5FB3BF9E1E7F}"/>
              </a:ext>
            </a:extLst>
          </p:cNvPr>
          <p:cNvPicPr>
            <a:picLocks noChangeAspect="1"/>
          </p:cNvPicPr>
          <p:nvPr/>
        </p:nvPicPr>
        <p:blipFill>
          <a:blip r:embed="rId3"/>
          <a:stretch>
            <a:fillRect/>
          </a:stretch>
        </p:blipFill>
        <p:spPr>
          <a:xfrm>
            <a:off x="4697155" y="165100"/>
            <a:ext cx="4320938" cy="4308468"/>
          </a:xfrm>
          <a:prstGeom prst="rect">
            <a:avLst/>
          </a:prstGeom>
        </p:spPr>
      </p:pic>
      <p:sp>
        <p:nvSpPr>
          <p:cNvPr id="9" name="TextBox 8">
            <a:extLst>
              <a:ext uri="{FF2B5EF4-FFF2-40B4-BE49-F238E27FC236}">
                <a16:creationId xmlns:a16="http://schemas.microsoft.com/office/drawing/2014/main" id="{04E6FF95-AFFD-2CB4-F97C-F16DE545B6CB}"/>
              </a:ext>
            </a:extLst>
          </p:cNvPr>
          <p:cNvSpPr txBox="1"/>
          <p:nvPr/>
        </p:nvSpPr>
        <p:spPr>
          <a:xfrm>
            <a:off x="4787900" y="4573241"/>
            <a:ext cx="4230193" cy="707886"/>
          </a:xfrm>
          <a:prstGeom prst="rect">
            <a:avLst/>
          </a:prstGeom>
          <a:noFill/>
        </p:spPr>
        <p:txBody>
          <a:bodyPr wrap="square" rtlCol="0">
            <a:spAutoFit/>
          </a:bodyPr>
          <a:lstStyle/>
          <a:p>
            <a:pPr marL="9525" lvl="1"/>
            <a:r>
              <a:rPr lang="en-US" sz="1300">
                <a:latin typeface="Helvetica" pitchFamily="2" charset="0"/>
              </a:rPr>
              <a:t>Printed amulet (Germany), artist unknown, ca. 1750. Posen Library of Jewish Culture and Civilization.</a:t>
            </a:r>
          </a:p>
          <a:p>
            <a:pPr marL="9525"/>
            <a:endParaRPr lang="en-US" sz="1400"/>
          </a:p>
        </p:txBody>
      </p:sp>
      <p:sp>
        <p:nvSpPr>
          <p:cNvPr id="10" name="Content Placeholder 8">
            <a:extLst>
              <a:ext uri="{FF2B5EF4-FFF2-40B4-BE49-F238E27FC236}">
                <a16:creationId xmlns:a16="http://schemas.microsoft.com/office/drawing/2014/main" id="{6AF7B78C-440F-1DC1-E9C2-AD9B808FF810}"/>
              </a:ext>
            </a:extLst>
          </p:cNvPr>
          <p:cNvSpPr>
            <a:spLocks noGrp="1"/>
          </p:cNvSpPr>
          <p:nvPr>
            <p:ph idx="1"/>
          </p:nvPr>
        </p:nvSpPr>
        <p:spPr>
          <a:xfrm>
            <a:off x="357398" y="1174255"/>
            <a:ext cx="3913519" cy="3558009"/>
          </a:xfrm>
        </p:spPr>
        <p:txBody>
          <a:bodyPr>
            <a:normAutofit/>
          </a:bodyPr>
          <a:lstStyle/>
          <a:p>
            <a:r>
              <a:rPr lang="en-US" sz="1700">
                <a:latin typeface="Helvetica" pitchFamily="2" charset="0"/>
              </a:rPr>
              <a:t>Paper printed with </a:t>
            </a:r>
            <a:r>
              <a:rPr lang="en-US" sz="1700" spc="-20">
                <a:latin typeface="Helvetica" pitchFamily="2" charset="0"/>
              </a:rPr>
              <a:t>Biblical quotations</a:t>
            </a:r>
            <a:r>
              <a:rPr lang="en-US" sz="1700">
                <a:latin typeface="Helvetica" pitchFamily="2" charset="0"/>
              </a:rPr>
              <a:t>, prayers, blessings, or names of angels relevant to their specific purpose, such as protection in childbirth, protection against the evil eye, etc. </a:t>
            </a:r>
          </a:p>
          <a:p>
            <a:r>
              <a:rPr lang="en-US" sz="1700">
                <a:latin typeface="Helvetica" pitchFamily="2" charset="0"/>
              </a:rPr>
              <a:t>Meant to be worn or carried on the person</a:t>
            </a:r>
          </a:p>
          <a:p>
            <a:r>
              <a:rPr lang="en-US" sz="1700">
                <a:latin typeface="Helvetica" pitchFamily="2" charset="0"/>
              </a:rPr>
              <a:t>Part of the “practical Kabbalah” tradition, a form of Jewish mysticism</a:t>
            </a:r>
          </a:p>
          <a:p>
            <a:r>
              <a:rPr lang="en-US" sz="1700">
                <a:latin typeface="Helvetica" pitchFamily="2" charset="0"/>
              </a:rPr>
              <a:t>Use began during the Talmudic period, beginning after destruction of the second temple in Jerusalem in 70 AD</a:t>
            </a:r>
          </a:p>
        </p:txBody>
      </p:sp>
    </p:spTree>
    <p:extLst>
      <p:ext uri="{BB962C8B-B14F-4D97-AF65-F5344CB8AC3E}">
        <p14:creationId xmlns:p14="http://schemas.microsoft.com/office/powerpoint/2010/main" val="26911380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AF200-F58C-FB59-738E-E8AC6C6B95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0B194E-EDC0-9760-A145-9A097153395D}"/>
              </a:ext>
            </a:extLst>
          </p:cNvPr>
          <p:cNvSpPr>
            <a:spLocks noGrp="1"/>
          </p:cNvSpPr>
          <p:nvPr>
            <p:ph type="title"/>
          </p:nvPr>
        </p:nvSpPr>
        <p:spPr>
          <a:xfrm>
            <a:off x="357922" y="162334"/>
            <a:ext cx="3745726" cy="994172"/>
          </a:xfrm>
        </p:spPr>
        <p:txBody>
          <a:bodyPr/>
          <a:lstStyle/>
          <a:p>
            <a:r>
              <a:rPr lang="en-US">
                <a:latin typeface="Helvetica" pitchFamily="2" charset="0"/>
              </a:rPr>
              <a:t>Greek Alphabet Oracle</a:t>
            </a:r>
          </a:p>
        </p:txBody>
      </p:sp>
      <p:sp>
        <p:nvSpPr>
          <p:cNvPr id="7" name="Content Placeholder 8">
            <a:extLst>
              <a:ext uri="{FF2B5EF4-FFF2-40B4-BE49-F238E27FC236}">
                <a16:creationId xmlns:a16="http://schemas.microsoft.com/office/drawing/2014/main" id="{02D7B987-A4D4-D5B2-7CC3-72178FD49E18}"/>
              </a:ext>
            </a:extLst>
          </p:cNvPr>
          <p:cNvSpPr txBox="1">
            <a:spLocks/>
          </p:cNvSpPr>
          <p:nvPr/>
        </p:nvSpPr>
        <p:spPr>
          <a:xfrm>
            <a:off x="480060" y="2928945"/>
            <a:ext cx="8242437" cy="1843087"/>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1000"/>
              </a:spcBef>
            </a:pPr>
            <a:endParaRPr lang="en-US">
              <a:latin typeface="Helvetica" pitchFamily="2" charset="0"/>
            </a:endParaRPr>
          </a:p>
        </p:txBody>
      </p:sp>
      <p:sp>
        <p:nvSpPr>
          <p:cNvPr id="9" name="TextBox 8">
            <a:extLst>
              <a:ext uri="{FF2B5EF4-FFF2-40B4-BE49-F238E27FC236}">
                <a16:creationId xmlns:a16="http://schemas.microsoft.com/office/drawing/2014/main" id="{79834401-54D6-DDDA-AE86-57171730576B}"/>
              </a:ext>
            </a:extLst>
          </p:cNvPr>
          <p:cNvSpPr txBox="1"/>
          <p:nvPr/>
        </p:nvSpPr>
        <p:spPr>
          <a:xfrm>
            <a:off x="5093425" y="4539788"/>
            <a:ext cx="3868913" cy="523220"/>
          </a:xfrm>
          <a:prstGeom prst="rect">
            <a:avLst/>
          </a:prstGeom>
          <a:noFill/>
        </p:spPr>
        <p:txBody>
          <a:bodyPr wrap="square" rtlCol="0">
            <a:spAutoFit/>
          </a:bodyPr>
          <a:lstStyle/>
          <a:p>
            <a:pPr marL="9525" lvl="1"/>
            <a:r>
              <a:rPr lang="en-US" sz="1400">
                <a:latin typeface="Helvetica" pitchFamily="2" charset="0"/>
              </a:rPr>
              <a:t>Learn more at: opsopaus.com/OM/BA/GAO.html#keywords</a:t>
            </a:r>
          </a:p>
        </p:txBody>
      </p:sp>
      <p:sp>
        <p:nvSpPr>
          <p:cNvPr id="10" name="Content Placeholder 8">
            <a:extLst>
              <a:ext uri="{FF2B5EF4-FFF2-40B4-BE49-F238E27FC236}">
                <a16:creationId xmlns:a16="http://schemas.microsoft.com/office/drawing/2014/main" id="{C28FE10A-627B-1C1F-69C9-B045BD14B048}"/>
              </a:ext>
            </a:extLst>
          </p:cNvPr>
          <p:cNvSpPr>
            <a:spLocks noGrp="1"/>
          </p:cNvSpPr>
          <p:nvPr>
            <p:ph idx="1"/>
          </p:nvPr>
        </p:nvSpPr>
        <p:spPr>
          <a:xfrm>
            <a:off x="357398" y="1174255"/>
            <a:ext cx="3868913" cy="3558009"/>
          </a:xfrm>
        </p:spPr>
        <p:txBody>
          <a:bodyPr>
            <a:normAutofit/>
          </a:bodyPr>
          <a:lstStyle/>
          <a:p>
            <a:r>
              <a:rPr lang="en-US" sz="1700">
                <a:latin typeface="Helvetica" pitchFamily="2" charset="0"/>
              </a:rPr>
              <a:t>Discovered in a stone inscription in modern-day Turkey in 1842; dated to second or third century CE</a:t>
            </a:r>
          </a:p>
          <a:p>
            <a:r>
              <a:rPr lang="en-US" sz="1700">
                <a:latin typeface="Helvetica" pitchFamily="2" charset="0"/>
              </a:rPr>
              <a:t>Consult the oracle by drawing from a set of 24 stones, each inscribed with a letter</a:t>
            </a:r>
          </a:p>
          <a:p>
            <a:r>
              <a:rPr lang="en-US" sz="1700">
                <a:latin typeface="Helvetica" pitchFamily="2" charset="0"/>
              </a:rPr>
              <a:t>Each letter has a corresponding oracular statement; the first word of the statement begins with that letter</a:t>
            </a:r>
          </a:p>
          <a:p>
            <a:r>
              <a:rPr lang="en-US" sz="1700">
                <a:latin typeface="Helvetica" pitchFamily="2" charset="0"/>
              </a:rPr>
              <a:t>“The God [Apollo] says you will do everything successfully.” Or: “Flee the very great storm, lest you be disabled in some way.” </a:t>
            </a:r>
          </a:p>
          <a:p>
            <a:r>
              <a:rPr lang="en-US" sz="1700">
                <a:latin typeface="Helvetica" pitchFamily="2" charset="0"/>
              </a:rPr>
              <a:t>Can also use dice or </a:t>
            </a:r>
            <a:r>
              <a:rPr lang="en-US" sz="1700" i="1">
                <a:latin typeface="Helvetica" pitchFamily="2" charset="0"/>
              </a:rPr>
              <a:t>astragaloi </a:t>
            </a:r>
          </a:p>
          <a:p>
            <a:endParaRPr lang="en-US" sz="1700">
              <a:latin typeface="Helvetica" pitchFamily="2" charset="0"/>
            </a:endParaRPr>
          </a:p>
        </p:txBody>
      </p:sp>
      <p:pic>
        <p:nvPicPr>
          <p:cNvPr id="4" name="Picture 3">
            <a:extLst>
              <a:ext uri="{FF2B5EF4-FFF2-40B4-BE49-F238E27FC236}">
                <a16:creationId xmlns:a16="http://schemas.microsoft.com/office/drawing/2014/main" id="{C2F866E9-6781-9D55-CEFC-A7E8AA07EACB}"/>
              </a:ext>
            </a:extLst>
          </p:cNvPr>
          <p:cNvPicPr>
            <a:picLocks noChangeAspect="1"/>
          </p:cNvPicPr>
          <p:nvPr/>
        </p:nvPicPr>
        <p:blipFill>
          <a:blip r:embed="rId3"/>
          <a:stretch>
            <a:fillRect/>
          </a:stretch>
        </p:blipFill>
        <p:spPr>
          <a:xfrm>
            <a:off x="5185317" y="379144"/>
            <a:ext cx="3291298" cy="4052022"/>
          </a:xfrm>
          <a:prstGeom prst="rect">
            <a:avLst/>
          </a:prstGeom>
        </p:spPr>
      </p:pic>
    </p:spTree>
    <p:extLst>
      <p:ext uri="{BB962C8B-B14F-4D97-AF65-F5344CB8AC3E}">
        <p14:creationId xmlns:p14="http://schemas.microsoft.com/office/powerpoint/2010/main" val="27845653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4587B-0AA2-2E37-0B22-2C67C79A6E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7F0B3B-C1EB-2C3D-4586-7AEFD960A252}"/>
              </a:ext>
            </a:extLst>
          </p:cNvPr>
          <p:cNvSpPr>
            <a:spLocks noGrp="1"/>
          </p:cNvSpPr>
          <p:nvPr>
            <p:ph type="title"/>
          </p:nvPr>
        </p:nvSpPr>
        <p:spPr>
          <a:xfrm>
            <a:off x="5742355" y="89854"/>
            <a:ext cx="3212074" cy="994172"/>
          </a:xfrm>
        </p:spPr>
        <p:txBody>
          <a:bodyPr>
            <a:noAutofit/>
          </a:bodyPr>
          <a:lstStyle/>
          <a:p>
            <a:r>
              <a:rPr lang="en-US" sz="3000" i="1">
                <a:latin typeface="Helvetica" pitchFamily="2" charset="0"/>
              </a:rPr>
              <a:t>Himmelbrief</a:t>
            </a:r>
            <a:r>
              <a:rPr lang="en-US" sz="3000">
                <a:latin typeface="Helvetica" pitchFamily="2" charset="0"/>
              </a:rPr>
              <a:t>  (Heavenly Letter)</a:t>
            </a:r>
          </a:p>
        </p:txBody>
      </p:sp>
      <p:sp>
        <p:nvSpPr>
          <p:cNvPr id="7" name="Content Placeholder 8">
            <a:extLst>
              <a:ext uri="{FF2B5EF4-FFF2-40B4-BE49-F238E27FC236}">
                <a16:creationId xmlns:a16="http://schemas.microsoft.com/office/drawing/2014/main" id="{349973E5-C70C-9393-A239-1650CFE465FB}"/>
              </a:ext>
            </a:extLst>
          </p:cNvPr>
          <p:cNvSpPr txBox="1">
            <a:spLocks/>
          </p:cNvSpPr>
          <p:nvPr/>
        </p:nvSpPr>
        <p:spPr>
          <a:xfrm>
            <a:off x="480060" y="2928945"/>
            <a:ext cx="8242437" cy="1843087"/>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1000"/>
              </a:spcBef>
            </a:pPr>
            <a:endParaRPr lang="en-US">
              <a:latin typeface="Helvetica" pitchFamily="2" charset="0"/>
            </a:endParaRPr>
          </a:p>
        </p:txBody>
      </p:sp>
      <p:sp>
        <p:nvSpPr>
          <p:cNvPr id="9" name="TextBox 8">
            <a:extLst>
              <a:ext uri="{FF2B5EF4-FFF2-40B4-BE49-F238E27FC236}">
                <a16:creationId xmlns:a16="http://schemas.microsoft.com/office/drawing/2014/main" id="{D6D6C617-A31B-B8D3-D9BB-D621860A0054}"/>
              </a:ext>
            </a:extLst>
          </p:cNvPr>
          <p:cNvSpPr txBox="1"/>
          <p:nvPr/>
        </p:nvSpPr>
        <p:spPr>
          <a:xfrm>
            <a:off x="78059" y="4372522"/>
            <a:ext cx="5542154" cy="738664"/>
          </a:xfrm>
          <a:prstGeom prst="rect">
            <a:avLst/>
          </a:prstGeom>
          <a:noFill/>
        </p:spPr>
        <p:txBody>
          <a:bodyPr wrap="square" rtlCol="0">
            <a:spAutoFit/>
          </a:bodyPr>
          <a:lstStyle/>
          <a:p>
            <a:pPr marL="9525" lvl="1"/>
            <a:r>
              <a:rPr lang="en-US" sz="1400">
                <a:latin typeface="Helvetica" pitchFamily="2" charset="0"/>
              </a:rPr>
              <a:t>Photo credit: </a:t>
            </a:r>
            <a:r>
              <a:rPr lang="en-US" sz="1400" i="1">
                <a:latin typeface="Helvetica" pitchFamily="2" charset="0"/>
              </a:rPr>
              <a:t>Haus-segen </a:t>
            </a:r>
            <a:r>
              <a:rPr lang="en-US" sz="1400">
                <a:latin typeface="Helvetica" pitchFamily="2" charset="0"/>
              </a:rPr>
              <a:t>(house blessing), 1791, hand-drawn and lettered by Heinrich Weiss, Schwenkfelder Library and Heritage Center Collection. </a:t>
            </a:r>
            <a:r>
              <a:rPr lang="en-US" sz="1400" i="1">
                <a:latin typeface="Helvetica" pitchFamily="2" charset="0"/>
              </a:rPr>
              <a:t>Powwowing in Pennsylvania</a:t>
            </a:r>
            <a:r>
              <a:rPr lang="en-US" sz="1400">
                <a:latin typeface="Helvetica" pitchFamily="2" charset="0"/>
              </a:rPr>
              <a:t>, p. 37.</a:t>
            </a:r>
          </a:p>
        </p:txBody>
      </p:sp>
      <p:sp>
        <p:nvSpPr>
          <p:cNvPr id="10" name="Content Placeholder 8">
            <a:extLst>
              <a:ext uri="{FF2B5EF4-FFF2-40B4-BE49-F238E27FC236}">
                <a16:creationId xmlns:a16="http://schemas.microsoft.com/office/drawing/2014/main" id="{3F38C9B1-CAEB-BE18-631A-CA96A2D80EB4}"/>
              </a:ext>
            </a:extLst>
          </p:cNvPr>
          <p:cNvSpPr>
            <a:spLocks noGrp="1"/>
          </p:cNvSpPr>
          <p:nvPr>
            <p:ph idx="1"/>
          </p:nvPr>
        </p:nvSpPr>
        <p:spPr>
          <a:xfrm>
            <a:off x="5742355" y="1101775"/>
            <a:ext cx="3212074" cy="3176403"/>
          </a:xfrm>
        </p:spPr>
        <p:txBody>
          <a:bodyPr>
            <a:normAutofit/>
          </a:bodyPr>
          <a:lstStyle/>
          <a:p>
            <a:r>
              <a:rPr lang="en-US" sz="1700">
                <a:latin typeface="Helvetica" pitchFamily="2" charset="0"/>
              </a:rPr>
              <a:t>A written charm circulated in Western Europe since the fourth century AD</a:t>
            </a:r>
          </a:p>
          <a:p>
            <a:r>
              <a:rPr lang="en-US" sz="1700">
                <a:latin typeface="Helvetica" pitchFamily="2" charset="0"/>
              </a:rPr>
              <a:t>Based on a letter that Jesus Christ supposedly sent to King Abgar V of Edessa, to protect the king</a:t>
            </a:r>
          </a:p>
          <a:p>
            <a:r>
              <a:rPr lang="en-US" sz="1700">
                <a:latin typeface="Helvetica" pitchFamily="2" charset="0"/>
              </a:rPr>
              <a:t>Heavenly letters need to be worn or carried on the body</a:t>
            </a:r>
          </a:p>
          <a:p>
            <a:r>
              <a:rPr lang="en-US" sz="1700">
                <a:latin typeface="Helvetica" pitchFamily="2" charset="0"/>
              </a:rPr>
              <a:t>German immigrants brought this tradition to Pennsylvania with them in the 18th century</a:t>
            </a:r>
          </a:p>
          <a:p>
            <a:r>
              <a:rPr lang="en-US" sz="1700">
                <a:latin typeface="Helvetica" pitchFamily="2" charset="0"/>
              </a:rPr>
              <a:t>“Hexenmeisters” wrote them for homeowners and soldiers</a:t>
            </a:r>
          </a:p>
        </p:txBody>
      </p:sp>
      <p:pic>
        <p:nvPicPr>
          <p:cNvPr id="6" name="Content Placeholder 9">
            <a:extLst>
              <a:ext uri="{FF2B5EF4-FFF2-40B4-BE49-F238E27FC236}">
                <a16:creationId xmlns:a16="http://schemas.microsoft.com/office/drawing/2014/main" id="{B7658E90-295E-82E2-0C2A-B1EC9247C6DD}"/>
              </a:ext>
            </a:extLst>
          </p:cNvPr>
          <p:cNvPicPr>
            <a:picLocks noChangeAspect="1"/>
          </p:cNvPicPr>
          <p:nvPr/>
        </p:nvPicPr>
        <p:blipFill>
          <a:blip r:embed="rId3"/>
          <a:srcRect l="10086" r="10767"/>
          <a:stretch>
            <a:fillRect/>
          </a:stretch>
        </p:blipFill>
        <p:spPr>
          <a:xfrm>
            <a:off x="17" y="-4835"/>
            <a:ext cx="5508685" cy="4349991"/>
          </a:xfrm>
          <a:prstGeom prst="rect">
            <a:avLst/>
          </a:prstGeom>
        </p:spPr>
      </p:pic>
    </p:spTree>
    <p:extLst>
      <p:ext uri="{BB962C8B-B14F-4D97-AF65-F5344CB8AC3E}">
        <p14:creationId xmlns:p14="http://schemas.microsoft.com/office/powerpoint/2010/main" val="40585837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3" y="1057562"/>
            <a:ext cx="51435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4" y="1065164"/>
            <a:ext cx="51434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75942" y="2691064"/>
            <a:ext cx="1876484"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727288"/>
            <a:ext cx="2925267" cy="3134219"/>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70" y="1049957"/>
            <a:ext cx="5143502"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AAE32888-6A2A-62E6-96AF-7F26A9010761}"/>
              </a:ext>
            </a:extLst>
          </p:cNvPr>
          <p:cNvSpPr>
            <a:spLocks noGrp="1"/>
          </p:cNvSpPr>
          <p:nvPr>
            <p:ph type="title"/>
          </p:nvPr>
        </p:nvSpPr>
        <p:spPr>
          <a:xfrm>
            <a:off x="190500" y="1554035"/>
            <a:ext cx="2684429" cy="2042519"/>
          </a:xfrm>
        </p:spPr>
        <p:txBody>
          <a:bodyPr anchor="b">
            <a:normAutofit/>
          </a:bodyPr>
          <a:lstStyle/>
          <a:p>
            <a:pPr algn="r"/>
            <a:r>
              <a:rPr lang="en-US" sz="2800">
                <a:solidFill>
                  <a:srgbClr val="FFFFFF"/>
                </a:solidFill>
                <a:latin typeface="Helvetica" pitchFamily="2" charset="0"/>
              </a:rPr>
              <a:t>Where Writing Meets Magic in the Dictionary: </a:t>
            </a:r>
            <a:br>
              <a:rPr lang="en-US" sz="2800">
                <a:solidFill>
                  <a:srgbClr val="FFFFFF"/>
                </a:solidFill>
                <a:latin typeface="Helvetica" pitchFamily="2" charset="0"/>
              </a:rPr>
            </a:br>
            <a:r>
              <a:rPr lang="en-US" sz="2800">
                <a:solidFill>
                  <a:srgbClr val="FFFFFF"/>
                </a:solidFill>
                <a:latin typeface="Helvetica" pitchFamily="2" charset="0"/>
              </a:rPr>
              <a:t>The Etymology of “Grammar”</a:t>
            </a:r>
          </a:p>
        </p:txBody>
      </p:sp>
      <p:sp>
        <p:nvSpPr>
          <p:cNvPr id="3" name="Content Placeholder 2">
            <a:extLst>
              <a:ext uri="{FF2B5EF4-FFF2-40B4-BE49-F238E27FC236}">
                <a16:creationId xmlns:a16="http://schemas.microsoft.com/office/drawing/2014/main" id="{2125D826-47D6-DA9F-03AF-196F89F6810E}"/>
              </a:ext>
            </a:extLst>
          </p:cNvPr>
          <p:cNvSpPr>
            <a:spLocks noGrp="1"/>
          </p:cNvSpPr>
          <p:nvPr>
            <p:ph idx="1"/>
          </p:nvPr>
        </p:nvSpPr>
        <p:spPr>
          <a:xfrm>
            <a:off x="3323063" y="487110"/>
            <a:ext cx="5285677" cy="4159535"/>
          </a:xfrm>
        </p:spPr>
        <p:txBody>
          <a:bodyPr anchor="ctr">
            <a:noAutofit/>
          </a:bodyPr>
          <a:lstStyle/>
          <a:p>
            <a:endParaRPr lang="en-US" sz="1800">
              <a:latin typeface="Helvetica" pitchFamily="2" charset="0"/>
            </a:endParaRPr>
          </a:p>
        </p:txBody>
      </p:sp>
    </p:spTree>
    <p:extLst>
      <p:ext uri="{BB962C8B-B14F-4D97-AF65-F5344CB8AC3E}">
        <p14:creationId xmlns:p14="http://schemas.microsoft.com/office/powerpoint/2010/main" val="1060804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51A942-1928-40FC-B706-168C7577BD6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C14C12E-E1AE-3AC8-4BBA-164D35303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81C1075D-BBE4-B5BA-DFDA-6163B84986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87FECD0-EE7F-4893-70A8-A7DC129D4B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3" y="1057562"/>
            <a:ext cx="51435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F858A49-C07A-AEC7-1AB3-C265148F49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4" y="1065164"/>
            <a:ext cx="51434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6D5E39C-582F-2B40-3B35-0CA0F32E6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75942" y="2691064"/>
            <a:ext cx="1876484"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96124E6E-B43C-68EE-AD3E-7FA6C79AE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727288"/>
            <a:ext cx="2925267" cy="3134219"/>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9B76422E-6A26-110C-FF7A-3BD71EA92E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70" y="1049957"/>
            <a:ext cx="5143502"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824E526C-3A04-0FB0-FCE0-D1AF5E1C8004}"/>
              </a:ext>
            </a:extLst>
          </p:cNvPr>
          <p:cNvSpPr>
            <a:spLocks noGrp="1"/>
          </p:cNvSpPr>
          <p:nvPr>
            <p:ph type="title"/>
          </p:nvPr>
        </p:nvSpPr>
        <p:spPr>
          <a:xfrm>
            <a:off x="190500" y="1554035"/>
            <a:ext cx="2684429" cy="2042519"/>
          </a:xfrm>
        </p:spPr>
        <p:txBody>
          <a:bodyPr anchor="b">
            <a:normAutofit/>
          </a:bodyPr>
          <a:lstStyle/>
          <a:p>
            <a:pPr algn="r"/>
            <a:r>
              <a:rPr lang="en-US" sz="2800">
                <a:solidFill>
                  <a:srgbClr val="FFFFFF"/>
                </a:solidFill>
                <a:latin typeface="Helvetica" pitchFamily="2" charset="0"/>
              </a:rPr>
              <a:t>Where Writing Meets Magic in the Dictionary: </a:t>
            </a:r>
            <a:br>
              <a:rPr lang="en-US" sz="2800">
                <a:solidFill>
                  <a:srgbClr val="FFFFFF"/>
                </a:solidFill>
                <a:latin typeface="Helvetica" pitchFamily="2" charset="0"/>
              </a:rPr>
            </a:br>
            <a:r>
              <a:rPr lang="en-US" sz="2800">
                <a:solidFill>
                  <a:srgbClr val="FFFFFF"/>
                </a:solidFill>
                <a:latin typeface="Helvetica" pitchFamily="2" charset="0"/>
              </a:rPr>
              <a:t>The Etymology of “Grammar”</a:t>
            </a:r>
          </a:p>
        </p:txBody>
      </p:sp>
      <p:sp>
        <p:nvSpPr>
          <p:cNvPr id="3" name="Content Placeholder 2">
            <a:extLst>
              <a:ext uri="{FF2B5EF4-FFF2-40B4-BE49-F238E27FC236}">
                <a16:creationId xmlns:a16="http://schemas.microsoft.com/office/drawing/2014/main" id="{3B61F238-A0A9-9793-2CB2-AEDC1CF7BCC1}"/>
              </a:ext>
            </a:extLst>
          </p:cNvPr>
          <p:cNvSpPr>
            <a:spLocks noGrp="1"/>
          </p:cNvSpPr>
          <p:nvPr>
            <p:ph idx="1"/>
          </p:nvPr>
        </p:nvSpPr>
        <p:spPr>
          <a:xfrm>
            <a:off x="3323063" y="258510"/>
            <a:ext cx="5285677" cy="4159535"/>
          </a:xfrm>
        </p:spPr>
        <p:txBody>
          <a:bodyPr anchor="t" anchorCtr="0">
            <a:noAutofit/>
          </a:bodyPr>
          <a:lstStyle/>
          <a:p>
            <a:r>
              <a:rPr lang="en-US" sz="1800">
                <a:latin typeface="Helvetica" pitchFamily="2" charset="0"/>
              </a:rPr>
              <a:t>Ancient Greek </a:t>
            </a:r>
            <a:r>
              <a:rPr lang="en-US" sz="1800" b="1" i="1">
                <a:latin typeface="Helvetica" pitchFamily="2" charset="0"/>
              </a:rPr>
              <a:t>grammatike</a:t>
            </a:r>
            <a:r>
              <a:rPr lang="en-US" sz="1800">
                <a:latin typeface="Helvetica" pitchFamily="2" charset="0"/>
              </a:rPr>
              <a:t>, “art of letters”</a:t>
            </a:r>
          </a:p>
        </p:txBody>
      </p:sp>
    </p:spTree>
    <p:extLst>
      <p:ext uri="{BB962C8B-B14F-4D97-AF65-F5344CB8AC3E}">
        <p14:creationId xmlns:p14="http://schemas.microsoft.com/office/powerpoint/2010/main" val="3510142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9A6D8BB-D314-0D7D-115B-BBFA329F140A}"/>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AA75D02-252D-E270-1DBA-0DB70981A9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589A21F5-7170-B4AB-3307-ED4D1E297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37751EB-DD9A-1170-3B39-7C3C33B402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3" y="1057562"/>
            <a:ext cx="51435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2E037DD-6A4D-E764-3E43-5CFACF9925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4" y="1065164"/>
            <a:ext cx="51434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ECF781A-F6CC-6ABB-44A7-45BB08136F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75942" y="2691064"/>
            <a:ext cx="1876484"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AFCF1B9F-1154-33AE-5F5D-49F728D99E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727288"/>
            <a:ext cx="2925267" cy="3134219"/>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4B4CEF60-2955-163D-FFC6-C60D986C83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70" y="1049957"/>
            <a:ext cx="5143502"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16CA8100-2191-F439-1127-55D49D068D24}"/>
              </a:ext>
            </a:extLst>
          </p:cNvPr>
          <p:cNvSpPr>
            <a:spLocks noGrp="1"/>
          </p:cNvSpPr>
          <p:nvPr>
            <p:ph type="title"/>
          </p:nvPr>
        </p:nvSpPr>
        <p:spPr>
          <a:xfrm>
            <a:off x="190500" y="1554035"/>
            <a:ext cx="2684429" cy="2042519"/>
          </a:xfrm>
        </p:spPr>
        <p:txBody>
          <a:bodyPr anchor="b">
            <a:normAutofit/>
          </a:bodyPr>
          <a:lstStyle/>
          <a:p>
            <a:pPr algn="r"/>
            <a:r>
              <a:rPr lang="en-US" sz="2800">
                <a:solidFill>
                  <a:srgbClr val="FFFFFF"/>
                </a:solidFill>
                <a:latin typeface="Helvetica" pitchFamily="2" charset="0"/>
              </a:rPr>
              <a:t>Where Writing Meets Magic in the Dictionary: </a:t>
            </a:r>
            <a:br>
              <a:rPr lang="en-US" sz="2800">
                <a:solidFill>
                  <a:srgbClr val="FFFFFF"/>
                </a:solidFill>
                <a:latin typeface="Helvetica" pitchFamily="2" charset="0"/>
              </a:rPr>
            </a:br>
            <a:r>
              <a:rPr lang="en-US" sz="2800">
                <a:solidFill>
                  <a:srgbClr val="FFFFFF"/>
                </a:solidFill>
                <a:latin typeface="Helvetica" pitchFamily="2" charset="0"/>
              </a:rPr>
              <a:t>The Etymology of “Grammar”</a:t>
            </a:r>
          </a:p>
        </p:txBody>
      </p:sp>
      <p:sp>
        <p:nvSpPr>
          <p:cNvPr id="3" name="Content Placeholder 2">
            <a:extLst>
              <a:ext uri="{FF2B5EF4-FFF2-40B4-BE49-F238E27FC236}">
                <a16:creationId xmlns:a16="http://schemas.microsoft.com/office/drawing/2014/main" id="{56021C02-6DA4-4C41-798A-AB45AB8A179C}"/>
              </a:ext>
            </a:extLst>
          </p:cNvPr>
          <p:cNvSpPr>
            <a:spLocks noGrp="1"/>
          </p:cNvSpPr>
          <p:nvPr>
            <p:ph idx="1"/>
          </p:nvPr>
        </p:nvSpPr>
        <p:spPr>
          <a:xfrm>
            <a:off x="3323063" y="258510"/>
            <a:ext cx="5285677" cy="4159535"/>
          </a:xfrm>
        </p:spPr>
        <p:txBody>
          <a:bodyPr anchor="t" anchorCtr="0">
            <a:noAutofit/>
          </a:bodyPr>
          <a:lstStyle/>
          <a:p>
            <a:r>
              <a:rPr lang="en-US" sz="1800">
                <a:latin typeface="Helvetica" pitchFamily="2" charset="0"/>
              </a:rPr>
              <a:t>Ancient Greek </a:t>
            </a:r>
            <a:r>
              <a:rPr lang="en-US" sz="1800" b="1" i="1">
                <a:latin typeface="Helvetica" pitchFamily="2" charset="0"/>
              </a:rPr>
              <a:t>grammatike</a:t>
            </a:r>
            <a:r>
              <a:rPr lang="en-US" sz="1800">
                <a:latin typeface="Helvetica" pitchFamily="2" charset="0"/>
              </a:rPr>
              <a:t>, “art of letters”</a:t>
            </a:r>
          </a:p>
          <a:p>
            <a:r>
              <a:rPr lang="en-US" sz="1800">
                <a:latin typeface="Helvetica" pitchFamily="2" charset="0"/>
              </a:rPr>
              <a:t>Greek </a:t>
            </a:r>
            <a:r>
              <a:rPr lang="en-US" sz="1800" i="1">
                <a:latin typeface="Helvetica" pitchFamily="2" charset="0"/>
              </a:rPr>
              <a:t>grammatike</a:t>
            </a:r>
            <a:r>
              <a:rPr lang="en-US" sz="1800">
                <a:latin typeface="Helvetica" pitchFamily="2" charset="0"/>
              </a:rPr>
              <a:t> &gt; Latin </a:t>
            </a:r>
            <a:r>
              <a:rPr lang="en-US" sz="1800" b="1" i="1">
                <a:latin typeface="Helvetica" pitchFamily="2" charset="0"/>
              </a:rPr>
              <a:t>grammatica</a:t>
            </a:r>
            <a:r>
              <a:rPr lang="en-US" sz="1800">
                <a:latin typeface="Helvetica" pitchFamily="2" charset="0"/>
              </a:rPr>
              <a:t>,</a:t>
            </a:r>
            <a:r>
              <a:rPr lang="en-US" sz="1800" i="1">
                <a:latin typeface="Helvetica" pitchFamily="2" charset="0"/>
              </a:rPr>
              <a:t> </a:t>
            </a:r>
            <a:r>
              <a:rPr lang="en-US" sz="1800">
                <a:latin typeface="Helvetica" pitchFamily="2" charset="0"/>
              </a:rPr>
              <a:t>“grammar”</a:t>
            </a:r>
          </a:p>
        </p:txBody>
      </p:sp>
    </p:spTree>
    <p:extLst>
      <p:ext uri="{BB962C8B-B14F-4D97-AF65-F5344CB8AC3E}">
        <p14:creationId xmlns:p14="http://schemas.microsoft.com/office/powerpoint/2010/main" val="27810978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1DF94BF-54BF-C66A-2D18-DA93C7FFAFAE}"/>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1479AD-664D-FF79-748F-24B82200B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EDB4C2A8-DE12-D89F-F00E-8FD8079D81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6D9F724-BC59-98B7-3BB5-8B3D354F24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3" y="1057562"/>
            <a:ext cx="51435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FE6EA6A-67E4-C010-3D04-B708683DBF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4" y="1065164"/>
            <a:ext cx="51434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4D43891-1BD0-556E-0B33-B7A2A62D6D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75942" y="2691064"/>
            <a:ext cx="1876484"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03870112-7C5D-25F3-294B-BAE25EBF13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727288"/>
            <a:ext cx="2925267" cy="3134219"/>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CAB20617-3C9C-6F66-CAAB-BD11AE8D76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70" y="1049957"/>
            <a:ext cx="5143502"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9E7507BE-CABF-841A-70C7-1E9CAFAFE000}"/>
              </a:ext>
            </a:extLst>
          </p:cNvPr>
          <p:cNvSpPr>
            <a:spLocks noGrp="1"/>
          </p:cNvSpPr>
          <p:nvPr>
            <p:ph type="title"/>
          </p:nvPr>
        </p:nvSpPr>
        <p:spPr>
          <a:xfrm>
            <a:off x="190500" y="1554035"/>
            <a:ext cx="2684429" cy="2042519"/>
          </a:xfrm>
        </p:spPr>
        <p:txBody>
          <a:bodyPr anchor="b">
            <a:normAutofit/>
          </a:bodyPr>
          <a:lstStyle/>
          <a:p>
            <a:pPr algn="r"/>
            <a:r>
              <a:rPr lang="en-US" sz="2800">
                <a:solidFill>
                  <a:srgbClr val="FFFFFF"/>
                </a:solidFill>
                <a:latin typeface="Helvetica" pitchFamily="2" charset="0"/>
              </a:rPr>
              <a:t>Where Writing Meets Magic in the Dictionary: </a:t>
            </a:r>
            <a:br>
              <a:rPr lang="en-US" sz="2800">
                <a:solidFill>
                  <a:srgbClr val="FFFFFF"/>
                </a:solidFill>
                <a:latin typeface="Helvetica" pitchFamily="2" charset="0"/>
              </a:rPr>
            </a:br>
            <a:r>
              <a:rPr lang="en-US" sz="2800">
                <a:solidFill>
                  <a:srgbClr val="FFFFFF"/>
                </a:solidFill>
                <a:latin typeface="Helvetica" pitchFamily="2" charset="0"/>
              </a:rPr>
              <a:t>The Etymology of “Grammar”</a:t>
            </a:r>
          </a:p>
        </p:txBody>
      </p:sp>
      <p:sp>
        <p:nvSpPr>
          <p:cNvPr id="3" name="Content Placeholder 2">
            <a:extLst>
              <a:ext uri="{FF2B5EF4-FFF2-40B4-BE49-F238E27FC236}">
                <a16:creationId xmlns:a16="http://schemas.microsoft.com/office/drawing/2014/main" id="{59BDDC00-5908-428D-2165-3F14394C03E8}"/>
              </a:ext>
            </a:extLst>
          </p:cNvPr>
          <p:cNvSpPr>
            <a:spLocks noGrp="1"/>
          </p:cNvSpPr>
          <p:nvPr>
            <p:ph idx="1"/>
          </p:nvPr>
        </p:nvSpPr>
        <p:spPr>
          <a:xfrm>
            <a:off x="3323063" y="258510"/>
            <a:ext cx="5285677" cy="4159535"/>
          </a:xfrm>
        </p:spPr>
        <p:txBody>
          <a:bodyPr anchor="t" anchorCtr="0">
            <a:noAutofit/>
          </a:bodyPr>
          <a:lstStyle/>
          <a:p>
            <a:r>
              <a:rPr lang="en-US" sz="1800">
                <a:latin typeface="Helvetica" pitchFamily="2" charset="0"/>
              </a:rPr>
              <a:t>Ancient Greek </a:t>
            </a:r>
            <a:r>
              <a:rPr lang="en-US" sz="1800" b="1" i="1">
                <a:latin typeface="Helvetica" pitchFamily="2" charset="0"/>
              </a:rPr>
              <a:t>grammatike</a:t>
            </a:r>
            <a:r>
              <a:rPr lang="en-US" sz="1800">
                <a:latin typeface="Helvetica" pitchFamily="2" charset="0"/>
              </a:rPr>
              <a:t>, “art of letters”</a:t>
            </a:r>
          </a:p>
          <a:p>
            <a:r>
              <a:rPr lang="en-US" sz="1800">
                <a:latin typeface="Helvetica" pitchFamily="2" charset="0"/>
              </a:rPr>
              <a:t>Greek </a:t>
            </a:r>
            <a:r>
              <a:rPr lang="en-US" sz="1800" i="1">
                <a:latin typeface="Helvetica" pitchFamily="2" charset="0"/>
              </a:rPr>
              <a:t>grammatike</a:t>
            </a:r>
            <a:r>
              <a:rPr lang="en-US" sz="1800">
                <a:latin typeface="Helvetica" pitchFamily="2" charset="0"/>
              </a:rPr>
              <a:t> &gt; Latin </a:t>
            </a:r>
            <a:r>
              <a:rPr lang="en-US" sz="1800" b="1" i="1">
                <a:latin typeface="Helvetica" pitchFamily="2" charset="0"/>
              </a:rPr>
              <a:t>grammatica</a:t>
            </a:r>
            <a:r>
              <a:rPr lang="en-US" sz="1800">
                <a:latin typeface="Helvetica" pitchFamily="2" charset="0"/>
              </a:rPr>
              <a:t>,</a:t>
            </a:r>
            <a:r>
              <a:rPr lang="en-US" sz="1800" i="1">
                <a:latin typeface="Helvetica" pitchFamily="2" charset="0"/>
              </a:rPr>
              <a:t> </a:t>
            </a:r>
            <a:r>
              <a:rPr lang="en-US" sz="1800">
                <a:latin typeface="Helvetica" pitchFamily="2" charset="0"/>
              </a:rPr>
              <a:t>“grammar”</a:t>
            </a:r>
          </a:p>
          <a:p>
            <a:r>
              <a:rPr lang="en-US" sz="1800">
                <a:latin typeface="Helvetica" pitchFamily="2" charset="0"/>
              </a:rPr>
              <a:t>Latin </a:t>
            </a:r>
            <a:r>
              <a:rPr lang="en-US" sz="1800" i="1">
                <a:latin typeface="Helvetica" pitchFamily="2" charset="0"/>
              </a:rPr>
              <a:t>grammatica</a:t>
            </a:r>
            <a:r>
              <a:rPr lang="en-US" sz="1800">
                <a:latin typeface="Helvetica" pitchFamily="2" charset="0"/>
              </a:rPr>
              <a:t> &gt;</a:t>
            </a:r>
            <a:r>
              <a:rPr lang="en-US" sz="1800" i="1">
                <a:latin typeface="Helvetica" pitchFamily="2" charset="0"/>
              </a:rPr>
              <a:t> </a:t>
            </a:r>
            <a:r>
              <a:rPr lang="en-US" sz="1800">
                <a:latin typeface="Helvetica" pitchFamily="2" charset="0"/>
              </a:rPr>
              <a:t>Old French </a:t>
            </a:r>
            <a:r>
              <a:rPr lang="en-US" sz="1800" b="1" i="1">
                <a:latin typeface="Helvetica" pitchFamily="2" charset="0"/>
              </a:rPr>
              <a:t>grammaire:</a:t>
            </a:r>
            <a:br>
              <a:rPr lang="en-US" sz="1800">
                <a:latin typeface="Helvetica" pitchFamily="2" charset="0"/>
              </a:rPr>
            </a:br>
            <a:r>
              <a:rPr lang="en-US" sz="1800">
                <a:latin typeface="Helvetica" pitchFamily="2" charset="0"/>
              </a:rPr>
              <a:t>	1. Latin grammar </a:t>
            </a:r>
            <a:br>
              <a:rPr lang="en-US" sz="1800">
                <a:latin typeface="Helvetica" pitchFamily="2" charset="0"/>
              </a:rPr>
            </a:br>
            <a:r>
              <a:rPr lang="en-US" sz="1800">
                <a:latin typeface="Helvetica" pitchFamily="2" charset="0"/>
              </a:rPr>
              <a:t>	2. </a:t>
            </a:r>
            <a:r>
              <a:rPr lang="en-US" sz="1800" b="1">
                <a:latin typeface="Helvetica" pitchFamily="2" charset="0"/>
              </a:rPr>
              <a:t>magic spells, incantations</a:t>
            </a:r>
          </a:p>
        </p:txBody>
      </p:sp>
    </p:spTree>
    <p:extLst>
      <p:ext uri="{BB962C8B-B14F-4D97-AF65-F5344CB8AC3E}">
        <p14:creationId xmlns:p14="http://schemas.microsoft.com/office/powerpoint/2010/main" val="2847059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00CADBB-CC90-DAA7-175F-969B6ABDB72E}"/>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03A50AA-C4C2-CC39-98B0-A928BCD79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D8C896DB-CA1F-ABA4-1095-CF7B3DFB1D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6E7DE35-CD8D-F354-A997-761670254F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3" y="1057562"/>
            <a:ext cx="51435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518DF35-4415-53F1-348D-53C6BF810F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4" y="1065164"/>
            <a:ext cx="51434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D079387-192B-E149-5658-0171B5F7A6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75942" y="2691064"/>
            <a:ext cx="1876484"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9221958F-6F98-09C2-1D36-6A375C1F62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727288"/>
            <a:ext cx="2925267" cy="3134219"/>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0FA5813A-EA5C-67ED-E355-460EF79C28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70" y="1049957"/>
            <a:ext cx="5143502"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A8243212-66D4-51F6-3109-099C297E6F1C}"/>
              </a:ext>
            </a:extLst>
          </p:cNvPr>
          <p:cNvSpPr>
            <a:spLocks noGrp="1"/>
          </p:cNvSpPr>
          <p:nvPr>
            <p:ph type="title"/>
          </p:nvPr>
        </p:nvSpPr>
        <p:spPr>
          <a:xfrm>
            <a:off x="190500" y="1554035"/>
            <a:ext cx="2684429" cy="2042519"/>
          </a:xfrm>
        </p:spPr>
        <p:txBody>
          <a:bodyPr anchor="b">
            <a:normAutofit/>
          </a:bodyPr>
          <a:lstStyle/>
          <a:p>
            <a:pPr algn="r"/>
            <a:r>
              <a:rPr lang="en-US" sz="2800">
                <a:solidFill>
                  <a:srgbClr val="FFFFFF"/>
                </a:solidFill>
                <a:latin typeface="Helvetica" pitchFamily="2" charset="0"/>
              </a:rPr>
              <a:t>Where Writing Meets Magic in the Dictionary: </a:t>
            </a:r>
            <a:br>
              <a:rPr lang="en-US" sz="2800">
                <a:solidFill>
                  <a:srgbClr val="FFFFFF"/>
                </a:solidFill>
                <a:latin typeface="Helvetica" pitchFamily="2" charset="0"/>
              </a:rPr>
            </a:br>
            <a:r>
              <a:rPr lang="en-US" sz="2800">
                <a:solidFill>
                  <a:srgbClr val="FFFFFF"/>
                </a:solidFill>
                <a:latin typeface="Helvetica" pitchFamily="2" charset="0"/>
              </a:rPr>
              <a:t>The Etymology of “Grammar”</a:t>
            </a:r>
          </a:p>
        </p:txBody>
      </p:sp>
      <p:sp>
        <p:nvSpPr>
          <p:cNvPr id="3" name="Content Placeholder 2">
            <a:extLst>
              <a:ext uri="{FF2B5EF4-FFF2-40B4-BE49-F238E27FC236}">
                <a16:creationId xmlns:a16="http://schemas.microsoft.com/office/drawing/2014/main" id="{7679E4D3-D1A3-98B1-0539-A75979C477FC}"/>
              </a:ext>
            </a:extLst>
          </p:cNvPr>
          <p:cNvSpPr>
            <a:spLocks noGrp="1"/>
          </p:cNvSpPr>
          <p:nvPr>
            <p:ph idx="1"/>
          </p:nvPr>
        </p:nvSpPr>
        <p:spPr>
          <a:xfrm>
            <a:off x="3323063" y="258510"/>
            <a:ext cx="5285677" cy="4159535"/>
          </a:xfrm>
        </p:spPr>
        <p:txBody>
          <a:bodyPr anchor="t" anchorCtr="0">
            <a:noAutofit/>
          </a:bodyPr>
          <a:lstStyle/>
          <a:p>
            <a:r>
              <a:rPr lang="en-US" sz="1800">
                <a:latin typeface="Helvetica" pitchFamily="2" charset="0"/>
              </a:rPr>
              <a:t>Ancient Greek </a:t>
            </a:r>
            <a:r>
              <a:rPr lang="en-US" sz="1800" b="1" i="1">
                <a:latin typeface="Helvetica" pitchFamily="2" charset="0"/>
              </a:rPr>
              <a:t>grammatike</a:t>
            </a:r>
            <a:r>
              <a:rPr lang="en-US" sz="1800">
                <a:latin typeface="Helvetica" pitchFamily="2" charset="0"/>
              </a:rPr>
              <a:t>, “art of letters”</a:t>
            </a:r>
          </a:p>
          <a:p>
            <a:r>
              <a:rPr lang="en-US" sz="1800">
                <a:latin typeface="Helvetica" pitchFamily="2" charset="0"/>
              </a:rPr>
              <a:t>Greek </a:t>
            </a:r>
            <a:r>
              <a:rPr lang="en-US" sz="1800" i="1">
                <a:latin typeface="Helvetica" pitchFamily="2" charset="0"/>
              </a:rPr>
              <a:t>grammatike</a:t>
            </a:r>
            <a:r>
              <a:rPr lang="en-US" sz="1800">
                <a:latin typeface="Helvetica" pitchFamily="2" charset="0"/>
              </a:rPr>
              <a:t> &gt; Latin </a:t>
            </a:r>
            <a:r>
              <a:rPr lang="en-US" sz="1800" b="1" i="1">
                <a:latin typeface="Helvetica" pitchFamily="2" charset="0"/>
              </a:rPr>
              <a:t>grammatica</a:t>
            </a:r>
            <a:r>
              <a:rPr lang="en-US" sz="1800">
                <a:latin typeface="Helvetica" pitchFamily="2" charset="0"/>
              </a:rPr>
              <a:t>,</a:t>
            </a:r>
            <a:r>
              <a:rPr lang="en-US" sz="1800" i="1">
                <a:latin typeface="Helvetica" pitchFamily="2" charset="0"/>
              </a:rPr>
              <a:t> </a:t>
            </a:r>
            <a:r>
              <a:rPr lang="en-US" sz="1800">
                <a:latin typeface="Helvetica" pitchFamily="2" charset="0"/>
              </a:rPr>
              <a:t>“grammar”</a:t>
            </a:r>
          </a:p>
          <a:p>
            <a:r>
              <a:rPr lang="en-US" sz="1800">
                <a:latin typeface="Helvetica" pitchFamily="2" charset="0"/>
              </a:rPr>
              <a:t>Latin </a:t>
            </a:r>
            <a:r>
              <a:rPr lang="en-US" sz="1800" i="1">
                <a:latin typeface="Helvetica" pitchFamily="2" charset="0"/>
              </a:rPr>
              <a:t>grammatica</a:t>
            </a:r>
            <a:r>
              <a:rPr lang="en-US" sz="1800">
                <a:latin typeface="Helvetica" pitchFamily="2" charset="0"/>
              </a:rPr>
              <a:t> &gt;</a:t>
            </a:r>
            <a:r>
              <a:rPr lang="en-US" sz="1800" i="1">
                <a:latin typeface="Helvetica" pitchFamily="2" charset="0"/>
              </a:rPr>
              <a:t> </a:t>
            </a:r>
            <a:r>
              <a:rPr lang="en-US" sz="1800">
                <a:latin typeface="Helvetica" pitchFamily="2" charset="0"/>
              </a:rPr>
              <a:t>Old French </a:t>
            </a:r>
            <a:r>
              <a:rPr lang="en-US" sz="1800" b="1" i="1">
                <a:latin typeface="Helvetica" pitchFamily="2" charset="0"/>
              </a:rPr>
              <a:t>grammaire:</a:t>
            </a:r>
            <a:br>
              <a:rPr lang="en-US" sz="1800">
                <a:latin typeface="Helvetica" pitchFamily="2" charset="0"/>
              </a:rPr>
            </a:br>
            <a:r>
              <a:rPr lang="en-US" sz="1800">
                <a:latin typeface="Helvetica" pitchFamily="2" charset="0"/>
              </a:rPr>
              <a:t>	1. Latin grammar </a:t>
            </a:r>
            <a:br>
              <a:rPr lang="en-US" sz="1800">
                <a:latin typeface="Helvetica" pitchFamily="2" charset="0"/>
              </a:rPr>
            </a:br>
            <a:r>
              <a:rPr lang="en-US" sz="1800">
                <a:latin typeface="Helvetica" pitchFamily="2" charset="0"/>
              </a:rPr>
              <a:t>	2. </a:t>
            </a:r>
            <a:r>
              <a:rPr lang="en-US" sz="1800" b="1">
                <a:latin typeface="Helvetica" pitchFamily="2" charset="0"/>
              </a:rPr>
              <a:t>magic spells, incantations</a:t>
            </a:r>
          </a:p>
          <a:p>
            <a:r>
              <a:rPr lang="en-US" sz="1800">
                <a:latin typeface="Helvetica" pitchFamily="2" charset="0"/>
              </a:rPr>
              <a:t>Old French </a:t>
            </a:r>
            <a:r>
              <a:rPr lang="en-US" sz="1800" i="1">
                <a:latin typeface="Helvetica" pitchFamily="2" charset="0"/>
              </a:rPr>
              <a:t>grammaire </a:t>
            </a:r>
            <a:r>
              <a:rPr lang="en-US" sz="1800">
                <a:latin typeface="Helvetica" pitchFamily="2" charset="0"/>
              </a:rPr>
              <a:t>&gt; French </a:t>
            </a:r>
            <a:r>
              <a:rPr lang="en-US" sz="1800" b="1" i="1">
                <a:latin typeface="Helvetica" pitchFamily="2" charset="0"/>
              </a:rPr>
              <a:t>grimoire, </a:t>
            </a:r>
            <a:r>
              <a:rPr lang="en-US" sz="1800">
                <a:latin typeface="Helvetica" pitchFamily="2" charset="0"/>
              </a:rPr>
              <a:t>“</a:t>
            </a:r>
            <a:r>
              <a:rPr lang="en-US" sz="1800" b="1">
                <a:latin typeface="Helvetica" pitchFamily="2" charset="0"/>
              </a:rPr>
              <a:t>book of sorcery</a:t>
            </a:r>
            <a:r>
              <a:rPr lang="en-US" sz="1800">
                <a:latin typeface="Helvetica" pitchFamily="2" charset="0"/>
              </a:rPr>
              <a:t>”</a:t>
            </a:r>
          </a:p>
        </p:txBody>
      </p:sp>
    </p:spTree>
    <p:extLst>
      <p:ext uri="{BB962C8B-B14F-4D97-AF65-F5344CB8AC3E}">
        <p14:creationId xmlns:p14="http://schemas.microsoft.com/office/powerpoint/2010/main" val="27263602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13DD85D-E8FE-9C70-43A8-33FDEABA5602}"/>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CAFF0F9-35F1-B328-FE36-B70BF7EC92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2FC6B9B4-CE50-717C-0462-BCAF3697A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4446E72-5426-B55D-F2C5-F75312D2E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3" y="1057562"/>
            <a:ext cx="51435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F70FAA5-F629-ECE3-C732-77613762A8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4" y="1065164"/>
            <a:ext cx="51434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2646EAD-6DB7-BFD9-380A-0F407C8EE6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75942" y="2691064"/>
            <a:ext cx="1876484"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ECDBE1AB-554F-3CB6-1D78-791A18AF0C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727288"/>
            <a:ext cx="2925267" cy="3134219"/>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DF9F87EA-98BD-CCFB-747C-22EEA79B58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70" y="1049957"/>
            <a:ext cx="5143502"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EB1FD56A-0223-B3F5-A894-E69F59E3012E}"/>
              </a:ext>
            </a:extLst>
          </p:cNvPr>
          <p:cNvSpPr>
            <a:spLocks noGrp="1"/>
          </p:cNvSpPr>
          <p:nvPr>
            <p:ph type="title"/>
          </p:nvPr>
        </p:nvSpPr>
        <p:spPr>
          <a:xfrm>
            <a:off x="190500" y="1554035"/>
            <a:ext cx="2684429" cy="2042519"/>
          </a:xfrm>
        </p:spPr>
        <p:txBody>
          <a:bodyPr anchor="b">
            <a:normAutofit/>
          </a:bodyPr>
          <a:lstStyle/>
          <a:p>
            <a:pPr algn="r"/>
            <a:r>
              <a:rPr lang="en-US" sz="2800">
                <a:solidFill>
                  <a:srgbClr val="FFFFFF"/>
                </a:solidFill>
                <a:latin typeface="Helvetica" pitchFamily="2" charset="0"/>
              </a:rPr>
              <a:t>Where Writing Meets Magic in the Dictionary: </a:t>
            </a:r>
            <a:br>
              <a:rPr lang="en-US" sz="2800">
                <a:solidFill>
                  <a:srgbClr val="FFFFFF"/>
                </a:solidFill>
                <a:latin typeface="Helvetica" pitchFamily="2" charset="0"/>
              </a:rPr>
            </a:br>
            <a:r>
              <a:rPr lang="en-US" sz="2800">
                <a:solidFill>
                  <a:srgbClr val="FFFFFF"/>
                </a:solidFill>
                <a:latin typeface="Helvetica" pitchFamily="2" charset="0"/>
              </a:rPr>
              <a:t>The Etymology of “Grammar”</a:t>
            </a:r>
          </a:p>
        </p:txBody>
      </p:sp>
      <p:sp>
        <p:nvSpPr>
          <p:cNvPr id="3" name="Content Placeholder 2">
            <a:extLst>
              <a:ext uri="{FF2B5EF4-FFF2-40B4-BE49-F238E27FC236}">
                <a16:creationId xmlns:a16="http://schemas.microsoft.com/office/drawing/2014/main" id="{1A6292B0-AAF3-7D22-7DDF-F8F796947A72}"/>
              </a:ext>
            </a:extLst>
          </p:cNvPr>
          <p:cNvSpPr>
            <a:spLocks noGrp="1"/>
          </p:cNvSpPr>
          <p:nvPr>
            <p:ph idx="1"/>
          </p:nvPr>
        </p:nvSpPr>
        <p:spPr>
          <a:xfrm>
            <a:off x="3323063" y="258510"/>
            <a:ext cx="5285677" cy="4159535"/>
          </a:xfrm>
        </p:spPr>
        <p:txBody>
          <a:bodyPr anchor="t" anchorCtr="0">
            <a:noAutofit/>
          </a:bodyPr>
          <a:lstStyle/>
          <a:p>
            <a:r>
              <a:rPr lang="en-US" sz="1800">
                <a:latin typeface="Helvetica" pitchFamily="2" charset="0"/>
              </a:rPr>
              <a:t>Ancient Greek </a:t>
            </a:r>
            <a:r>
              <a:rPr lang="en-US" sz="1800" b="1" i="1">
                <a:latin typeface="Helvetica" pitchFamily="2" charset="0"/>
              </a:rPr>
              <a:t>grammatike</a:t>
            </a:r>
            <a:r>
              <a:rPr lang="en-US" sz="1800">
                <a:latin typeface="Helvetica" pitchFamily="2" charset="0"/>
              </a:rPr>
              <a:t>, “art of letters”</a:t>
            </a:r>
          </a:p>
          <a:p>
            <a:r>
              <a:rPr lang="en-US" sz="1800">
                <a:latin typeface="Helvetica" pitchFamily="2" charset="0"/>
              </a:rPr>
              <a:t>Greek </a:t>
            </a:r>
            <a:r>
              <a:rPr lang="en-US" sz="1800" i="1">
                <a:latin typeface="Helvetica" pitchFamily="2" charset="0"/>
              </a:rPr>
              <a:t>grammatike</a:t>
            </a:r>
            <a:r>
              <a:rPr lang="en-US" sz="1800">
                <a:latin typeface="Helvetica" pitchFamily="2" charset="0"/>
              </a:rPr>
              <a:t> &gt; Latin </a:t>
            </a:r>
            <a:r>
              <a:rPr lang="en-US" sz="1800" b="1" i="1">
                <a:latin typeface="Helvetica" pitchFamily="2" charset="0"/>
              </a:rPr>
              <a:t>grammatica</a:t>
            </a:r>
            <a:r>
              <a:rPr lang="en-US" sz="1800">
                <a:latin typeface="Helvetica" pitchFamily="2" charset="0"/>
              </a:rPr>
              <a:t>,</a:t>
            </a:r>
            <a:r>
              <a:rPr lang="en-US" sz="1800" i="1">
                <a:latin typeface="Helvetica" pitchFamily="2" charset="0"/>
              </a:rPr>
              <a:t> </a:t>
            </a:r>
            <a:r>
              <a:rPr lang="en-US" sz="1800">
                <a:latin typeface="Helvetica" pitchFamily="2" charset="0"/>
              </a:rPr>
              <a:t>“grammar”</a:t>
            </a:r>
          </a:p>
          <a:p>
            <a:r>
              <a:rPr lang="en-US" sz="1800">
                <a:latin typeface="Helvetica" pitchFamily="2" charset="0"/>
              </a:rPr>
              <a:t>Latin </a:t>
            </a:r>
            <a:r>
              <a:rPr lang="en-US" sz="1800" i="1">
                <a:latin typeface="Helvetica" pitchFamily="2" charset="0"/>
              </a:rPr>
              <a:t>grammatica</a:t>
            </a:r>
            <a:r>
              <a:rPr lang="en-US" sz="1800">
                <a:latin typeface="Helvetica" pitchFamily="2" charset="0"/>
              </a:rPr>
              <a:t> &gt;</a:t>
            </a:r>
            <a:r>
              <a:rPr lang="en-US" sz="1800" i="1">
                <a:latin typeface="Helvetica" pitchFamily="2" charset="0"/>
              </a:rPr>
              <a:t> </a:t>
            </a:r>
            <a:r>
              <a:rPr lang="en-US" sz="1800">
                <a:latin typeface="Helvetica" pitchFamily="2" charset="0"/>
              </a:rPr>
              <a:t>Old French </a:t>
            </a:r>
            <a:r>
              <a:rPr lang="en-US" sz="1800" b="1" i="1">
                <a:latin typeface="Helvetica" pitchFamily="2" charset="0"/>
              </a:rPr>
              <a:t>grammaire:</a:t>
            </a:r>
            <a:br>
              <a:rPr lang="en-US" sz="1800">
                <a:latin typeface="Helvetica" pitchFamily="2" charset="0"/>
              </a:rPr>
            </a:br>
            <a:r>
              <a:rPr lang="en-US" sz="1800">
                <a:latin typeface="Helvetica" pitchFamily="2" charset="0"/>
              </a:rPr>
              <a:t>	1. Latin grammar </a:t>
            </a:r>
            <a:br>
              <a:rPr lang="en-US" sz="1800">
                <a:latin typeface="Helvetica" pitchFamily="2" charset="0"/>
              </a:rPr>
            </a:br>
            <a:r>
              <a:rPr lang="en-US" sz="1800">
                <a:latin typeface="Helvetica" pitchFamily="2" charset="0"/>
              </a:rPr>
              <a:t>	2. </a:t>
            </a:r>
            <a:r>
              <a:rPr lang="en-US" sz="1800" b="1">
                <a:latin typeface="Helvetica" pitchFamily="2" charset="0"/>
              </a:rPr>
              <a:t>magic spells, incantations</a:t>
            </a:r>
          </a:p>
          <a:p>
            <a:r>
              <a:rPr lang="en-US" sz="1800">
                <a:latin typeface="Helvetica" pitchFamily="2" charset="0"/>
              </a:rPr>
              <a:t>Old French </a:t>
            </a:r>
            <a:r>
              <a:rPr lang="en-US" sz="1800" i="1">
                <a:latin typeface="Helvetica" pitchFamily="2" charset="0"/>
              </a:rPr>
              <a:t>grammaire </a:t>
            </a:r>
            <a:r>
              <a:rPr lang="en-US" sz="1800">
                <a:latin typeface="Helvetica" pitchFamily="2" charset="0"/>
              </a:rPr>
              <a:t>&gt; French </a:t>
            </a:r>
            <a:r>
              <a:rPr lang="en-US" sz="1800" b="1" i="1">
                <a:latin typeface="Helvetica" pitchFamily="2" charset="0"/>
              </a:rPr>
              <a:t>grimoire, </a:t>
            </a:r>
            <a:r>
              <a:rPr lang="en-US" sz="1800">
                <a:latin typeface="Helvetica" pitchFamily="2" charset="0"/>
              </a:rPr>
              <a:t>“</a:t>
            </a:r>
            <a:r>
              <a:rPr lang="en-US" sz="1800" b="1">
                <a:latin typeface="Helvetica" pitchFamily="2" charset="0"/>
              </a:rPr>
              <a:t>book of sorcery</a:t>
            </a:r>
            <a:r>
              <a:rPr lang="en-US" sz="1800">
                <a:latin typeface="Helvetica" pitchFamily="2" charset="0"/>
              </a:rPr>
              <a:t>”</a:t>
            </a:r>
          </a:p>
          <a:p>
            <a:r>
              <a:rPr lang="en-US" sz="1800">
                <a:latin typeface="Helvetica" pitchFamily="2" charset="0"/>
              </a:rPr>
              <a:t>French </a:t>
            </a:r>
            <a:r>
              <a:rPr lang="en-US" sz="1800" i="1">
                <a:latin typeface="Helvetica" pitchFamily="2" charset="0"/>
              </a:rPr>
              <a:t>grimoire</a:t>
            </a:r>
            <a:r>
              <a:rPr lang="en-US" sz="1800">
                <a:latin typeface="Helvetica" pitchFamily="2" charset="0"/>
              </a:rPr>
              <a:t> &gt; English </a:t>
            </a:r>
            <a:r>
              <a:rPr lang="en-US" sz="1800" b="1">
                <a:latin typeface="Helvetica" pitchFamily="2" charset="0"/>
              </a:rPr>
              <a:t>gramary, </a:t>
            </a:r>
            <a:r>
              <a:rPr lang="en-US" sz="1800">
                <a:latin typeface="Helvetica" pitchFamily="2" charset="0"/>
              </a:rPr>
              <a:t>meaning “grammar” and “learning in general,” which included “</a:t>
            </a:r>
            <a:r>
              <a:rPr lang="en-US" sz="1800" b="1">
                <a:latin typeface="Helvetica" pitchFamily="2" charset="0"/>
              </a:rPr>
              <a:t>magic</a:t>
            </a:r>
            <a:r>
              <a:rPr lang="en-US" sz="1800">
                <a:latin typeface="Helvetica" pitchFamily="2" charset="0"/>
              </a:rPr>
              <a:t>”; this sense of gramary &gt; the Scottish variant </a:t>
            </a:r>
            <a:r>
              <a:rPr lang="en-US" sz="1800" b="1">
                <a:latin typeface="Helvetica" pitchFamily="2" charset="0"/>
              </a:rPr>
              <a:t>glamor,</a:t>
            </a:r>
            <a:r>
              <a:rPr lang="en-US" sz="1800">
                <a:latin typeface="Helvetica" pitchFamily="2" charset="0"/>
              </a:rPr>
              <a:t> “</a:t>
            </a:r>
            <a:r>
              <a:rPr lang="en-US" sz="1800" b="1">
                <a:latin typeface="Helvetica" pitchFamily="2" charset="0"/>
              </a:rPr>
              <a:t>enchantment</a:t>
            </a:r>
            <a:r>
              <a:rPr lang="en-US" sz="1800">
                <a:latin typeface="Helvetica" pitchFamily="2" charset="0"/>
              </a:rPr>
              <a:t>”</a:t>
            </a:r>
          </a:p>
        </p:txBody>
      </p:sp>
    </p:spTree>
    <p:extLst>
      <p:ext uri="{BB962C8B-B14F-4D97-AF65-F5344CB8AC3E}">
        <p14:creationId xmlns:p14="http://schemas.microsoft.com/office/powerpoint/2010/main" val="4135500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C30F1C8-FEBA-D30B-407C-E3958B79AA40}"/>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3A946F4-1AA1-BE7E-7310-F0DA5F451B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A2024C69-660C-E59D-0046-9B79C7D7E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F413295-669E-F270-F881-A0F5FF527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3" y="1057562"/>
            <a:ext cx="51435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1EFCC24-7BA7-A082-27A3-83851C7B38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4" y="1065164"/>
            <a:ext cx="51434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226B17C-D25C-85E6-F6F0-5D14A97D3D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75942" y="2691064"/>
            <a:ext cx="1876484"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0FE04095-4F0C-EA03-4A5B-D48503C57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727288"/>
            <a:ext cx="2925267" cy="3134219"/>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3EF908A3-9817-CEBA-6A23-FE899CD66C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70" y="1049957"/>
            <a:ext cx="5143502"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E1E88FDB-EB24-A48C-A83A-604803E6FBE8}"/>
              </a:ext>
            </a:extLst>
          </p:cNvPr>
          <p:cNvSpPr>
            <a:spLocks noGrp="1"/>
          </p:cNvSpPr>
          <p:nvPr>
            <p:ph type="title"/>
          </p:nvPr>
        </p:nvSpPr>
        <p:spPr>
          <a:xfrm>
            <a:off x="190500" y="1554035"/>
            <a:ext cx="2684429" cy="2042519"/>
          </a:xfrm>
        </p:spPr>
        <p:txBody>
          <a:bodyPr anchor="b">
            <a:normAutofit/>
          </a:bodyPr>
          <a:lstStyle/>
          <a:p>
            <a:pPr algn="r"/>
            <a:r>
              <a:rPr lang="en-US" sz="2800">
                <a:solidFill>
                  <a:srgbClr val="FFFFFF"/>
                </a:solidFill>
                <a:latin typeface="Helvetica" pitchFamily="2" charset="0"/>
              </a:rPr>
              <a:t>Where Writing Meets Magic in the Dictionary: </a:t>
            </a:r>
            <a:br>
              <a:rPr lang="en-US" sz="2800">
                <a:solidFill>
                  <a:srgbClr val="FFFFFF"/>
                </a:solidFill>
                <a:latin typeface="Helvetica" pitchFamily="2" charset="0"/>
              </a:rPr>
            </a:br>
            <a:r>
              <a:rPr lang="en-US" sz="2800">
                <a:solidFill>
                  <a:srgbClr val="FFFFFF"/>
                </a:solidFill>
                <a:latin typeface="Helvetica" pitchFamily="2" charset="0"/>
              </a:rPr>
              <a:t>The Etymology of “Grammar”</a:t>
            </a:r>
          </a:p>
        </p:txBody>
      </p:sp>
      <p:sp>
        <p:nvSpPr>
          <p:cNvPr id="3" name="Content Placeholder 2">
            <a:extLst>
              <a:ext uri="{FF2B5EF4-FFF2-40B4-BE49-F238E27FC236}">
                <a16:creationId xmlns:a16="http://schemas.microsoft.com/office/drawing/2014/main" id="{158B7CDA-932F-B29A-C153-ECA9B6026D83}"/>
              </a:ext>
            </a:extLst>
          </p:cNvPr>
          <p:cNvSpPr>
            <a:spLocks noGrp="1"/>
          </p:cNvSpPr>
          <p:nvPr>
            <p:ph idx="1"/>
          </p:nvPr>
        </p:nvSpPr>
        <p:spPr>
          <a:xfrm>
            <a:off x="3323063" y="258510"/>
            <a:ext cx="5285677" cy="4159535"/>
          </a:xfrm>
        </p:spPr>
        <p:txBody>
          <a:bodyPr anchor="t" anchorCtr="0">
            <a:noAutofit/>
          </a:bodyPr>
          <a:lstStyle/>
          <a:p>
            <a:r>
              <a:rPr lang="en-US" sz="1800">
                <a:latin typeface="Helvetica" pitchFamily="2" charset="0"/>
              </a:rPr>
              <a:t>Ancient Greek </a:t>
            </a:r>
            <a:r>
              <a:rPr lang="en-US" sz="1800" b="1" i="1">
                <a:latin typeface="Helvetica" pitchFamily="2" charset="0"/>
              </a:rPr>
              <a:t>grammatike</a:t>
            </a:r>
            <a:r>
              <a:rPr lang="en-US" sz="1800">
                <a:latin typeface="Helvetica" pitchFamily="2" charset="0"/>
              </a:rPr>
              <a:t>, “art of letters”</a:t>
            </a:r>
          </a:p>
          <a:p>
            <a:r>
              <a:rPr lang="en-US" sz="1800">
                <a:latin typeface="Helvetica" pitchFamily="2" charset="0"/>
              </a:rPr>
              <a:t>Greek </a:t>
            </a:r>
            <a:r>
              <a:rPr lang="en-US" sz="1800" i="1">
                <a:latin typeface="Helvetica" pitchFamily="2" charset="0"/>
              </a:rPr>
              <a:t>grammatike</a:t>
            </a:r>
            <a:r>
              <a:rPr lang="en-US" sz="1800">
                <a:latin typeface="Helvetica" pitchFamily="2" charset="0"/>
              </a:rPr>
              <a:t> &gt; Latin </a:t>
            </a:r>
            <a:r>
              <a:rPr lang="en-US" sz="1800" b="1" i="1">
                <a:latin typeface="Helvetica" pitchFamily="2" charset="0"/>
              </a:rPr>
              <a:t>grammatica</a:t>
            </a:r>
            <a:r>
              <a:rPr lang="en-US" sz="1800">
                <a:latin typeface="Helvetica" pitchFamily="2" charset="0"/>
              </a:rPr>
              <a:t>,</a:t>
            </a:r>
            <a:r>
              <a:rPr lang="en-US" sz="1800" i="1">
                <a:latin typeface="Helvetica" pitchFamily="2" charset="0"/>
              </a:rPr>
              <a:t> </a:t>
            </a:r>
            <a:r>
              <a:rPr lang="en-US" sz="1800">
                <a:latin typeface="Helvetica" pitchFamily="2" charset="0"/>
              </a:rPr>
              <a:t>“grammar”</a:t>
            </a:r>
          </a:p>
          <a:p>
            <a:r>
              <a:rPr lang="en-US" sz="1800">
                <a:latin typeface="Helvetica" pitchFamily="2" charset="0"/>
              </a:rPr>
              <a:t>Latin </a:t>
            </a:r>
            <a:r>
              <a:rPr lang="en-US" sz="1800" i="1">
                <a:latin typeface="Helvetica" pitchFamily="2" charset="0"/>
              </a:rPr>
              <a:t>grammatica</a:t>
            </a:r>
            <a:r>
              <a:rPr lang="en-US" sz="1800">
                <a:latin typeface="Helvetica" pitchFamily="2" charset="0"/>
              </a:rPr>
              <a:t> &gt;</a:t>
            </a:r>
            <a:r>
              <a:rPr lang="en-US" sz="1800" i="1">
                <a:latin typeface="Helvetica" pitchFamily="2" charset="0"/>
              </a:rPr>
              <a:t> </a:t>
            </a:r>
            <a:r>
              <a:rPr lang="en-US" sz="1800">
                <a:latin typeface="Helvetica" pitchFamily="2" charset="0"/>
              </a:rPr>
              <a:t>Old French </a:t>
            </a:r>
            <a:r>
              <a:rPr lang="en-US" sz="1800" b="1" i="1">
                <a:latin typeface="Helvetica" pitchFamily="2" charset="0"/>
              </a:rPr>
              <a:t>grammaire:</a:t>
            </a:r>
            <a:br>
              <a:rPr lang="en-US" sz="1800">
                <a:latin typeface="Helvetica" pitchFamily="2" charset="0"/>
              </a:rPr>
            </a:br>
            <a:r>
              <a:rPr lang="en-US" sz="1800">
                <a:latin typeface="Helvetica" pitchFamily="2" charset="0"/>
              </a:rPr>
              <a:t>	1. Latin grammar </a:t>
            </a:r>
            <a:br>
              <a:rPr lang="en-US" sz="1800">
                <a:latin typeface="Helvetica" pitchFamily="2" charset="0"/>
              </a:rPr>
            </a:br>
            <a:r>
              <a:rPr lang="en-US" sz="1800">
                <a:latin typeface="Helvetica" pitchFamily="2" charset="0"/>
              </a:rPr>
              <a:t>	2. </a:t>
            </a:r>
            <a:r>
              <a:rPr lang="en-US" sz="1800" b="1">
                <a:latin typeface="Helvetica" pitchFamily="2" charset="0"/>
              </a:rPr>
              <a:t>magic spells, incantations</a:t>
            </a:r>
          </a:p>
          <a:p>
            <a:r>
              <a:rPr lang="en-US" sz="1800">
                <a:latin typeface="Helvetica" pitchFamily="2" charset="0"/>
              </a:rPr>
              <a:t>Old French </a:t>
            </a:r>
            <a:r>
              <a:rPr lang="en-US" sz="1800" i="1">
                <a:latin typeface="Helvetica" pitchFamily="2" charset="0"/>
              </a:rPr>
              <a:t>grammaire </a:t>
            </a:r>
            <a:r>
              <a:rPr lang="en-US" sz="1800">
                <a:latin typeface="Helvetica" pitchFamily="2" charset="0"/>
              </a:rPr>
              <a:t>&gt; French </a:t>
            </a:r>
            <a:r>
              <a:rPr lang="en-US" sz="1800" b="1" i="1">
                <a:latin typeface="Helvetica" pitchFamily="2" charset="0"/>
              </a:rPr>
              <a:t>grimoire, </a:t>
            </a:r>
            <a:r>
              <a:rPr lang="en-US" sz="1800">
                <a:latin typeface="Helvetica" pitchFamily="2" charset="0"/>
              </a:rPr>
              <a:t>“</a:t>
            </a:r>
            <a:r>
              <a:rPr lang="en-US" sz="1800" b="1">
                <a:latin typeface="Helvetica" pitchFamily="2" charset="0"/>
              </a:rPr>
              <a:t>book of sorcery</a:t>
            </a:r>
            <a:r>
              <a:rPr lang="en-US" sz="1800">
                <a:latin typeface="Helvetica" pitchFamily="2" charset="0"/>
              </a:rPr>
              <a:t>”</a:t>
            </a:r>
          </a:p>
          <a:p>
            <a:r>
              <a:rPr lang="en-US" sz="1800">
                <a:latin typeface="Helvetica" pitchFamily="2" charset="0"/>
              </a:rPr>
              <a:t>French </a:t>
            </a:r>
            <a:r>
              <a:rPr lang="en-US" sz="1800" i="1">
                <a:latin typeface="Helvetica" pitchFamily="2" charset="0"/>
              </a:rPr>
              <a:t>grimoire</a:t>
            </a:r>
            <a:r>
              <a:rPr lang="en-US" sz="1800">
                <a:latin typeface="Helvetica" pitchFamily="2" charset="0"/>
              </a:rPr>
              <a:t> &gt; English </a:t>
            </a:r>
            <a:r>
              <a:rPr lang="en-US" sz="1800" b="1">
                <a:latin typeface="Helvetica" pitchFamily="2" charset="0"/>
              </a:rPr>
              <a:t>gramary, </a:t>
            </a:r>
            <a:r>
              <a:rPr lang="en-US" sz="1800">
                <a:latin typeface="Helvetica" pitchFamily="2" charset="0"/>
              </a:rPr>
              <a:t>meaning “grammar” and “learning in general,” which included “</a:t>
            </a:r>
            <a:r>
              <a:rPr lang="en-US" sz="1800" b="1">
                <a:latin typeface="Helvetica" pitchFamily="2" charset="0"/>
              </a:rPr>
              <a:t>magic</a:t>
            </a:r>
            <a:r>
              <a:rPr lang="en-US" sz="1800">
                <a:latin typeface="Helvetica" pitchFamily="2" charset="0"/>
              </a:rPr>
              <a:t>”; this sense of gramary &gt; the Scottish variant </a:t>
            </a:r>
            <a:r>
              <a:rPr lang="en-US" sz="1800" b="1">
                <a:latin typeface="Helvetica" pitchFamily="2" charset="0"/>
              </a:rPr>
              <a:t>glamor,</a:t>
            </a:r>
            <a:r>
              <a:rPr lang="en-US" sz="1800">
                <a:latin typeface="Helvetica" pitchFamily="2" charset="0"/>
              </a:rPr>
              <a:t> “</a:t>
            </a:r>
            <a:r>
              <a:rPr lang="en-US" sz="1800" b="1">
                <a:latin typeface="Helvetica" pitchFamily="2" charset="0"/>
              </a:rPr>
              <a:t>enchantment</a:t>
            </a:r>
            <a:r>
              <a:rPr lang="en-US" sz="1800">
                <a:latin typeface="Helvetica" pitchFamily="2" charset="0"/>
              </a:rPr>
              <a:t>”</a:t>
            </a:r>
          </a:p>
          <a:p>
            <a:r>
              <a:rPr lang="en-US" sz="1800">
                <a:latin typeface="Helvetica" pitchFamily="2" charset="0"/>
              </a:rPr>
              <a:t>Gramary &gt; </a:t>
            </a:r>
            <a:r>
              <a:rPr lang="en-US" sz="1800" b="1">
                <a:latin typeface="Helvetica" pitchFamily="2" charset="0"/>
              </a:rPr>
              <a:t>grammar,</a:t>
            </a:r>
            <a:r>
              <a:rPr lang="en-US" sz="1800">
                <a:latin typeface="Helvetica" pitchFamily="2" charset="0"/>
              </a:rPr>
              <a:t> late 14th century</a:t>
            </a:r>
          </a:p>
        </p:txBody>
      </p:sp>
    </p:spTree>
    <p:extLst>
      <p:ext uri="{BB962C8B-B14F-4D97-AF65-F5344CB8AC3E}">
        <p14:creationId xmlns:p14="http://schemas.microsoft.com/office/powerpoint/2010/main" val="3937610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514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house with trees and bushes&#10;&#10;Description automatically generated">
            <a:extLst>
              <a:ext uri="{FF2B5EF4-FFF2-40B4-BE49-F238E27FC236}">
                <a16:creationId xmlns:a16="http://schemas.microsoft.com/office/drawing/2014/main" id="{3766C38B-A917-89FC-22AD-85AC8F7E9688}"/>
              </a:ext>
            </a:extLst>
          </p:cNvPr>
          <p:cNvPicPr>
            <a:picLocks noGrp="1" noChangeAspect="1"/>
          </p:cNvPicPr>
          <p:nvPr>
            <p:ph idx="1"/>
          </p:nvPr>
        </p:nvPicPr>
        <p:blipFill>
          <a:blip r:embed="rId3"/>
          <a:srcRect t="12069" b="12945"/>
          <a:stretch/>
        </p:blipFill>
        <p:spPr>
          <a:xfrm>
            <a:off x="20" y="961"/>
            <a:ext cx="9143980" cy="5142539"/>
          </a:xfrm>
          <a:prstGeom prst="rect">
            <a:avLst/>
          </a:prstGeom>
        </p:spPr>
      </p:pic>
    </p:spTree>
    <p:extLst>
      <p:ext uri="{BB962C8B-B14F-4D97-AF65-F5344CB8AC3E}">
        <p14:creationId xmlns:p14="http://schemas.microsoft.com/office/powerpoint/2010/main" val="24368101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ABDCA2-CB7A-BDB5-4C50-11D9C8FC952A}"/>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BDF7717-EB27-8BD6-65A5-58732CA7B1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4C0BF916-F4E7-0A8E-528F-F538FED89B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62FB9C6-2D6B-426B-A512-C8FDD314B1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3" y="1057562"/>
            <a:ext cx="51435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8D12C79-6EAF-2316-0889-1D14DEFB2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4" y="1065164"/>
            <a:ext cx="51434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B685096-2F68-C927-396A-05DCA27E0E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75942" y="2691064"/>
            <a:ext cx="1876484"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D78A5BB4-9A40-67DF-2476-85958F29CF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727288"/>
            <a:ext cx="2925267" cy="3134219"/>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5652F985-3111-95DF-9F39-23E2E10F60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70" y="1049957"/>
            <a:ext cx="5143502"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A84A061B-5064-67E6-86FC-7C3C40C27AC5}"/>
              </a:ext>
            </a:extLst>
          </p:cNvPr>
          <p:cNvSpPr>
            <a:spLocks noGrp="1"/>
          </p:cNvSpPr>
          <p:nvPr>
            <p:ph type="title"/>
          </p:nvPr>
        </p:nvSpPr>
        <p:spPr>
          <a:xfrm>
            <a:off x="190500" y="1554035"/>
            <a:ext cx="2684429" cy="2042519"/>
          </a:xfrm>
        </p:spPr>
        <p:txBody>
          <a:bodyPr anchor="b">
            <a:normAutofit/>
          </a:bodyPr>
          <a:lstStyle/>
          <a:p>
            <a:pPr algn="r"/>
            <a:r>
              <a:rPr lang="en-US" sz="2800">
                <a:solidFill>
                  <a:srgbClr val="FFFFFF"/>
                </a:solidFill>
                <a:latin typeface="Helvetica" pitchFamily="2" charset="0"/>
              </a:rPr>
              <a:t>Where Writing Meets Magic in the Dictionary: </a:t>
            </a:r>
            <a:br>
              <a:rPr lang="en-US" sz="2800">
                <a:solidFill>
                  <a:srgbClr val="FFFFFF"/>
                </a:solidFill>
                <a:latin typeface="Helvetica" pitchFamily="2" charset="0"/>
              </a:rPr>
            </a:br>
            <a:r>
              <a:rPr lang="en-US" sz="2800">
                <a:solidFill>
                  <a:srgbClr val="FFFFFF"/>
                </a:solidFill>
                <a:latin typeface="Helvetica" pitchFamily="2" charset="0"/>
              </a:rPr>
              <a:t>The Etymology of “Grammar”</a:t>
            </a:r>
          </a:p>
        </p:txBody>
      </p:sp>
      <p:sp>
        <p:nvSpPr>
          <p:cNvPr id="3" name="Content Placeholder 2">
            <a:extLst>
              <a:ext uri="{FF2B5EF4-FFF2-40B4-BE49-F238E27FC236}">
                <a16:creationId xmlns:a16="http://schemas.microsoft.com/office/drawing/2014/main" id="{24B071E5-A9D8-A90F-2F29-0C1695F905CF}"/>
              </a:ext>
            </a:extLst>
          </p:cNvPr>
          <p:cNvSpPr>
            <a:spLocks noGrp="1"/>
          </p:cNvSpPr>
          <p:nvPr>
            <p:ph idx="1"/>
          </p:nvPr>
        </p:nvSpPr>
        <p:spPr>
          <a:xfrm>
            <a:off x="3323063" y="258510"/>
            <a:ext cx="5419493" cy="4159535"/>
          </a:xfrm>
        </p:spPr>
        <p:txBody>
          <a:bodyPr anchor="t" anchorCtr="0">
            <a:noAutofit/>
          </a:bodyPr>
          <a:lstStyle/>
          <a:p>
            <a:r>
              <a:rPr lang="en-US" sz="1800">
                <a:latin typeface="Helvetica" pitchFamily="2" charset="0"/>
              </a:rPr>
              <a:t>Ancient Greek </a:t>
            </a:r>
            <a:r>
              <a:rPr lang="en-US" sz="1800" b="1" i="1">
                <a:latin typeface="Helvetica" pitchFamily="2" charset="0"/>
              </a:rPr>
              <a:t>grammatike</a:t>
            </a:r>
            <a:r>
              <a:rPr lang="en-US" sz="1800">
                <a:latin typeface="Helvetica" pitchFamily="2" charset="0"/>
              </a:rPr>
              <a:t>, “art of letters”</a:t>
            </a:r>
          </a:p>
          <a:p>
            <a:r>
              <a:rPr lang="en-US" sz="1800">
                <a:latin typeface="Helvetica" pitchFamily="2" charset="0"/>
              </a:rPr>
              <a:t>Greek </a:t>
            </a:r>
            <a:r>
              <a:rPr lang="en-US" sz="1800" i="1">
                <a:latin typeface="Helvetica" pitchFamily="2" charset="0"/>
              </a:rPr>
              <a:t>grammatike</a:t>
            </a:r>
            <a:r>
              <a:rPr lang="en-US" sz="1800">
                <a:latin typeface="Helvetica" pitchFamily="2" charset="0"/>
              </a:rPr>
              <a:t> &gt; Latin </a:t>
            </a:r>
            <a:r>
              <a:rPr lang="en-US" sz="1800" b="1" i="1">
                <a:latin typeface="Helvetica" pitchFamily="2" charset="0"/>
              </a:rPr>
              <a:t>grammatica</a:t>
            </a:r>
            <a:r>
              <a:rPr lang="en-US" sz="1800">
                <a:latin typeface="Helvetica" pitchFamily="2" charset="0"/>
              </a:rPr>
              <a:t>,</a:t>
            </a:r>
            <a:r>
              <a:rPr lang="en-US" sz="1800" i="1">
                <a:latin typeface="Helvetica" pitchFamily="2" charset="0"/>
              </a:rPr>
              <a:t> </a:t>
            </a:r>
            <a:r>
              <a:rPr lang="en-US" sz="1800">
                <a:latin typeface="Helvetica" pitchFamily="2" charset="0"/>
              </a:rPr>
              <a:t>“grammar”</a:t>
            </a:r>
          </a:p>
          <a:p>
            <a:r>
              <a:rPr lang="en-US" sz="1800">
                <a:latin typeface="Helvetica" pitchFamily="2" charset="0"/>
              </a:rPr>
              <a:t>Latin </a:t>
            </a:r>
            <a:r>
              <a:rPr lang="en-US" sz="1800" i="1">
                <a:latin typeface="Helvetica" pitchFamily="2" charset="0"/>
              </a:rPr>
              <a:t>grammatica</a:t>
            </a:r>
            <a:r>
              <a:rPr lang="en-US" sz="1800">
                <a:latin typeface="Helvetica" pitchFamily="2" charset="0"/>
              </a:rPr>
              <a:t> &gt;</a:t>
            </a:r>
            <a:r>
              <a:rPr lang="en-US" sz="1800" i="1">
                <a:latin typeface="Helvetica" pitchFamily="2" charset="0"/>
              </a:rPr>
              <a:t> </a:t>
            </a:r>
            <a:r>
              <a:rPr lang="en-US" sz="1800">
                <a:latin typeface="Helvetica" pitchFamily="2" charset="0"/>
              </a:rPr>
              <a:t>Old French </a:t>
            </a:r>
            <a:r>
              <a:rPr lang="en-US" sz="1800" b="1" i="1">
                <a:latin typeface="Helvetica" pitchFamily="2" charset="0"/>
              </a:rPr>
              <a:t>grammaire:</a:t>
            </a:r>
            <a:br>
              <a:rPr lang="en-US" sz="1800">
                <a:latin typeface="Helvetica" pitchFamily="2" charset="0"/>
              </a:rPr>
            </a:br>
            <a:r>
              <a:rPr lang="en-US" sz="1800">
                <a:latin typeface="Helvetica" pitchFamily="2" charset="0"/>
              </a:rPr>
              <a:t>	1. Latin grammar </a:t>
            </a:r>
            <a:br>
              <a:rPr lang="en-US" sz="1800">
                <a:latin typeface="Helvetica" pitchFamily="2" charset="0"/>
              </a:rPr>
            </a:br>
            <a:r>
              <a:rPr lang="en-US" sz="1800">
                <a:latin typeface="Helvetica" pitchFamily="2" charset="0"/>
              </a:rPr>
              <a:t>	2. </a:t>
            </a:r>
            <a:r>
              <a:rPr lang="en-US" sz="1800" b="1">
                <a:latin typeface="Helvetica" pitchFamily="2" charset="0"/>
              </a:rPr>
              <a:t>magic spells, incantations</a:t>
            </a:r>
          </a:p>
          <a:p>
            <a:r>
              <a:rPr lang="en-US" sz="1800">
                <a:latin typeface="Helvetica" pitchFamily="2" charset="0"/>
              </a:rPr>
              <a:t>Old French </a:t>
            </a:r>
            <a:r>
              <a:rPr lang="en-US" sz="1800" i="1">
                <a:latin typeface="Helvetica" pitchFamily="2" charset="0"/>
              </a:rPr>
              <a:t>grammaire </a:t>
            </a:r>
            <a:r>
              <a:rPr lang="en-US" sz="1800">
                <a:latin typeface="Helvetica" pitchFamily="2" charset="0"/>
              </a:rPr>
              <a:t>&gt; French </a:t>
            </a:r>
            <a:r>
              <a:rPr lang="en-US" sz="1800" b="1" i="1">
                <a:latin typeface="Helvetica" pitchFamily="2" charset="0"/>
              </a:rPr>
              <a:t>grimoire, </a:t>
            </a:r>
            <a:br>
              <a:rPr lang="en-US" sz="1800" b="1" i="1">
                <a:latin typeface="Helvetica" pitchFamily="2" charset="0"/>
              </a:rPr>
            </a:br>
            <a:r>
              <a:rPr lang="en-US" sz="1800">
                <a:latin typeface="Helvetica" pitchFamily="2" charset="0"/>
              </a:rPr>
              <a:t>“</a:t>
            </a:r>
            <a:r>
              <a:rPr lang="en-US" sz="1800" b="1">
                <a:latin typeface="Helvetica" pitchFamily="2" charset="0"/>
              </a:rPr>
              <a:t>book of sorcery</a:t>
            </a:r>
            <a:r>
              <a:rPr lang="en-US" sz="1800">
                <a:latin typeface="Helvetica" pitchFamily="2" charset="0"/>
              </a:rPr>
              <a:t>”</a:t>
            </a:r>
          </a:p>
          <a:p>
            <a:r>
              <a:rPr lang="en-US" sz="1800">
                <a:latin typeface="Helvetica" pitchFamily="2" charset="0"/>
              </a:rPr>
              <a:t>French </a:t>
            </a:r>
            <a:r>
              <a:rPr lang="en-US" sz="1800" i="1">
                <a:latin typeface="Helvetica" pitchFamily="2" charset="0"/>
              </a:rPr>
              <a:t>grimoire</a:t>
            </a:r>
            <a:r>
              <a:rPr lang="en-US" sz="1800">
                <a:latin typeface="Helvetica" pitchFamily="2" charset="0"/>
              </a:rPr>
              <a:t> &gt; English </a:t>
            </a:r>
            <a:r>
              <a:rPr lang="en-US" sz="1800" b="1">
                <a:latin typeface="Helvetica" pitchFamily="2" charset="0"/>
              </a:rPr>
              <a:t>gramary, </a:t>
            </a:r>
            <a:r>
              <a:rPr lang="en-US" sz="1800">
                <a:latin typeface="Helvetica" pitchFamily="2" charset="0"/>
              </a:rPr>
              <a:t>meaning “grammar” and “learning in general,” which included “</a:t>
            </a:r>
            <a:r>
              <a:rPr lang="en-US" sz="1800" b="1">
                <a:latin typeface="Helvetica" pitchFamily="2" charset="0"/>
              </a:rPr>
              <a:t>magic</a:t>
            </a:r>
            <a:r>
              <a:rPr lang="en-US" sz="1800">
                <a:latin typeface="Helvetica" pitchFamily="2" charset="0"/>
              </a:rPr>
              <a:t>”; this sense of gramary &gt; the Scottish variant </a:t>
            </a:r>
            <a:r>
              <a:rPr lang="en-US" sz="1800" b="1">
                <a:latin typeface="Helvetica" pitchFamily="2" charset="0"/>
              </a:rPr>
              <a:t>glamor,</a:t>
            </a:r>
            <a:r>
              <a:rPr lang="en-US" sz="1800">
                <a:latin typeface="Helvetica" pitchFamily="2" charset="0"/>
              </a:rPr>
              <a:t> “</a:t>
            </a:r>
            <a:r>
              <a:rPr lang="en-US" sz="1800" b="1">
                <a:latin typeface="Helvetica" pitchFamily="2" charset="0"/>
              </a:rPr>
              <a:t>enchantment</a:t>
            </a:r>
            <a:r>
              <a:rPr lang="en-US" sz="1800">
                <a:latin typeface="Helvetica" pitchFamily="2" charset="0"/>
              </a:rPr>
              <a:t>”</a:t>
            </a:r>
          </a:p>
          <a:p>
            <a:r>
              <a:rPr lang="en-US" sz="1800">
                <a:latin typeface="Helvetica" pitchFamily="2" charset="0"/>
              </a:rPr>
              <a:t>Gramary &gt; </a:t>
            </a:r>
            <a:r>
              <a:rPr lang="en-US" sz="1800" b="1">
                <a:latin typeface="Helvetica" pitchFamily="2" charset="0"/>
              </a:rPr>
              <a:t>grammar,</a:t>
            </a:r>
            <a:r>
              <a:rPr lang="en-US" sz="1800">
                <a:latin typeface="Helvetica" pitchFamily="2" charset="0"/>
              </a:rPr>
              <a:t> late 14th century</a:t>
            </a:r>
          </a:p>
          <a:p>
            <a:r>
              <a:rPr lang="en-US" sz="1800">
                <a:latin typeface="Helvetica" pitchFamily="2" charset="0"/>
              </a:rPr>
              <a:t>A similar evolution took place in German, giving us the two meanings of </a:t>
            </a:r>
            <a:r>
              <a:rPr lang="en-US" sz="1800" b="1">
                <a:latin typeface="Helvetica" pitchFamily="2" charset="0"/>
              </a:rPr>
              <a:t>spell</a:t>
            </a:r>
            <a:r>
              <a:rPr lang="en-US" sz="1800">
                <a:latin typeface="Helvetica" pitchFamily="2" charset="0"/>
              </a:rPr>
              <a:t>—linguistic and magical</a:t>
            </a:r>
          </a:p>
        </p:txBody>
      </p:sp>
    </p:spTree>
    <p:extLst>
      <p:ext uri="{BB962C8B-B14F-4D97-AF65-F5344CB8AC3E}">
        <p14:creationId xmlns:p14="http://schemas.microsoft.com/office/powerpoint/2010/main" val="25815258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1940245"/>
            <a:ext cx="2606040" cy="13716"/>
          </a:xfrm>
          <a:custGeom>
            <a:avLst/>
            <a:gdLst>
              <a:gd name="csX0" fmla="*/ 0 w 2606040"/>
              <a:gd name="csY0" fmla="*/ 0 h 13716"/>
              <a:gd name="csX1" fmla="*/ 625450 w 2606040"/>
              <a:gd name="csY1" fmla="*/ 0 h 13716"/>
              <a:gd name="csX2" fmla="*/ 1224839 w 2606040"/>
              <a:gd name="csY2" fmla="*/ 0 h 13716"/>
              <a:gd name="csX3" fmla="*/ 1824228 w 2606040"/>
              <a:gd name="csY3" fmla="*/ 0 h 13716"/>
              <a:gd name="csX4" fmla="*/ 2606040 w 2606040"/>
              <a:gd name="csY4" fmla="*/ 0 h 13716"/>
              <a:gd name="csX5" fmla="*/ 2606040 w 2606040"/>
              <a:gd name="csY5" fmla="*/ 13716 h 13716"/>
              <a:gd name="csX6" fmla="*/ 1902409 w 2606040"/>
              <a:gd name="csY6" fmla="*/ 13716 h 13716"/>
              <a:gd name="csX7" fmla="*/ 1276960 w 2606040"/>
              <a:gd name="csY7" fmla="*/ 13716 h 13716"/>
              <a:gd name="csX8" fmla="*/ 677570 w 2606040"/>
              <a:gd name="csY8" fmla="*/ 13716 h 13716"/>
              <a:gd name="csX9" fmla="*/ 0 w 2606040"/>
              <a:gd name="csY9" fmla="*/ 13716 h 13716"/>
              <a:gd name="csX10" fmla="*/ 0 w 2606040"/>
              <a:gd name="csY10"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606040" h="13716"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690" y="5728"/>
                  <a:pt x="2605650" y="7624"/>
                  <a:pt x="2606040" y="13716"/>
                </a:cubicBezTo>
                <a:cubicBezTo>
                  <a:pt x="2256758" y="26838"/>
                  <a:pt x="2173673" y="-17450"/>
                  <a:pt x="1902409" y="13716"/>
                </a:cubicBezTo>
                <a:cubicBezTo>
                  <a:pt x="1631145" y="44882"/>
                  <a:pt x="1461378" y="894"/>
                  <a:pt x="1276960" y="13716"/>
                </a:cubicBezTo>
                <a:cubicBezTo>
                  <a:pt x="1092542" y="26538"/>
                  <a:pt x="890442" y="8641"/>
                  <a:pt x="677570" y="13716"/>
                </a:cubicBezTo>
                <a:cubicBezTo>
                  <a:pt x="464698" y="18792"/>
                  <a:pt x="187648" y="31265"/>
                  <a:pt x="0" y="13716"/>
                </a:cubicBezTo>
                <a:cubicBezTo>
                  <a:pt x="-302" y="10335"/>
                  <a:pt x="417" y="4724"/>
                  <a:pt x="0" y="0"/>
                </a:cubicBezTo>
                <a:close/>
              </a:path>
              <a:path w="2606040" h="13716"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6569" y="5071"/>
                  <a:pt x="2606315" y="7437"/>
                  <a:pt x="2606040" y="13716"/>
                </a:cubicBezTo>
                <a:cubicBezTo>
                  <a:pt x="2393024" y="-2332"/>
                  <a:pt x="2191161" y="34687"/>
                  <a:pt x="1980590" y="13716"/>
                </a:cubicBezTo>
                <a:cubicBezTo>
                  <a:pt x="1770019" y="-7255"/>
                  <a:pt x="1476440" y="31542"/>
                  <a:pt x="1276960" y="13716"/>
                </a:cubicBezTo>
                <a:cubicBezTo>
                  <a:pt x="1077480" y="-4110"/>
                  <a:pt x="880988" y="37553"/>
                  <a:pt x="651510" y="13716"/>
                </a:cubicBezTo>
                <a:cubicBezTo>
                  <a:pt x="422032" y="-10121"/>
                  <a:pt x="130744" y="-6519"/>
                  <a:pt x="0" y="13716"/>
                </a:cubicBezTo>
                <a:cubicBezTo>
                  <a:pt x="198" y="8947"/>
                  <a:pt x="304" y="520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181EE1B3-EEDB-48B9-4F65-71D6B388BA1C}"/>
              </a:ext>
            </a:extLst>
          </p:cNvPr>
          <p:cNvSpPr>
            <a:spLocks noGrp="1"/>
          </p:cNvSpPr>
          <p:nvPr>
            <p:ph type="title"/>
          </p:nvPr>
        </p:nvSpPr>
        <p:spPr/>
        <p:txBody>
          <a:bodyPr/>
          <a:lstStyle/>
          <a:p>
            <a:endParaRPr lang="en-US"/>
          </a:p>
        </p:txBody>
      </p:sp>
      <p:pic>
        <p:nvPicPr>
          <p:cNvPr id="11" name="Content Placeholder 10">
            <a:extLst>
              <a:ext uri="{FF2B5EF4-FFF2-40B4-BE49-F238E27FC236}">
                <a16:creationId xmlns:a16="http://schemas.microsoft.com/office/drawing/2014/main" id="{902AED9A-CAE0-913D-E3B4-54B0D531CE16}"/>
              </a:ext>
            </a:extLst>
          </p:cNvPr>
          <p:cNvPicPr>
            <a:picLocks noGrp="1" noChangeAspect="1"/>
          </p:cNvPicPr>
          <p:nvPr>
            <p:ph idx="1"/>
          </p:nvPr>
        </p:nvPicPr>
        <p:blipFill>
          <a:blip r:embed="rId3"/>
          <a:stretch>
            <a:fillRect/>
          </a:stretch>
        </p:blipFill>
        <p:spPr>
          <a:xfrm>
            <a:off x="2795209" y="-23911"/>
            <a:ext cx="3560988" cy="5192279"/>
          </a:xfrm>
          <a:prstGeom prst="rect">
            <a:avLst/>
          </a:prstGeom>
        </p:spPr>
      </p:pic>
    </p:spTree>
    <p:extLst>
      <p:ext uri="{BB962C8B-B14F-4D97-AF65-F5344CB8AC3E}">
        <p14:creationId xmlns:p14="http://schemas.microsoft.com/office/powerpoint/2010/main" val="10556839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6C6E56-3E08-ACB0-F1BF-B9F5FC9D7324}"/>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A4AF86F-CD15-E52F-1926-57960CB64F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A46878B7-D88A-048C-73C8-6B271777CE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4C0408C-089B-EAE0-DC8F-68A46CFBEC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3" y="1057562"/>
            <a:ext cx="51435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6CF0D82-548C-EA09-00EC-C7D3F509FE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4" y="1065164"/>
            <a:ext cx="51434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DF272AF-8D97-7431-7259-7E37F84DF0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75942" y="2691064"/>
            <a:ext cx="1876484"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01654DF7-39FE-E2D5-37EC-40BCD30F28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727288"/>
            <a:ext cx="2925267" cy="3134219"/>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527D1CFB-736E-C6F5-95A6-DAF3EE058A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70" y="1049957"/>
            <a:ext cx="5143502"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7ECB9136-6CC3-973F-8BF3-C5D9B74132ED}"/>
              </a:ext>
            </a:extLst>
          </p:cNvPr>
          <p:cNvSpPr>
            <a:spLocks noGrp="1"/>
          </p:cNvSpPr>
          <p:nvPr>
            <p:ph type="title"/>
          </p:nvPr>
        </p:nvSpPr>
        <p:spPr>
          <a:xfrm>
            <a:off x="171966" y="1769557"/>
            <a:ext cx="2684429" cy="1633939"/>
          </a:xfrm>
        </p:spPr>
        <p:txBody>
          <a:bodyPr anchor="b">
            <a:normAutofit/>
          </a:bodyPr>
          <a:lstStyle/>
          <a:p>
            <a:pPr algn="r"/>
            <a:r>
              <a:rPr lang="en-US" sz="2800">
                <a:solidFill>
                  <a:srgbClr val="FFFFFF"/>
                </a:solidFill>
                <a:latin typeface="Helvetica" pitchFamily="2" charset="0"/>
              </a:rPr>
              <a:t>The Invention of Writing: </a:t>
            </a:r>
            <a:br>
              <a:rPr lang="en-US" sz="2800">
                <a:solidFill>
                  <a:srgbClr val="FFFFFF"/>
                </a:solidFill>
                <a:latin typeface="Helvetica" pitchFamily="2" charset="0"/>
              </a:rPr>
            </a:br>
            <a:r>
              <a:rPr lang="en-US" sz="2800">
                <a:solidFill>
                  <a:srgbClr val="FFFFFF"/>
                </a:solidFill>
                <a:latin typeface="Helvetica" pitchFamily="2" charset="0"/>
              </a:rPr>
              <a:t>A Process of Abstraction</a:t>
            </a:r>
          </a:p>
        </p:txBody>
      </p:sp>
      <p:pic>
        <p:nvPicPr>
          <p:cNvPr id="8" name="Picture 7">
            <a:extLst>
              <a:ext uri="{FF2B5EF4-FFF2-40B4-BE49-F238E27FC236}">
                <a16:creationId xmlns:a16="http://schemas.microsoft.com/office/drawing/2014/main" id="{22C0B2DD-2B86-74CF-DE1D-F62255D76839}"/>
              </a:ext>
            </a:extLst>
          </p:cNvPr>
          <p:cNvPicPr>
            <a:picLocks noChangeAspect="1"/>
          </p:cNvPicPr>
          <p:nvPr/>
        </p:nvPicPr>
        <p:blipFill>
          <a:blip r:embed="rId3"/>
          <a:stretch>
            <a:fillRect/>
          </a:stretch>
        </p:blipFill>
        <p:spPr>
          <a:xfrm>
            <a:off x="4842165" y="160519"/>
            <a:ext cx="3906849" cy="2398943"/>
          </a:xfrm>
          <a:prstGeom prst="rect">
            <a:avLst/>
          </a:prstGeom>
        </p:spPr>
      </p:pic>
      <p:pic>
        <p:nvPicPr>
          <p:cNvPr id="10" name="Picture 9">
            <a:extLst>
              <a:ext uri="{FF2B5EF4-FFF2-40B4-BE49-F238E27FC236}">
                <a16:creationId xmlns:a16="http://schemas.microsoft.com/office/drawing/2014/main" id="{242E1AAF-F65C-32F8-946D-98346CA36F52}"/>
              </a:ext>
            </a:extLst>
          </p:cNvPr>
          <p:cNvPicPr>
            <a:picLocks noChangeAspect="1"/>
          </p:cNvPicPr>
          <p:nvPr/>
        </p:nvPicPr>
        <p:blipFill>
          <a:blip r:embed="rId4"/>
          <a:stretch>
            <a:fillRect/>
          </a:stretch>
        </p:blipFill>
        <p:spPr>
          <a:xfrm>
            <a:off x="3320175" y="2752161"/>
            <a:ext cx="3192138" cy="2224824"/>
          </a:xfrm>
          <a:prstGeom prst="rect">
            <a:avLst/>
          </a:prstGeom>
        </p:spPr>
      </p:pic>
      <p:sp>
        <p:nvSpPr>
          <p:cNvPr id="12" name="TextBox 11">
            <a:extLst>
              <a:ext uri="{FF2B5EF4-FFF2-40B4-BE49-F238E27FC236}">
                <a16:creationId xmlns:a16="http://schemas.microsoft.com/office/drawing/2014/main" id="{DE094009-429F-EDDB-6E91-DC0E1D27B781}"/>
              </a:ext>
            </a:extLst>
          </p:cNvPr>
          <p:cNvSpPr txBox="1"/>
          <p:nvPr/>
        </p:nvSpPr>
        <p:spPr>
          <a:xfrm>
            <a:off x="3203900" y="93613"/>
            <a:ext cx="1613426" cy="1569660"/>
          </a:xfrm>
          <a:prstGeom prst="rect">
            <a:avLst/>
          </a:prstGeom>
          <a:noFill/>
        </p:spPr>
        <p:txBody>
          <a:bodyPr wrap="square" rtlCol="0">
            <a:spAutoFit/>
          </a:bodyPr>
          <a:lstStyle/>
          <a:p>
            <a:pPr marL="9525" lvl="1"/>
            <a:r>
              <a:rPr lang="en-US" sz="1200">
                <a:latin typeface="Helvetica" pitchFamily="2" charset="0"/>
              </a:rPr>
              <a:t>Envelope, tokens and corresponding markings, from Susa, Iran (Courtesy Musée du Louvre, Département des Antiquités Orientales)</a:t>
            </a:r>
          </a:p>
        </p:txBody>
      </p:sp>
      <p:sp>
        <p:nvSpPr>
          <p:cNvPr id="16" name="TextBox 15">
            <a:extLst>
              <a:ext uri="{FF2B5EF4-FFF2-40B4-BE49-F238E27FC236}">
                <a16:creationId xmlns:a16="http://schemas.microsoft.com/office/drawing/2014/main" id="{60BC3A29-21EF-DDC5-3DDD-34C0255137E9}"/>
              </a:ext>
            </a:extLst>
          </p:cNvPr>
          <p:cNvSpPr txBox="1"/>
          <p:nvPr/>
        </p:nvSpPr>
        <p:spPr>
          <a:xfrm>
            <a:off x="6601531" y="4050530"/>
            <a:ext cx="2147483" cy="1015663"/>
          </a:xfrm>
          <a:prstGeom prst="rect">
            <a:avLst/>
          </a:prstGeom>
          <a:noFill/>
        </p:spPr>
        <p:txBody>
          <a:bodyPr wrap="square" rtlCol="0">
            <a:spAutoFit/>
          </a:bodyPr>
          <a:lstStyle/>
          <a:p>
            <a:pPr marL="9525" lvl="1"/>
            <a:r>
              <a:rPr lang="en-US" sz="1200">
                <a:latin typeface="Helvetica" pitchFamily="2" charset="0"/>
              </a:rPr>
              <a:t>Impressed tablet featuring an account of grain, from Godin Tepe, Iran (Courtesy Dr. T. Cuyler Young, Royal Ontario Museum, Toronto)</a:t>
            </a:r>
          </a:p>
        </p:txBody>
      </p:sp>
    </p:spTree>
    <p:extLst>
      <p:ext uri="{BB962C8B-B14F-4D97-AF65-F5344CB8AC3E}">
        <p14:creationId xmlns:p14="http://schemas.microsoft.com/office/powerpoint/2010/main" val="15549895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680817C-2CF5-B153-6AFE-7F8F8894313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27CDD69-3F02-F3D0-1A57-37FEF595FC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3F18A23A-D3B6-518A-CA34-6DA6C81A96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CE2E94F-F4B5-F001-8043-23C4A903CB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3" y="1057562"/>
            <a:ext cx="51435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A1C20FE-60F8-372A-A19D-1388E18ED6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4" y="1065164"/>
            <a:ext cx="51434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42F9582-E6D2-FE02-9C5E-1AF1EECCD8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75942" y="2691064"/>
            <a:ext cx="1876484"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0F569F03-F429-96DE-EA8D-DF26FCB44F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727288"/>
            <a:ext cx="2925267" cy="3134219"/>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DED53FB4-F4FE-BEDF-AA35-CD467EDF2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70" y="1049957"/>
            <a:ext cx="5143502"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288E59B1-5B4F-DF67-789F-3A0CFBA9D39B}"/>
              </a:ext>
            </a:extLst>
          </p:cNvPr>
          <p:cNvSpPr>
            <a:spLocks noGrp="1"/>
          </p:cNvSpPr>
          <p:nvPr>
            <p:ph type="title"/>
          </p:nvPr>
        </p:nvSpPr>
        <p:spPr>
          <a:xfrm>
            <a:off x="171966" y="1769557"/>
            <a:ext cx="2684429" cy="1633939"/>
          </a:xfrm>
        </p:spPr>
        <p:txBody>
          <a:bodyPr anchor="b">
            <a:normAutofit/>
          </a:bodyPr>
          <a:lstStyle/>
          <a:p>
            <a:pPr algn="r"/>
            <a:r>
              <a:rPr lang="en-US" sz="2800">
                <a:solidFill>
                  <a:srgbClr val="FFFFFF"/>
                </a:solidFill>
                <a:latin typeface="Helvetica" pitchFamily="2" charset="0"/>
              </a:rPr>
              <a:t>The Invention of Writing: </a:t>
            </a:r>
            <a:br>
              <a:rPr lang="en-US" sz="2800">
                <a:solidFill>
                  <a:srgbClr val="FFFFFF"/>
                </a:solidFill>
                <a:latin typeface="Helvetica" pitchFamily="2" charset="0"/>
              </a:rPr>
            </a:br>
            <a:r>
              <a:rPr lang="en-US" sz="2800">
                <a:solidFill>
                  <a:srgbClr val="FFFFFF"/>
                </a:solidFill>
                <a:latin typeface="Helvetica" pitchFamily="2" charset="0"/>
              </a:rPr>
              <a:t>A Process of Abstraction</a:t>
            </a:r>
          </a:p>
        </p:txBody>
      </p:sp>
      <p:pic>
        <p:nvPicPr>
          <p:cNvPr id="2" name="Picture 1">
            <a:extLst>
              <a:ext uri="{FF2B5EF4-FFF2-40B4-BE49-F238E27FC236}">
                <a16:creationId xmlns:a16="http://schemas.microsoft.com/office/drawing/2014/main" id="{41ACF0DF-B3FA-9F56-8489-57AFAF7E98E2}"/>
              </a:ext>
            </a:extLst>
          </p:cNvPr>
          <p:cNvPicPr>
            <a:picLocks noChangeAspect="1"/>
          </p:cNvPicPr>
          <p:nvPr/>
        </p:nvPicPr>
        <p:blipFill>
          <a:blip r:embed="rId3"/>
          <a:stretch>
            <a:fillRect/>
          </a:stretch>
        </p:blipFill>
        <p:spPr>
          <a:xfrm>
            <a:off x="3891779" y="431590"/>
            <a:ext cx="4326675" cy="4297945"/>
          </a:xfrm>
          <a:prstGeom prst="rect">
            <a:avLst/>
          </a:prstGeom>
          <a:ln>
            <a:solidFill>
              <a:schemeClr val="tx1"/>
            </a:solidFill>
          </a:ln>
        </p:spPr>
      </p:pic>
      <p:sp>
        <p:nvSpPr>
          <p:cNvPr id="7" name="TextBox 6">
            <a:extLst>
              <a:ext uri="{FF2B5EF4-FFF2-40B4-BE49-F238E27FC236}">
                <a16:creationId xmlns:a16="http://schemas.microsoft.com/office/drawing/2014/main" id="{755DD677-FD4D-0218-73EB-292DF95DDF67}"/>
              </a:ext>
            </a:extLst>
          </p:cNvPr>
          <p:cNvSpPr txBox="1"/>
          <p:nvPr/>
        </p:nvSpPr>
        <p:spPr>
          <a:xfrm>
            <a:off x="267629" y="4581193"/>
            <a:ext cx="2618451" cy="457376"/>
          </a:xfrm>
          <a:prstGeom prst="rect">
            <a:avLst/>
          </a:prstGeom>
          <a:noFill/>
        </p:spPr>
        <p:txBody>
          <a:bodyPr wrap="square" rtlCol="0">
            <a:spAutoFit/>
          </a:bodyPr>
          <a:lstStyle/>
          <a:p>
            <a:pPr marL="9525" lvl="1" algn="r"/>
            <a:r>
              <a:rPr lang="en-US" sz="1200">
                <a:solidFill>
                  <a:schemeClr val="bg1"/>
                </a:solidFill>
                <a:latin typeface="Helvetica" pitchFamily="2" charset="0"/>
              </a:rPr>
              <a:t>Source: “Evolution of Pictographs into Cuneiform,” Getty Museum</a:t>
            </a:r>
          </a:p>
        </p:txBody>
      </p:sp>
    </p:spTree>
    <p:extLst>
      <p:ext uri="{BB962C8B-B14F-4D97-AF65-F5344CB8AC3E}">
        <p14:creationId xmlns:p14="http://schemas.microsoft.com/office/powerpoint/2010/main" val="40310616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514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a:extLst>
              <a:ext uri="{FF2B5EF4-FFF2-40B4-BE49-F238E27FC236}">
                <a16:creationId xmlns:a16="http://schemas.microsoft.com/office/drawing/2014/main" id="{3D833852-C070-E81E-992D-B851FCC001AB}"/>
              </a:ext>
            </a:extLst>
          </p:cNvPr>
          <p:cNvPicPr>
            <a:picLocks noChangeAspect="1"/>
          </p:cNvPicPr>
          <p:nvPr/>
        </p:nvPicPr>
        <p:blipFill>
          <a:blip r:embed="rId3"/>
          <a:srcRect t="9722" b="6024"/>
          <a:stretch>
            <a:fillRect/>
          </a:stretch>
        </p:blipFill>
        <p:spPr>
          <a:xfrm>
            <a:off x="20" y="961"/>
            <a:ext cx="9143980" cy="5142539"/>
          </a:xfrm>
          <a:prstGeom prst="rect">
            <a:avLst/>
          </a:prstGeom>
        </p:spPr>
      </p:pic>
    </p:spTree>
    <p:extLst>
      <p:ext uri="{BB962C8B-B14F-4D97-AF65-F5344CB8AC3E}">
        <p14:creationId xmlns:p14="http://schemas.microsoft.com/office/powerpoint/2010/main" val="27067160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7CA7934-AA6B-69BC-AC90-39B0E1EBD23F}"/>
              </a:ext>
            </a:extLst>
          </p:cNvPr>
          <p:cNvPicPr>
            <a:picLocks noChangeAspect="1"/>
          </p:cNvPicPr>
          <p:nvPr/>
        </p:nvPicPr>
        <p:blipFill>
          <a:blip r:embed="rId3"/>
          <a:stretch>
            <a:fillRect/>
          </a:stretch>
        </p:blipFill>
        <p:spPr>
          <a:xfrm>
            <a:off x="1351280" y="256023"/>
            <a:ext cx="1859280" cy="2754488"/>
          </a:xfrm>
          <a:prstGeom prst="rect">
            <a:avLst/>
          </a:prstGeom>
        </p:spPr>
      </p:pic>
      <p:sp>
        <p:nvSpPr>
          <p:cNvPr id="6" name="TextBox 5">
            <a:extLst>
              <a:ext uri="{FF2B5EF4-FFF2-40B4-BE49-F238E27FC236}">
                <a16:creationId xmlns:a16="http://schemas.microsoft.com/office/drawing/2014/main" id="{B285D73C-C5F9-46EE-BE7C-36FEB0FB3F9F}"/>
              </a:ext>
            </a:extLst>
          </p:cNvPr>
          <p:cNvSpPr txBox="1"/>
          <p:nvPr/>
        </p:nvSpPr>
        <p:spPr>
          <a:xfrm>
            <a:off x="254000" y="3115509"/>
            <a:ext cx="4053840" cy="1477328"/>
          </a:xfrm>
          <a:prstGeom prst="rect">
            <a:avLst/>
          </a:prstGeom>
          <a:noFill/>
        </p:spPr>
        <p:txBody>
          <a:bodyPr wrap="square" rtlCol="0">
            <a:spAutoFit/>
          </a:bodyPr>
          <a:lstStyle/>
          <a:p>
            <a:r>
              <a:rPr lang="en-US">
                <a:latin typeface="Helvetica" pitchFamily="2" charset="0"/>
              </a:rPr>
              <a:t>“More than any other single invention,</a:t>
            </a:r>
            <a:r>
              <a:rPr lang="en-US" b="1">
                <a:latin typeface="Helvetica" pitchFamily="2" charset="0"/>
              </a:rPr>
              <a:t> </a:t>
            </a:r>
            <a:r>
              <a:rPr lang="en-US" b="1" i="1">
                <a:latin typeface="Helvetica" pitchFamily="2" charset="0"/>
              </a:rPr>
              <a:t>writing has</a:t>
            </a:r>
            <a:r>
              <a:rPr lang="en-US" i="1">
                <a:latin typeface="Helvetica" pitchFamily="2" charset="0"/>
              </a:rPr>
              <a:t> </a:t>
            </a:r>
            <a:r>
              <a:rPr lang="en-US" b="1" i="1">
                <a:latin typeface="Helvetica" pitchFamily="2" charset="0"/>
              </a:rPr>
              <a:t>transformed human</a:t>
            </a:r>
            <a:r>
              <a:rPr lang="en-US" i="1">
                <a:latin typeface="Helvetica" pitchFamily="2" charset="0"/>
              </a:rPr>
              <a:t> </a:t>
            </a:r>
            <a:r>
              <a:rPr lang="en-US" b="1" i="1">
                <a:latin typeface="Helvetica" pitchFamily="2" charset="0"/>
              </a:rPr>
              <a:t>consciousness</a:t>
            </a:r>
            <a:r>
              <a:rPr lang="en-US">
                <a:latin typeface="Helvetica" pitchFamily="2" charset="0"/>
              </a:rPr>
              <a:t>.”</a:t>
            </a:r>
            <a:r>
              <a:rPr lang="en-US">
                <a:effectLst/>
                <a:latin typeface="Helvetica" pitchFamily="2" charset="0"/>
              </a:rPr>
              <a:t> </a:t>
            </a:r>
          </a:p>
          <a:p>
            <a:r>
              <a:rPr lang="en-US">
                <a:latin typeface="Helvetica" pitchFamily="2" charset="0"/>
              </a:rPr>
              <a:t>—Walter Ong, </a:t>
            </a:r>
            <a:r>
              <a:rPr lang="en-US" i="1">
                <a:latin typeface="Helvetica" pitchFamily="2" charset="0"/>
              </a:rPr>
              <a:t>Orality and Literacy</a:t>
            </a:r>
            <a:r>
              <a:rPr lang="en-US">
                <a:latin typeface="Helvetica" pitchFamily="2" charset="0"/>
              </a:rPr>
              <a:t> (1982) </a:t>
            </a:r>
          </a:p>
        </p:txBody>
      </p:sp>
      <p:sp>
        <p:nvSpPr>
          <p:cNvPr id="7" name="TextBox 6">
            <a:extLst>
              <a:ext uri="{FF2B5EF4-FFF2-40B4-BE49-F238E27FC236}">
                <a16:creationId xmlns:a16="http://schemas.microsoft.com/office/drawing/2014/main" id="{9FD6EC0B-C79F-51F4-39C4-4B4C9DB7BD5F}"/>
              </a:ext>
            </a:extLst>
          </p:cNvPr>
          <p:cNvSpPr txBox="1"/>
          <p:nvPr/>
        </p:nvSpPr>
        <p:spPr>
          <a:xfrm>
            <a:off x="267629" y="4733593"/>
            <a:ext cx="4040211" cy="276999"/>
          </a:xfrm>
          <a:prstGeom prst="rect">
            <a:avLst/>
          </a:prstGeom>
          <a:noFill/>
        </p:spPr>
        <p:txBody>
          <a:bodyPr wrap="square" rtlCol="0">
            <a:spAutoFit/>
          </a:bodyPr>
          <a:lstStyle/>
          <a:p>
            <a:pPr marL="9525" lvl="1"/>
            <a:r>
              <a:rPr lang="en-US" sz="1200">
                <a:latin typeface="Helvetica" pitchFamily="2" charset="0"/>
              </a:rPr>
              <a:t>Photo credit: University of Chicago Photographic Archive</a:t>
            </a:r>
          </a:p>
        </p:txBody>
      </p:sp>
    </p:spTree>
    <p:extLst>
      <p:ext uri="{BB962C8B-B14F-4D97-AF65-F5344CB8AC3E}">
        <p14:creationId xmlns:p14="http://schemas.microsoft.com/office/powerpoint/2010/main" val="16589049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DFEE6-5EE8-02A9-D00A-25C808C51D6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27F5DC8-9CD8-696A-A0F4-A9EE7836628B}"/>
              </a:ext>
            </a:extLst>
          </p:cNvPr>
          <p:cNvPicPr>
            <a:picLocks noChangeAspect="1"/>
          </p:cNvPicPr>
          <p:nvPr/>
        </p:nvPicPr>
        <p:blipFill>
          <a:blip r:embed="rId3"/>
          <a:stretch>
            <a:fillRect/>
          </a:stretch>
        </p:blipFill>
        <p:spPr>
          <a:xfrm>
            <a:off x="1351280" y="256023"/>
            <a:ext cx="1859280" cy="2754488"/>
          </a:xfrm>
          <a:prstGeom prst="rect">
            <a:avLst/>
          </a:prstGeom>
        </p:spPr>
      </p:pic>
      <p:sp>
        <p:nvSpPr>
          <p:cNvPr id="6" name="TextBox 5">
            <a:extLst>
              <a:ext uri="{FF2B5EF4-FFF2-40B4-BE49-F238E27FC236}">
                <a16:creationId xmlns:a16="http://schemas.microsoft.com/office/drawing/2014/main" id="{CF6ADF79-999E-A2A8-CA17-4BB98E9AAF7B}"/>
              </a:ext>
            </a:extLst>
          </p:cNvPr>
          <p:cNvSpPr txBox="1"/>
          <p:nvPr/>
        </p:nvSpPr>
        <p:spPr>
          <a:xfrm>
            <a:off x="254000" y="3115509"/>
            <a:ext cx="4053840" cy="1477328"/>
          </a:xfrm>
          <a:prstGeom prst="rect">
            <a:avLst/>
          </a:prstGeom>
          <a:noFill/>
        </p:spPr>
        <p:txBody>
          <a:bodyPr wrap="square" rtlCol="0">
            <a:spAutoFit/>
          </a:bodyPr>
          <a:lstStyle/>
          <a:p>
            <a:r>
              <a:rPr lang="en-US">
                <a:latin typeface="Helvetica" pitchFamily="2" charset="0"/>
              </a:rPr>
              <a:t>“More than any other single invention,</a:t>
            </a:r>
            <a:r>
              <a:rPr lang="en-US" b="1">
                <a:latin typeface="Helvetica" pitchFamily="2" charset="0"/>
              </a:rPr>
              <a:t> </a:t>
            </a:r>
            <a:r>
              <a:rPr lang="en-US" b="1" i="1">
                <a:latin typeface="Helvetica" pitchFamily="2" charset="0"/>
              </a:rPr>
              <a:t>writing has</a:t>
            </a:r>
            <a:r>
              <a:rPr lang="en-US" i="1">
                <a:latin typeface="Helvetica" pitchFamily="2" charset="0"/>
              </a:rPr>
              <a:t> </a:t>
            </a:r>
            <a:r>
              <a:rPr lang="en-US" b="1" i="1">
                <a:latin typeface="Helvetica" pitchFamily="2" charset="0"/>
              </a:rPr>
              <a:t>transformed human</a:t>
            </a:r>
            <a:r>
              <a:rPr lang="en-US" i="1">
                <a:latin typeface="Helvetica" pitchFamily="2" charset="0"/>
              </a:rPr>
              <a:t> </a:t>
            </a:r>
            <a:r>
              <a:rPr lang="en-US" b="1" i="1">
                <a:latin typeface="Helvetica" pitchFamily="2" charset="0"/>
              </a:rPr>
              <a:t>consciousness</a:t>
            </a:r>
            <a:r>
              <a:rPr lang="en-US">
                <a:latin typeface="Helvetica" pitchFamily="2" charset="0"/>
              </a:rPr>
              <a:t>.”</a:t>
            </a:r>
            <a:r>
              <a:rPr lang="en-US">
                <a:effectLst/>
                <a:latin typeface="Helvetica" pitchFamily="2" charset="0"/>
              </a:rPr>
              <a:t> </a:t>
            </a:r>
          </a:p>
          <a:p>
            <a:r>
              <a:rPr lang="en-US">
                <a:latin typeface="Helvetica" pitchFamily="2" charset="0"/>
              </a:rPr>
              <a:t>—Walter Ong, </a:t>
            </a:r>
            <a:r>
              <a:rPr lang="en-US" i="1">
                <a:latin typeface="Helvetica" pitchFamily="2" charset="0"/>
              </a:rPr>
              <a:t>Orality and Literacy</a:t>
            </a:r>
            <a:r>
              <a:rPr lang="en-US">
                <a:latin typeface="Helvetica" pitchFamily="2" charset="0"/>
              </a:rPr>
              <a:t> (1982) </a:t>
            </a:r>
          </a:p>
        </p:txBody>
      </p:sp>
      <p:sp>
        <p:nvSpPr>
          <p:cNvPr id="7" name="TextBox 6">
            <a:extLst>
              <a:ext uri="{FF2B5EF4-FFF2-40B4-BE49-F238E27FC236}">
                <a16:creationId xmlns:a16="http://schemas.microsoft.com/office/drawing/2014/main" id="{B65187CC-7128-1FDE-67FE-94EF68CDF75F}"/>
              </a:ext>
            </a:extLst>
          </p:cNvPr>
          <p:cNvSpPr txBox="1"/>
          <p:nvPr/>
        </p:nvSpPr>
        <p:spPr>
          <a:xfrm>
            <a:off x="267629" y="4733593"/>
            <a:ext cx="4040211" cy="276999"/>
          </a:xfrm>
          <a:prstGeom prst="rect">
            <a:avLst/>
          </a:prstGeom>
          <a:noFill/>
        </p:spPr>
        <p:txBody>
          <a:bodyPr wrap="square" rtlCol="0">
            <a:spAutoFit/>
          </a:bodyPr>
          <a:lstStyle/>
          <a:p>
            <a:pPr marL="9525" lvl="1"/>
            <a:r>
              <a:rPr lang="en-US" sz="1200">
                <a:latin typeface="Helvetica" pitchFamily="2" charset="0"/>
              </a:rPr>
              <a:t>Photo credit: University of Chicago Photographic Archive</a:t>
            </a:r>
          </a:p>
        </p:txBody>
      </p:sp>
      <p:pic>
        <p:nvPicPr>
          <p:cNvPr id="9" name="Picture 8">
            <a:extLst>
              <a:ext uri="{FF2B5EF4-FFF2-40B4-BE49-F238E27FC236}">
                <a16:creationId xmlns:a16="http://schemas.microsoft.com/office/drawing/2014/main" id="{26688656-9478-F5B8-7D2C-8BAD47596A47}"/>
              </a:ext>
            </a:extLst>
          </p:cNvPr>
          <p:cNvPicPr>
            <a:picLocks noChangeAspect="1"/>
          </p:cNvPicPr>
          <p:nvPr/>
        </p:nvPicPr>
        <p:blipFill>
          <a:blip r:embed="rId4"/>
          <a:srcRect t="5576" b="7673"/>
          <a:stretch>
            <a:fillRect/>
          </a:stretch>
        </p:blipFill>
        <p:spPr>
          <a:xfrm>
            <a:off x="5641830" y="256023"/>
            <a:ext cx="2554261" cy="2754488"/>
          </a:xfrm>
          <a:prstGeom prst="rect">
            <a:avLst/>
          </a:prstGeom>
        </p:spPr>
      </p:pic>
      <p:sp>
        <p:nvSpPr>
          <p:cNvPr id="10" name="TextBox 9">
            <a:extLst>
              <a:ext uri="{FF2B5EF4-FFF2-40B4-BE49-F238E27FC236}">
                <a16:creationId xmlns:a16="http://schemas.microsoft.com/office/drawing/2014/main" id="{F38870AA-AE28-8375-F6BD-8FC0949F3D71}"/>
              </a:ext>
            </a:extLst>
          </p:cNvPr>
          <p:cNvSpPr txBox="1"/>
          <p:nvPr/>
        </p:nvSpPr>
        <p:spPr>
          <a:xfrm>
            <a:off x="4836162" y="3115509"/>
            <a:ext cx="4165598" cy="1279850"/>
          </a:xfrm>
          <a:prstGeom prst="rect">
            <a:avLst/>
          </a:prstGeom>
          <a:noFill/>
        </p:spPr>
        <p:txBody>
          <a:bodyPr wrap="square" rtlCol="0">
            <a:noAutofit/>
          </a:bodyPr>
          <a:lstStyle/>
          <a:p>
            <a:r>
              <a:rPr lang="en-US" b="1">
                <a:latin typeface="Helvetica" pitchFamily="2" charset="0"/>
              </a:rPr>
              <a:t>“</a:t>
            </a:r>
            <a:r>
              <a:rPr lang="en-US" b="1" i="1">
                <a:latin typeface="Helvetica" pitchFamily="2" charset="0"/>
              </a:rPr>
              <a:t>Magic is the art of causing</a:t>
            </a:r>
            <a:r>
              <a:rPr lang="en-US" i="1">
                <a:latin typeface="Helvetica" pitchFamily="2" charset="0"/>
              </a:rPr>
              <a:t> </a:t>
            </a:r>
            <a:r>
              <a:rPr lang="en-US" b="1" i="1">
                <a:latin typeface="Helvetica" pitchFamily="2" charset="0"/>
              </a:rPr>
              <a:t>changes in</a:t>
            </a:r>
            <a:r>
              <a:rPr lang="en-US" i="1">
                <a:latin typeface="Helvetica" pitchFamily="2" charset="0"/>
              </a:rPr>
              <a:t> </a:t>
            </a:r>
            <a:r>
              <a:rPr lang="en-US" b="1" i="1">
                <a:latin typeface="Helvetica" pitchFamily="2" charset="0"/>
              </a:rPr>
              <a:t>consciousness</a:t>
            </a:r>
            <a:r>
              <a:rPr lang="en-US">
                <a:latin typeface="Helvetica" pitchFamily="2" charset="0"/>
              </a:rPr>
              <a:t> to occur in accordance with the will.”</a:t>
            </a:r>
          </a:p>
          <a:p>
            <a:r>
              <a:rPr lang="en-US">
                <a:latin typeface="Helvetica" pitchFamily="2" charset="0"/>
              </a:rPr>
              <a:t>—Dion Fortune, “The Rationale of Magic” (1934) </a:t>
            </a:r>
          </a:p>
        </p:txBody>
      </p:sp>
      <p:sp>
        <p:nvSpPr>
          <p:cNvPr id="11" name="TextBox 10">
            <a:extLst>
              <a:ext uri="{FF2B5EF4-FFF2-40B4-BE49-F238E27FC236}">
                <a16:creationId xmlns:a16="http://schemas.microsoft.com/office/drawing/2014/main" id="{430A2BFF-CC8F-0C12-7BED-C77DDBE76E4C}"/>
              </a:ext>
            </a:extLst>
          </p:cNvPr>
          <p:cNvSpPr txBox="1"/>
          <p:nvPr/>
        </p:nvSpPr>
        <p:spPr>
          <a:xfrm>
            <a:off x="4836162" y="4748977"/>
            <a:ext cx="3322320" cy="276999"/>
          </a:xfrm>
          <a:prstGeom prst="rect">
            <a:avLst/>
          </a:prstGeom>
          <a:noFill/>
        </p:spPr>
        <p:txBody>
          <a:bodyPr wrap="square" rtlCol="0">
            <a:spAutoFit/>
          </a:bodyPr>
          <a:lstStyle/>
          <a:p>
            <a:pPr marL="9525" lvl="1"/>
            <a:r>
              <a:rPr lang="en-US" sz="1200">
                <a:latin typeface="Helvetica" pitchFamily="2" charset="0"/>
              </a:rPr>
              <a:t>Photo credit: Theosophy Wiki</a:t>
            </a:r>
          </a:p>
        </p:txBody>
      </p:sp>
    </p:spTree>
    <p:extLst>
      <p:ext uri="{BB962C8B-B14F-4D97-AF65-F5344CB8AC3E}">
        <p14:creationId xmlns:p14="http://schemas.microsoft.com/office/powerpoint/2010/main" val="22314895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3E251B-ED03-E774-45E8-C9E1BD5D47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8B601B-FB2E-D73D-86F9-1E0F092FDB0D}"/>
              </a:ext>
            </a:extLst>
          </p:cNvPr>
          <p:cNvSpPr>
            <a:spLocks noGrp="1"/>
          </p:cNvSpPr>
          <p:nvPr>
            <p:ph type="title"/>
          </p:nvPr>
        </p:nvSpPr>
        <p:spPr>
          <a:xfrm>
            <a:off x="357921" y="223294"/>
            <a:ext cx="4010879" cy="498066"/>
          </a:xfrm>
        </p:spPr>
        <p:txBody>
          <a:bodyPr/>
          <a:lstStyle/>
          <a:p>
            <a:r>
              <a:rPr lang="en-US">
                <a:latin typeface="Helvetica" pitchFamily="2" charset="0"/>
              </a:rPr>
              <a:t>Thoth: Divine Scribe</a:t>
            </a:r>
          </a:p>
        </p:txBody>
      </p:sp>
      <p:sp>
        <p:nvSpPr>
          <p:cNvPr id="7" name="Content Placeholder 8">
            <a:extLst>
              <a:ext uri="{FF2B5EF4-FFF2-40B4-BE49-F238E27FC236}">
                <a16:creationId xmlns:a16="http://schemas.microsoft.com/office/drawing/2014/main" id="{96B653C8-0C6B-0FC1-E2E0-CB449F04CE75}"/>
              </a:ext>
            </a:extLst>
          </p:cNvPr>
          <p:cNvSpPr txBox="1">
            <a:spLocks/>
          </p:cNvSpPr>
          <p:nvPr/>
        </p:nvSpPr>
        <p:spPr>
          <a:xfrm>
            <a:off x="480060" y="2928945"/>
            <a:ext cx="8242437" cy="1843087"/>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1000"/>
              </a:spcBef>
            </a:pPr>
            <a:endParaRPr lang="en-US">
              <a:latin typeface="Helvetica" pitchFamily="2" charset="0"/>
            </a:endParaRPr>
          </a:p>
        </p:txBody>
      </p:sp>
      <p:sp>
        <p:nvSpPr>
          <p:cNvPr id="9" name="TextBox 8">
            <a:extLst>
              <a:ext uri="{FF2B5EF4-FFF2-40B4-BE49-F238E27FC236}">
                <a16:creationId xmlns:a16="http://schemas.microsoft.com/office/drawing/2014/main" id="{6F354065-7D02-1403-BE88-74DEC13833A3}"/>
              </a:ext>
            </a:extLst>
          </p:cNvPr>
          <p:cNvSpPr txBox="1"/>
          <p:nvPr/>
        </p:nvSpPr>
        <p:spPr>
          <a:xfrm>
            <a:off x="5001985" y="4499148"/>
            <a:ext cx="3868913" cy="523220"/>
          </a:xfrm>
          <a:prstGeom prst="rect">
            <a:avLst/>
          </a:prstGeom>
          <a:noFill/>
        </p:spPr>
        <p:txBody>
          <a:bodyPr wrap="square" rtlCol="0">
            <a:spAutoFit/>
          </a:bodyPr>
          <a:lstStyle/>
          <a:p>
            <a:pPr marL="9525" lvl="1"/>
            <a:r>
              <a:rPr lang="en-US" sz="1400">
                <a:latin typeface="Helvetica" pitchFamily="2" charset="0"/>
              </a:rPr>
              <a:t>Photo credit: Book of the Dead, ca. 1275 BCE, papyrus, Thebes, Egypt (British Museum)</a:t>
            </a:r>
          </a:p>
        </p:txBody>
      </p:sp>
      <p:sp>
        <p:nvSpPr>
          <p:cNvPr id="10" name="Content Placeholder 8">
            <a:extLst>
              <a:ext uri="{FF2B5EF4-FFF2-40B4-BE49-F238E27FC236}">
                <a16:creationId xmlns:a16="http://schemas.microsoft.com/office/drawing/2014/main" id="{0D30BC6A-9118-A7CE-E544-C6A2B1ED526D}"/>
              </a:ext>
            </a:extLst>
          </p:cNvPr>
          <p:cNvSpPr>
            <a:spLocks noGrp="1"/>
          </p:cNvSpPr>
          <p:nvPr>
            <p:ph idx="1"/>
          </p:nvPr>
        </p:nvSpPr>
        <p:spPr>
          <a:xfrm>
            <a:off x="357398" y="721361"/>
            <a:ext cx="4214602" cy="4010904"/>
          </a:xfrm>
        </p:spPr>
        <p:txBody>
          <a:bodyPr>
            <a:normAutofit/>
          </a:bodyPr>
          <a:lstStyle/>
          <a:p>
            <a:r>
              <a:rPr lang="en-US" sz="1700">
                <a:latin typeface="Helvetica" pitchFamily="2" charset="0"/>
              </a:rPr>
              <a:t>Created writing as a </a:t>
            </a:r>
            <a:r>
              <a:rPr lang="en-US" sz="1700" b="1">
                <a:latin typeface="Helvetica" pitchFamily="2" charset="0"/>
              </a:rPr>
              <a:t>memory</a:t>
            </a:r>
            <a:r>
              <a:rPr lang="en-US" sz="1700">
                <a:latin typeface="Helvetica" pitchFamily="2" charset="0"/>
              </a:rPr>
              <a:t> aid</a:t>
            </a:r>
          </a:p>
          <a:p>
            <a:r>
              <a:rPr lang="en-US" sz="1700">
                <a:latin typeface="Helvetica" pitchFamily="2" charset="0"/>
              </a:rPr>
              <a:t>Egyptians called writing </a:t>
            </a:r>
            <a:r>
              <a:rPr lang="en-US" sz="1700" i="1">
                <a:latin typeface="Helvetica" pitchFamily="2" charset="0"/>
              </a:rPr>
              <a:t>medu netjer</a:t>
            </a:r>
            <a:r>
              <a:rPr lang="en-US" sz="1700">
                <a:latin typeface="Helvetica" pitchFamily="2" charset="0"/>
              </a:rPr>
              <a:t>, “</a:t>
            </a:r>
            <a:r>
              <a:rPr lang="en-US" sz="1700" b="1">
                <a:latin typeface="Helvetica" pitchFamily="2" charset="0"/>
              </a:rPr>
              <a:t>words of the gods</a:t>
            </a:r>
            <a:r>
              <a:rPr lang="en-US" sz="1700">
                <a:latin typeface="Helvetica" pitchFamily="2" charset="0"/>
              </a:rPr>
              <a:t>”; this is what we refer to as </a:t>
            </a:r>
            <a:r>
              <a:rPr lang="en-US" sz="1700" b="1">
                <a:latin typeface="Helvetica" pitchFamily="2" charset="0"/>
              </a:rPr>
              <a:t>hieroglyphics</a:t>
            </a:r>
            <a:r>
              <a:rPr lang="en-US" sz="1700">
                <a:latin typeface="Helvetica" pitchFamily="2" charset="0"/>
              </a:rPr>
              <a:t>, after Greek </a:t>
            </a:r>
            <a:r>
              <a:rPr lang="en-US" sz="1700" b="1" i="1">
                <a:latin typeface="Helvetica" pitchFamily="2" charset="0"/>
              </a:rPr>
              <a:t>hieros</a:t>
            </a:r>
            <a:r>
              <a:rPr lang="en-US" sz="1700" b="1">
                <a:latin typeface="Helvetica" pitchFamily="2" charset="0"/>
              </a:rPr>
              <a:t> “holy” </a:t>
            </a:r>
            <a:r>
              <a:rPr lang="en-US" sz="1700">
                <a:latin typeface="Helvetica" pitchFamily="2" charset="0"/>
              </a:rPr>
              <a:t>and </a:t>
            </a:r>
            <a:r>
              <a:rPr lang="en-US" sz="1700" b="1" i="1">
                <a:latin typeface="Helvetica" pitchFamily="2" charset="0"/>
              </a:rPr>
              <a:t>glyphein</a:t>
            </a:r>
            <a:r>
              <a:rPr lang="en-US" sz="1700" b="1">
                <a:latin typeface="Helvetica" pitchFamily="2" charset="0"/>
              </a:rPr>
              <a:t> “to carve”</a:t>
            </a:r>
          </a:p>
          <a:p>
            <a:r>
              <a:rPr lang="en-US" sz="1700" b="1">
                <a:latin typeface="Helvetica" pitchFamily="2" charset="0"/>
              </a:rPr>
              <a:t>Patron deity of scribes</a:t>
            </a:r>
            <a:endParaRPr lang="en-US" sz="1700">
              <a:latin typeface="Helvetica" pitchFamily="2" charset="0"/>
            </a:endParaRPr>
          </a:p>
          <a:p>
            <a:r>
              <a:rPr lang="en-US" sz="1700">
                <a:latin typeface="Helvetica" pitchFamily="2" charset="0"/>
              </a:rPr>
              <a:t>Scribes worked in the </a:t>
            </a:r>
            <a:r>
              <a:rPr lang="en-US" sz="1700" b="1">
                <a:latin typeface="Helvetica" pitchFamily="2" charset="0"/>
              </a:rPr>
              <a:t>House of Life</a:t>
            </a:r>
            <a:r>
              <a:rPr lang="en-US" sz="1700">
                <a:latin typeface="Helvetica" pitchFamily="2" charset="0"/>
              </a:rPr>
              <a:t>: school, library, and workplace, attached to a temple </a:t>
            </a:r>
          </a:p>
          <a:p>
            <a:r>
              <a:rPr lang="en-US" sz="1700">
                <a:latin typeface="Helvetica" pitchFamily="2" charset="0"/>
              </a:rPr>
              <a:t>House of Life is where texts that provide </a:t>
            </a:r>
            <a:r>
              <a:rPr lang="en-US" sz="1700" b="1">
                <a:latin typeface="Helvetica" pitchFamily="2" charset="0"/>
              </a:rPr>
              <a:t>knowledge for passing into eternal paradise </a:t>
            </a:r>
            <a:r>
              <a:rPr lang="en-US" sz="1700">
                <a:latin typeface="Helvetica" pitchFamily="2" charset="0"/>
              </a:rPr>
              <a:t>are written and kept</a:t>
            </a:r>
          </a:p>
          <a:p>
            <a:r>
              <a:rPr lang="en-US" sz="1700">
                <a:latin typeface="Helvetica" pitchFamily="2" charset="0"/>
              </a:rPr>
              <a:t>If Thoth approved a scribe’s writing, his consort, Seshat, would store it in her immortal library for </a:t>
            </a:r>
            <a:r>
              <a:rPr lang="en-US" sz="1700" b="1">
                <a:latin typeface="Helvetica" pitchFamily="2" charset="0"/>
              </a:rPr>
              <a:t>eternity</a:t>
            </a:r>
          </a:p>
        </p:txBody>
      </p:sp>
      <p:pic>
        <p:nvPicPr>
          <p:cNvPr id="5" name="Picture 4">
            <a:extLst>
              <a:ext uri="{FF2B5EF4-FFF2-40B4-BE49-F238E27FC236}">
                <a16:creationId xmlns:a16="http://schemas.microsoft.com/office/drawing/2014/main" id="{0C6209FC-E769-B21F-2A57-124A941DB939}"/>
              </a:ext>
            </a:extLst>
          </p:cNvPr>
          <p:cNvPicPr>
            <a:picLocks noChangeAspect="1"/>
          </p:cNvPicPr>
          <p:nvPr/>
        </p:nvPicPr>
        <p:blipFill>
          <a:blip r:embed="rId3"/>
          <a:stretch>
            <a:fillRect/>
          </a:stretch>
        </p:blipFill>
        <p:spPr>
          <a:xfrm>
            <a:off x="5093425" y="284254"/>
            <a:ext cx="3384471" cy="4086478"/>
          </a:xfrm>
          <a:prstGeom prst="rect">
            <a:avLst/>
          </a:prstGeom>
        </p:spPr>
      </p:pic>
    </p:spTree>
    <p:extLst>
      <p:ext uri="{BB962C8B-B14F-4D97-AF65-F5344CB8AC3E}">
        <p14:creationId xmlns:p14="http://schemas.microsoft.com/office/powerpoint/2010/main" val="22369929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161CE-27B6-0943-00E1-98BFED3D99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08E848-3AB7-B6A0-F6FE-FD7D25BC6A68}"/>
              </a:ext>
            </a:extLst>
          </p:cNvPr>
          <p:cNvSpPr>
            <a:spLocks noGrp="1"/>
          </p:cNvSpPr>
          <p:nvPr>
            <p:ph type="title"/>
          </p:nvPr>
        </p:nvSpPr>
        <p:spPr>
          <a:xfrm>
            <a:off x="357921" y="233453"/>
            <a:ext cx="4490903" cy="938609"/>
          </a:xfrm>
        </p:spPr>
        <p:txBody>
          <a:bodyPr/>
          <a:lstStyle/>
          <a:p>
            <a:r>
              <a:rPr lang="en-US">
                <a:latin typeface="Helvetica" pitchFamily="2" charset="0"/>
              </a:rPr>
              <a:t>Thoth: God of Wisdom, Creation, and Magic</a:t>
            </a:r>
          </a:p>
        </p:txBody>
      </p:sp>
      <p:sp>
        <p:nvSpPr>
          <p:cNvPr id="7" name="Content Placeholder 8">
            <a:extLst>
              <a:ext uri="{FF2B5EF4-FFF2-40B4-BE49-F238E27FC236}">
                <a16:creationId xmlns:a16="http://schemas.microsoft.com/office/drawing/2014/main" id="{AFF1FFEC-F7A6-5E96-BC1D-28361EC328F2}"/>
              </a:ext>
            </a:extLst>
          </p:cNvPr>
          <p:cNvSpPr txBox="1">
            <a:spLocks/>
          </p:cNvSpPr>
          <p:nvPr/>
        </p:nvSpPr>
        <p:spPr>
          <a:xfrm>
            <a:off x="480060" y="2928945"/>
            <a:ext cx="8242437" cy="1843087"/>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1000"/>
              </a:spcBef>
            </a:pPr>
            <a:endParaRPr lang="en-US">
              <a:latin typeface="Helvetica" pitchFamily="2" charset="0"/>
            </a:endParaRPr>
          </a:p>
        </p:txBody>
      </p:sp>
      <p:sp>
        <p:nvSpPr>
          <p:cNvPr id="9" name="TextBox 8">
            <a:extLst>
              <a:ext uri="{FF2B5EF4-FFF2-40B4-BE49-F238E27FC236}">
                <a16:creationId xmlns:a16="http://schemas.microsoft.com/office/drawing/2014/main" id="{2A89C958-D8ED-390A-E70E-7644425A04D4}"/>
              </a:ext>
            </a:extLst>
          </p:cNvPr>
          <p:cNvSpPr txBox="1"/>
          <p:nvPr/>
        </p:nvSpPr>
        <p:spPr>
          <a:xfrm>
            <a:off x="5001985" y="4499148"/>
            <a:ext cx="3868913" cy="523220"/>
          </a:xfrm>
          <a:prstGeom prst="rect">
            <a:avLst/>
          </a:prstGeom>
          <a:noFill/>
        </p:spPr>
        <p:txBody>
          <a:bodyPr wrap="square" rtlCol="0">
            <a:spAutoFit/>
          </a:bodyPr>
          <a:lstStyle/>
          <a:p>
            <a:pPr marL="9525" lvl="1"/>
            <a:r>
              <a:rPr lang="en-US" sz="1400">
                <a:latin typeface="Helvetica" pitchFamily="2" charset="0"/>
              </a:rPr>
              <a:t>Photo credit: Book of the Dead, ca. 1275 BCE, papyrus, Thebes, Egypt (British Museum)</a:t>
            </a:r>
          </a:p>
        </p:txBody>
      </p:sp>
      <p:sp>
        <p:nvSpPr>
          <p:cNvPr id="10" name="Content Placeholder 8">
            <a:extLst>
              <a:ext uri="{FF2B5EF4-FFF2-40B4-BE49-F238E27FC236}">
                <a16:creationId xmlns:a16="http://schemas.microsoft.com/office/drawing/2014/main" id="{F77AD2C5-CDC5-2ACD-D1E6-C6D7FB0D7037}"/>
              </a:ext>
            </a:extLst>
          </p:cNvPr>
          <p:cNvSpPr>
            <a:spLocks noGrp="1"/>
          </p:cNvSpPr>
          <p:nvPr>
            <p:ph idx="1"/>
          </p:nvPr>
        </p:nvSpPr>
        <p:spPr>
          <a:xfrm>
            <a:off x="357397" y="1239519"/>
            <a:ext cx="4490903" cy="3320025"/>
          </a:xfrm>
        </p:spPr>
        <p:txBody>
          <a:bodyPr>
            <a:normAutofit/>
          </a:bodyPr>
          <a:lstStyle/>
          <a:p>
            <a:r>
              <a:rPr lang="en-US" sz="1700">
                <a:latin typeface="Helvetica" pitchFamily="2" charset="0"/>
              </a:rPr>
              <a:t>Thoth possessed 42 books containing </a:t>
            </a:r>
            <a:br>
              <a:rPr lang="en-US" sz="1700">
                <a:latin typeface="Helvetica" pitchFamily="2" charset="0"/>
              </a:rPr>
            </a:br>
            <a:r>
              <a:rPr lang="en-US" sz="1700" b="1">
                <a:latin typeface="Helvetica" pitchFamily="2" charset="0"/>
              </a:rPr>
              <a:t>all wisdom</a:t>
            </a:r>
          </a:p>
          <a:p>
            <a:r>
              <a:rPr lang="en-US" sz="1700">
                <a:latin typeface="Helvetica" pitchFamily="2" charset="0"/>
              </a:rPr>
              <a:t>Bore the title “Author of Every Work on Every Branch of Knowledge, Both Human and Divine” </a:t>
            </a:r>
          </a:p>
          <a:p>
            <a:r>
              <a:rPr lang="en-US" sz="1700">
                <a:latin typeface="Helvetica" pitchFamily="2" charset="0"/>
              </a:rPr>
              <a:t>In some myths, </a:t>
            </a:r>
            <a:r>
              <a:rPr lang="en-US" sz="1700" b="1">
                <a:latin typeface="Helvetica" pitchFamily="2" charset="0"/>
              </a:rPr>
              <a:t>Thoth is self-created </a:t>
            </a:r>
            <a:r>
              <a:rPr lang="en-US" sz="1700">
                <a:latin typeface="Helvetica" pitchFamily="2" charset="0"/>
              </a:rPr>
              <a:t>at the beginning of time and, as an ibis, lays the cosmic egg that holds all of creation</a:t>
            </a:r>
          </a:p>
          <a:p>
            <a:r>
              <a:rPr lang="en-US" sz="1700">
                <a:latin typeface="Helvetica" pitchFamily="2" charset="0"/>
              </a:rPr>
              <a:t>Known as “great in </a:t>
            </a:r>
            <a:r>
              <a:rPr lang="en-US" sz="1700" b="1" i="1">
                <a:latin typeface="Helvetica" pitchFamily="2" charset="0"/>
              </a:rPr>
              <a:t>heka</a:t>
            </a:r>
            <a:r>
              <a:rPr lang="en-US" sz="1700">
                <a:latin typeface="Helvetica" pitchFamily="2" charset="0"/>
              </a:rPr>
              <a:t>,” “lord of </a:t>
            </a:r>
            <a:r>
              <a:rPr lang="en-US" sz="1700" b="1" i="1">
                <a:latin typeface="Helvetica" pitchFamily="2" charset="0"/>
              </a:rPr>
              <a:t>heka</a:t>
            </a:r>
            <a:r>
              <a:rPr lang="en-US" sz="1700">
                <a:latin typeface="Helvetica" pitchFamily="2" charset="0"/>
              </a:rPr>
              <a:t>,” Egyptian word for “magic”: a supernatural force that can repel demonic attack and prevent or heal physical sickness or injury</a:t>
            </a:r>
          </a:p>
        </p:txBody>
      </p:sp>
      <p:pic>
        <p:nvPicPr>
          <p:cNvPr id="5" name="Picture 4">
            <a:extLst>
              <a:ext uri="{FF2B5EF4-FFF2-40B4-BE49-F238E27FC236}">
                <a16:creationId xmlns:a16="http://schemas.microsoft.com/office/drawing/2014/main" id="{07204667-355E-4A64-5BF4-76E904DED4E4}"/>
              </a:ext>
            </a:extLst>
          </p:cNvPr>
          <p:cNvPicPr>
            <a:picLocks noChangeAspect="1"/>
          </p:cNvPicPr>
          <p:nvPr/>
        </p:nvPicPr>
        <p:blipFill>
          <a:blip r:embed="rId3"/>
          <a:stretch>
            <a:fillRect/>
          </a:stretch>
        </p:blipFill>
        <p:spPr>
          <a:xfrm>
            <a:off x="5093425" y="284254"/>
            <a:ext cx="3384471" cy="4086478"/>
          </a:xfrm>
          <a:prstGeom prst="rect">
            <a:avLst/>
          </a:prstGeom>
        </p:spPr>
      </p:pic>
    </p:spTree>
    <p:extLst>
      <p:ext uri="{BB962C8B-B14F-4D97-AF65-F5344CB8AC3E}">
        <p14:creationId xmlns:p14="http://schemas.microsoft.com/office/powerpoint/2010/main" val="28199124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A635F-BDFD-7B3E-C209-AF90562D59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B177A2-0DA4-22D6-41E6-FC1386511901}"/>
              </a:ext>
            </a:extLst>
          </p:cNvPr>
          <p:cNvSpPr>
            <a:spLocks noGrp="1"/>
          </p:cNvSpPr>
          <p:nvPr>
            <p:ph type="title"/>
          </p:nvPr>
        </p:nvSpPr>
        <p:spPr>
          <a:xfrm>
            <a:off x="357921" y="142013"/>
            <a:ext cx="4490903" cy="660627"/>
          </a:xfrm>
        </p:spPr>
        <p:txBody>
          <a:bodyPr/>
          <a:lstStyle/>
          <a:p>
            <a:r>
              <a:rPr lang="en-US">
                <a:latin typeface="Helvetica" pitchFamily="2" charset="0"/>
              </a:rPr>
              <a:t>Thoth: Psychopomp</a:t>
            </a:r>
          </a:p>
        </p:txBody>
      </p:sp>
      <p:sp>
        <p:nvSpPr>
          <p:cNvPr id="7" name="Content Placeholder 8">
            <a:extLst>
              <a:ext uri="{FF2B5EF4-FFF2-40B4-BE49-F238E27FC236}">
                <a16:creationId xmlns:a16="http://schemas.microsoft.com/office/drawing/2014/main" id="{EF402CE6-242D-4D08-728D-390F82994F37}"/>
              </a:ext>
            </a:extLst>
          </p:cNvPr>
          <p:cNvSpPr txBox="1">
            <a:spLocks/>
          </p:cNvSpPr>
          <p:nvPr/>
        </p:nvSpPr>
        <p:spPr>
          <a:xfrm>
            <a:off x="480060" y="2928945"/>
            <a:ext cx="8242437" cy="1843087"/>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1000"/>
              </a:spcBef>
            </a:pPr>
            <a:endParaRPr lang="en-US">
              <a:latin typeface="Helvetica" pitchFamily="2" charset="0"/>
            </a:endParaRPr>
          </a:p>
        </p:txBody>
      </p:sp>
      <p:sp>
        <p:nvSpPr>
          <p:cNvPr id="9" name="TextBox 8">
            <a:extLst>
              <a:ext uri="{FF2B5EF4-FFF2-40B4-BE49-F238E27FC236}">
                <a16:creationId xmlns:a16="http://schemas.microsoft.com/office/drawing/2014/main" id="{C693AB63-3837-5E70-5F9A-991BFDD1C2F4}"/>
              </a:ext>
            </a:extLst>
          </p:cNvPr>
          <p:cNvSpPr txBox="1"/>
          <p:nvPr/>
        </p:nvSpPr>
        <p:spPr>
          <a:xfrm>
            <a:off x="5001985" y="4499148"/>
            <a:ext cx="3868913" cy="523220"/>
          </a:xfrm>
          <a:prstGeom prst="rect">
            <a:avLst/>
          </a:prstGeom>
          <a:noFill/>
        </p:spPr>
        <p:txBody>
          <a:bodyPr wrap="square" rtlCol="0">
            <a:spAutoFit/>
          </a:bodyPr>
          <a:lstStyle/>
          <a:p>
            <a:pPr marL="9525" lvl="1"/>
            <a:r>
              <a:rPr lang="en-US" sz="1400">
                <a:latin typeface="Helvetica" pitchFamily="2" charset="0"/>
              </a:rPr>
              <a:t>Photo credit: Book of the Dead, ca. 1275 BCE, papyrus, Thebes, Egypt (British Museum)</a:t>
            </a:r>
          </a:p>
        </p:txBody>
      </p:sp>
      <p:sp>
        <p:nvSpPr>
          <p:cNvPr id="10" name="Content Placeholder 8">
            <a:extLst>
              <a:ext uri="{FF2B5EF4-FFF2-40B4-BE49-F238E27FC236}">
                <a16:creationId xmlns:a16="http://schemas.microsoft.com/office/drawing/2014/main" id="{3D8D7AF7-04D4-33E8-EE9F-12346F74E487}"/>
              </a:ext>
            </a:extLst>
          </p:cNvPr>
          <p:cNvSpPr>
            <a:spLocks noGrp="1"/>
          </p:cNvSpPr>
          <p:nvPr>
            <p:ph idx="1"/>
          </p:nvPr>
        </p:nvSpPr>
        <p:spPr>
          <a:xfrm>
            <a:off x="357397" y="802640"/>
            <a:ext cx="4490903" cy="3320025"/>
          </a:xfrm>
        </p:spPr>
        <p:txBody>
          <a:bodyPr>
            <a:normAutofit/>
          </a:bodyPr>
          <a:lstStyle/>
          <a:p>
            <a:r>
              <a:rPr lang="en-US" sz="1700">
                <a:latin typeface="Helvetica" pitchFamily="2" charset="0"/>
              </a:rPr>
              <a:t>Worship of Thoth began in Pre-Dynastic Period, 6000–3150 BCE </a:t>
            </a:r>
          </a:p>
          <a:p>
            <a:r>
              <a:rPr lang="en-US" sz="1700">
                <a:latin typeface="Helvetica" pitchFamily="2" charset="0"/>
              </a:rPr>
              <a:t>Thoth appears prominently in Egypt’s oldest religious texts, the Pyramid Texts, dated to 2350-2150 BCE</a:t>
            </a:r>
          </a:p>
          <a:p>
            <a:r>
              <a:rPr lang="en-US" sz="1700">
                <a:latin typeface="Helvetica" pitchFamily="2" charset="0"/>
              </a:rPr>
              <a:t>Thoth venerated through the Ptolemaic Period (323-30 BCE), the last dynastic era of Egyptian history</a:t>
            </a:r>
          </a:p>
          <a:p>
            <a:r>
              <a:rPr lang="en-US" sz="1700">
                <a:latin typeface="Helvetica" pitchFamily="2" charset="0"/>
              </a:rPr>
              <a:t>Thoth then synthesized with Greek god Hermes to become </a:t>
            </a:r>
            <a:r>
              <a:rPr lang="en-US" sz="1700" b="1">
                <a:latin typeface="Helvetica" pitchFamily="2" charset="0"/>
              </a:rPr>
              <a:t>Hermes Trismegistus</a:t>
            </a:r>
            <a:r>
              <a:rPr lang="en-US" sz="1700">
                <a:latin typeface="Helvetica" pitchFamily="2" charset="0"/>
              </a:rPr>
              <a:t>, purported author of the Hermetica</a:t>
            </a:r>
          </a:p>
          <a:p>
            <a:r>
              <a:rPr lang="en-US" sz="1700">
                <a:latin typeface="Helvetica" pitchFamily="2" charset="0"/>
              </a:rPr>
              <a:t>Hermes and Thoth were both psychopomps</a:t>
            </a:r>
          </a:p>
          <a:p>
            <a:r>
              <a:rPr lang="en-US" sz="1700">
                <a:latin typeface="Helvetica" pitchFamily="2" charset="0"/>
              </a:rPr>
              <a:t>Thoth alone survived classical Egyptian theology and entered Western philosophy</a:t>
            </a:r>
          </a:p>
          <a:p>
            <a:endParaRPr lang="en-US" sz="1700">
              <a:latin typeface="Helvetica" pitchFamily="2" charset="0"/>
            </a:endParaRPr>
          </a:p>
          <a:p>
            <a:endParaRPr lang="en-US" sz="1700">
              <a:latin typeface="Helvetica" pitchFamily="2" charset="0"/>
            </a:endParaRPr>
          </a:p>
        </p:txBody>
      </p:sp>
      <p:pic>
        <p:nvPicPr>
          <p:cNvPr id="5" name="Picture 4">
            <a:extLst>
              <a:ext uri="{FF2B5EF4-FFF2-40B4-BE49-F238E27FC236}">
                <a16:creationId xmlns:a16="http://schemas.microsoft.com/office/drawing/2014/main" id="{C8EA6E62-61C9-BCC6-2A62-247B6BB99836}"/>
              </a:ext>
            </a:extLst>
          </p:cNvPr>
          <p:cNvPicPr>
            <a:picLocks noChangeAspect="1"/>
          </p:cNvPicPr>
          <p:nvPr/>
        </p:nvPicPr>
        <p:blipFill>
          <a:blip r:embed="rId3"/>
          <a:stretch>
            <a:fillRect/>
          </a:stretch>
        </p:blipFill>
        <p:spPr>
          <a:xfrm>
            <a:off x="5093425" y="284254"/>
            <a:ext cx="3384471" cy="4086478"/>
          </a:xfrm>
          <a:prstGeom prst="rect">
            <a:avLst/>
          </a:prstGeom>
        </p:spPr>
      </p:pic>
    </p:spTree>
    <p:extLst>
      <p:ext uri="{BB962C8B-B14F-4D97-AF65-F5344CB8AC3E}">
        <p14:creationId xmlns:p14="http://schemas.microsoft.com/office/powerpoint/2010/main" val="1188136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514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close-up of a window&#10;&#10;Description automatically generated">
            <a:extLst>
              <a:ext uri="{FF2B5EF4-FFF2-40B4-BE49-F238E27FC236}">
                <a16:creationId xmlns:a16="http://schemas.microsoft.com/office/drawing/2014/main" id="{D810CB7F-0F93-B060-0468-0859546CEAEF}"/>
              </a:ext>
            </a:extLst>
          </p:cNvPr>
          <p:cNvPicPr>
            <a:picLocks noGrp="1" noChangeAspect="1"/>
          </p:cNvPicPr>
          <p:nvPr>
            <p:ph idx="1"/>
          </p:nvPr>
        </p:nvPicPr>
        <p:blipFill>
          <a:blip r:embed="rId2"/>
          <a:srcRect t="7780" b="17234"/>
          <a:stretch/>
        </p:blipFill>
        <p:spPr>
          <a:xfrm>
            <a:off x="20" y="961"/>
            <a:ext cx="9143980" cy="5142539"/>
          </a:xfrm>
          <a:prstGeom prst="rect">
            <a:avLst/>
          </a:prstGeom>
        </p:spPr>
      </p:pic>
    </p:spTree>
    <p:extLst>
      <p:ext uri="{BB962C8B-B14F-4D97-AF65-F5344CB8AC3E}">
        <p14:creationId xmlns:p14="http://schemas.microsoft.com/office/powerpoint/2010/main" val="28797396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FBF2C-AE1F-1586-5F13-EB4F453A9C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D23630-A52E-7190-0AA7-7B88B5B08679}"/>
              </a:ext>
            </a:extLst>
          </p:cNvPr>
          <p:cNvSpPr>
            <a:spLocks noGrp="1"/>
          </p:cNvSpPr>
          <p:nvPr>
            <p:ph type="title"/>
          </p:nvPr>
        </p:nvSpPr>
        <p:spPr>
          <a:xfrm>
            <a:off x="357921" y="223068"/>
            <a:ext cx="4490903" cy="945107"/>
          </a:xfrm>
        </p:spPr>
        <p:txBody>
          <a:bodyPr/>
          <a:lstStyle/>
          <a:p>
            <a:r>
              <a:rPr lang="en-US">
                <a:latin typeface="Helvetica" pitchFamily="2" charset="0"/>
              </a:rPr>
              <a:t>Thoth: Prometheus with a Pen</a:t>
            </a:r>
          </a:p>
        </p:txBody>
      </p:sp>
      <p:sp>
        <p:nvSpPr>
          <p:cNvPr id="7" name="Content Placeholder 8">
            <a:extLst>
              <a:ext uri="{FF2B5EF4-FFF2-40B4-BE49-F238E27FC236}">
                <a16:creationId xmlns:a16="http://schemas.microsoft.com/office/drawing/2014/main" id="{ED55DEFD-96A4-A0A8-EF1E-B063CC6D4F4C}"/>
              </a:ext>
            </a:extLst>
          </p:cNvPr>
          <p:cNvSpPr txBox="1">
            <a:spLocks/>
          </p:cNvSpPr>
          <p:nvPr/>
        </p:nvSpPr>
        <p:spPr>
          <a:xfrm>
            <a:off x="480060" y="2928945"/>
            <a:ext cx="8242437" cy="1843087"/>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1000"/>
              </a:spcBef>
            </a:pPr>
            <a:endParaRPr lang="en-US">
              <a:latin typeface="Helvetica" pitchFamily="2" charset="0"/>
            </a:endParaRPr>
          </a:p>
        </p:txBody>
      </p:sp>
      <p:sp>
        <p:nvSpPr>
          <p:cNvPr id="9" name="TextBox 8">
            <a:extLst>
              <a:ext uri="{FF2B5EF4-FFF2-40B4-BE49-F238E27FC236}">
                <a16:creationId xmlns:a16="http://schemas.microsoft.com/office/drawing/2014/main" id="{F6F956A2-CB16-F584-6D3B-BCD9851B21C7}"/>
              </a:ext>
            </a:extLst>
          </p:cNvPr>
          <p:cNvSpPr txBox="1"/>
          <p:nvPr/>
        </p:nvSpPr>
        <p:spPr>
          <a:xfrm>
            <a:off x="5001985" y="4499148"/>
            <a:ext cx="3868913" cy="523220"/>
          </a:xfrm>
          <a:prstGeom prst="rect">
            <a:avLst/>
          </a:prstGeom>
          <a:noFill/>
        </p:spPr>
        <p:txBody>
          <a:bodyPr wrap="square" rtlCol="0">
            <a:spAutoFit/>
          </a:bodyPr>
          <a:lstStyle/>
          <a:p>
            <a:pPr marL="9525" lvl="1"/>
            <a:r>
              <a:rPr lang="en-US" sz="1400">
                <a:latin typeface="Helvetica" pitchFamily="2" charset="0"/>
              </a:rPr>
              <a:t>Photo credit: Book of the Dead, ca. 1275 BCE, papyrus, Thebes, Egypt (British Museum)</a:t>
            </a:r>
          </a:p>
        </p:txBody>
      </p:sp>
      <p:sp>
        <p:nvSpPr>
          <p:cNvPr id="10" name="Content Placeholder 8">
            <a:extLst>
              <a:ext uri="{FF2B5EF4-FFF2-40B4-BE49-F238E27FC236}">
                <a16:creationId xmlns:a16="http://schemas.microsoft.com/office/drawing/2014/main" id="{11B59C42-43BC-1891-115A-38E0C993E1DB}"/>
              </a:ext>
            </a:extLst>
          </p:cNvPr>
          <p:cNvSpPr>
            <a:spLocks noGrp="1"/>
          </p:cNvSpPr>
          <p:nvPr>
            <p:ph idx="1"/>
          </p:nvPr>
        </p:nvSpPr>
        <p:spPr>
          <a:xfrm>
            <a:off x="357397" y="1268932"/>
            <a:ext cx="4490903" cy="3320025"/>
          </a:xfrm>
        </p:spPr>
        <p:txBody>
          <a:bodyPr>
            <a:normAutofit/>
          </a:bodyPr>
          <a:lstStyle/>
          <a:p>
            <a:r>
              <a:rPr lang="en-US" sz="1700">
                <a:latin typeface="Helvetica" pitchFamily="2" charset="0"/>
              </a:rPr>
              <a:t>Prometheus gave rise to human civilization by giving us fire; Thoth plays a similar role by giving us writing</a:t>
            </a:r>
          </a:p>
          <a:p>
            <a:r>
              <a:rPr lang="en-US" sz="1700">
                <a:latin typeface="Helvetica" pitchFamily="2" charset="0"/>
              </a:rPr>
              <a:t>Thoth straddles and orchestrates humanity’s transition from orality to literacy</a:t>
            </a:r>
          </a:p>
          <a:p>
            <a:r>
              <a:rPr lang="en-US" sz="1700">
                <a:latin typeface="Helvetica" pitchFamily="2" charset="0"/>
              </a:rPr>
              <a:t>Writing and reading defeat time and space, allowing consciousness to participate in the eternal realm of the gods</a:t>
            </a:r>
          </a:p>
          <a:p>
            <a:r>
              <a:rPr lang="en-US" sz="1700">
                <a:latin typeface="Helvetica" pitchFamily="2" charset="0"/>
              </a:rPr>
              <a:t>His gift transforms our consciousness, allowing us to use it for magic and divination</a:t>
            </a:r>
          </a:p>
        </p:txBody>
      </p:sp>
      <p:pic>
        <p:nvPicPr>
          <p:cNvPr id="5" name="Picture 4">
            <a:extLst>
              <a:ext uri="{FF2B5EF4-FFF2-40B4-BE49-F238E27FC236}">
                <a16:creationId xmlns:a16="http://schemas.microsoft.com/office/drawing/2014/main" id="{4BD37DC9-4434-9C34-8209-EA75AFCF2FE4}"/>
              </a:ext>
            </a:extLst>
          </p:cNvPr>
          <p:cNvPicPr>
            <a:picLocks noChangeAspect="1"/>
          </p:cNvPicPr>
          <p:nvPr/>
        </p:nvPicPr>
        <p:blipFill>
          <a:blip r:embed="rId3"/>
          <a:stretch>
            <a:fillRect/>
          </a:stretch>
        </p:blipFill>
        <p:spPr>
          <a:xfrm>
            <a:off x="5093425" y="284254"/>
            <a:ext cx="3384471" cy="4086478"/>
          </a:xfrm>
          <a:prstGeom prst="rect">
            <a:avLst/>
          </a:prstGeom>
        </p:spPr>
      </p:pic>
    </p:spTree>
    <p:extLst>
      <p:ext uri="{BB962C8B-B14F-4D97-AF65-F5344CB8AC3E}">
        <p14:creationId xmlns:p14="http://schemas.microsoft.com/office/powerpoint/2010/main" val="25947890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DA94D-8F47-F478-C25B-730625A3703B}"/>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9A815770-F8E8-F816-C4D4-F4F0586CB3BB}"/>
              </a:ext>
            </a:extLst>
          </p:cNvPr>
          <p:cNvPicPr>
            <a:picLocks noChangeAspect="1"/>
          </p:cNvPicPr>
          <p:nvPr/>
        </p:nvPicPr>
        <p:blipFill>
          <a:blip r:embed="rId3">
            <a:alphaModFix/>
          </a:blip>
          <a:stretch>
            <a:fillRect/>
          </a:stretch>
        </p:blipFill>
        <p:spPr>
          <a:xfrm>
            <a:off x="-88900" y="-680823"/>
            <a:ext cx="9385300" cy="5903658"/>
          </a:xfrm>
          <a:prstGeom prst="rect">
            <a:avLst/>
          </a:prstGeom>
        </p:spPr>
      </p:pic>
      <p:sp>
        <p:nvSpPr>
          <p:cNvPr id="2" name="Title 1">
            <a:extLst>
              <a:ext uri="{FF2B5EF4-FFF2-40B4-BE49-F238E27FC236}">
                <a16:creationId xmlns:a16="http://schemas.microsoft.com/office/drawing/2014/main" id="{956EEC51-3806-7E46-E5C4-D320FABD3601}"/>
              </a:ext>
            </a:extLst>
          </p:cNvPr>
          <p:cNvSpPr>
            <a:spLocks noGrp="1"/>
          </p:cNvSpPr>
          <p:nvPr>
            <p:ph type="ctrTitle"/>
          </p:nvPr>
        </p:nvSpPr>
        <p:spPr>
          <a:xfrm>
            <a:off x="2252886" y="1266522"/>
            <a:ext cx="4640767" cy="1004484"/>
          </a:xfrm>
        </p:spPr>
        <p:txBody>
          <a:bodyPr>
            <a:noAutofit/>
          </a:bodyPr>
          <a:lstStyle/>
          <a:p>
            <a:r>
              <a:rPr lang="en-US" sz="5800" b="1">
                <a:ln>
                  <a:solidFill>
                    <a:schemeClr val="tx1"/>
                  </a:solidFill>
                </a:ln>
                <a:solidFill>
                  <a:schemeClr val="bg1"/>
                </a:solidFill>
                <a:latin typeface="Helvetica" pitchFamily="2" charset="0"/>
              </a:rPr>
              <a:t>Brent Winter</a:t>
            </a:r>
          </a:p>
        </p:txBody>
      </p:sp>
      <p:sp>
        <p:nvSpPr>
          <p:cNvPr id="3" name="Subtitle 2">
            <a:extLst>
              <a:ext uri="{FF2B5EF4-FFF2-40B4-BE49-F238E27FC236}">
                <a16:creationId xmlns:a16="http://schemas.microsoft.com/office/drawing/2014/main" id="{D882F62E-8C87-2E0B-D32F-4612F682D595}"/>
              </a:ext>
            </a:extLst>
          </p:cNvPr>
          <p:cNvSpPr>
            <a:spLocks noGrp="1"/>
          </p:cNvSpPr>
          <p:nvPr>
            <p:ph type="subTitle" idx="1"/>
          </p:nvPr>
        </p:nvSpPr>
        <p:spPr>
          <a:xfrm>
            <a:off x="2344513" y="2271006"/>
            <a:ext cx="4457700" cy="396604"/>
          </a:xfrm>
        </p:spPr>
        <p:txBody>
          <a:bodyPr>
            <a:noAutofit/>
          </a:bodyPr>
          <a:lstStyle/>
          <a:p>
            <a:r>
              <a:rPr lang="en-US" sz="2800" b="1">
                <a:ln>
                  <a:solidFill>
                    <a:schemeClr val="tx1"/>
                  </a:solidFill>
                </a:ln>
                <a:solidFill>
                  <a:schemeClr val="bg1"/>
                </a:solidFill>
                <a:latin typeface="Helvetica" pitchFamily="2" charset="0"/>
              </a:rPr>
              <a:t>winterbrent1@gmail.com</a:t>
            </a:r>
          </a:p>
        </p:txBody>
      </p:sp>
      <p:sp>
        <p:nvSpPr>
          <p:cNvPr id="6" name="TextBox 5">
            <a:extLst>
              <a:ext uri="{FF2B5EF4-FFF2-40B4-BE49-F238E27FC236}">
                <a16:creationId xmlns:a16="http://schemas.microsoft.com/office/drawing/2014/main" id="{9776BC0D-2CA7-319A-1EC7-CFD27E1452F3}"/>
              </a:ext>
            </a:extLst>
          </p:cNvPr>
          <p:cNvSpPr txBox="1"/>
          <p:nvPr/>
        </p:nvSpPr>
        <p:spPr>
          <a:xfrm>
            <a:off x="655307" y="4861459"/>
            <a:ext cx="6697993" cy="276999"/>
          </a:xfrm>
          <a:prstGeom prst="rect">
            <a:avLst/>
          </a:prstGeom>
          <a:noFill/>
        </p:spPr>
        <p:txBody>
          <a:bodyPr wrap="square" rtlCol="0">
            <a:spAutoFit/>
          </a:bodyPr>
          <a:lstStyle/>
          <a:p>
            <a:r>
              <a:rPr lang="en-US" sz="1200" b="1">
                <a:solidFill>
                  <a:schemeClr val="bg1"/>
                </a:solidFill>
                <a:latin typeface="Helvetica" pitchFamily="2" charset="0"/>
              </a:rPr>
              <a:t>Photo credit: Book of the Dead, ca. 1275 BCE, papyrus, Thebes, Egypt (British Museum)</a:t>
            </a:r>
          </a:p>
        </p:txBody>
      </p:sp>
    </p:spTree>
    <p:extLst>
      <p:ext uri="{BB962C8B-B14F-4D97-AF65-F5344CB8AC3E}">
        <p14:creationId xmlns:p14="http://schemas.microsoft.com/office/powerpoint/2010/main" val="1517281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8C284-C1E6-CF01-6784-49ABD31307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4E83BB-78E9-7F28-3A59-A03FFE67BA75}"/>
              </a:ext>
            </a:extLst>
          </p:cNvPr>
          <p:cNvSpPr>
            <a:spLocks noGrp="1"/>
          </p:cNvSpPr>
          <p:nvPr>
            <p:ph type="title"/>
          </p:nvPr>
        </p:nvSpPr>
        <p:spPr>
          <a:xfrm>
            <a:off x="357922" y="456974"/>
            <a:ext cx="3745726" cy="994172"/>
          </a:xfrm>
        </p:spPr>
        <p:txBody>
          <a:bodyPr/>
          <a:lstStyle/>
          <a:p>
            <a:r>
              <a:rPr lang="en-US" i="1">
                <a:latin typeface="Helvetica" pitchFamily="2" charset="0"/>
              </a:rPr>
              <a:t>Jerusalem: Emanation of the Giant Albion</a:t>
            </a:r>
          </a:p>
        </p:txBody>
      </p:sp>
      <p:sp>
        <p:nvSpPr>
          <p:cNvPr id="9" name="TextBox 8">
            <a:extLst>
              <a:ext uri="{FF2B5EF4-FFF2-40B4-BE49-F238E27FC236}">
                <a16:creationId xmlns:a16="http://schemas.microsoft.com/office/drawing/2014/main" id="{A8BA4FAE-4167-D9EF-6226-2E449404FBA0}"/>
              </a:ext>
            </a:extLst>
          </p:cNvPr>
          <p:cNvSpPr txBox="1"/>
          <p:nvPr/>
        </p:nvSpPr>
        <p:spPr>
          <a:xfrm>
            <a:off x="5266145" y="4570268"/>
            <a:ext cx="3868913" cy="523220"/>
          </a:xfrm>
          <a:prstGeom prst="rect">
            <a:avLst/>
          </a:prstGeom>
          <a:noFill/>
        </p:spPr>
        <p:txBody>
          <a:bodyPr wrap="square" rtlCol="0">
            <a:spAutoFit/>
          </a:bodyPr>
          <a:lstStyle/>
          <a:p>
            <a:pPr marL="9525" lvl="1"/>
            <a:r>
              <a:rPr lang="en-US" sz="1400">
                <a:latin typeface="Helvetica" pitchFamily="2" charset="0"/>
              </a:rPr>
              <a:t>Source: The William Blake Archive (blakearchive.org)</a:t>
            </a:r>
          </a:p>
        </p:txBody>
      </p:sp>
      <p:sp>
        <p:nvSpPr>
          <p:cNvPr id="10" name="Content Placeholder 8">
            <a:extLst>
              <a:ext uri="{FF2B5EF4-FFF2-40B4-BE49-F238E27FC236}">
                <a16:creationId xmlns:a16="http://schemas.microsoft.com/office/drawing/2014/main" id="{232B5D0C-0D6A-69CF-B012-0D92F83334DC}"/>
              </a:ext>
            </a:extLst>
          </p:cNvPr>
          <p:cNvSpPr>
            <a:spLocks noGrp="1"/>
          </p:cNvSpPr>
          <p:nvPr>
            <p:ph idx="1"/>
          </p:nvPr>
        </p:nvSpPr>
        <p:spPr>
          <a:xfrm>
            <a:off x="357921" y="2001520"/>
            <a:ext cx="4735503" cy="1219200"/>
          </a:xfrm>
        </p:spPr>
        <p:txBody>
          <a:bodyPr>
            <a:normAutofit/>
          </a:bodyPr>
          <a:lstStyle/>
          <a:p>
            <a:pPr marL="0" indent="0">
              <a:buNone/>
            </a:pPr>
            <a:r>
              <a:rPr lang="en-US" sz="1700">
                <a:latin typeface="Helvetica" pitchFamily="2" charset="0"/>
              </a:rPr>
              <a:t>Reader! lover of books! lover of heaven</a:t>
            </a:r>
            <a:br>
              <a:rPr lang="en-US" sz="1700">
                <a:latin typeface="Helvetica" pitchFamily="2" charset="0"/>
              </a:rPr>
            </a:br>
            <a:r>
              <a:rPr lang="en-US" sz="1700">
                <a:latin typeface="Helvetica" pitchFamily="2" charset="0"/>
              </a:rPr>
              <a:t>And of that God from whom all books are given</a:t>
            </a:r>
            <a:br>
              <a:rPr lang="en-US" sz="1700">
                <a:latin typeface="Helvetica" pitchFamily="2" charset="0"/>
              </a:rPr>
            </a:br>
            <a:r>
              <a:rPr lang="en-US" sz="1700">
                <a:latin typeface="Helvetica" pitchFamily="2" charset="0"/>
              </a:rPr>
              <a:t>Who in mysterious Sinai’s awful cave</a:t>
            </a:r>
            <a:br>
              <a:rPr lang="en-US" sz="1700">
                <a:latin typeface="Helvetica" pitchFamily="2" charset="0"/>
              </a:rPr>
            </a:br>
            <a:r>
              <a:rPr lang="en-US" sz="1700">
                <a:latin typeface="Helvetica" pitchFamily="2" charset="0"/>
              </a:rPr>
              <a:t>To Man the wondrous art of writing gave,</a:t>
            </a:r>
            <a:br>
              <a:rPr lang="en-US" sz="1700">
                <a:latin typeface="Helvetica" pitchFamily="2" charset="0"/>
              </a:rPr>
            </a:br>
            <a:r>
              <a:rPr lang="en-US" sz="1700">
                <a:latin typeface="Helvetica" pitchFamily="2" charset="0"/>
              </a:rPr>
              <a:t>Again he speaks in thunder and in fire!</a:t>
            </a:r>
          </a:p>
          <a:p>
            <a:pPr marL="0" indent="0">
              <a:buNone/>
            </a:pPr>
            <a:r>
              <a:rPr lang="en-US" sz="1700">
                <a:latin typeface="Helvetica" pitchFamily="2" charset="0"/>
              </a:rPr>
              <a:t>—William Blake</a:t>
            </a:r>
          </a:p>
        </p:txBody>
      </p:sp>
      <p:pic>
        <p:nvPicPr>
          <p:cNvPr id="5" name="Picture 4">
            <a:extLst>
              <a:ext uri="{FF2B5EF4-FFF2-40B4-BE49-F238E27FC236}">
                <a16:creationId xmlns:a16="http://schemas.microsoft.com/office/drawing/2014/main" id="{759EEF35-81A4-78B7-A896-82ED6D8514DC}"/>
              </a:ext>
            </a:extLst>
          </p:cNvPr>
          <p:cNvPicPr>
            <a:picLocks noChangeAspect="1"/>
          </p:cNvPicPr>
          <p:nvPr/>
        </p:nvPicPr>
        <p:blipFill>
          <a:blip r:embed="rId3"/>
          <a:stretch>
            <a:fillRect/>
          </a:stretch>
        </p:blipFill>
        <p:spPr>
          <a:xfrm>
            <a:off x="5345377" y="162334"/>
            <a:ext cx="3361288" cy="4358640"/>
          </a:xfrm>
          <a:prstGeom prst="rect">
            <a:avLst/>
          </a:prstGeom>
          <a:solidFill>
            <a:schemeClr val="bg1"/>
          </a:solidFill>
          <a:ln>
            <a:solidFill>
              <a:schemeClr val="tx1"/>
            </a:solidFill>
          </a:ln>
        </p:spPr>
      </p:pic>
    </p:spTree>
    <p:extLst>
      <p:ext uri="{BB962C8B-B14F-4D97-AF65-F5344CB8AC3E}">
        <p14:creationId xmlns:p14="http://schemas.microsoft.com/office/powerpoint/2010/main" val="3324215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5D0D5-F410-3F8D-6A00-FF04040B071D}"/>
              </a:ext>
            </a:extLst>
          </p:cNvPr>
          <p:cNvSpPr>
            <a:spLocks noGrp="1"/>
          </p:cNvSpPr>
          <p:nvPr>
            <p:ph type="title"/>
          </p:nvPr>
        </p:nvSpPr>
        <p:spPr/>
        <p:txBody>
          <a:bodyPr/>
          <a:lstStyle/>
          <a:p>
            <a:endParaRPr lang="en-US"/>
          </a:p>
        </p:txBody>
      </p:sp>
      <p:pic>
        <p:nvPicPr>
          <p:cNvPr id="5" name="Content Placeholder 4" descr="A group of runes on a table&#10;&#10;Description automatically generated">
            <a:extLst>
              <a:ext uri="{FF2B5EF4-FFF2-40B4-BE49-F238E27FC236}">
                <a16:creationId xmlns:a16="http://schemas.microsoft.com/office/drawing/2014/main" id="{3B2E2E30-323F-BB9E-3571-C1B9DD7F12E0}"/>
              </a:ext>
            </a:extLst>
          </p:cNvPr>
          <p:cNvPicPr>
            <a:picLocks noGrp="1" noChangeAspect="1"/>
          </p:cNvPicPr>
          <p:nvPr>
            <p:ph idx="1"/>
          </p:nvPr>
        </p:nvPicPr>
        <p:blipFill>
          <a:blip r:embed="rId2"/>
          <a:stretch>
            <a:fillRect/>
          </a:stretch>
        </p:blipFill>
        <p:spPr>
          <a:xfrm>
            <a:off x="549885" y="-241624"/>
            <a:ext cx="8015730" cy="6011799"/>
          </a:xfrm>
        </p:spPr>
      </p:pic>
    </p:spTree>
    <p:extLst>
      <p:ext uri="{BB962C8B-B14F-4D97-AF65-F5344CB8AC3E}">
        <p14:creationId xmlns:p14="http://schemas.microsoft.com/office/powerpoint/2010/main" val="3102195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514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white oval object with a red line on it&#10;&#10;Description automatically generated">
            <a:extLst>
              <a:ext uri="{FF2B5EF4-FFF2-40B4-BE49-F238E27FC236}">
                <a16:creationId xmlns:a16="http://schemas.microsoft.com/office/drawing/2014/main" id="{07D249F2-F760-064C-2A4A-C69ED8DBEE4F}"/>
              </a:ext>
            </a:extLst>
          </p:cNvPr>
          <p:cNvPicPr>
            <a:picLocks noGrp="1" noChangeAspect="1"/>
          </p:cNvPicPr>
          <p:nvPr>
            <p:ph idx="1"/>
          </p:nvPr>
        </p:nvPicPr>
        <p:blipFill>
          <a:blip r:embed="rId2"/>
          <a:srcRect t="11082" b="13932"/>
          <a:stretch/>
        </p:blipFill>
        <p:spPr>
          <a:xfrm rot="10800000">
            <a:off x="20" y="961"/>
            <a:ext cx="9143980" cy="5142539"/>
          </a:xfrm>
          <a:prstGeom prst="rect">
            <a:avLst/>
          </a:prstGeom>
        </p:spPr>
      </p:pic>
    </p:spTree>
    <p:extLst>
      <p:ext uri="{BB962C8B-B14F-4D97-AF65-F5344CB8AC3E}">
        <p14:creationId xmlns:p14="http://schemas.microsoft.com/office/powerpoint/2010/main" val="1789532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F28CF-53E1-7710-9FD6-1933C90F8E8F}"/>
              </a:ext>
            </a:extLst>
          </p:cNvPr>
          <p:cNvSpPr>
            <a:spLocks noGrp="1"/>
          </p:cNvSpPr>
          <p:nvPr>
            <p:ph type="title"/>
          </p:nvPr>
        </p:nvSpPr>
        <p:spPr/>
        <p:txBody>
          <a:bodyPr/>
          <a:lstStyle/>
          <a:p>
            <a:endParaRPr lang="en-US"/>
          </a:p>
        </p:txBody>
      </p:sp>
      <p:pic>
        <p:nvPicPr>
          <p:cNvPr id="5" name="Content Placeholder 4" descr="A grey heat pump outside of a house&#10;&#10;Description automatically generated">
            <a:extLst>
              <a:ext uri="{FF2B5EF4-FFF2-40B4-BE49-F238E27FC236}">
                <a16:creationId xmlns:a16="http://schemas.microsoft.com/office/drawing/2014/main" id="{BFA77BAD-2FCE-0565-8D23-B6C42140B01D}"/>
              </a:ext>
            </a:extLst>
          </p:cNvPr>
          <p:cNvPicPr>
            <a:picLocks noGrp="1" noChangeAspect="1"/>
          </p:cNvPicPr>
          <p:nvPr>
            <p:ph idx="1"/>
          </p:nvPr>
        </p:nvPicPr>
        <p:blipFill>
          <a:blip r:embed="rId3"/>
          <a:stretch>
            <a:fillRect/>
          </a:stretch>
        </p:blipFill>
        <p:spPr>
          <a:xfrm>
            <a:off x="0" y="-771525"/>
            <a:ext cx="9144000" cy="6858001"/>
          </a:xfrm>
        </p:spPr>
      </p:pic>
    </p:spTree>
    <p:extLst>
      <p:ext uri="{BB962C8B-B14F-4D97-AF65-F5344CB8AC3E}">
        <p14:creationId xmlns:p14="http://schemas.microsoft.com/office/powerpoint/2010/main" val="2862777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514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pipe with a rusted piece of wood&#10;&#10;Description automatically generated">
            <a:extLst>
              <a:ext uri="{FF2B5EF4-FFF2-40B4-BE49-F238E27FC236}">
                <a16:creationId xmlns:a16="http://schemas.microsoft.com/office/drawing/2014/main" id="{A3868B17-C713-B9DE-6179-90D3E9C25EF7}"/>
              </a:ext>
            </a:extLst>
          </p:cNvPr>
          <p:cNvPicPr>
            <a:picLocks noGrp="1" noChangeAspect="1"/>
          </p:cNvPicPr>
          <p:nvPr>
            <p:ph idx="1"/>
          </p:nvPr>
        </p:nvPicPr>
        <p:blipFill>
          <a:blip r:embed="rId3"/>
          <a:srcRect t="15157" b="9857"/>
          <a:stretch/>
        </p:blipFill>
        <p:spPr>
          <a:xfrm>
            <a:off x="20" y="961"/>
            <a:ext cx="9143980" cy="5142539"/>
          </a:xfrm>
          <a:prstGeom prst="rect">
            <a:avLst/>
          </a:prstGeom>
        </p:spPr>
      </p:pic>
    </p:spTree>
    <p:extLst>
      <p:ext uri="{BB962C8B-B14F-4D97-AF65-F5344CB8AC3E}">
        <p14:creationId xmlns:p14="http://schemas.microsoft.com/office/powerpoint/2010/main" val="912327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AE12B-56CE-6A3E-7653-113C2B0E88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3FAFD1-B53F-536E-AD57-C2F42BB36561}"/>
              </a:ext>
            </a:extLst>
          </p:cNvPr>
          <p:cNvSpPr>
            <a:spLocks noGrp="1"/>
          </p:cNvSpPr>
          <p:nvPr>
            <p:ph type="title"/>
          </p:nvPr>
        </p:nvSpPr>
        <p:spPr/>
        <p:txBody>
          <a:bodyPr/>
          <a:lstStyle/>
          <a:p>
            <a:endParaRPr lang="en-US"/>
          </a:p>
        </p:txBody>
      </p:sp>
      <p:pic>
        <p:nvPicPr>
          <p:cNvPr id="5" name="Content Placeholder 4" descr="A group of runes on a table&#10;&#10;Description automatically generated">
            <a:extLst>
              <a:ext uri="{FF2B5EF4-FFF2-40B4-BE49-F238E27FC236}">
                <a16:creationId xmlns:a16="http://schemas.microsoft.com/office/drawing/2014/main" id="{2DB962C0-EC5C-5B8D-BA51-A1053823CEE9}"/>
              </a:ext>
            </a:extLst>
          </p:cNvPr>
          <p:cNvPicPr>
            <a:picLocks noGrp="1" noChangeAspect="1"/>
          </p:cNvPicPr>
          <p:nvPr>
            <p:ph idx="1"/>
          </p:nvPr>
        </p:nvPicPr>
        <p:blipFill>
          <a:blip r:embed="rId3"/>
          <a:stretch>
            <a:fillRect/>
          </a:stretch>
        </p:blipFill>
        <p:spPr>
          <a:xfrm>
            <a:off x="549885" y="-241624"/>
            <a:ext cx="8015730" cy="6011799"/>
          </a:xfrm>
        </p:spPr>
      </p:pic>
    </p:spTree>
    <p:extLst>
      <p:ext uri="{BB962C8B-B14F-4D97-AF65-F5344CB8AC3E}">
        <p14:creationId xmlns:p14="http://schemas.microsoft.com/office/powerpoint/2010/main" val="25399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514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3D5968DE-C69A-4E4A-A137-3A59C0E9E792}"/>
              </a:ext>
            </a:extLst>
          </p:cNvPr>
          <p:cNvPicPr>
            <a:picLocks noGrp="1" noChangeAspect="1"/>
          </p:cNvPicPr>
          <p:nvPr>
            <p:ph idx="1"/>
          </p:nvPr>
        </p:nvPicPr>
        <p:blipFill>
          <a:blip r:embed="rId2"/>
          <a:srcRect t="12714" b="12300"/>
          <a:stretch>
            <a:fillRect/>
          </a:stretch>
        </p:blipFill>
        <p:spPr>
          <a:xfrm>
            <a:off x="20" y="961"/>
            <a:ext cx="9143980" cy="5142539"/>
          </a:xfrm>
          <a:prstGeom prst="rect">
            <a:avLst/>
          </a:prstGeom>
        </p:spPr>
      </p:pic>
    </p:spTree>
    <p:extLst>
      <p:ext uri="{BB962C8B-B14F-4D97-AF65-F5344CB8AC3E}">
        <p14:creationId xmlns:p14="http://schemas.microsoft.com/office/powerpoint/2010/main" val="364986613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13812</TotalTime>
  <Words>6418</Words>
  <Application>Microsoft Macintosh PowerPoint</Application>
  <PresentationFormat>On-screen Show (16:9)</PresentationFormat>
  <Paragraphs>280</Paragraphs>
  <Slides>32</Slides>
  <Notes>28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Aptos</vt:lpstr>
      <vt:lpstr>Aptos Display</vt:lpstr>
      <vt:lpstr>Arial</vt:lpstr>
      <vt:lpstr>Helvetica</vt:lpstr>
      <vt:lpstr>Office Theme</vt:lpstr>
      <vt:lpstr>Prometheus with a Pen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Kabbalistic Paper Amulets</vt:lpstr>
      <vt:lpstr>Greek Alphabet Oracle</vt:lpstr>
      <vt:lpstr>Himmelbrief  (Heavenly Letter)</vt:lpstr>
      <vt:lpstr>Where Writing Meets Magic in the Dictionary:  The Etymology of “Grammar”</vt:lpstr>
      <vt:lpstr>Where Writing Meets Magic in the Dictionary:  The Etymology of “Grammar”</vt:lpstr>
      <vt:lpstr>Where Writing Meets Magic in the Dictionary:  The Etymology of “Grammar”</vt:lpstr>
      <vt:lpstr>Where Writing Meets Magic in the Dictionary:  The Etymology of “Grammar”</vt:lpstr>
      <vt:lpstr>Where Writing Meets Magic in the Dictionary:  The Etymology of “Grammar”</vt:lpstr>
      <vt:lpstr>Where Writing Meets Magic in the Dictionary:  The Etymology of “Grammar”</vt:lpstr>
      <vt:lpstr>Where Writing Meets Magic in the Dictionary:  The Etymology of “Grammar”</vt:lpstr>
      <vt:lpstr>Where Writing Meets Magic in the Dictionary:  The Etymology of “Grammar”</vt:lpstr>
      <vt:lpstr>PowerPoint Presentation</vt:lpstr>
      <vt:lpstr>The Invention of Writing:  A Process of Abstraction</vt:lpstr>
      <vt:lpstr>The Invention of Writing:  A Process of Abstraction</vt:lpstr>
      <vt:lpstr>PowerPoint Presentation</vt:lpstr>
      <vt:lpstr>PowerPoint Presentation</vt:lpstr>
      <vt:lpstr>PowerPoint Presentation</vt:lpstr>
      <vt:lpstr>Thoth: Divine Scribe</vt:lpstr>
      <vt:lpstr>Thoth: God of Wisdom, Creation, and Magic</vt:lpstr>
      <vt:lpstr>Thoth: Psychopomp</vt:lpstr>
      <vt:lpstr>Thoth: Prometheus with a Pen</vt:lpstr>
      <vt:lpstr>Brent Winter</vt:lpstr>
      <vt:lpstr>Jerusalem: Emanation of the Giant Albion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Brent Winter</dc:creator>
  <cp:lastModifiedBy>Brent Winter</cp:lastModifiedBy>
  <cp:revision>55</cp:revision>
  <dcterms:created xsi:type="dcterms:W3CDTF">2024-07-22T21:19:36Z</dcterms:created>
  <dcterms:modified xsi:type="dcterms:W3CDTF">2026-07-19T16:14:54Z</dcterms:modified>
</cp:coreProperties>
</file>