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f45912a5d2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f45912a5d2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f45912a5d2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f45912a5d2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f45912a5d2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f45912a5d2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45912a5d2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45912a5d2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f45912a5d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f45912a5d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f45912a5d2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f45912a5d2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f45912a5d2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f45912a5d2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1382850"/>
            <a:ext cx="8520600" cy="23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ic Sans MS"/>
                <a:ea typeface="Comic Sans MS"/>
                <a:cs typeface="Comic Sans MS"/>
                <a:sym typeface="Comic Sans MS"/>
              </a:rPr>
              <a:t>The Four Talismans: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ic Sans MS"/>
                <a:ea typeface="Comic Sans MS"/>
                <a:cs typeface="Comic Sans MS"/>
                <a:sym typeface="Comic Sans MS"/>
              </a:rPr>
              <a:t>Devotion, Initiation, and Magic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40295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Dr. Robert Patrick</a:t>
            </a:r>
            <a:endParaRPr/>
          </a:p>
        </p:txBody>
      </p:sp>
      <p:pic>
        <p:nvPicPr>
          <p:cNvPr id="56" name="Google Shape;56;p13" title="4 Talismans No Backgroun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52388" y="157250"/>
            <a:ext cx="1439225" cy="143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181925"/>
            <a:ext cx="5099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What’s your story? </a:t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754625"/>
            <a:ext cx="5240700" cy="381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stories we participate in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My story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This story: and they sailed to the north to study magic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Cath Maige Tuired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Tuatha De Danann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Magic: an art of change (Aidan Wachter)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Talisman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i="1" lang="en"/>
              <a:t>What if this is a paradigm for working magic in our lives, for the world?</a:t>
            </a:r>
            <a:endParaRPr i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i="1" lang="en"/>
              <a:t>Visit each city, Druid, talisman, story connections, guided meditations, and see </a:t>
            </a:r>
            <a:r>
              <a:rPr i="1" lang="en"/>
              <a:t>what</a:t>
            </a:r>
            <a:r>
              <a:rPr i="1" lang="en"/>
              <a:t> we are invited to work with.</a:t>
            </a:r>
            <a:endParaRPr i="1"/>
          </a:p>
        </p:txBody>
      </p:sp>
      <p:pic>
        <p:nvPicPr>
          <p:cNvPr descr="Forest of Cathedral Grove in British Columbia (Provided by Getty Images)"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2334" y="0"/>
            <a:ext cx="3443232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3822000" cy="412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North</a:t>
            </a:r>
            <a:endParaRPr b="1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--Falias</a:t>
            </a:r>
            <a:endParaRPr sz="22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--Morfesa</a:t>
            </a:r>
            <a:endParaRPr sz="22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--The Stone of Fal</a:t>
            </a:r>
            <a:endParaRPr sz="22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Fal--hedge, fence, creation of boundaries</a:t>
            </a:r>
            <a:endParaRPr sz="22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Mor--great</a:t>
            </a:r>
            <a:endParaRPr sz="22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fis--knowledge</a:t>
            </a:r>
            <a:endParaRPr sz="22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4301975" y="338175"/>
            <a:ext cx="4530300" cy="423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15" title="4 Talismans No Backgroun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33825" y="303450"/>
            <a:ext cx="4698475" cy="4698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C0000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445025"/>
            <a:ext cx="3822000" cy="423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East</a:t>
            </a:r>
            <a:endParaRPr b="1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--Findias (finn,find): white, bright, lustrous, fair-haired</a:t>
            </a:r>
            <a:br>
              <a:rPr lang="en" sz="22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endParaRPr sz="22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--Semias: transparent, rarified, air</a:t>
            </a:r>
            <a:endParaRPr sz="22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--The Sword of Nuadu: truth, fairness, justice, guardian of the community and values</a:t>
            </a:r>
            <a:endParaRPr sz="22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4301975" y="338175"/>
            <a:ext cx="4530300" cy="423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7" name="Google Shape;77;p16" title="4 Talismans No Backgroun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33825" y="303450"/>
            <a:ext cx="4698475" cy="4698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3822000" cy="412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Comic Sans MS"/>
                <a:ea typeface="Comic Sans MS"/>
                <a:cs typeface="Comic Sans MS"/>
                <a:sym typeface="Comic Sans MS"/>
              </a:rPr>
              <a:t>The South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Comic Sans MS"/>
                <a:ea typeface="Comic Sans MS"/>
                <a:cs typeface="Comic Sans MS"/>
                <a:sym typeface="Comic Sans MS"/>
              </a:rPr>
              <a:t>Gorias: fire, heat, transformative, creative</a:t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Comic Sans MS"/>
                <a:ea typeface="Comic Sans MS"/>
                <a:cs typeface="Comic Sans MS"/>
                <a:sym typeface="Comic Sans MS"/>
              </a:rPr>
              <a:t>Esras: outlet, means, opportunity, passage</a:t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Comic Sans MS"/>
                <a:ea typeface="Comic Sans MS"/>
                <a:cs typeface="Comic Sans MS"/>
                <a:sym typeface="Comic Sans MS"/>
              </a:rPr>
              <a:t>Spear of Lug: gifts and skills</a:t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4301975" y="338175"/>
            <a:ext cx="4530300" cy="423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4" name="Google Shape;84;p17" title="4 Talismans No Backgroun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33825" y="303450"/>
            <a:ext cx="4698475" cy="4698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9138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title"/>
          </p:nvPr>
        </p:nvSpPr>
        <p:spPr>
          <a:xfrm>
            <a:off x="311700" y="445025"/>
            <a:ext cx="3822000" cy="417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Comic Sans MS"/>
                <a:ea typeface="Comic Sans MS"/>
                <a:cs typeface="Comic Sans MS"/>
                <a:sym typeface="Comic Sans MS"/>
              </a:rPr>
              <a:t>The West</a:t>
            </a:r>
            <a:endParaRPr b="1"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Comic Sans MS"/>
                <a:ea typeface="Comic Sans MS"/>
                <a:cs typeface="Comic Sans MS"/>
                <a:sym typeface="Comic Sans MS"/>
              </a:rPr>
              <a:t>Murias: (muir) the sea</a:t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Comic Sans MS"/>
                <a:ea typeface="Comic Sans MS"/>
                <a:cs typeface="Comic Sans MS"/>
                <a:sym typeface="Comic Sans MS"/>
              </a:rPr>
              <a:t>Uiscias: (uisce) water</a:t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Comic Sans MS"/>
                <a:ea typeface="Comic Sans MS"/>
                <a:cs typeface="Comic Sans MS"/>
                <a:sym typeface="Comic Sans MS"/>
              </a:rPr>
              <a:t>The Cauldron of the Dagda:</a:t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Comic Sans MS"/>
                <a:ea typeface="Comic Sans MS"/>
                <a:cs typeface="Comic Sans MS"/>
                <a:sym typeface="Comic Sans MS"/>
              </a:rPr>
              <a:t>Abundance, life and death</a:t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0" name="Google Shape;90;p18"/>
          <p:cNvSpPr txBox="1"/>
          <p:nvPr>
            <p:ph idx="1" type="body"/>
          </p:nvPr>
        </p:nvSpPr>
        <p:spPr>
          <a:xfrm>
            <a:off x="4301975" y="338175"/>
            <a:ext cx="4530300" cy="423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1" name="Google Shape;91;p18" title="4 Talismans No Backgroun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33825" y="303450"/>
            <a:ext cx="4698475" cy="4698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type="title"/>
          </p:nvPr>
        </p:nvSpPr>
        <p:spPr>
          <a:xfrm>
            <a:off x="311700" y="445025"/>
            <a:ext cx="2879700" cy="420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ic Sans MS"/>
                <a:ea typeface="Comic Sans MS"/>
                <a:cs typeface="Comic Sans MS"/>
                <a:sym typeface="Comic Sans MS"/>
              </a:rPr>
              <a:t>The Center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Comic Sans MS"/>
                <a:ea typeface="Comic Sans MS"/>
                <a:cs typeface="Comic Sans MS"/>
                <a:sym typeface="Comic Sans MS"/>
              </a:rPr>
              <a:t>What are you bringing to your center?</a:t>
            </a:r>
            <a:endParaRPr sz="20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9"/>
          <p:cNvSpPr txBox="1"/>
          <p:nvPr>
            <p:ph idx="1" type="body"/>
          </p:nvPr>
        </p:nvSpPr>
        <p:spPr>
          <a:xfrm>
            <a:off x="3191400" y="401100"/>
            <a:ext cx="5680200" cy="424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Review your notes</a:t>
            </a:r>
            <a:endParaRPr b="1" i="1" sz="21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619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mic Sans MS"/>
              <a:buChar char="●"/>
            </a:pPr>
            <a:r>
              <a:rPr i="1" lang="en" sz="21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Stone: what has been given to you as grounding, </a:t>
            </a:r>
            <a:r>
              <a:rPr i="1" lang="en" sz="21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boundaries</a:t>
            </a:r>
            <a:r>
              <a:rPr i="1" lang="en" sz="21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, safe space that you can return to?</a:t>
            </a:r>
            <a:endParaRPr i="1" sz="21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mic Sans MS"/>
              <a:buChar char="●"/>
            </a:pPr>
            <a:r>
              <a:rPr i="1" lang="en" sz="21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Sword: what is light and life giving to you?</a:t>
            </a:r>
            <a:endParaRPr i="1" sz="21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mic Sans MS"/>
              <a:buChar char="●"/>
            </a:pPr>
            <a:r>
              <a:rPr i="1" lang="en" sz="21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Spear: what are gifts you claim for yourself and those still waiting?</a:t>
            </a:r>
            <a:endParaRPr i="1" sz="21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mic Sans MS"/>
              <a:buChar char="●"/>
            </a:pPr>
            <a:r>
              <a:rPr i="1" lang="en" sz="21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Cauldron: Can you feel abundance beginning to surround you?</a:t>
            </a:r>
            <a:endParaRPr i="1" sz="21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descr="abstract - color swirl spiral red green blue white (Provided by Getty Images)" id="98" name="Google Shape;9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150" y="1793150"/>
            <a:ext cx="1813676" cy="27211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>
            <p:ph type="title"/>
          </p:nvPr>
        </p:nvSpPr>
        <p:spPr>
          <a:xfrm>
            <a:off x="5866975" y="470250"/>
            <a:ext cx="2879700" cy="420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ic Sans MS"/>
                <a:ea typeface="Comic Sans MS"/>
                <a:cs typeface="Comic Sans MS"/>
                <a:sym typeface="Comic Sans MS"/>
              </a:rPr>
              <a:t>Ways to get it: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Comic Sans MS"/>
              <a:buChar char="●"/>
            </a:pPr>
            <a:r>
              <a:rPr lang="en" sz="2200">
                <a:latin typeface="Comic Sans MS"/>
                <a:ea typeface="Comic Sans MS"/>
                <a:cs typeface="Comic Sans MS"/>
                <a:sym typeface="Comic Sans MS"/>
              </a:rPr>
              <a:t>The Sojourner book table, 20.00 cash or Venmo</a:t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Comic Sans MS"/>
              <a:buChar char="●"/>
            </a:pPr>
            <a:r>
              <a:rPr lang="en" sz="2200">
                <a:latin typeface="Comic Sans MS"/>
                <a:ea typeface="Comic Sans MS"/>
                <a:cs typeface="Comic Sans MS"/>
                <a:sym typeface="Comic Sans MS"/>
              </a:rPr>
              <a:t>Amazon, 19.99</a:t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104" name="Google Shape;104;p20"/>
          <p:cNvSpPr txBox="1"/>
          <p:nvPr>
            <p:ph idx="1" type="body"/>
          </p:nvPr>
        </p:nvSpPr>
        <p:spPr>
          <a:xfrm>
            <a:off x="186775" y="375625"/>
            <a:ext cx="5680200" cy="424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</a:t>
            </a:r>
            <a:r>
              <a:rPr b="1" i="1" lang="en" sz="21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hat’s in the book?</a:t>
            </a:r>
            <a:endParaRPr b="1" i="1" sz="21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619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mic Sans MS"/>
              <a:buChar char="●"/>
            </a:pPr>
            <a:r>
              <a:rPr i="1" lang="en" sz="21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How this became a story for me</a:t>
            </a:r>
            <a:endParaRPr i="1" sz="21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mic Sans MS"/>
              <a:buChar char="●"/>
            </a:pPr>
            <a:r>
              <a:rPr i="1" lang="en" sz="21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Personal stories throughout the book</a:t>
            </a:r>
            <a:endParaRPr i="1" sz="21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mic Sans MS"/>
              <a:buChar char="●"/>
            </a:pPr>
            <a:r>
              <a:rPr i="1" lang="en" sz="21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Each talisman: research, meaning, spiritual exploration</a:t>
            </a:r>
            <a:endParaRPr i="1" sz="21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mic Sans MS"/>
              <a:buChar char="●"/>
            </a:pPr>
            <a:r>
              <a:rPr i="1" lang="en" sz="21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Devotional practice, script, commentary</a:t>
            </a:r>
            <a:endParaRPr i="1" sz="21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mic Sans MS"/>
              <a:buChar char="●"/>
            </a:pPr>
            <a:r>
              <a:rPr i="1" lang="en" sz="21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An initiatory exploration and process</a:t>
            </a:r>
            <a:endParaRPr i="1" sz="21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mic Sans MS"/>
              <a:buChar char="●"/>
            </a:pPr>
            <a:r>
              <a:rPr i="1" lang="en" sz="21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Working magice: a starting place</a:t>
            </a:r>
            <a:endParaRPr i="1" sz="21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mic Sans MS"/>
              <a:buChar char="●"/>
            </a:pPr>
            <a:r>
              <a:rPr i="1" lang="en" sz="21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 mystic’s theology</a:t>
            </a:r>
            <a:endParaRPr i="1" sz="21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mic Sans MS"/>
              <a:buChar char="●"/>
            </a:pPr>
            <a:r>
              <a:rPr i="1" lang="en" sz="21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My version of the story </a:t>
            </a:r>
            <a:endParaRPr i="1" sz="21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