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139"/>
            <a:lum/>
          </a:blip>
          <a:srcRect/>
          <a:stretch>
            <a:fillRect t="-41000"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5100"/>
              <a:t>Ancestral Magick for Unbinding the Past,</a:t>
            </a:r>
          </a:p>
          <a:p>
            <a:pPr algn="l">
              <a:lnSpc>
                <a:spcPct val="90000"/>
              </a:lnSpc>
            </a:pPr>
            <a:r>
              <a:rPr lang="en-US" sz="5100"/>
              <a:t>Healing the Present,</a:t>
            </a:r>
          </a:p>
          <a:p>
            <a:pPr algn="l">
              <a:lnSpc>
                <a:spcPct val="90000"/>
              </a:lnSpc>
            </a:pPr>
            <a:r>
              <a:rPr lang="en-US" sz="5100"/>
              <a:t>Empowering the Future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" y="4631161"/>
            <a:ext cx="6692827" cy="1569486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dirty="0"/>
              <a:t>Workshop</a:t>
            </a:r>
          </a:p>
          <a:p>
            <a:pPr algn="l">
              <a:lnSpc>
                <a:spcPct val="90000"/>
              </a:lnSpc>
            </a:pPr>
            <a:r>
              <a:rPr lang="en-US" dirty="0"/>
              <a:t>Dave Gaddy • The Weathered Wiseman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and holding bluury light">
            <a:extLst>
              <a:ext uri="{FF2B5EF4-FFF2-40B4-BE49-F238E27FC236}">
                <a16:creationId xmlns:a16="http://schemas.microsoft.com/office/drawing/2014/main" id="{C38D6ACE-608D-9226-C34E-9BCA4F7058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511" r="28744" b="-1"/>
          <a:stretch>
            <a:fillRect/>
          </a:stretch>
        </p:blipFill>
        <p:spPr>
          <a:xfrm>
            <a:off x="8268500" y="320040"/>
            <a:ext cx="3113456" cy="59814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4777739"/>
            <a:ext cx="3418990" cy="141211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/>
              <a:t>Choosing Your Ancestors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446D15-6474-C76B-E9C2-2C32633953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8957"/>
          <a:stretch>
            <a:fillRect/>
          </a:stretch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32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sX0" fmla="*/ 0 w 1371600"/>
              <a:gd name="csY0" fmla="*/ 0 h 18288"/>
              <a:gd name="csX1" fmla="*/ 685800 w 1371600"/>
              <a:gd name="csY1" fmla="*/ 0 h 18288"/>
              <a:gd name="csX2" fmla="*/ 1371600 w 1371600"/>
              <a:gd name="csY2" fmla="*/ 0 h 18288"/>
              <a:gd name="csX3" fmla="*/ 1371600 w 1371600"/>
              <a:gd name="csY3" fmla="*/ 18288 h 18288"/>
              <a:gd name="csX4" fmla="*/ 713232 w 1371600"/>
              <a:gd name="csY4" fmla="*/ 18288 h 18288"/>
              <a:gd name="csX5" fmla="*/ 0 w 1371600"/>
              <a:gd name="csY5" fmla="*/ 18288 h 18288"/>
              <a:gd name="csX6" fmla="*/ 0 w 1371600"/>
              <a:gd name="csY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8864" y="4868820"/>
            <a:ext cx="6897626" cy="1399223"/>
          </a:xfrm>
        </p:spPr>
        <p:txBody>
          <a:bodyPr anchor="ctr">
            <a:noAutofit/>
          </a:bodyPr>
          <a:lstStyle/>
          <a:p>
            <a:pPr>
              <a:defRPr sz="2400"/>
            </a:pPr>
            <a:r>
              <a:rPr lang="en-US" sz="2800" dirty="0"/>
              <a:t>Discernment</a:t>
            </a:r>
          </a:p>
          <a:p>
            <a:pPr>
              <a:defRPr sz="2400"/>
            </a:pPr>
            <a:r>
              <a:rPr lang="en-US" sz="2800" dirty="0"/>
              <a:t>Boundaries</a:t>
            </a:r>
          </a:p>
          <a:p>
            <a:pPr>
              <a:defRPr sz="2400"/>
            </a:pPr>
            <a:r>
              <a:rPr lang="en-US" sz="2800" dirty="0"/>
              <a:t>Wisdom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F7EB5F-90CD-D300-560C-1C7ED19660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48862"/>
          <a:stretch>
            <a:fillRect/>
          </a:stretch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anchor="ctr">
            <a:noAutofit/>
          </a:bodyPr>
          <a:lstStyle/>
          <a:p>
            <a:r>
              <a:rPr lang="en-US" sz="4800" dirty="0"/>
              <a:t>Death Does Not Erase Character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769" y="2943195"/>
            <a:ext cx="5065776" cy="3402363"/>
          </a:xfrm>
        </p:spPr>
        <p:txBody>
          <a:bodyPr anchor="t">
            <a:normAutofit/>
          </a:bodyPr>
          <a:lstStyle/>
          <a:p>
            <a:pPr>
              <a:defRPr sz="2400"/>
            </a:pPr>
            <a:r>
              <a:rPr lang="en-US" sz="3600" dirty="0"/>
              <a:t>Invite wisely</a:t>
            </a:r>
          </a:p>
          <a:p>
            <a:pPr>
              <a:defRPr sz="2400"/>
            </a:pPr>
            <a:r>
              <a:rPr lang="en-US" sz="3600" dirty="0"/>
              <a:t>Relationship requires trust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7F307E1-26FA-4252-94D1-9711C4518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2BD0D3-819E-0AA8-4651-211EB2DC8A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803" b="26803"/>
          <a:stretch/>
        </p:blipFill>
        <p:spPr>
          <a:xfrm>
            <a:off x="5155774" y="-150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627863-5B10-C7F9-AFD9-6C47B350DB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956" b="23956"/>
          <a:stretch/>
        </p:blipFill>
        <p:spPr>
          <a:xfrm>
            <a:off x="8551318" y="3376157"/>
            <a:ext cx="3661880" cy="3511851"/>
          </a:xfrm>
          <a:custGeom>
            <a:avLst/>
            <a:gdLst/>
            <a:ahLst/>
            <a:cxnLst/>
            <a:rect l="l" t="t" r="r" b="b"/>
            <a:pathLst>
              <a:path w="3661880" h="3401568">
                <a:moveTo>
                  <a:pt x="774544" y="0"/>
                </a:moveTo>
                <a:lnTo>
                  <a:pt x="3661880" y="0"/>
                </a:lnTo>
                <a:lnTo>
                  <a:pt x="3661880" y="3401568"/>
                </a:lnTo>
                <a:lnTo>
                  <a:pt x="0" y="3401568"/>
                </a:lnTo>
                <a:lnTo>
                  <a:pt x="104462" y="3186501"/>
                </a:lnTo>
                <a:cubicBezTo>
                  <a:pt x="492537" y="2345513"/>
                  <a:pt x="732594" y="1346092"/>
                  <a:pt x="769909" y="268359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066D17-5D05-BDE4-D2D0-1CEF7CBF4C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9302" r="-1" b="14836"/>
          <a:stretch>
            <a:fillRect/>
          </a:stretch>
        </p:blipFill>
        <p:spPr>
          <a:xfrm>
            <a:off x="5189550" y="3391166"/>
            <a:ext cx="4160507" cy="3481832"/>
          </a:xfrm>
          <a:custGeom>
            <a:avLst/>
            <a:gdLst/>
            <a:ahLst/>
            <a:cxnLst/>
            <a:rect l="l" t="t" r="r" b="b"/>
            <a:pathLst>
              <a:path w="4064598" h="3401568">
                <a:moveTo>
                  <a:pt x="749132" y="0"/>
                </a:moveTo>
                <a:lnTo>
                  <a:pt x="4064598" y="0"/>
                </a:lnTo>
                <a:lnTo>
                  <a:pt x="4059963" y="268360"/>
                </a:lnTo>
                <a:cubicBezTo>
                  <a:pt x="4022649" y="1346093"/>
                  <a:pt x="3782591" y="2345514"/>
                  <a:pt x="3394516" y="3186502"/>
                </a:cubicBezTo>
                <a:lnTo>
                  <a:pt x="3290055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398DFB7A-5FB9-4FBB-8BD1-0DBC6A365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1" name="Freeform: Shape 30">
            <a:extLst>
              <a:ext uri="{FF2B5EF4-FFF2-40B4-BE49-F238E27FC236}">
                <a16:creationId xmlns:a16="http://schemas.microsoft.com/office/drawing/2014/main" id="{357E4EC5-5150-4D8A-B97F-668E9075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>
            <a:normAutofit/>
          </a:bodyPr>
          <a:lstStyle/>
          <a:p>
            <a:r>
              <a:rPr lang="en-US" dirty="0"/>
              <a:t>The Four Streams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6429" y="2697163"/>
            <a:ext cx="2865591" cy="3771094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3600" dirty="0"/>
              <a:t>Blood</a:t>
            </a:r>
          </a:p>
          <a:p>
            <a:pPr>
              <a:defRPr sz="2400"/>
            </a:pPr>
            <a:r>
              <a:rPr lang="en-US" sz="3600" dirty="0"/>
              <a:t>Spirit</a:t>
            </a:r>
          </a:p>
          <a:p>
            <a:pPr>
              <a:defRPr sz="2400"/>
            </a:pPr>
            <a:r>
              <a:rPr lang="en-US" sz="3600" dirty="0"/>
              <a:t>Tradition</a:t>
            </a:r>
          </a:p>
          <a:p>
            <a:pPr>
              <a:defRPr sz="2400"/>
            </a:pPr>
            <a:r>
              <a:rPr lang="en-US" sz="3600" dirty="0"/>
              <a:t>Place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812DF7-6806-9492-813C-1D0E3E47AA3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108" r="14108"/>
          <a:stretch/>
        </p:blipFill>
        <p:spPr>
          <a:xfrm>
            <a:off x="8499367" y="-1270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89EB521-8FF7-8190-A971-28EBEFAAD4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852" r="15852"/>
          <a:stretch/>
        </p:blipFill>
        <p:spPr>
          <a:xfrm>
            <a:off x="3695130" y="0"/>
            <a:ext cx="9669642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Building Your Ancestral Court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3600" dirty="0"/>
              <a:t>A council of wisdom</a:t>
            </a:r>
          </a:p>
          <a:p>
            <a:pPr>
              <a:defRPr sz="2400"/>
            </a:pPr>
            <a:r>
              <a:rPr lang="en-US" sz="3600" dirty="0"/>
              <a:t>Not everyone receives an invitation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0849C0-3958-0786-B757-D90D70763E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079" r="9089" b="-2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13" y="385677"/>
            <a:ext cx="4349161" cy="1672127"/>
          </a:xfrm>
        </p:spPr>
        <p:txBody>
          <a:bodyPr anchor="b">
            <a:noAutofit/>
          </a:bodyPr>
          <a:lstStyle/>
          <a:p>
            <a:r>
              <a:rPr lang="en-US" sz="4800" dirty="0"/>
              <a:t>Guided Journey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>
              <a:defRPr sz="2400"/>
            </a:pPr>
            <a:r>
              <a:rPr lang="en-US" sz="4000" dirty="0"/>
              <a:t>Meeting the wise ancestor</a:t>
            </a:r>
          </a:p>
          <a:p>
            <a:pPr>
              <a:defRPr sz="2400"/>
            </a:pPr>
            <a:r>
              <a:rPr lang="en-US" sz="4000" dirty="0"/>
              <a:t>Receiving guidance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ope tied on old wooden railing">
            <a:extLst>
              <a:ext uri="{FF2B5EF4-FFF2-40B4-BE49-F238E27FC236}">
                <a16:creationId xmlns:a16="http://schemas.microsoft.com/office/drawing/2014/main" id="{34BC6C7C-CFF6-39D5-D548-85CA8EAB44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865" b="6865"/>
          <a:stretch>
            <a:fillRect/>
          </a:stretch>
        </p:blipFill>
        <p:spPr>
          <a:xfrm>
            <a:off x="1" y="1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Unbinding the Past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819" y="6059086"/>
            <a:ext cx="6931319" cy="3497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  <a:defRPr sz="2400"/>
            </a:pPr>
            <a:r>
              <a:rPr lang="en-US" sz="2400" dirty="0">
                <a:solidFill>
                  <a:schemeClr val="accent2"/>
                </a:solidFill>
              </a:rPr>
              <a:t>Not everything I carry belongs to me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Survival vs. Living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7768" y="2761569"/>
            <a:ext cx="4586513" cy="3647710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4000" dirty="0">
                <a:solidFill>
                  <a:schemeClr val="bg1"/>
                </a:solidFill>
              </a:rPr>
              <a:t>Survival strategies</a:t>
            </a:r>
          </a:p>
          <a:p>
            <a:pPr>
              <a:defRPr sz="2400"/>
            </a:pPr>
            <a:r>
              <a:rPr lang="en-US" sz="4000" dirty="0">
                <a:solidFill>
                  <a:schemeClr val="bg1"/>
                </a:solidFill>
              </a:rPr>
              <a:t>Freedom to choose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Growing plant">
            <a:extLst>
              <a:ext uri="{FF2B5EF4-FFF2-40B4-BE49-F238E27FC236}">
                <a16:creationId xmlns:a16="http://schemas.microsoft.com/office/drawing/2014/main" id="{9DF3D8B8-059F-0AC6-BB0E-D677C6E757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242" r="19424" b="-1"/>
          <a:stretch>
            <a:fillRect/>
          </a:stretch>
        </p:blipFill>
        <p:spPr>
          <a:xfrm>
            <a:off x="6525453" y="241571"/>
            <a:ext cx="5666547" cy="63748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000"/>
              <a:t>Honor Without Carrying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3429000"/>
            <a:ext cx="4243589" cy="3320668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3600" dirty="0"/>
              <a:t>Honor wisdom</a:t>
            </a:r>
          </a:p>
          <a:p>
            <a:pPr>
              <a:defRPr sz="2400"/>
            </a:pPr>
            <a:r>
              <a:rPr lang="en-US" sz="3600" dirty="0"/>
              <a:t>Release burdens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717E43-051E-5C46-09A9-CB9E3F8AE2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557" b="16557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Reflection Exercise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3318055"/>
            <a:ext cx="4243589" cy="3320668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4000" dirty="0"/>
              <a:t>Who carried this before me?</a:t>
            </a:r>
          </a:p>
          <a:p>
            <a:pPr>
              <a:defRPr sz="2400"/>
            </a:pPr>
            <a:r>
              <a:rPr lang="en-US" sz="4000" dirty="0"/>
              <a:t>Does it still belong to me?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D1EEE3-50AA-6EE8-67B4-C392518E61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721" b="1672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/>
              <a:t>Healing the Present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C20FAAB-C2D7-4FE0-AEFE-F4B98D2DB8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6" b="916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7593" y="3208385"/>
            <a:ext cx="6251110" cy="3483864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4000" dirty="0"/>
              <a:t>Remember the gifts</a:t>
            </a:r>
          </a:p>
          <a:p>
            <a:pPr>
              <a:defRPr sz="2400"/>
            </a:pPr>
            <a:r>
              <a:rPr lang="en-US" sz="4000" dirty="0"/>
              <a:t>Remember the joy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Course Intention</a:t>
            </a:r>
          </a:p>
        </p:txBody>
      </p:sp>
      <p:sp>
        <p:nvSpPr>
          <p:cNvPr id="5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2200"/>
              <a:t>Release inherited burdens</a:t>
            </a:r>
          </a:p>
          <a:p>
            <a:pPr>
              <a:defRPr sz="2400"/>
            </a:pPr>
            <a:r>
              <a:rPr lang="en-US" sz="2200"/>
              <a:t>Heal the present</a:t>
            </a:r>
          </a:p>
          <a:p>
            <a:pPr>
              <a:defRPr sz="2400"/>
            </a:pPr>
            <a:r>
              <a:rPr lang="en-US" sz="2200"/>
              <a:t>Reclaim ancestral gifts</a:t>
            </a:r>
          </a:p>
          <a:p>
            <a:pPr>
              <a:defRPr sz="2400"/>
            </a:pPr>
            <a:r>
              <a:rPr lang="en-US" sz="2200"/>
              <a:t>Become a blessing for the future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9752E26-BE86-DDC4-00C2-F9DC6E2CD0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767" b="16767"/>
          <a:stretch/>
        </p:blipFill>
        <p:spPr>
          <a:xfrm>
            <a:off x="5221936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en-US" sz="5400"/>
              <a:t>Hidden Gifts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AEB9AF-EC6F-2A1F-CD20-748A12F567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13" b="7813"/>
          <a:stretch/>
        </p:blipFill>
        <p:spPr>
          <a:xfrm>
            <a:off x="881350" y="640080"/>
            <a:ext cx="4958140" cy="5577840"/>
          </a:xfrm>
          <a:prstGeom prst="rect">
            <a:avLst/>
          </a:prstGeom>
        </p:spPr>
      </p:pic>
      <p:sp>
        <p:nvSpPr>
          <p:cNvPr id="25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pPr>
              <a:defRPr sz="2400"/>
            </a:pPr>
            <a:r>
              <a:rPr lang="en-US" sz="3600" dirty="0"/>
              <a:t>Compassion</a:t>
            </a:r>
          </a:p>
          <a:p>
            <a:pPr>
              <a:defRPr sz="2400"/>
            </a:pPr>
            <a:r>
              <a:rPr lang="en-US" sz="3600" dirty="0"/>
              <a:t>Courage</a:t>
            </a:r>
          </a:p>
          <a:p>
            <a:pPr>
              <a:defRPr sz="2400"/>
            </a:pPr>
            <a:r>
              <a:rPr lang="en-US" sz="3600" dirty="0"/>
              <a:t>Creativity</a:t>
            </a:r>
          </a:p>
          <a:p>
            <a:pPr>
              <a:defRPr sz="2400"/>
            </a:pPr>
            <a:r>
              <a:rPr lang="en-US" sz="3600" dirty="0"/>
              <a:t>Intuition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and reaching out to sun">
            <a:extLst>
              <a:ext uri="{FF2B5EF4-FFF2-40B4-BE49-F238E27FC236}">
                <a16:creationId xmlns:a16="http://schemas.microsoft.com/office/drawing/2014/main" id="{608D6837-E993-CB4F-BE60-664BBFAD46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290" r="-1" b="15733"/>
          <a:stretch>
            <a:fillRect/>
          </a:stretch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76" y="555410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6600">
                <a:solidFill>
                  <a:schemeClr val="bg1"/>
                </a:solidFill>
              </a:rPr>
              <a:t>The Ancestors Dreamed of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2476" y="5150275"/>
            <a:ext cx="9144000" cy="15361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  <a:defRPr sz="2400"/>
            </a:pPr>
            <a:r>
              <a:rPr lang="en-US" sz="4800" dirty="0">
                <a:solidFill>
                  <a:schemeClr val="bg1"/>
                </a:solidFill>
              </a:rPr>
              <a:t>Healing continues through us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000"/>
              <a:t>Receiving the Blessing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>
              <a:defRPr sz="2400"/>
            </a:pPr>
            <a:r>
              <a:rPr lang="en-US" sz="4000" dirty="0"/>
              <a:t>Guided meditation</a:t>
            </a:r>
          </a:p>
          <a:p>
            <a:pPr>
              <a:defRPr sz="2400"/>
            </a:pPr>
            <a:r>
              <a:rPr lang="en-US" sz="4000" dirty="0"/>
              <a:t>Accept the gift</a:t>
            </a:r>
          </a:p>
        </p:txBody>
      </p:sp>
      <p:pic>
        <p:nvPicPr>
          <p:cNvPr id="5" name="Picture 4" descr="A Buddha figurine with a person sitting on the background holding a beaded necklace">
            <a:extLst>
              <a:ext uri="{FF2B5EF4-FFF2-40B4-BE49-F238E27FC236}">
                <a16:creationId xmlns:a16="http://schemas.microsoft.com/office/drawing/2014/main" id="{3686B6AF-DE8A-1A28-ADC3-D632F82809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7" r="16667"/>
          <a:stretch>
            <a:fillRect/>
          </a:stretch>
        </p:blipFill>
        <p:spPr>
          <a:xfrm>
            <a:off x="6349516" y="640080"/>
            <a:ext cx="4958031" cy="55778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Autofit/>
          </a:bodyPr>
          <a:lstStyle/>
          <a:p>
            <a:r>
              <a:rPr lang="en-US" sz="6600" dirty="0"/>
              <a:t>Becoming a Living Blessing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7628" y="548640"/>
            <a:ext cx="6224335" cy="5431536"/>
          </a:xfrm>
        </p:spPr>
        <p:txBody>
          <a:bodyPr anchor="ctr">
            <a:normAutofit/>
          </a:bodyPr>
          <a:lstStyle/>
          <a:p>
            <a:pPr>
              <a:defRPr sz="2400"/>
            </a:pPr>
            <a:r>
              <a:rPr lang="en-US" sz="6600" dirty="0"/>
              <a:t>Live intentionally</a:t>
            </a:r>
          </a:p>
          <a:p>
            <a:pPr>
              <a:defRPr sz="2400"/>
            </a:pPr>
            <a:r>
              <a:rPr lang="en-US" sz="6600" dirty="0"/>
              <a:t>Lead with kindness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Letter to the Future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6287" y="4121253"/>
            <a:ext cx="3125337" cy="1136843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  <a:defRPr sz="2400"/>
            </a:pP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'If you're reading this after I'm gone...'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5C97C10-7453-4CA2-DA28-5F7DABCCBA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383" b="18383"/>
          <a:stretch/>
        </p:blipFill>
        <p:spPr>
          <a:xfrm>
            <a:off x="5906207" y="578738"/>
            <a:ext cx="5687737" cy="56705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Becoming the Ancestor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3600" dirty="0"/>
              <a:t>Legacy is influence</a:t>
            </a:r>
          </a:p>
          <a:p>
            <a:pPr>
              <a:defRPr sz="2400"/>
            </a:pPr>
            <a:r>
              <a:rPr lang="en-US" sz="3600" dirty="0"/>
              <a:t>Leave more blessing than burden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603A40-8D94-C2A8-3DBD-5E74B3DA61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613" b="1261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ands holding each other's wrists and interlinked to form a circle">
            <a:extLst>
              <a:ext uri="{FF2B5EF4-FFF2-40B4-BE49-F238E27FC236}">
                <a16:creationId xmlns:a16="http://schemas.microsoft.com/office/drawing/2014/main" id="{D6A27951-570F-018C-192B-EEFE4153BE2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b="15730"/>
          <a:stretch>
            <a:fillRect/>
          </a:stretch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Closing Rite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sX0" fmla="*/ 0 w 9692640"/>
              <a:gd name="csY0" fmla="*/ 0 h 18288"/>
              <a:gd name="csX1" fmla="*/ 401552 w 9692640"/>
              <a:gd name="csY1" fmla="*/ 0 h 18288"/>
              <a:gd name="csX2" fmla="*/ 996957 w 9692640"/>
              <a:gd name="csY2" fmla="*/ 0 h 18288"/>
              <a:gd name="csX3" fmla="*/ 1398509 w 9692640"/>
              <a:gd name="csY3" fmla="*/ 0 h 18288"/>
              <a:gd name="csX4" fmla="*/ 2090841 w 9692640"/>
              <a:gd name="csY4" fmla="*/ 0 h 18288"/>
              <a:gd name="csX5" fmla="*/ 2686246 w 9692640"/>
              <a:gd name="csY5" fmla="*/ 0 h 18288"/>
              <a:gd name="csX6" fmla="*/ 3475504 w 9692640"/>
              <a:gd name="csY6" fmla="*/ 0 h 18288"/>
              <a:gd name="csX7" fmla="*/ 4361688 w 9692640"/>
              <a:gd name="csY7" fmla="*/ 0 h 18288"/>
              <a:gd name="csX8" fmla="*/ 5054019 w 9692640"/>
              <a:gd name="csY8" fmla="*/ 0 h 18288"/>
              <a:gd name="csX9" fmla="*/ 5940204 w 9692640"/>
              <a:gd name="csY9" fmla="*/ 0 h 18288"/>
              <a:gd name="csX10" fmla="*/ 6632535 w 9692640"/>
              <a:gd name="csY10" fmla="*/ 0 h 18288"/>
              <a:gd name="csX11" fmla="*/ 7034087 w 9692640"/>
              <a:gd name="csY11" fmla="*/ 0 h 18288"/>
              <a:gd name="csX12" fmla="*/ 7532566 w 9692640"/>
              <a:gd name="csY12" fmla="*/ 0 h 18288"/>
              <a:gd name="csX13" fmla="*/ 8418750 w 9692640"/>
              <a:gd name="csY13" fmla="*/ 0 h 18288"/>
              <a:gd name="csX14" fmla="*/ 9692640 w 9692640"/>
              <a:gd name="csY14" fmla="*/ 0 h 18288"/>
              <a:gd name="csX15" fmla="*/ 9692640 w 9692640"/>
              <a:gd name="csY15" fmla="*/ 18288 h 18288"/>
              <a:gd name="csX16" fmla="*/ 9000309 w 9692640"/>
              <a:gd name="csY16" fmla="*/ 18288 h 18288"/>
              <a:gd name="csX17" fmla="*/ 8307977 w 9692640"/>
              <a:gd name="csY17" fmla="*/ 18288 h 18288"/>
              <a:gd name="csX18" fmla="*/ 7712572 w 9692640"/>
              <a:gd name="csY18" fmla="*/ 18288 h 18288"/>
              <a:gd name="csX19" fmla="*/ 7214093 w 9692640"/>
              <a:gd name="csY19" fmla="*/ 18288 h 18288"/>
              <a:gd name="csX20" fmla="*/ 6327909 w 9692640"/>
              <a:gd name="csY20" fmla="*/ 18288 h 18288"/>
              <a:gd name="csX21" fmla="*/ 5635578 w 9692640"/>
              <a:gd name="csY21" fmla="*/ 18288 h 18288"/>
              <a:gd name="csX22" fmla="*/ 4846320 w 9692640"/>
              <a:gd name="csY22" fmla="*/ 18288 h 18288"/>
              <a:gd name="csX23" fmla="*/ 4444768 w 9692640"/>
              <a:gd name="csY23" fmla="*/ 18288 h 18288"/>
              <a:gd name="csX24" fmla="*/ 3946289 w 9692640"/>
              <a:gd name="csY24" fmla="*/ 18288 h 18288"/>
              <a:gd name="csX25" fmla="*/ 3253958 w 9692640"/>
              <a:gd name="csY25" fmla="*/ 18288 h 18288"/>
              <a:gd name="csX26" fmla="*/ 2464700 w 9692640"/>
              <a:gd name="csY26" fmla="*/ 18288 h 18288"/>
              <a:gd name="csX27" fmla="*/ 2063148 w 9692640"/>
              <a:gd name="csY27" fmla="*/ 18288 h 18288"/>
              <a:gd name="csX28" fmla="*/ 1661595 w 9692640"/>
              <a:gd name="csY28" fmla="*/ 18288 h 18288"/>
              <a:gd name="csX29" fmla="*/ 969264 w 9692640"/>
              <a:gd name="csY29" fmla="*/ 18288 h 18288"/>
              <a:gd name="csX30" fmla="*/ 0 w 9692640"/>
              <a:gd name="csY30" fmla="*/ 18288 h 18288"/>
              <a:gd name="csX31" fmla="*/ 0 w 9692640"/>
              <a:gd name="csY3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717" y="2590943"/>
            <a:ext cx="4547824" cy="4052213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4400" dirty="0">
                <a:solidFill>
                  <a:schemeClr val="bg1"/>
                </a:solidFill>
              </a:rPr>
              <a:t>Honor</a:t>
            </a:r>
          </a:p>
          <a:p>
            <a:pPr>
              <a:defRPr sz="2400"/>
            </a:pPr>
            <a:r>
              <a:rPr lang="en-US" sz="4400" dirty="0">
                <a:solidFill>
                  <a:schemeClr val="bg1"/>
                </a:solidFill>
              </a:rPr>
              <a:t>Release</a:t>
            </a:r>
          </a:p>
          <a:p>
            <a:pPr>
              <a:defRPr sz="2400"/>
            </a:pPr>
            <a:r>
              <a:rPr lang="en-US" sz="4400" dirty="0">
                <a:solidFill>
                  <a:schemeClr val="bg1"/>
                </a:solidFill>
              </a:rPr>
              <a:t>Receive</a:t>
            </a:r>
          </a:p>
          <a:p>
            <a:pPr>
              <a:defRPr sz="2400"/>
            </a:pPr>
            <a:r>
              <a:rPr lang="en-US" sz="4400" dirty="0">
                <a:solidFill>
                  <a:schemeClr val="bg1"/>
                </a:solidFill>
              </a:rPr>
              <a:t>Choose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876925-F024-B97E-B8ED-7D91C37DEB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697" b="11962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800" dirty="0"/>
              <a:t>Student Affirmation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2453" y="2449502"/>
            <a:ext cx="3822189" cy="3742762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4000" dirty="0"/>
              <a:t>I remember.</a:t>
            </a:r>
          </a:p>
          <a:p>
            <a:pPr>
              <a:defRPr sz="2400"/>
            </a:pPr>
            <a:r>
              <a:rPr lang="en-US" sz="4000" dirty="0"/>
              <a:t>I release.</a:t>
            </a:r>
          </a:p>
          <a:p>
            <a:pPr>
              <a:defRPr sz="2400"/>
            </a:pPr>
            <a:r>
              <a:rPr lang="en-US" sz="4000" dirty="0"/>
              <a:t>I reclaim.</a:t>
            </a:r>
          </a:p>
          <a:p>
            <a:pPr>
              <a:defRPr sz="2400"/>
            </a:pPr>
            <a:r>
              <a:rPr lang="en-US" sz="4000" dirty="0"/>
              <a:t>I become.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200"/>
              <a:t>Resources for Continued Practice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4000" dirty="0"/>
              <a:t>Journaling</a:t>
            </a:r>
          </a:p>
          <a:p>
            <a:pPr>
              <a:defRPr sz="2400"/>
            </a:pPr>
            <a:r>
              <a:rPr lang="en-US" sz="4000" dirty="0"/>
              <a:t>Nature</a:t>
            </a:r>
          </a:p>
          <a:p>
            <a:pPr>
              <a:defRPr sz="2400"/>
            </a:pPr>
            <a:r>
              <a:rPr lang="en-US" sz="4000" dirty="0"/>
              <a:t>Story</a:t>
            </a:r>
          </a:p>
          <a:p>
            <a:pPr>
              <a:defRPr sz="2400"/>
            </a:pPr>
            <a:r>
              <a:rPr lang="en-US" sz="4000" dirty="0"/>
              <a:t>Community</a:t>
            </a:r>
          </a:p>
        </p:txBody>
      </p:sp>
      <p:pic>
        <p:nvPicPr>
          <p:cNvPr id="5" name="Picture 4" descr="A hand touching a small plant">
            <a:extLst>
              <a:ext uri="{FF2B5EF4-FFF2-40B4-BE49-F238E27FC236}">
                <a16:creationId xmlns:a16="http://schemas.microsoft.com/office/drawing/2014/main" id="{D3BDD790-943B-5EFA-576E-116AC47820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48" r="-1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D45EE4-C4F0-4F72-B1C6-39F596D13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C459BAD-4279-4A9D-B0C5-662C5F5ED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3203463" y="-2060461"/>
            <a:ext cx="5649003" cy="10651671"/>
          </a:xfrm>
          <a:custGeom>
            <a:avLst/>
            <a:gdLst>
              <a:gd name="csX0" fmla="*/ 0 w 5649003"/>
              <a:gd name="csY0" fmla="*/ 5325836 h 10651671"/>
              <a:gd name="csX1" fmla="*/ 2824502 w 5649003"/>
              <a:gd name="csY1" fmla="*/ 0 h 10651671"/>
              <a:gd name="csX2" fmla="*/ 5649004 w 5649003"/>
              <a:gd name="csY2" fmla="*/ 5325836 h 10651671"/>
              <a:gd name="csX3" fmla="*/ 2824502 w 5649003"/>
              <a:gd name="csY3" fmla="*/ 10651672 h 10651671"/>
              <a:gd name="csX4" fmla="*/ 0 w 5649003"/>
              <a:gd name="csY4" fmla="*/ 5325836 h 106516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649003" h="10651671" fill="none" extrusionOk="0">
                <a:moveTo>
                  <a:pt x="0" y="5325836"/>
                </a:moveTo>
                <a:cubicBezTo>
                  <a:pt x="186946" y="2320485"/>
                  <a:pt x="1438121" y="-52385"/>
                  <a:pt x="2824502" y="0"/>
                </a:cubicBezTo>
                <a:cubicBezTo>
                  <a:pt x="4703838" y="-43168"/>
                  <a:pt x="5583840" y="2369660"/>
                  <a:pt x="5649004" y="5325836"/>
                </a:cubicBezTo>
                <a:cubicBezTo>
                  <a:pt x="5518761" y="8289338"/>
                  <a:pt x="4285196" y="10894014"/>
                  <a:pt x="2824502" y="10651672"/>
                </a:cubicBezTo>
                <a:cubicBezTo>
                  <a:pt x="1536945" y="11016699"/>
                  <a:pt x="142947" y="8418643"/>
                  <a:pt x="0" y="5325836"/>
                </a:cubicBezTo>
                <a:close/>
              </a:path>
              <a:path w="5649003" h="10651671" stroke="0" extrusionOk="0">
                <a:moveTo>
                  <a:pt x="0" y="5325836"/>
                </a:moveTo>
                <a:cubicBezTo>
                  <a:pt x="-54350" y="2332108"/>
                  <a:pt x="1351726" y="167869"/>
                  <a:pt x="2824502" y="0"/>
                </a:cubicBezTo>
                <a:cubicBezTo>
                  <a:pt x="4182679" y="-143942"/>
                  <a:pt x="5672665" y="2549517"/>
                  <a:pt x="5649004" y="5325836"/>
                </a:cubicBezTo>
                <a:cubicBezTo>
                  <a:pt x="5518596" y="8280244"/>
                  <a:pt x="4081190" y="10622204"/>
                  <a:pt x="2824502" y="10651672"/>
                </a:cubicBezTo>
                <a:cubicBezTo>
                  <a:pt x="1216708" y="10537144"/>
                  <a:pt x="-100850" y="8264979"/>
                  <a:pt x="0" y="5325836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6544" y="1911096"/>
            <a:ext cx="8055864" cy="20766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 &amp;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7832" y="4353507"/>
            <a:ext cx="5733288" cy="93268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  <a:defRPr sz="2400"/>
            </a:pPr>
            <a:r>
              <a:rPr lang="en-US" sz="24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Reflection and sharing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0953BC39-9D68-40BE-BF3C-5C4EB782A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9978" y="205849"/>
            <a:ext cx="3369234" cy="1616203"/>
          </a:xfrm>
        </p:spPr>
        <p:txBody>
          <a:bodyPr anchor="b">
            <a:normAutofit/>
          </a:bodyPr>
          <a:lstStyle/>
          <a:p>
            <a:r>
              <a:rPr lang="en-US" dirty="0"/>
              <a:t>Learning Objectives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C810B2-49A8-1F5E-9FD0-12C514E7C9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457" b="23457"/>
          <a:stretch/>
        </p:blipFill>
        <p:spPr>
          <a:xfrm>
            <a:off x="20" y="10"/>
            <a:ext cx="7390243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79677" y="2347416"/>
            <a:ext cx="1630908" cy="7390262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1919061" y="1919060"/>
            <a:ext cx="6854280" cy="30161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61657" y="4425055"/>
            <a:ext cx="2928605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9978" y="2533475"/>
            <a:ext cx="4112002" cy="3831825"/>
          </a:xfrm>
        </p:spPr>
        <p:txBody>
          <a:bodyPr anchor="t">
            <a:noAutofit/>
          </a:bodyPr>
          <a:lstStyle/>
          <a:p>
            <a:pPr>
              <a:defRPr sz="2400"/>
            </a:pPr>
            <a:r>
              <a:rPr lang="en-US" sz="2800" dirty="0"/>
              <a:t>Discern lineage patterns</a:t>
            </a:r>
          </a:p>
          <a:p>
            <a:pPr>
              <a:defRPr sz="2400"/>
            </a:pPr>
            <a:r>
              <a:rPr lang="en-US" sz="2800" dirty="0"/>
              <a:t>Practice healthy discernment</a:t>
            </a:r>
          </a:p>
          <a:p>
            <a:pPr>
              <a:defRPr sz="2400"/>
            </a:pPr>
            <a:r>
              <a:rPr lang="en-US" sz="2800" dirty="0"/>
              <a:t>Transform inherited burdens</a:t>
            </a:r>
          </a:p>
          <a:p>
            <a:pPr>
              <a:defRPr sz="2400"/>
            </a:pPr>
            <a:r>
              <a:rPr lang="en-US" sz="2800" dirty="0"/>
              <a:t>Live as a good ancestor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Thank You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3429000"/>
            <a:ext cx="4243589" cy="332066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  <a:defRPr sz="2400"/>
            </a:pPr>
            <a:r>
              <a:rPr lang="en-US" sz="3600" dirty="0"/>
              <a:t>Walk in wisdom</a:t>
            </a:r>
          </a:p>
          <a:p>
            <a:pPr>
              <a:buFont typeface="Arial" panose="020B0604020202020204" pitchFamily="34" charset="0"/>
              <a:buChar char="•"/>
              <a:defRPr sz="2400"/>
            </a:pPr>
            <a:r>
              <a:rPr lang="en-US" sz="3600" dirty="0"/>
              <a:t>Walk in compassion</a:t>
            </a:r>
          </a:p>
          <a:p>
            <a:pPr>
              <a:buFont typeface="Arial" panose="020B0604020202020204" pitchFamily="34" charset="0"/>
              <a:buChar char="•"/>
              <a:defRPr sz="2400"/>
            </a:pPr>
            <a:r>
              <a:rPr lang="en-US" sz="3600" dirty="0"/>
              <a:t>Walk in courage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14" descr="Person walking up a stairs">
            <a:extLst>
              <a:ext uri="{FF2B5EF4-FFF2-40B4-BE49-F238E27FC236}">
                <a16:creationId xmlns:a16="http://schemas.microsoft.com/office/drawing/2014/main" id="{637CCA38-DBCC-4D39-E6CB-BE9871DF41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990" r="7057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200"/>
              <a:t>Every Family Leaves an Inheritance</a:t>
            </a:r>
          </a:p>
        </p:txBody>
      </p:sp>
      <p:sp>
        <p:nvSpPr>
          <p:cNvPr id="2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269" y="2915457"/>
            <a:ext cx="4243589" cy="3320668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3600" dirty="0"/>
              <a:t>Stories</a:t>
            </a:r>
          </a:p>
          <a:p>
            <a:pPr>
              <a:defRPr sz="2400"/>
            </a:pPr>
            <a:r>
              <a:rPr lang="en-US" sz="3600" dirty="0"/>
              <a:t>Strength</a:t>
            </a:r>
          </a:p>
          <a:p>
            <a:pPr>
              <a:defRPr sz="2400"/>
            </a:pPr>
            <a:r>
              <a:rPr lang="en-US" sz="3600" dirty="0"/>
              <a:t>Silence</a:t>
            </a:r>
          </a:p>
          <a:p>
            <a:pPr>
              <a:defRPr sz="2400"/>
            </a:pPr>
            <a:r>
              <a:rPr lang="en-US" sz="3600" dirty="0"/>
              <a:t>Hope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7E9F0D3-C0C8-3C87-F027-778839A842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738" b="12738"/>
          <a:stretch>
            <a:fillRect/>
          </a:stretch>
        </p:blipFill>
        <p:spPr>
          <a:xfrm>
            <a:off x="5347034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69701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516" y="1949067"/>
            <a:ext cx="3753386" cy="2959865"/>
          </a:xfrm>
        </p:spPr>
        <p:txBody>
          <a:bodyPr anchor="t">
            <a:normAutofit/>
          </a:bodyPr>
          <a:lstStyle/>
          <a:p>
            <a:r>
              <a:rPr lang="en-US" sz="5400" b="1" dirty="0"/>
              <a:t>What Is Ancestral </a:t>
            </a:r>
            <a:r>
              <a:rPr lang="en-US" sz="5400" b="1" dirty="0" err="1"/>
              <a:t>Magick</a:t>
            </a:r>
            <a:r>
              <a:rPr lang="en-US" sz="5400" b="1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9352" y="2362200"/>
            <a:ext cx="5638796" cy="3505200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3600" dirty="0">
                <a:solidFill>
                  <a:schemeClr val="tx1">
                    <a:alpha val="55000"/>
                  </a:schemeClr>
                </a:solidFill>
              </a:rPr>
              <a:t>Relationship over ritual</a:t>
            </a:r>
          </a:p>
          <a:p>
            <a:pPr>
              <a:defRPr sz="2400"/>
            </a:pPr>
            <a:r>
              <a:rPr lang="en-US" sz="3600" dirty="0">
                <a:solidFill>
                  <a:schemeClr val="tx1">
                    <a:alpha val="55000"/>
                  </a:schemeClr>
                </a:solidFill>
              </a:rPr>
              <a:t>Healing over nostalgia</a:t>
            </a:r>
          </a:p>
          <a:p>
            <a:pPr>
              <a:defRPr sz="2400"/>
            </a:pPr>
            <a:r>
              <a:rPr lang="en-US" sz="3600" dirty="0">
                <a:solidFill>
                  <a:schemeClr val="tx1">
                    <a:alpha val="55000"/>
                  </a:schemeClr>
                </a:solidFill>
              </a:rPr>
              <a:t>Reciprocity over obligation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43848" y="274490"/>
            <a:ext cx="4508946" cy="1325563"/>
          </a:xfrm>
        </p:spPr>
        <p:txBody>
          <a:bodyPr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>
                <a:solidFill>
                  <a:schemeClr val="bg1"/>
                </a:solidFill>
              </a:rPr>
              <a:t>The Bones Remember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AA6979-C80A-3398-A0DB-0A141B42B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946" y="234801"/>
            <a:ext cx="7406413" cy="6388398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0C9AC9-0DD7-6C6F-C5AE-C90928FFE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921" y="2288552"/>
            <a:ext cx="3901311" cy="4397872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3600" dirty="0">
                <a:solidFill>
                  <a:schemeClr val="bg1"/>
                </a:solidFill>
              </a:rPr>
              <a:t>Patterns repeat</a:t>
            </a:r>
          </a:p>
          <a:p>
            <a:pPr>
              <a:defRPr sz="2400"/>
            </a:pPr>
            <a:r>
              <a:rPr lang="en-US" sz="3600" dirty="0">
                <a:solidFill>
                  <a:schemeClr val="bg1"/>
                </a:solidFill>
              </a:rPr>
              <a:t>Awareness creates choice</a:t>
            </a:r>
          </a:p>
          <a:p>
            <a:pPr>
              <a:defRPr sz="2400"/>
            </a:pPr>
            <a:r>
              <a:rPr lang="en-US" sz="3600" dirty="0">
                <a:solidFill>
                  <a:schemeClr val="bg1"/>
                </a:solidFill>
              </a:rPr>
              <a:t>Choice creates change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 Fill">
            <a:extLst>
              <a:ext uri="{FF2B5EF4-FFF2-40B4-BE49-F238E27FC236}">
                <a16:creationId xmlns:a16="http://schemas.microsoft.com/office/drawing/2014/main" id="{03AF1C04-3FEF-41BD-BB84-2F263765B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DD5E267-EB6F-47DF-ABEF-2C1BED44D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9" name="Color Cover">
              <a:extLst>
                <a:ext uri="{FF2B5EF4-FFF2-40B4-BE49-F238E27FC236}">
                  <a16:creationId xmlns:a16="http://schemas.microsoft.com/office/drawing/2014/main" id="{4BA86AA3-0623-4268-861E-ADA01A7C0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Color Cover">
              <a:extLst>
                <a:ext uri="{FF2B5EF4-FFF2-40B4-BE49-F238E27FC236}">
                  <a16:creationId xmlns:a16="http://schemas.microsoft.com/office/drawing/2014/main" id="{72692EF2-4C1F-4ED7-9C00-6CF92783E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6828D02-A05D-412B-9F20-B68E970B9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23" name="Color">
              <a:extLst>
                <a:ext uri="{FF2B5EF4-FFF2-40B4-BE49-F238E27FC236}">
                  <a16:creationId xmlns:a16="http://schemas.microsoft.com/office/drawing/2014/main" id="{A1A8E50E-11DE-480E-A93B-F503760BC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Color">
              <a:extLst>
                <a:ext uri="{FF2B5EF4-FFF2-40B4-BE49-F238E27FC236}">
                  <a16:creationId xmlns:a16="http://schemas.microsoft.com/office/drawing/2014/main" id="{D2E2EE99-89A4-435B-B61A-3C8B5B2B2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 descr="A grey room full of question marks with an opening going out">
            <a:extLst>
              <a:ext uri="{FF2B5EF4-FFF2-40B4-BE49-F238E27FC236}">
                <a16:creationId xmlns:a16="http://schemas.microsoft.com/office/drawing/2014/main" id="{5A05D3CA-A342-7755-DED4-CF9BDD9786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842" r="18757" b="-2"/>
          <a:stretch>
            <a:fillRect/>
          </a:stretch>
        </p:blipFill>
        <p:spPr>
          <a:xfrm>
            <a:off x="6677026" y="848506"/>
            <a:ext cx="4571936" cy="513767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985" y="819015"/>
            <a:ext cx="5501548" cy="2353362"/>
          </a:xfrm>
        </p:spPr>
        <p:txBody>
          <a:bodyPr anchor="b">
            <a:normAutofit/>
          </a:bodyPr>
          <a:lstStyle/>
          <a:p>
            <a:pPr algn="l"/>
            <a:r>
              <a:rPr lang="en-US" sz="4800">
                <a:solidFill>
                  <a:schemeClr val="bg1"/>
                </a:solidFill>
              </a:rPr>
              <a:t>Stories Beneath the Stories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4985" y="3442089"/>
            <a:ext cx="5501548" cy="2573579"/>
          </a:xfrm>
        </p:spPr>
        <p:txBody>
          <a:bodyPr anchor="t">
            <a:normAutofit/>
          </a:bodyPr>
          <a:lstStyle/>
          <a:p>
            <a:pPr>
              <a:defRPr sz="2400"/>
            </a:pPr>
            <a:r>
              <a:rPr lang="en-US" sz="3600" dirty="0">
                <a:solidFill>
                  <a:schemeClr val="bg1"/>
                </a:solidFill>
              </a:rPr>
              <a:t>What was spoken?</a:t>
            </a:r>
          </a:p>
          <a:p>
            <a:pPr>
              <a:defRPr sz="2400"/>
            </a:pPr>
            <a:r>
              <a:rPr lang="en-US" sz="3600" dirty="0">
                <a:solidFill>
                  <a:schemeClr val="bg1"/>
                </a:solidFill>
              </a:rPr>
              <a:t>What remained silent?</a:t>
            </a:r>
          </a:p>
          <a:p>
            <a:pPr>
              <a:defRPr sz="2400"/>
            </a:pPr>
            <a:r>
              <a:rPr lang="en-US" sz="3600" dirty="0">
                <a:solidFill>
                  <a:schemeClr val="bg1"/>
                </a:solidFill>
              </a:rPr>
              <a:t>What continues today?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en-US" sz="4800" dirty="0"/>
              <a:t>The Land Remembers</a:t>
            </a:r>
          </a:p>
        </p:txBody>
      </p:sp>
      <p:pic>
        <p:nvPicPr>
          <p:cNvPr id="5" name="Picture 4" descr="Green and dry land">
            <a:extLst>
              <a:ext uri="{FF2B5EF4-FFF2-40B4-BE49-F238E27FC236}">
                <a16:creationId xmlns:a16="http://schemas.microsoft.com/office/drawing/2014/main" id="{A76C12DC-AD8C-75FB-8A47-773E022962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472" b="2776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452" y="3951766"/>
            <a:ext cx="7485413" cy="2452687"/>
          </a:xfrm>
        </p:spPr>
        <p:txBody>
          <a:bodyPr anchor="ctr">
            <a:normAutofit/>
          </a:bodyPr>
          <a:lstStyle/>
          <a:p>
            <a:pPr>
              <a:defRPr sz="2400"/>
            </a:pPr>
            <a:r>
              <a:rPr lang="en-US" sz="4000" dirty="0"/>
              <a:t>Place shapes people</a:t>
            </a:r>
          </a:p>
          <a:p>
            <a:pPr>
              <a:defRPr sz="2400"/>
            </a:pPr>
            <a:r>
              <a:rPr lang="en-US" sz="4000" dirty="0"/>
              <a:t>The land is an elder</a:t>
            </a:r>
          </a:p>
          <a:p>
            <a:pPr>
              <a:defRPr sz="2400"/>
            </a:pPr>
            <a:r>
              <a:rPr lang="en-US" sz="4000" dirty="0"/>
              <a:t>Belong where you are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057" y="-196171"/>
            <a:ext cx="4243589" cy="1956841"/>
          </a:xfrm>
        </p:spPr>
        <p:txBody>
          <a:bodyPr anchor="b">
            <a:normAutofit/>
          </a:bodyPr>
          <a:lstStyle/>
          <a:p>
            <a:r>
              <a:rPr lang="en-US" sz="5400" dirty="0"/>
              <a:t>Reflection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>
              <a:defRPr sz="2400"/>
            </a:pPr>
            <a:r>
              <a:rPr lang="en-US" sz="4400" dirty="0"/>
              <a:t>What have I inherited?</a:t>
            </a:r>
          </a:p>
          <a:p>
            <a:pPr>
              <a:defRPr sz="2400"/>
            </a:pPr>
            <a:r>
              <a:rPr lang="en-US" sz="4400" dirty="0"/>
              <a:t>What do I choose to keep?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C8C5D5-46F0-45F7-D447-8000746EF9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382" b="938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Ancestral Magick for Unbinding the Past, Healing the Present, Empowering the Future</vt:lpstr>
      <vt:lpstr>Course Intention</vt:lpstr>
      <vt:lpstr>Learning Objectives</vt:lpstr>
      <vt:lpstr>Every Family Leaves an Inheritance</vt:lpstr>
      <vt:lpstr>What Is Ancestral Magick?</vt:lpstr>
      <vt:lpstr>The Bones Remember</vt:lpstr>
      <vt:lpstr>Stories Beneath the Stories</vt:lpstr>
      <vt:lpstr>The Land Remembers</vt:lpstr>
      <vt:lpstr>Reflection</vt:lpstr>
      <vt:lpstr>Choosing Your Ancestors</vt:lpstr>
      <vt:lpstr>Death Does Not Erase Character</vt:lpstr>
      <vt:lpstr>The Four Streams</vt:lpstr>
      <vt:lpstr>Building Your Ancestral Court</vt:lpstr>
      <vt:lpstr>Guided Journey</vt:lpstr>
      <vt:lpstr>Unbinding the Past</vt:lpstr>
      <vt:lpstr>Survival vs. Living</vt:lpstr>
      <vt:lpstr>Honor Without Carrying</vt:lpstr>
      <vt:lpstr>Reflection Exercise</vt:lpstr>
      <vt:lpstr>Healing the Present</vt:lpstr>
      <vt:lpstr>Hidden Gifts</vt:lpstr>
      <vt:lpstr>The Ancestors Dreamed of You</vt:lpstr>
      <vt:lpstr>Receiving the Blessing</vt:lpstr>
      <vt:lpstr>Becoming a Living Blessing</vt:lpstr>
      <vt:lpstr>Letter to the Future</vt:lpstr>
      <vt:lpstr>Becoming the Ancestor</vt:lpstr>
      <vt:lpstr>Closing Rite</vt:lpstr>
      <vt:lpstr>Student Affirmation</vt:lpstr>
      <vt:lpstr>Resources for Continued Practice</vt:lpstr>
      <vt:lpstr>Questions &amp; Discussion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Ancestral Magick for Unbinding the Past, Healing the Present, Empowering the Future</dc:title>
  <dc:subject/>
  <dc:creator/>
  <cp:keywords/>
  <dc:description>generated using python-pptx</dc:description>
  <cp:lastModifiedBy>Dave Gaddy</cp:lastModifiedBy>
  <cp:revision>6</cp:revision>
  <dcterms:created xsi:type="dcterms:W3CDTF">2013-01-27T09:14:16Z</dcterms:created>
  <dcterms:modified xsi:type="dcterms:W3CDTF">2026-07-17T22:50:48Z</dcterms:modified>
  <cp:category/>
</cp:coreProperties>
</file>