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92.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91.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94.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93.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88.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9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Lst>
  <p:sldSz cy="5143500" cx="9144000"/>
  <p:notesSz cx="6858000" cy="9144000"/>
  <p:embeddedFontLst>
    <p:embeddedFont>
      <p:font typeface="Roboto"/>
      <p:regular r:id="rId101"/>
      <p:bold r:id="rId102"/>
      <p:italic r:id="rId103"/>
      <p:boldItalic r:id="rId104"/>
    </p:embeddedFont>
    <p:embeddedFont>
      <p:font typeface="Roboto Mono"/>
      <p:regular r:id="rId105"/>
      <p:bold r:id="rId106"/>
      <p:italic r:id="rId107"/>
      <p:boldItalic r:id="rId10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07" Type="http://schemas.openxmlformats.org/officeDocument/2006/relationships/font" Target="fonts/RobotoMono-italic.fntdata"/><Relationship Id="rId106" Type="http://schemas.openxmlformats.org/officeDocument/2006/relationships/font" Target="fonts/RobotoMono-bold.fntdata"/><Relationship Id="rId105" Type="http://schemas.openxmlformats.org/officeDocument/2006/relationships/font" Target="fonts/RobotoMono-regular.fntdata"/><Relationship Id="rId104" Type="http://schemas.openxmlformats.org/officeDocument/2006/relationships/font" Target="fonts/Roboto-boldItalic.fntdata"/><Relationship Id="rId108" Type="http://schemas.openxmlformats.org/officeDocument/2006/relationships/font" Target="fonts/RobotoMono-boldItalic.fntdata"/><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103" Type="http://schemas.openxmlformats.org/officeDocument/2006/relationships/font" Target="fonts/Roboto-italic.fntdata"/><Relationship Id="rId102" Type="http://schemas.openxmlformats.org/officeDocument/2006/relationships/font" Target="fonts/Roboto-bold.fntdata"/><Relationship Id="rId101" Type="http://schemas.openxmlformats.org/officeDocument/2006/relationships/font" Target="fonts/Roboto-regular.fntdata"/><Relationship Id="rId100" Type="http://schemas.openxmlformats.org/officeDocument/2006/relationships/slide" Target="slides/slide95.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95" Type="http://schemas.openxmlformats.org/officeDocument/2006/relationships/slide" Target="slides/slide90.xml"/><Relationship Id="rId94" Type="http://schemas.openxmlformats.org/officeDocument/2006/relationships/slide" Target="slides/slide89.xml"/><Relationship Id="rId97" Type="http://schemas.openxmlformats.org/officeDocument/2006/relationships/slide" Target="slides/slide92.xml"/><Relationship Id="rId96" Type="http://schemas.openxmlformats.org/officeDocument/2006/relationships/slide" Target="slides/slide91.xml"/><Relationship Id="rId11" Type="http://schemas.openxmlformats.org/officeDocument/2006/relationships/slide" Target="slides/slide6.xml"/><Relationship Id="rId99" Type="http://schemas.openxmlformats.org/officeDocument/2006/relationships/slide" Target="slides/slide94.xml"/><Relationship Id="rId10" Type="http://schemas.openxmlformats.org/officeDocument/2006/relationships/slide" Target="slides/slide5.xml"/><Relationship Id="rId98" Type="http://schemas.openxmlformats.org/officeDocument/2006/relationships/slide" Target="slides/slide93.xml"/><Relationship Id="rId13" Type="http://schemas.openxmlformats.org/officeDocument/2006/relationships/slide" Target="slides/slide8.xml"/><Relationship Id="rId12" Type="http://schemas.openxmlformats.org/officeDocument/2006/relationships/slide" Target="slides/slide7.xml"/><Relationship Id="rId91" Type="http://schemas.openxmlformats.org/officeDocument/2006/relationships/slide" Target="slides/slide86.xml"/><Relationship Id="rId90" Type="http://schemas.openxmlformats.org/officeDocument/2006/relationships/slide" Target="slides/slide85.xml"/><Relationship Id="rId93" Type="http://schemas.openxmlformats.org/officeDocument/2006/relationships/slide" Target="slides/slide88.xml"/><Relationship Id="rId92" Type="http://schemas.openxmlformats.org/officeDocument/2006/relationships/slide" Target="slides/slide8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 Id="rId84" Type="http://schemas.openxmlformats.org/officeDocument/2006/relationships/slide" Target="slides/slide79.xml"/><Relationship Id="rId83" Type="http://schemas.openxmlformats.org/officeDocument/2006/relationships/slide" Target="slides/slide78.xml"/><Relationship Id="rId86" Type="http://schemas.openxmlformats.org/officeDocument/2006/relationships/slide" Target="slides/slide81.xml"/><Relationship Id="rId85" Type="http://schemas.openxmlformats.org/officeDocument/2006/relationships/slide" Target="slides/slide80.xml"/><Relationship Id="rId88" Type="http://schemas.openxmlformats.org/officeDocument/2006/relationships/slide" Target="slides/slide83.xml"/><Relationship Id="rId87" Type="http://schemas.openxmlformats.org/officeDocument/2006/relationships/slide" Target="slides/slide82.xml"/><Relationship Id="rId89" Type="http://schemas.openxmlformats.org/officeDocument/2006/relationships/slide" Target="slides/slide84.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75" Type="http://schemas.openxmlformats.org/officeDocument/2006/relationships/slide" Target="slides/slide70.xml"/><Relationship Id="rId74" Type="http://schemas.openxmlformats.org/officeDocument/2006/relationships/slide" Target="slides/slide69.xml"/><Relationship Id="rId77" Type="http://schemas.openxmlformats.org/officeDocument/2006/relationships/slide" Target="slides/slide72.xml"/><Relationship Id="rId76" Type="http://schemas.openxmlformats.org/officeDocument/2006/relationships/slide" Target="slides/slide71.xml"/><Relationship Id="rId79" Type="http://schemas.openxmlformats.org/officeDocument/2006/relationships/slide" Target="slides/slide74.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62" Type="http://schemas.openxmlformats.org/officeDocument/2006/relationships/slide" Target="slides/slide57.xml"/><Relationship Id="rId61" Type="http://schemas.openxmlformats.org/officeDocument/2006/relationships/slide" Target="slides/slide56.xml"/><Relationship Id="rId64" Type="http://schemas.openxmlformats.org/officeDocument/2006/relationships/slide" Target="slides/slide59.xml"/><Relationship Id="rId63" Type="http://schemas.openxmlformats.org/officeDocument/2006/relationships/slide" Target="slides/slide58.xml"/><Relationship Id="rId66" Type="http://schemas.openxmlformats.org/officeDocument/2006/relationships/slide" Target="slides/slide61.xml"/><Relationship Id="rId65" Type="http://schemas.openxmlformats.org/officeDocument/2006/relationships/slide" Target="slides/slide60.xml"/><Relationship Id="rId68" Type="http://schemas.openxmlformats.org/officeDocument/2006/relationships/slide" Target="slides/slide63.xml"/><Relationship Id="rId67" Type="http://schemas.openxmlformats.org/officeDocument/2006/relationships/slide" Target="slides/slide62.xml"/><Relationship Id="rId60" Type="http://schemas.openxmlformats.org/officeDocument/2006/relationships/slide" Target="slides/slide55.xml"/><Relationship Id="rId69" Type="http://schemas.openxmlformats.org/officeDocument/2006/relationships/slide" Target="slides/slide6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55" Type="http://schemas.openxmlformats.org/officeDocument/2006/relationships/slide" Target="slides/slide50.xml"/><Relationship Id="rId54" Type="http://schemas.openxmlformats.org/officeDocument/2006/relationships/slide" Target="slides/slide49.xml"/><Relationship Id="rId57" Type="http://schemas.openxmlformats.org/officeDocument/2006/relationships/slide" Target="slides/slide52.xml"/><Relationship Id="rId56" Type="http://schemas.openxmlformats.org/officeDocument/2006/relationships/slide" Target="slides/slide51.xml"/><Relationship Id="rId59" Type="http://schemas.openxmlformats.org/officeDocument/2006/relationships/slide" Target="slides/slide54.xml"/><Relationship Id="rId58"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f4257f5832_2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f4257f5832_2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f4257f5832_2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f4257f5832_2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f4257f5832_2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f4257f5832_2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f4257f5832_2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f4257f5832_2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f4257f5832_2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f4257f5832_2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f57b1ba15f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f57b1ba15f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f4257f5832_2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3f4257f5832_2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f4e79fcffc_1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3f4e79fcffc_1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f4e79fcffc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3f4e79fcffc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f5177e859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3f5177e859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f4257f5832_2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3f4257f5832_2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f5177e8594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3f5177e859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f5177e8594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3f5177e8594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f5177e8594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3f5177e8594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f5539b86b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f5539b86b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f5177e8594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f5177e8594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f5177e8594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f5177e8594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f4257f5832_2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3f4257f5832_2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f4257f5832_2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3f4257f5832_2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f4257f5832_2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3f4257f5832_2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f4257f5832_2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3f4257f5832_2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f4257f5832_2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3f4257f5832_2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f4257f5832_2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f4257f5832_2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f4257f5832_2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3f4257f5832_2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f4257f5832_2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3f4257f5832_2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f4257f5832_2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3f4257f5832_2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f4257f5832_2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3f4257f5832_2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f4257f5832_2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3f4257f5832_2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f4257f5832_2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3f4257f5832_2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f5539b86b5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3f5539b86b5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f5539b86b5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3f5539b86b5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f5539b86b5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3f5539b86b5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f5724e94ab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f5724e94ab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f5539b86b5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3f5539b86b5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3f5539b86b5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3f5539b86b5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f5539b86b5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3f5539b86b5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f5539b86b5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3f5539b86b5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f5539b86b5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3f5539b86b5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3f5539b86b5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3f5539b86b5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f5539b86b5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3f5539b86b5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3f5539b86b5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3f5539b86b5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f5539b86b5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3f5539b86b5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3f5539b86b5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3f5539b86b5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f4257f5832_2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f4257f5832_2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3f5539b86b5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3f5539b86b5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f5539b86b5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3f5539b86b5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f5539b86b5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3f5539b86b5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f5539b86b5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3f5539b86b5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f5539b86b5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3f5539b86b5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3f5539b86b5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3f5539b86b5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3f5539b86b5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2" name="Google Shape;422;g3f5539b86b5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3f5539b86b5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9" name="Google Shape;429;g3f5539b86b5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f5539b86b5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3f5539b86b5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3f5539b86b5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3" name="Google Shape;443;g3f5539b86b5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f4257f5832_2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f4257f5832_2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3f5539b86b5_0_1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0" name="Google Shape;450;g3f5539b86b5_0_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3f5539b86b5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8" name="Google Shape;458;g3f5539b86b5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3f5539b86b5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5" name="Google Shape;465;g3f5539b86b5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3f5539b86b5_0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0" name="Google Shape;470;g3f5539b86b5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3f5539b86b5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7" name="Google Shape;477;g3f5539b86b5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3f5539b86b5_0_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4" name="Google Shape;484;g3f5539b86b5_0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3f5539b86b5_0_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1" name="Google Shape;491;g3f5539b86b5_0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3f5539b86b5_0_2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3f5539b86b5_0_2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3f5539b86b5_0_2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5" name="Google Shape;505;g3f5539b86b5_0_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3f5539b86b5_0_2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2" name="Google Shape;512;g3f5539b86b5_0_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f4257f5832_2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f4257f5832_2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3f5539b86b5_0_2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8" name="Google Shape;518;g3f5539b86b5_0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3f56e81dd88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3" name="Google Shape;523;g3f56e81dd88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3f56e81dd88_2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8" name="Google Shape;528;g3f56e81dd88_2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3f56e81dd88_2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5" name="Google Shape;535;g3f56e81dd88_2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3f56e81dd88_2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3" name="Google Shape;543;g3f56e81dd88_2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g3f5539b86b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1" name="Google Shape;551;g3f5539b86b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3f4257f5832_2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6" name="Google Shape;556;g3f4257f5832_2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3f4257f5832_2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2" name="Google Shape;562;g3f4257f5832_2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3f4257f5832_2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8" name="Google Shape;568;g3f4257f5832_2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3f4257f5832_2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4" name="Google Shape;574;g3f4257f5832_2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f4257f5832_2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3f4257f5832_2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3f4257f5832_2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0" name="Google Shape;580;g3f4257f5832_2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3f4257f5832_2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5" name="Google Shape;585;g3f4257f5832_2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3f4257f5832_2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1" name="Google Shape;591;g3f4257f5832_2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g3f4257f5832_2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7" name="Google Shape;597;g3f4257f5832_2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3f4257f5832_2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3" name="Google Shape;603;g3f4257f5832_2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g3f4257f5832_2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9" name="Google Shape;609;g3f4257f5832_2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g3f4257f5832_2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5" name="Google Shape;615;g3f4257f5832_2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g3f4257f5832_2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1" name="Google Shape;621;g3f4257f5832_2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Identify records with missing required information before they impact reporting, communication, or operational processes.</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3f4257f5832_2_1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8" name="Google Shape;628;g3f4257f5832_2_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g3f4257f5832_2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4" name="Google Shape;634;g3f4257f5832_2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f4257f5832_2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f4257f5832_2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3f4257f5832_2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0" name="Google Shape;640;g3f4257f5832_2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g3f4257f5832_2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7" name="Google Shape;647;g3f4257f5832_2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g3f4257f5832_2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3" name="Google Shape;653;g3f4257f5832_2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g3f4257f5832_2_2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9" name="Google Shape;659;g3f4257f5832_2_2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g3f4257f5832_2_2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5" name="Google Shape;665;g3f4257f5832_2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3f4257f5832_2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3f4257f5832_2_2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067858" y="2409224"/>
            <a:ext cx="5008800" cy="1347600"/>
          </a:xfrm>
          <a:prstGeom prst="rect">
            <a:avLst/>
          </a:prstGeom>
        </p:spPr>
        <p:txBody>
          <a:bodyPr anchorCtr="0" anchor="b" bIns="91425" lIns="91425" spcFirstLastPara="1" rIns="91425" wrap="square" tIns="91425">
            <a:noAutofit/>
          </a:bodyPr>
          <a:lstStyle>
            <a:lvl1pPr lvl="0" algn="ctr">
              <a:spcBef>
                <a:spcPts val="0"/>
              </a:spcBef>
              <a:spcAft>
                <a:spcPts val="0"/>
              </a:spcAft>
              <a:buSzPts val="4000"/>
              <a:buNone/>
              <a:defRPr sz="40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p:txBody>
      </p:sp>
      <p:sp>
        <p:nvSpPr>
          <p:cNvPr id="11" name="Google Shape;11;p2"/>
          <p:cNvSpPr txBox="1"/>
          <p:nvPr>
            <p:ph idx="1" type="subTitle"/>
          </p:nvPr>
        </p:nvSpPr>
        <p:spPr>
          <a:xfrm>
            <a:off x="2067613" y="3720579"/>
            <a:ext cx="5008800" cy="729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600"/>
              <a:buNone/>
              <a:defRPr sz="2600"/>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462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3" name="Google Shape;13;p2"/>
          <p:cNvPicPr preferRelativeResize="0"/>
          <p:nvPr/>
        </p:nvPicPr>
        <p:blipFill rotWithShape="1">
          <a:blip r:embed="rId2">
            <a:alphaModFix/>
          </a:blip>
          <a:srcRect b="22932" l="3890" r="3723" t="25407"/>
          <a:stretch/>
        </p:blipFill>
        <p:spPr>
          <a:xfrm>
            <a:off x="1640900" y="634750"/>
            <a:ext cx="5862226" cy="1638899"/>
          </a:xfrm>
          <a:prstGeom prst="rect">
            <a:avLst/>
          </a:prstGeom>
          <a:noFill/>
          <a:ln>
            <a:noFill/>
          </a:ln>
        </p:spPr>
      </p:pic>
      <p:pic>
        <p:nvPicPr>
          <p:cNvPr id="14" name="Google Shape;14;p2"/>
          <p:cNvPicPr preferRelativeResize="0"/>
          <p:nvPr/>
        </p:nvPicPr>
        <p:blipFill rotWithShape="1">
          <a:blip r:embed="rId3">
            <a:alphaModFix/>
          </a:blip>
          <a:srcRect b="0" l="1362" r="1362" t="0"/>
          <a:stretch/>
        </p:blipFill>
        <p:spPr>
          <a:xfrm>
            <a:off x="0" y="1852575"/>
            <a:ext cx="4648125" cy="334900"/>
          </a:xfrm>
          <a:prstGeom prst="rect">
            <a:avLst/>
          </a:prstGeom>
          <a:noFill/>
          <a:ln>
            <a:noFill/>
          </a:ln>
        </p:spPr>
      </p:pic>
      <p:pic>
        <p:nvPicPr>
          <p:cNvPr id="15" name="Google Shape;15;p2"/>
          <p:cNvPicPr preferRelativeResize="0"/>
          <p:nvPr/>
        </p:nvPicPr>
        <p:blipFill rotWithShape="1">
          <a:blip r:embed="rId3">
            <a:alphaModFix/>
          </a:blip>
          <a:srcRect b="0" l="1362" r="1362" t="0"/>
          <a:stretch/>
        </p:blipFill>
        <p:spPr>
          <a:xfrm>
            <a:off x="5652850" y="1852575"/>
            <a:ext cx="3491149" cy="3349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9" name="Shape 59"/>
        <p:cNvGrpSpPr/>
        <p:nvPr/>
      </p:nvGrpSpPr>
      <p:grpSpPr>
        <a:xfrm>
          <a:off x="0" y="0"/>
          <a:ext cx="0" cy="0"/>
          <a:chOff x="0" y="0"/>
          <a:chExt cx="0" cy="0"/>
        </a:xfrm>
      </p:grpSpPr>
      <p:sp>
        <p:nvSpPr>
          <p:cNvPr id="60" name="Google Shape;60;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2FB4D2"/>
              </a:buClr>
              <a:buSzPts val="12000"/>
              <a:buNone/>
              <a:defRPr sz="12000">
                <a:solidFill>
                  <a:srgbClr val="2FB4D2"/>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1" name="Google Shape;61;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2" name="Google Shape;62;p11"/>
          <p:cNvSpPr txBox="1"/>
          <p:nvPr>
            <p:ph idx="12" type="sldNum"/>
          </p:nvPr>
        </p:nvSpPr>
        <p:spPr>
          <a:xfrm>
            <a:off x="8472458" y="46462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3" name="Shape 63"/>
        <p:cNvGrpSpPr/>
        <p:nvPr/>
      </p:nvGrpSpPr>
      <p:grpSpPr>
        <a:xfrm>
          <a:off x="0" y="0"/>
          <a:ext cx="0" cy="0"/>
          <a:chOff x="0" y="0"/>
          <a:chExt cx="0" cy="0"/>
        </a:xfrm>
      </p:grpSpPr>
      <p:sp>
        <p:nvSpPr>
          <p:cNvPr id="64" name="Google Shape;64;p12"/>
          <p:cNvSpPr txBox="1"/>
          <p:nvPr>
            <p:ph idx="12" type="sldNum"/>
          </p:nvPr>
        </p:nvSpPr>
        <p:spPr>
          <a:xfrm>
            <a:off x="8472458" y="46462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65" name="Google Shape;65;p12"/>
          <p:cNvPicPr preferRelativeResize="0"/>
          <p:nvPr/>
        </p:nvPicPr>
        <p:blipFill rotWithShape="1">
          <a:blip r:embed="rId2">
            <a:alphaModFix/>
          </a:blip>
          <a:srcRect b="0" l="1403" r="1857" t="0"/>
          <a:stretch/>
        </p:blipFill>
        <p:spPr>
          <a:xfrm>
            <a:off x="1796375" y="4596897"/>
            <a:ext cx="7347625" cy="393600"/>
          </a:xfrm>
          <a:prstGeom prst="rect">
            <a:avLst/>
          </a:prstGeom>
          <a:noFill/>
          <a:ln>
            <a:noFill/>
          </a:ln>
        </p:spPr>
      </p:pic>
      <p:pic>
        <p:nvPicPr>
          <p:cNvPr id="66" name="Google Shape;66;p12"/>
          <p:cNvPicPr preferRelativeResize="0"/>
          <p:nvPr/>
        </p:nvPicPr>
        <p:blipFill rotWithShape="1">
          <a:blip r:embed="rId3">
            <a:alphaModFix/>
          </a:blip>
          <a:srcRect b="20048" l="0" r="0" t="18170"/>
          <a:stretch/>
        </p:blipFill>
        <p:spPr>
          <a:xfrm>
            <a:off x="25395" y="4568873"/>
            <a:ext cx="1790735" cy="553149"/>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mp; Picture">
  <p:cSld name="Title, Content &amp; Picture">
    <p:spTree>
      <p:nvGrpSpPr>
        <p:cNvPr id="67" name="Shape 67"/>
        <p:cNvGrpSpPr/>
        <p:nvPr/>
      </p:nvGrpSpPr>
      <p:grpSpPr>
        <a:xfrm>
          <a:off x="0" y="0"/>
          <a:ext cx="0" cy="0"/>
          <a:chOff x="0" y="0"/>
          <a:chExt cx="0" cy="0"/>
        </a:xfrm>
      </p:grpSpPr>
      <p:sp>
        <p:nvSpPr>
          <p:cNvPr id="68" name="Google Shape;68;p13"/>
          <p:cNvSpPr txBox="1"/>
          <p:nvPr>
            <p:ph type="title"/>
          </p:nvPr>
        </p:nvSpPr>
        <p:spPr>
          <a:xfrm>
            <a:off x="381000" y="476250"/>
            <a:ext cx="8382000" cy="762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2800"/>
              <a:buNone/>
              <a:defRPr/>
            </a:lvl1pPr>
            <a:lvl2pPr lvl="1" algn="l">
              <a:spcBef>
                <a:spcPts val="0"/>
              </a:spcBef>
              <a:spcAft>
                <a:spcPts val="0"/>
              </a:spcAft>
              <a:buSzPts val="2800"/>
              <a:buNone/>
              <a:defRPr/>
            </a:lvl2pPr>
            <a:lvl3pPr lvl="2" algn="l">
              <a:spcBef>
                <a:spcPts val="0"/>
              </a:spcBef>
              <a:spcAft>
                <a:spcPts val="0"/>
              </a:spcAft>
              <a:buSzPts val="2800"/>
              <a:buNone/>
              <a:defRPr/>
            </a:lvl3pPr>
            <a:lvl4pPr lvl="3" algn="l">
              <a:spcBef>
                <a:spcPts val="0"/>
              </a:spcBef>
              <a:spcAft>
                <a:spcPts val="0"/>
              </a:spcAft>
              <a:buSzPts val="2800"/>
              <a:buNone/>
              <a:defRPr/>
            </a:lvl4pPr>
            <a:lvl5pPr lvl="4" algn="l">
              <a:spcBef>
                <a:spcPts val="0"/>
              </a:spcBef>
              <a:spcAft>
                <a:spcPts val="0"/>
              </a:spcAft>
              <a:buSzPts val="2800"/>
              <a:buNone/>
              <a:defRPr/>
            </a:lvl5pPr>
            <a:lvl6pPr lvl="5" algn="l">
              <a:spcBef>
                <a:spcPts val="0"/>
              </a:spcBef>
              <a:spcAft>
                <a:spcPts val="0"/>
              </a:spcAft>
              <a:buSzPts val="2800"/>
              <a:buNone/>
              <a:defRPr/>
            </a:lvl6pPr>
            <a:lvl7pPr lvl="6" algn="l">
              <a:spcBef>
                <a:spcPts val="0"/>
              </a:spcBef>
              <a:spcAft>
                <a:spcPts val="0"/>
              </a:spcAft>
              <a:buSzPts val="2800"/>
              <a:buNone/>
              <a:defRPr/>
            </a:lvl7pPr>
            <a:lvl8pPr lvl="7" algn="l">
              <a:spcBef>
                <a:spcPts val="0"/>
              </a:spcBef>
              <a:spcAft>
                <a:spcPts val="0"/>
              </a:spcAft>
              <a:buSzPts val="2800"/>
              <a:buNone/>
              <a:defRPr/>
            </a:lvl8pPr>
            <a:lvl9pPr lvl="8" algn="l">
              <a:spcBef>
                <a:spcPts val="0"/>
              </a:spcBef>
              <a:spcAft>
                <a:spcPts val="0"/>
              </a:spcAft>
              <a:buSzPts val="2800"/>
              <a:buNone/>
              <a:defRPr/>
            </a:lvl9pPr>
          </a:lstStyle>
          <a:p/>
        </p:txBody>
      </p:sp>
      <p:sp>
        <p:nvSpPr>
          <p:cNvPr id="69" name="Google Shape;69;p13"/>
          <p:cNvSpPr txBox="1"/>
          <p:nvPr>
            <p:ph idx="1" type="body"/>
          </p:nvPr>
        </p:nvSpPr>
        <p:spPr>
          <a:xfrm>
            <a:off x="381000" y="1352550"/>
            <a:ext cx="4114800" cy="3200400"/>
          </a:xfrm>
          <a:prstGeom prst="rect">
            <a:avLst/>
          </a:prstGeom>
          <a:noFill/>
          <a:ln>
            <a:noFill/>
          </a:ln>
        </p:spPr>
        <p:txBody>
          <a:bodyPr anchorCtr="0" anchor="t" bIns="45700" lIns="91425" spcFirstLastPara="1" rIns="91425" wrap="square" tIns="45700">
            <a:noAutofit/>
          </a:bodyPr>
          <a:lstStyle>
            <a:lvl1pPr indent="-361950" lvl="0" marL="457200" algn="l">
              <a:spcBef>
                <a:spcPts val="420"/>
              </a:spcBef>
              <a:spcAft>
                <a:spcPts val="0"/>
              </a:spcAft>
              <a:buClr>
                <a:srgbClr val="003A70"/>
              </a:buClr>
              <a:buSzPts val="2100"/>
              <a:buFont typeface="Arial"/>
              <a:buChar char="●"/>
              <a:defRPr sz="2100"/>
            </a:lvl1pPr>
            <a:lvl2pPr indent="-342900" lvl="1" marL="914400" algn="l">
              <a:spcBef>
                <a:spcPts val="360"/>
              </a:spcBef>
              <a:spcAft>
                <a:spcPts val="0"/>
              </a:spcAft>
              <a:buClr>
                <a:srgbClr val="003A70"/>
              </a:buClr>
              <a:buSzPts val="1800"/>
              <a:buFont typeface="Arial"/>
              <a:buChar char="○"/>
              <a:defRPr sz="1800"/>
            </a:lvl2pPr>
            <a:lvl3pPr indent="-323850" lvl="2" marL="1371600" algn="l">
              <a:spcBef>
                <a:spcPts val="300"/>
              </a:spcBef>
              <a:spcAft>
                <a:spcPts val="0"/>
              </a:spcAft>
              <a:buClr>
                <a:srgbClr val="003A70"/>
              </a:buClr>
              <a:buSzPts val="1500"/>
              <a:buFont typeface="Arial"/>
              <a:buChar char="■"/>
              <a:defRPr sz="1500"/>
            </a:lvl3pPr>
            <a:lvl4pPr indent="-314325" lvl="3" marL="1828800" algn="l">
              <a:spcBef>
                <a:spcPts val="270"/>
              </a:spcBef>
              <a:spcAft>
                <a:spcPts val="0"/>
              </a:spcAft>
              <a:buClr>
                <a:srgbClr val="003A70"/>
              </a:buClr>
              <a:buSzPts val="1350"/>
              <a:buFont typeface="Arial"/>
              <a:buChar char="●"/>
              <a:defRPr sz="1350"/>
            </a:lvl4pPr>
            <a:lvl5pPr indent="-314325" lvl="4" marL="2286000" algn="l">
              <a:spcBef>
                <a:spcPts val="270"/>
              </a:spcBef>
              <a:spcAft>
                <a:spcPts val="0"/>
              </a:spcAft>
              <a:buClr>
                <a:srgbClr val="003A70"/>
              </a:buClr>
              <a:buSzPts val="1350"/>
              <a:buFont typeface="Arial"/>
              <a:buChar char="○"/>
              <a:defRPr sz="1350"/>
            </a:lvl5pPr>
            <a:lvl6pPr indent="-342900" lvl="5" marL="2743200" algn="l">
              <a:spcBef>
                <a:spcPts val="360"/>
              </a:spcBef>
              <a:spcAft>
                <a:spcPts val="0"/>
              </a:spcAft>
              <a:buClr>
                <a:schemeClr val="lt1"/>
              </a:buClr>
              <a:buSzPts val="1800"/>
              <a:buChar char="■"/>
              <a:defRPr/>
            </a:lvl6pPr>
            <a:lvl7pPr indent="-342900" lvl="6" marL="3200400" algn="l">
              <a:spcBef>
                <a:spcPts val="360"/>
              </a:spcBef>
              <a:spcAft>
                <a:spcPts val="0"/>
              </a:spcAft>
              <a:buClr>
                <a:schemeClr val="lt1"/>
              </a:buClr>
              <a:buSzPts val="1800"/>
              <a:buChar char="●"/>
              <a:defRPr/>
            </a:lvl7pPr>
            <a:lvl8pPr indent="-342900" lvl="7" marL="3657600" algn="l">
              <a:spcBef>
                <a:spcPts val="360"/>
              </a:spcBef>
              <a:spcAft>
                <a:spcPts val="0"/>
              </a:spcAft>
              <a:buClr>
                <a:schemeClr val="lt1"/>
              </a:buClr>
              <a:buSzPts val="1800"/>
              <a:buChar char="○"/>
              <a:defRPr/>
            </a:lvl8pPr>
            <a:lvl9pPr indent="-342900" lvl="8" marL="4114800" algn="l">
              <a:spcBef>
                <a:spcPts val="360"/>
              </a:spcBef>
              <a:spcAft>
                <a:spcPts val="0"/>
              </a:spcAft>
              <a:buClr>
                <a:schemeClr val="lt1"/>
              </a:buClr>
              <a:buSzPts val="1800"/>
              <a:buChar char="■"/>
              <a:defRPr/>
            </a:lvl9pPr>
          </a:lstStyle>
          <a:p/>
        </p:txBody>
      </p:sp>
      <p:sp>
        <p:nvSpPr>
          <p:cNvPr id="70" name="Google Shape;70;p13"/>
          <p:cNvSpPr/>
          <p:nvPr>
            <p:ph idx="2" type="pic"/>
          </p:nvPr>
        </p:nvSpPr>
        <p:spPr>
          <a:xfrm>
            <a:off x="4648200" y="1352550"/>
            <a:ext cx="4114800" cy="3200400"/>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sp>
        <p:nvSpPr>
          <p:cNvPr id="17" name="Google Shape;17;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8" name="Google Shape;18;p3"/>
          <p:cNvSpPr txBox="1"/>
          <p:nvPr>
            <p:ph idx="12" type="sldNum"/>
          </p:nvPr>
        </p:nvSpPr>
        <p:spPr>
          <a:xfrm>
            <a:off x="8472458" y="46462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9" name="Google Shape;19;p3"/>
          <p:cNvPicPr preferRelativeResize="0"/>
          <p:nvPr/>
        </p:nvPicPr>
        <p:blipFill rotWithShape="1">
          <a:blip r:embed="rId2">
            <a:alphaModFix/>
          </a:blip>
          <a:srcRect b="0" l="1403" r="1857" t="0"/>
          <a:stretch/>
        </p:blipFill>
        <p:spPr>
          <a:xfrm>
            <a:off x="1796375" y="4596897"/>
            <a:ext cx="7347625" cy="393600"/>
          </a:xfrm>
          <a:prstGeom prst="rect">
            <a:avLst/>
          </a:prstGeom>
          <a:noFill/>
          <a:ln>
            <a:noFill/>
          </a:ln>
        </p:spPr>
      </p:pic>
      <p:pic>
        <p:nvPicPr>
          <p:cNvPr id="20" name="Google Shape;20;p3"/>
          <p:cNvPicPr preferRelativeResize="0"/>
          <p:nvPr/>
        </p:nvPicPr>
        <p:blipFill rotWithShape="1">
          <a:blip r:embed="rId3">
            <a:alphaModFix/>
          </a:blip>
          <a:srcRect b="20048" l="0" r="0" t="18170"/>
          <a:stretch/>
        </p:blipFill>
        <p:spPr>
          <a:xfrm>
            <a:off x="25395" y="4568873"/>
            <a:ext cx="1790735" cy="55314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sp>
        <p:nvSpPr>
          <p:cNvPr id="22" name="Google Shape;22;p4"/>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4"/>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4" name="Google Shape;24;p4"/>
          <p:cNvSpPr txBox="1"/>
          <p:nvPr>
            <p:ph idx="12" type="sldNum"/>
          </p:nvPr>
        </p:nvSpPr>
        <p:spPr>
          <a:xfrm>
            <a:off x="8472458" y="46462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5" name="Google Shape;25;p4"/>
          <p:cNvPicPr preferRelativeResize="0"/>
          <p:nvPr/>
        </p:nvPicPr>
        <p:blipFill rotWithShape="1">
          <a:blip r:embed="rId2">
            <a:alphaModFix/>
          </a:blip>
          <a:srcRect b="0" l="1403" r="1857" t="0"/>
          <a:stretch/>
        </p:blipFill>
        <p:spPr>
          <a:xfrm>
            <a:off x="1796375" y="4596897"/>
            <a:ext cx="7347625" cy="393600"/>
          </a:xfrm>
          <a:prstGeom prst="rect">
            <a:avLst/>
          </a:prstGeom>
          <a:noFill/>
          <a:ln>
            <a:noFill/>
          </a:ln>
        </p:spPr>
      </p:pic>
      <p:pic>
        <p:nvPicPr>
          <p:cNvPr id="26" name="Google Shape;26;p4"/>
          <p:cNvPicPr preferRelativeResize="0"/>
          <p:nvPr/>
        </p:nvPicPr>
        <p:blipFill rotWithShape="1">
          <a:blip r:embed="rId3">
            <a:alphaModFix/>
          </a:blip>
          <a:srcRect b="20048" l="0" r="0" t="18170"/>
          <a:stretch/>
        </p:blipFill>
        <p:spPr>
          <a:xfrm>
            <a:off x="25395" y="4568873"/>
            <a:ext cx="1790735" cy="55314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7" name="Shape 27"/>
        <p:cNvGrpSpPr/>
        <p:nvPr/>
      </p:nvGrpSpPr>
      <p:grpSpPr>
        <a:xfrm>
          <a:off x="0" y="0"/>
          <a:ext cx="0" cy="0"/>
          <a:chOff x="0" y="0"/>
          <a:chExt cx="0" cy="0"/>
        </a:xfrm>
      </p:grpSpPr>
      <p:sp>
        <p:nvSpPr>
          <p:cNvPr id="28" name="Google Shape;28;p5"/>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9" name="Google Shape;29;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5"/>
          <p:cNvSpPr txBox="1"/>
          <p:nvPr>
            <p:ph idx="12" type="sldNum"/>
          </p:nvPr>
        </p:nvSpPr>
        <p:spPr>
          <a:xfrm>
            <a:off x="8472458" y="46462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2" name="Google Shape;32;p5"/>
          <p:cNvPicPr preferRelativeResize="0"/>
          <p:nvPr/>
        </p:nvPicPr>
        <p:blipFill rotWithShape="1">
          <a:blip r:embed="rId2">
            <a:alphaModFix/>
          </a:blip>
          <a:srcRect b="0" l="1403" r="1857" t="0"/>
          <a:stretch/>
        </p:blipFill>
        <p:spPr>
          <a:xfrm>
            <a:off x="1796375" y="4596897"/>
            <a:ext cx="7347625" cy="393600"/>
          </a:xfrm>
          <a:prstGeom prst="rect">
            <a:avLst/>
          </a:prstGeom>
          <a:noFill/>
          <a:ln>
            <a:noFill/>
          </a:ln>
        </p:spPr>
      </p:pic>
      <p:pic>
        <p:nvPicPr>
          <p:cNvPr id="33" name="Google Shape;33;p5"/>
          <p:cNvPicPr preferRelativeResize="0"/>
          <p:nvPr/>
        </p:nvPicPr>
        <p:blipFill rotWithShape="1">
          <a:blip r:embed="rId3">
            <a:alphaModFix/>
          </a:blip>
          <a:srcRect b="20048" l="0" r="0" t="18170"/>
          <a:stretch/>
        </p:blipFill>
        <p:spPr>
          <a:xfrm>
            <a:off x="25395" y="4568873"/>
            <a:ext cx="1790735" cy="55314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 name="Shape 34"/>
        <p:cNvGrpSpPr/>
        <p:nvPr/>
      </p:nvGrpSpPr>
      <p:grpSpPr>
        <a:xfrm>
          <a:off x="0" y="0"/>
          <a:ext cx="0" cy="0"/>
          <a:chOff x="0" y="0"/>
          <a:chExt cx="0" cy="0"/>
        </a:xfrm>
      </p:grpSpPr>
      <p:sp>
        <p:nvSpPr>
          <p:cNvPr id="35" name="Google Shape;35;p6"/>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6" name="Google Shape;36;p6"/>
          <p:cNvSpPr txBox="1"/>
          <p:nvPr>
            <p:ph idx="12" type="sldNum"/>
          </p:nvPr>
        </p:nvSpPr>
        <p:spPr>
          <a:xfrm>
            <a:off x="8472458" y="46462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7" name="Google Shape;37;p6"/>
          <p:cNvPicPr preferRelativeResize="0"/>
          <p:nvPr/>
        </p:nvPicPr>
        <p:blipFill rotWithShape="1">
          <a:blip r:embed="rId2">
            <a:alphaModFix/>
          </a:blip>
          <a:srcRect b="0" l="1403" r="1857" t="0"/>
          <a:stretch/>
        </p:blipFill>
        <p:spPr>
          <a:xfrm>
            <a:off x="1796375" y="4596897"/>
            <a:ext cx="7347625" cy="393600"/>
          </a:xfrm>
          <a:prstGeom prst="rect">
            <a:avLst/>
          </a:prstGeom>
          <a:noFill/>
          <a:ln>
            <a:noFill/>
          </a:ln>
        </p:spPr>
      </p:pic>
      <p:pic>
        <p:nvPicPr>
          <p:cNvPr id="38" name="Google Shape;38;p6"/>
          <p:cNvPicPr preferRelativeResize="0"/>
          <p:nvPr/>
        </p:nvPicPr>
        <p:blipFill rotWithShape="1">
          <a:blip r:embed="rId3">
            <a:alphaModFix/>
          </a:blip>
          <a:srcRect b="20048" l="0" r="0" t="18170"/>
          <a:stretch/>
        </p:blipFill>
        <p:spPr>
          <a:xfrm>
            <a:off x="25395" y="4568873"/>
            <a:ext cx="1790735" cy="55314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sp>
        <p:nvSpPr>
          <p:cNvPr id="40" name="Google Shape;40;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1" name="Google Shape;41;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2" name="Google Shape;42;p7"/>
          <p:cNvSpPr txBox="1"/>
          <p:nvPr>
            <p:ph idx="12" type="sldNum"/>
          </p:nvPr>
        </p:nvSpPr>
        <p:spPr>
          <a:xfrm>
            <a:off x="8472458" y="46462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3" name="Google Shape;43;p7"/>
          <p:cNvPicPr preferRelativeResize="0"/>
          <p:nvPr/>
        </p:nvPicPr>
        <p:blipFill rotWithShape="1">
          <a:blip r:embed="rId2">
            <a:alphaModFix/>
          </a:blip>
          <a:srcRect b="0" l="1403" r="1857" t="0"/>
          <a:stretch/>
        </p:blipFill>
        <p:spPr>
          <a:xfrm>
            <a:off x="1796375" y="4596897"/>
            <a:ext cx="7347625" cy="393600"/>
          </a:xfrm>
          <a:prstGeom prst="rect">
            <a:avLst/>
          </a:prstGeom>
          <a:noFill/>
          <a:ln>
            <a:noFill/>
          </a:ln>
        </p:spPr>
      </p:pic>
      <p:pic>
        <p:nvPicPr>
          <p:cNvPr id="44" name="Google Shape;44;p7"/>
          <p:cNvPicPr preferRelativeResize="0"/>
          <p:nvPr/>
        </p:nvPicPr>
        <p:blipFill rotWithShape="1">
          <a:blip r:embed="rId3">
            <a:alphaModFix/>
          </a:blip>
          <a:srcRect b="20048" l="0" r="0" t="18170"/>
          <a:stretch/>
        </p:blipFill>
        <p:spPr>
          <a:xfrm>
            <a:off x="25395" y="4568873"/>
            <a:ext cx="1790735" cy="55314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2FB4D2"/>
        </a:solidFill>
      </p:bgPr>
    </p:bg>
    <p:spTree>
      <p:nvGrpSpPr>
        <p:cNvPr id="45" name="Shape 45"/>
        <p:cNvGrpSpPr/>
        <p:nvPr/>
      </p:nvGrpSpPr>
      <p:grpSpPr>
        <a:xfrm>
          <a:off x="0" y="0"/>
          <a:ext cx="0" cy="0"/>
          <a:chOff x="0" y="0"/>
          <a:chExt cx="0" cy="0"/>
        </a:xfrm>
      </p:grpSpPr>
      <p:sp>
        <p:nvSpPr>
          <p:cNvPr id="46" name="Google Shape;46;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7" name="Google Shape;47;p8"/>
          <p:cNvSpPr txBox="1"/>
          <p:nvPr>
            <p:ph idx="12" type="sldNum"/>
          </p:nvPr>
        </p:nvSpPr>
        <p:spPr>
          <a:xfrm>
            <a:off x="8472458" y="46462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1" name="Google Shape;51;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2" name="Google Shape;52;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53" name="Google Shape;53;p9"/>
          <p:cNvSpPr txBox="1"/>
          <p:nvPr>
            <p:ph idx="12" type="sldNum"/>
          </p:nvPr>
        </p:nvSpPr>
        <p:spPr>
          <a:xfrm>
            <a:off x="8472458" y="46462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4" name="Google Shape;54;p9"/>
          <p:cNvPicPr preferRelativeResize="0"/>
          <p:nvPr/>
        </p:nvPicPr>
        <p:blipFill rotWithShape="1">
          <a:blip r:embed="rId2">
            <a:alphaModFix/>
          </a:blip>
          <a:srcRect b="0" l="1403" r="1857" t="0"/>
          <a:stretch/>
        </p:blipFill>
        <p:spPr>
          <a:xfrm>
            <a:off x="1796375" y="4596897"/>
            <a:ext cx="7347625" cy="393600"/>
          </a:xfrm>
          <a:prstGeom prst="rect">
            <a:avLst/>
          </a:prstGeom>
          <a:noFill/>
          <a:ln>
            <a:noFill/>
          </a:ln>
        </p:spPr>
      </p:pic>
      <p:pic>
        <p:nvPicPr>
          <p:cNvPr id="55" name="Google Shape;55;p9"/>
          <p:cNvPicPr preferRelativeResize="0"/>
          <p:nvPr/>
        </p:nvPicPr>
        <p:blipFill rotWithShape="1">
          <a:blip r:embed="rId3">
            <a:alphaModFix/>
          </a:blip>
          <a:srcRect b="20048" l="0" r="0" t="18170"/>
          <a:stretch/>
        </p:blipFill>
        <p:spPr>
          <a:xfrm>
            <a:off x="25395" y="4568873"/>
            <a:ext cx="1790735" cy="55314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6" name="Shape 56"/>
        <p:cNvGrpSpPr/>
        <p:nvPr/>
      </p:nvGrpSpPr>
      <p:grpSpPr>
        <a:xfrm>
          <a:off x="0" y="0"/>
          <a:ext cx="0" cy="0"/>
          <a:chOff x="0" y="0"/>
          <a:chExt cx="0" cy="0"/>
        </a:xfrm>
      </p:grpSpPr>
      <p:sp>
        <p:nvSpPr>
          <p:cNvPr id="57" name="Google Shape;57;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58" name="Google Shape;58;p10"/>
          <p:cNvSpPr txBox="1"/>
          <p:nvPr>
            <p:ph idx="12" type="sldNum"/>
          </p:nvPr>
        </p:nvSpPr>
        <p:spPr>
          <a:xfrm>
            <a:off x="8472458" y="46462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2164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rgbClr val="003A70"/>
              </a:buClr>
              <a:buSzPts val="2800"/>
              <a:buFont typeface="Roboto"/>
              <a:buNone/>
              <a:defRPr b="1" sz="2800">
                <a:solidFill>
                  <a:srgbClr val="003A70"/>
                </a:solidFill>
                <a:latin typeface="Roboto"/>
                <a:ea typeface="Roboto"/>
                <a:cs typeface="Roboto"/>
                <a:sym typeface="Robo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935350"/>
            <a:ext cx="8520600" cy="36336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rgbClr val="003A70"/>
              </a:buClr>
              <a:buSzPts val="1800"/>
              <a:buFont typeface="Roboto"/>
              <a:buChar char="●"/>
              <a:defRPr sz="1800">
                <a:solidFill>
                  <a:srgbClr val="003A70"/>
                </a:solidFill>
                <a:latin typeface="Roboto"/>
                <a:ea typeface="Roboto"/>
                <a:cs typeface="Roboto"/>
                <a:sym typeface="Roboto"/>
              </a:defRPr>
            </a:lvl1pPr>
            <a:lvl2pPr indent="-317500" lvl="1" marL="914400">
              <a:lnSpc>
                <a:spcPct val="115000"/>
              </a:lnSpc>
              <a:spcBef>
                <a:spcPts val="0"/>
              </a:spcBef>
              <a:spcAft>
                <a:spcPts val="0"/>
              </a:spcAft>
              <a:buClr>
                <a:srgbClr val="003A70"/>
              </a:buClr>
              <a:buSzPts val="1400"/>
              <a:buFont typeface="Roboto"/>
              <a:buChar char="○"/>
              <a:defRPr>
                <a:solidFill>
                  <a:srgbClr val="003A70"/>
                </a:solidFill>
                <a:latin typeface="Roboto"/>
                <a:ea typeface="Roboto"/>
                <a:cs typeface="Roboto"/>
                <a:sym typeface="Roboto"/>
              </a:defRPr>
            </a:lvl2pPr>
            <a:lvl3pPr indent="-317500" lvl="2" marL="1371600">
              <a:lnSpc>
                <a:spcPct val="115000"/>
              </a:lnSpc>
              <a:spcBef>
                <a:spcPts val="0"/>
              </a:spcBef>
              <a:spcAft>
                <a:spcPts val="0"/>
              </a:spcAft>
              <a:buClr>
                <a:srgbClr val="003A70"/>
              </a:buClr>
              <a:buSzPts val="1400"/>
              <a:buFont typeface="Roboto"/>
              <a:buChar char="■"/>
              <a:defRPr>
                <a:solidFill>
                  <a:srgbClr val="003A70"/>
                </a:solidFill>
                <a:latin typeface="Roboto"/>
                <a:ea typeface="Roboto"/>
                <a:cs typeface="Roboto"/>
                <a:sym typeface="Roboto"/>
              </a:defRPr>
            </a:lvl3pPr>
            <a:lvl4pPr indent="-317500" lvl="3" marL="1828800">
              <a:lnSpc>
                <a:spcPct val="115000"/>
              </a:lnSpc>
              <a:spcBef>
                <a:spcPts val="0"/>
              </a:spcBef>
              <a:spcAft>
                <a:spcPts val="0"/>
              </a:spcAft>
              <a:buClr>
                <a:srgbClr val="003A70"/>
              </a:buClr>
              <a:buSzPts val="1400"/>
              <a:buFont typeface="Roboto"/>
              <a:buChar char="●"/>
              <a:defRPr>
                <a:solidFill>
                  <a:srgbClr val="003A70"/>
                </a:solidFill>
                <a:latin typeface="Roboto"/>
                <a:ea typeface="Roboto"/>
                <a:cs typeface="Roboto"/>
                <a:sym typeface="Roboto"/>
              </a:defRPr>
            </a:lvl4pPr>
            <a:lvl5pPr indent="-317500" lvl="4" marL="2286000">
              <a:lnSpc>
                <a:spcPct val="115000"/>
              </a:lnSpc>
              <a:spcBef>
                <a:spcPts val="0"/>
              </a:spcBef>
              <a:spcAft>
                <a:spcPts val="0"/>
              </a:spcAft>
              <a:buClr>
                <a:srgbClr val="003A70"/>
              </a:buClr>
              <a:buSzPts val="1400"/>
              <a:buFont typeface="Roboto"/>
              <a:buChar char="○"/>
              <a:defRPr>
                <a:solidFill>
                  <a:srgbClr val="003A70"/>
                </a:solidFill>
                <a:latin typeface="Roboto"/>
                <a:ea typeface="Roboto"/>
                <a:cs typeface="Roboto"/>
                <a:sym typeface="Roboto"/>
              </a:defRPr>
            </a:lvl5pPr>
            <a:lvl6pPr indent="-317500" lvl="5" marL="2743200">
              <a:lnSpc>
                <a:spcPct val="115000"/>
              </a:lnSpc>
              <a:spcBef>
                <a:spcPts val="0"/>
              </a:spcBef>
              <a:spcAft>
                <a:spcPts val="0"/>
              </a:spcAft>
              <a:buClr>
                <a:srgbClr val="003A70"/>
              </a:buClr>
              <a:buSzPts val="1400"/>
              <a:buFont typeface="Roboto"/>
              <a:buChar char="■"/>
              <a:defRPr>
                <a:solidFill>
                  <a:srgbClr val="003A70"/>
                </a:solidFill>
                <a:latin typeface="Roboto"/>
                <a:ea typeface="Roboto"/>
                <a:cs typeface="Roboto"/>
                <a:sym typeface="Roboto"/>
              </a:defRPr>
            </a:lvl6pPr>
            <a:lvl7pPr indent="-317500" lvl="6" marL="3200400">
              <a:lnSpc>
                <a:spcPct val="115000"/>
              </a:lnSpc>
              <a:spcBef>
                <a:spcPts val="0"/>
              </a:spcBef>
              <a:spcAft>
                <a:spcPts val="0"/>
              </a:spcAft>
              <a:buClr>
                <a:srgbClr val="003A70"/>
              </a:buClr>
              <a:buSzPts val="1400"/>
              <a:buFont typeface="Roboto"/>
              <a:buChar char="●"/>
              <a:defRPr>
                <a:solidFill>
                  <a:srgbClr val="003A70"/>
                </a:solidFill>
                <a:latin typeface="Roboto"/>
                <a:ea typeface="Roboto"/>
                <a:cs typeface="Roboto"/>
                <a:sym typeface="Roboto"/>
              </a:defRPr>
            </a:lvl7pPr>
            <a:lvl8pPr indent="-317500" lvl="7" marL="3657600">
              <a:lnSpc>
                <a:spcPct val="115000"/>
              </a:lnSpc>
              <a:spcBef>
                <a:spcPts val="0"/>
              </a:spcBef>
              <a:spcAft>
                <a:spcPts val="0"/>
              </a:spcAft>
              <a:buClr>
                <a:srgbClr val="003A70"/>
              </a:buClr>
              <a:buSzPts val="1400"/>
              <a:buFont typeface="Roboto"/>
              <a:buChar char="○"/>
              <a:defRPr>
                <a:solidFill>
                  <a:srgbClr val="003A70"/>
                </a:solidFill>
                <a:latin typeface="Roboto"/>
                <a:ea typeface="Roboto"/>
                <a:cs typeface="Roboto"/>
                <a:sym typeface="Roboto"/>
              </a:defRPr>
            </a:lvl8pPr>
            <a:lvl9pPr indent="-317500" lvl="8" marL="4114800">
              <a:lnSpc>
                <a:spcPct val="115000"/>
              </a:lnSpc>
              <a:spcBef>
                <a:spcPts val="0"/>
              </a:spcBef>
              <a:spcAft>
                <a:spcPts val="0"/>
              </a:spcAft>
              <a:buClr>
                <a:srgbClr val="003A70"/>
              </a:buClr>
              <a:buSzPts val="1400"/>
              <a:buFont typeface="Roboto"/>
              <a:buChar char="■"/>
              <a:defRPr>
                <a:solidFill>
                  <a:srgbClr val="003A70"/>
                </a:solidFill>
                <a:latin typeface="Roboto"/>
                <a:ea typeface="Roboto"/>
                <a:cs typeface="Roboto"/>
                <a:sym typeface="Roboto"/>
              </a:defRPr>
            </a:lvl9pPr>
          </a:lstStyle>
          <a:p/>
        </p:txBody>
      </p:sp>
      <p:sp>
        <p:nvSpPr>
          <p:cNvPr id="8" name="Google Shape;8;p1"/>
          <p:cNvSpPr txBox="1"/>
          <p:nvPr>
            <p:ph idx="12" type="sldNum"/>
          </p:nvPr>
        </p:nvSpPr>
        <p:spPr>
          <a:xfrm>
            <a:off x="8472458" y="4646251"/>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go.ncdpi.gov/8gkuw" TargetMode="Externa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hyperlink" Target="https://docs.google.com/document/d/1U-AwwwBg7glJ4ZDlcKVzARuFRPWwUWzqRN2rOgT9zl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hyperlink" Target="https://kb.infinitecampus.com/help/schema-diagrams" TargetMode="Externa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hyperlink" Target="https://kb.infinitecampus.com/help/pass-through-sql-query"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hyperlink" Target="https://kb.infinitecampus.com/help/student-pass-through-queries#students-without-a-current-household" TargetMode="External"/><Relationship Id="rId4" Type="http://schemas.openxmlformats.org/officeDocument/2006/relationships/image" Target="../media/image2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hyperlink" Target="https://kb.infinitecampus.com/help/pass-through-sql-query" TargetMode="External"/><Relationship Id="rId4" Type="http://schemas.openxmlformats.org/officeDocument/2006/relationships/hyperlink" Target="https://kb.infinitecampus.com/help/census-staff-pass-through-queries" TargetMode="External"/><Relationship Id="rId5" Type="http://schemas.openxmlformats.org/officeDocument/2006/relationships/hyperlink" Target="https://kb.infinitecampus.com/help/course-section-pass-through-queries" TargetMode="External"/><Relationship Id="rId6" Type="http://schemas.openxmlformats.org/officeDocument/2006/relationships/hyperlink" Target="https://kb.infinitecampus.com/help/student-pass-through-queries"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2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5.xml"/><Relationship Id="rId3" Type="http://schemas.openxmlformats.org/officeDocument/2006/relationships/image" Target="../media/image3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1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38.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hyperlink" Target="https://kb.infinitecampus.com/help/validation-rules"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1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1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16.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30.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image" Target="../media/image2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 Id="rId3" Type="http://schemas.openxmlformats.org/officeDocument/2006/relationships/image" Target="../media/image3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 Id="rId3" Type="http://schemas.openxmlformats.org/officeDocument/2006/relationships/image" Target="../media/image31.png"/><Relationship Id="rId4" Type="http://schemas.openxmlformats.org/officeDocument/2006/relationships/image" Target="../media/image21.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 Id="rId3" Type="http://schemas.openxmlformats.org/officeDocument/2006/relationships/image" Target="../media/image19.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image" Target="../media/image18.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 Id="rId3" Type="http://schemas.openxmlformats.org/officeDocument/2006/relationships/image" Target="../media/image39.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 Id="rId3" Type="http://schemas.openxmlformats.org/officeDocument/2006/relationships/image" Target="../media/image28.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 Id="rId3" Type="http://schemas.openxmlformats.org/officeDocument/2006/relationships/image" Target="../media/image27.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 Id="rId3" Type="http://schemas.openxmlformats.org/officeDocument/2006/relationships/image" Target="../media/image32.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 Id="rId3" Type="http://schemas.openxmlformats.org/officeDocument/2006/relationships/image" Target="../media/image3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9.xml"/><Relationship Id="rId3" Type="http://schemas.openxmlformats.org/officeDocument/2006/relationships/hyperlink" Target="https://docs.google.com/document/d/1e2Q3AFim4ntDBdqGPbWY3d4eQ9Gmwawh6qibKjpwPME/edit?tab=t.0#heading=h.tckdgoc04s94"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2.xml"/><Relationship Id="rId3" Type="http://schemas.openxmlformats.org/officeDocument/2006/relationships/hyperlink" Target="https://kb.infinitecampus.com/help/task-scheduler" TargetMode="External"/><Relationship Id="rId4" Type="http://schemas.openxmlformats.org/officeDocument/2006/relationships/image" Target="../media/image22.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3.xml"/><Relationship Id="rId3" Type="http://schemas.openxmlformats.org/officeDocument/2006/relationships/image" Target="../media/image26.png"/><Relationship Id="rId4" Type="http://schemas.openxmlformats.org/officeDocument/2006/relationships/image" Target="../media/image34.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4.xml"/><Relationship Id="rId3" Type="http://schemas.openxmlformats.org/officeDocument/2006/relationships/image" Target="../media/image29.png"/><Relationship Id="rId4" Type="http://schemas.openxmlformats.org/officeDocument/2006/relationships/image" Target="../media/image33.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4.xml"/><Relationship Id="rId3" Type="http://schemas.openxmlformats.org/officeDocument/2006/relationships/hyperlink" Target="https://docs.google.com/document/d/120_Z6-mxvGRB0kQ5PAbW3tcIFUsc22CrniHtuyMRar4/edit?tab=t.0" TargetMode="External"/><Relationship Id="rId4" Type="http://schemas.openxmlformats.org/officeDocument/2006/relationships/hyperlink" Target="https://docs.google.com/document/d/18B2oNBfVQ1lvqqqpLOHAYPybAmRYQ8TsLfHsKwZTPS4/edit?tab=t.0" TargetMode="External"/><Relationship Id="rId9" Type="http://schemas.openxmlformats.org/officeDocument/2006/relationships/hyperlink" Target="https://chat.google.com/room/AAQAK9NHhQo?cls=7" TargetMode="External"/><Relationship Id="rId5" Type="http://schemas.openxmlformats.org/officeDocument/2006/relationships/hyperlink" Target="https://docs.google.com/document/d/14zv_ZIfRDO3Im45MexW9wEsyabdo4CaoVw3FIGMc7Io/edit?tab=t.0" TargetMode="External"/><Relationship Id="rId6" Type="http://schemas.openxmlformats.org/officeDocument/2006/relationships/hyperlink" Target="https://docs.google.com/document/d/1jnDilaaf8sPruJ5T1cbS68sYswclPZD3u_uxfUuBoQo/edit?tab=t.0" TargetMode="External"/><Relationship Id="rId7" Type="http://schemas.openxmlformats.org/officeDocument/2006/relationships/hyperlink" Target="https://github.com/NC-SIS-Users-Group" TargetMode="External"/><Relationship Id="rId8" Type="http://schemas.openxmlformats.org/officeDocument/2006/relationships/hyperlink" Target="https://chat.google.com/room/AAQAK9NHhQo?cls=7" TargetMode="Externa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5.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4"/>
          <p:cNvSpPr txBox="1"/>
          <p:nvPr>
            <p:ph type="ctrTitle"/>
          </p:nvPr>
        </p:nvSpPr>
        <p:spPr>
          <a:xfrm>
            <a:off x="0" y="2308675"/>
            <a:ext cx="4493700" cy="1347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t>How to Build SQL-Based Data Validation Reports</a:t>
            </a:r>
            <a:endParaRPr sz="3000"/>
          </a:p>
        </p:txBody>
      </p:sp>
      <p:sp>
        <p:nvSpPr>
          <p:cNvPr id="76" name="Google Shape;76;p14"/>
          <p:cNvSpPr txBox="1"/>
          <p:nvPr>
            <p:ph idx="1" type="subTitle"/>
          </p:nvPr>
        </p:nvSpPr>
        <p:spPr>
          <a:xfrm>
            <a:off x="0" y="3656275"/>
            <a:ext cx="4493700" cy="729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t>Tamara Dillard, Tim MacArthur</a:t>
            </a:r>
            <a:endParaRPr sz="2000"/>
          </a:p>
        </p:txBody>
      </p:sp>
      <p:sp>
        <p:nvSpPr>
          <p:cNvPr id="77" name="Google Shape;77;p14"/>
          <p:cNvSpPr txBox="1"/>
          <p:nvPr>
            <p:ph idx="1" type="subTitle"/>
          </p:nvPr>
        </p:nvSpPr>
        <p:spPr>
          <a:xfrm>
            <a:off x="148925" y="4268775"/>
            <a:ext cx="4999500" cy="729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2FB4D2"/>
                </a:solidFill>
              </a:rPr>
              <a:t>Go</a:t>
            </a:r>
            <a:r>
              <a:rPr lang="en">
                <a:solidFill>
                  <a:srgbClr val="2FB4D2"/>
                </a:solidFill>
              </a:rPr>
              <a:t> Link: </a:t>
            </a:r>
            <a:r>
              <a:rPr lang="en" u="sng">
                <a:solidFill>
                  <a:srgbClr val="003A70"/>
                </a:solidFill>
                <a:hlinkClick r:id="rId3">
                  <a:extLst>
                    <a:ext uri="{A12FA001-AC4F-418D-AE19-62706E023703}">
                      <ahyp:hlinkClr val="tx"/>
                    </a:ext>
                  </a:extLst>
                </a:hlinkClick>
              </a:rPr>
              <a:t>go.ncdpi.gov/8gkuw</a:t>
            </a:r>
            <a:endParaRPr>
              <a:solidFill>
                <a:srgbClr val="003A70"/>
              </a:solidFill>
            </a:endParaRPr>
          </a:p>
        </p:txBody>
      </p:sp>
      <p:sp>
        <p:nvSpPr>
          <p:cNvPr id="78" name="Google Shape;78;p14"/>
          <p:cNvSpPr/>
          <p:nvPr/>
        </p:nvSpPr>
        <p:spPr>
          <a:xfrm>
            <a:off x="5932425" y="2629775"/>
            <a:ext cx="2614200" cy="2286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600">
                <a:solidFill>
                  <a:srgbClr val="2FB4D2"/>
                </a:solidFill>
                <a:latin typeface="Roboto"/>
                <a:ea typeface="Roboto"/>
                <a:cs typeface="Roboto"/>
                <a:sym typeface="Roboto"/>
              </a:rPr>
              <a:t>DPI Team will add QR code here</a:t>
            </a:r>
            <a:endParaRPr sz="2600">
              <a:solidFill>
                <a:srgbClr val="2FB4D2"/>
              </a:solidFill>
              <a:latin typeface="Roboto"/>
              <a:ea typeface="Roboto"/>
              <a:cs typeface="Roboto"/>
              <a:sym typeface="Roboto"/>
            </a:endParaRPr>
          </a:p>
          <a:p>
            <a:pPr indent="0" lvl="0" marL="0" rtl="0" algn="ctr">
              <a:spcBef>
                <a:spcPts val="0"/>
              </a:spcBef>
              <a:spcAft>
                <a:spcPts val="0"/>
              </a:spcAft>
              <a:buNone/>
            </a:pPr>
            <a:r>
              <a:t/>
            </a:r>
            <a:endParaRPr/>
          </a:p>
        </p:txBody>
      </p:sp>
      <p:pic>
        <p:nvPicPr>
          <p:cNvPr id="79" name="Google Shape;79;p14" title="How to Build SQL.png"/>
          <p:cNvPicPr preferRelativeResize="0"/>
          <p:nvPr/>
        </p:nvPicPr>
        <p:blipFill>
          <a:blip r:embed="rId4">
            <a:alphaModFix/>
          </a:blip>
          <a:stretch>
            <a:fillRect/>
          </a:stretch>
        </p:blipFill>
        <p:spPr>
          <a:xfrm>
            <a:off x="5913789" y="2308675"/>
            <a:ext cx="2689101" cy="26891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3"/>
          <p:cNvSpPr txBox="1"/>
          <p:nvPr>
            <p:ph type="title"/>
          </p:nvPr>
        </p:nvSpPr>
        <p:spPr>
          <a:xfrm>
            <a:off x="490250" y="450150"/>
            <a:ext cx="7916100" cy="3069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t>Why Data Validation Matters</a:t>
            </a:r>
            <a:endParaRPr sz="52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4"/>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Examples of why a SQL:</a:t>
            </a:r>
            <a:endParaRPr/>
          </a:p>
        </p:txBody>
      </p:sp>
      <p:sp>
        <p:nvSpPr>
          <p:cNvPr id="138" name="Google Shape;138;p24"/>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97A7"/>
                </a:solidFill>
              </a:rPr>
              <a:t>Student enrolled at two schools simultaneously</a:t>
            </a:r>
            <a:endParaRPr>
              <a:solidFill>
                <a:srgbClr val="0097A7"/>
              </a:solidFill>
            </a:endParaRPr>
          </a:p>
          <a:p>
            <a:pPr indent="0" lvl="0" marL="0" rtl="0" algn="l">
              <a:spcBef>
                <a:spcPts val="1200"/>
              </a:spcBef>
              <a:spcAft>
                <a:spcPts val="0"/>
              </a:spcAft>
              <a:buNone/>
            </a:pPr>
            <a:r>
              <a:rPr lang="en">
                <a:solidFill>
                  <a:srgbClr val="0097A7"/>
                </a:solidFill>
              </a:rPr>
              <a:t>Missing end enrollment dates</a:t>
            </a:r>
            <a:endParaRPr>
              <a:solidFill>
                <a:srgbClr val="0097A7"/>
              </a:solidFill>
            </a:endParaRPr>
          </a:p>
          <a:p>
            <a:pPr indent="0" lvl="0" marL="0" rtl="0" algn="l">
              <a:spcBef>
                <a:spcPts val="1200"/>
              </a:spcBef>
              <a:spcAft>
                <a:spcPts val="0"/>
              </a:spcAft>
              <a:buNone/>
            </a:pPr>
            <a:r>
              <a:rPr lang="en">
                <a:solidFill>
                  <a:srgbClr val="0097A7"/>
                </a:solidFill>
              </a:rPr>
              <a:t>Invalid grade levels</a:t>
            </a:r>
            <a:endParaRPr>
              <a:solidFill>
                <a:srgbClr val="0097A7"/>
              </a:solidFill>
            </a:endParaRPr>
          </a:p>
          <a:p>
            <a:pPr indent="0" lvl="0" marL="0" rtl="0" algn="l">
              <a:spcBef>
                <a:spcPts val="1200"/>
              </a:spcBef>
              <a:spcAft>
                <a:spcPts val="0"/>
              </a:spcAft>
              <a:buNone/>
            </a:pPr>
            <a:r>
              <a:rPr lang="en">
                <a:solidFill>
                  <a:srgbClr val="0097A7"/>
                </a:solidFill>
              </a:rPr>
              <a:t>Enrollment dates outside school calendars</a:t>
            </a:r>
            <a:endParaRPr>
              <a:solidFill>
                <a:srgbClr val="0097A7"/>
              </a:solidFill>
            </a:endParaRPr>
          </a:p>
          <a:p>
            <a:pPr indent="0" lvl="0" marL="0" rtl="0" algn="l">
              <a:spcBef>
                <a:spcPts val="1200"/>
              </a:spcBef>
              <a:spcAft>
                <a:spcPts val="0"/>
              </a:spcAft>
              <a:buNone/>
            </a:pPr>
            <a:r>
              <a:rPr lang="en">
                <a:solidFill>
                  <a:srgbClr val="0097A7"/>
                </a:solidFill>
              </a:rPr>
              <a:t>Missing state IDs</a:t>
            </a:r>
            <a:endParaRPr>
              <a:solidFill>
                <a:srgbClr val="0097A7"/>
              </a:solidFill>
            </a:endParaRPr>
          </a:p>
          <a:p>
            <a:pPr indent="0" lvl="0" marL="0" rtl="0" algn="l">
              <a:spcBef>
                <a:spcPts val="1200"/>
              </a:spcBef>
              <a:spcAft>
                <a:spcPts val="0"/>
              </a:spcAft>
              <a:buNone/>
            </a:pPr>
            <a:r>
              <a:rPr lang="en">
                <a:solidFill>
                  <a:srgbClr val="0097A7"/>
                </a:solidFill>
              </a:rPr>
              <a:t>Homeroom teacher not assigned</a:t>
            </a:r>
            <a:endParaRPr>
              <a:solidFill>
                <a:srgbClr val="0097A7"/>
              </a:solidFill>
            </a:endParaRPr>
          </a:p>
          <a:p>
            <a:pPr indent="0" lvl="0" marL="0" rtl="0" algn="l">
              <a:spcBef>
                <a:spcPts val="1200"/>
              </a:spcBef>
              <a:spcAft>
                <a:spcPts val="0"/>
              </a:spcAft>
              <a:buNone/>
            </a:pPr>
            <a:r>
              <a:rPr lang="en">
                <a:solidFill>
                  <a:srgbClr val="0097A7"/>
                </a:solidFill>
              </a:rPr>
              <a:t>Census vs Enrollment mismatch</a:t>
            </a:r>
            <a:endParaRPr>
              <a:solidFill>
                <a:srgbClr val="0097A7"/>
              </a:solidFill>
            </a:endParaRPr>
          </a:p>
          <a:p>
            <a:pPr indent="0" lvl="0" marL="0" rtl="0" algn="l">
              <a:spcBef>
                <a:spcPts val="1200"/>
              </a:spcBef>
              <a:spcAft>
                <a:spcPts val="120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5"/>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Missing Data</a:t>
            </a:r>
            <a:endParaRPr/>
          </a:p>
        </p:txBody>
      </p:sp>
      <p:sp>
        <p:nvSpPr>
          <p:cNvPr id="144" name="Google Shape;144;p25"/>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Does everyone have a homeroom teacher assigned?</a:t>
            </a:r>
            <a:endParaRPr/>
          </a:p>
        </p:txBody>
      </p:sp>
      <p:pic>
        <p:nvPicPr>
          <p:cNvPr id="145" name="Google Shape;145;p25" title="Screenshot 2026-07-20 at 11.01.09 PM.png"/>
          <p:cNvPicPr preferRelativeResize="0"/>
          <p:nvPr/>
        </p:nvPicPr>
        <p:blipFill>
          <a:blip r:embed="rId3">
            <a:alphaModFix/>
          </a:blip>
          <a:stretch>
            <a:fillRect/>
          </a:stretch>
        </p:blipFill>
        <p:spPr>
          <a:xfrm>
            <a:off x="91150" y="1526800"/>
            <a:ext cx="8963927" cy="30490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6"/>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Comparison Data</a:t>
            </a:r>
            <a:endParaRPr/>
          </a:p>
        </p:txBody>
      </p:sp>
      <p:sp>
        <p:nvSpPr>
          <p:cNvPr id="151" name="Google Shape;151;p26"/>
          <p:cNvSpPr txBox="1"/>
          <p:nvPr>
            <p:ph idx="4294967295" type="subTitle"/>
          </p:nvPr>
        </p:nvSpPr>
        <p:spPr>
          <a:xfrm>
            <a:off x="3733250" y="284825"/>
            <a:ext cx="4831500" cy="4359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Calendar Minutes vs Period Setup Minutes</a:t>
            </a:r>
            <a:endParaRPr/>
          </a:p>
        </p:txBody>
      </p:sp>
      <p:sp>
        <p:nvSpPr>
          <p:cNvPr id="152" name="Google Shape;152;p26"/>
          <p:cNvSpPr txBox="1"/>
          <p:nvPr>
            <p:ph idx="1" type="body"/>
          </p:nvPr>
        </p:nvSpPr>
        <p:spPr>
          <a:xfrm>
            <a:off x="311700" y="4038175"/>
            <a:ext cx="8520600" cy="530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t/>
            </a:r>
            <a:endParaRPr/>
          </a:p>
        </p:txBody>
      </p:sp>
      <p:pic>
        <p:nvPicPr>
          <p:cNvPr id="153" name="Google Shape;153;p26" title="Screenshot 2026-07-20 at 11.10.17 PM.png"/>
          <p:cNvPicPr preferRelativeResize="0"/>
          <p:nvPr/>
        </p:nvPicPr>
        <p:blipFill>
          <a:blip r:embed="rId3">
            <a:alphaModFix/>
          </a:blip>
          <a:stretch>
            <a:fillRect/>
          </a:stretch>
        </p:blipFill>
        <p:spPr>
          <a:xfrm>
            <a:off x="69750" y="941525"/>
            <a:ext cx="8998702" cy="29696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7"/>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Stacking Data</a:t>
            </a:r>
            <a:endParaRPr/>
          </a:p>
        </p:txBody>
      </p:sp>
      <p:sp>
        <p:nvSpPr>
          <p:cNvPr id="159" name="Google Shape;159;p27"/>
          <p:cNvSpPr txBox="1"/>
          <p:nvPr>
            <p:ph idx="1" type="body"/>
          </p:nvPr>
        </p:nvSpPr>
        <p:spPr>
          <a:xfrm>
            <a:off x="311700" y="789125"/>
            <a:ext cx="8520600" cy="37800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t/>
            </a:r>
            <a:endParaRPr/>
          </a:p>
        </p:txBody>
      </p:sp>
      <p:pic>
        <p:nvPicPr>
          <p:cNvPr id="160" name="Google Shape;160;p27" title="Screenshot 2026-07-20 at 11.24.36 PM.png"/>
          <p:cNvPicPr preferRelativeResize="0"/>
          <p:nvPr/>
        </p:nvPicPr>
        <p:blipFill>
          <a:blip r:embed="rId3">
            <a:alphaModFix/>
          </a:blip>
          <a:stretch>
            <a:fillRect/>
          </a:stretch>
        </p:blipFill>
        <p:spPr>
          <a:xfrm>
            <a:off x="363225" y="2886450"/>
            <a:ext cx="8417551" cy="1205100"/>
          </a:xfrm>
          <a:prstGeom prst="rect">
            <a:avLst/>
          </a:prstGeom>
          <a:noFill/>
          <a:ln>
            <a:noFill/>
          </a:ln>
        </p:spPr>
      </p:pic>
      <p:pic>
        <p:nvPicPr>
          <p:cNvPr id="161" name="Google Shape;161;p27" title="Screenshot 2026-07-20 at 11.24.23 PM.png"/>
          <p:cNvPicPr preferRelativeResize="0"/>
          <p:nvPr/>
        </p:nvPicPr>
        <p:blipFill>
          <a:blip r:embed="rId4">
            <a:alphaModFix/>
          </a:blip>
          <a:stretch>
            <a:fillRect/>
          </a:stretch>
        </p:blipFill>
        <p:spPr>
          <a:xfrm>
            <a:off x="363225" y="844024"/>
            <a:ext cx="6579026" cy="19875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8"/>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Stacking Data</a:t>
            </a:r>
            <a:endParaRPr/>
          </a:p>
        </p:txBody>
      </p:sp>
      <p:sp>
        <p:nvSpPr>
          <p:cNvPr id="167" name="Google Shape;167;p28"/>
          <p:cNvSpPr txBox="1"/>
          <p:nvPr>
            <p:ph idx="1" type="body"/>
          </p:nvPr>
        </p:nvSpPr>
        <p:spPr>
          <a:xfrm>
            <a:off x="311700" y="789125"/>
            <a:ext cx="8520600" cy="378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1200"/>
              </a:spcBef>
              <a:spcAft>
                <a:spcPts val="1200"/>
              </a:spcAft>
              <a:buNone/>
            </a:pPr>
            <a:r>
              <a:t/>
            </a:r>
            <a:endParaRPr/>
          </a:p>
        </p:txBody>
      </p:sp>
      <p:pic>
        <p:nvPicPr>
          <p:cNvPr id="168" name="Google Shape;168;p28" title="Screenshot 2026-07-20 at 11.24.47 PM.png"/>
          <p:cNvPicPr preferRelativeResize="0"/>
          <p:nvPr/>
        </p:nvPicPr>
        <p:blipFill>
          <a:blip r:embed="rId3">
            <a:alphaModFix/>
          </a:blip>
          <a:stretch>
            <a:fillRect/>
          </a:stretch>
        </p:blipFill>
        <p:spPr>
          <a:xfrm>
            <a:off x="389400" y="849900"/>
            <a:ext cx="8078474" cy="1254600"/>
          </a:xfrm>
          <a:prstGeom prst="rect">
            <a:avLst/>
          </a:prstGeom>
          <a:noFill/>
          <a:ln>
            <a:noFill/>
          </a:ln>
        </p:spPr>
      </p:pic>
      <p:pic>
        <p:nvPicPr>
          <p:cNvPr id="169" name="Google Shape;169;p28" title="Screenshot 2026-07-20 at 11.24.58 PM.png"/>
          <p:cNvPicPr preferRelativeResize="0"/>
          <p:nvPr/>
        </p:nvPicPr>
        <p:blipFill>
          <a:blip r:embed="rId4">
            <a:alphaModFix/>
          </a:blip>
          <a:stretch>
            <a:fillRect/>
          </a:stretch>
        </p:blipFill>
        <p:spPr>
          <a:xfrm>
            <a:off x="389400" y="2009175"/>
            <a:ext cx="8078474" cy="1125150"/>
          </a:xfrm>
          <a:prstGeom prst="rect">
            <a:avLst/>
          </a:prstGeom>
          <a:noFill/>
          <a:ln>
            <a:noFill/>
          </a:ln>
        </p:spPr>
      </p:pic>
      <p:pic>
        <p:nvPicPr>
          <p:cNvPr id="170" name="Google Shape;170;p28" title="Screenshot 2026-07-20 at 11.25.12 PM.png"/>
          <p:cNvPicPr preferRelativeResize="0"/>
          <p:nvPr/>
        </p:nvPicPr>
        <p:blipFill>
          <a:blip r:embed="rId5">
            <a:alphaModFix/>
          </a:blip>
          <a:stretch>
            <a:fillRect/>
          </a:stretch>
        </p:blipFill>
        <p:spPr>
          <a:xfrm>
            <a:off x="389400" y="3220725"/>
            <a:ext cx="8078474" cy="1348400"/>
          </a:xfrm>
          <a:prstGeom prst="rect">
            <a:avLst/>
          </a:prstGeom>
          <a:noFill/>
          <a:ln>
            <a:noFill/>
          </a:ln>
        </p:spPr>
      </p:pic>
      <p:sp>
        <p:nvSpPr>
          <p:cNvPr id="171" name="Google Shape;171;p28"/>
          <p:cNvSpPr txBox="1"/>
          <p:nvPr/>
        </p:nvSpPr>
        <p:spPr>
          <a:xfrm>
            <a:off x="4467375" y="2812950"/>
            <a:ext cx="4695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rgbClr val="003A70"/>
              </a:solidFill>
              <a:latin typeface="Roboto"/>
              <a:ea typeface="Roboto"/>
              <a:cs typeface="Roboto"/>
              <a:sym typeface="Robo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9"/>
          <p:cNvSpPr txBox="1"/>
          <p:nvPr>
            <p:ph type="title"/>
          </p:nvPr>
        </p:nvSpPr>
        <p:spPr>
          <a:xfrm>
            <a:off x="490250" y="450150"/>
            <a:ext cx="7916100" cy="3069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t>What SQL Actually Is</a:t>
            </a:r>
            <a:endParaRPr sz="52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0"/>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Definition and Basic Functions</a:t>
            </a:r>
            <a:endParaRPr/>
          </a:p>
        </p:txBody>
      </p:sp>
      <p:sp>
        <p:nvSpPr>
          <p:cNvPr id="182" name="Google Shape;182;p30"/>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Structured Query Language</a:t>
            </a:r>
            <a:endParaRPr/>
          </a:p>
          <a:p>
            <a:pPr indent="-342900" lvl="0" marL="457200" rtl="0" algn="l">
              <a:spcBef>
                <a:spcPts val="0"/>
              </a:spcBef>
              <a:spcAft>
                <a:spcPts val="0"/>
              </a:spcAft>
              <a:buSzPts val="1800"/>
              <a:buChar char="●"/>
            </a:pPr>
            <a:r>
              <a:rPr lang="en"/>
              <a:t>Pronunciation</a:t>
            </a:r>
            <a:endParaRPr/>
          </a:p>
          <a:p>
            <a:pPr indent="-317500" lvl="1" marL="914400" rtl="0" algn="l">
              <a:spcBef>
                <a:spcPts val="0"/>
              </a:spcBef>
              <a:spcAft>
                <a:spcPts val="0"/>
              </a:spcAft>
              <a:buSzPts val="1400"/>
              <a:buChar char="○"/>
            </a:pPr>
            <a:r>
              <a:rPr lang="en"/>
              <a:t>“S” “Q” “L”</a:t>
            </a:r>
            <a:endParaRPr/>
          </a:p>
          <a:p>
            <a:pPr indent="-317500" lvl="1" marL="914400" rtl="0" algn="l">
              <a:spcBef>
                <a:spcPts val="0"/>
              </a:spcBef>
              <a:spcAft>
                <a:spcPts val="0"/>
              </a:spcAft>
              <a:buSzPts val="1400"/>
              <a:buChar char="○"/>
            </a:pPr>
            <a:r>
              <a:rPr lang="en"/>
              <a:t>Sequel</a:t>
            </a:r>
            <a:endParaRPr/>
          </a:p>
          <a:p>
            <a:pPr indent="-342900" lvl="0" marL="457200" rtl="0" algn="l">
              <a:spcBef>
                <a:spcPts val="0"/>
              </a:spcBef>
              <a:spcAft>
                <a:spcPts val="0"/>
              </a:spcAft>
              <a:buSzPts val="1800"/>
              <a:buChar char="●"/>
            </a:pPr>
            <a:r>
              <a:rPr lang="en"/>
              <a:t>Data Extraction (SELECT) </a:t>
            </a:r>
            <a:endParaRPr/>
          </a:p>
          <a:p>
            <a:pPr indent="-342900" lvl="0" marL="457200" rtl="0" algn="l">
              <a:spcBef>
                <a:spcPts val="0"/>
              </a:spcBef>
              <a:spcAft>
                <a:spcPts val="0"/>
              </a:spcAft>
              <a:buSzPts val="1800"/>
              <a:buChar char="●"/>
            </a:pPr>
            <a:r>
              <a:rPr lang="en"/>
              <a:t>Data Insertion (INSERT)</a:t>
            </a:r>
            <a:endParaRPr/>
          </a:p>
          <a:p>
            <a:pPr indent="-342900" lvl="0" marL="457200" rtl="0" algn="l">
              <a:spcBef>
                <a:spcPts val="0"/>
              </a:spcBef>
              <a:spcAft>
                <a:spcPts val="0"/>
              </a:spcAft>
              <a:buSzPts val="1800"/>
              <a:buChar char="●"/>
            </a:pPr>
            <a:r>
              <a:rPr lang="en"/>
              <a:t>Data Modification (UPDATE)</a:t>
            </a:r>
            <a:endParaRPr/>
          </a:p>
          <a:p>
            <a:pPr indent="-342900" lvl="0" marL="457200" rtl="0" algn="l">
              <a:spcBef>
                <a:spcPts val="0"/>
              </a:spcBef>
              <a:spcAft>
                <a:spcPts val="0"/>
              </a:spcAft>
              <a:buSzPts val="1800"/>
              <a:buChar char="●"/>
            </a:pPr>
            <a:r>
              <a:rPr lang="en"/>
              <a:t>Data Removal (DELETE)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1"/>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Organization</a:t>
            </a:r>
            <a:endParaRPr/>
          </a:p>
        </p:txBody>
      </p:sp>
      <p:sp>
        <p:nvSpPr>
          <p:cNvPr id="188" name="Google Shape;188;p31"/>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Databases</a:t>
            </a:r>
            <a:r>
              <a:rPr lang="en"/>
              <a:t> are comprised of </a:t>
            </a:r>
            <a:endParaRPr/>
          </a:p>
          <a:p>
            <a:pPr indent="-317500" lvl="1" marL="914400" rtl="0" algn="l">
              <a:spcBef>
                <a:spcPts val="0"/>
              </a:spcBef>
              <a:spcAft>
                <a:spcPts val="0"/>
              </a:spcAft>
              <a:buSzPts val="1400"/>
              <a:buChar char="○"/>
            </a:pPr>
            <a:r>
              <a:rPr lang="en"/>
              <a:t>TABLES</a:t>
            </a:r>
            <a:endParaRPr/>
          </a:p>
          <a:p>
            <a:pPr indent="-317500" lvl="2" marL="1371600" rtl="0" algn="l">
              <a:spcBef>
                <a:spcPts val="0"/>
              </a:spcBef>
              <a:spcAft>
                <a:spcPts val="0"/>
              </a:spcAft>
              <a:buSzPts val="1400"/>
              <a:buChar char="■"/>
            </a:pPr>
            <a:r>
              <a:rPr lang="en"/>
              <a:t>Think tabs of a spreadsheet that are each filled with data related to a single topic or theme</a:t>
            </a:r>
            <a:endParaRPr/>
          </a:p>
          <a:p>
            <a:pPr indent="-317500" lvl="1" marL="914400" rtl="0" algn="l">
              <a:spcBef>
                <a:spcPts val="0"/>
              </a:spcBef>
              <a:spcAft>
                <a:spcPts val="0"/>
              </a:spcAft>
              <a:buSzPts val="1400"/>
              <a:buChar char="○"/>
            </a:pPr>
            <a:r>
              <a:rPr lang="en"/>
              <a:t>FIELDS</a:t>
            </a:r>
            <a:endParaRPr/>
          </a:p>
          <a:p>
            <a:pPr indent="-317500" lvl="2" marL="1371600" rtl="0" algn="l">
              <a:spcBef>
                <a:spcPts val="0"/>
              </a:spcBef>
              <a:spcAft>
                <a:spcPts val="0"/>
              </a:spcAft>
              <a:buSzPts val="1400"/>
              <a:buChar char="■"/>
            </a:pPr>
            <a:r>
              <a:rPr lang="en"/>
              <a:t>Columns of data</a:t>
            </a:r>
            <a:endParaRPr/>
          </a:p>
          <a:p>
            <a:pPr indent="-317500" lvl="2" marL="1371600" rtl="0" algn="l">
              <a:spcBef>
                <a:spcPts val="0"/>
              </a:spcBef>
              <a:spcAft>
                <a:spcPts val="0"/>
              </a:spcAft>
              <a:buSzPts val="1400"/>
              <a:buChar char="■"/>
            </a:pPr>
            <a:r>
              <a:rPr lang="en"/>
              <a:t>Each table will have 1 unique identifier (usually)</a:t>
            </a:r>
            <a:endParaRPr/>
          </a:p>
          <a:p>
            <a:pPr indent="-317500" lvl="1" marL="914400" rtl="0" algn="l">
              <a:spcBef>
                <a:spcPts val="0"/>
              </a:spcBef>
              <a:spcAft>
                <a:spcPts val="0"/>
              </a:spcAft>
              <a:buSzPts val="1400"/>
              <a:buChar char="○"/>
            </a:pPr>
            <a:r>
              <a:rPr lang="en"/>
              <a:t>ROWS</a:t>
            </a:r>
            <a:endParaRPr/>
          </a:p>
          <a:p>
            <a:pPr indent="-317500" lvl="2" marL="1371600" rtl="0" algn="l">
              <a:spcBef>
                <a:spcPts val="0"/>
              </a:spcBef>
              <a:spcAft>
                <a:spcPts val="0"/>
              </a:spcAft>
              <a:buSzPts val="1400"/>
              <a:buChar char="■"/>
            </a:pPr>
            <a:r>
              <a:rPr lang="en"/>
              <a:t>1 set of information related to each other</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32"/>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Organization (continued)</a:t>
            </a:r>
            <a:endParaRPr/>
          </a:p>
        </p:txBody>
      </p:sp>
      <p:sp>
        <p:nvSpPr>
          <p:cNvPr id="194" name="Google Shape;194;p32"/>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Tables are </a:t>
            </a:r>
            <a:r>
              <a:rPr lang="en"/>
              <a:t>built</a:t>
            </a:r>
            <a:r>
              <a:rPr lang="en"/>
              <a:t> around themes of data</a:t>
            </a:r>
            <a:endParaRPr/>
          </a:p>
          <a:p>
            <a:pPr indent="-317500" lvl="1" marL="914400" rtl="0" algn="l">
              <a:spcBef>
                <a:spcPts val="0"/>
              </a:spcBef>
              <a:spcAft>
                <a:spcPts val="0"/>
              </a:spcAft>
              <a:buSzPts val="1400"/>
              <a:buChar char="○"/>
            </a:pPr>
            <a:r>
              <a:rPr lang="en"/>
              <a:t>Person</a:t>
            </a:r>
            <a:endParaRPr/>
          </a:p>
          <a:p>
            <a:pPr indent="-317500" lvl="1" marL="914400" rtl="0" algn="l">
              <a:spcBef>
                <a:spcPts val="0"/>
              </a:spcBef>
              <a:spcAft>
                <a:spcPts val="0"/>
              </a:spcAft>
              <a:buSzPts val="1400"/>
              <a:buChar char="○"/>
            </a:pPr>
            <a:r>
              <a:rPr lang="en"/>
              <a:t>Enrollment</a:t>
            </a:r>
            <a:endParaRPr/>
          </a:p>
          <a:p>
            <a:pPr indent="-317500" lvl="1" marL="914400" rtl="0" algn="l">
              <a:spcBef>
                <a:spcPts val="0"/>
              </a:spcBef>
              <a:spcAft>
                <a:spcPts val="0"/>
              </a:spcAft>
              <a:buSzPts val="1400"/>
              <a:buChar char="○"/>
            </a:pPr>
            <a:r>
              <a:rPr lang="en"/>
              <a:t>Calendar</a:t>
            </a:r>
            <a:endParaRPr/>
          </a:p>
          <a:p>
            <a:pPr indent="-317500" lvl="1" marL="914400" rtl="0" algn="l">
              <a:spcBef>
                <a:spcPts val="0"/>
              </a:spcBef>
              <a:spcAft>
                <a:spcPts val="0"/>
              </a:spcAft>
              <a:buSzPts val="1400"/>
              <a:buChar char="○"/>
            </a:pPr>
            <a:r>
              <a:rPr lang="en"/>
              <a:t>Identity</a:t>
            </a:r>
            <a:endParaRPr/>
          </a:p>
          <a:p>
            <a:pPr indent="-342900" lvl="0" marL="457200" rtl="0" algn="l">
              <a:spcBef>
                <a:spcPts val="0"/>
              </a:spcBef>
              <a:spcAft>
                <a:spcPts val="0"/>
              </a:spcAft>
              <a:buSzPts val="1800"/>
              <a:buChar char="●"/>
            </a:pPr>
            <a:r>
              <a:rPr b="1" lang="en"/>
              <a:t>Views</a:t>
            </a:r>
            <a:r>
              <a:rPr lang="en"/>
              <a:t> to combine the data together for </a:t>
            </a:r>
            <a:r>
              <a:rPr lang="en"/>
              <a:t>convenience</a:t>
            </a:r>
            <a:endParaRPr/>
          </a:p>
          <a:p>
            <a:pPr indent="-317500" lvl="1" marL="914400" rtl="0" algn="l">
              <a:spcBef>
                <a:spcPts val="0"/>
              </a:spcBef>
              <a:spcAft>
                <a:spcPts val="0"/>
              </a:spcAft>
              <a:buSzPts val="1400"/>
              <a:buChar char="○"/>
            </a:pPr>
            <a:r>
              <a:rPr lang="en"/>
              <a:t>The </a:t>
            </a:r>
            <a:r>
              <a:rPr b="1" lang="en"/>
              <a:t>student</a:t>
            </a:r>
            <a:r>
              <a:rPr lang="en"/>
              <a:t> view combines data from the Enrollment, Person, Calendar, and Identity tables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5"/>
          <p:cNvSpPr txBox="1"/>
          <p:nvPr/>
        </p:nvSpPr>
        <p:spPr>
          <a:xfrm>
            <a:off x="774875" y="1366725"/>
            <a:ext cx="7687800" cy="315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 sz="1500">
                <a:solidFill>
                  <a:schemeClr val="dk1"/>
                </a:solidFill>
                <a:latin typeface="Roboto"/>
                <a:ea typeface="Roboto"/>
                <a:cs typeface="Roboto"/>
                <a:sym typeface="Roboto"/>
              </a:rPr>
              <a:t>This content was developed with the support of generative AI tools for ideation, content development, design and research assistance. These technologies supported brainstorming,  accelerated content development and assisted with organizing and refining ideas.  </a:t>
            </a:r>
            <a:endParaRPr sz="1500">
              <a:solidFill>
                <a:schemeClr val="dk1"/>
              </a:solidFill>
              <a:latin typeface="Roboto"/>
              <a:ea typeface="Roboto"/>
              <a:cs typeface="Roboto"/>
              <a:sym typeface="Roboto"/>
            </a:endParaRPr>
          </a:p>
          <a:p>
            <a:pPr indent="0" lvl="0" marL="0" rtl="0" algn="l">
              <a:lnSpc>
                <a:spcPct val="115000"/>
              </a:lnSpc>
              <a:spcBef>
                <a:spcPts val="0"/>
              </a:spcBef>
              <a:spcAft>
                <a:spcPts val="0"/>
              </a:spcAft>
              <a:buClr>
                <a:schemeClr val="dk1"/>
              </a:buClr>
              <a:buSzPts val="1100"/>
              <a:buFont typeface="Arial"/>
              <a:buNone/>
            </a:pPr>
            <a:r>
              <a:t/>
            </a:r>
            <a:endParaRPr sz="1500">
              <a:solidFill>
                <a:schemeClr val="dk1"/>
              </a:solidFill>
              <a:latin typeface="Roboto"/>
              <a:ea typeface="Roboto"/>
              <a:cs typeface="Roboto"/>
              <a:sym typeface="Roboto"/>
            </a:endParaRPr>
          </a:p>
          <a:p>
            <a:pPr indent="0" lvl="0" marL="0" rtl="0" algn="l">
              <a:lnSpc>
                <a:spcPct val="115000"/>
              </a:lnSpc>
              <a:spcBef>
                <a:spcPts val="0"/>
              </a:spcBef>
              <a:spcAft>
                <a:spcPts val="0"/>
              </a:spcAft>
              <a:buClr>
                <a:schemeClr val="dk1"/>
              </a:buClr>
              <a:buSzPts val="1100"/>
              <a:buFont typeface="Arial"/>
              <a:buNone/>
            </a:pPr>
            <a:r>
              <a:rPr lang="en" sz="1500">
                <a:solidFill>
                  <a:schemeClr val="dk1"/>
                </a:solidFill>
                <a:latin typeface="Roboto"/>
                <a:ea typeface="Roboto"/>
                <a:cs typeface="Roboto"/>
                <a:sym typeface="Roboto"/>
              </a:rPr>
              <a:t>All AI-generated content was carefully reviewed and edited by the presenter to ensure accuracy, relevance, alignment with the sessions educational objectives and consistency with the presenter’s voice and style.</a:t>
            </a:r>
            <a:endParaRPr sz="1500">
              <a:solidFill>
                <a:schemeClr val="dk1"/>
              </a:solidFill>
              <a:latin typeface="Roboto"/>
              <a:ea typeface="Roboto"/>
              <a:cs typeface="Roboto"/>
              <a:sym typeface="Roboto"/>
            </a:endParaRPr>
          </a:p>
          <a:p>
            <a:pPr indent="0" lvl="0" marL="0" rtl="0" algn="l">
              <a:lnSpc>
                <a:spcPct val="115000"/>
              </a:lnSpc>
              <a:spcBef>
                <a:spcPts val="0"/>
              </a:spcBef>
              <a:spcAft>
                <a:spcPts val="0"/>
              </a:spcAft>
              <a:buNone/>
            </a:pPr>
            <a:r>
              <a:t/>
            </a:r>
            <a:endParaRPr sz="1500">
              <a:solidFill>
                <a:schemeClr val="dk1"/>
              </a:solidFill>
              <a:latin typeface="Roboto"/>
              <a:ea typeface="Roboto"/>
              <a:cs typeface="Roboto"/>
              <a:sym typeface="Roboto"/>
            </a:endParaRPr>
          </a:p>
          <a:p>
            <a:pPr indent="0" lvl="0" marL="0" rtl="0" algn="ctr">
              <a:lnSpc>
                <a:spcPct val="137500"/>
              </a:lnSpc>
              <a:spcBef>
                <a:spcPts val="0"/>
              </a:spcBef>
              <a:spcAft>
                <a:spcPts val="0"/>
              </a:spcAft>
              <a:buNone/>
            </a:pPr>
            <a:r>
              <a:rPr b="1" lang="en" sz="1200">
                <a:solidFill>
                  <a:schemeClr val="dk1"/>
                </a:solidFill>
                <a:latin typeface="Roboto"/>
                <a:ea typeface="Roboto"/>
                <a:cs typeface="Roboto"/>
                <a:sym typeface="Roboto"/>
              </a:rPr>
              <a:t>Reference</a:t>
            </a:r>
            <a:endParaRPr b="1" sz="1200">
              <a:solidFill>
                <a:schemeClr val="dk1"/>
              </a:solidFill>
              <a:latin typeface="Roboto"/>
              <a:ea typeface="Roboto"/>
              <a:cs typeface="Roboto"/>
              <a:sym typeface="Roboto"/>
            </a:endParaRPr>
          </a:p>
          <a:p>
            <a:pPr indent="0" lvl="0" marL="0" rtl="0" algn="ctr">
              <a:lnSpc>
                <a:spcPct val="115000"/>
              </a:lnSpc>
              <a:spcBef>
                <a:spcPts val="0"/>
              </a:spcBef>
              <a:spcAft>
                <a:spcPts val="900"/>
              </a:spcAft>
              <a:buNone/>
            </a:pPr>
            <a:r>
              <a:rPr lang="en" sz="1000">
                <a:solidFill>
                  <a:schemeClr val="dk1"/>
                </a:solidFill>
                <a:latin typeface="Roboto"/>
                <a:ea typeface="Roboto"/>
                <a:cs typeface="Roboto"/>
                <a:sym typeface="Roboto"/>
              </a:rPr>
              <a:t>NC Generative AI Implementation Recommendations and Considerations for PK-13 Public Schools,</a:t>
            </a:r>
            <a:br>
              <a:rPr lang="en" sz="1000">
                <a:solidFill>
                  <a:schemeClr val="dk1"/>
                </a:solidFill>
                <a:latin typeface="Roboto"/>
                <a:ea typeface="Roboto"/>
                <a:cs typeface="Roboto"/>
                <a:sym typeface="Roboto"/>
              </a:rPr>
            </a:br>
            <a:r>
              <a:rPr lang="en" sz="1000" u="sng">
                <a:solidFill>
                  <a:srgbClr val="0097A7"/>
                </a:solidFill>
                <a:latin typeface="Roboto"/>
                <a:ea typeface="Roboto"/>
                <a:cs typeface="Roboto"/>
                <a:sym typeface="Roboto"/>
                <a:hlinkClick r:id="rId3">
                  <a:extLst>
                    <a:ext uri="{A12FA001-AC4F-418D-AE19-62706E023703}">
                      <ahyp:hlinkClr val="tx"/>
                    </a:ext>
                  </a:extLst>
                </a:hlinkClick>
              </a:rPr>
              <a:t>https://docs.google.com/document/d/1U-AwwwBg7glJ4ZDlcKVzARuFRPWwUWzqRN2rOgT9zlA/</a:t>
            </a:r>
            <a:endParaRPr/>
          </a:p>
        </p:txBody>
      </p:sp>
      <p:sp>
        <p:nvSpPr>
          <p:cNvPr id="85" name="Google Shape;85;p15"/>
          <p:cNvSpPr txBox="1"/>
          <p:nvPr>
            <p:ph type="title"/>
          </p:nvPr>
        </p:nvSpPr>
        <p:spPr>
          <a:xfrm>
            <a:off x="770925" y="372525"/>
            <a:ext cx="7343700" cy="9942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2600">
                <a:solidFill>
                  <a:srgbClr val="003A70"/>
                </a:solidFill>
              </a:rPr>
              <a:t>Acknowledgement of Generative AI Assistance</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3"/>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Joining Tables Together</a:t>
            </a:r>
            <a:endParaRPr/>
          </a:p>
        </p:txBody>
      </p:sp>
      <p:sp>
        <p:nvSpPr>
          <p:cNvPr id="200" name="Google Shape;200;p33"/>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JOINs are the way to combine data from various tables together. </a:t>
            </a:r>
            <a:endParaRPr/>
          </a:p>
          <a:p>
            <a:pPr indent="-342900" lvl="0" marL="457200" rtl="0" algn="l">
              <a:spcBef>
                <a:spcPts val="0"/>
              </a:spcBef>
              <a:spcAft>
                <a:spcPts val="0"/>
              </a:spcAft>
              <a:buSzPts val="1800"/>
              <a:buChar char="●"/>
            </a:pPr>
            <a:r>
              <a:rPr lang="en"/>
              <a:t>Choosing the correct type of JOIN matters</a:t>
            </a:r>
            <a:endParaRPr/>
          </a:p>
          <a:p>
            <a:pPr indent="-317500" lvl="1" marL="914400" rtl="0" algn="l">
              <a:spcBef>
                <a:spcPts val="0"/>
              </a:spcBef>
              <a:spcAft>
                <a:spcPts val="0"/>
              </a:spcAft>
              <a:buSzPts val="1400"/>
              <a:buChar char="○"/>
            </a:pPr>
            <a:r>
              <a:rPr lang="en"/>
              <a:t>LEFT JOIN</a:t>
            </a:r>
            <a:endParaRPr/>
          </a:p>
          <a:p>
            <a:pPr indent="-317500" lvl="2" marL="1371600" rtl="0" algn="l">
              <a:spcBef>
                <a:spcPts val="0"/>
              </a:spcBef>
              <a:spcAft>
                <a:spcPts val="0"/>
              </a:spcAft>
              <a:buSzPts val="1400"/>
              <a:buChar char="■"/>
            </a:pPr>
            <a:r>
              <a:rPr lang="en"/>
              <a:t>Select all rows from the first table, and match it to a 2nd table when a matching condition is met. </a:t>
            </a:r>
            <a:endParaRPr/>
          </a:p>
          <a:p>
            <a:pPr indent="-317500" lvl="2" marL="1371600" rtl="0" algn="l">
              <a:spcBef>
                <a:spcPts val="0"/>
              </a:spcBef>
              <a:spcAft>
                <a:spcPts val="0"/>
              </a:spcAft>
              <a:buSzPts val="1400"/>
              <a:buChar char="■"/>
            </a:pPr>
            <a:r>
              <a:rPr lang="en"/>
              <a:t>E.G. select all student records and include their AIG records if they have them</a:t>
            </a:r>
            <a:endParaRPr/>
          </a:p>
          <a:p>
            <a:pPr indent="-317500" lvl="2" marL="1371600" rtl="0" algn="l">
              <a:spcBef>
                <a:spcPts val="0"/>
              </a:spcBef>
              <a:spcAft>
                <a:spcPts val="0"/>
              </a:spcAft>
              <a:buSzPts val="1400"/>
              <a:buChar char="■"/>
            </a:pPr>
            <a:r>
              <a:rPr lang="en"/>
              <a:t>E.G. select all student records and include their </a:t>
            </a:r>
            <a:r>
              <a:rPr lang="en"/>
              <a:t>guardian</a:t>
            </a:r>
            <a:r>
              <a:rPr lang="en"/>
              <a:t> contact information </a:t>
            </a:r>
            <a:endParaRPr/>
          </a:p>
          <a:p>
            <a:pPr indent="-317500" lvl="2" marL="1371600" rtl="0" algn="l">
              <a:spcBef>
                <a:spcPts val="0"/>
              </a:spcBef>
              <a:spcAft>
                <a:spcPts val="0"/>
              </a:spcAft>
              <a:buSzPts val="1400"/>
              <a:buChar char="■"/>
            </a:pPr>
            <a:r>
              <a:rPr lang="en"/>
              <a:t>This can create a lot of repetitive information from the original table</a:t>
            </a:r>
            <a:endParaRPr/>
          </a:p>
          <a:p>
            <a:pPr indent="-317500" lvl="1" marL="914400" rtl="0" algn="l">
              <a:spcBef>
                <a:spcPts val="0"/>
              </a:spcBef>
              <a:spcAft>
                <a:spcPts val="0"/>
              </a:spcAft>
              <a:buSzPts val="1400"/>
              <a:buChar char="○"/>
            </a:pPr>
            <a:r>
              <a:rPr lang="en"/>
              <a:t>INNER JOIN</a:t>
            </a:r>
            <a:endParaRPr/>
          </a:p>
          <a:p>
            <a:pPr indent="-317500" lvl="2" marL="1371600" rtl="0" algn="l">
              <a:spcBef>
                <a:spcPts val="0"/>
              </a:spcBef>
              <a:spcAft>
                <a:spcPts val="0"/>
              </a:spcAft>
              <a:buSzPts val="1400"/>
              <a:buChar char="■"/>
            </a:pPr>
            <a:r>
              <a:rPr lang="en"/>
              <a:t>Select all rows from 2 tables where some condition is matched</a:t>
            </a:r>
            <a:endParaRPr/>
          </a:p>
          <a:p>
            <a:pPr indent="-317500" lvl="2" marL="1371600" rtl="0" algn="l">
              <a:spcBef>
                <a:spcPts val="0"/>
              </a:spcBef>
              <a:spcAft>
                <a:spcPts val="0"/>
              </a:spcAft>
              <a:buSzPts val="1400"/>
              <a:buChar char="■"/>
            </a:pPr>
            <a:r>
              <a:rPr lang="en"/>
              <a:t>E.G. Select all students who have an AIG record, but exclude any student who does not have an AIG record</a:t>
            </a:r>
            <a:endParaRPr/>
          </a:p>
          <a:p>
            <a:pPr indent="-317500" lvl="2" marL="1371600" rtl="0" algn="l">
              <a:spcBef>
                <a:spcPts val="0"/>
              </a:spcBef>
              <a:spcAft>
                <a:spcPts val="0"/>
              </a:spcAft>
              <a:buSzPts val="1400"/>
              <a:buChar char="■"/>
            </a:pPr>
            <a:r>
              <a:rPr lang="en"/>
              <a:t>NOTE: This is the logic that Ad-hoc reports use, which is why including some data fields in ad-hoc reports will drastically reduce the number of records.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4"/>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Querying Data</a:t>
            </a:r>
            <a:endParaRPr/>
          </a:p>
        </p:txBody>
      </p:sp>
      <p:sp>
        <p:nvSpPr>
          <p:cNvPr id="206" name="Google Shape;206;p34"/>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Occasionally, a </a:t>
            </a:r>
            <a:r>
              <a:rPr b="1" lang="en"/>
              <a:t>view</a:t>
            </a:r>
            <a:r>
              <a:rPr lang="en"/>
              <a:t> will exist and contain all of the data we want</a:t>
            </a:r>
            <a:endParaRPr/>
          </a:p>
          <a:p>
            <a:pPr indent="-342900" lvl="0" marL="457200" rtl="0" algn="l">
              <a:spcBef>
                <a:spcPts val="0"/>
              </a:spcBef>
              <a:spcAft>
                <a:spcPts val="0"/>
              </a:spcAft>
              <a:buSzPts val="1800"/>
              <a:buChar char="●"/>
            </a:pPr>
            <a:r>
              <a:rPr lang="en"/>
              <a:t>You will often need to do the specifications yourself</a:t>
            </a:r>
            <a:endParaRPr/>
          </a:p>
          <a:p>
            <a:pPr indent="-317500" lvl="1" marL="914400" rtl="0" algn="l">
              <a:spcBef>
                <a:spcPts val="0"/>
              </a:spcBef>
              <a:spcAft>
                <a:spcPts val="0"/>
              </a:spcAft>
              <a:buSzPts val="1400"/>
              <a:buChar char="○"/>
            </a:pPr>
            <a:r>
              <a:rPr i="1" lang="en"/>
              <a:t>Select * from student</a:t>
            </a:r>
            <a:r>
              <a:rPr lang="en"/>
              <a:t> will return all of the data from the student view. For a school district, this will be an incredible amount of data.</a:t>
            </a:r>
            <a:endParaRPr/>
          </a:p>
          <a:p>
            <a:pPr indent="-317500" lvl="1" marL="914400" rtl="0" algn="l">
              <a:spcBef>
                <a:spcPts val="0"/>
              </a:spcBef>
              <a:spcAft>
                <a:spcPts val="0"/>
              </a:spcAft>
              <a:buSzPts val="1400"/>
              <a:buChar char="○"/>
            </a:pPr>
            <a:r>
              <a:rPr lang="en"/>
              <a:t>We want to be specific which students we want based on their…</a:t>
            </a:r>
            <a:endParaRPr/>
          </a:p>
          <a:p>
            <a:pPr indent="-317500" lvl="2" marL="1371600" rtl="0" algn="l">
              <a:spcBef>
                <a:spcPts val="0"/>
              </a:spcBef>
              <a:spcAft>
                <a:spcPts val="0"/>
              </a:spcAft>
              <a:buSzPts val="1400"/>
              <a:buChar char="■"/>
            </a:pPr>
            <a:r>
              <a:rPr lang="en"/>
              <a:t>Name? </a:t>
            </a:r>
            <a:endParaRPr/>
          </a:p>
          <a:p>
            <a:pPr indent="-317500" lvl="2" marL="1371600" rtl="0" algn="l">
              <a:spcBef>
                <a:spcPts val="0"/>
              </a:spcBef>
              <a:spcAft>
                <a:spcPts val="0"/>
              </a:spcAft>
              <a:buSzPts val="1400"/>
              <a:buChar char="■"/>
            </a:pPr>
            <a:r>
              <a:rPr lang="en"/>
              <a:t>CURRENT school enrollment?</a:t>
            </a:r>
            <a:endParaRPr/>
          </a:p>
          <a:p>
            <a:pPr indent="-317500" lvl="2" marL="1371600" rtl="0" algn="l">
              <a:spcBef>
                <a:spcPts val="0"/>
              </a:spcBef>
              <a:spcAft>
                <a:spcPts val="0"/>
              </a:spcAft>
              <a:buSzPts val="1400"/>
              <a:buChar char="■"/>
            </a:pPr>
            <a:r>
              <a:rPr lang="en"/>
              <a:t>Historical school enrollment? </a:t>
            </a:r>
            <a:endParaRPr/>
          </a:p>
          <a:p>
            <a:pPr indent="-317500" lvl="2" marL="1371600" rtl="0" algn="l">
              <a:spcBef>
                <a:spcPts val="0"/>
              </a:spcBef>
              <a:spcAft>
                <a:spcPts val="0"/>
              </a:spcAft>
              <a:buSzPts val="1400"/>
              <a:buChar char="■"/>
            </a:pPr>
            <a:r>
              <a:rPr lang="en"/>
              <a:t>Course roster?</a:t>
            </a:r>
            <a:endParaRPr/>
          </a:p>
          <a:p>
            <a:pPr indent="-317500" lvl="2" marL="1371600" rtl="0" algn="l">
              <a:spcBef>
                <a:spcPts val="0"/>
              </a:spcBef>
              <a:spcAft>
                <a:spcPts val="0"/>
              </a:spcAft>
              <a:buSzPts val="1400"/>
              <a:buChar char="■"/>
            </a:pPr>
            <a:r>
              <a:rPr lang="en"/>
              <a:t>Grade received in that course?</a:t>
            </a:r>
            <a:endParaRPr/>
          </a:p>
          <a:p>
            <a:pPr indent="-317500" lvl="2" marL="1371600" rtl="0" algn="l">
              <a:spcBef>
                <a:spcPts val="0"/>
              </a:spcBef>
              <a:spcAft>
                <a:spcPts val="0"/>
              </a:spcAft>
              <a:buSzPts val="1400"/>
              <a:buChar char="■"/>
            </a:pPr>
            <a:r>
              <a:rPr lang="en"/>
              <a:t>Teacher?</a:t>
            </a:r>
            <a:endParaRPr/>
          </a:p>
          <a:p>
            <a:pPr indent="-317500" lvl="2" marL="1371600" rtl="0" algn="l">
              <a:spcBef>
                <a:spcPts val="0"/>
              </a:spcBef>
              <a:spcAft>
                <a:spcPts val="0"/>
              </a:spcAft>
              <a:buSzPts val="1400"/>
              <a:buChar char="■"/>
            </a:pPr>
            <a:r>
              <a:rPr lang="en"/>
              <a:t>Some combination of all of these things?!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35"/>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Filtering Queries</a:t>
            </a:r>
            <a:endParaRPr/>
          </a:p>
        </p:txBody>
      </p:sp>
      <p:sp>
        <p:nvSpPr>
          <p:cNvPr id="212" name="Google Shape;212;p35"/>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You can use a WHERE clause to specify what values you are interested in</a:t>
            </a:r>
            <a:endParaRPr/>
          </a:p>
          <a:p>
            <a:pPr indent="-317500" lvl="1" marL="914400" rtl="0" algn="l">
              <a:spcBef>
                <a:spcPts val="0"/>
              </a:spcBef>
              <a:spcAft>
                <a:spcPts val="0"/>
              </a:spcAft>
              <a:buSzPts val="1400"/>
              <a:buChar char="○"/>
            </a:pPr>
            <a:r>
              <a:rPr lang="en"/>
              <a:t>WHERE schoolid = 681305</a:t>
            </a:r>
            <a:endParaRPr/>
          </a:p>
          <a:p>
            <a:pPr indent="-317500" lvl="1" marL="914400" rtl="0" algn="l">
              <a:spcBef>
                <a:spcPts val="0"/>
              </a:spcBef>
              <a:spcAft>
                <a:spcPts val="0"/>
              </a:spcAft>
              <a:buSzPts val="1400"/>
              <a:buChar char="○"/>
            </a:pPr>
            <a:r>
              <a:rPr lang="en"/>
              <a:t>WHERE lastName IS NULL</a:t>
            </a:r>
            <a:endParaRPr/>
          </a:p>
          <a:p>
            <a:pPr indent="-317500" lvl="1" marL="914400" rtl="0" algn="l">
              <a:spcBef>
                <a:spcPts val="0"/>
              </a:spcBef>
              <a:spcAft>
                <a:spcPts val="0"/>
              </a:spcAft>
              <a:buSzPts val="1400"/>
              <a:buChar char="○"/>
            </a:pPr>
            <a:r>
              <a:rPr lang="en"/>
              <a:t>WHERE firstName like ‘Tim%’ (Returns Tim, Timmy, Timothy, Timbob… or Tim)</a:t>
            </a:r>
            <a:br>
              <a:rPr lang="en"/>
            </a:br>
            <a:endParaRPr/>
          </a:p>
          <a:p>
            <a:pPr indent="-342900" lvl="0" marL="457200" rtl="0" algn="l">
              <a:spcBef>
                <a:spcPts val="0"/>
              </a:spcBef>
              <a:spcAft>
                <a:spcPts val="0"/>
              </a:spcAft>
              <a:buSzPts val="1800"/>
              <a:buChar char="●"/>
            </a:pPr>
            <a:r>
              <a:rPr lang="en"/>
              <a:t>Multiple WHERE </a:t>
            </a:r>
            <a:r>
              <a:rPr lang="en"/>
              <a:t>statements</a:t>
            </a:r>
            <a:r>
              <a:rPr lang="en"/>
              <a:t> can be applied</a:t>
            </a:r>
            <a:endParaRPr/>
          </a:p>
          <a:p>
            <a:pPr indent="-317500" lvl="1" marL="914400" rtl="0" algn="l">
              <a:spcBef>
                <a:spcPts val="0"/>
              </a:spcBef>
              <a:spcAft>
                <a:spcPts val="0"/>
              </a:spcAft>
              <a:buSzPts val="1400"/>
              <a:buChar char="○"/>
            </a:pPr>
            <a:r>
              <a:rPr lang="en"/>
              <a:t>WHERE schoolID = 681305</a:t>
            </a:r>
            <a:br>
              <a:rPr lang="en"/>
            </a:br>
            <a:r>
              <a:rPr lang="en"/>
              <a:t>AND WHERE lastName IS NULL </a:t>
            </a:r>
            <a:br>
              <a:rPr lang="en"/>
            </a:br>
            <a:r>
              <a:rPr lang="en"/>
              <a:t>Find all the students at Carrboro HS whose last name is empty</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6"/>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Output</a:t>
            </a:r>
            <a:endParaRPr/>
          </a:p>
        </p:txBody>
      </p:sp>
      <p:sp>
        <p:nvSpPr>
          <p:cNvPr id="218" name="Google Shape;218;p36"/>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You may wish to rearrange the output of the query</a:t>
            </a:r>
            <a:endParaRPr/>
          </a:p>
          <a:p>
            <a:pPr indent="-342900" lvl="0" marL="457200" rtl="0" algn="l">
              <a:spcBef>
                <a:spcPts val="0"/>
              </a:spcBef>
              <a:spcAft>
                <a:spcPts val="0"/>
              </a:spcAft>
              <a:buSzPts val="1800"/>
              <a:buChar char="●"/>
            </a:pPr>
            <a:r>
              <a:rPr lang="en"/>
              <a:t>ORDER BY is comparable to sorting on a column(s) in a spreadsheet</a:t>
            </a:r>
            <a:endParaRPr/>
          </a:p>
          <a:p>
            <a:pPr indent="-342900" lvl="0" marL="457200" rtl="0" algn="l">
              <a:spcBef>
                <a:spcPts val="0"/>
              </a:spcBef>
              <a:spcAft>
                <a:spcPts val="0"/>
              </a:spcAft>
              <a:buSzPts val="1800"/>
              <a:buChar char="●"/>
            </a:pPr>
            <a:r>
              <a:rPr lang="en"/>
              <a:t>The details of the rows may not be what you want to know, but rather aggregated values</a:t>
            </a:r>
            <a:endParaRPr/>
          </a:p>
          <a:p>
            <a:pPr indent="-342900" lvl="0" marL="457200" rtl="0" algn="l">
              <a:spcBef>
                <a:spcPts val="0"/>
              </a:spcBef>
              <a:spcAft>
                <a:spcPts val="0"/>
              </a:spcAft>
              <a:buSzPts val="1800"/>
              <a:buChar char="●"/>
            </a:pPr>
            <a:r>
              <a:rPr lang="en"/>
              <a:t>COUNT and GROUP BY are comparable to pivot tables in a spreadsheet</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7"/>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Database Setup</a:t>
            </a:r>
            <a:endParaRPr/>
          </a:p>
        </p:txBody>
      </p:sp>
      <p:sp>
        <p:nvSpPr>
          <p:cNvPr id="224" name="Google Shape;224;p37"/>
          <p:cNvSpPr txBox="1"/>
          <p:nvPr>
            <p:ph idx="1" type="body"/>
          </p:nvPr>
        </p:nvSpPr>
        <p:spPr>
          <a:xfrm>
            <a:off x="311700" y="935350"/>
            <a:ext cx="5790900" cy="3633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The Database Schema is available through the Campus Community</a:t>
            </a:r>
            <a:endParaRPr/>
          </a:p>
          <a:p>
            <a:pPr indent="-342900" lvl="0" marL="457200" rtl="0" algn="l">
              <a:spcBef>
                <a:spcPts val="0"/>
              </a:spcBef>
              <a:spcAft>
                <a:spcPts val="0"/>
              </a:spcAft>
              <a:buSzPts val="1800"/>
              <a:buChar char="●"/>
            </a:pPr>
            <a:r>
              <a:rPr lang="en"/>
              <a:t>Log into the Campus Community</a:t>
            </a:r>
            <a:endParaRPr/>
          </a:p>
          <a:p>
            <a:pPr indent="-342900" lvl="0" marL="457200" rtl="0" algn="l">
              <a:spcBef>
                <a:spcPts val="0"/>
              </a:spcBef>
              <a:spcAft>
                <a:spcPts val="0"/>
              </a:spcAft>
              <a:buSzPts val="1800"/>
              <a:buChar char="●"/>
            </a:pPr>
            <a:r>
              <a:rPr lang="en"/>
              <a:t>Search for Schema Diagrams or load </a:t>
            </a:r>
            <a:r>
              <a:rPr lang="en" u="sng">
                <a:solidFill>
                  <a:schemeClr val="hlink"/>
                </a:solidFill>
                <a:hlinkClick r:id="rId3"/>
              </a:rPr>
              <a:t>https://kb.infinitecampus.com/help/schema-diagrams</a:t>
            </a:r>
            <a:r>
              <a:rPr lang="en"/>
              <a:t> </a:t>
            </a:r>
            <a:endParaRPr/>
          </a:p>
          <a:p>
            <a:pPr indent="0" lvl="0" marL="457200" rtl="0" algn="l">
              <a:spcBef>
                <a:spcPts val="1200"/>
              </a:spcBef>
              <a:spcAft>
                <a:spcPts val="1200"/>
              </a:spcAft>
              <a:buNone/>
            </a:pPr>
            <a:r>
              <a:t/>
            </a:r>
            <a:endParaRPr/>
          </a:p>
        </p:txBody>
      </p:sp>
      <p:pic>
        <p:nvPicPr>
          <p:cNvPr id="225" name="Google Shape;225;p37"/>
          <p:cNvPicPr preferRelativeResize="0"/>
          <p:nvPr/>
        </p:nvPicPr>
        <p:blipFill>
          <a:blip r:embed="rId4">
            <a:alphaModFix/>
          </a:blip>
          <a:stretch>
            <a:fillRect/>
          </a:stretch>
        </p:blipFill>
        <p:spPr>
          <a:xfrm>
            <a:off x="6212913" y="935350"/>
            <a:ext cx="2619375" cy="14668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8"/>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Schema Diagrams</a:t>
            </a:r>
            <a:endParaRPr/>
          </a:p>
        </p:txBody>
      </p:sp>
      <p:sp>
        <p:nvSpPr>
          <p:cNvPr id="231" name="Google Shape;231;p38"/>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Most Database tables are grouped into </a:t>
            </a:r>
            <a:r>
              <a:rPr lang="en"/>
              <a:t>themes</a:t>
            </a:r>
            <a:r>
              <a:rPr lang="en"/>
              <a:t> and their setups are shared through a side menu</a:t>
            </a:r>
            <a:endParaRPr/>
          </a:p>
          <a:p>
            <a:pPr indent="-342900" lvl="0" marL="457200" rtl="0" algn="l">
              <a:spcBef>
                <a:spcPts val="0"/>
              </a:spcBef>
              <a:spcAft>
                <a:spcPts val="0"/>
              </a:spcAft>
              <a:buSzPts val="1800"/>
              <a:buChar char="●"/>
            </a:pPr>
            <a:r>
              <a:rPr lang="en"/>
              <a:t>The Core - Student menu shows the common student tables</a:t>
            </a:r>
            <a:endParaRPr/>
          </a:p>
          <a:p>
            <a:pPr indent="-317500" lvl="1" marL="914400" rtl="0" algn="l">
              <a:spcBef>
                <a:spcPts val="0"/>
              </a:spcBef>
              <a:spcAft>
                <a:spcPts val="0"/>
              </a:spcAft>
              <a:buSzPts val="1400"/>
              <a:buChar char="○"/>
            </a:pPr>
            <a:r>
              <a:rPr lang="en"/>
              <a:t>Person</a:t>
            </a:r>
            <a:endParaRPr/>
          </a:p>
          <a:p>
            <a:pPr indent="-317500" lvl="1" marL="914400" rtl="0" algn="l">
              <a:spcBef>
                <a:spcPts val="0"/>
              </a:spcBef>
              <a:spcAft>
                <a:spcPts val="0"/>
              </a:spcAft>
              <a:buSzPts val="1400"/>
              <a:buChar char="○"/>
            </a:pPr>
            <a:r>
              <a:rPr lang="en"/>
              <a:t>Enrollment</a:t>
            </a:r>
            <a:endParaRPr/>
          </a:p>
          <a:p>
            <a:pPr indent="-317500" lvl="1" marL="914400" rtl="0" algn="l">
              <a:spcBef>
                <a:spcPts val="0"/>
              </a:spcBef>
              <a:spcAft>
                <a:spcPts val="0"/>
              </a:spcAft>
              <a:buSzPts val="1400"/>
              <a:buChar char="○"/>
            </a:pPr>
            <a:r>
              <a:rPr lang="en"/>
              <a:t>Calendar</a:t>
            </a:r>
            <a:endParaRPr/>
          </a:p>
          <a:p>
            <a:pPr indent="-317500" lvl="1" marL="914400" rtl="0" algn="l">
              <a:spcBef>
                <a:spcPts val="0"/>
              </a:spcBef>
              <a:spcAft>
                <a:spcPts val="0"/>
              </a:spcAft>
              <a:buSzPts val="1400"/>
              <a:buChar char="○"/>
            </a:pPr>
            <a:r>
              <a:rPr lang="en"/>
              <a:t>Identity</a:t>
            </a:r>
            <a:endParaRPr/>
          </a:p>
          <a:p>
            <a:pPr indent="-317500" lvl="1" marL="914400" rtl="0" algn="l">
              <a:spcBef>
                <a:spcPts val="0"/>
              </a:spcBef>
              <a:spcAft>
                <a:spcPts val="0"/>
              </a:spcAft>
              <a:buSzPts val="1400"/>
              <a:buChar char="○"/>
            </a:pPr>
            <a:r>
              <a:rPr lang="en"/>
              <a:t>Pronoun</a:t>
            </a:r>
            <a:endParaRPr/>
          </a:p>
          <a:p>
            <a:pPr indent="-317500" lvl="1" marL="914400" rtl="0" algn="l">
              <a:spcBef>
                <a:spcPts val="0"/>
              </a:spcBef>
              <a:spcAft>
                <a:spcPts val="0"/>
              </a:spcAft>
              <a:buSzPts val="1400"/>
              <a:buChar char="○"/>
            </a:pPr>
            <a:r>
              <a:rPr lang="en"/>
              <a:t>Student (view)</a:t>
            </a:r>
            <a:endParaRPr/>
          </a:p>
          <a:p>
            <a:pPr indent="-342900" lvl="0" marL="457200" rtl="0" algn="l">
              <a:spcBef>
                <a:spcPts val="0"/>
              </a:spcBef>
              <a:spcAft>
                <a:spcPts val="0"/>
              </a:spcAft>
              <a:buSzPts val="1800"/>
              <a:buChar char="●"/>
            </a:pPr>
            <a:r>
              <a:rPr lang="en"/>
              <a:t>Each column has a field type and </a:t>
            </a:r>
            <a:r>
              <a:rPr lang="en"/>
              <a:t>description</a:t>
            </a:r>
            <a:r>
              <a:rPr lang="en"/>
              <a:t> at the bottom of the page. Use </a:t>
            </a:r>
            <a:r>
              <a:rPr lang="en"/>
              <a:t>search</a:t>
            </a:r>
            <a:r>
              <a:rPr lang="en"/>
              <a:t> to find the ones you want.</a:t>
            </a:r>
            <a:endParaRPr/>
          </a:p>
          <a:p>
            <a:pPr indent="-342900" lvl="0" marL="457200" rtl="0" algn="l">
              <a:spcBef>
                <a:spcPts val="0"/>
              </a:spcBef>
              <a:spcAft>
                <a:spcPts val="0"/>
              </a:spcAft>
              <a:buSzPts val="1800"/>
              <a:buChar char="●"/>
            </a:pPr>
            <a:r>
              <a:rPr lang="en"/>
              <a:t>The queries used to build views are included at the bottom as well</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39"/>
          <p:cNvSpPr txBox="1"/>
          <p:nvPr/>
        </p:nvSpPr>
        <p:spPr>
          <a:xfrm>
            <a:off x="875975" y="407250"/>
            <a:ext cx="7780200" cy="38901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t/>
            </a:r>
            <a:endParaRPr sz="2400">
              <a:solidFill>
                <a:srgbClr val="003A70"/>
              </a:solidFill>
              <a:latin typeface="Roboto"/>
              <a:ea typeface="Roboto"/>
              <a:cs typeface="Roboto"/>
              <a:sym typeface="Roboto"/>
            </a:endParaRPr>
          </a:p>
        </p:txBody>
      </p:sp>
      <p:sp>
        <p:nvSpPr>
          <p:cNvPr id="237" name="Google Shape;237;p39"/>
          <p:cNvSpPr txBox="1"/>
          <p:nvPr>
            <p:ph type="title"/>
          </p:nvPr>
        </p:nvSpPr>
        <p:spPr>
          <a:xfrm>
            <a:off x="258775" y="1635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SQL= asking the database a question</a:t>
            </a:r>
            <a:endParaRPr/>
          </a:p>
        </p:txBody>
      </p:sp>
      <p:sp>
        <p:nvSpPr>
          <p:cNvPr id="238" name="Google Shape;238;p39"/>
          <p:cNvSpPr txBox="1"/>
          <p:nvPr>
            <p:ph idx="1" type="body"/>
          </p:nvPr>
        </p:nvSpPr>
        <p:spPr>
          <a:xfrm>
            <a:off x="135575" y="977900"/>
            <a:ext cx="8520600" cy="12627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2400">
                <a:solidFill>
                  <a:schemeClr val="accent5"/>
                </a:solidFill>
              </a:rPr>
              <a:t>We are not building the database- we have it</a:t>
            </a:r>
            <a:endParaRPr sz="2400">
              <a:solidFill>
                <a:schemeClr val="accent5"/>
              </a:solidFill>
            </a:endParaRPr>
          </a:p>
          <a:p>
            <a:pPr indent="-381000" lvl="0" marL="457200" rtl="0" algn="l">
              <a:lnSpc>
                <a:spcPct val="100000"/>
              </a:lnSpc>
              <a:spcBef>
                <a:spcPts val="0"/>
              </a:spcBef>
              <a:spcAft>
                <a:spcPts val="0"/>
              </a:spcAft>
              <a:buClr>
                <a:srgbClr val="003A70"/>
              </a:buClr>
              <a:buSzPts val="2400"/>
              <a:buFont typeface="Roboto"/>
              <a:buChar char="●"/>
            </a:pPr>
            <a:r>
              <a:rPr lang="en" sz="2400"/>
              <a:t>Infinite Campus</a:t>
            </a:r>
            <a:endParaRPr sz="2400"/>
          </a:p>
          <a:p>
            <a:pPr indent="0" lvl="0" marL="0" rtl="0" algn="l">
              <a:lnSpc>
                <a:spcPct val="100000"/>
              </a:lnSpc>
              <a:spcBef>
                <a:spcPts val="0"/>
              </a:spcBef>
              <a:spcAft>
                <a:spcPts val="0"/>
              </a:spcAft>
              <a:buClr>
                <a:schemeClr val="dk1"/>
              </a:buClr>
              <a:buSzPts val="1100"/>
              <a:buFont typeface="Arial"/>
              <a:buNone/>
            </a:pPr>
            <a:r>
              <a:t/>
            </a:r>
            <a:endParaRPr sz="2400"/>
          </a:p>
          <a:p>
            <a:pPr indent="0" lvl="0" marL="0" rtl="0" algn="l">
              <a:lnSpc>
                <a:spcPct val="100000"/>
              </a:lnSpc>
              <a:spcBef>
                <a:spcPts val="0"/>
              </a:spcBef>
              <a:spcAft>
                <a:spcPts val="0"/>
              </a:spcAft>
              <a:buClr>
                <a:schemeClr val="dk1"/>
              </a:buClr>
              <a:buSzPts val="1100"/>
              <a:buFont typeface="Arial"/>
              <a:buNone/>
            </a:pPr>
            <a:r>
              <a:rPr lang="en" sz="2400">
                <a:solidFill>
                  <a:schemeClr val="accent5"/>
                </a:solidFill>
              </a:rPr>
              <a:t>Is it hard to know what to ask in SQL?</a:t>
            </a:r>
            <a:endParaRPr sz="2400">
              <a:solidFill>
                <a:schemeClr val="accent5"/>
              </a:solidFill>
            </a:endParaRPr>
          </a:p>
          <a:p>
            <a:pPr indent="-381000" lvl="0" marL="457200" rtl="0" algn="l">
              <a:lnSpc>
                <a:spcPct val="100000"/>
              </a:lnSpc>
              <a:spcBef>
                <a:spcPts val="0"/>
              </a:spcBef>
              <a:spcAft>
                <a:spcPts val="0"/>
              </a:spcAft>
              <a:buClr>
                <a:srgbClr val="003A70"/>
              </a:buClr>
              <a:buSzPts val="2400"/>
              <a:buFont typeface="Roboto"/>
              <a:buChar char="●"/>
            </a:pPr>
            <a:r>
              <a:rPr lang="en" sz="2400"/>
              <a:t>No, we ask those questions or are asked those questions daily</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40"/>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REMEMBER THIS SENTENCE:</a:t>
            </a:r>
            <a:endParaRPr/>
          </a:p>
        </p:txBody>
      </p:sp>
      <p:sp>
        <p:nvSpPr>
          <p:cNvPr id="244" name="Google Shape;244;p40"/>
          <p:cNvSpPr txBox="1"/>
          <p:nvPr>
            <p:ph idx="1" type="body"/>
          </p:nvPr>
        </p:nvSpPr>
        <p:spPr>
          <a:xfrm>
            <a:off x="311700" y="935350"/>
            <a:ext cx="8520600" cy="328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rgbClr val="003A70"/>
                </a:solidFill>
              </a:rPr>
              <a:t>SELECT</a:t>
            </a:r>
            <a:r>
              <a:rPr b="1" lang="en" sz="2400">
                <a:solidFill>
                  <a:srgbClr val="0097A7"/>
                </a:solidFill>
              </a:rPr>
              <a:t> what you want to see</a:t>
            </a:r>
            <a:endParaRPr b="1" sz="2400">
              <a:solidFill>
                <a:srgbClr val="0097A7"/>
              </a:solidFill>
            </a:endParaRPr>
          </a:p>
          <a:p>
            <a:pPr indent="0" lvl="0" marL="0" rtl="0" algn="l">
              <a:spcBef>
                <a:spcPts val="1200"/>
              </a:spcBef>
              <a:spcAft>
                <a:spcPts val="0"/>
              </a:spcAft>
              <a:buNone/>
            </a:pPr>
            <a:r>
              <a:rPr b="1" lang="en" sz="2400">
                <a:solidFill>
                  <a:srgbClr val="003A70"/>
                </a:solidFill>
              </a:rPr>
              <a:t>FROM</a:t>
            </a:r>
            <a:r>
              <a:rPr b="1" lang="en" sz="2400">
                <a:solidFill>
                  <a:srgbClr val="0097A7"/>
                </a:solidFill>
              </a:rPr>
              <a:t> where it lives</a:t>
            </a:r>
            <a:endParaRPr b="1" sz="2400">
              <a:solidFill>
                <a:srgbClr val="0097A7"/>
              </a:solidFill>
            </a:endParaRPr>
          </a:p>
          <a:p>
            <a:pPr indent="0" lvl="0" marL="0" rtl="0" algn="l">
              <a:spcBef>
                <a:spcPts val="1200"/>
              </a:spcBef>
              <a:spcAft>
                <a:spcPts val="0"/>
              </a:spcAft>
              <a:buNone/>
            </a:pPr>
            <a:r>
              <a:rPr b="1" lang="en" sz="2400">
                <a:solidFill>
                  <a:srgbClr val="003A70"/>
                </a:solidFill>
              </a:rPr>
              <a:t>JOIN</a:t>
            </a:r>
            <a:r>
              <a:rPr b="1" lang="en" sz="2400">
                <a:solidFill>
                  <a:srgbClr val="0097A7"/>
                </a:solidFill>
              </a:rPr>
              <a:t> what else you need</a:t>
            </a:r>
            <a:endParaRPr b="1" sz="2400">
              <a:solidFill>
                <a:srgbClr val="0097A7"/>
              </a:solidFill>
            </a:endParaRPr>
          </a:p>
          <a:p>
            <a:pPr indent="0" lvl="0" marL="0" rtl="0" algn="l">
              <a:spcBef>
                <a:spcPts val="1200"/>
              </a:spcBef>
              <a:spcAft>
                <a:spcPts val="0"/>
              </a:spcAft>
              <a:buNone/>
            </a:pPr>
            <a:r>
              <a:rPr b="1" lang="en" sz="2400">
                <a:solidFill>
                  <a:srgbClr val="003A70"/>
                </a:solidFill>
              </a:rPr>
              <a:t>WHERE</a:t>
            </a:r>
            <a:r>
              <a:rPr b="1" lang="en" sz="2400">
                <a:solidFill>
                  <a:srgbClr val="0097A7"/>
                </a:solidFill>
              </a:rPr>
              <a:t> what is wrong</a:t>
            </a:r>
            <a:endParaRPr b="1" sz="2400">
              <a:solidFill>
                <a:srgbClr val="0097A7"/>
              </a:solidFill>
            </a:endParaRPr>
          </a:p>
          <a:p>
            <a:pPr indent="0" lvl="0" marL="0" rtl="0" algn="l">
              <a:spcBef>
                <a:spcPts val="1200"/>
              </a:spcBef>
              <a:spcAft>
                <a:spcPts val="0"/>
              </a:spcAft>
              <a:buNone/>
            </a:pPr>
            <a:r>
              <a:rPr b="1" lang="en" sz="2400">
                <a:solidFill>
                  <a:srgbClr val="003A70"/>
                </a:solidFill>
              </a:rPr>
              <a:t>ORDER BY</a:t>
            </a:r>
            <a:r>
              <a:rPr b="1" lang="en" sz="2400">
                <a:solidFill>
                  <a:srgbClr val="0097A7"/>
                </a:solidFill>
              </a:rPr>
              <a:t> how you want to review it</a:t>
            </a:r>
            <a:endParaRPr b="1" sz="2400">
              <a:solidFill>
                <a:srgbClr val="0097A7"/>
              </a:solidFill>
            </a:endParaRPr>
          </a:p>
          <a:p>
            <a:pPr indent="0" lvl="0" marL="0" rtl="0" algn="l">
              <a:spcBef>
                <a:spcPts val="1200"/>
              </a:spcBef>
              <a:spcAft>
                <a:spcPts val="0"/>
              </a:spcAft>
              <a:buNone/>
            </a:pPr>
            <a:r>
              <a:t/>
            </a:r>
            <a:endParaRPr b="1" sz="2400"/>
          </a:p>
          <a:p>
            <a:pPr indent="0" lvl="0" marL="0" rtl="0" algn="l">
              <a:spcBef>
                <a:spcPts val="1200"/>
              </a:spcBef>
              <a:spcAft>
                <a:spcPts val="0"/>
              </a:spcAft>
              <a:buNone/>
            </a:pPr>
            <a:r>
              <a:t/>
            </a:r>
            <a:endParaRPr b="1" sz="2400"/>
          </a:p>
          <a:p>
            <a:pPr indent="0" lvl="0" marL="0" rtl="0" algn="l">
              <a:spcBef>
                <a:spcPts val="1200"/>
              </a:spcBef>
              <a:spcAft>
                <a:spcPts val="0"/>
              </a:spcAft>
              <a:buNone/>
            </a:pPr>
            <a:r>
              <a:t/>
            </a:r>
            <a:endParaRPr sz="2400"/>
          </a:p>
          <a:p>
            <a:pPr indent="0" lvl="0" marL="0" rtl="0" algn="l">
              <a:spcBef>
                <a:spcPts val="1200"/>
              </a:spcBef>
              <a:spcAft>
                <a:spcPts val="1200"/>
              </a:spcAft>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41"/>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SELECT:</a:t>
            </a:r>
            <a:endParaRPr/>
          </a:p>
        </p:txBody>
      </p:sp>
      <p:sp>
        <p:nvSpPr>
          <p:cNvPr id="250" name="Google Shape;250;p41"/>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b="1" sz="2400"/>
          </a:p>
          <a:p>
            <a:pPr indent="0" lvl="0" marL="0" rtl="0" algn="l">
              <a:spcBef>
                <a:spcPts val="1200"/>
              </a:spcBef>
              <a:spcAft>
                <a:spcPts val="0"/>
              </a:spcAft>
              <a:buNone/>
            </a:pPr>
            <a:r>
              <a:rPr b="1" lang="en" sz="2400"/>
              <a:t>What do I want to see?</a:t>
            </a:r>
            <a:endParaRPr b="1" sz="2400"/>
          </a:p>
          <a:p>
            <a:pPr indent="0" lvl="0" marL="0" rtl="0" algn="l">
              <a:spcBef>
                <a:spcPts val="1200"/>
              </a:spcBef>
              <a:spcAft>
                <a:spcPts val="0"/>
              </a:spcAft>
              <a:buNone/>
            </a:pPr>
            <a:r>
              <a:rPr lang="en" sz="2400">
                <a:solidFill>
                  <a:srgbClr val="0097A7"/>
                </a:solidFill>
              </a:rPr>
              <a:t>Example: student number, name, school, grade.</a:t>
            </a:r>
            <a:endParaRPr sz="2400">
              <a:solidFill>
                <a:srgbClr val="0097A7"/>
              </a:solidFill>
            </a:endParaRPr>
          </a:p>
          <a:p>
            <a:pPr indent="0" lvl="0" marL="0" rtl="0" algn="l">
              <a:spcBef>
                <a:spcPts val="1200"/>
              </a:spcBef>
              <a:spcAft>
                <a:spcPts val="1200"/>
              </a:spcAft>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42"/>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FROM</a:t>
            </a:r>
            <a:r>
              <a:rPr lang="en"/>
              <a:t>:</a:t>
            </a:r>
            <a:endParaRPr/>
          </a:p>
        </p:txBody>
      </p:sp>
      <p:sp>
        <p:nvSpPr>
          <p:cNvPr id="256" name="Google Shape;256;p42"/>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b="1" sz="2400"/>
          </a:p>
          <a:p>
            <a:pPr indent="0" lvl="0" marL="0" rtl="0" algn="l">
              <a:spcBef>
                <a:spcPts val="1200"/>
              </a:spcBef>
              <a:spcAft>
                <a:spcPts val="0"/>
              </a:spcAft>
              <a:buNone/>
            </a:pPr>
            <a:r>
              <a:rPr b="1" lang="en" sz="2400"/>
              <a:t>Where does the main data live?</a:t>
            </a:r>
            <a:endParaRPr b="1" sz="2400"/>
          </a:p>
          <a:p>
            <a:pPr indent="0" lvl="0" marL="0" rtl="0" algn="l">
              <a:spcBef>
                <a:spcPts val="1200"/>
              </a:spcBef>
              <a:spcAft>
                <a:spcPts val="0"/>
              </a:spcAft>
              <a:buNone/>
            </a:pPr>
            <a:r>
              <a:rPr lang="en" sz="2400">
                <a:solidFill>
                  <a:srgbClr val="0097A7"/>
                </a:solidFill>
              </a:rPr>
              <a:t>Example: enrollment table.</a:t>
            </a:r>
            <a:endParaRPr sz="2400">
              <a:solidFill>
                <a:srgbClr val="0097A7"/>
              </a:solidFill>
            </a:endParaRPr>
          </a:p>
          <a:p>
            <a:pPr indent="0" lvl="0" marL="0" rtl="0" algn="l">
              <a:spcBef>
                <a:spcPts val="1200"/>
              </a:spcBef>
              <a:spcAft>
                <a:spcPts val="12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6"/>
          <p:cNvSpPr txBox="1"/>
          <p:nvPr>
            <p:ph type="title"/>
          </p:nvPr>
        </p:nvSpPr>
        <p:spPr>
          <a:xfrm>
            <a:off x="311700" y="2589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3rd Party Tools Disclaimer</a:t>
            </a:r>
            <a:endParaRPr/>
          </a:p>
        </p:txBody>
      </p:sp>
      <p:sp>
        <p:nvSpPr>
          <p:cNvPr id="91" name="Google Shape;91;p16"/>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NCBOLD is designed to support educators in the use of digital tools and technology to enhance learning outcomes.  NCBOLD strives to model best practices for educators including data privacy and cybersecurity.  As such, we want educators to be aware of the importance of following North Carolina’s 3rd Party vendor policy in using tools.  As such, educators should follow the district’s policy and consult with their district’s (PSU) technology department prior to signing up students for digital tools.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43"/>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JOIN</a:t>
            </a:r>
            <a:r>
              <a:rPr lang="en"/>
              <a:t>:</a:t>
            </a:r>
            <a:endParaRPr/>
          </a:p>
        </p:txBody>
      </p:sp>
      <p:sp>
        <p:nvSpPr>
          <p:cNvPr id="262" name="Google Shape;262;p43"/>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b="1" sz="2400"/>
          </a:p>
          <a:p>
            <a:pPr indent="0" lvl="0" marL="0" rtl="0" algn="l">
              <a:spcBef>
                <a:spcPts val="1200"/>
              </a:spcBef>
              <a:spcAft>
                <a:spcPts val="0"/>
              </a:spcAft>
              <a:buNone/>
            </a:pPr>
            <a:r>
              <a:rPr b="1" lang="en" sz="2400"/>
              <a:t>What other data do I need connected?</a:t>
            </a:r>
            <a:endParaRPr b="1" sz="2400"/>
          </a:p>
          <a:p>
            <a:pPr indent="0" lvl="0" marL="0" rtl="0" algn="l">
              <a:spcBef>
                <a:spcPts val="1200"/>
              </a:spcBef>
              <a:spcAft>
                <a:spcPts val="0"/>
              </a:spcAft>
              <a:buNone/>
            </a:pPr>
            <a:r>
              <a:rPr lang="en" sz="2400">
                <a:solidFill>
                  <a:srgbClr val="0097A7"/>
                </a:solidFill>
              </a:rPr>
              <a:t>Example: connect enrollment to student demographics or school.</a:t>
            </a:r>
            <a:endParaRPr sz="2400">
              <a:solidFill>
                <a:srgbClr val="0097A7"/>
              </a:solidFill>
            </a:endParaRPr>
          </a:p>
          <a:p>
            <a:pPr indent="0" lvl="0" marL="0" rtl="0" algn="l">
              <a:spcBef>
                <a:spcPts val="1200"/>
              </a:spcBef>
              <a:spcAft>
                <a:spcPts val="1200"/>
              </a:spcAft>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44"/>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WHERE</a:t>
            </a:r>
            <a:r>
              <a:rPr lang="en"/>
              <a:t>:</a:t>
            </a:r>
            <a:endParaRPr/>
          </a:p>
        </p:txBody>
      </p:sp>
      <p:sp>
        <p:nvSpPr>
          <p:cNvPr id="268" name="Google Shape;268;p44"/>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400"/>
              <a:t>Which records should show up?</a:t>
            </a:r>
            <a:endParaRPr b="1" sz="2400"/>
          </a:p>
          <a:p>
            <a:pPr indent="0" lvl="0" marL="0" rtl="0" algn="l">
              <a:spcBef>
                <a:spcPts val="1200"/>
              </a:spcBef>
              <a:spcAft>
                <a:spcPts val="0"/>
              </a:spcAft>
              <a:buNone/>
            </a:pPr>
            <a:r>
              <a:rPr lang="en" sz="2400">
                <a:solidFill>
                  <a:srgbClr val="0097A7"/>
                </a:solidFill>
              </a:rPr>
              <a:t>This is the validation rule/filter.</a:t>
            </a:r>
            <a:endParaRPr sz="2400">
              <a:solidFill>
                <a:srgbClr val="0097A7"/>
              </a:solidFill>
            </a:endParaRPr>
          </a:p>
          <a:p>
            <a:pPr indent="0" lvl="0" marL="0" rtl="0" algn="l">
              <a:spcBef>
                <a:spcPts val="1200"/>
              </a:spcBef>
              <a:spcAft>
                <a:spcPts val="0"/>
              </a:spcAft>
              <a:buNone/>
            </a:pPr>
            <a:r>
              <a:rPr lang="en" sz="1400"/>
              <a:t> </a:t>
            </a:r>
            <a:endParaRPr sz="1400"/>
          </a:p>
          <a:p>
            <a:pPr indent="0" lvl="0" marL="0" rtl="0" algn="l">
              <a:spcBef>
                <a:spcPts val="1200"/>
              </a:spcBef>
              <a:spcAft>
                <a:spcPts val="0"/>
              </a:spcAft>
              <a:buNone/>
            </a:pPr>
            <a:r>
              <a:t/>
            </a:r>
            <a:endParaRPr sz="2400"/>
          </a:p>
          <a:p>
            <a:pPr indent="0" lvl="0" marL="0" rtl="0" algn="l">
              <a:spcBef>
                <a:spcPts val="1200"/>
              </a:spcBef>
              <a:spcAft>
                <a:spcPts val="1200"/>
              </a:spcAft>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45"/>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 OR</a:t>
            </a:r>
            <a:r>
              <a:rPr lang="en"/>
              <a:t>:</a:t>
            </a:r>
            <a:endParaRPr/>
          </a:p>
        </p:txBody>
      </p:sp>
      <p:sp>
        <p:nvSpPr>
          <p:cNvPr id="274" name="Google Shape;274;p45"/>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b="1" sz="2400"/>
          </a:p>
          <a:p>
            <a:pPr indent="0" lvl="0" marL="0" rtl="0" algn="l">
              <a:spcBef>
                <a:spcPts val="1200"/>
              </a:spcBef>
              <a:spcAft>
                <a:spcPts val="0"/>
              </a:spcAft>
              <a:buNone/>
            </a:pPr>
            <a:r>
              <a:rPr b="1" lang="en" sz="2400"/>
              <a:t>How do multiple conditions work together?</a:t>
            </a:r>
            <a:endParaRPr b="1" sz="2400"/>
          </a:p>
          <a:p>
            <a:pPr indent="0" lvl="0" marL="0" rtl="0" algn="l">
              <a:spcBef>
                <a:spcPts val="1200"/>
              </a:spcBef>
              <a:spcAft>
                <a:spcPts val="0"/>
              </a:spcAft>
              <a:buNone/>
            </a:pPr>
            <a:r>
              <a:rPr b="1" lang="en" sz="2400">
                <a:solidFill>
                  <a:srgbClr val="0097A7"/>
                </a:solidFill>
              </a:rPr>
              <a:t>AND</a:t>
            </a:r>
            <a:r>
              <a:rPr lang="en" sz="2400">
                <a:solidFill>
                  <a:srgbClr val="0097A7"/>
                </a:solidFill>
              </a:rPr>
              <a:t> means both must be true.</a:t>
            </a:r>
            <a:endParaRPr sz="2400">
              <a:solidFill>
                <a:srgbClr val="0097A7"/>
              </a:solidFill>
            </a:endParaRPr>
          </a:p>
          <a:p>
            <a:pPr indent="0" lvl="0" marL="0" rtl="0" algn="l">
              <a:spcBef>
                <a:spcPts val="1200"/>
              </a:spcBef>
              <a:spcAft>
                <a:spcPts val="0"/>
              </a:spcAft>
              <a:buNone/>
            </a:pPr>
            <a:r>
              <a:rPr b="1" lang="en" sz="2400">
                <a:solidFill>
                  <a:srgbClr val="0097A7"/>
                </a:solidFill>
              </a:rPr>
              <a:t>OR</a:t>
            </a:r>
            <a:r>
              <a:rPr lang="en" sz="2400">
                <a:solidFill>
                  <a:srgbClr val="0097A7"/>
                </a:solidFill>
              </a:rPr>
              <a:t> means either one can be true.</a:t>
            </a:r>
            <a:endParaRPr sz="2400">
              <a:solidFill>
                <a:srgbClr val="0097A7"/>
              </a:solidFill>
            </a:endParaRPr>
          </a:p>
          <a:p>
            <a:pPr indent="0" lvl="0" marL="0" rtl="0" algn="l">
              <a:spcBef>
                <a:spcPts val="1200"/>
              </a:spcBef>
              <a:spcAft>
                <a:spcPts val="1200"/>
              </a:spcAft>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46"/>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NULL:</a:t>
            </a:r>
            <a:endParaRPr/>
          </a:p>
        </p:txBody>
      </p:sp>
      <p:sp>
        <p:nvSpPr>
          <p:cNvPr id="280" name="Google Shape;280;p46"/>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400"/>
              <a:t>Blank/missing data.</a:t>
            </a:r>
            <a:endParaRPr b="1" sz="2400"/>
          </a:p>
          <a:p>
            <a:pPr indent="0" lvl="0" marL="0" rtl="0" algn="l">
              <a:spcBef>
                <a:spcPts val="1200"/>
              </a:spcBef>
              <a:spcAft>
                <a:spcPts val="0"/>
              </a:spcAft>
              <a:buNone/>
            </a:pPr>
            <a:r>
              <a:rPr lang="en" sz="2400"/>
              <a:t>Very important for validations because many errors are missing values.</a:t>
            </a:r>
            <a:endParaRPr sz="2400"/>
          </a:p>
          <a:p>
            <a:pPr indent="0" lvl="0" marL="0" rtl="0" algn="l">
              <a:spcBef>
                <a:spcPts val="1200"/>
              </a:spcBef>
              <a:spcAft>
                <a:spcPts val="0"/>
              </a:spcAft>
              <a:buNone/>
            </a:pPr>
            <a:r>
              <a:rPr lang="en" sz="2000">
                <a:solidFill>
                  <a:srgbClr val="0097A7"/>
                </a:solidFill>
              </a:rPr>
              <a:t>Use:</a:t>
            </a:r>
            <a:endParaRPr sz="2000">
              <a:solidFill>
                <a:srgbClr val="0097A7"/>
              </a:solidFill>
            </a:endParaRPr>
          </a:p>
          <a:p>
            <a:pPr indent="0" lvl="0" marL="0" rtl="0" algn="l">
              <a:spcBef>
                <a:spcPts val="1200"/>
              </a:spcBef>
              <a:spcAft>
                <a:spcPts val="0"/>
              </a:spcAft>
              <a:buNone/>
            </a:pPr>
            <a:r>
              <a:rPr lang="en" sz="2000">
                <a:solidFill>
                  <a:srgbClr val="0097A7"/>
                </a:solidFill>
              </a:rPr>
              <a:t>IS NULL</a:t>
            </a:r>
            <a:endParaRPr sz="2000">
              <a:solidFill>
                <a:srgbClr val="0097A7"/>
              </a:solidFill>
            </a:endParaRPr>
          </a:p>
          <a:p>
            <a:pPr indent="0" lvl="0" marL="0" rtl="0" algn="l">
              <a:spcBef>
                <a:spcPts val="1200"/>
              </a:spcBef>
              <a:spcAft>
                <a:spcPts val="0"/>
              </a:spcAft>
              <a:buNone/>
            </a:pPr>
            <a:r>
              <a:rPr lang="en" sz="2000">
                <a:solidFill>
                  <a:srgbClr val="0097A7"/>
                </a:solidFill>
              </a:rPr>
              <a:t>Not:</a:t>
            </a:r>
            <a:endParaRPr sz="2000">
              <a:solidFill>
                <a:srgbClr val="0097A7"/>
              </a:solidFill>
            </a:endParaRPr>
          </a:p>
          <a:p>
            <a:pPr indent="0" lvl="0" marL="0" rtl="0" algn="l">
              <a:spcBef>
                <a:spcPts val="1200"/>
              </a:spcBef>
              <a:spcAft>
                <a:spcPts val="0"/>
              </a:spcAft>
              <a:buNone/>
            </a:pPr>
            <a:r>
              <a:rPr lang="en" sz="2000">
                <a:solidFill>
                  <a:srgbClr val="0097A7"/>
                </a:solidFill>
              </a:rPr>
              <a:t>= NULL</a:t>
            </a:r>
            <a:endParaRPr sz="2000">
              <a:solidFill>
                <a:srgbClr val="0097A7"/>
              </a:solidFill>
            </a:endParaRPr>
          </a:p>
          <a:p>
            <a:pPr indent="0" lvl="0" marL="0" rtl="0" algn="l">
              <a:spcBef>
                <a:spcPts val="1200"/>
              </a:spcBef>
              <a:spcAft>
                <a:spcPts val="0"/>
              </a:spcAft>
              <a:buNone/>
            </a:pPr>
            <a:r>
              <a:t/>
            </a:r>
            <a:endParaRPr sz="2400"/>
          </a:p>
          <a:p>
            <a:pPr indent="0" lvl="0" marL="0" rtl="0" algn="l">
              <a:spcBef>
                <a:spcPts val="1200"/>
              </a:spcBef>
              <a:spcAft>
                <a:spcPts val="1200"/>
              </a:spcAft>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47"/>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ORDER BY:</a:t>
            </a:r>
            <a:endParaRPr/>
          </a:p>
        </p:txBody>
      </p:sp>
      <p:sp>
        <p:nvSpPr>
          <p:cNvPr id="286" name="Google Shape;286;p47"/>
          <p:cNvSpPr txBox="1"/>
          <p:nvPr>
            <p:ph idx="1" type="body"/>
          </p:nvPr>
        </p:nvSpPr>
        <p:spPr>
          <a:xfrm>
            <a:off x="311700" y="935350"/>
            <a:ext cx="8520600" cy="208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b="1" sz="2400"/>
          </a:p>
          <a:p>
            <a:pPr indent="0" lvl="0" marL="0" rtl="0" algn="l">
              <a:spcBef>
                <a:spcPts val="1200"/>
              </a:spcBef>
              <a:spcAft>
                <a:spcPts val="0"/>
              </a:spcAft>
              <a:buNone/>
            </a:pPr>
            <a:r>
              <a:rPr b="1" lang="en" sz="2400"/>
              <a:t>How should the results be sorted?</a:t>
            </a:r>
            <a:endParaRPr b="1" sz="2400"/>
          </a:p>
          <a:p>
            <a:pPr indent="0" lvl="0" marL="0" rtl="0" algn="l">
              <a:spcBef>
                <a:spcPts val="1200"/>
              </a:spcBef>
              <a:spcAft>
                <a:spcPts val="0"/>
              </a:spcAft>
              <a:buNone/>
            </a:pPr>
            <a:r>
              <a:rPr lang="en" sz="2400">
                <a:solidFill>
                  <a:srgbClr val="0097A7"/>
                </a:solidFill>
              </a:rPr>
              <a:t>Example: by school, grade, student name.</a:t>
            </a:r>
            <a:endParaRPr sz="2400">
              <a:solidFill>
                <a:srgbClr val="0097A7"/>
              </a:solidFill>
            </a:endParaRPr>
          </a:p>
          <a:p>
            <a:pPr indent="0" lvl="0" marL="0" rtl="0" algn="l">
              <a:spcBef>
                <a:spcPts val="1200"/>
              </a:spcBef>
              <a:spcAft>
                <a:spcPts val="0"/>
              </a:spcAft>
              <a:buNone/>
            </a:pPr>
            <a:r>
              <a:t/>
            </a:r>
            <a:endParaRPr sz="2400"/>
          </a:p>
          <a:p>
            <a:pPr indent="0" lvl="0" marL="0" rtl="0" algn="l">
              <a:spcBef>
                <a:spcPts val="1200"/>
              </a:spcBef>
              <a:spcAft>
                <a:spcPts val="1200"/>
              </a:spcAft>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48"/>
          <p:cNvSpPr txBox="1"/>
          <p:nvPr>
            <p:ph type="title"/>
          </p:nvPr>
        </p:nvSpPr>
        <p:spPr>
          <a:xfrm>
            <a:off x="311700" y="6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ORDER BY:</a:t>
            </a:r>
            <a:endParaRPr/>
          </a:p>
        </p:txBody>
      </p:sp>
      <p:sp>
        <p:nvSpPr>
          <p:cNvPr id="292" name="Google Shape;292;p48"/>
          <p:cNvSpPr txBox="1"/>
          <p:nvPr>
            <p:ph idx="1" type="body"/>
          </p:nvPr>
        </p:nvSpPr>
        <p:spPr>
          <a:xfrm>
            <a:off x="311700" y="553250"/>
            <a:ext cx="8520600" cy="3993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b="1" sz="2000"/>
          </a:p>
          <a:p>
            <a:pPr indent="0" lvl="0" marL="0" rtl="0" algn="l">
              <a:spcBef>
                <a:spcPts val="1200"/>
              </a:spcBef>
              <a:spcAft>
                <a:spcPts val="0"/>
              </a:spcAft>
              <a:buNone/>
            </a:pPr>
            <a:r>
              <a:t/>
            </a:r>
            <a:endParaRPr b="1" sz="2000"/>
          </a:p>
          <a:p>
            <a:pPr indent="0" lvl="0" marL="0" rtl="0" algn="l">
              <a:spcBef>
                <a:spcPts val="1200"/>
              </a:spcBef>
              <a:spcAft>
                <a:spcPts val="0"/>
              </a:spcAft>
              <a:buNone/>
            </a:pPr>
            <a:r>
              <a:rPr b="1" lang="en" sz="2000"/>
              <a:t>ORDER BY</a:t>
            </a:r>
            <a:endParaRPr b="1" sz="2000"/>
          </a:p>
          <a:p>
            <a:pPr indent="0" lvl="0" marL="0" rtl="0" algn="l">
              <a:spcBef>
                <a:spcPts val="1200"/>
              </a:spcBef>
              <a:spcAft>
                <a:spcPts val="0"/>
              </a:spcAft>
              <a:buNone/>
            </a:pPr>
            <a:r>
              <a:rPr b="1" lang="en" sz="2000"/>
              <a:t>    i.lastName,</a:t>
            </a:r>
            <a:endParaRPr b="1" sz="2000"/>
          </a:p>
          <a:p>
            <a:pPr indent="0" lvl="0" marL="0" rtl="0" algn="l">
              <a:spcBef>
                <a:spcPts val="1200"/>
              </a:spcBef>
              <a:spcAft>
                <a:spcPts val="0"/>
              </a:spcAft>
              <a:buNone/>
            </a:pPr>
            <a:r>
              <a:rPr b="1" lang="en" sz="2000"/>
              <a:t>    i.firstName,</a:t>
            </a:r>
            <a:endParaRPr b="1" sz="2000"/>
          </a:p>
          <a:p>
            <a:pPr indent="0" lvl="0" marL="0" rtl="0" algn="l">
              <a:spcBef>
                <a:spcPts val="1200"/>
              </a:spcBef>
              <a:spcAft>
                <a:spcPts val="0"/>
              </a:spcAft>
              <a:buNone/>
            </a:pPr>
            <a:r>
              <a:rPr b="1" lang="en" sz="2000"/>
              <a:t>    p.studentNumber</a:t>
            </a:r>
            <a:endParaRPr b="1" sz="2000"/>
          </a:p>
          <a:p>
            <a:pPr indent="0" lvl="0" marL="0" rtl="0" algn="l">
              <a:spcBef>
                <a:spcPts val="1200"/>
              </a:spcBef>
              <a:spcAft>
                <a:spcPts val="0"/>
              </a:spcAft>
              <a:buNone/>
            </a:pPr>
            <a:r>
              <a:t/>
            </a:r>
            <a:endParaRPr b="1" sz="2400"/>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0"/>
              </a:spcAft>
              <a:buNone/>
            </a:pPr>
            <a:r>
              <a:t/>
            </a:r>
            <a:endParaRPr sz="2400"/>
          </a:p>
          <a:p>
            <a:pPr indent="0" lvl="0" marL="0" rtl="0" algn="l">
              <a:spcBef>
                <a:spcPts val="1200"/>
              </a:spcBef>
              <a:spcAft>
                <a:spcPts val="1200"/>
              </a:spcAft>
              <a:buNone/>
            </a:pPr>
            <a: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49"/>
          <p:cNvSpPr txBox="1"/>
          <p:nvPr>
            <p:ph type="title"/>
          </p:nvPr>
        </p:nvSpPr>
        <p:spPr>
          <a:xfrm>
            <a:off x="490250" y="450150"/>
            <a:ext cx="7916100" cy="3069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t>Infinite Campus </a:t>
            </a:r>
            <a:br>
              <a:rPr lang="en" sz="5200"/>
            </a:br>
            <a:r>
              <a:rPr lang="en" sz="5200"/>
              <a:t>SQL Mechanisms</a:t>
            </a:r>
            <a:endParaRPr sz="520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01" name="Shape 301"/>
        <p:cNvGrpSpPr/>
        <p:nvPr/>
      </p:nvGrpSpPr>
      <p:grpSpPr>
        <a:xfrm>
          <a:off x="0" y="0"/>
          <a:ext cx="0" cy="0"/>
          <a:chOff x="0" y="0"/>
          <a:chExt cx="0" cy="0"/>
        </a:xfrm>
      </p:grpSpPr>
      <p:sp>
        <p:nvSpPr>
          <p:cNvPr id="302" name="Google Shape;302;p50"/>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SQL Query Mechanisms</a:t>
            </a:r>
            <a:endParaRPr/>
          </a:p>
        </p:txBody>
      </p:sp>
      <p:sp>
        <p:nvSpPr>
          <p:cNvPr id="303" name="Google Shape;303;p50"/>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Infinite Campus has several mechanisms in which you can utilize SQL queries</a:t>
            </a:r>
            <a:endParaRPr/>
          </a:p>
          <a:p>
            <a:pPr indent="-342900" lvl="0" marL="457200" rtl="0" algn="l">
              <a:spcBef>
                <a:spcPts val="0"/>
              </a:spcBef>
              <a:spcAft>
                <a:spcPts val="0"/>
              </a:spcAft>
              <a:buSzPts val="1800"/>
              <a:buChar char="●"/>
            </a:pPr>
            <a:r>
              <a:rPr lang="en"/>
              <a:t>The following slides have explanations, examples, and work time to test them</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07" name="Shape 307"/>
        <p:cNvGrpSpPr/>
        <p:nvPr/>
      </p:nvGrpSpPr>
      <p:grpSpPr>
        <a:xfrm>
          <a:off x="0" y="0"/>
          <a:ext cx="0" cy="0"/>
          <a:chOff x="0" y="0"/>
          <a:chExt cx="0" cy="0"/>
        </a:xfrm>
      </p:grpSpPr>
      <p:sp>
        <p:nvSpPr>
          <p:cNvPr id="308" name="Google Shape;308;p51"/>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800"/>
              <a:t>SQL Query Mechanisms: Pass-Through</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12" name="Shape 312"/>
        <p:cNvGrpSpPr/>
        <p:nvPr/>
      </p:nvGrpSpPr>
      <p:grpSpPr>
        <a:xfrm>
          <a:off x="0" y="0"/>
          <a:ext cx="0" cy="0"/>
          <a:chOff x="0" y="0"/>
          <a:chExt cx="0" cy="0"/>
        </a:xfrm>
      </p:grpSpPr>
      <p:sp>
        <p:nvSpPr>
          <p:cNvPr id="313" name="Google Shape;313;p52"/>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SQL Query Mechanisms: Pass-Through</a:t>
            </a:r>
            <a:endParaRPr/>
          </a:p>
        </p:txBody>
      </p:sp>
      <p:sp>
        <p:nvSpPr>
          <p:cNvPr id="314" name="Google Shape;314;p52"/>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Ad-Hoc Pass-through SQL Query Editor</a:t>
            </a:r>
            <a:endParaRPr/>
          </a:p>
          <a:p>
            <a:pPr indent="-317500" lvl="1" marL="914400" rtl="0" algn="l">
              <a:spcBef>
                <a:spcPts val="0"/>
              </a:spcBef>
              <a:spcAft>
                <a:spcPts val="0"/>
              </a:spcAft>
              <a:buSzPts val="1400"/>
              <a:buChar char="○"/>
            </a:pPr>
            <a:r>
              <a:rPr lang="en"/>
              <a:t>Very easy to create and share using Ad Hoc Filter Designer Processes</a:t>
            </a:r>
            <a:endParaRPr/>
          </a:p>
          <a:p>
            <a:pPr indent="-317500" lvl="1" marL="914400" rtl="0" algn="l">
              <a:spcBef>
                <a:spcPts val="0"/>
              </a:spcBef>
              <a:spcAft>
                <a:spcPts val="0"/>
              </a:spcAft>
              <a:buSzPts val="1400"/>
              <a:buChar char="○"/>
            </a:pPr>
            <a:r>
              <a:rPr lang="en"/>
              <a:t>Limited in terms of what you can select</a:t>
            </a:r>
            <a:endParaRPr/>
          </a:p>
          <a:p>
            <a:pPr indent="-317500" lvl="1" marL="914400" rtl="0" algn="l">
              <a:spcBef>
                <a:spcPts val="0"/>
              </a:spcBef>
              <a:spcAft>
                <a:spcPts val="0"/>
              </a:spcAft>
              <a:buSzPts val="1400"/>
              <a:buChar char="○"/>
            </a:pPr>
            <a:r>
              <a:rPr lang="en"/>
              <a:t>Year, Calendar, and Schedule-specific</a:t>
            </a:r>
            <a:endParaRPr/>
          </a:p>
          <a:p>
            <a:pPr indent="-317500" lvl="1" marL="914400" rtl="0" algn="l">
              <a:spcBef>
                <a:spcPts val="0"/>
              </a:spcBef>
              <a:spcAft>
                <a:spcPts val="0"/>
              </a:spcAft>
              <a:buSzPts val="1400"/>
              <a:buChar char="○"/>
            </a:pPr>
            <a:r>
              <a:rPr lang="en"/>
              <a:t>Multiple examples available in the </a:t>
            </a:r>
            <a:r>
              <a:rPr lang="en" u="sng">
                <a:solidFill>
                  <a:schemeClr val="hlink"/>
                </a:solidFill>
                <a:hlinkClick r:id="rId3"/>
              </a:rPr>
              <a:t>KnowledgeBase</a:t>
            </a:r>
            <a:endParaRPr/>
          </a:p>
          <a:p>
            <a:pPr indent="-317500" lvl="1" marL="914400" rtl="0" algn="l">
              <a:spcBef>
                <a:spcPts val="0"/>
              </a:spcBef>
              <a:spcAft>
                <a:spcPts val="0"/>
              </a:spcAft>
              <a:buSzPts val="1400"/>
              <a:buChar char="○"/>
            </a:pPr>
            <a:r>
              <a:rPr lang="en"/>
              <a:t>Student Queries like Birth Date from Range, Birthdays by Week, Students without a Current Household, etc</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7"/>
          <p:cNvSpPr txBox="1"/>
          <p:nvPr>
            <p:ph type="title"/>
          </p:nvPr>
        </p:nvSpPr>
        <p:spPr>
          <a:xfrm>
            <a:off x="311700" y="2589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NCSIS Tool Rights Disclaimer:</a:t>
            </a:r>
            <a:endParaRPr/>
          </a:p>
        </p:txBody>
      </p:sp>
      <p:sp>
        <p:nvSpPr>
          <p:cNvPr id="97" name="Google Shape;97;p17"/>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Any tool rights mentioned in this presentation are for informational purposes. Tool rights vary by PSU and are not determined by job title or role. Please contact your SIS Coordinator for specific guidance on tool rights within your PSU.</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18" name="Shape 318"/>
        <p:cNvGrpSpPr/>
        <p:nvPr/>
      </p:nvGrpSpPr>
      <p:grpSpPr>
        <a:xfrm>
          <a:off x="0" y="0"/>
          <a:ext cx="0" cy="0"/>
          <a:chOff x="0" y="0"/>
          <a:chExt cx="0" cy="0"/>
        </a:xfrm>
      </p:grpSpPr>
      <p:sp>
        <p:nvSpPr>
          <p:cNvPr id="319" name="Google Shape;319;p53"/>
          <p:cNvSpPr txBox="1"/>
          <p:nvPr>
            <p:ph type="title"/>
          </p:nvPr>
        </p:nvSpPr>
        <p:spPr>
          <a:xfrm>
            <a:off x="346350" y="347625"/>
            <a:ext cx="84513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Ad-Hoc Pass-through SQL Query Editor Example</a:t>
            </a:r>
            <a:endParaRPr/>
          </a:p>
        </p:txBody>
      </p:sp>
      <p:sp>
        <p:nvSpPr>
          <p:cNvPr id="320" name="Google Shape;320;p53"/>
          <p:cNvSpPr txBox="1"/>
          <p:nvPr>
            <p:ph idx="1" type="body"/>
          </p:nvPr>
        </p:nvSpPr>
        <p:spPr>
          <a:xfrm>
            <a:off x="311700" y="1143000"/>
            <a:ext cx="4060800" cy="3426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3"/>
              </a:rPr>
              <a:t>Students without a Current Household</a:t>
            </a:r>
            <a:endParaRPr/>
          </a:p>
          <a:p>
            <a:pPr indent="0" lvl="0" marL="0" rtl="0" algn="l">
              <a:spcBef>
                <a:spcPts val="1200"/>
              </a:spcBef>
              <a:spcAft>
                <a:spcPts val="0"/>
              </a:spcAft>
              <a:buNone/>
            </a:pPr>
            <a:r>
              <a:rPr lang="en" sz="1600"/>
              <a:t>Box A: </a:t>
            </a:r>
            <a:endParaRPr sz="1600"/>
          </a:p>
          <a:p>
            <a:pPr indent="0" lvl="0" marL="0" rtl="0" algn="l">
              <a:spcBef>
                <a:spcPts val="1200"/>
              </a:spcBef>
              <a:spcAft>
                <a:spcPts val="0"/>
              </a:spcAft>
              <a:buNone/>
            </a:pPr>
            <a:r>
              <a:rPr lang="en" sz="1600"/>
              <a:t>LEFT OUTER JOIN HouseholdMember hm ON hm.personID = student.personID</a:t>
            </a:r>
            <a:endParaRPr sz="1600"/>
          </a:p>
          <a:p>
            <a:pPr indent="0" lvl="0" marL="0" rtl="0" algn="l">
              <a:spcBef>
                <a:spcPts val="1200"/>
              </a:spcBef>
              <a:spcAft>
                <a:spcPts val="0"/>
              </a:spcAft>
              <a:buNone/>
            </a:pPr>
            <a:r>
              <a:rPr lang="en" sz="1600"/>
              <a:t>AND (hm.endDate IS NULL OR hm.endDate &gt; getDate())</a:t>
            </a:r>
            <a:endParaRPr sz="1600"/>
          </a:p>
          <a:p>
            <a:pPr indent="0" lvl="0" marL="0" rtl="0" algn="l">
              <a:spcBef>
                <a:spcPts val="1200"/>
              </a:spcBef>
              <a:spcAft>
                <a:spcPts val="0"/>
              </a:spcAft>
              <a:buNone/>
            </a:pPr>
            <a:r>
              <a:rPr lang="en" sz="1600"/>
              <a:t>Box B:</a:t>
            </a:r>
            <a:endParaRPr sz="1600"/>
          </a:p>
          <a:p>
            <a:pPr indent="0" lvl="0" marL="0" rtl="0" algn="l">
              <a:spcBef>
                <a:spcPts val="1200"/>
              </a:spcBef>
              <a:spcAft>
                <a:spcPts val="0"/>
              </a:spcAft>
              <a:buNone/>
            </a:pPr>
            <a:r>
              <a:rPr lang="en" sz="1500"/>
              <a:t>AND hm.personID IS NULL</a:t>
            </a:r>
            <a:endParaRPr sz="1500"/>
          </a:p>
          <a:p>
            <a:pPr indent="0" lvl="0" marL="0" rtl="0" algn="l">
              <a:spcBef>
                <a:spcPts val="1200"/>
              </a:spcBef>
              <a:spcAft>
                <a:spcPts val="1200"/>
              </a:spcAft>
              <a:buNone/>
            </a:pPr>
            <a:r>
              <a:t/>
            </a:r>
            <a:endParaRPr sz="1500"/>
          </a:p>
        </p:txBody>
      </p:sp>
      <p:pic>
        <p:nvPicPr>
          <p:cNvPr descr="Screenshot from Ad-Hoc Pass-through SQL Query editor. " id="321" name="Google Shape;321;p53" title="Screenshot 2026-07-18 at 10.55.14 AM.png"/>
          <p:cNvPicPr preferRelativeResize="0"/>
          <p:nvPr>
            <p:ph idx="2" type="pic"/>
          </p:nvPr>
        </p:nvPicPr>
        <p:blipFill rotWithShape="1">
          <a:blip r:embed="rId4">
            <a:alphaModFix/>
          </a:blip>
          <a:srcRect b="8936" l="0" r="0" t="8936"/>
          <a:stretch/>
        </p:blipFill>
        <p:spPr>
          <a:xfrm>
            <a:off x="4639125" y="1143000"/>
            <a:ext cx="4114799" cy="3200400"/>
          </a:xfrm>
          <a:prstGeom prst="rect">
            <a:avLst/>
          </a:prstGeom>
          <a:noFill/>
          <a:ln cap="flat" cmpd="sng" w="28575">
            <a:solidFill>
              <a:srgbClr val="0097A7"/>
            </a:solidFill>
            <a:prstDash val="solid"/>
            <a:round/>
            <a:headEnd len="sm" w="sm" type="none"/>
            <a:tailEnd len="sm" w="sm" type="none"/>
          </a:ln>
        </p:spPr>
      </p:pic>
      <p:sp>
        <p:nvSpPr>
          <p:cNvPr id="322" name="Google Shape;322;p53"/>
          <p:cNvSpPr/>
          <p:nvPr/>
        </p:nvSpPr>
        <p:spPr>
          <a:xfrm>
            <a:off x="4317975" y="2002650"/>
            <a:ext cx="1878000" cy="569100"/>
          </a:xfrm>
          <a:prstGeom prst="rightArrow">
            <a:avLst>
              <a:gd fmla="val 50000" name="adj1"/>
              <a:gd fmla="val 50000" name="adj2"/>
            </a:avLst>
          </a:prstGeom>
          <a:solidFill>
            <a:srgbClr val="2FB4D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descr="Blue arrow" id="323" name="Google Shape;323;p53"/>
          <p:cNvSpPr/>
          <p:nvPr/>
        </p:nvSpPr>
        <p:spPr>
          <a:xfrm rot="2122">
            <a:off x="2809448" y="3816823"/>
            <a:ext cx="2915701" cy="399000"/>
          </a:xfrm>
          <a:prstGeom prst="rightArrow">
            <a:avLst>
              <a:gd fmla="val 50000" name="adj1"/>
              <a:gd fmla="val 50000" name="adj2"/>
            </a:avLst>
          </a:prstGeom>
          <a:solidFill>
            <a:srgbClr val="2FB4D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27" name="Shape 327"/>
        <p:cNvGrpSpPr/>
        <p:nvPr/>
      </p:nvGrpSpPr>
      <p:grpSpPr>
        <a:xfrm>
          <a:off x="0" y="0"/>
          <a:ext cx="0" cy="0"/>
          <a:chOff x="0" y="0"/>
          <a:chExt cx="0" cy="0"/>
        </a:xfrm>
      </p:grpSpPr>
      <p:sp>
        <p:nvSpPr>
          <p:cNvPr id="328" name="Google Shape;328;p54"/>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Ad Hoc Pass-through SQL Query Experiment</a:t>
            </a:r>
            <a:endParaRPr/>
          </a:p>
        </p:txBody>
      </p:sp>
      <p:sp>
        <p:nvSpPr>
          <p:cNvPr id="329" name="Google Shape;329;p54"/>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Try it out!</a:t>
            </a:r>
            <a:endParaRPr/>
          </a:p>
          <a:p>
            <a:pPr indent="-342900" lvl="0" marL="457200" rtl="0" algn="l">
              <a:spcBef>
                <a:spcPts val="1200"/>
              </a:spcBef>
              <a:spcAft>
                <a:spcPts val="0"/>
              </a:spcAft>
              <a:buSzPts val="1800"/>
              <a:buChar char="●"/>
            </a:pPr>
            <a:r>
              <a:rPr lang="en"/>
              <a:t>Choose a query from the </a:t>
            </a:r>
            <a:r>
              <a:rPr lang="en" u="sng">
                <a:solidFill>
                  <a:schemeClr val="hlink"/>
                </a:solidFill>
                <a:hlinkClick r:id="rId3"/>
              </a:rPr>
              <a:t>knowledge base</a:t>
            </a:r>
            <a:endParaRPr/>
          </a:p>
          <a:p>
            <a:pPr indent="-317500" lvl="1" marL="914400" rtl="0" algn="l">
              <a:spcBef>
                <a:spcPts val="0"/>
              </a:spcBef>
              <a:spcAft>
                <a:spcPts val="0"/>
              </a:spcAft>
              <a:buSzPts val="1400"/>
              <a:buChar char="○"/>
            </a:pPr>
            <a:r>
              <a:rPr lang="en" u="sng">
                <a:solidFill>
                  <a:srgbClr val="1371B9"/>
                </a:solidFill>
                <a:highlight>
                  <a:srgbClr val="FFFFFF"/>
                </a:highlight>
                <a:hlinkClick r:id="rId4">
                  <a:extLst>
                    <a:ext uri="{A12FA001-AC4F-418D-AE19-62706E023703}">
                      <ahyp:hlinkClr val="tx"/>
                    </a:ext>
                  </a:extLst>
                </a:hlinkClick>
              </a:rPr>
              <a:t>Census Staff Pass-Through Queries</a:t>
            </a:r>
            <a:endParaRPr u="sng">
              <a:solidFill>
                <a:srgbClr val="1371B9"/>
              </a:solidFill>
              <a:highlight>
                <a:srgbClr val="FFFFFF"/>
              </a:highlight>
            </a:endParaRPr>
          </a:p>
          <a:p>
            <a:pPr indent="-317500" lvl="1" marL="914400" rtl="0" algn="l">
              <a:spcBef>
                <a:spcPts val="0"/>
              </a:spcBef>
              <a:spcAft>
                <a:spcPts val="0"/>
              </a:spcAft>
              <a:buSzPts val="1400"/>
              <a:buChar char="○"/>
            </a:pPr>
            <a:r>
              <a:rPr lang="en" u="sng">
                <a:solidFill>
                  <a:srgbClr val="1371B9"/>
                </a:solidFill>
                <a:highlight>
                  <a:srgbClr val="FFFFFF"/>
                </a:highlight>
                <a:hlinkClick r:id="rId5">
                  <a:extLst>
                    <a:ext uri="{A12FA001-AC4F-418D-AE19-62706E023703}">
                      <ahyp:hlinkClr val="tx"/>
                    </a:ext>
                  </a:extLst>
                </a:hlinkClick>
              </a:rPr>
              <a:t>Course Section Pass-Through Queries</a:t>
            </a:r>
            <a:endParaRPr u="sng">
              <a:solidFill>
                <a:srgbClr val="1371B9"/>
              </a:solidFill>
              <a:highlight>
                <a:srgbClr val="FFFFFF"/>
              </a:highlight>
            </a:endParaRPr>
          </a:p>
          <a:p>
            <a:pPr indent="-317500" lvl="1" marL="914400" rtl="0" algn="l">
              <a:spcBef>
                <a:spcPts val="0"/>
              </a:spcBef>
              <a:spcAft>
                <a:spcPts val="0"/>
              </a:spcAft>
              <a:buSzPts val="1400"/>
              <a:buChar char="○"/>
            </a:pPr>
            <a:r>
              <a:rPr lang="en" u="sng">
                <a:solidFill>
                  <a:srgbClr val="1371B9"/>
                </a:solidFill>
                <a:highlight>
                  <a:srgbClr val="FFFFFF"/>
                </a:highlight>
                <a:hlinkClick r:id="rId6">
                  <a:extLst>
                    <a:ext uri="{A12FA001-AC4F-418D-AE19-62706E023703}">
                      <ahyp:hlinkClr val="tx"/>
                    </a:ext>
                  </a:extLst>
                </a:hlinkClick>
              </a:rPr>
              <a:t>Student Pass-Through Queries</a:t>
            </a:r>
            <a:endParaRPr/>
          </a:p>
          <a:p>
            <a:pPr indent="-342900" lvl="0" marL="457200" rtl="0" algn="l">
              <a:spcBef>
                <a:spcPts val="0"/>
              </a:spcBef>
              <a:spcAft>
                <a:spcPts val="0"/>
              </a:spcAft>
              <a:buSzPts val="1800"/>
              <a:buChar char="●"/>
            </a:pPr>
            <a:r>
              <a:rPr lang="en"/>
              <a:t>Create and test it in Reporting &gt; Ad Hoc Reporting &gt; Filter Designer</a:t>
            </a:r>
            <a:endParaRPr/>
          </a:p>
          <a:p>
            <a:pPr indent="-342900" lvl="0" marL="457200" rtl="0" algn="l">
              <a:spcBef>
                <a:spcPts val="0"/>
              </a:spcBef>
              <a:spcAft>
                <a:spcPts val="0"/>
              </a:spcAft>
              <a:buSzPts val="1800"/>
              <a:buChar char="●"/>
            </a:pPr>
            <a:r>
              <a:rPr lang="en"/>
              <a:t>Select Pass-through SQL Query</a:t>
            </a:r>
            <a:endParaRPr/>
          </a:p>
          <a:p>
            <a:pPr indent="-342900" lvl="0" marL="457200" rtl="0" algn="l">
              <a:spcBef>
                <a:spcPts val="0"/>
              </a:spcBef>
              <a:spcAft>
                <a:spcPts val="0"/>
              </a:spcAft>
              <a:buSzPts val="1800"/>
              <a:buChar char="●"/>
            </a:pPr>
            <a:r>
              <a:rPr lang="en"/>
              <a:t>Select Student, Census/Staff, or Course/Section based on the example you chose</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33" name="Shape 333"/>
        <p:cNvGrpSpPr/>
        <p:nvPr/>
      </p:nvGrpSpPr>
      <p:grpSpPr>
        <a:xfrm>
          <a:off x="0" y="0"/>
          <a:ext cx="0" cy="0"/>
          <a:chOff x="0" y="0"/>
          <a:chExt cx="0" cy="0"/>
        </a:xfrm>
      </p:grpSpPr>
      <p:sp>
        <p:nvSpPr>
          <p:cNvPr id="334" name="Google Shape;334;p55"/>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800"/>
              <a:t>SQL Query Mechanisms: Data Extract Utilities</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38" name="Shape 338"/>
        <p:cNvGrpSpPr/>
        <p:nvPr/>
      </p:nvGrpSpPr>
      <p:grpSpPr>
        <a:xfrm>
          <a:off x="0" y="0"/>
          <a:ext cx="0" cy="0"/>
          <a:chOff x="0" y="0"/>
          <a:chExt cx="0" cy="0"/>
        </a:xfrm>
      </p:grpSpPr>
      <p:sp>
        <p:nvSpPr>
          <p:cNvPr id="339" name="Google Shape;339;p56"/>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SQL Query Mechanisms: Data Extract Utilities</a:t>
            </a:r>
            <a:endParaRPr/>
          </a:p>
        </p:txBody>
      </p:sp>
      <p:sp>
        <p:nvSpPr>
          <p:cNvPr id="340" name="Google Shape;340;p56"/>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The Data Extract Utilities tool lives inside the System Settings area</a:t>
            </a:r>
            <a:endParaRPr/>
          </a:p>
          <a:p>
            <a:pPr indent="-342900" lvl="0" marL="457200" rtl="0" algn="l">
              <a:spcBef>
                <a:spcPts val="0"/>
              </a:spcBef>
              <a:spcAft>
                <a:spcPts val="0"/>
              </a:spcAft>
              <a:buSzPts val="1800"/>
              <a:buChar char="●"/>
            </a:pPr>
            <a:r>
              <a:rPr lang="en"/>
              <a:t>Designed for integrations that accept a file for rostering purposes</a:t>
            </a:r>
            <a:endParaRPr/>
          </a:p>
          <a:p>
            <a:pPr indent="-317500" lvl="1" marL="914400" rtl="0" algn="l">
              <a:spcBef>
                <a:spcPts val="0"/>
              </a:spcBef>
              <a:spcAft>
                <a:spcPts val="0"/>
              </a:spcAft>
              <a:buSzPts val="1400"/>
              <a:buChar char="○"/>
            </a:pPr>
            <a:r>
              <a:rPr lang="en"/>
              <a:t>Services that syncs once per day</a:t>
            </a:r>
            <a:endParaRPr/>
          </a:p>
          <a:p>
            <a:pPr indent="-317500" lvl="1" marL="914400" rtl="0" algn="l">
              <a:spcBef>
                <a:spcPts val="0"/>
              </a:spcBef>
              <a:spcAft>
                <a:spcPts val="0"/>
              </a:spcAft>
              <a:buSzPts val="1400"/>
              <a:buChar char="○"/>
            </a:pPr>
            <a:r>
              <a:rPr lang="en"/>
              <a:t>SFTP folders can be linked</a:t>
            </a:r>
            <a:endParaRPr/>
          </a:p>
          <a:p>
            <a:pPr indent="-317500" lvl="1" marL="914400" rtl="0" algn="l">
              <a:spcBef>
                <a:spcPts val="0"/>
              </a:spcBef>
              <a:spcAft>
                <a:spcPts val="0"/>
              </a:spcAft>
              <a:buSzPts val="1400"/>
              <a:buChar char="○"/>
            </a:pPr>
            <a:r>
              <a:rPr lang="en"/>
              <a:t>Can be scheduled to run daily, weekly, monthly, yearly</a:t>
            </a:r>
            <a:endParaRPr/>
          </a:p>
          <a:p>
            <a:pPr indent="-342900" lvl="0" marL="457200" rtl="0" algn="l">
              <a:spcBef>
                <a:spcPts val="0"/>
              </a:spcBef>
              <a:spcAft>
                <a:spcPts val="0"/>
              </a:spcAft>
              <a:buSzPts val="1800"/>
              <a:buChar char="●"/>
            </a:pPr>
            <a:r>
              <a:rPr lang="en"/>
              <a:t>Multiple types of extract methods</a:t>
            </a:r>
            <a:endParaRPr/>
          </a:p>
          <a:p>
            <a:pPr indent="-317500" lvl="1" marL="914400" rtl="0" algn="l">
              <a:spcBef>
                <a:spcPts val="0"/>
              </a:spcBef>
              <a:spcAft>
                <a:spcPts val="0"/>
              </a:spcAft>
              <a:buSzPts val="1400"/>
              <a:buChar char="○"/>
            </a:pPr>
            <a:r>
              <a:rPr lang="en"/>
              <a:t>AdHoc</a:t>
            </a:r>
            <a:endParaRPr/>
          </a:p>
          <a:p>
            <a:pPr indent="-317500" lvl="1" marL="914400" rtl="0" algn="l">
              <a:spcBef>
                <a:spcPts val="0"/>
              </a:spcBef>
              <a:spcAft>
                <a:spcPts val="0"/>
              </a:spcAft>
              <a:buSzPts val="1400"/>
              <a:buChar char="○"/>
            </a:pPr>
            <a:r>
              <a:rPr lang="en"/>
              <a:t>SQL Query</a:t>
            </a:r>
            <a:endParaRPr/>
          </a:p>
          <a:p>
            <a:pPr indent="-317500" lvl="1" marL="914400" rtl="0" algn="l">
              <a:spcBef>
                <a:spcPts val="0"/>
              </a:spcBef>
              <a:spcAft>
                <a:spcPts val="0"/>
              </a:spcAft>
              <a:buSzPts val="1400"/>
              <a:buChar char="○"/>
            </a:pPr>
            <a:r>
              <a:rPr lang="en"/>
              <a:t>Prism</a:t>
            </a:r>
            <a:endParaRPr/>
          </a:p>
          <a:p>
            <a:pPr indent="-342900" lvl="0" marL="457200" rtl="0" algn="l">
              <a:spcBef>
                <a:spcPts val="0"/>
              </a:spcBef>
              <a:spcAft>
                <a:spcPts val="0"/>
              </a:spcAft>
              <a:buSzPts val="1800"/>
              <a:buChar char="●"/>
            </a:pPr>
            <a:r>
              <a:rPr lang="en"/>
              <a:t>Requires Data Extract Utilities access</a:t>
            </a:r>
            <a:endParaRPr/>
          </a:p>
          <a:p>
            <a:pPr indent="-317500" lvl="1" marL="914400" rtl="0" algn="l">
              <a:spcBef>
                <a:spcPts val="0"/>
              </a:spcBef>
              <a:spcAft>
                <a:spcPts val="0"/>
              </a:spcAft>
              <a:buSzPts val="1400"/>
              <a:buChar char="○"/>
            </a:pPr>
            <a:r>
              <a:rPr lang="en"/>
              <a:t>Cannot be </a:t>
            </a:r>
            <a:r>
              <a:rPr lang="en"/>
              <a:t>limited</a:t>
            </a:r>
            <a:r>
              <a:rPr lang="en"/>
              <a:t> to match calendar rights</a:t>
            </a:r>
            <a:endParaRPr/>
          </a:p>
          <a:p>
            <a:pPr indent="-317500" lvl="1" marL="914400" rtl="0" algn="l">
              <a:spcBef>
                <a:spcPts val="0"/>
              </a:spcBef>
              <a:spcAft>
                <a:spcPts val="0"/>
              </a:spcAft>
              <a:buSzPts val="1400"/>
              <a:buChar char="○"/>
            </a:pPr>
            <a:r>
              <a:rPr lang="en"/>
              <a:t>Effectively gives full database view access</a:t>
            </a:r>
            <a:endParaRPr/>
          </a:p>
          <a:p>
            <a:pPr indent="-317500" lvl="1" marL="914400" rtl="0" algn="l">
              <a:spcBef>
                <a:spcPts val="0"/>
              </a:spcBef>
              <a:spcAft>
                <a:spcPts val="0"/>
              </a:spcAft>
              <a:buSzPts val="1400"/>
              <a:buChar char="○"/>
            </a:pPr>
            <a:r>
              <a:rPr lang="en"/>
              <a:t>Limit access to those with SIS Coordinator Access or the Integrations Team</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44" name="Shape 344"/>
        <p:cNvGrpSpPr/>
        <p:nvPr/>
      </p:nvGrpSpPr>
      <p:grpSpPr>
        <a:xfrm>
          <a:off x="0" y="0"/>
          <a:ext cx="0" cy="0"/>
          <a:chOff x="0" y="0"/>
          <a:chExt cx="0" cy="0"/>
        </a:xfrm>
      </p:grpSpPr>
      <p:sp>
        <p:nvSpPr>
          <p:cNvPr id="345" name="Google Shape;345;p57"/>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Using </a:t>
            </a:r>
            <a:r>
              <a:rPr lang="en"/>
              <a:t>Data Extract Utilities: Server Information</a:t>
            </a:r>
            <a:endParaRPr/>
          </a:p>
          <a:p>
            <a:pPr indent="0" lvl="0" marL="0" rtl="0" algn="l">
              <a:spcBef>
                <a:spcPts val="0"/>
              </a:spcBef>
              <a:spcAft>
                <a:spcPts val="0"/>
              </a:spcAft>
              <a:buNone/>
            </a:pPr>
            <a:r>
              <a:t/>
            </a:r>
            <a:endParaRPr/>
          </a:p>
        </p:txBody>
      </p:sp>
      <p:sp>
        <p:nvSpPr>
          <p:cNvPr id="346" name="Google Shape;346;p57"/>
          <p:cNvSpPr txBox="1"/>
          <p:nvPr>
            <p:ph idx="1" type="body"/>
          </p:nvPr>
        </p:nvSpPr>
        <p:spPr>
          <a:xfrm>
            <a:off x="311700" y="935350"/>
            <a:ext cx="8520600" cy="18075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The Admin/Vendor Provided Data area is where you would specify server specifications for your 3rd party vendor or PSU</a:t>
            </a:r>
            <a:endParaRPr/>
          </a:p>
          <a:p>
            <a:pPr indent="-342900" lvl="0" marL="457200" rtl="0" algn="l">
              <a:spcBef>
                <a:spcPts val="0"/>
              </a:spcBef>
              <a:spcAft>
                <a:spcPts val="0"/>
              </a:spcAft>
              <a:buSzPts val="1800"/>
              <a:buChar char="●"/>
            </a:pPr>
            <a:r>
              <a:rPr lang="en"/>
              <a:t>Server and Username are required fields, but you can fill in generic information there if you aren’t intending to export to a server</a:t>
            </a:r>
            <a:endParaRPr/>
          </a:p>
        </p:txBody>
      </p:sp>
      <p:pic>
        <p:nvPicPr>
          <p:cNvPr descr="Screenshot of Admin/Vendor Provided Data area of Data Extract Utilities menu" id="347" name="Google Shape;347;p57"/>
          <p:cNvPicPr preferRelativeResize="0"/>
          <p:nvPr/>
        </p:nvPicPr>
        <p:blipFill>
          <a:blip r:embed="rId3">
            <a:alphaModFix/>
          </a:blip>
          <a:stretch>
            <a:fillRect/>
          </a:stretch>
        </p:blipFill>
        <p:spPr>
          <a:xfrm>
            <a:off x="458113" y="2742849"/>
            <a:ext cx="8227773" cy="1643125"/>
          </a:xfrm>
          <a:prstGeom prst="rect">
            <a:avLst/>
          </a:prstGeom>
          <a:noFill/>
          <a:ln cap="flat" cmpd="sng" w="28575">
            <a:solidFill>
              <a:srgbClr val="0097A7"/>
            </a:solidFill>
            <a:prstDash val="solid"/>
            <a:round/>
            <a:headEnd len="sm" w="sm" type="none"/>
            <a:tailEnd len="sm" w="sm" type="none"/>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51" name="Shape 351"/>
        <p:cNvGrpSpPr/>
        <p:nvPr/>
      </p:nvGrpSpPr>
      <p:grpSpPr>
        <a:xfrm>
          <a:off x="0" y="0"/>
          <a:ext cx="0" cy="0"/>
          <a:chOff x="0" y="0"/>
          <a:chExt cx="0" cy="0"/>
        </a:xfrm>
      </p:grpSpPr>
      <p:sp>
        <p:nvSpPr>
          <p:cNvPr id="352" name="Google Shape;352;p58"/>
          <p:cNvSpPr txBox="1"/>
          <p:nvPr>
            <p:ph idx="1" type="body"/>
          </p:nvPr>
        </p:nvSpPr>
        <p:spPr>
          <a:xfrm>
            <a:off x="311700" y="1389600"/>
            <a:ext cx="3697800" cy="3179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sz="1800"/>
              <a:t>The Delivery Configuration area is where you specify the extract method</a:t>
            </a:r>
            <a:endParaRPr sz="1800"/>
          </a:p>
          <a:p>
            <a:pPr indent="-342900" lvl="0" marL="457200" rtl="0" algn="l">
              <a:spcBef>
                <a:spcPts val="0"/>
              </a:spcBef>
              <a:spcAft>
                <a:spcPts val="0"/>
              </a:spcAft>
              <a:buSzPts val="1800"/>
              <a:buChar char="●"/>
            </a:pPr>
            <a:r>
              <a:rPr lang="en" sz="1800"/>
              <a:t>Select AdHoc if you need to schedule an export using an ad hoc filter</a:t>
            </a:r>
            <a:endParaRPr sz="1800"/>
          </a:p>
          <a:p>
            <a:pPr indent="-342900" lvl="0" marL="457200" rtl="0" algn="l">
              <a:spcBef>
                <a:spcPts val="0"/>
              </a:spcBef>
              <a:spcAft>
                <a:spcPts val="0"/>
              </a:spcAft>
              <a:buSzPts val="1800"/>
              <a:buChar char="●"/>
            </a:pPr>
            <a:r>
              <a:rPr lang="en" sz="1800"/>
              <a:t>Simple 3rd party integrations can be handled using this method</a:t>
            </a:r>
            <a:endParaRPr sz="1800"/>
          </a:p>
        </p:txBody>
      </p:sp>
      <p:sp>
        <p:nvSpPr>
          <p:cNvPr id="353" name="Google Shape;353;p58"/>
          <p:cNvSpPr txBox="1"/>
          <p:nvPr>
            <p:ph type="title"/>
          </p:nvPr>
        </p:nvSpPr>
        <p:spPr>
          <a:xfrm>
            <a:off x="311700" y="472625"/>
            <a:ext cx="43602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Data Extract Utilities: AdHoc</a:t>
            </a:r>
            <a:endParaRPr/>
          </a:p>
        </p:txBody>
      </p:sp>
      <p:pic>
        <p:nvPicPr>
          <p:cNvPr descr="Screenshot of Delivery Configuration menu on Data Extract Utilities. AdHoc is the radio button selected." id="354" name="Google Shape;354;p58" title="Screenshot 2026-07-18 at 11.47.59 AM.png"/>
          <p:cNvPicPr preferRelativeResize="0"/>
          <p:nvPr>
            <p:ph idx="2" type="pic"/>
          </p:nvPr>
        </p:nvPicPr>
        <p:blipFill rotWithShape="1">
          <a:blip r:embed="rId3">
            <a:alphaModFix/>
          </a:blip>
          <a:srcRect b="4068" l="0" r="0" t="0"/>
          <a:stretch/>
        </p:blipFill>
        <p:spPr>
          <a:xfrm>
            <a:off x="5161925" y="472625"/>
            <a:ext cx="3610151" cy="3664849"/>
          </a:xfrm>
          <a:prstGeom prst="rect">
            <a:avLst/>
          </a:prstGeom>
          <a:noFill/>
          <a:ln cap="flat" cmpd="sng" w="28575">
            <a:solidFill>
              <a:srgbClr val="0097A7"/>
            </a:solidFill>
            <a:prstDash val="solid"/>
            <a:round/>
            <a:headEnd len="sm" w="sm" type="none"/>
            <a:tailEnd len="sm" w="sm" type="none"/>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58" name="Shape 358"/>
        <p:cNvGrpSpPr/>
        <p:nvPr/>
      </p:nvGrpSpPr>
      <p:grpSpPr>
        <a:xfrm>
          <a:off x="0" y="0"/>
          <a:ext cx="0" cy="0"/>
          <a:chOff x="0" y="0"/>
          <a:chExt cx="0" cy="0"/>
        </a:xfrm>
      </p:grpSpPr>
      <p:sp>
        <p:nvSpPr>
          <p:cNvPr id="359" name="Google Shape;359;p59"/>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 Extract Utilities: SQL</a:t>
            </a:r>
            <a:endParaRPr/>
          </a:p>
        </p:txBody>
      </p:sp>
      <p:sp>
        <p:nvSpPr>
          <p:cNvPr id="360" name="Google Shape;360;p59"/>
          <p:cNvSpPr txBox="1"/>
          <p:nvPr>
            <p:ph idx="1" type="body"/>
          </p:nvPr>
        </p:nvSpPr>
        <p:spPr>
          <a:xfrm>
            <a:off x="311700" y="935350"/>
            <a:ext cx="8520600" cy="11823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Select SQL to use a SQL query to extract data from the database</a:t>
            </a:r>
            <a:endParaRPr/>
          </a:p>
          <a:p>
            <a:pPr indent="-342900" lvl="0" marL="457200" rtl="0" algn="l">
              <a:spcBef>
                <a:spcPts val="0"/>
              </a:spcBef>
              <a:spcAft>
                <a:spcPts val="0"/>
              </a:spcAft>
              <a:buSzPts val="1800"/>
              <a:buChar char="●"/>
            </a:pPr>
            <a:r>
              <a:rPr lang="en"/>
              <a:t>Write (or paste) the code into the SQL/Prism area. </a:t>
            </a:r>
            <a:endParaRPr/>
          </a:p>
        </p:txBody>
      </p:sp>
      <p:pic>
        <p:nvPicPr>
          <p:cNvPr descr="Screenshot of Delivery Configuration menu on Data Extract Utilities. SQL is the radio button selected.  " id="361" name="Google Shape;361;p59" title="Screenshot 2026-07-18 at 11.56.53 AM.png"/>
          <p:cNvPicPr preferRelativeResize="0"/>
          <p:nvPr/>
        </p:nvPicPr>
        <p:blipFill rotWithShape="1">
          <a:blip r:embed="rId3">
            <a:alphaModFix/>
          </a:blip>
          <a:srcRect b="23219" l="0" r="0" t="0"/>
          <a:stretch/>
        </p:blipFill>
        <p:spPr>
          <a:xfrm>
            <a:off x="1017025" y="2240625"/>
            <a:ext cx="7109949" cy="2249724"/>
          </a:xfrm>
          <a:prstGeom prst="rect">
            <a:avLst/>
          </a:prstGeom>
          <a:noFill/>
          <a:ln cap="flat" cmpd="sng" w="28575">
            <a:solidFill>
              <a:srgbClr val="2EB4D2"/>
            </a:solidFill>
            <a:prstDash val="solid"/>
            <a:round/>
            <a:headEnd len="sm" w="sm" type="none"/>
            <a:tailEnd len="sm" w="sm" type="none"/>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65" name="Shape 365"/>
        <p:cNvGrpSpPr/>
        <p:nvPr/>
      </p:nvGrpSpPr>
      <p:grpSpPr>
        <a:xfrm>
          <a:off x="0" y="0"/>
          <a:ext cx="0" cy="0"/>
          <a:chOff x="0" y="0"/>
          <a:chExt cx="0" cy="0"/>
        </a:xfrm>
      </p:grpSpPr>
      <p:sp>
        <p:nvSpPr>
          <p:cNvPr id="366" name="Google Shape;366;p60"/>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 Extract Utilities: SQL Export File Information</a:t>
            </a:r>
            <a:endParaRPr/>
          </a:p>
        </p:txBody>
      </p:sp>
      <p:sp>
        <p:nvSpPr>
          <p:cNvPr id="367" name="Google Shape;367;p60"/>
          <p:cNvSpPr txBox="1"/>
          <p:nvPr>
            <p:ph idx="1" type="body"/>
          </p:nvPr>
        </p:nvSpPr>
        <p:spPr>
          <a:xfrm>
            <a:off x="311700" y="935350"/>
            <a:ext cx="8520600" cy="2072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Extract Instance Name is the name that shows up the list of Data Extracts</a:t>
            </a:r>
            <a:endParaRPr/>
          </a:p>
          <a:p>
            <a:pPr indent="-342900" lvl="0" marL="457200" rtl="0" algn="l">
              <a:spcBef>
                <a:spcPts val="0"/>
              </a:spcBef>
              <a:spcAft>
                <a:spcPts val="0"/>
              </a:spcAft>
              <a:buSzPts val="1800"/>
              <a:buChar char="●"/>
            </a:pPr>
            <a:r>
              <a:rPr lang="en"/>
              <a:t>Change output file name to match what the vendor expects</a:t>
            </a:r>
            <a:endParaRPr/>
          </a:p>
          <a:p>
            <a:pPr indent="-342900" lvl="0" marL="457200" rtl="0" algn="l">
              <a:spcBef>
                <a:spcPts val="0"/>
              </a:spcBef>
              <a:spcAft>
                <a:spcPts val="0"/>
              </a:spcAft>
              <a:buSzPts val="1800"/>
              <a:buChar char="●"/>
            </a:pPr>
            <a:r>
              <a:rPr lang="en"/>
              <a:t>Use the Inactive checkbox to disable and hide extracts. This is helpful if v2 of an extract is superior to v1. You can disable instead of deleting it.</a:t>
            </a:r>
            <a:endParaRPr/>
          </a:p>
        </p:txBody>
      </p:sp>
      <p:pic>
        <p:nvPicPr>
          <p:cNvPr descr="Screenshot of File Information menu on Data Extract Utilities." id="368" name="Google Shape;368;p60"/>
          <p:cNvPicPr preferRelativeResize="0"/>
          <p:nvPr/>
        </p:nvPicPr>
        <p:blipFill>
          <a:blip r:embed="rId3">
            <a:alphaModFix/>
          </a:blip>
          <a:stretch>
            <a:fillRect/>
          </a:stretch>
        </p:blipFill>
        <p:spPr>
          <a:xfrm>
            <a:off x="152400" y="3131850"/>
            <a:ext cx="8839204" cy="1376810"/>
          </a:xfrm>
          <a:prstGeom prst="rect">
            <a:avLst/>
          </a:prstGeom>
          <a:noFill/>
          <a:ln cap="flat" cmpd="sng" w="28575">
            <a:solidFill>
              <a:srgbClr val="0097A7"/>
            </a:solidFill>
            <a:prstDash val="solid"/>
            <a:round/>
            <a:headEnd len="sm" w="sm" type="none"/>
            <a:tailEnd len="sm" w="sm" type="none"/>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2" name="Shape 372"/>
        <p:cNvGrpSpPr/>
        <p:nvPr/>
      </p:nvGrpSpPr>
      <p:grpSpPr>
        <a:xfrm>
          <a:off x="0" y="0"/>
          <a:ext cx="0" cy="0"/>
          <a:chOff x="0" y="0"/>
          <a:chExt cx="0" cy="0"/>
        </a:xfrm>
      </p:grpSpPr>
      <p:sp>
        <p:nvSpPr>
          <p:cNvPr id="373" name="Google Shape;373;p61"/>
          <p:cNvSpPr txBox="1"/>
          <p:nvPr>
            <p:ph idx="1" type="body"/>
          </p:nvPr>
        </p:nvSpPr>
        <p:spPr>
          <a:xfrm>
            <a:off x="311700" y="1224650"/>
            <a:ext cx="4260300" cy="3347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Use the File Extract format menu to append date/time, include headers, and encapsulate values in double quotes</a:t>
            </a:r>
            <a:endParaRPr/>
          </a:p>
          <a:p>
            <a:pPr indent="-342900" lvl="0" marL="457200" rtl="0" algn="l">
              <a:spcBef>
                <a:spcPts val="0"/>
              </a:spcBef>
              <a:spcAft>
                <a:spcPts val="0"/>
              </a:spcAft>
              <a:buSzPts val="1800"/>
              <a:buChar char="●"/>
            </a:pPr>
            <a:r>
              <a:rPr lang="en"/>
              <a:t>Use the Data Extract schedule menu to schedule the frequency, start date, and export time.</a:t>
            </a:r>
            <a:endParaRPr/>
          </a:p>
          <a:p>
            <a:pPr indent="-317500" lvl="1" marL="914400" rtl="0" algn="l">
              <a:spcBef>
                <a:spcPts val="0"/>
              </a:spcBef>
              <a:spcAft>
                <a:spcPts val="0"/>
              </a:spcAft>
              <a:buSzPts val="1400"/>
              <a:buChar char="○"/>
            </a:pPr>
            <a:r>
              <a:rPr lang="en"/>
              <a:t>Stop Automated Extract is helpful during the summer to temporarily stop extracts while </a:t>
            </a:r>
            <a:r>
              <a:rPr lang="en"/>
              <a:t>student</a:t>
            </a:r>
            <a:r>
              <a:rPr lang="en"/>
              <a:t> and course information is changing.</a:t>
            </a:r>
            <a:endParaRPr/>
          </a:p>
        </p:txBody>
      </p:sp>
      <p:sp>
        <p:nvSpPr>
          <p:cNvPr id="374" name="Google Shape;374;p61"/>
          <p:cNvSpPr txBox="1"/>
          <p:nvPr>
            <p:ph type="title"/>
          </p:nvPr>
        </p:nvSpPr>
        <p:spPr>
          <a:xfrm>
            <a:off x="311700" y="216425"/>
            <a:ext cx="5013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 Extract Utilities: SQL Schedule and Format</a:t>
            </a:r>
            <a:endParaRPr/>
          </a:p>
        </p:txBody>
      </p:sp>
      <p:pic>
        <p:nvPicPr>
          <p:cNvPr descr="Screenshot of File Extract Format and Data Extract Schedule menu options" id="375" name="Google Shape;375;p61"/>
          <p:cNvPicPr preferRelativeResize="0"/>
          <p:nvPr/>
        </p:nvPicPr>
        <p:blipFill>
          <a:blip r:embed="rId3">
            <a:alphaModFix/>
          </a:blip>
          <a:stretch>
            <a:fillRect/>
          </a:stretch>
        </p:blipFill>
        <p:spPr>
          <a:xfrm>
            <a:off x="5468250" y="478900"/>
            <a:ext cx="3268499" cy="4049574"/>
          </a:xfrm>
          <a:prstGeom prst="rect">
            <a:avLst/>
          </a:prstGeom>
          <a:noFill/>
          <a:ln cap="flat" cmpd="sng" w="28575">
            <a:solidFill>
              <a:srgbClr val="0097A7"/>
            </a:solidFill>
            <a:prstDash val="solid"/>
            <a:round/>
            <a:headEnd len="sm" w="sm" type="none"/>
            <a:tailEnd len="sm" w="sm" type="none"/>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9" name="Shape 379"/>
        <p:cNvGrpSpPr/>
        <p:nvPr/>
      </p:nvGrpSpPr>
      <p:grpSpPr>
        <a:xfrm>
          <a:off x="0" y="0"/>
          <a:ext cx="0" cy="0"/>
          <a:chOff x="0" y="0"/>
          <a:chExt cx="0" cy="0"/>
        </a:xfrm>
      </p:grpSpPr>
      <p:sp>
        <p:nvSpPr>
          <p:cNvPr id="380" name="Google Shape;380;p62"/>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 Extract Utilities: Menu Buttons</a:t>
            </a:r>
            <a:endParaRPr/>
          </a:p>
        </p:txBody>
      </p:sp>
      <p:sp>
        <p:nvSpPr>
          <p:cNvPr id="381" name="Google Shape;381;p62"/>
          <p:cNvSpPr txBox="1"/>
          <p:nvPr>
            <p:ph idx="1" type="body"/>
          </p:nvPr>
        </p:nvSpPr>
        <p:spPr>
          <a:xfrm>
            <a:off x="311700" y="935350"/>
            <a:ext cx="8520600" cy="2712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Back: return to list of Extracts</a:t>
            </a:r>
            <a:endParaRPr/>
          </a:p>
          <a:p>
            <a:pPr indent="-342900" lvl="0" marL="457200" rtl="0" algn="l">
              <a:spcBef>
                <a:spcPts val="0"/>
              </a:spcBef>
              <a:spcAft>
                <a:spcPts val="0"/>
              </a:spcAft>
              <a:buSzPts val="1800"/>
              <a:buChar char="●"/>
            </a:pPr>
            <a:r>
              <a:rPr lang="en"/>
              <a:t>Save: Save current edits</a:t>
            </a:r>
            <a:endParaRPr/>
          </a:p>
          <a:p>
            <a:pPr indent="-342900" lvl="0" marL="457200" rtl="0" algn="l">
              <a:spcBef>
                <a:spcPts val="0"/>
              </a:spcBef>
              <a:spcAft>
                <a:spcPts val="0"/>
              </a:spcAft>
              <a:buSzPts val="1800"/>
              <a:buChar char="●"/>
            </a:pPr>
            <a:r>
              <a:rPr lang="en"/>
              <a:t>Save as New: Create a copy of current extract</a:t>
            </a:r>
            <a:endParaRPr/>
          </a:p>
          <a:p>
            <a:pPr indent="-342900" lvl="0" marL="457200" rtl="0" algn="l">
              <a:spcBef>
                <a:spcPts val="0"/>
              </a:spcBef>
              <a:spcAft>
                <a:spcPts val="0"/>
              </a:spcAft>
              <a:buSzPts val="1800"/>
              <a:buChar char="●"/>
            </a:pPr>
            <a:r>
              <a:rPr lang="en"/>
              <a:t>Delete: delete current extract</a:t>
            </a:r>
            <a:endParaRPr/>
          </a:p>
          <a:p>
            <a:pPr indent="-342900" lvl="0" marL="457200" rtl="0" algn="l">
              <a:spcBef>
                <a:spcPts val="0"/>
              </a:spcBef>
              <a:spcAft>
                <a:spcPts val="0"/>
              </a:spcAft>
              <a:buSzPts val="1800"/>
              <a:buChar char="●"/>
            </a:pPr>
            <a:r>
              <a:rPr lang="en"/>
              <a:t>Test Extract: download file locally from SQL</a:t>
            </a:r>
            <a:endParaRPr/>
          </a:p>
          <a:p>
            <a:pPr indent="-342900" lvl="0" marL="457200" rtl="0" algn="l">
              <a:spcBef>
                <a:spcPts val="0"/>
              </a:spcBef>
              <a:spcAft>
                <a:spcPts val="0"/>
              </a:spcAft>
              <a:buSzPts val="1800"/>
              <a:buChar char="●"/>
            </a:pPr>
            <a:r>
              <a:rPr lang="en"/>
              <a:t>Test Connection: tests connection to server</a:t>
            </a:r>
            <a:endParaRPr/>
          </a:p>
          <a:p>
            <a:pPr indent="-342900" lvl="0" marL="457200" rtl="0" algn="l">
              <a:spcBef>
                <a:spcPts val="0"/>
              </a:spcBef>
              <a:spcAft>
                <a:spcPts val="0"/>
              </a:spcAft>
              <a:buSzPts val="1800"/>
              <a:buChar char="●"/>
            </a:pPr>
            <a:r>
              <a:rPr lang="en"/>
              <a:t>Run Extract: manually run extract and place resulting file on server</a:t>
            </a:r>
            <a:endParaRPr/>
          </a:p>
          <a:p>
            <a:pPr indent="-342900" lvl="0" marL="457200" rtl="0" algn="l">
              <a:spcBef>
                <a:spcPts val="0"/>
              </a:spcBef>
              <a:spcAft>
                <a:spcPts val="0"/>
              </a:spcAft>
              <a:buSzPts val="1800"/>
              <a:buChar char="●"/>
            </a:pPr>
            <a:r>
              <a:rPr lang="en"/>
              <a:t>Tip: use </a:t>
            </a:r>
            <a:r>
              <a:rPr lang="en"/>
              <a:t>test extract</a:t>
            </a:r>
            <a:r>
              <a:rPr lang="en"/>
              <a:t> and view results </a:t>
            </a:r>
            <a:endParaRPr/>
          </a:p>
        </p:txBody>
      </p:sp>
      <p:pic>
        <p:nvPicPr>
          <p:cNvPr descr="Screenshot of Menu buttons from Data Extract Utilities" id="382" name="Google Shape;382;p62"/>
          <p:cNvPicPr preferRelativeResize="0"/>
          <p:nvPr/>
        </p:nvPicPr>
        <p:blipFill>
          <a:blip r:embed="rId3">
            <a:alphaModFix/>
          </a:blip>
          <a:stretch>
            <a:fillRect/>
          </a:stretch>
        </p:blipFill>
        <p:spPr>
          <a:xfrm>
            <a:off x="152400" y="3813275"/>
            <a:ext cx="8839203" cy="699269"/>
          </a:xfrm>
          <a:prstGeom prst="rect">
            <a:avLst/>
          </a:prstGeom>
          <a:noFill/>
          <a:ln cap="flat" cmpd="sng" w="28575">
            <a:solidFill>
              <a:srgbClr val="0097A7"/>
            </a:solidFill>
            <a:prstDash val="solid"/>
            <a:round/>
            <a:headEnd len="sm" w="sm" type="none"/>
            <a:tailEnd len="sm" w="sm" type="none"/>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8"/>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Alignment to New Digital Learning Competencies:</a:t>
            </a:r>
            <a:endParaRPr/>
          </a:p>
        </p:txBody>
      </p:sp>
      <p:sp>
        <p:nvSpPr>
          <p:cNvPr id="103" name="Google Shape;103;p18"/>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Educators:</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Educational Leaders:</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Coaching:</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86" name="Shape 386"/>
        <p:cNvGrpSpPr/>
        <p:nvPr/>
      </p:nvGrpSpPr>
      <p:grpSpPr>
        <a:xfrm>
          <a:off x="0" y="0"/>
          <a:ext cx="0" cy="0"/>
          <a:chOff x="0" y="0"/>
          <a:chExt cx="0" cy="0"/>
        </a:xfrm>
      </p:grpSpPr>
      <p:sp>
        <p:nvSpPr>
          <p:cNvPr id="387" name="Google Shape;387;p63"/>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 Extract Utilities: SQL </a:t>
            </a:r>
            <a:r>
              <a:rPr lang="en"/>
              <a:t>Limitations</a:t>
            </a:r>
            <a:endParaRPr/>
          </a:p>
        </p:txBody>
      </p:sp>
      <p:sp>
        <p:nvSpPr>
          <p:cNvPr id="388" name="Google Shape;388;p63"/>
          <p:cNvSpPr txBox="1"/>
          <p:nvPr>
            <p:ph idx="1" type="body"/>
          </p:nvPr>
        </p:nvSpPr>
        <p:spPr>
          <a:xfrm>
            <a:off x="311700" y="935350"/>
            <a:ext cx="8520600" cy="36003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Only SELECT can be used</a:t>
            </a:r>
            <a:endParaRPr/>
          </a:p>
          <a:p>
            <a:pPr indent="-317500" lvl="1" marL="914400" rtl="0" algn="l">
              <a:spcBef>
                <a:spcPts val="0"/>
              </a:spcBef>
              <a:spcAft>
                <a:spcPts val="0"/>
              </a:spcAft>
              <a:buSzPts val="1400"/>
              <a:buChar char="○"/>
            </a:pPr>
            <a:r>
              <a:rPr lang="en"/>
              <a:t>UPDATE, DELETE, INSERT are not </a:t>
            </a:r>
            <a:r>
              <a:rPr lang="en"/>
              <a:t>available</a:t>
            </a:r>
            <a:endParaRPr/>
          </a:p>
          <a:p>
            <a:pPr indent="-317500" lvl="1" marL="914400" rtl="0" algn="l">
              <a:spcBef>
                <a:spcPts val="0"/>
              </a:spcBef>
              <a:spcAft>
                <a:spcPts val="0"/>
              </a:spcAft>
              <a:buSzPts val="1400"/>
              <a:buChar char="○"/>
            </a:pPr>
            <a:r>
              <a:rPr lang="en"/>
              <a:t>Only used for querying the database</a:t>
            </a:r>
            <a:br>
              <a:rPr lang="en"/>
            </a:br>
            <a:endParaRPr/>
          </a:p>
          <a:p>
            <a:pPr indent="-342900" lvl="0" marL="457200" rtl="0" algn="l">
              <a:spcBef>
                <a:spcPts val="0"/>
              </a:spcBef>
              <a:spcAft>
                <a:spcPts val="0"/>
              </a:spcAft>
              <a:buSzPts val="1800"/>
              <a:buChar char="●"/>
            </a:pPr>
            <a:r>
              <a:rPr lang="en"/>
              <a:t>Select * cannot be used</a:t>
            </a:r>
            <a:endParaRPr/>
          </a:p>
          <a:p>
            <a:pPr indent="-317500" lvl="1" marL="914400" rtl="0" algn="l">
              <a:spcBef>
                <a:spcPts val="0"/>
              </a:spcBef>
              <a:spcAft>
                <a:spcPts val="0"/>
              </a:spcAft>
              <a:buSzPts val="1400"/>
              <a:buChar char="○"/>
            </a:pPr>
            <a:r>
              <a:rPr lang="en"/>
              <a:t>Must explicitly name columns</a:t>
            </a:r>
            <a:br>
              <a:rPr lang="en"/>
            </a:br>
            <a:endParaRPr/>
          </a:p>
          <a:p>
            <a:pPr indent="-342900" lvl="0" marL="457200" rtl="0" algn="l">
              <a:spcBef>
                <a:spcPts val="0"/>
              </a:spcBef>
              <a:spcAft>
                <a:spcPts val="0"/>
              </a:spcAft>
              <a:buSzPts val="1800"/>
              <a:buChar char="●"/>
            </a:pPr>
            <a:r>
              <a:rPr lang="en"/>
              <a:t>No/limited parameters can be passed to the script</a:t>
            </a:r>
            <a:endParaRPr/>
          </a:p>
          <a:p>
            <a:pPr indent="-317500" lvl="1" marL="914400" rtl="0" algn="l">
              <a:spcBef>
                <a:spcPts val="0"/>
              </a:spcBef>
              <a:spcAft>
                <a:spcPts val="0"/>
              </a:spcAft>
              <a:buSzPts val="1400"/>
              <a:buChar char="○"/>
            </a:pPr>
            <a:r>
              <a:rPr lang="en"/>
              <a:t>Scripts do not detect year, school, calendar</a:t>
            </a:r>
            <a:endParaRPr/>
          </a:p>
          <a:p>
            <a:pPr indent="-317500" lvl="1" marL="914400" rtl="0" algn="l">
              <a:spcBef>
                <a:spcPts val="0"/>
              </a:spcBef>
              <a:spcAft>
                <a:spcPts val="0"/>
              </a:spcAft>
              <a:buSzPts val="1400"/>
              <a:buChar char="○"/>
            </a:pPr>
            <a:r>
              <a:rPr lang="en"/>
              <a:t>Pro tip: DECARE variables at the top if you intend to edit and and run frequently based on dates, terms, etc</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92" name="Shape 392"/>
        <p:cNvGrpSpPr/>
        <p:nvPr/>
      </p:nvGrpSpPr>
      <p:grpSpPr>
        <a:xfrm>
          <a:off x="0" y="0"/>
          <a:ext cx="0" cy="0"/>
          <a:chOff x="0" y="0"/>
          <a:chExt cx="0" cy="0"/>
        </a:xfrm>
      </p:grpSpPr>
      <p:sp>
        <p:nvSpPr>
          <p:cNvPr id="393" name="Google Shape;393;p64"/>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 Extract Utilities: SQL Data Extraction</a:t>
            </a:r>
            <a:endParaRPr/>
          </a:p>
        </p:txBody>
      </p:sp>
      <p:sp>
        <p:nvSpPr>
          <p:cNvPr id="394" name="Google Shape;394;p64"/>
          <p:cNvSpPr txBox="1"/>
          <p:nvPr>
            <p:ph idx="1" type="body"/>
          </p:nvPr>
        </p:nvSpPr>
        <p:spPr>
          <a:xfrm>
            <a:off x="311700" y="935350"/>
            <a:ext cx="85206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Test it out!</a:t>
            </a:r>
            <a:endParaRPr/>
          </a:p>
          <a:p>
            <a:pPr indent="0" lvl="0" marL="0" rtl="0" algn="l">
              <a:spcBef>
                <a:spcPts val="1200"/>
              </a:spcBef>
              <a:spcAft>
                <a:spcPts val="0"/>
              </a:spcAft>
              <a:buNone/>
            </a:pPr>
            <a:r>
              <a:rPr lang="en" sz="1700">
                <a:solidFill>
                  <a:srgbClr val="1967D2"/>
                </a:solidFill>
                <a:latin typeface="Roboto Mono"/>
                <a:ea typeface="Roboto Mono"/>
                <a:cs typeface="Roboto Mono"/>
                <a:sym typeface="Roboto Mono"/>
              </a:rPr>
              <a:t>SELECT</a:t>
            </a:r>
            <a:r>
              <a:rPr lang="en" sz="1700">
                <a:solidFill>
                  <a:srgbClr val="37474F"/>
                </a:solidFill>
                <a:latin typeface="Roboto Mono"/>
                <a:ea typeface="Roboto Mono"/>
                <a:cs typeface="Roboto Mono"/>
                <a:sym typeface="Roboto Mono"/>
              </a:rPr>
              <a:t> </a:t>
            </a:r>
            <a:endParaRPr sz="1700">
              <a:solidFill>
                <a:srgbClr val="37474F"/>
              </a:solidFill>
              <a:latin typeface="Roboto Mono"/>
              <a:ea typeface="Roboto Mono"/>
              <a:cs typeface="Roboto Mono"/>
              <a:sym typeface="Roboto Mono"/>
            </a:endParaRPr>
          </a:p>
          <a:p>
            <a:pPr indent="457200" lvl="0" marL="0" rtl="0" algn="l">
              <a:spcBef>
                <a:spcPts val="0"/>
              </a:spcBef>
              <a:spcAft>
                <a:spcPts val="0"/>
              </a:spcAft>
              <a:buNone/>
            </a:pPr>
            <a:r>
              <a:rPr lang="en" sz="1700">
                <a:solidFill>
                  <a:srgbClr val="37474F"/>
                </a:solidFill>
                <a:latin typeface="Roboto Mono"/>
                <a:ea typeface="Roboto Mono"/>
                <a:cs typeface="Roboto Mono"/>
                <a:sym typeface="Roboto Mono"/>
              </a:rPr>
              <a:t>p.personid, </a:t>
            </a:r>
            <a:endParaRPr sz="1700">
              <a:solidFill>
                <a:srgbClr val="37474F"/>
              </a:solidFill>
              <a:latin typeface="Roboto Mono"/>
              <a:ea typeface="Roboto Mono"/>
              <a:cs typeface="Roboto Mono"/>
              <a:sym typeface="Roboto Mono"/>
            </a:endParaRPr>
          </a:p>
          <a:p>
            <a:pPr indent="457200" lvl="0" marL="0" rtl="0" algn="l">
              <a:spcBef>
                <a:spcPts val="0"/>
              </a:spcBef>
              <a:spcAft>
                <a:spcPts val="0"/>
              </a:spcAft>
              <a:buNone/>
            </a:pPr>
            <a:r>
              <a:rPr lang="en" sz="1700">
                <a:solidFill>
                  <a:srgbClr val="37474F"/>
                </a:solidFill>
                <a:latin typeface="Roboto Mono"/>
                <a:ea typeface="Roboto Mono"/>
                <a:cs typeface="Roboto Mono"/>
                <a:sym typeface="Roboto Mono"/>
              </a:rPr>
              <a:t>concat(i.lastName, </a:t>
            </a:r>
            <a:r>
              <a:rPr lang="en" sz="1700">
                <a:solidFill>
                  <a:srgbClr val="188038"/>
                </a:solidFill>
                <a:latin typeface="Roboto Mono"/>
                <a:ea typeface="Roboto Mono"/>
                <a:cs typeface="Roboto Mono"/>
                <a:sym typeface="Roboto Mono"/>
              </a:rPr>
              <a:t>', '</a:t>
            </a:r>
            <a:r>
              <a:rPr lang="en" sz="1700">
                <a:solidFill>
                  <a:srgbClr val="37474F"/>
                </a:solidFill>
                <a:latin typeface="Roboto Mono"/>
                <a:ea typeface="Roboto Mono"/>
                <a:cs typeface="Roboto Mono"/>
                <a:sym typeface="Roboto Mono"/>
              </a:rPr>
              <a:t>, i.firstName) as </a:t>
            </a:r>
            <a:r>
              <a:rPr lang="en" sz="1700">
                <a:solidFill>
                  <a:srgbClr val="188038"/>
                </a:solidFill>
                <a:latin typeface="Roboto Mono"/>
                <a:ea typeface="Roboto Mono"/>
                <a:cs typeface="Roboto Mono"/>
                <a:sym typeface="Roboto Mono"/>
              </a:rPr>
              <a:t>'fullName'</a:t>
            </a:r>
            <a:r>
              <a:rPr lang="en" sz="1700">
                <a:solidFill>
                  <a:srgbClr val="37474F"/>
                </a:solidFill>
                <a:latin typeface="Roboto Mono"/>
                <a:ea typeface="Roboto Mono"/>
                <a:cs typeface="Roboto Mono"/>
                <a:sym typeface="Roboto Mono"/>
              </a:rPr>
              <a:t>,</a:t>
            </a:r>
            <a:endParaRPr sz="1700">
              <a:solidFill>
                <a:srgbClr val="37474F"/>
              </a:solidFill>
              <a:latin typeface="Roboto Mono"/>
              <a:ea typeface="Roboto Mono"/>
              <a:cs typeface="Roboto Mono"/>
              <a:sym typeface="Roboto Mono"/>
            </a:endParaRPr>
          </a:p>
          <a:p>
            <a:pPr indent="457200" lvl="0" marL="0" rtl="0" algn="l">
              <a:spcBef>
                <a:spcPts val="0"/>
              </a:spcBef>
              <a:spcAft>
                <a:spcPts val="0"/>
              </a:spcAft>
              <a:buNone/>
            </a:pPr>
            <a:r>
              <a:rPr lang="en" sz="1700">
                <a:solidFill>
                  <a:srgbClr val="37474F"/>
                </a:solidFill>
                <a:latin typeface="Roboto Mono"/>
                <a:ea typeface="Roboto Mono"/>
                <a:cs typeface="Roboto Mono"/>
                <a:sym typeface="Roboto Mono"/>
              </a:rPr>
              <a:t>i.raceEthnicity, </a:t>
            </a:r>
            <a:endParaRPr sz="1700">
              <a:solidFill>
                <a:srgbClr val="37474F"/>
              </a:solidFill>
              <a:latin typeface="Roboto Mono"/>
              <a:ea typeface="Roboto Mono"/>
              <a:cs typeface="Roboto Mono"/>
              <a:sym typeface="Roboto Mono"/>
            </a:endParaRPr>
          </a:p>
          <a:p>
            <a:pPr indent="457200" lvl="0" marL="0" rtl="0" algn="l">
              <a:spcBef>
                <a:spcPts val="0"/>
              </a:spcBef>
              <a:spcAft>
                <a:spcPts val="0"/>
              </a:spcAft>
              <a:buNone/>
            </a:pPr>
            <a:r>
              <a:rPr lang="en" sz="1700">
                <a:solidFill>
                  <a:srgbClr val="37474F"/>
                </a:solidFill>
                <a:latin typeface="Roboto Mono"/>
                <a:ea typeface="Roboto Mono"/>
                <a:cs typeface="Roboto Mono"/>
                <a:sym typeface="Roboto Mono"/>
              </a:rPr>
              <a:t>i.raceEthnicityFed, </a:t>
            </a:r>
            <a:endParaRPr sz="1700">
              <a:solidFill>
                <a:srgbClr val="37474F"/>
              </a:solidFill>
              <a:latin typeface="Roboto Mono"/>
              <a:ea typeface="Roboto Mono"/>
              <a:cs typeface="Roboto Mono"/>
              <a:sym typeface="Roboto Mono"/>
            </a:endParaRPr>
          </a:p>
          <a:p>
            <a:pPr indent="457200" lvl="0" marL="0" rtl="0" algn="l">
              <a:spcBef>
                <a:spcPts val="0"/>
              </a:spcBef>
              <a:spcAft>
                <a:spcPts val="0"/>
              </a:spcAft>
              <a:buNone/>
            </a:pPr>
            <a:r>
              <a:rPr lang="en" sz="1700">
                <a:solidFill>
                  <a:srgbClr val="37474F"/>
                </a:solidFill>
                <a:latin typeface="Roboto Mono"/>
                <a:ea typeface="Roboto Mono"/>
                <a:cs typeface="Roboto Mono"/>
                <a:sym typeface="Roboto Mono"/>
              </a:rPr>
              <a:t>isnull(c.email, c.secondaryEmail) as </a:t>
            </a:r>
            <a:r>
              <a:rPr lang="en" sz="1700">
                <a:solidFill>
                  <a:srgbClr val="188038"/>
                </a:solidFill>
                <a:latin typeface="Roboto Mono"/>
                <a:ea typeface="Roboto Mono"/>
                <a:cs typeface="Roboto Mono"/>
                <a:sym typeface="Roboto Mono"/>
              </a:rPr>
              <a:t>'email' </a:t>
            </a:r>
            <a:endParaRPr sz="1700">
              <a:solidFill>
                <a:srgbClr val="188038"/>
              </a:solidFill>
              <a:latin typeface="Roboto Mono"/>
              <a:ea typeface="Roboto Mono"/>
              <a:cs typeface="Roboto Mono"/>
              <a:sym typeface="Roboto Mono"/>
            </a:endParaRPr>
          </a:p>
          <a:p>
            <a:pPr indent="0" lvl="0" marL="0" rtl="0" algn="l">
              <a:spcBef>
                <a:spcPts val="0"/>
              </a:spcBef>
              <a:spcAft>
                <a:spcPts val="0"/>
              </a:spcAft>
              <a:buClr>
                <a:schemeClr val="dk1"/>
              </a:buClr>
              <a:buSzPts val="1100"/>
              <a:buFont typeface="Arial"/>
              <a:buNone/>
            </a:pPr>
            <a:r>
              <a:rPr lang="en" sz="1700">
                <a:solidFill>
                  <a:srgbClr val="1967D2"/>
                </a:solidFill>
                <a:latin typeface="Roboto Mono"/>
                <a:ea typeface="Roboto Mono"/>
                <a:cs typeface="Roboto Mono"/>
                <a:sym typeface="Roboto Mono"/>
              </a:rPr>
              <a:t>FROM</a:t>
            </a:r>
            <a:r>
              <a:rPr lang="en" sz="1700">
                <a:solidFill>
                  <a:srgbClr val="37474F"/>
                </a:solidFill>
                <a:latin typeface="Roboto Mono"/>
                <a:ea typeface="Roboto Mono"/>
                <a:cs typeface="Roboto Mono"/>
                <a:sym typeface="Roboto Mono"/>
              </a:rPr>
              <a:t> person p</a:t>
            </a:r>
            <a:endParaRPr sz="1700">
              <a:solidFill>
                <a:srgbClr val="37474F"/>
              </a:solidFill>
              <a:latin typeface="Roboto Mono"/>
              <a:ea typeface="Roboto Mono"/>
              <a:cs typeface="Roboto Mono"/>
              <a:sym typeface="Roboto Mono"/>
            </a:endParaRPr>
          </a:p>
          <a:p>
            <a:pPr indent="0" lvl="0" marL="0" rtl="0" algn="l">
              <a:spcBef>
                <a:spcPts val="0"/>
              </a:spcBef>
              <a:spcAft>
                <a:spcPts val="0"/>
              </a:spcAft>
              <a:buClr>
                <a:schemeClr val="dk1"/>
              </a:buClr>
              <a:buSzPts val="1100"/>
              <a:buFont typeface="Arial"/>
              <a:buNone/>
            </a:pPr>
            <a:r>
              <a:rPr lang="en" sz="1700">
                <a:solidFill>
                  <a:srgbClr val="1967D2"/>
                </a:solidFill>
                <a:latin typeface="Roboto Mono"/>
                <a:ea typeface="Roboto Mono"/>
                <a:cs typeface="Roboto Mono"/>
                <a:sym typeface="Roboto Mono"/>
              </a:rPr>
              <a:t>INNER JOIN</a:t>
            </a:r>
            <a:r>
              <a:rPr lang="en" sz="1700">
                <a:solidFill>
                  <a:srgbClr val="37474F"/>
                </a:solidFill>
                <a:latin typeface="Roboto Mono"/>
                <a:ea typeface="Roboto Mono"/>
                <a:cs typeface="Roboto Mono"/>
                <a:sym typeface="Roboto Mono"/>
              </a:rPr>
              <a:t> [identity] i on i.identityID = p.currentIdentityID</a:t>
            </a:r>
            <a:endParaRPr sz="1700">
              <a:solidFill>
                <a:srgbClr val="37474F"/>
              </a:solidFill>
              <a:latin typeface="Roboto Mono"/>
              <a:ea typeface="Roboto Mono"/>
              <a:cs typeface="Roboto Mono"/>
              <a:sym typeface="Roboto Mono"/>
            </a:endParaRPr>
          </a:p>
          <a:p>
            <a:pPr indent="0" lvl="0" marL="0" rtl="0" algn="l">
              <a:spcBef>
                <a:spcPts val="0"/>
              </a:spcBef>
              <a:spcAft>
                <a:spcPts val="0"/>
              </a:spcAft>
              <a:buClr>
                <a:schemeClr val="dk1"/>
              </a:buClr>
              <a:buSzPts val="1100"/>
              <a:buFont typeface="Arial"/>
              <a:buNone/>
            </a:pPr>
            <a:r>
              <a:rPr lang="en" sz="1700">
                <a:solidFill>
                  <a:srgbClr val="1967D2"/>
                </a:solidFill>
                <a:latin typeface="Roboto Mono"/>
                <a:ea typeface="Roboto Mono"/>
                <a:cs typeface="Roboto Mono"/>
                <a:sym typeface="Roboto Mono"/>
              </a:rPr>
              <a:t>LEFT JOIN</a:t>
            </a:r>
            <a:r>
              <a:rPr lang="en" sz="1700">
                <a:solidFill>
                  <a:srgbClr val="37474F"/>
                </a:solidFill>
                <a:latin typeface="Roboto Mono"/>
                <a:ea typeface="Roboto Mono"/>
                <a:cs typeface="Roboto Mono"/>
                <a:sym typeface="Roboto Mono"/>
              </a:rPr>
              <a:t> contact c on c.personID = p.personID</a:t>
            </a:r>
            <a:endParaRPr sz="1700">
              <a:solidFill>
                <a:srgbClr val="37474F"/>
              </a:solidFill>
              <a:latin typeface="Roboto Mono"/>
              <a:ea typeface="Roboto Mono"/>
              <a:cs typeface="Roboto Mono"/>
              <a:sym typeface="Roboto Mono"/>
            </a:endParaRPr>
          </a:p>
          <a:p>
            <a:pPr indent="0" lvl="0" marL="0" rtl="0" algn="l">
              <a:spcBef>
                <a:spcPts val="0"/>
              </a:spcBef>
              <a:spcAft>
                <a:spcPts val="0"/>
              </a:spcAft>
              <a:buClr>
                <a:schemeClr val="dk1"/>
              </a:buClr>
              <a:buSzPts val="1100"/>
              <a:buFont typeface="Arial"/>
              <a:buNone/>
            </a:pPr>
            <a:r>
              <a:rPr lang="en" sz="1700">
                <a:solidFill>
                  <a:srgbClr val="1967D2"/>
                </a:solidFill>
                <a:latin typeface="Roboto Mono"/>
                <a:ea typeface="Roboto Mono"/>
                <a:cs typeface="Roboto Mono"/>
                <a:sym typeface="Roboto Mono"/>
              </a:rPr>
              <a:t>ORDER BY </a:t>
            </a:r>
            <a:r>
              <a:rPr lang="en" sz="1700">
                <a:solidFill>
                  <a:srgbClr val="37474F"/>
                </a:solidFill>
                <a:latin typeface="Roboto Mono"/>
                <a:ea typeface="Roboto Mono"/>
                <a:cs typeface="Roboto Mono"/>
                <a:sym typeface="Roboto Mono"/>
              </a:rPr>
              <a:t>p.personID</a:t>
            </a:r>
            <a:endParaRPr sz="2600"/>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65"/>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800"/>
              <a:t>SQL Query Mechanisms: Data Validation Rules</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66"/>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SQL Query Mechanisms: Data Validation Tools</a:t>
            </a:r>
            <a:endParaRPr/>
          </a:p>
          <a:p>
            <a:pPr indent="0" lvl="0" marL="0" rtl="0" algn="l">
              <a:spcBef>
                <a:spcPts val="0"/>
              </a:spcBef>
              <a:spcAft>
                <a:spcPts val="0"/>
              </a:spcAft>
              <a:buNone/>
            </a:pPr>
            <a:r>
              <a:t/>
            </a:r>
            <a:endParaRPr/>
          </a:p>
        </p:txBody>
      </p:sp>
      <p:sp>
        <p:nvSpPr>
          <p:cNvPr id="405" name="Google Shape;405;p66"/>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The most useful mechanism for SQL Queries is the combination of Validation Rules, Groups, and Reports</a:t>
            </a:r>
            <a:endParaRPr/>
          </a:p>
          <a:p>
            <a:pPr indent="-342900" lvl="0" marL="457200" rtl="0" algn="l">
              <a:spcBef>
                <a:spcPts val="0"/>
              </a:spcBef>
              <a:spcAft>
                <a:spcPts val="0"/>
              </a:spcAft>
              <a:buSzPts val="1800"/>
              <a:buChar char="●"/>
            </a:pPr>
            <a:r>
              <a:rPr lang="en"/>
              <a:t>SQL Queries are entered in </a:t>
            </a:r>
            <a:r>
              <a:rPr b="1" lang="en"/>
              <a:t>Validation Rules </a:t>
            </a:r>
            <a:r>
              <a:rPr lang="en"/>
              <a:t>(</a:t>
            </a:r>
            <a:r>
              <a:rPr lang="en" u="sng">
                <a:solidFill>
                  <a:schemeClr val="hlink"/>
                </a:solidFill>
                <a:hlinkClick r:id="rId3"/>
              </a:rPr>
              <a:t>Knowledge Base Article</a:t>
            </a:r>
            <a:r>
              <a:rPr lang="en"/>
              <a:t>)</a:t>
            </a:r>
            <a:endParaRPr/>
          </a:p>
          <a:p>
            <a:pPr indent="-342900" lvl="0" marL="457200" rtl="0" algn="l">
              <a:spcBef>
                <a:spcPts val="0"/>
              </a:spcBef>
              <a:spcAft>
                <a:spcPts val="0"/>
              </a:spcAft>
              <a:buSzPts val="1800"/>
              <a:buChar char="●"/>
            </a:pPr>
            <a:r>
              <a:rPr lang="en"/>
              <a:t>One or more validation rules are assigned to user groups in the </a:t>
            </a:r>
            <a:r>
              <a:rPr b="1" lang="en"/>
              <a:t>Validation Groups</a:t>
            </a:r>
            <a:r>
              <a:rPr lang="en"/>
              <a:t> tool</a:t>
            </a:r>
            <a:endParaRPr/>
          </a:p>
          <a:p>
            <a:pPr indent="-342900" lvl="0" marL="457200" rtl="0" algn="l">
              <a:spcBef>
                <a:spcPts val="0"/>
              </a:spcBef>
              <a:spcAft>
                <a:spcPts val="0"/>
              </a:spcAft>
              <a:buSzPts val="1800"/>
              <a:buChar char="●"/>
            </a:pPr>
            <a:r>
              <a:rPr lang="en"/>
              <a:t>End users access all of their </a:t>
            </a:r>
            <a:r>
              <a:rPr lang="en"/>
              <a:t>available</a:t>
            </a:r>
            <a:r>
              <a:rPr lang="en"/>
              <a:t> Data Validations using the </a:t>
            </a:r>
            <a:r>
              <a:rPr b="1" lang="en"/>
              <a:t>Validation Reports</a:t>
            </a:r>
            <a:endParaRPr b="1"/>
          </a:p>
          <a:p>
            <a:pPr indent="-342900" lvl="0" marL="457200" rtl="0" algn="l">
              <a:spcBef>
                <a:spcPts val="0"/>
              </a:spcBef>
              <a:spcAft>
                <a:spcPts val="0"/>
              </a:spcAft>
              <a:buSzPts val="1800"/>
              <a:buChar char="●"/>
            </a:pPr>
            <a:r>
              <a:rPr lang="en"/>
              <a:t>These tools are all found in Reporting &gt; Data Validation</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67"/>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Validation Rules Setup</a:t>
            </a:r>
            <a:endParaRPr/>
          </a:p>
        </p:txBody>
      </p:sp>
      <p:sp>
        <p:nvSpPr>
          <p:cNvPr id="411" name="Google Shape;411;p67"/>
          <p:cNvSpPr txBox="1"/>
          <p:nvPr>
            <p:ph idx="1" type="body"/>
          </p:nvPr>
        </p:nvSpPr>
        <p:spPr>
          <a:xfrm>
            <a:off x="311700" y="853699"/>
            <a:ext cx="8520600" cy="1394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Reporting &gt; Data Validation &gt; Validation Rules</a:t>
            </a:r>
            <a:endParaRPr/>
          </a:p>
          <a:p>
            <a:pPr indent="-342900" lvl="0" marL="457200" rtl="0" algn="l">
              <a:spcBef>
                <a:spcPts val="0"/>
              </a:spcBef>
              <a:spcAft>
                <a:spcPts val="0"/>
              </a:spcAft>
              <a:buSzPts val="1800"/>
              <a:buChar char="●"/>
            </a:pPr>
            <a:r>
              <a:rPr lang="en"/>
              <a:t>Validation rules are searchable by Name, Tag, Owner, and Status</a:t>
            </a:r>
            <a:endParaRPr/>
          </a:p>
          <a:p>
            <a:pPr indent="-342900" lvl="0" marL="457200" rtl="0" algn="l">
              <a:spcBef>
                <a:spcPts val="0"/>
              </a:spcBef>
              <a:spcAft>
                <a:spcPts val="0"/>
              </a:spcAft>
              <a:buSzPts val="1800"/>
              <a:buChar char="●"/>
            </a:pPr>
            <a:r>
              <a:rPr lang="en"/>
              <a:t>Click on any of the rows to load the query. You may only have view access to ones owned by the state or system.</a:t>
            </a:r>
            <a:endParaRPr/>
          </a:p>
        </p:txBody>
      </p:sp>
      <p:pic>
        <p:nvPicPr>
          <p:cNvPr id="412" name="Google Shape;412;p67"/>
          <p:cNvPicPr preferRelativeResize="0"/>
          <p:nvPr/>
        </p:nvPicPr>
        <p:blipFill>
          <a:blip r:embed="rId3">
            <a:alphaModFix/>
          </a:blip>
          <a:stretch>
            <a:fillRect/>
          </a:stretch>
        </p:blipFill>
        <p:spPr>
          <a:xfrm>
            <a:off x="152400" y="2247750"/>
            <a:ext cx="8839204" cy="2300437"/>
          </a:xfrm>
          <a:prstGeom prst="rect">
            <a:avLst/>
          </a:prstGeom>
          <a:noFill/>
          <a:ln cap="flat" cmpd="sng" w="28575">
            <a:solidFill>
              <a:srgbClr val="0097A7"/>
            </a:solidFill>
            <a:prstDash val="solid"/>
            <a:round/>
            <a:headEnd len="sm" w="sm" type="none"/>
            <a:tailEnd len="sm" w="sm" type="none"/>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68"/>
          <p:cNvSpPr txBox="1"/>
          <p:nvPr>
            <p:ph type="title"/>
          </p:nvPr>
        </p:nvSpPr>
        <p:spPr>
          <a:xfrm>
            <a:off x="311700" y="216425"/>
            <a:ext cx="86799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Validation Rules Setup continued</a:t>
            </a:r>
            <a:endParaRPr/>
          </a:p>
        </p:txBody>
      </p:sp>
      <p:sp>
        <p:nvSpPr>
          <p:cNvPr id="418" name="Google Shape;418;p68"/>
          <p:cNvSpPr txBox="1"/>
          <p:nvPr>
            <p:ph idx="1" type="body"/>
          </p:nvPr>
        </p:nvSpPr>
        <p:spPr>
          <a:xfrm>
            <a:off x="311700" y="853699"/>
            <a:ext cx="8520600" cy="1394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Sort through all available rules using the numbers and arrows at the bottom of the screen</a:t>
            </a:r>
            <a:endParaRPr/>
          </a:p>
          <a:p>
            <a:pPr indent="-342900" lvl="0" marL="457200" rtl="0" algn="l">
              <a:spcBef>
                <a:spcPts val="0"/>
              </a:spcBef>
              <a:spcAft>
                <a:spcPts val="0"/>
              </a:spcAft>
              <a:buSzPts val="1800"/>
              <a:buChar char="●"/>
            </a:pPr>
            <a:r>
              <a:rPr lang="en"/>
              <a:t>Click on New to open a new Validation Rule</a:t>
            </a:r>
            <a:endParaRPr/>
          </a:p>
        </p:txBody>
      </p:sp>
      <p:pic>
        <p:nvPicPr>
          <p:cNvPr id="419" name="Google Shape;419;p68"/>
          <p:cNvPicPr preferRelativeResize="0"/>
          <p:nvPr/>
        </p:nvPicPr>
        <p:blipFill>
          <a:blip r:embed="rId3">
            <a:alphaModFix/>
          </a:blip>
          <a:stretch>
            <a:fillRect/>
          </a:stretch>
        </p:blipFill>
        <p:spPr>
          <a:xfrm>
            <a:off x="152400" y="2400199"/>
            <a:ext cx="8839204" cy="1109216"/>
          </a:xfrm>
          <a:prstGeom prst="rect">
            <a:avLst/>
          </a:prstGeom>
          <a:noFill/>
          <a:ln cap="flat" cmpd="sng" w="28575">
            <a:solidFill>
              <a:srgbClr val="0097A7"/>
            </a:solidFill>
            <a:prstDash val="solid"/>
            <a:round/>
            <a:headEnd len="sm" w="sm" type="none"/>
            <a:tailEnd len="sm" w="sm" type="none"/>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69"/>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Validation Rules Overview: Name, Archive, Description</a:t>
            </a:r>
            <a:endParaRPr/>
          </a:p>
        </p:txBody>
      </p:sp>
      <p:sp>
        <p:nvSpPr>
          <p:cNvPr id="425" name="Google Shape;425;p69"/>
          <p:cNvSpPr txBox="1"/>
          <p:nvPr>
            <p:ph idx="1" type="body"/>
          </p:nvPr>
        </p:nvSpPr>
        <p:spPr>
          <a:xfrm>
            <a:off x="311700" y="1407075"/>
            <a:ext cx="8520600" cy="14397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Name: The Name of the Validation Rule. Must be unique per owner.</a:t>
            </a:r>
            <a:endParaRPr/>
          </a:p>
          <a:p>
            <a:pPr indent="-342900" lvl="0" marL="457200" rtl="0" algn="l">
              <a:spcBef>
                <a:spcPts val="0"/>
              </a:spcBef>
              <a:spcAft>
                <a:spcPts val="0"/>
              </a:spcAft>
              <a:buSzPts val="1800"/>
              <a:buChar char="●"/>
            </a:pPr>
            <a:r>
              <a:rPr lang="en"/>
              <a:t>Archived: Use when no longer needed. If archived, cannot be added to a group.</a:t>
            </a:r>
            <a:endParaRPr/>
          </a:p>
          <a:p>
            <a:pPr indent="-342900" lvl="0" marL="457200" rtl="0" algn="l">
              <a:spcBef>
                <a:spcPts val="0"/>
              </a:spcBef>
              <a:spcAft>
                <a:spcPts val="0"/>
              </a:spcAft>
              <a:buSzPts val="1800"/>
              <a:buChar char="●"/>
            </a:pPr>
            <a:r>
              <a:rPr lang="en"/>
              <a:t>Description: User-defined description. This description displays in the Validation Group Detail editor.</a:t>
            </a:r>
            <a:endParaRPr/>
          </a:p>
        </p:txBody>
      </p:sp>
      <p:pic>
        <p:nvPicPr>
          <p:cNvPr id="426" name="Google Shape;426;p69"/>
          <p:cNvPicPr preferRelativeResize="0"/>
          <p:nvPr/>
        </p:nvPicPr>
        <p:blipFill rotWithShape="1">
          <a:blip r:embed="rId3">
            <a:alphaModFix/>
          </a:blip>
          <a:srcRect b="33079" l="0" r="0" t="0"/>
          <a:stretch/>
        </p:blipFill>
        <p:spPr>
          <a:xfrm>
            <a:off x="152400" y="3227725"/>
            <a:ext cx="8839199" cy="1317050"/>
          </a:xfrm>
          <a:prstGeom prst="rect">
            <a:avLst/>
          </a:prstGeom>
          <a:noFill/>
          <a:ln cap="flat" cmpd="sng" w="28575">
            <a:solidFill>
              <a:srgbClr val="0097A7"/>
            </a:solidFill>
            <a:prstDash val="solid"/>
            <a:round/>
            <a:headEnd len="sm" w="sm" type="none"/>
            <a:tailEnd len="sm" w="sm" type="none"/>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70"/>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Validation Rules Overview: Baseline</a:t>
            </a:r>
            <a:endParaRPr/>
          </a:p>
        </p:txBody>
      </p:sp>
      <p:sp>
        <p:nvSpPr>
          <p:cNvPr id="432" name="Google Shape;432;p70"/>
          <p:cNvSpPr txBox="1"/>
          <p:nvPr>
            <p:ph idx="1" type="body"/>
          </p:nvPr>
        </p:nvSpPr>
        <p:spPr>
          <a:xfrm>
            <a:off x="311700" y="935350"/>
            <a:ext cx="5475900" cy="35913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Baseline: Explanation from the Knowledgebase</a:t>
            </a:r>
            <a:br>
              <a:rPr lang="en"/>
            </a:br>
            <a:br>
              <a:rPr lang="en"/>
            </a:br>
            <a:r>
              <a:rPr lang="en"/>
              <a:t>Allows the user to select an existing Validation Rule to run the current Validation Rule against. </a:t>
            </a:r>
            <a:br>
              <a:rPr lang="en"/>
            </a:br>
            <a:br>
              <a:rPr lang="en"/>
            </a:br>
            <a:r>
              <a:rPr lang="en"/>
              <a:t>The results of the Baseline Rule will be reported in the Total column of the report; it will also affect the Rate column which is calculated by dividing the current Validation Rule by the Baseline Rule.</a:t>
            </a:r>
            <a:endParaRPr/>
          </a:p>
        </p:txBody>
      </p:sp>
      <p:pic>
        <p:nvPicPr>
          <p:cNvPr id="433" name="Google Shape;433;p70"/>
          <p:cNvPicPr preferRelativeResize="0"/>
          <p:nvPr/>
        </p:nvPicPr>
        <p:blipFill rotWithShape="1">
          <a:blip r:embed="rId3">
            <a:alphaModFix/>
          </a:blip>
          <a:srcRect b="28719" l="0" r="0" t="0"/>
          <a:stretch/>
        </p:blipFill>
        <p:spPr>
          <a:xfrm>
            <a:off x="6157675" y="1240875"/>
            <a:ext cx="2734775" cy="2886625"/>
          </a:xfrm>
          <a:prstGeom prst="rect">
            <a:avLst/>
          </a:prstGeom>
          <a:noFill/>
          <a:ln cap="flat" cmpd="sng" w="28575">
            <a:solidFill>
              <a:srgbClr val="0097A7"/>
            </a:solidFill>
            <a:prstDash val="solid"/>
            <a:round/>
            <a:headEnd len="sm" w="sm" type="none"/>
            <a:tailEnd len="sm" w="sm" type="none"/>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71"/>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Validation Rules Overview: Ad Hoc Filter</a:t>
            </a:r>
            <a:endParaRPr/>
          </a:p>
        </p:txBody>
      </p:sp>
      <p:sp>
        <p:nvSpPr>
          <p:cNvPr id="439" name="Google Shape;439;p71"/>
          <p:cNvSpPr txBox="1"/>
          <p:nvPr>
            <p:ph idx="1" type="body"/>
          </p:nvPr>
        </p:nvSpPr>
        <p:spPr>
          <a:xfrm>
            <a:off x="311700" y="935350"/>
            <a:ext cx="5475900" cy="35913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Use the results from an ad-hoc filter for the validation.</a:t>
            </a:r>
            <a:endParaRPr/>
          </a:p>
          <a:p>
            <a:pPr indent="-342900" lvl="0" marL="457200" rtl="0" algn="l">
              <a:spcBef>
                <a:spcPts val="0"/>
              </a:spcBef>
              <a:spcAft>
                <a:spcPts val="0"/>
              </a:spcAft>
              <a:buSzPts val="1800"/>
              <a:buChar char="●"/>
            </a:pPr>
            <a:r>
              <a:rPr lang="en"/>
              <a:t>Choose the student Ad Hoc FIlter from the drop down menu</a:t>
            </a:r>
            <a:endParaRPr/>
          </a:p>
          <a:p>
            <a:pPr indent="-342900" lvl="0" marL="457200" rtl="0" algn="l">
              <a:spcBef>
                <a:spcPts val="0"/>
              </a:spcBef>
              <a:spcAft>
                <a:spcPts val="0"/>
              </a:spcAft>
              <a:buSzPts val="1800"/>
              <a:buChar char="●"/>
            </a:pPr>
            <a:r>
              <a:rPr lang="en"/>
              <a:t>Ad hoc must be available in your user account</a:t>
            </a:r>
            <a:endParaRPr/>
          </a:p>
        </p:txBody>
      </p:sp>
      <p:pic>
        <p:nvPicPr>
          <p:cNvPr id="440" name="Google Shape;440;p71"/>
          <p:cNvPicPr preferRelativeResize="0"/>
          <p:nvPr/>
        </p:nvPicPr>
        <p:blipFill rotWithShape="1">
          <a:blip r:embed="rId3">
            <a:alphaModFix/>
          </a:blip>
          <a:srcRect b="0" l="0" r="44638" t="0"/>
          <a:stretch/>
        </p:blipFill>
        <p:spPr>
          <a:xfrm>
            <a:off x="5917500" y="1315350"/>
            <a:ext cx="3008800" cy="2319100"/>
          </a:xfrm>
          <a:prstGeom prst="rect">
            <a:avLst/>
          </a:prstGeom>
          <a:noFill/>
          <a:ln cap="flat" cmpd="sng" w="28575">
            <a:solidFill>
              <a:srgbClr val="0097A7"/>
            </a:solidFill>
            <a:prstDash val="solid"/>
            <a:round/>
            <a:headEnd len="sm" w="sm" type="none"/>
            <a:tailEnd len="sm" w="sm" type="none"/>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72"/>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Validation Rules Overview: Direct SQL</a:t>
            </a:r>
            <a:endParaRPr/>
          </a:p>
        </p:txBody>
      </p:sp>
      <p:sp>
        <p:nvSpPr>
          <p:cNvPr id="446" name="Google Shape;446;p72"/>
          <p:cNvSpPr txBox="1"/>
          <p:nvPr>
            <p:ph idx="1" type="body"/>
          </p:nvPr>
        </p:nvSpPr>
        <p:spPr>
          <a:xfrm>
            <a:off x="311700" y="935350"/>
            <a:ext cx="5475900" cy="35913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Select Direct SQL</a:t>
            </a:r>
            <a:endParaRPr/>
          </a:p>
          <a:p>
            <a:pPr indent="-342900" lvl="0" marL="457200" rtl="0" algn="l">
              <a:spcBef>
                <a:spcPts val="0"/>
              </a:spcBef>
              <a:spcAft>
                <a:spcPts val="0"/>
              </a:spcAft>
              <a:buSzPts val="1800"/>
              <a:buChar char="●"/>
            </a:pPr>
            <a:r>
              <a:rPr lang="en"/>
              <a:t>Type/paste SQL Query in the box</a:t>
            </a:r>
            <a:endParaRPr/>
          </a:p>
          <a:p>
            <a:pPr indent="-342900" lvl="0" marL="457200" rtl="0" algn="l">
              <a:spcBef>
                <a:spcPts val="0"/>
              </a:spcBef>
              <a:spcAft>
                <a:spcPts val="0"/>
              </a:spcAft>
              <a:buSzPts val="1800"/>
              <a:buChar char="●"/>
            </a:pPr>
            <a:r>
              <a:rPr lang="en"/>
              <a:t>4 Parameters </a:t>
            </a:r>
            <a:r>
              <a:rPr lang="en"/>
              <a:t>available</a:t>
            </a:r>
            <a:r>
              <a:rPr lang="en"/>
              <a:t> to to limit to context: </a:t>
            </a:r>
            <a:br>
              <a:rPr lang="en"/>
            </a:br>
            <a:r>
              <a:rPr lang="en"/>
              <a:t>{selectedDistrict},  {selectedEndYear}, {selectedSchool},  {selectedCalendar}</a:t>
            </a:r>
            <a:endParaRPr/>
          </a:p>
          <a:p>
            <a:pPr indent="-317500" lvl="1" marL="914400" rtl="0" algn="l">
              <a:spcBef>
                <a:spcPts val="0"/>
              </a:spcBef>
              <a:spcAft>
                <a:spcPts val="0"/>
              </a:spcAft>
              <a:buSzPts val="1400"/>
              <a:buChar char="○"/>
            </a:pPr>
            <a:r>
              <a:rPr lang="en"/>
              <a:t>Be sure to do this before sharing with user groups</a:t>
            </a:r>
            <a:endParaRPr/>
          </a:p>
          <a:p>
            <a:pPr indent="-342900" lvl="0" marL="457200" rtl="0" algn="l">
              <a:spcBef>
                <a:spcPts val="0"/>
              </a:spcBef>
              <a:spcAft>
                <a:spcPts val="0"/>
              </a:spcAft>
              <a:buSzPts val="1800"/>
              <a:buChar char="●"/>
            </a:pPr>
            <a:r>
              <a:rPr lang="en"/>
              <a:t>Limited to SELECT statements</a:t>
            </a:r>
            <a:endParaRPr/>
          </a:p>
        </p:txBody>
      </p:sp>
      <p:pic>
        <p:nvPicPr>
          <p:cNvPr id="447" name="Google Shape;447;p72"/>
          <p:cNvPicPr preferRelativeResize="0"/>
          <p:nvPr/>
        </p:nvPicPr>
        <p:blipFill>
          <a:blip r:embed="rId3">
            <a:alphaModFix/>
          </a:blip>
          <a:stretch>
            <a:fillRect/>
          </a:stretch>
        </p:blipFill>
        <p:spPr>
          <a:xfrm>
            <a:off x="5940000" y="941525"/>
            <a:ext cx="3051600" cy="3247774"/>
          </a:xfrm>
          <a:prstGeom prst="rect">
            <a:avLst/>
          </a:prstGeom>
          <a:noFill/>
          <a:ln cap="flat" cmpd="sng" w="28575">
            <a:solidFill>
              <a:srgbClr val="0097A7"/>
            </a:solidFill>
            <a:prstDash val="solid"/>
            <a:round/>
            <a:headEnd len="sm" w="sm" type="none"/>
            <a:tailEnd len="sm" w="sm" type="none"/>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9"/>
          <p:cNvSpPr txBox="1"/>
          <p:nvPr>
            <p:ph type="title"/>
          </p:nvPr>
        </p:nvSpPr>
        <p:spPr>
          <a:xfrm>
            <a:off x="311700" y="216425"/>
            <a:ext cx="8520600" cy="559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Purpose of This Session</a:t>
            </a:r>
            <a:r>
              <a:rPr lang="en"/>
              <a:t>: </a:t>
            </a:r>
            <a:endParaRPr>
              <a:solidFill>
                <a:srgbClr val="003A70"/>
              </a:solidFill>
            </a:endParaRPr>
          </a:p>
        </p:txBody>
      </p:sp>
      <p:sp>
        <p:nvSpPr>
          <p:cNvPr id="109" name="Google Shape;109;p19"/>
          <p:cNvSpPr txBox="1"/>
          <p:nvPr>
            <p:ph idx="1" type="body"/>
          </p:nvPr>
        </p:nvSpPr>
        <p:spPr>
          <a:xfrm>
            <a:off x="311700" y="775925"/>
            <a:ext cx="8520600" cy="3793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Be the collaboration you want to see</a:t>
            </a:r>
            <a:endParaRPr/>
          </a:p>
          <a:p>
            <a:pPr indent="-317500" lvl="1" marL="914400" rtl="0" algn="l">
              <a:spcBef>
                <a:spcPts val="0"/>
              </a:spcBef>
              <a:spcAft>
                <a:spcPts val="0"/>
              </a:spcAft>
              <a:buSzPts val="1400"/>
              <a:buChar char="○"/>
            </a:pPr>
            <a:r>
              <a:rPr lang="en"/>
              <a:t>If we wait until we’re experts before sharing, no one will ever share</a:t>
            </a:r>
            <a:endParaRPr/>
          </a:p>
          <a:p>
            <a:pPr indent="-317500" lvl="1" marL="914400" rtl="0" algn="l">
              <a:spcBef>
                <a:spcPts val="0"/>
              </a:spcBef>
              <a:spcAft>
                <a:spcPts val="0"/>
              </a:spcAft>
              <a:buSzPts val="1400"/>
              <a:buChar char="○"/>
            </a:pPr>
            <a:r>
              <a:rPr lang="en"/>
              <a:t>Modeling transparency</a:t>
            </a:r>
            <a:br>
              <a:rPr lang="en"/>
            </a:br>
            <a:endParaRPr/>
          </a:p>
          <a:p>
            <a:pPr indent="-342900" lvl="0" marL="457200" rtl="0" algn="l">
              <a:spcBef>
                <a:spcPts val="0"/>
              </a:spcBef>
              <a:spcAft>
                <a:spcPts val="0"/>
              </a:spcAft>
              <a:buSzPts val="1800"/>
              <a:buChar char="●"/>
            </a:pPr>
            <a:r>
              <a:rPr lang="en"/>
              <a:t>If You Can Describe the Problem, You Can Build the Validation.</a:t>
            </a:r>
            <a:endParaRPr/>
          </a:p>
          <a:p>
            <a:pPr indent="-317500" lvl="1" marL="914400" rtl="0" algn="l">
              <a:spcBef>
                <a:spcPts val="0"/>
              </a:spcBef>
              <a:spcAft>
                <a:spcPts val="0"/>
              </a:spcAft>
              <a:buSzPts val="1400"/>
              <a:buChar char="○"/>
            </a:pPr>
            <a:r>
              <a:rPr lang="en"/>
              <a:t>SQL</a:t>
            </a:r>
            <a:endParaRPr/>
          </a:p>
          <a:p>
            <a:pPr indent="-317500" lvl="1" marL="914400" rtl="0" algn="l">
              <a:spcBef>
                <a:spcPts val="0"/>
              </a:spcBef>
              <a:spcAft>
                <a:spcPts val="0"/>
              </a:spcAft>
              <a:buSzPts val="1400"/>
              <a:buChar char="○"/>
            </a:pPr>
            <a:r>
              <a:rPr lang="en"/>
              <a:t>AI</a:t>
            </a:r>
            <a:endParaRPr/>
          </a:p>
          <a:p>
            <a:pPr indent="-317500" lvl="1" marL="914400" rtl="0" algn="l">
              <a:spcBef>
                <a:spcPts val="0"/>
              </a:spcBef>
              <a:spcAft>
                <a:spcPts val="0"/>
              </a:spcAft>
              <a:buSzPts val="1400"/>
              <a:buChar char="○"/>
            </a:pPr>
            <a:r>
              <a:rPr lang="en"/>
              <a:t>Workflow thinking</a:t>
            </a:r>
            <a:endParaRPr/>
          </a:p>
          <a:p>
            <a:pPr indent="-317500" lvl="1" marL="914400" rtl="0" algn="l">
              <a:spcBef>
                <a:spcPts val="0"/>
              </a:spcBef>
              <a:spcAft>
                <a:spcPts val="0"/>
              </a:spcAft>
              <a:buSzPts val="1400"/>
              <a:buChar char="○"/>
            </a:pPr>
            <a:r>
              <a:rPr lang="en"/>
              <a:t>Accessibility</a:t>
            </a:r>
            <a:endParaRPr/>
          </a:p>
          <a:p>
            <a:pPr indent="-317500" lvl="1" marL="914400" rtl="0" algn="l">
              <a:spcBef>
                <a:spcPts val="0"/>
              </a:spcBef>
              <a:spcAft>
                <a:spcPts val="0"/>
              </a:spcAft>
              <a:buSzPts val="1400"/>
              <a:buChar char="○"/>
            </a:pPr>
            <a:r>
              <a:rPr lang="en"/>
              <a:t>Operational logic</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p73"/>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Validation Rules Overview: Tags</a:t>
            </a:r>
            <a:endParaRPr/>
          </a:p>
        </p:txBody>
      </p:sp>
      <p:sp>
        <p:nvSpPr>
          <p:cNvPr id="453" name="Google Shape;453;p73"/>
          <p:cNvSpPr txBox="1"/>
          <p:nvPr>
            <p:ph idx="1" type="body"/>
          </p:nvPr>
        </p:nvSpPr>
        <p:spPr>
          <a:xfrm>
            <a:off x="311700" y="935350"/>
            <a:ext cx="5022300" cy="35913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Enter tag(s) at the bottom of the page to describe the theme of the rule to find it easier later</a:t>
            </a:r>
            <a:endParaRPr/>
          </a:p>
          <a:p>
            <a:pPr indent="-342900" lvl="0" marL="457200" rtl="0" algn="l">
              <a:spcBef>
                <a:spcPts val="0"/>
              </a:spcBef>
              <a:spcAft>
                <a:spcPts val="0"/>
              </a:spcAft>
              <a:buSzPts val="1800"/>
              <a:buChar char="●"/>
            </a:pPr>
            <a:r>
              <a:rPr lang="en"/>
              <a:t>You can choose from the list or type your own</a:t>
            </a:r>
            <a:endParaRPr/>
          </a:p>
        </p:txBody>
      </p:sp>
      <p:pic>
        <p:nvPicPr>
          <p:cNvPr id="454" name="Google Shape;454;p73"/>
          <p:cNvPicPr preferRelativeResize="0"/>
          <p:nvPr/>
        </p:nvPicPr>
        <p:blipFill>
          <a:blip r:embed="rId3">
            <a:alphaModFix/>
          </a:blip>
          <a:stretch>
            <a:fillRect/>
          </a:stretch>
        </p:blipFill>
        <p:spPr>
          <a:xfrm>
            <a:off x="5912775" y="2456450"/>
            <a:ext cx="3051600" cy="2005337"/>
          </a:xfrm>
          <a:prstGeom prst="rect">
            <a:avLst/>
          </a:prstGeom>
          <a:noFill/>
          <a:ln cap="flat" cmpd="sng" w="28575">
            <a:solidFill>
              <a:srgbClr val="0097A7"/>
            </a:solidFill>
            <a:prstDash val="solid"/>
            <a:round/>
            <a:headEnd len="sm" w="sm" type="none"/>
            <a:tailEnd len="sm" w="sm" type="none"/>
          </a:ln>
        </p:spPr>
      </p:pic>
      <p:pic>
        <p:nvPicPr>
          <p:cNvPr id="455" name="Google Shape;455;p73"/>
          <p:cNvPicPr preferRelativeResize="0"/>
          <p:nvPr/>
        </p:nvPicPr>
        <p:blipFill>
          <a:blip r:embed="rId4">
            <a:alphaModFix/>
          </a:blip>
          <a:stretch>
            <a:fillRect/>
          </a:stretch>
        </p:blipFill>
        <p:spPr>
          <a:xfrm>
            <a:off x="5515769" y="1460050"/>
            <a:ext cx="3316531" cy="572700"/>
          </a:xfrm>
          <a:prstGeom prst="rect">
            <a:avLst/>
          </a:prstGeom>
          <a:noFill/>
          <a:ln cap="flat" cmpd="sng" w="28575">
            <a:solidFill>
              <a:srgbClr val="0097A7"/>
            </a:solidFill>
            <a:prstDash val="solid"/>
            <a:round/>
            <a:headEnd len="sm" w="sm" type="none"/>
            <a:tailEnd len="sm" w="sm" type="none"/>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74"/>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Validation Rules Overview: Saving and Running</a:t>
            </a:r>
            <a:endParaRPr/>
          </a:p>
        </p:txBody>
      </p:sp>
      <p:sp>
        <p:nvSpPr>
          <p:cNvPr id="461" name="Google Shape;461;p74"/>
          <p:cNvSpPr txBox="1"/>
          <p:nvPr>
            <p:ph idx="1" type="body"/>
          </p:nvPr>
        </p:nvSpPr>
        <p:spPr>
          <a:xfrm>
            <a:off x="311700" y="935350"/>
            <a:ext cx="8520600" cy="29019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Click “Save &amp; Stay” to save your validation rule</a:t>
            </a:r>
            <a:endParaRPr/>
          </a:p>
          <a:p>
            <a:pPr indent="-317500" lvl="1" marL="914400" rtl="0" algn="l">
              <a:spcBef>
                <a:spcPts val="0"/>
              </a:spcBef>
              <a:spcAft>
                <a:spcPts val="0"/>
              </a:spcAft>
              <a:buSzPts val="1400"/>
              <a:buChar char="○"/>
            </a:pPr>
            <a:r>
              <a:rPr lang="en"/>
              <a:t>Note: not all well-written SQL will work in Infinite Campus</a:t>
            </a:r>
            <a:endParaRPr/>
          </a:p>
          <a:p>
            <a:pPr indent="-317500" lvl="1" marL="914400" rtl="0" algn="l">
              <a:spcBef>
                <a:spcPts val="0"/>
              </a:spcBef>
              <a:spcAft>
                <a:spcPts val="0"/>
              </a:spcAft>
              <a:buSzPts val="1400"/>
              <a:buChar char="○"/>
            </a:pPr>
            <a:r>
              <a:rPr lang="en"/>
              <a:t>Errors will pop up in a red box at the top right of the screen. It must be error-free to save.</a:t>
            </a:r>
            <a:endParaRPr/>
          </a:p>
          <a:p>
            <a:pPr indent="-342900" lvl="0" marL="457200" rtl="0" algn="l">
              <a:spcBef>
                <a:spcPts val="0"/>
              </a:spcBef>
              <a:spcAft>
                <a:spcPts val="0"/>
              </a:spcAft>
              <a:buSzPts val="1800"/>
              <a:buChar char="●"/>
            </a:pPr>
            <a:r>
              <a:rPr lang="en"/>
              <a:t>Once saved, Preview will load the first 100 results in a pop-up window</a:t>
            </a:r>
            <a:endParaRPr/>
          </a:p>
          <a:p>
            <a:pPr indent="-342900" lvl="0" marL="457200" rtl="0" algn="l">
              <a:spcBef>
                <a:spcPts val="0"/>
              </a:spcBef>
              <a:spcAft>
                <a:spcPts val="0"/>
              </a:spcAft>
              <a:buSzPts val="1800"/>
              <a:buChar char="●"/>
            </a:pPr>
            <a:r>
              <a:rPr lang="en"/>
              <a:t>Cancel returns you to the list of Validation Rules</a:t>
            </a:r>
            <a:endParaRPr/>
          </a:p>
        </p:txBody>
      </p:sp>
      <p:pic>
        <p:nvPicPr>
          <p:cNvPr id="462" name="Google Shape;462;p74"/>
          <p:cNvPicPr preferRelativeResize="0"/>
          <p:nvPr/>
        </p:nvPicPr>
        <p:blipFill>
          <a:blip r:embed="rId3">
            <a:alphaModFix/>
          </a:blip>
          <a:stretch>
            <a:fillRect/>
          </a:stretch>
        </p:blipFill>
        <p:spPr>
          <a:xfrm>
            <a:off x="2863850" y="3906575"/>
            <a:ext cx="3416301" cy="620075"/>
          </a:xfrm>
          <a:prstGeom prst="rect">
            <a:avLst/>
          </a:prstGeom>
          <a:noFill/>
          <a:ln cap="flat" cmpd="sng" w="28575">
            <a:solidFill>
              <a:srgbClr val="0097A7"/>
            </a:solidFill>
            <a:prstDash val="solid"/>
            <a:round/>
            <a:headEnd len="sm" w="sm" type="none"/>
            <a:tailEnd len="sm" w="sm" type="none"/>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75"/>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Validation Groups</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76"/>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Validation Groups Overview</a:t>
            </a:r>
            <a:endParaRPr/>
          </a:p>
        </p:txBody>
      </p:sp>
      <p:sp>
        <p:nvSpPr>
          <p:cNvPr id="473" name="Google Shape;473;p76"/>
          <p:cNvSpPr txBox="1"/>
          <p:nvPr>
            <p:ph idx="1" type="body"/>
          </p:nvPr>
        </p:nvSpPr>
        <p:spPr>
          <a:xfrm>
            <a:off x="311700" y="935350"/>
            <a:ext cx="8520600" cy="1696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Use the Validation Groups tool to create a Validation Report, linking it to one or more Validation Rules and granting access to one or more User Groups</a:t>
            </a:r>
            <a:endParaRPr/>
          </a:p>
          <a:p>
            <a:pPr indent="-342900" lvl="0" marL="457200" rtl="0" algn="l">
              <a:spcBef>
                <a:spcPts val="0"/>
              </a:spcBef>
              <a:spcAft>
                <a:spcPts val="0"/>
              </a:spcAft>
              <a:buSzPts val="1800"/>
              <a:buChar char="●"/>
            </a:pPr>
            <a:r>
              <a:rPr lang="en"/>
              <a:t>Access via </a:t>
            </a:r>
            <a:r>
              <a:rPr lang="en"/>
              <a:t>Reporting &gt; Data Validation &gt; Validation Groups</a:t>
            </a:r>
            <a:endParaRPr/>
          </a:p>
          <a:p>
            <a:pPr indent="-342900" lvl="0" marL="457200" rtl="0" algn="l">
              <a:spcBef>
                <a:spcPts val="0"/>
              </a:spcBef>
              <a:spcAft>
                <a:spcPts val="0"/>
              </a:spcAft>
              <a:buSzPts val="1800"/>
              <a:buChar char="●"/>
            </a:pPr>
            <a:r>
              <a:rPr lang="en"/>
              <a:t>Validation Groups can be searched and filtered using the same mechanism as Validation Rules </a:t>
            </a:r>
            <a:endParaRPr/>
          </a:p>
        </p:txBody>
      </p:sp>
      <p:pic>
        <p:nvPicPr>
          <p:cNvPr id="474" name="Google Shape;474;p76"/>
          <p:cNvPicPr preferRelativeResize="0"/>
          <p:nvPr/>
        </p:nvPicPr>
        <p:blipFill>
          <a:blip r:embed="rId3">
            <a:alphaModFix/>
          </a:blip>
          <a:stretch>
            <a:fillRect/>
          </a:stretch>
        </p:blipFill>
        <p:spPr>
          <a:xfrm>
            <a:off x="152400" y="2783950"/>
            <a:ext cx="8839204" cy="1812727"/>
          </a:xfrm>
          <a:prstGeom prst="rect">
            <a:avLst/>
          </a:prstGeom>
          <a:noFill/>
          <a:ln cap="flat" cmpd="sng" w="28575">
            <a:solidFill>
              <a:srgbClr val="0097A7"/>
            </a:solidFill>
            <a:prstDash val="solid"/>
            <a:round/>
            <a:headEnd len="sm" w="sm" type="none"/>
            <a:tailEnd len="sm" w="sm" type="none"/>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77"/>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Validation Groups: Create, Name, Describe</a:t>
            </a:r>
            <a:endParaRPr/>
          </a:p>
        </p:txBody>
      </p:sp>
      <p:sp>
        <p:nvSpPr>
          <p:cNvPr id="480" name="Google Shape;480;p77"/>
          <p:cNvSpPr txBox="1"/>
          <p:nvPr>
            <p:ph idx="1" type="body"/>
          </p:nvPr>
        </p:nvSpPr>
        <p:spPr>
          <a:xfrm>
            <a:off x="311700" y="935350"/>
            <a:ext cx="8520600" cy="1565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The name you select is what will show up in the Validation Reports menu</a:t>
            </a:r>
            <a:endParaRPr/>
          </a:p>
          <a:p>
            <a:pPr indent="-342900" lvl="0" marL="457200" rtl="0" algn="l">
              <a:spcBef>
                <a:spcPts val="0"/>
              </a:spcBef>
              <a:spcAft>
                <a:spcPts val="0"/>
              </a:spcAft>
              <a:buSzPts val="1800"/>
              <a:buChar char="●"/>
            </a:pPr>
            <a:r>
              <a:rPr lang="en"/>
              <a:t>Use the Archived checkbox to remove the validation group from the Active list</a:t>
            </a:r>
            <a:endParaRPr/>
          </a:p>
          <a:p>
            <a:pPr indent="-317500" lvl="1" marL="914400" rtl="0" algn="l">
              <a:spcBef>
                <a:spcPts val="0"/>
              </a:spcBef>
              <a:spcAft>
                <a:spcPts val="0"/>
              </a:spcAft>
              <a:buSzPts val="1400"/>
              <a:buChar char="○"/>
            </a:pPr>
            <a:r>
              <a:rPr lang="en"/>
              <a:t>Note: you can filter to Archived reports on the search menu</a:t>
            </a:r>
            <a:endParaRPr/>
          </a:p>
          <a:p>
            <a:pPr indent="-342900" lvl="0" marL="457200" rtl="0" algn="l">
              <a:spcBef>
                <a:spcPts val="0"/>
              </a:spcBef>
              <a:spcAft>
                <a:spcPts val="0"/>
              </a:spcAft>
              <a:buSzPts val="1800"/>
              <a:buChar char="●"/>
            </a:pPr>
            <a:r>
              <a:rPr lang="en"/>
              <a:t>The description you choose will show on the validation group editor</a:t>
            </a:r>
            <a:endParaRPr/>
          </a:p>
        </p:txBody>
      </p:sp>
      <p:pic>
        <p:nvPicPr>
          <p:cNvPr id="481" name="Google Shape;481;p77"/>
          <p:cNvPicPr preferRelativeResize="0"/>
          <p:nvPr/>
        </p:nvPicPr>
        <p:blipFill>
          <a:blip r:embed="rId3">
            <a:alphaModFix/>
          </a:blip>
          <a:stretch>
            <a:fillRect/>
          </a:stretch>
        </p:blipFill>
        <p:spPr>
          <a:xfrm>
            <a:off x="152400" y="2640150"/>
            <a:ext cx="8839204" cy="1933576"/>
          </a:xfrm>
          <a:prstGeom prst="rect">
            <a:avLst/>
          </a:prstGeom>
          <a:noFill/>
          <a:ln cap="flat" cmpd="sng" w="28575">
            <a:solidFill>
              <a:srgbClr val="0097A7"/>
            </a:solidFill>
            <a:prstDash val="solid"/>
            <a:round/>
            <a:headEnd len="sm" w="sm" type="none"/>
            <a:tailEnd len="sm" w="sm" type="none"/>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78"/>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Validation Groups: Link and Order Rules</a:t>
            </a:r>
            <a:endParaRPr/>
          </a:p>
        </p:txBody>
      </p:sp>
      <p:sp>
        <p:nvSpPr>
          <p:cNvPr id="487" name="Google Shape;487;p78"/>
          <p:cNvSpPr txBox="1"/>
          <p:nvPr>
            <p:ph idx="1" type="body"/>
          </p:nvPr>
        </p:nvSpPr>
        <p:spPr>
          <a:xfrm>
            <a:off x="311700" y="935350"/>
            <a:ext cx="8520600" cy="1414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Link 1+ Rules to the Validation Group</a:t>
            </a:r>
            <a:endParaRPr/>
          </a:p>
          <a:p>
            <a:pPr indent="-342900" lvl="0" marL="457200" rtl="0" algn="l">
              <a:spcBef>
                <a:spcPts val="0"/>
              </a:spcBef>
              <a:spcAft>
                <a:spcPts val="0"/>
              </a:spcAft>
              <a:buSzPts val="1800"/>
              <a:buChar char="●"/>
            </a:pPr>
            <a:r>
              <a:rPr lang="en"/>
              <a:t>Use the sequence column to set the order of the validation rules in the report</a:t>
            </a:r>
            <a:endParaRPr/>
          </a:p>
          <a:p>
            <a:pPr indent="-342900" lvl="0" marL="457200" rtl="0" algn="l">
              <a:spcBef>
                <a:spcPts val="0"/>
              </a:spcBef>
              <a:spcAft>
                <a:spcPts val="0"/>
              </a:spcAft>
              <a:buSzPts val="1800"/>
              <a:buChar char="●"/>
            </a:pPr>
            <a:r>
              <a:rPr lang="en"/>
              <a:t>The name and description of the rules are displayed</a:t>
            </a:r>
            <a:endParaRPr/>
          </a:p>
          <a:p>
            <a:pPr indent="-342900" lvl="0" marL="457200" rtl="0" algn="l">
              <a:spcBef>
                <a:spcPts val="0"/>
              </a:spcBef>
              <a:spcAft>
                <a:spcPts val="0"/>
              </a:spcAft>
              <a:buSzPts val="1800"/>
              <a:buChar char="●"/>
            </a:pPr>
            <a:r>
              <a:rPr lang="en"/>
              <a:t>Severity for validation rules can be set to Information, Warning, Fatal</a:t>
            </a:r>
            <a:endParaRPr/>
          </a:p>
        </p:txBody>
      </p:sp>
      <p:pic>
        <p:nvPicPr>
          <p:cNvPr id="488" name="Google Shape;488;p78"/>
          <p:cNvPicPr preferRelativeResize="0"/>
          <p:nvPr/>
        </p:nvPicPr>
        <p:blipFill rotWithShape="1">
          <a:blip r:embed="rId3">
            <a:alphaModFix/>
          </a:blip>
          <a:srcRect b="18254" l="0" r="0" t="0"/>
          <a:stretch/>
        </p:blipFill>
        <p:spPr>
          <a:xfrm>
            <a:off x="1476650" y="2408900"/>
            <a:ext cx="5966249" cy="2171850"/>
          </a:xfrm>
          <a:prstGeom prst="rect">
            <a:avLst/>
          </a:prstGeom>
          <a:noFill/>
          <a:ln cap="flat" cmpd="sng" w="28575">
            <a:solidFill>
              <a:srgbClr val="0097A7"/>
            </a:solidFill>
            <a:prstDash val="solid"/>
            <a:round/>
            <a:headEnd len="sm" w="sm" type="none"/>
            <a:tailEnd len="sm" w="sm" type="none"/>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79"/>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Validation Groups: Assign Groups, Saving</a:t>
            </a:r>
            <a:endParaRPr/>
          </a:p>
        </p:txBody>
      </p:sp>
      <p:sp>
        <p:nvSpPr>
          <p:cNvPr id="494" name="Google Shape;494;p79"/>
          <p:cNvSpPr txBox="1"/>
          <p:nvPr>
            <p:ph idx="1" type="body"/>
          </p:nvPr>
        </p:nvSpPr>
        <p:spPr>
          <a:xfrm>
            <a:off x="311700" y="935350"/>
            <a:ext cx="8520600" cy="20457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Assign User Groups at the bottom of the page.</a:t>
            </a:r>
            <a:endParaRPr/>
          </a:p>
          <a:p>
            <a:pPr indent="-317500" lvl="1" marL="914400" rtl="0" algn="l">
              <a:spcBef>
                <a:spcPts val="0"/>
              </a:spcBef>
              <a:spcAft>
                <a:spcPts val="0"/>
              </a:spcAft>
              <a:buSzPts val="1400"/>
              <a:buChar char="○"/>
            </a:pPr>
            <a:r>
              <a:rPr lang="en"/>
              <a:t>Note: users will only have access to their own Calendar of information, though the data in the report may exceed what they can typically see using their tool rights</a:t>
            </a:r>
            <a:endParaRPr/>
          </a:p>
          <a:p>
            <a:pPr indent="-342900" lvl="0" marL="457200" rtl="0" algn="l">
              <a:spcBef>
                <a:spcPts val="0"/>
              </a:spcBef>
              <a:spcAft>
                <a:spcPts val="0"/>
              </a:spcAft>
              <a:buSzPts val="1800"/>
              <a:buChar char="●"/>
            </a:pPr>
            <a:r>
              <a:rPr lang="en"/>
              <a:t>Save &amp; Stay to save the report</a:t>
            </a:r>
            <a:endParaRPr/>
          </a:p>
          <a:p>
            <a:pPr indent="-342900" lvl="0" marL="457200" rtl="0" algn="l">
              <a:spcBef>
                <a:spcPts val="0"/>
              </a:spcBef>
              <a:spcAft>
                <a:spcPts val="0"/>
              </a:spcAft>
              <a:buSzPts val="1800"/>
              <a:buChar char="●"/>
            </a:pPr>
            <a:r>
              <a:rPr lang="en"/>
              <a:t>Cancel returns to the list of report</a:t>
            </a:r>
            <a:endParaRPr/>
          </a:p>
          <a:p>
            <a:pPr indent="-342900" lvl="0" marL="457200" rtl="0" algn="l">
              <a:spcBef>
                <a:spcPts val="0"/>
              </a:spcBef>
              <a:spcAft>
                <a:spcPts val="0"/>
              </a:spcAft>
              <a:buSzPts val="1800"/>
              <a:buChar char="●"/>
            </a:pPr>
            <a:r>
              <a:rPr lang="en"/>
              <a:t>Preview returns a limited data set in an HTML popup</a:t>
            </a:r>
            <a:endParaRPr/>
          </a:p>
        </p:txBody>
      </p:sp>
      <p:pic>
        <p:nvPicPr>
          <p:cNvPr id="495" name="Google Shape;495;p79"/>
          <p:cNvPicPr preferRelativeResize="0"/>
          <p:nvPr/>
        </p:nvPicPr>
        <p:blipFill>
          <a:blip r:embed="rId3">
            <a:alphaModFix/>
          </a:blip>
          <a:stretch>
            <a:fillRect/>
          </a:stretch>
        </p:blipFill>
        <p:spPr>
          <a:xfrm>
            <a:off x="2186188" y="3118103"/>
            <a:ext cx="4771624" cy="1358075"/>
          </a:xfrm>
          <a:prstGeom prst="rect">
            <a:avLst/>
          </a:prstGeom>
          <a:noFill/>
          <a:ln cap="flat" cmpd="sng" w="28575">
            <a:solidFill>
              <a:srgbClr val="0097A7"/>
            </a:solidFill>
            <a:prstDash val="solid"/>
            <a:round/>
            <a:headEnd len="sm" w="sm" type="none"/>
            <a:tailEnd len="sm" w="sm" type="none"/>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80"/>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Validation Reports Overview: Selecting Reports</a:t>
            </a:r>
            <a:endParaRPr/>
          </a:p>
        </p:txBody>
      </p:sp>
      <p:sp>
        <p:nvSpPr>
          <p:cNvPr id="501" name="Google Shape;501;p80"/>
          <p:cNvSpPr txBox="1"/>
          <p:nvPr>
            <p:ph idx="1" type="body"/>
          </p:nvPr>
        </p:nvSpPr>
        <p:spPr>
          <a:xfrm>
            <a:off x="311700" y="935350"/>
            <a:ext cx="3972600" cy="3633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Reporting &gt; Data Validation &gt; Data Validation Report</a:t>
            </a:r>
            <a:endParaRPr/>
          </a:p>
          <a:p>
            <a:pPr indent="-342900" lvl="0" marL="457200" rtl="0" algn="l">
              <a:spcBef>
                <a:spcPts val="0"/>
              </a:spcBef>
              <a:spcAft>
                <a:spcPts val="0"/>
              </a:spcAft>
              <a:buSzPts val="1800"/>
              <a:buChar char="●"/>
            </a:pPr>
            <a:r>
              <a:rPr lang="en"/>
              <a:t>Choose a desired report from the dropdown menu</a:t>
            </a:r>
            <a:endParaRPr/>
          </a:p>
          <a:p>
            <a:pPr indent="-342900" lvl="0" marL="457200" rtl="0" algn="l">
              <a:spcBef>
                <a:spcPts val="0"/>
              </a:spcBef>
              <a:spcAft>
                <a:spcPts val="0"/>
              </a:spcAft>
              <a:buSzPts val="1800"/>
              <a:buChar char="●"/>
            </a:pPr>
            <a:r>
              <a:rPr lang="en"/>
              <a:t>Users only see reports granted to their user groups</a:t>
            </a:r>
            <a:endParaRPr/>
          </a:p>
          <a:p>
            <a:pPr indent="-342900" lvl="0" marL="457200" rtl="0" algn="l">
              <a:spcBef>
                <a:spcPts val="0"/>
              </a:spcBef>
              <a:spcAft>
                <a:spcPts val="0"/>
              </a:spcAft>
              <a:buSzPts val="1800"/>
              <a:buChar char="●"/>
            </a:pPr>
            <a:r>
              <a:rPr lang="en"/>
              <a:t>Those with Student Information System access see all reports</a:t>
            </a:r>
            <a:endParaRPr/>
          </a:p>
        </p:txBody>
      </p:sp>
      <p:pic>
        <p:nvPicPr>
          <p:cNvPr id="502" name="Google Shape;502;p80"/>
          <p:cNvPicPr preferRelativeResize="0"/>
          <p:nvPr/>
        </p:nvPicPr>
        <p:blipFill>
          <a:blip r:embed="rId3">
            <a:alphaModFix/>
          </a:blip>
          <a:stretch>
            <a:fillRect/>
          </a:stretch>
        </p:blipFill>
        <p:spPr>
          <a:xfrm>
            <a:off x="6059326" y="727373"/>
            <a:ext cx="2512850" cy="3350449"/>
          </a:xfrm>
          <a:prstGeom prst="rect">
            <a:avLst/>
          </a:prstGeom>
          <a:noFill/>
          <a:ln cap="flat" cmpd="sng" w="28575">
            <a:solidFill>
              <a:srgbClr val="0097A7"/>
            </a:solidFill>
            <a:prstDash val="solid"/>
            <a:round/>
            <a:headEnd len="sm" w="sm" type="none"/>
            <a:tailEnd len="sm" w="sm" type="none"/>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81"/>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Validation Reports Overview: Output Options</a:t>
            </a:r>
            <a:endParaRPr/>
          </a:p>
        </p:txBody>
      </p:sp>
      <p:sp>
        <p:nvSpPr>
          <p:cNvPr id="508" name="Google Shape;508;p81"/>
          <p:cNvSpPr txBox="1"/>
          <p:nvPr>
            <p:ph idx="1" type="body"/>
          </p:nvPr>
        </p:nvSpPr>
        <p:spPr>
          <a:xfrm>
            <a:off x="311700" y="935350"/>
            <a:ext cx="8520600" cy="1394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Larger reports may need to be Submitted to Batch Queue</a:t>
            </a:r>
            <a:endParaRPr/>
          </a:p>
          <a:p>
            <a:pPr indent="-342900" lvl="0" marL="457200" rtl="0" algn="l">
              <a:spcBef>
                <a:spcPts val="0"/>
              </a:spcBef>
              <a:spcAft>
                <a:spcPts val="0"/>
              </a:spcAft>
              <a:buSzPts val="1800"/>
              <a:buChar char="●"/>
            </a:pPr>
            <a:r>
              <a:rPr lang="en"/>
              <a:t>HTML is a popup and is helpful for quick </a:t>
            </a:r>
            <a:r>
              <a:rPr lang="en"/>
              <a:t>running</a:t>
            </a:r>
            <a:r>
              <a:rPr lang="en"/>
              <a:t> reports</a:t>
            </a:r>
            <a:endParaRPr/>
          </a:p>
        </p:txBody>
      </p:sp>
      <p:pic>
        <p:nvPicPr>
          <p:cNvPr id="509" name="Google Shape;509;p81"/>
          <p:cNvPicPr preferRelativeResize="0"/>
          <p:nvPr/>
        </p:nvPicPr>
        <p:blipFill>
          <a:blip r:embed="rId3">
            <a:alphaModFix/>
          </a:blip>
          <a:stretch>
            <a:fillRect/>
          </a:stretch>
        </p:blipFill>
        <p:spPr>
          <a:xfrm>
            <a:off x="642349" y="2409950"/>
            <a:ext cx="7859302" cy="1885775"/>
          </a:xfrm>
          <a:prstGeom prst="rect">
            <a:avLst/>
          </a:prstGeom>
          <a:noFill/>
          <a:ln cap="flat" cmpd="sng" w="28575">
            <a:solidFill>
              <a:srgbClr val="0097A7"/>
            </a:solidFill>
            <a:prstDash val="solid"/>
            <a:round/>
            <a:headEnd len="sm" w="sm" type="none"/>
            <a:tailEnd len="sm" w="sm" type="none"/>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82"/>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try!</a:t>
            </a:r>
            <a:endParaRPr/>
          </a:p>
        </p:txBody>
      </p:sp>
      <p:sp>
        <p:nvSpPr>
          <p:cNvPr id="515" name="Google Shape;515;p82"/>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Here’s some SQL Code from the Ad Hoc Community you can use your instance</a:t>
            </a:r>
            <a:endParaRPr/>
          </a:p>
          <a:p>
            <a:pPr indent="0" lvl="0" marL="0" rtl="0" algn="l">
              <a:spcBef>
                <a:spcPts val="1200"/>
              </a:spcBef>
              <a:spcAft>
                <a:spcPts val="0"/>
              </a:spcAft>
              <a:buNone/>
            </a:pPr>
            <a:r>
              <a:rPr lang="en" u="sng">
                <a:solidFill>
                  <a:schemeClr val="hlink"/>
                </a:solidFill>
                <a:hlinkClick r:id="rId3"/>
              </a:rPr>
              <a:t>Validation Report: Current Calendar Enrollments (Current &amp; Future) SQL</a:t>
            </a:r>
            <a:endParaRPr/>
          </a:p>
          <a:p>
            <a:pPr indent="0" lvl="0" marL="0" rtl="0" algn="l">
              <a:spcBef>
                <a:spcPts val="1200"/>
              </a:spcBef>
              <a:spcAft>
                <a:spcPts val="0"/>
              </a:spcAft>
              <a:buNone/>
            </a:pPr>
            <a:r>
              <a:rPr lang="en"/>
              <a:t>Create 2 validation rules - be sure to preview</a:t>
            </a:r>
            <a:endParaRPr/>
          </a:p>
          <a:p>
            <a:pPr indent="0" lvl="0" marL="0" rtl="0" algn="l">
              <a:spcBef>
                <a:spcPts val="1200"/>
              </a:spcBef>
              <a:spcAft>
                <a:spcPts val="0"/>
              </a:spcAft>
              <a:buNone/>
            </a:pPr>
            <a:r>
              <a:rPr lang="en"/>
              <a:t>Create Validation Group - be sure to preview</a:t>
            </a:r>
            <a:endParaRPr/>
          </a:p>
          <a:p>
            <a:pPr indent="0" lvl="0" marL="0" rtl="0" algn="l">
              <a:spcBef>
                <a:spcPts val="1200"/>
              </a:spcBef>
              <a:spcAft>
                <a:spcPts val="0"/>
              </a:spcAft>
              <a:buNone/>
            </a:pPr>
            <a:r>
              <a:rPr lang="en"/>
              <a:t>Test through Validation Report</a:t>
            </a:r>
            <a:endParaRPr/>
          </a:p>
          <a:p>
            <a:pPr indent="0" lvl="0" marL="0" rtl="0" algn="l">
              <a:spcBef>
                <a:spcPts val="1200"/>
              </a:spcBef>
              <a:spcAft>
                <a:spcPts val="12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0"/>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Intended Participant Outcomes:</a:t>
            </a:r>
            <a:endParaRPr/>
          </a:p>
        </p:txBody>
      </p:sp>
      <p:sp>
        <p:nvSpPr>
          <p:cNvPr id="115" name="Google Shape;115;p20"/>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1200"/>
              </a:spcBef>
              <a:spcAft>
                <a:spcPts val="1200"/>
              </a:spcAft>
              <a:buNone/>
            </a:pPr>
            <a:r>
              <a:rPr lang="en"/>
              <a:t>The goal is not to create SQL developers, but to create professionals who can understand, request, validate, troubleshoot, and safely use SQL-based data validation solutions in Infinite Campus</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19" name="Shape 519"/>
        <p:cNvGrpSpPr/>
        <p:nvPr/>
      </p:nvGrpSpPr>
      <p:grpSpPr>
        <a:xfrm>
          <a:off x="0" y="0"/>
          <a:ext cx="0" cy="0"/>
          <a:chOff x="0" y="0"/>
          <a:chExt cx="0" cy="0"/>
        </a:xfrm>
      </p:grpSpPr>
      <p:sp>
        <p:nvSpPr>
          <p:cNvPr id="520" name="Google Shape;520;p83"/>
          <p:cNvSpPr txBox="1"/>
          <p:nvPr>
            <p:ph type="title"/>
          </p:nvPr>
        </p:nvSpPr>
        <p:spPr>
          <a:xfrm>
            <a:off x="311700" y="1036600"/>
            <a:ext cx="8520600" cy="25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Not Covered: </a:t>
            </a:r>
            <a:endParaRPr/>
          </a:p>
          <a:p>
            <a:pPr indent="0" lvl="0" marL="0" rtl="0" algn="ctr">
              <a:spcBef>
                <a:spcPts val="0"/>
              </a:spcBef>
              <a:spcAft>
                <a:spcPts val="0"/>
              </a:spcAft>
              <a:buNone/>
            </a:pPr>
            <a:r>
              <a:rPr lang="en"/>
              <a:t>Task Scheduler</a:t>
            </a:r>
            <a:endParaRPr/>
          </a:p>
          <a:p>
            <a:pPr indent="0" lvl="0" marL="0" rtl="0" algn="ctr">
              <a:spcBef>
                <a:spcPts val="0"/>
              </a:spcBef>
              <a:spcAft>
                <a:spcPts val="0"/>
              </a:spcAft>
              <a:buNone/>
            </a:pPr>
            <a:r>
              <a:rPr lang="en"/>
              <a:t>Events &amp; Actions</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24" name="Shape 524"/>
        <p:cNvGrpSpPr/>
        <p:nvPr/>
      </p:nvGrpSpPr>
      <p:grpSpPr>
        <a:xfrm>
          <a:off x="0" y="0"/>
          <a:ext cx="0" cy="0"/>
          <a:chOff x="0" y="0"/>
          <a:chExt cx="0" cy="0"/>
        </a:xfrm>
      </p:grpSpPr>
      <p:sp>
        <p:nvSpPr>
          <p:cNvPr id="525" name="Google Shape;525;p84"/>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Task Scheduler</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29" name="Shape 529"/>
        <p:cNvGrpSpPr/>
        <p:nvPr/>
      </p:nvGrpSpPr>
      <p:grpSpPr>
        <a:xfrm>
          <a:off x="0" y="0"/>
          <a:ext cx="0" cy="0"/>
          <a:chOff x="0" y="0"/>
          <a:chExt cx="0" cy="0"/>
        </a:xfrm>
      </p:grpSpPr>
      <p:sp>
        <p:nvSpPr>
          <p:cNvPr id="530" name="Google Shape;530;p85"/>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Task Scheduler Overview</a:t>
            </a:r>
            <a:endParaRPr/>
          </a:p>
        </p:txBody>
      </p:sp>
      <p:sp>
        <p:nvSpPr>
          <p:cNvPr id="531" name="Google Shape;531;p85"/>
          <p:cNvSpPr txBox="1"/>
          <p:nvPr>
            <p:ph idx="1" type="body"/>
          </p:nvPr>
        </p:nvSpPr>
        <p:spPr>
          <a:xfrm>
            <a:off x="311700" y="935350"/>
            <a:ext cx="8520600" cy="22929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The </a:t>
            </a:r>
            <a:r>
              <a:rPr lang="en" u="sng">
                <a:solidFill>
                  <a:schemeClr val="hlink"/>
                </a:solidFill>
                <a:hlinkClick r:id="rId3"/>
              </a:rPr>
              <a:t>Task Scheduler</a:t>
            </a:r>
            <a:r>
              <a:rPr lang="en"/>
              <a:t> is a tool to schedule and manage automated tasks</a:t>
            </a:r>
            <a:endParaRPr/>
          </a:p>
          <a:p>
            <a:pPr indent="-317500" lvl="1" marL="914400" rtl="0" algn="l">
              <a:spcBef>
                <a:spcPts val="0"/>
              </a:spcBef>
              <a:spcAft>
                <a:spcPts val="0"/>
              </a:spcAft>
              <a:buSzPts val="1400"/>
              <a:buChar char="○"/>
            </a:pPr>
            <a:r>
              <a:rPr lang="en"/>
              <a:t>Example: Convert A to 2A at the end of the day</a:t>
            </a:r>
            <a:endParaRPr/>
          </a:p>
          <a:p>
            <a:pPr indent="-342900" lvl="0" marL="457200" rtl="0" algn="l">
              <a:spcBef>
                <a:spcPts val="0"/>
              </a:spcBef>
              <a:spcAft>
                <a:spcPts val="0"/>
              </a:spcAft>
              <a:buSzPts val="1800"/>
              <a:buChar char="●"/>
            </a:pPr>
            <a:r>
              <a:rPr lang="en"/>
              <a:t>This is the first tool that has edit/change/destructive ability</a:t>
            </a:r>
            <a:endParaRPr/>
          </a:p>
          <a:p>
            <a:pPr indent="-317500" lvl="1" marL="914400" rtl="0" algn="l">
              <a:spcBef>
                <a:spcPts val="0"/>
              </a:spcBef>
              <a:spcAft>
                <a:spcPts val="0"/>
              </a:spcAft>
              <a:buSzPts val="1400"/>
              <a:buChar char="○"/>
            </a:pPr>
            <a:r>
              <a:rPr lang="en"/>
              <a:t>Do not run any script unless you </a:t>
            </a:r>
            <a:r>
              <a:rPr lang="en"/>
              <a:t>have</a:t>
            </a:r>
            <a:r>
              <a:rPr lang="en"/>
              <a:t> tested it in your sandbox and are very confident in what it is doing</a:t>
            </a:r>
            <a:endParaRPr/>
          </a:p>
          <a:p>
            <a:pPr indent="-342900" lvl="0" marL="457200" rtl="0" algn="l">
              <a:spcBef>
                <a:spcPts val="0"/>
              </a:spcBef>
              <a:spcAft>
                <a:spcPts val="0"/>
              </a:spcAft>
              <a:buSzPts val="1800"/>
              <a:buChar char="●"/>
            </a:pPr>
            <a:r>
              <a:rPr lang="en"/>
              <a:t>You can </a:t>
            </a:r>
            <a:r>
              <a:rPr lang="en"/>
              <a:t>search</a:t>
            </a:r>
            <a:r>
              <a:rPr lang="en"/>
              <a:t> and filter by Name, Start Date, Frequency, Active status</a:t>
            </a:r>
            <a:endParaRPr/>
          </a:p>
          <a:p>
            <a:pPr indent="-342900" lvl="0" marL="457200" rtl="0" algn="l">
              <a:spcBef>
                <a:spcPts val="0"/>
              </a:spcBef>
              <a:spcAft>
                <a:spcPts val="0"/>
              </a:spcAft>
              <a:buSzPts val="1800"/>
              <a:buChar char="●"/>
            </a:pPr>
            <a:r>
              <a:rPr lang="en"/>
              <a:t>Click on edit to pull up the SQL being used</a:t>
            </a:r>
            <a:endParaRPr/>
          </a:p>
          <a:p>
            <a:pPr indent="-342900" lvl="0" marL="457200" rtl="0" algn="l">
              <a:spcBef>
                <a:spcPts val="0"/>
              </a:spcBef>
              <a:spcAft>
                <a:spcPts val="0"/>
              </a:spcAft>
              <a:buSzPts val="1800"/>
              <a:buChar char="●"/>
            </a:pPr>
            <a:r>
              <a:rPr lang="en"/>
              <a:t>This tool can be used to regularly make changes, clear values, etc</a:t>
            </a:r>
            <a:endParaRPr/>
          </a:p>
        </p:txBody>
      </p:sp>
      <p:pic>
        <p:nvPicPr>
          <p:cNvPr id="532" name="Google Shape;532;p85"/>
          <p:cNvPicPr preferRelativeResize="0"/>
          <p:nvPr/>
        </p:nvPicPr>
        <p:blipFill>
          <a:blip r:embed="rId4">
            <a:alphaModFix/>
          </a:blip>
          <a:stretch>
            <a:fillRect/>
          </a:stretch>
        </p:blipFill>
        <p:spPr>
          <a:xfrm>
            <a:off x="152400" y="3352200"/>
            <a:ext cx="8839200" cy="1094661"/>
          </a:xfrm>
          <a:prstGeom prst="rect">
            <a:avLst/>
          </a:prstGeom>
          <a:noFill/>
          <a:ln cap="flat" cmpd="sng" w="28575">
            <a:solidFill>
              <a:srgbClr val="0097A7"/>
            </a:solidFill>
            <a:prstDash val="solid"/>
            <a:round/>
            <a:headEnd len="sm" w="sm" type="none"/>
            <a:tailEnd len="sm" w="sm" type="none"/>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36" name="Shape 536"/>
        <p:cNvGrpSpPr/>
        <p:nvPr/>
      </p:nvGrpSpPr>
      <p:grpSpPr>
        <a:xfrm>
          <a:off x="0" y="0"/>
          <a:ext cx="0" cy="0"/>
          <a:chOff x="0" y="0"/>
          <a:chExt cx="0" cy="0"/>
        </a:xfrm>
      </p:grpSpPr>
      <p:sp>
        <p:nvSpPr>
          <p:cNvPr id="537" name="Google Shape;537;p86"/>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Task Scheduler: Create/Edit</a:t>
            </a:r>
            <a:endParaRPr/>
          </a:p>
        </p:txBody>
      </p:sp>
      <p:sp>
        <p:nvSpPr>
          <p:cNvPr id="538" name="Google Shape;538;p86"/>
          <p:cNvSpPr txBox="1"/>
          <p:nvPr>
            <p:ph idx="1" type="body"/>
          </p:nvPr>
        </p:nvSpPr>
        <p:spPr>
          <a:xfrm>
            <a:off x="311700" y="935350"/>
            <a:ext cx="8520600" cy="18057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Click edit or new on the Task Scheduler table </a:t>
            </a:r>
            <a:endParaRPr/>
          </a:p>
          <a:p>
            <a:pPr indent="-342900" lvl="0" marL="457200" rtl="0" algn="l">
              <a:spcBef>
                <a:spcPts val="0"/>
              </a:spcBef>
              <a:spcAft>
                <a:spcPts val="0"/>
              </a:spcAft>
              <a:buSzPts val="1800"/>
              <a:buChar char="●"/>
            </a:pPr>
            <a:r>
              <a:rPr lang="en"/>
              <a:t>Set a name, Start Date/Time, and Recurring Frequency. </a:t>
            </a:r>
            <a:endParaRPr/>
          </a:p>
          <a:p>
            <a:pPr indent="-342900" lvl="0" marL="457200" rtl="0" algn="l">
              <a:spcBef>
                <a:spcPts val="0"/>
              </a:spcBef>
              <a:spcAft>
                <a:spcPts val="0"/>
              </a:spcAft>
              <a:buSzPts val="1800"/>
              <a:buChar char="●"/>
            </a:pPr>
            <a:r>
              <a:rPr lang="en"/>
              <a:t>Choose SQL Script </a:t>
            </a:r>
            <a:endParaRPr/>
          </a:p>
        </p:txBody>
      </p:sp>
      <p:pic>
        <p:nvPicPr>
          <p:cNvPr id="539" name="Google Shape;539;p86"/>
          <p:cNvPicPr preferRelativeResize="0"/>
          <p:nvPr/>
        </p:nvPicPr>
        <p:blipFill>
          <a:blip r:embed="rId3">
            <a:alphaModFix/>
          </a:blip>
          <a:stretch>
            <a:fillRect/>
          </a:stretch>
        </p:blipFill>
        <p:spPr>
          <a:xfrm>
            <a:off x="311701" y="2800000"/>
            <a:ext cx="4809375" cy="1805775"/>
          </a:xfrm>
          <a:prstGeom prst="rect">
            <a:avLst/>
          </a:prstGeom>
          <a:noFill/>
          <a:ln cap="flat" cmpd="sng" w="28575">
            <a:solidFill>
              <a:srgbClr val="0097A7"/>
            </a:solidFill>
            <a:prstDash val="solid"/>
            <a:round/>
            <a:headEnd len="sm" w="sm" type="none"/>
            <a:tailEnd len="sm" w="sm" type="none"/>
          </a:ln>
        </p:spPr>
      </p:pic>
      <p:pic>
        <p:nvPicPr>
          <p:cNvPr id="540" name="Google Shape;540;p86"/>
          <p:cNvPicPr preferRelativeResize="0"/>
          <p:nvPr/>
        </p:nvPicPr>
        <p:blipFill>
          <a:blip r:embed="rId4">
            <a:alphaModFix/>
          </a:blip>
          <a:stretch>
            <a:fillRect/>
          </a:stretch>
        </p:blipFill>
        <p:spPr>
          <a:xfrm>
            <a:off x="5442865" y="2800000"/>
            <a:ext cx="1650985" cy="1805775"/>
          </a:xfrm>
          <a:prstGeom prst="rect">
            <a:avLst/>
          </a:prstGeom>
          <a:noFill/>
          <a:ln cap="flat" cmpd="sng" w="28575">
            <a:solidFill>
              <a:srgbClr val="0097A7"/>
            </a:solidFill>
            <a:prstDash val="solid"/>
            <a:round/>
            <a:headEnd len="sm" w="sm" type="none"/>
            <a:tailEnd len="sm" w="sm" type="none"/>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44" name="Shape 544"/>
        <p:cNvGrpSpPr/>
        <p:nvPr/>
      </p:nvGrpSpPr>
      <p:grpSpPr>
        <a:xfrm>
          <a:off x="0" y="0"/>
          <a:ext cx="0" cy="0"/>
          <a:chOff x="0" y="0"/>
          <a:chExt cx="0" cy="0"/>
        </a:xfrm>
      </p:grpSpPr>
      <p:sp>
        <p:nvSpPr>
          <p:cNvPr id="545" name="Google Shape;545;p87"/>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Task Scheduler: Create/Edit</a:t>
            </a:r>
            <a:endParaRPr/>
          </a:p>
        </p:txBody>
      </p:sp>
      <p:sp>
        <p:nvSpPr>
          <p:cNvPr id="546" name="Google Shape;546;p87"/>
          <p:cNvSpPr txBox="1"/>
          <p:nvPr>
            <p:ph idx="1" type="body"/>
          </p:nvPr>
        </p:nvSpPr>
        <p:spPr>
          <a:xfrm>
            <a:off x="311700" y="935350"/>
            <a:ext cx="8520600" cy="16365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Paste/write any SQL to run into the “command to run” box</a:t>
            </a:r>
            <a:endParaRPr/>
          </a:p>
          <a:p>
            <a:pPr indent="-342900" lvl="0" marL="457200" rtl="0" algn="l">
              <a:spcBef>
                <a:spcPts val="0"/>
              </a:spcBef>
              <a:spcAft>
                <a:spcPts val="0"/>
              </a:spcAft>
              <a:buSzPts val="1800"/>
              <a:buChar char="●"/>
            </a:pPr>
            <a:r>
              <a:rPr lang="en"/>
              <a:t>Save/Cancel/Delete as appropriate</a:t>
            </a:r>
            <a:endParaRPr/>
          </a:p>
        </p:txBody>
      </p:sp>
      <p:pic>
        <p:nvPicPr>
          <p:cNvPr id="547" name="Google Shape;547;p87"/>
          <p:cNvPicPr preferRelativeResize="0"/>
          <p:nvPr/>
        </p:nvPicPr>
        <p:blipFill>
          <a:blip r:embed="rId3">
            <a:alphaModFix/>
          </a:blip>
          <a:stretch>
            <a:fillRect/>
          </a:stretch>
        </p:blipFill>
        <p:spPr>
          <a:xfrm>
            <a:off x="152400" y="2724250"/>
            <a:ext cx="8839201" cy="1216055"/>
          </a:xfrm>
          <a:prstGeom prst="rect">
            <a:avLst/>
          </a:prstGeom>
          <a:noFill/>
          <a:ln cap="flat" cmpd="sng" w="28575">
            <a:solidFill>
              <a:srgbClr val="0097A7"/>
            </a:solidFill>
            <a:prstDash val="solid"/>
            <a:round/>
            <a:headEnd len="sm" w="sm" type="none"/>
            <a:tailEnd len="sm" w="sm" type="none"/>
          </a:ln>
        </p:spPr>
      </p:pic>
      <p:pic>
        <p:nvPicPr>
          <p:cNvPr id="548" name="Google Shape;548;p87"/>
          <p:cNvPicPr preferRelativeResize="0"/>
          <p:nvPr/>
        </p:nvPicPr>
        <p:blipFill>
          <a:blip r:embed="rId4">
            <a:alphaModFix/>
          </a:blip>
          <a:stretch>
            <a:fillRect/>
          </a:stretch>
        </p:blipFill>
        <p:spPr>
          <a:xfrm>
            <a:off x="152400" y="4029780"/>
            <a:ext cx="1924050" cy="457200"/>
          </a:xfrm>
          <a:prstGeom prst="rect">
            <a:avLst/>
          </a:prstGeom>
          <a:noFill/>
          <a:ln cap="flat" cmpd="sng" w="28575">
            <a:solidFill>
              <a:srgbClr val="0097A7"/>
            </a:solidFill>
            <a:prstDash val="solid"/>
            <a:round/>
            <a:headEnd len="sm" w="sm" type="none"/>
            <a:tailEnd len="sm" w="sm" type="none"/>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88"/>
          <p:cNvSpPr txBox="1"/>
          <p:nvPr>
            <p:ph type="title"/>
          </p:nvPr>
        </p:nvSpPr>
        <p:spPr>
          <a:xfrm>
            <a:off x="490250" y="450150"/>
            <a:ext cx="7916100" cy="3069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t>Data Validation Logic</a:t>
            </a:r>
            <a:endParaRPr sz="5200"/>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sp>
        <p:nvSpPr>
          <p:cNvPr id="558" name="Google Shape;558;p89"/>
          <p:cNvSpPr txBox="1"/>
          <p:nvPr>
            <p:ph type="title"/>
          </p:nvPr>
        </p:nvSpPr>
        <p:spPr>
          <a:xfrm>
            <a:off x="311700" y="264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Missing Data</a:t>
            </a:r>
            <a:endParaRPr/>
          </a:p>
        </p:txBody>
      </p:sp>
      <p:sp>
        <p:nvSpPr>
          <p:cNvPr id="559" name="Google Shape;559;p89"/>
          <p:cNvSpPr txBox="1"/>
          <p:nvPr>
            <p:ph idx="1" type="body"/>
          </p:nvPr>
        </p:nvSpPr>
        <p:spPr>
          <a:xfrm>
            <a:off x="311700" y="910050"/>
            <a:ext cx="8520600" cy="332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2400">
              <a:solidFill>
                <a:srgbClr val="0097A7"/>
              </a:solidFill>
            </a:endParaRPr>
          </a:p>
          <a:p>
            <a:pPr indent="0" lvl="0" marL="0" rtl="0" algn="l">
              <a:spcBef>
                <a:spcPts val="1200"/>
              </a:spcBef>
              <a:spcAft>
                <a:spcPts val="0"/>
              </a:spcAft>
              <a:buNone/>
            </a:pPr>
            <a:r>
              <a:rPr lang="en" sz="2400">
                <a:solidFill>
                  <a:srgbClr val="0097A7"/>
                </a:solidFill>
              </a:rPr>
              <a:t>Missing state ID</a:t>
            </a:r>
            <a:endParaRPr sz="2400">
              <a:solidFill>
                <a:srgbClr val="0097A7"/>
              </a:solidFill>
            </a:endParaRPr>
          </a:p>
          <a:p>
            <a:pPr indent="0" lvl="0" marL="0" rtl="0" algn="l">
              <a:spcBef>
                <a:spcPts val="1200"/>
              </a:spcBef>
              <a:spcAft>
                <a:spcPts val="0"/>
              </a:spcAft>
              <a:buNone/>
            </a:pPr>
            <a:r>
              <a:rPr lang="en" sz="2400">
                <a:solidFill>
                  <a:srgbClr val="0097A7"/>
                </a:solidFill>
              </a:rPr>
              <a:t>Missing counselor</a:t>
            </a:r>
            <a:endParaRPr sz="2400">
              <a:solidFill>
                <a:srgbClr val="0097A7"/>
              </a:solidFill>
            </a:endParaRPr>
          </a:p>
          <a:p>
            <a:pPr indent="0" lvl="0" marL="0" rtl="0" algn="l">
              <a:spcBef>
                <a:spcPts val="1200"/>
              </a:spcBef>
              <a:spcAft>
                <a:spcPts val="1200"/>
              </a:spcAft>
              <a:buNone/>
            </a:pPr>
            <a:r>
              <a:rPr lang="en" sz="2400">
                <a:solidFill>
                  <a:srgbClr val="0097A7"/>
                </a:solidFill>
              </a:rPr>
              <a:t>Missing race/ethnicity</a:t>
            </a:r>
            <a:endParaRPr sz="2400">
              <a:solidFill>
                <a:srgbClr val="0097A7"/>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90"/>
          <p:cNvSpPr txBox="1"/>
          <p:nvPr>
            <p:ph type="title"/>
          </p:nvPr>
        </p:nvSpPr>
        <p:spPr>
          <a:xfrm>
            <a:off x="311700" y="264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Logical Conflicts</a:t>
            </a:r>
            <a:endParaRPr/>
          </a:p>
        </p:txBody>
      </p:sp>
      <p:sp>
        <p:nvSpPr>
          <p:cNvPr id="565" name="Google Shape;565;p90"/>
          <p:cNvSpPr txBox="1"/>
          <p:nvPr>
            <p:ph idx="1" type="body"/>
          </p:nvPr>
        </p:nvSpPr>
        <p:spPr>
          <a:xfrm>
            <a:off x="311700" y="910050"/>
            <a:ext cx="8520600" cy="332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2400">
              <a:solidFill>
                <a:srgbClr val="0097A7"/>
              </a:solidFill>
            </a:endParaRPr>
          </a:p>
          <a:p>
            <a:pPr indent="0" lvl="0" marL="0" rtl="0" algn="l">
              <a:spcBef>
                <a:spcPts val="1200"/>
              </a:spcBef>
              <a:spcAft>
                <a:spcPts val="0"/>
              </a:spcAft>
              <a:buNone/>
            </a:pPr>
            <a:r>
              <a:rPr lang="en" sz="2400">
                <a:solidFill>
                  <a:srgbClr val="0097A7"/>
                </a:solidFill>
              </a:rPr>
              <a:t>End date before start date</a:t>
            </a:r>
            <a:endParaRPr sz="2400">
              <a:solidFill>
                <a:srgbClr val="0097A7"/>
              </a:solidFill>
            </a:endParaRPr>
          </a:p>
          <a:p>
            <a:pPr indent="0" lvl="0" marL="0" rtl="0" algn="l">
              <a:spcBef>
                <a:spcPts val="1200"/>
              </a:spcBef>
              <a:spcAft>
                <a:spcPts val="0"/>
              </a:spcAft>
              <a:buNone/>
            </a:pPr>
            <a:r>
              <a:rPr lang="en" sz="2400">
                <a:solidFill>
                  <a:srgbClr val="0097A7"/>
                </a:solidFill>
              </a:rPr>
              <a:t>Enrollment outside calendar dates</a:t>
            </a:r>
            <a:endParaRPr sz="2400">
              <a:solidFill>
                <a:srgbClr val="0097A7"/>
              </a:solidFill>
            </a:endParaRPr>
          </a:p>
          <a:p>
            <a:pPr indent="0" lvl="0" marL="0" rtl="0" algn="l">
              <a:spcBef>
                <a:spcPts val="1200"/>
              </a:spcBef>
              <a:spcAft>
                <a:spcPts val="0"/>
              </a:spcAft>
              <a:buNone/>
            </a:pPr>
            <a:r>
              <a:rPr lang="en" sz="2400">
                <a:solidFill>
                  <a:srgbClr val="0097A7"/>
                </a:solidFill>
              </a:rPr>
              <a:t>Active enrollment with inactive school</a:t>
            </a:r>
            <a:endParaRPr sz="2400">
              <a:solidFill>
                <a:srgbClr val="0097A7"/>
              </a:solidFill>
            </a:endParaRPr>
          </a:p>
          <a:p>
            <a:pPr indent="0" lvl="0" marL="0" rtl="0" algn="l">
              <a:spcBef>
                <a:spcPts val="1200"/>
              </a:spcBef>
              <a:spcAft>
                <a:spcPts val="1200"/>
              </a:spcAft>
              <a:buNone/>
            </a:pPr>
            <a:r>
              <a:t/>
            </a:r>
            <a:endParaRPr sz="2400">
              <a:solidFill>
                <a:srgbClr val="0097A7"/>
              </a:solidFill>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p91"/>
          <p:cNvSpPr txBox="1"/>
          <p:nvPr>
            <p:ph type="title"/>
          </p:nvPr>
        </p:nvSpPr>
        <p:spPr>
          <a:xfrm>
            <a:off x="311700" y="264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Duplicate/Overlap Conditions</a:t>
            </a:r>
            <a:endParaRPr/>
          </a:p>
        </p:txBody>
      </p:sp>
      <p:sp>
        <p:nvSpPr>
          <p:cNvPr id="571" name="Google Shape;571;p91"/>
          <p:cNvSpPr txBox="1"/>
          <p:nvPr>
            <p:ph idx="1" type="body"/>
          </p:nvPr>
        </p:nvSpPr>
        <p:spPr>
          <a:xfrm>
            <a:off x="311700" y="910050"/>
            <a:ext cx="8520600" cy="332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2400">
              <a:solidFill>
                <a:srgbClr val="0097A7"/>
              </a:solidFill>
            </a:endParaRPr>
          </a:p>
          <a:p>
            <a:pPr indent="0" lvl="0" marL="0" rtl="0" algn="l">
              <a:spcBef>
                <a:spcPts val="1200"/>
              </a:spcBef>
              <a:spcAft>
                <a:spcPts val="0"/>
              </a:spcAft>
              <a:buNone/>
            </a:pPr>
            <a:r>
              <a:rPr lang="en" sz="2400">
                <a:solidFill>
                  <a:srgbClr val="0097A7"/>
                </a:solidFill>
              </a:rPr>
              <a:t>Multiple primary enrollments</a:t>
            </a:r>
            <a:endParaRPr sz="2400">
              <a:solidFill>
                <a:srgbClr val="0097A7"/>
              </a:solidFill>
            </a:endParaRPr>
          </a:p>
          <a:p>
            <a:pPr indent="0" lvl="0" marL="0" rtl="0" algn="l">
              <a:spcBef>
                <a:spcPts val="1200"/>
              </a:spcBef>
              <a:spcAft>
                <a:spcPts val="0"/>
              </a:spcAft>
              <a:buNone/>
            </a:pPr>
            <a:r>
              <a:rPr lang="en" sz="2400">
                <a:solidFill>
                  <a:srgbClr val="0097A7"/>
                </a:solidFill>
              </a:rPr>
              <a:t>Overlapping enrollments</a:t>
            </a:r>
            <a:endParaRPr sz="2400">
              <a:solidFill>
                <a:srgbClr val="0097A7"/>
              </a:solidFill>
            </a:endParaRPr>
          </a:p>
          <a:p>
            <a:pPr indent="0" lvl="0" marL="0" rtl="0" algn="l">
              <a:spcBef>
                <a:spcPts val="1200"/>
              </a:spcBef>
              <a:spcAft>
                <a:spcPts val="0"/>
              </a:spcAft>
              <a:buNone/>
            </a:pPr>
            <a:r>
              <a:rPr lang="en" sz="2400">
                <a:solidFill>
                  <a:srgbClr val="0097A7"/>
                </a:solidFill>
              </a:rPr>
              <a:t>Duplicate student numbers</a:t>
            </a:r>
            <a:endParaRPr sz="24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1200"/>
              </a:spcAft>
              <a:buNone/>
            </a:pPr>
            <a:r>
              <a:t/>
            </a:r>
            <a:endParaRPr sz="2400">
              <a:solidFill>
                <a:srgbClr val="0097A7"/>
              </a:solidFill>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p92"/>
          <p:cNvSpPr txBox="1"/>
          <p:nvPr>
            <p:ph type="title"/>
          </p:nvPr>
        </p:nvSpPr>
        <p:spPr>
          <a:xfrm>
            <a:off x="311700" y="264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Compliance Risks</a:t>
            </a:r>
            <a:endParaRPr/>
          </a:p>
        </p:txBody>
      </p:sp>
      <p:sp>
        <p:nvSpPr>
          <p:cNvPr id="577" name="Google Shape;577;p92"/>
          <p:cNvSpPr txBox="1"/>
          <p:nvPr>
            <p:ph idx="1" type="body"/>
          </p:nvPr>
        </p:nvSpPr>
        <p:spPr>
          <a:xfrm>
            <a:off x="311700" y="910050"/>
            <a:ext cx="8520600" cy="332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2400">
              <a:solidFill>
                <a:srgbClr val="0097A7"/>
              </a:solidFill>
            </a:endParaRPr>
          </a:p>
          <a:p>
            <a:pPr indent="0" lvl="0" marL="0" rtl="0" algn="l">
              <a:spcBef>
                <a:spcPts val="1200"/>
              </a:spcBef>
              <a:spcAft>
                <a:spcPts val="0"/>
              </a:spcAft>
              <a:buNone/>
            </a:pPr>
            <a:r>
              <a:rPr lang="en" sz="2400">
                <a:solidFill>
                  <a:srgbClr val="0097A7"/>
                </a:solidFill>
              </a:rPr>
              <a:t>Missing homeless flags</a:t>
            </a:r>
            <a:endParaRPr sz="2400">
              <a:solidFill>
                <a:srgbClr val="0097A7"/>
              </a:solidFill>
            </a:endParaRPr>
          </a:p>
          <a:p>
            <a:pPr indent="0" lvl="0" marL="0" rtl="0" algn="l">
              <a:spcBef>
                <a:spcPts val="1200"/>
              </a:spcBef>
              <a:spcAft>
                <a:spcPts val="0"/>
              </a:spcAft>
              <a:buNone/>
            </a:pPr>
            <a:r>
              <a:rPr lang="en" sz="2400">
                <a:solidFill>
                  <a:srgbClr val="0097A7"/>
                </a:solidFill>
              </a:rPr>
              <a:t>Missing EL dates</a:t>
            </a:r>
            <a:endParaRPr sz="2400">
              <a:solidFill>
                <a:srgbClr val="0097A7"/>
              </a:solidFill>
            </a:endParaRPr>
          </a:p>
          <a:p>
            <a:pPr indent="0" lvl="0" marL="0" rtl="0" algn="l">
              <a:spcBef>
                <a:spcPts val="1200"/>
              </a:spcBef>
              <a:spcAft>
                <a:spcPts val="0"/>
              </a:spcAft>
              <a:buNone/>
            </a:pPr>
            <a:r>
              <a:rPr lang="en" sz="2400">
                <a:solidFill>
                  <a:srgbClr val="0097A7"/>
                </a:solidFill>
              </a:rPr>
              <a:t>Missing immunization status</a:t>
            </a:r>
            <a:endParaRPr sz="24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1200"/>
              </a:spcAft>
              <a:buNone/>
            </a:pPr>
            <a:r>
              <a:t/>
            </a:r>
            <a:endParaRPr sz="2400">
              <a:solidFill>
                <a:srgbClr val="0097A7"/>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1"/>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500"/>
              <a:t>Build Sustainable Systems</a:t>
            </a:r>
            <a:endParaRPr sz="4500"/>
          </a:p>
        </p:txBody>
      </p:sp>
      <p:sp>
        <p:nvSpPr>
          <p:cNvPr id="121" name="Google Shape;121;p21"/>
          <p:cNvSpPr txBox="1"/>
          <p:nvPr>
            <p:ph idx="1" type="body"/>
          </p:nvPr>
        </p:nvSpPr>
        <p:spPr>
          <a:xfrm>
            <a:off x="311700" y="875500"/>
            <a:ext cx="8520600" cy="3633600"/>
          </a:xfrm>
          <a:prstGeom prst="rect">
            <a:avLst/>
          </a:prstGeom>
        </p:spPr>
        <p:txBody>
          <a:bodyPr anchorCtr="0" anchor="t" bIns="91425" lIns="91425" spcFirstLastPara="1" rIns="91425" wrap="square" tIns="91425">
            <a:noAutofit/>
          </a:bodyPr>
          <a:lstStyle/>
          <a:p>
            <a:pPr indent="-419100" lvl="0" marL="457200" rtl="0" algn="l">
              <a:lnSpc>
                <a:spcPct val="100000"/>
              </a:lnSpc>
              <a:spcBef>
                <a:spcPts val="0"/>
              </a:spcBef>
              <a:spcAft>
                <a:spcPts val="0"/>
              </a:spcAft>
              <a:buClr>
                <a:schemeClr val="accent5"/>
              </a:buClr>
              <a:buSzPts val="3000"/>
              <a:buFont typeface="Roboto"/>
              <a:buChar char="●"/>
            </a:pPr>
            <a:r>
              <a:rPr lang="en" sz="3000">
                <a:solidFill>
                  <a:schemeClr val="accent5"/>
                </a:solidFill>
              </a:rPr>
              <a:t>Documented</a:t>
            </a:r>
            <a:endParaRPr sz="3000">
              <a:solidFill>
                <a:schemeClr val="accent5"/>
              </a:solidFill>
            </a:endParaRPr>
          </a:p>
          <a:p>
            <a:pPr indent="-419100" lvl="0" marL="457200" rtl="0" algn="l">
              <a:lnSpc>
                <a:spcPct val="100000"/>
              </a:lnSpc>
              <a:spcBef>
                <a:spcPts val="0"/>
              </a:spcBef>
              <a:spcAft>
                <a:spcPts val="0"/>
              </a:spcAft>
              <a:buClr>
                <a:schemeClr val="accent5"/>
              </a:buClr>
              <a:buSzPts val="3000"/>
              <a:buFont typeface="Roboto"/>
              <a:buChar char="●"/>
            </a:pPr>
            <a:r>
              <a:rPr lang="en" sz="3000">
                <a:solidFill>
                  <a:schemeClr val="accent5"/>
                </a:solidFill>
              </a:rPr>
              <a:t>Understandable</a:t>
            </a:r>
            <a:endParaRPr sz="3000">
              <a:solidFill>
                <a:schemeClr val="accent5"/>
              </a:solidFill>
            </a:endParaRPr>
          </a:p>
          <a:p>
            <a:pPr indent="-419100" lvl="0" marL="457200" rtl="0" algn="l">
              <a:lnSpc>
                <a:spcPct val="100000"/>
              </a:lnSpc>
              <a:spcBef>
                <a:spcPts val="0"/>
              </a:spcBef>
              <a:spcAft>
                <a:spcPts val="0"/>
              </a:spcAft>
              <a:buClr>
                <a:schemeClr val="accent5"/>
              </a:buClr>
              <a:buSzPts val="3000"/>
              <a:buFont typeface="Roboto"/>
              <a:buChar char="●"/>
            </a:pPr>
            <a:r>
              <a:rPr lang="en" sz="3000">
                <a:solidFill>
                  <a:schemeClr val="accent5"/>
                </a:solidFill>
              </a:rPr>
              <a:t>Scalable</a:t>
            </a:r>
            <a:endParaRPr sz="3000">
              <a:solidFill>
                <a:schemeClr val="accent5"/>
              </a:solidFill>
            </a:endParaRPr>
          </a:p>
          <a:p>
            <a:pPr indent="-419100" lvl="0" marL="457200" rtl="0" algn="l">
              <a:lnSpc>
                <a:spcPct val="100000"/>
              </a:lnSpc>
              <a:spcBef>
                <a:spcPts val="0"/>
              </a:spcBef>
              <a:spcAft>
                <a:spcPts val="0"/>
              </a:spcAft>
              <a:buClr>
                <a:schemeClr val="accent5"/>
              </a:buClr>
              <a:buSzPts val="3000"/>
              <a:buFont typeface="Roboto"/>
              <a:buChar char="●"/>
            </a:pPr>
            <a:r>
              <a:rPr lang="en" sz="3000">
                <a:solidFill>
                  <a:schemeClr val="accent5"/>
                </a:solidFill>
              </a:rPr>
              <a:t>Secure</a:t>
            </a:r>
            <a:endParaRPr sz="3000">
              <a:solidFill>
                <a:schemeClr val="accent5"/>
              </a:solidFill>
            </a:endParaRPr>
          </a:p>
          <a:p>
            <a:pPr indent="-419100" lvl="0" marL="457200" rtl="0" algn="l">
              <a:lnSpc>
                <a:spcPct val="100000"/>
              </a:lnSpc>
              <a:spcBef>
                <a:spcPts val="0"/>
              </a:spcBef>
              <a:spcAft>
                <a:spcPts val="0"/>
              </a:spcAft>
              <a:buClr>
                <a:schemeClr val="accent5"/>
              </a:buClr>
              <a:buSzPts val="3000"/>
              <a:buFont typeface="Roboto"/>
              <a:buChar char="●"/>
            </a:pPr>
            <a:r>
              <a:rPr lang="en" sz="3000">
                <a:solidFill>
                  <a:schemeClr val="accent5"/>
                </a:solidFill>
              </a:rPr>
              <a:t>Maintainable</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93"/>
          <p:cNvSpPr txBox="1"/>
          <p:nvPr>
            <p:ph type="title"/>
          </p:nvPr>
        </p:nvSpPr>
        <p:spPr>
          <a:xfrm>
            <a:off x="490250" y="450150"/>
            <a:ext cx="7916100" cy="3069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t>Using AI Responsibly for SQL</a:t>
            </a:r>
            <a:endParaRPr sz="5200"/>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p94"/>
          <p:cNvSpPr txBox="1"/>
          <p:nvPr>
            <p:ph type="title"/>
          </p:nvPr>
        </p:nvSpPr>
        <p:spPr>
          <a:xfrm>
            <a:off x="311700" y="264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How do I talk to AI?</a:t>
            </a:r>
            <a:endParaRPr sz="3000"/>
          </a:p>
        </p:txBody>
      </p:sp>
      <p:sp>
        <p:nvSpPr>
          <p:cNvPr id="588" name="Google Shape;588;p94"/>
          <p:cNvSpPr txBox="1"/>
          <p:nvPr>
            <p:ph idx="1" type="body"/>
          </p:nvPr>
        </p:nvSpPr>
        <p:spPr>
          <a:xfrm>
            <a:off x="311700" y="910050"/>
            <a:ext cx="8520600" cy="332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2400">
              <a:solidFill>
                <a:srgbClr val="0097A7"/>
              </a:solidFill>
            </a:endParaRPr>
          </a:p>
          <a:p>
            <a:pPr indent="0" lvl="0" marL="0" rtl="0" algn="l">
              <a:spcBef>
                <a:spcPts val="1200"/>
              </a:spcBef>
              <a:spcAft>
                <a:spcPts val="0"/>
              </a:spcAft>
              <a:buNone/>
            </a:pPr>
            <a:r>
              <a:rPr lang="en" sz="2400">
                <a:solidFill>
                  <a:srgbClr val="003A70"/>
                </a:solidFill>
              </a:rPr>
              <a:t>First</a:t>
            </a:r>
            <a:r>
              <a:rPr lang="en" sz="2400">
                <a:solidFill>
                  <a:srgbClr val="0097A7"/>
                </a:solidFill>
              </a:rPr>
              <a:t> - Be Polite (It really matters)</a:t>
            </a:r>
            <a:endParaRPr sz="2400">
              <a:solidFill>
                <a:srgbClr val="0097A7"/>
              </a:solidFill>
            </a:endParaRPr>
          </a:p>
          <a:p>
            <a:pPr indent="0" lvl="0" marL="0" rtl="0" algn="l">
              <a:spcBef>
                <a:spcPts val="1200"/>
              </a:spcBef>
              <a:spcAft>
                <a:spcPts val="0"/>
              </a:spcAft>
              <a:buNone/>
            </a:pPr>
            <a:r>
              <a:rPr lang="en" sz="2400">
                <a:solidFill>
                  <a:srgbClr val="003A70"/>
                </a:solidFill>
              </a:rPr>
              <a:t>Bad Prompt</a:t>
            </a:r>
            <a:r>
              <a:rPr lang="en" sz="2400">
                <a:solidFill>
                  <a:srgbClr val="0097A7"/>
                </a:solidFill>
              </a:rPr>
              <a:t>- Write a SQL for Infinite Campus</a:t>
            </a:r>
            <a:endParaRPr sz="2400">
              <a:solidFill>
                <a:srgbClr val="0097A7"/>
              </a:solidFill>
            </a:endParaRPr>
          </a:p>
          <a:p>
            <a:pPr indent="0" lvl="0" marL="0" rtl="0" algn="l">
              <a:spcBef>
                <a:spcPts val="1200"/>
              </a:spcBef>
              <a:spcAft>
                <a:spcPts val="0"/>
              </a:spcAft>
              <a:buNone/>
            </a:pPr>
            <a:r>
              <a:rPr lang="en" sz="2400">
                <a:solidFill>
                  <a:srgbClr val="003A70"/>
                </a:solidFill>
              </a:rPr>
              <a:t>Good Prompt</a:t>
            </a:r>
            <a:r>
              <a:rPr lang="en" sz="2400">
                <a:solidFill>
                  <a:srgbClr val="0097A7"/>
                </a:solidFill>
              </a:rPr>
              <a:t>- </a:t>
            </a:r>
            <a:r>
              <a:rPr lang="en" sz="2100">
                <a:solidFill>
                  <a:srgbClr val="0097A7"/>
                </a:solidFill>
              </a:rPr>
              <a:t>Write a SQL query for Infinite Campus that identifies active enrollments where the student has no homeroom assigned. Include student number, name, grade level, and school name.</a:t>
            </a:r>
            <a:endParaRPr sz="21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1200"/>
              </a:spcAft>
              <a:buNone/>
            </a:pPr>
            <a:r>
              <a:t/>
            </a:r>
            <a:endParaRPr sz="2400">
              <a:solidFill>
                <a:srgbClr val="0097A7"/>
              </a:solidFill>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95"/>
          <p:cNvSpPr txBox="1"/>
          <p:nvPr>
            <p:ph type="title"/>
          </p:nvPr>
        </p:nvSpPr>
        <p:spPr>
          <a:xfrm>
            <a:off x="311700" y="264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What does a Good Prompt do for AI?</a:t>
            </a:r>
            <a:endParaRPr sz="3000"/>
          </a:p>
        </p:txBody>
      </p:sp>
      <p:sp>
        <p:nvSpPr>
          <p:cNvPr id="594" name="Google Shape;594;p95"/>
          <p:cNvSpPr txBox="1"/>
          <p:nvPr>
            <p:ph idx="1" type="body"/>
          </p:nvPr>
        </p:nvSpPr>
        <p:spPr>
          <a:xfrm>
            <a:off x="311700" y="910050"/>
            <a:ext cx="8520600" cy="332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2400">
              <a:solidFill>
                <a:srgbClr val="0097A7"/>
              </a:solidFill>
            </a:endParaRPr>
          </a:p>
          <a:p>
            <a:pPr indent="-381000" lvl="0" marL="457200" rtl="0" algn="l">
              <a:spcBef>
                <a:spcPts val="1200"/>
              </a:spcBef>
              <a:spcAft>
                <a:spcPts val="0"/>
              </a:spcAft>
              <a:buClr>
                <a:srgbClr val="003A70"/>
              </a:buClr>
              <a:buSzPts val="2400"/>
              <a:buChar char="●"/>
            </a:pPr>
            <a:r>
              <a:rPr lang="en" sz="2400">
                <a:solidFill>
                  <a:srgbClr val="003A70"/>
                </a:solidFill>
              </a:rPr>
              <a:t>Purpose</a:t>
            </a:r>
            <a:endParaRPr sz="2400">
              <a:solidFill>
                <a:srgbClr val="003A70"/>
              </a:solidFill>
            </a:endParaRPr>
          </a:p>
          <a:p>
            <a:pPr indent="-381000" lvl="0" marL="457200" rtl="0" algn="l">
              <a:spcBef>
                <a:spcPts val="0"/>
              </a:spcBef>
              <a:spcAft>
                <a:spcPts val="0"/>
              </a:spcAft>
              <a:buClr>
                <a:srgbClr val="003A70"/>
              </a:buClr>
              <a:buSzPts val="2400"/>
              <a:buChar char="●"/>
            </a:pPr>
            <a:r>
              <a:rPr lang="en" sz="2400">
                <a:solidFill>
                  <a:srgbClr val="003A70"/>
                </a:solidFill>
              </a:rPr>
              <a:t>Conditions</a:t>
            </a:r>
            <a:endParaRPr sz="2400">
              <a:solidFill>
                <a:srgbClr val="003A70"/>
              </a:solidFill>
            </a:endParaRPr>
          </a:p>
          <a:p>
            <a:pPr indent="-381000" lvl="0" marL="457200" rtl="0" algn="l">
              <a:spcBef>
                <a:spcPts val="0"/>
              </a:spcBef>
              <a:spcAft>
                <a:spcPts val="0"/>
              </a:spcAft>
              <a:buClr>
                <a:srgbClr val="003A70"/>
              </a:buClr>
              <a:buSzPts val="2400"/>
              <a:buChar char="●"/>
            </a:pPr>
            <a:r>
              <a:rPr lang="en" sz="2400">
                <a:solidFill>
                  <a:srgbClr val="003A70"/>
                </a:solidFill>
              </a:rPr>
              <a:t>Expected output</a:t>
            </a:r>
            <a:endParaRPr sz="2400">
              <a:solidFill>
                <a:srgbClr val="003A70"/>
              </a:solidFill>
            </a:endParaRPr>
          </a:p>
          <a:p>
            <a:pPr indent="0" lvl="0" marL="0" rtl="0" algn="l">
              <a:spcBef>
                <a:spcPts val="1200"/>
              </a:spcBef>
              <a:spcAft>
                <a:spcPts val="0"/>
              </a:spcAft>
              <a:buNone/>
            </a:pPr>
            <a:r>
              <a:t/>
            </a:r>
            <a:endParaRPr sz="2400">
              <a:solidFill>
                <a:srgbClr val="003A70"/>
              </a:solidFill>
            </a:endParaRPr>
          </a:p>
          <a:p>
            <a:pPr indent="0" lvl="0" marL="0" rtl="0" algn="l">
              <a:spcBef>
                <a:spcPts val="1200"/>
              </a:spcBef>
              <a:spcAft>
                <a:spcPts val="0"/>
              </a:spcAft>
              <a:buNone/>
            </a:pPr>
            <a:r>
              <a:t/>
            </a:r>
            <a:endParaRPr sz="21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1200"/>
              </a:spcAft>
              <a:buNone/>
            </a:pPr>
            <a:r>
              <a:t/>
            </a:r>
            <a:endParaRPr sz="2400">
              <a:solidFill>
                <a:srgbClr val="0097A7"/>
              </a:solidFill>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sp>
        <p:nvSpPr>
          <p:cNvPr id="599" name="Google Shape;599;p96"/>
          <p:cNvSpPr txBox="1"/>
          <p:nvPr>
            <p:ph type="title"/>
          </p:nvPr>
        </p:nvSpPr>
        <p:spPr>
          <a:xfrm>
            <a:off x="311700" y="264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Business Rule First → SQL Second</a:t>
            </a:r>
            <a:endParaRPr sz="3000"/>
          </a:p>
        </p:txBody>
      </p:sp>
      <p:sp>
        <p:nvSpPr>
          <p:cNvPr id="600" name="Google Shape;600;p96"/>
          <p:cNvSpPr txBox="1"/>
          <p:nvPr>
            <p:ph idx="1" type="body"/>
          </p:nvPr>
        </p:nvSpPr>
        <p:spPr>
          <a:xfrm>
            <a:off x="311700" y="910050"/>
            <a:ext cx="8520600" cy="332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2400">
              <a:solidFill>
                <a:srgbClr val="0097A7"/>
              </a:solidFill>
            </a:endParaRPr>
          </a:p>
          <a:p>
            <a:pPr indent="-381000" lvl="0" marL="457200" rtl="0" algn="l">
              <a:spcBef>
                <a:spcPts val="1200"/>
              </a:spcBef>
              <a:spcAft>
                <a:spcPts val="0"/>
              </a:spcAft>
              <a:buClr>
                <a:srgbClr val="003A70"/>
              </a:buClr>
              <a:buSzPts val="2400"/>
              <a:buChar char="●"/>
            </a:pPr>
            <a:r>
              <a:rPr lang="en" sz="2400">
                <a:solidFill>
                  <a:srgbClr val="003A70"/>
                </a:solidFill>
              </a:rPr>
              <a:t>Purpose</a:t>
            </a:r>
            <a:endParaRPr sz="2400">
              <a:solidFill>
                <a:srgbClr val="003A70"/>
              </a:solidFill>
            </a:endParaRPr>
          </a:p>
          <a:p>
            <a:pPr indent="-381000" lvl="0" marL="457200" rtl="0" algn="l">
              <a:spcBef>
                <a:spcPts val="0"/>
              </a:spcBef>
              <a:spcAft>
                <a:spcPts val="0"/>
              </a:spcAft>
              <a:buClr>
                <a:srgbClr val="003A70"/>
              </a:buClr>
              <a:buSzPts val="2400"/>
              <a:buChar char="●"/>
            </a:pPr>
            <a:r>
              <a:rPr lang="en" sz="2400">
                <a:solidFill>
                  <a:srgbClr val="003A70"/>
                </a:solidFill>
              </a:rPr>
              <a:t>Conditions</a:t>
            </a:r>
            <a:endParaRPr sz="2400">
              <a:solidFill>
                <a:srgbClr val="003A70"/>
              </a:solidFill>
            </a:endParaRPr>
          </a:p>
          <a:p>
            <a:pPr indent="-381000" lvl="0" marL="457200" rtl="0" algn="l">
              <a:spcBef>
                <a:spcPts val="0"/>
              </a:spcBef>
              <a:spcAft>
                <a:spcPts val="0"/>
              </a:spcAft>
              <a:buClr>
                <a:srgbClr val="003A70"/>
              </a:buClr>
              <a:buSzPts val="2400"/>
              <a:buChar char="●"/>
            </a:pPr>
            <a:r>
              <a:rPr lang="en" sz="2400">
                <a:solidFill>
                  <a:srgbClr val="003A70"/>
                </a:solidFill>
              </a:rPr>
              <a:t>Expected output</a:t>
            </a:r>
            <a:endParaRPr sz="2400">
              <a:solidFill>
                <a:srgbClr val="003A70"/>
              </a:solidFill>
            </a:endParaRPr>
          </a:p>
          <a:p>
            <a:pPr indent="0" lvl="0" marL="0" rtl="0" algn="l">
              <a:spcBef>
                <a:spcPts val="1200"/>
              </a:spcBef>
              <a:spcAft>
                <a:spcPts val="0"/>
              </a:spcAft>
              <a:buNone/>
            </a:pPr>
            <a:r>
              <a:t/>
            </a:r>
            <a:endParaRPr sz="2400">
              <a:solidFill>
                <a:srgbClr val="003A70"/>
              </a:solidFill>
            </a:endParaRPr>
          </a:p>
          <a:p>
            <a:pPr indent="0" lvl="0" marL="0" rtl="0" algn="l">
              <a:spcBef>
                <a:spcPts val="1200"/>
              </a:spcBef>
              <a:spcAft>
                <a:spcPts val="0"/>
              </a:spcAft>
              <a:buNone/>
            </a:pPr>
            <a:r>
              <a:t/>
            </a:r>
            <a:endParaRPr sz="21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1200"/>
              </a:spcAft>
              <a:buNone/>
            </a:pPr>
            <a:r>
              <a:t/>
            </a:r>
            <a:endParaRPr sz="2400">
              <a:solidFill>
                <a:srgbClr val="0097A7"/>
              </a:solidFill>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97"/>
          <p:cNvSpPr txBox="1"/>
          <p:nvPr>
            <p:ph type="title"/>
          </p:nvPr>
        </p:nvSpPr>
        <p:spPr>
          <a:xfrm>
            <a:off x="311700" y="264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I know I need to find: </a:t>
            </a:r>
            <a:endParaRPr sz="3000"/>
          </a:p>
        </p:txBody>
      </p:sp>
      <p:sp>
        <p:nvSpPr>
          <p:cNvPr id="606" name="Google Shape;606;p97"/>
          <p:cNvSpPr txBox="1"/>
          <p:nvPr>
            <p:ph idx="1" type="body"/>
          </p:nvPr>
        </p:nvSpPr>
        <p:spPr>
          <a:xfrm>
            <a:off x="311700" y="910050"/>
            <a:ext cx="8520600" cy="332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2400">
              <a:solidFill>
                <a:srgbClr val="0097A7"/>
              </a:solidFill>
            </a:endParaRPr>
          </a:p>
          <a:p>
            <a:pPr indent="-381000" lvl="0" marL="457200" rtl="0" algn="l">
              <a:spcBef>
                <a:spcPts val="1200"/>
              </a:spcBef>
              <a:spcAft>
                <a:spcPts val="0"/>
              </a:spcAft>
              <a:buClr>
                <a:srgbClr val="003A70"/>
              </a:buClr>
              <a:buSzPts val="2400"/>
              <a:buChar char="●"/>
            </a:pPr>
            <a:r>
              <a:rPr lang="en" sz="2400">
                <a:solidFill>
                  <a:srgbClr val="003A70"/>
                </a:solidFill>
              </a:rPr>
              <a:t>Students should not have overlapping active enrollments</a:t>
            </a:r>
            <a:endParaRPr sz="2400">
              <a:solidFill>
                <a:srgbClr val="003A70"/>
              </a:solidFill>
            </a:endParaRPr>
          </a:p>
          <a:p>
            <a:pPr indent="-381000" lvl="1" marL="914400" rtl="0" algn="l">
              <a:spcBef>
                <a:spcPts val="0"/>
              </a:spcBef>
              <a:spcAft>
                <a:spcPts val="0"/>
              </a:spcAft>
              <a:buClr>
                <a:srgbClr val="0097A7"/>
              </a:buClr>
              <a:buSzPts val="2400"/>
              <a:buChar char="○"/>
            </a:pPr>
            <a:r>
              <a:rPr lang="en" sz="2400">
                <a:solidFill>
                  <a:srgbClr val="0097A7"/>
                </a:solidFill>
              </a:rPr>
              <a:t>What defines active?</a:t>
            </a:r>
            <a:endParaRPr sz="2400">
              <a:solidFill>
                <a:srgbClr val="0097A7"/>
              </a:solidFill>
            </a:endParaRPr>
          </a:p>
          <a:p>
            <a:pPr indent="-381000" lvl="1" marL="914400" rtl="0" algn="l">
              <a:spcBef>
                <a:spcPts val="0"/>
              </a:spcBef>
              <a:spcAft>
                <a:spcPts val="0"/>
              </a:spcAft>
              <a:buClr>
                <a:srgbClr val="0097A7"/>
              </a:buClr>
              <a:buSzPts val="2400"/>
              <a:buChar char="○"/>
            </a:pPr>
            <a:r>
              <a:rPr lang="en" sz="2400">
                <a:solidFill>
                  <a:srgbClr val="0097A7"/>
                </a:solidFill>
              </a:rPr>
              <a:t>What defines overlap?</a:t>
            </a:r>
            <a:endParaRPr sz="2400">
              <a:solidFill>
                <a:srgbClr val="0097A7"/>
              </a:solidFill>
            </a:endParaRPr>
          </a:p>
          <a:p>
            <a:pPr indent="-381000" lvl="1" marL="914400" rtl="0" algn="l">
              <a:spcBef>
                <a:spcPts val="0"/>
              </a:spcBef>
              <a:spcAft>
                <a:spcPts val="0"/>
              </a:spcAft>
              <a:buClr>
                <a:srgbClr val="0097A7"/>
              </a:buClr>
              <a:buSzPts val="2400"/>
              <a:buChar char="○"/>
            </a:pPr>
            <a:r>
              <a:rPr lang="en" sz="2400">
                <a:solidFill>
                  <a:srgbClr val="0097A7"/>
                </a:solidFill>
              </a:rPr>
              <a:t>Which tables contain those fields?</a:t>
            </a:r>
            <a:endParaRPr sz="2400">
              <a:solidFill>
                <a:srgbClr val="0097A7"/>
              </a:solidFill>
            </a:endParaRPr>
          </a:p>
          <a:p>
            <a:pPr indent="0" lvl="0" marL="914400" rtl="0" algn="l">
              <a:spcBef>
                <a:spcPts val="1200"/>
              </a:spcBef>
              <a:spcAft>
                <a:spcPts val="0"/>
              </a:spcAft>
              <a:buNone/>
            </a:pPr>
            <a:r>
              <a:t/>
            </a:r>
            <a:endParaRPr sz="2400">
              <a:solidFill>
                <a:srgbClr val="003A70"/>
              </a:solidFill>
            </a:endParaRPr>
          </a:p>
          <a:p>
            <a:pPr indent="0" lvl="0" marL="0" rtl="0" algn="l">
              <a:spcBef>
                <a:spcPts val="1200"/>
              </a:spcBef>
              <a:spcAft>
                <a:spcPts val="0"/>
              </a:spcAft>
              <a:buNone/>
            </a:pPr>
            <a:r>
              <a:t/>
            </a:r>
            <a:endParaRPr sz="2400">
              <a:solidFill>
                <a:srgbClr val="003A70"/>
              </a:solidFill>
            </a:endParaRPr>
          </a:p>
          <a:p>
            <a:pPr indent="0" lvl="0" marL="0" rtl="0" algn="l">
              <a:spcBef>
                <a:spcPts val="1200"/>
              </a:spcBef>
              <a:spcAft>
                <a:spcPts val="0"/>
              </a:spcAft>
              <a:buNone/>
            </a:pPr>
            <a:r>
              <a:t/>
            </a:r>
            <a:endParaRPr sz="21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1200"/>
              </a:spcAft>
              <a:buNone/>
            </a:pPr>
            <a:r>
              <a:t/>
            </a:r>
            <a:endParaRPr sz="2400">
              <a:solidFill>
                <a:srgbClr val="0097A7"/>
              </a:solidFill>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id="611" name="Google Shape;611;p98"/>
          <p:cNvSpPr txBox="1"/>
          <p:nvPr>
            <p:ph type="title"/>
          </p:nvPr>
        </p:nvSpPr>
        <p:spPr>
          <a:xfrm>
            <a:off x="311700" y="264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AI Hallucinations &amp; SQL Safety</a:t>
            </a:r>
            <a:endParaRPr sz="3000"/>
          </a:p>
        </p:txBody>
      </p:sp>
      <p:sp>
        <p:nvSpPr>
          <p:cNvPr id="612" name="Google Shape;612;p98"/>
          <p:cNvSpPr txBox="1"/>
          <p:nvPr>
            <p:ph idx="1" type="body"/>
          </p:nvPr>
        </p:nvSpPr>
        <p:spPr>
          <a:xfrm>
            <a:off x="311700" y="910050"/>
            <a:ext cx="8520600" cy="3323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003A70"/>
              </a:buClr>
              <a:buSzPts val="2400"/>
              <a:buChar char="●"/>
            </a:pPr>
            <a:r>
              <a:rPr lang="en" sz="2400">
                <a:solidFill>
                  <a:srgbClr val="003A70"/>
                </a:solidFill>
              </a:rPr>
              <a:t>AI may invent table names</a:t>
            </a:r>
            <a:endParaRPr sz="2400">
              <a:solidFill>
                <a:srgbClr val="003A70"/>
              </a:solidFill>
            </a:endParaRPr>
          </a:p>
          <a:p>
            <a:pPr indent="-381000" lvl="0" marL="457200" rtl="0" algn="l">
              <a:spcBef>
                <a:spcPts val="0"/>
              </a:spcBef>
              <a:spcAft>
                <a:spcPts val="0"/>
              </a:spcAft>
              <a:buClr>
                <a:srgbClr val="003A70"/>
              </a:buClr>
              <a:buSzPts val="2400"/>
              <a:buChar char="●"/>
            </a:pPr>
            <a:r>
              <a:rPr lang="en" sz="2400">
                <a:solidFill>
                  <a:srgbClr val="003A70"/>
                </a:solidFill>
              </a:rPr>
              <a:t>AI may invent fields</a:t>
            </a:r>
            <a:endParaRPr sz="2400">
              <a:solidFill>
                <a:srgbClr val="003A70"/>
              </a:solidFill>
            </a:endParaRPr>
          </a:p>
          <a:p>
            <a:pPr indent="-381000" lvl="0" marL="457200" rtl="0" algn="l">
              <a:spcBef>
                <a:spcPts val="0"/>
              </a:spcBef>
              <a:spcAft>
                <a:spcPts val="0"/>
              </a:spcAft>
              <a:buClr>
                <a:srgbClr val="003A70"/>
              </a:buClr>
              <a:buSzPts val="2400"/>
              <a:buChar char="●"/>
            </a:pPr>
            <a:r>
              <a:rPr lang="en" sz="2400">
                <a:solidFill>
                  <a:srgbClr val="003A70"/>
                </a:solidFill>
              </a:rPr>
              <a:t>AI may use generic SQL not IC schema</a:t>
            </a:r>
            <a:endParaRPr sz="2400">
              <a:solidFill>
                <a:srgbClr val="003A70"/>
              </a:solidFill>
            </a:endParaRPr>
          </a:p>
          <a:p>
            <a:pPr indent="-381000" lvl="0" marL="457200" rtl="0" algn="l">
              <a:spcBef>
                <a:spcPts val="0"/>
              </a:spcBef>
              <a:spcAft>
                <a:spcPts val="0"/>
              </a:spcAft>
              <a:buClr>
                <a:srgbClr val="003A70"/>
              </a:buClr>
              <a:buSzPts val="2400"/>
              <a:buChar char="●"/>
            </a:pPr>
            <a:r>
              <a:rPr lang="en" sz="2400">
                <a:solidFill>
                  <a:srgbClr val="003A70"/>
                </a:solidFill>
              </a:rPr>
              <a:t>AI can create logically dangerous queries</a:t>
            </a:r>
            <a:endParaRPr sz="2400">
              <a:solidFill>
                <a:srgbClr val="003A70"/>
              </a:solidFill>
            </a:endParaRPr>
          </a:p>
          <a:p>
            <a:pPr indent="-381000" lvl="0" marL="457200" rtl="0" algn="l">
              <a:spcBef>
                <a:spcPts val="0"/>
              </a:spcBef>
              <a:spcAft>
                <a:spcPts val="0"/>
              </a:spcAft>
              <a:buClr>
                <a:srgbClr val="003A70"/>
              </a:buClr>
              <a:buSzPts val="2400"/>
              <a:buChar char="●"/>
            </a:pPr>
            <a:r>
              <a:rPr lang="en" sz="2400">
                <a:solidFill>
                  <a:srgbClr val="003A70"/>
                </a:solidFill>
              </a:rPr>
              <a:t>Never run UPDATE/DELETE statements unless fully validated</a:t>
            </a:r>
            <a:endParaRPr sz="2400">
              <a:solidFill>
                <a:srgbClr val="003A70"/>
              </a:solidFill>
            </a:endParaRPr>
          </a:p>
          <a:p>
            <a:pPr indent="-381000" lvl="0" marL="457200" rtl="0" algn="l">
              <a:spcBef>
                <a:spcPts val="0"/>
              </a:spcBef>
              <a:spcAft>
                <a:spcPts val="0"/>
              </a:spcAft>
              <a:buClr>
                <a:srgbClr val="003A70"/>
              </a:buClr>
              <a:buSzPts val="2400"/>
              <a:buChar char="●"/>
            </a:pPr>
            <a:r>
              <a:rPr lang="en" sz="2400">
                <a:solidFill>
                  <a:srgbClr val="003A70"/>
                </a:solidFill>
              </a:rPr>
              <a:t>Always test in non-production first</a:t>
            </a:r>
            <a:endParaRPr sz="2400">
              <a:solidFill>
                <a:srgbClr val="003A70"/>
              </a:solidFill>
            </a:endParaRPr>
          </a:p>
          <a:p>
            <a:pPr indent="0" lvl="0" marL="457200" rtl="0" algn="l">
              <a:spcBef>
                <a:spcPts val="1200"/>
              </a:spcBef>
              <a:spcAft>
                <a:spcPts val="0"/>
              </a:spcAft>
              <a:buNone/>
            </a:pPr>
            <a:r>
              <a:t/>
            </a:r>
            <a:endParaRPr sz="2400">
              <a:solidFill>
                <a:srgbClr val="003A70"/>
              </a:solidFill>
            </a:endParaRPr>
          </a:p>
          <a:p>
            <a:pPr indent="0" lvl="0" marL="914400" rtl="0" algn="l">
              <a:spcBef>
                <a:spcPts val="1200"/>
              </a:spcBef>
              <a:spcAft>
                <a:spcPts val="0"/>
              </a:spcAft>
              <a:buNone/>
            </a:pPr>
            <a:r>
              <a:t/>
            </a:r>
            <a:endParaRPr sz="2400">
              <a:solidFill>
                <a:srgbClr val="003A70"/>
              </a:solidFill>
            </a:endParaRPr>
          </a:p>
          <a:p>
            <a:pPr indent="0" lvl="0" marL="0" rtl="0" algn="l">
              <a:spcBef>
                <a:spcPts val="1200"/>
              </a:spcBef>
              <a:spcAft>
                <a:spcPts val="0"/>
              </a:spcAft>
              <a:buNone/>
            </a:pPr>
            <a:r>
              <a:t/>
            </a:r>
            <a:endParaRPr sz="2400">
              <a:solidFill>
                <a:srgbClr val="003A70"/>
              </a:solidFill>
            </a:endParaRPr>
          </a:p>
          <a:p>
            <a:pPr indent="0" lvl="0" marL="0" rtl="0" algn="l">
              <a:spcBef>
                <a:spcPts val="1200"/>
              </a:spcBef>
              <a:spcAft>
                <a:spcPts val="0"/>
              </a:spcAft>
              <a:buNone/>
            </a:pPr>
            <a:r>
              <a:t/>
            </a:r>
            <a:endParaRPr sz="21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1200"/>
              </a:spcAft>
              <a:buNone/>
            </a:pPr>
            <a:r>
              <a:t/>
            </a:r>
            <a:endParaRPr sz="2400">
              <a:solidFill>
                <a:srgbClr val="0097A7"/>
              </a:solidFill>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sp>
        <p:nvSpPr>
          <p:cNvPr id="617" name="Google Shape;617;p99"/>
          <p:cNvSpPr txBox="1"/>
          <p:nvPr>
            <p:ph type="title"/>
          </p:nvPr>
        </p:nvSpPr>
        <p:spPr>
          <a:xfrm>
            <a:off x="311700" y="264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End Enrollment Focus:</a:t>
            </a:r>
            <a:endParaRPr sz="3000"/>
          </a:p>
        </p:txBody>
      </p:sp>
      <p:sp>
        <p:nvSpPr>
          <p:cNvPr id="618" name="Google Shape;618;p99"/>
          <p:cNvSpPr txBox="1"/>
          <p:nvPr>
            <p:ph idx="1" type="body"/>
          </p:nvPr>
        </p:nvSpPr>
        <p:spPr>
          <a:xfrm>
            <a:off x="311700" y="910050"/>
            <a:ext cx="8520600" cy="3323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003A70"/>
              </a:buClr>
              <a:buSzPts val="2400"/>
              <a:buChar char="●"/>
            </a:pPr>
            <a:r>
              <a:rPr lang="en" sz="2400">
                <a:solidFill>
                  <a:srgbClr val="003A70"/>
                </a:solidFill>
              </a:rPr>
              <a:t>Why end enrollment accuracy matters</a:t>
            </a:r>
            <a:endParaRPr sz="2400">
              <a:solidFill>
                <a:srgbClr val="003A70"/>
              </a:solidFill>
            </a:endParaRPr>
          </a:p>
          <a:p>
            <a:pPr indent="-381000" lvl="0" marL="457200" rtl="0" algn="l">
              <a:spcBef>
                <a:spcPts val="0"/>
              </a:spcBef>
              <a:spcAft>
                <a:spcPts val="0"/>
              </a:spcAft>
              <a:buClr>
                <a:srgbClr val="003A70"/>
              </a:buClr>
              <a:buSzPts val="2400"/>
              <a:buChar char="●"/>
            </a:pPr>
            <a:r>
              <a:rPr lang="en" sz="2400">
                <a:solidFill>
                  <a:srgbClr val="003A70"/>
                </a:solidFill>
              </a:rPr>
              <a:t>Common errors</a:t>
            </a:r>
            <a:endParaRPr sz="2400">
              <a:solidFill>
                <a:srgbClr val="003A70"/>
              </a:solidFill>
            </a:endParaRPr>
          </a:p>
          <a:p>
            <a:pPr indent="-381000" lvl="0" marL="457200" rtl="0" algn="l">
              <a:spcBef>
                <a:spcPts val="0"/>
              </a:spcBef>
              <a:spcAft>
                <a:spcPts val="0"/>
              </a:spcAft>
              <a:buClr>
                <a:srgbClr val="003A70"/>
              </a:buClr>
              <a:buSzPts val="2400"/>
              <a:buChar char="●"/>
            </a:pPr>
            <a:r>
              <a:rPr lang="en" sz="2400">
                <a:solidFill>
                  <a:srgbClr val="003A70"/>
                </a:solidFill>
              </a:rPr>
              <a:t>Validation examples</a:t>
            </a:r>
            <a:endParaRPr sz="2400">
              <a:solidFill>
                <a:srgbClr val="003A70"/>
              </a:solidFill>
            </a:endParaRPr>
          </a:p>
          <a:p>
            <a:pPr indent="-381000" lvl="0" marL="457200" rtl="0" algn="l">
              <a:spcBef>
                <a:spcPts val="0"/>
              </a:spcBef>
              <a:spcAft>
                <a:spcPts val="0"/>
              </a:spcAft>
              <a:buClr>
                <a:srgbClr val="003A70"/>
              </a:buClr>
              <a:buSzPts val="2400"/>
              <a:buChar char="●"/>
            </a:pPr>
            <a:r>
              <a:rPr lang="en" sz="2400">
                <a:solidFill>
                  <a:srgbClr val="003A70"/>
                </a:solidFill>
              </a:rPr>
              <a:t>Reporting impacts</a:t>
            </a:r>
            <a:endParaRPr sz="2400">
              <a:solidFill>
                <a:srgbClr val="003A70"/>
              </a:solidFill>
            </a:endParaRPr>
          </a:p>
          <a:p>
            <a:pPr indent="-381000" lvl="0" marL="457200" rtl="0" algn="l">
              <a:spcBef>
                <a:spcPts val="0"/>
              </a:spcBef>
              <a:spcAft>
                <a:spcPts val="0"/>
              </a:spcAft>
              <a:buClr>
                <a:srgbClr val="003A70"/>
              </a:buClr>
              <a:buSzPts val="2400"/>
              <a:buChar char="●"/>
            </a:pPr>
            <a:r>
              <a:rPr lang="en" sz="2400">
                <a:solidFill>
                  <a:srgbClr val="003A70"/>
                </a:solidFill>
              </a:rPr>
              <a:t>ADM implications</a:t>
            </a:r>
            <a:endParaRPr sz="2400">
              <a:solidFill>
                <a:srgbClr val="003A70"/>
              </a:solidFill>
            </a:endParaRPr>
          </a:p>
          <a:p>
            <a:pPr indent="-381000" lvl="0" marL="457200" rtl="0" algn="l">
              <a:spcBef>
                <a:spcPts val="0"/>
              </a:spcBef>
              <a:spcAft>
                <a:spcPts val="0"/>
              </a:spcAft>
              <a:buClr>
                <a:srgbClr val="003A70"/>
              </a:buClr>
              <a:buSzPts val="2400"/>
              <a:buChar char="●"/>
            </a:pPr>
            <a:r>
              <a:rPr lang="en" sz="2400">
                <a:solidFill>
                  <a:srgbClr val="003A70"/>
                </a:solidFill>
              </a:rPr>
              <a:t>State reporting risks</a:t>
            </a:r>
            <a:endParaRPr sz="2400">
              <a:solidFill>
                <a:srgbClr val="003A70"/>
              </a:solidFill>
            </a:endParaRPr>
          </a:p>
          <a:p>
            <a:pPr indent="0" lvl="0" marL="457200" rtl="0" algn="l">
              <a:spcBef>
                <a:spcPts val="1200"/>
              </a:spcBef>
              <a:spcAft>
                <a:spcPts val="0"/>
              </a:spcAft>
              <a:buNone/>
            </a:pPr>
            <a:r>
              <a:t/>
            </a:r>
            <a:endParaRPr sz="2400">
              <a:solidFill>
                <a:srgbClr val="003A70"/>
              </a:solidFill>
            </a:endParaRPr>
          </a:p>
          <a:p>
            <a:pPr indent="0" lvl="0" marL="457200" rtl="0" algn="l">
              <a:spcBef>
                <a:spcPts val="1200"/>
              </a:spcBef>
              <a:spcAft>
                <a:spcPts val="0"/>
              </a:spcAft>
              <a:buNone/>
            </a:pPr>
            <a:r>
              <a:t/>
            </a:r>
            <a:endParaRPr sz="2400">
              <a:solidFill>
                <a:srgbClr val="003A70"/>
              </a:solidFill>
            </a:endParaRPr>
          </a:p>
          <a:p>
            <a:pPr indent="0" lvl="0" marL="914400" rtl="0" algn="l">
              <a:spcBef>
                <a:spcPts val="1200"/>
              </a:spcBef>
              <a:spcAft>
                <a:spcPts val="0"/>
              </a:spcAft>
              <a:buNone/>
            </a:pPr>
            <a:r>
              <a:t/>
            </a:r>
            <a:endParaRPr sz="2400">
              <a:solidFill>
                <a:srgbClr val="003A70"/>
              </a:solidFill>
            </a:endParaRPr>
          </a:p>
          <a:p>
            <a:pPr indent="0" lvl="0" marL="0" rtl="0" algn="l">
              <a:spcBef>
                <a:spcPts val="1200"/>
              </a:spcBef>
              <a:spcAft>
                <a:spcPts val="0"/>
              </a:spcAft>
              <a:buNone/>
            </a:pPr>
            <a:r>
              <a:t/>
            </a:r>
            <a:endParaRPr sz="2400">
              <a:solidFill>
                <a:srgbClr val="003A70"/>
              </a:solidFill>
            </a:endParaRPr>
          </a:p>
          <a:p>
            <a:pPr indent="0" lvl="0" marL="0" rtl="0" algn="l">
              <a:spcBef>
                <a:spcPts val="1200"/>
              </a:spcBef>
              <a:spcAft>
                <a:spcPts val="0"/>
              </a:spcAft>
              <a:buNone/>
            </a:pPr>
            <a:r>
              <a:t/>
            </a:r>
            <a:endParaRPr sz="21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1200"/>
              </a:spcAft>
              <a:buNone/>
            </a:pPr>
            <a:r>
              <a:t/>
            </a:r>
            <a:endParaRPr sz="2400">
              <a:solidFill>
                <a:srgbClr val="0097A7"/>
              </a:solidFill>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sp>
        <p:nvSpPr>
          <p:cNvPr id="623" name="Google Shape;623;p100"/>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Missing           Data</a:t>
            </a:r>
            <a:endParaRPr/>
          </a:p>
        </p:txBody>
      </p:sp>
      <p:sp>
        <p:nvSpPr>
          <p:cNvPr id="624" name="Google Shape;624;p100"/>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Who is missing a home language?</a:t>
            </a:r>
            <a:endParaRPr/>
          </a:p>
        </p:txBody>
      </p:sp>
      <p:sp>
        <p:nvSpPr>
          <p:cNvPr id="625" name="Google Shape;625;p100"/>
          <p:cNvSpPr txBox="1"/>
          <p:nvPr>
            <p:ph idx="2" type="body"/>
          </p:nvPr>
        </p:nvSpPr>
        <p:spPr>
          <a:xfrm>
            <a:off x="4939500" y="186350"/>
            <a:ext cx="3837000" cy="423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sz="1200"/>
              <a:t>SELECT</a:t>
            </a:r>
            <a:endParaRPr b="1" sz="1200"/>
          </a:p>
          <a:p>
            <a:pPr indent="0" lvl="0" marL="0" rtl="0" algn="l">
              <a:spcBef>
                <a:spcPts val="1200"/>
              </a:spcBef>
              <a:spcAft>
                <a:spcPts val="0"/>
              </a:spcAft>
              <a:buNone/>
            </a:pPr>
            <a:r>
              <a:rPr b="1" lang="en" sz="1200"/>
              <a:t>    p.studentNumber,</a:t>
            </a:r>
            <a:endParaRPr b="1" sz="1200"/>
          </a:p>
          <a:p>
            <a:pPr indent="0" lvl="0" marL="0" rtl="0" algn="l">
              <a:spcBef>
                <a:spcPts val="1200"/>
              </a:spcBef>
              <a:spcAft>
                <a:spcPts val="0"/>
              </a:spcAft>
              <a:buNone/>
            </a:pPr>
            <a:r>
              <a:rPr b="1" lang="en" sz="1200"/>
              <a:t>    i.lastName,</a:t>
            </a:r>
            <a:endParaRPr b="1" sz="1200"/>
          </a:p>
          <a:p>
            <a:pPr indent="0" lvl="0" marL="0" rtl="0" algn="l">
              <a:spcBef>
                <a:spcPts val="1200"/>
              </a:spcBef>
              <a:spcAft>
                <a:spcPts val="0"/>
              </a:spcAft>
              <a:buNone/>
            </a:pPr>
            <a:r>
              <a:rPr b="1" lang="en" sz="1200"/>
              <a:t>    i.firstName</a:t>
            </a:r>
            <a:endParaRPr b="1" sz="1200"/>
          </a:p>
          <a:p>
            <a:pPr indent="0" lvl="0" marL="0" rtl="0" algn="l">
              <a:spcBef>
                <a:spcPts val="1200"/>
              </a:spcBef>
              <a:spcAft>
                <a:spcPts val="0"/>
              </a:spcAft>
              <a:buNone/>
            </a:pPr>
            <a:r>
              <a:rPr b="1" lang="en" sz="1200"/>
              <a:t>FROM Person p</a:t>
            </a:r>
            <a:endParaRPr b="1" sz="1200"/>
          </a:p>
          <a:p>
            <a:pPr indent="0" lvl="0" marL="0" rtl="0" algn="l">
              <a:spcBef>
                <a:spcPts val="1200"/>
              </a:spcBef>
              <a:spcAft>
                <a:spcPts val="0"/>
              </a:spcAft>
              <a:buNone/>
            </a:pPr>
            <a:r>
              <a:rPr b="1" lang="en" sz="1200"/>
              <a:t>JOIN dbo.[Identity] i</a:t>
            </a:r>
            <a:endParaRPr b="1" sz="1200"/>
          </a:p>
          <a:p>
            <a:pPr indent="0" lvl="0" marL="0" rtl="0" algn="l">
              <a:spcBef>
                <a:spcPts val="1200"/>
              </a:spcBef>
              <a:spcAft>
                <a:spcPts val="0"/>
              </a:spcAft>
              <a:buNone/>
            </a:pPr>
            <a:r>
              <a:rPr b="1" lang="en" sz="1200"/>
              <a:t>    ON p.currentIdentityID = i.identityID</a:t>
            </a:r>
            <a:endParaRPr b="1" sz="1200"/>
          </a:p>
          <a:p>
            <a:pPr indent="0" lvl="0" marL="0" rtl="0" algn="l">
              <a:spcBef>
                <a:spcPts val="1200"/>
              </a:spcBef>
              <a:spcAft>
                <a:spcPts val="0"/>
              </a:spcAft>
              <a:buNone/>
            </a:pPr>
            <a:r>
              <a:rPr b="1" lang="en" sz="1200"/>
              <a:t>WHERE i.homePrimaryLanguage</a:t>
            </a:r>
            <a:r>
              <a:rPr b="1" lang="en" sz="1200">
                <a:solidFill>
                  <a:srgbClr val="0097A7"/>
                </a:solidFill>
              </a:rPr>
              <a:t> IS NULL</a:t>
            </a:r>
            <a:endParaRPr b="1" sz="1200">
              <a:solidFill>
                <a:srgbClr val="0097A7"/>
              </a:solidFill>
            </a:endParaRPr>
          </a:p>
          <a:p>
            <a:pPr indent="0" lvl="0" marL="0" rtl="0" algn="l">
              <a:spcBef>
                <a:spcPts val="1200"/>
              </a:spcBef>
              <a:spcAft>
                <a:spcPts val="0"/>
              </a:spcAft>
              <a:buNone/>
            </a:pPr>
            <a:r>
              <a:rPr b="1" lang="en" sz="1200"/>
              <a:t>   OR i.homePrimaryLanguage = ''</a:t>
            </a:r>
            <a:endParaRPr b="1" sz="1200"/>
          </a:p>
          <a:p>
            <a:pPr indent="0" lvl="0" marL="0" rtl="0" algn="l">
              <a:spcBef>
                <a:spcPts val="1200"/>
              </a:spcBef>
              <a:spcAft>
                <a:spcPts val="0"/>
              </a:spcAft>
              <a:buNone/>
            </a:pPr>
            <a:r>
              <a:rPr b="1" lang="en" sz="1200"/>
              <a:t>ORDER BY</a:t>
            </a:r>
            <a:endParaRPr b="1" sz="1200"/>
          </a:p>
          <a:p>
            <a:pPr indent="0" lvl="0" marL="0" rtl="0" algn="l">
              <a:spcBef>
                <a:spcPts val="1200"/>
              </a:spcBef>
              <a:spcAft>
                <a:spcPts val="0"/>
              </a:spcAft>
              <a:buNone/>
            </a:pPr>
            <a:r>
              <a:rPr b="1" lang="en" sz="1200"/>
              <a:t>    i.lastName,</a:t>
            </a:r>
            <a:endParaRPr b="1" sz="1200"/>
          </a:p>
          <a:p>
            <a:pPr indent="0" lvl="0" marL="0" rtl="0" algn="l">
              <a:spcBef>
                <a:spcPts val="1200"/>
              </a:spcBef>
              <a:spcAft>
                <a:spcPts val="1200"/>
              </a:spcAft>
              <a:buNone/>
            </a:pPr>
            <a:r>
              <a:rPr b="1" lang="en" sz="1200"/>
              <a:t>    i.firstName;</a:t>
            </a:r>
            <a:endParaRPr b="1" sz="1200"/>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 name="Shape 629"/>
        <p:cNvGrpSpPr/>
        <p:nvPr/>
      </p:nvGrpSpPr>
      <p:grpSpPr>
        <a:xfrm>
          <a:off x="0" y="0"/>
          <a:ext cx="0" cy="0"/>
          <a:chOff x="0" y="0"/>
          <a:chExt cx="0" cy="0"/>
        </a:xfrm>
      </p:grpSpPr>
      <p:sp>
        <p:nvSpPr>
          <p:cNvPr id="630" name="Google Shape;630;p101"/>
          <p:cNvSpPr txBox="1"/>
          <p:nvPr>
            <p:ph type="title"/>
          </p:nvPr>
        </p:nvSpPr>
        <p:spPr>
          <a:xfrm>
            <a:off x="311700" y="264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Other Missing Data</a:t>
            </a:r>
            <a:r>
              <a:rPr lang="en" sz="3000"/>
              <a:t>:</a:t>
            </a:r>
            <a:endParaRPr sz="3000"/>
          </a:p>
        </p:txBody>
      </p:sp>
      <p:sp>
        <p:nvSpPr>
          <p:cNvPr id="631" name="Google Shape;631;p101"/>
          <p:cNvSpPr txBox="1"/>
          <p:nvPr>
            <p:ph idx="1" type="body"/>
          </p:nvPr>
        </p:nvSpPr>
        <p:spPr>
          <a:xfrm>
            <a:off x="311700" y="910050"/>
            <a:ext cx="8520600" cy="3323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0097A7"/>
              </a:buClr>
              <a:buSzPts val="2400"/>
              <a:buChar char="●"/>
            </a:pPr>
            <a:r>
              <a:rPr lang="en" sz="2400">
                <a:solidFill>
                  <a:srgbClr val="0097A7"/>
                </a:solidFill>
              </a:rPr>
              <a:t>Missing Student Numbers</a:t>
            </a:r>
            <a:endParaRPr sz="2400">
              <a:solidFill>
                <a:srgbClr val="0097A7"/>
              </a:solidFill>
            </a:endParaRPr>
          </a:p>
          <a:p>
            <a:pPr indent="-381000" lvl="0" marL="457200" rtl="0" algn="l">
              <a:spcBef>
                <a:spcPts val="0"/>
              </a:spcBef>
              <a:spcAft>
                <a:spcPts val="0"/>
              </a:spcAft>
              <a:buClr>
                <a:srgbClr val="0097A7"/>
              </a:buClr>
              <a:buSzPts val="2400"/>
              <a:buChar char="●"/>
            </a:pPr>
            <a:r>
              <a:rPr lang="en" sz="2400">
                <a:solidFill>
                  <a:srgbClr val="0097A7"/>
                </a:solidFill>
              </a:rPr>
              <a:t>Missing Parent Email Addresses</a:t>
            </a:r>
            <a:endParaRPr sz="2400">
              <a:solidFill>
                <a:srgbClr val="0097A7"/>
              </a:solidFill>
            </a:endParaRPr>
          </a:p>
          <a:p>
            <a:pPr indent="-381000" lvl="0" marL="457200" rtl="0" algn="l">
              <a:spcBef>
                <a:spcPts val="0"/>
              </a:spcBef>
              <a:spcAft>
                <a:spcPts val="0"/>
              </a:spcAft>
              <a:buClr>
                <a:srgbClr val="0097A7"/>
              </a:buClr>
              <a:buSzPts val="2400"/>
              <a:buChar char="●"/>
            </a:pPr>
            <a:r>
              <a:rPr lang="en" sz="2400">
                <a:solidFill>
                  <a:srgbClr val="0097A7"/>
                </a:solidFill>
              </a:rPr>
              <a:t>Missing Home Language</a:t>
            </a:r>
            <a:endParaRPr sz="2400">
              <a:solidFill>
                <a:srgbClr val="0097A7"/>
              </a:solidFill>
            </a:endParaRPr>
          </a:p>
          <a:p>
            <a:pPr indent="-381000" lvl="0" marL="457200" rtl="0" algn="l">
              <a:spcBef>
                <a:spcPts val="0"/>
              </a:spcBef>
              <a:spcAft>
                <a:spcPts val="0"/>
              </a:spcAft>
              <a:buClr>
                <a:srgbClr val="0097A7"/>
              </a:buClr>
              <a:buSzPts val="2400"/>
              <a:buChar char="●"/>
            </a:pPr>
            <a:r>
              <a:rPr lang="en" sz="2400">
                <a:solidFill>
                  <a:srgbClr val="0097A7"/>
                </a:solidFill>
              </a:rPr>
              <a:t>Missing Race/Ethnicity</a:t>
            </a:r>
            <a:endParaRPr sz="2400">
              <a:solidFill>
                <a:srgbClr val="0097A7"/>
              </a:solidFill>
            </a:endParaRPr>
          </a:p>
          <a:p>
            <a:pPr indent="-381000" lvl="0" marL="457200" rtl="0" algn="l">
              <a:spcBef>
                <a:spcPts val="0"/>
              </a:spcBef>
              <a:spcAft>
                <a:spcPts val="0"/>
              </a:spcAft>
              <a:buClr>
                <a:srgbClr val="0097A7"/>
              </a:buClr>
              <a:buSzPts val="2400"/>
              <a:buChar char="●"/>
            </a:pPr>
            <a:r>
              <a:rPr lang="en" sz="2400">
                <a:solidFill>
                  <a:srgbClr val="0097A7"/>
                </a:solidFill>
              </a:rPr>
              <a:t>Missing Entry Dates</a:t>
            </a:r>
            <a:endParaRPr sz="2400">
              <a:solidFill>
                <a:srgbClr val="0097A7"/>
              </a:solidFill>
            </a:endParaRPr>
          </a:p>
          <a:p>
            <a:pPr indent="-381000" lvl="0" marL="457200" rtl="0" algn="l">
              <a:spcBef>
                <a:spcPts val="0"/>
              </a:spcBef>
              <a:spcAft>
                <a:spcPts val="0"/>
              </a:spcAft>
              <a:buClr>
                <a:srgbClr val="0097A7"/>
              </a:buClr>
              <a:buSzPts val="2400"/>
              <a:buChar char="●"/>
            </a:pPr>
            <a:r>
              <a:rPr lang="en" sz="2400">
                <a:solidFill>
                  <a:srgbClr val="0097A7"/>
                </a:solidFill>
              </a:rPr>
              <a:t>Missing State IDs</a:t>
            </a:r>
            <a:endParaRPr sz="2400">
              <a:solidFill>
                <a:srgbClr val="0097A7"/>
              </a:solidFill>
            </a:endParaRPr>
          </a:p>
          <a:p>
            <a:pPr indent="-381000" lvl="0" marL="457200" rtl="0" algn="l">
              <a:spcBef>
                <a:spcPts val="0"/>
              </a:spcBef>
              <a:spcAft>
                <a:spcPts val="0"/>
              </a:spcAft>
              <a:buClr>
                <a:srgbClr val="0097A7"/>
              </a:buClr>
              <a:buSzPts val="2400"/>
              <a:buChar char="●"/>
            </a:pPr>
            <a:r>
              <a:rPr lang="en" sz="2400">
                <a:solidFill>
                  <a:srgbClr val="0097A7"/>
                </a:solidFill>
              </a:rPr>
              <a:t>Missing Graduation Cohorts</a:t>
            </a:r>
            <a:endParaRPr sz="2400">
              <a:solidFill>
                <a:srgbClr val="0097A7"/>
              </a:solidFill>
            </a:endParaRPr>
          </a:p>
          <a:p>
            <a:pPr indent="0" lvl="0" marL="457200" rtl="0" algn="l">
              <a:spcBef>
                <a:spcPts val="1200"/>
              </a:spcBef>
              <a:spcAft>
                <a:spcPts val="0"/>
              </a:spcAft>
              <a:buNone/>
            </a:pPr>
            <a:r>
              <a:t/>
            </a:r>
            <a:endParaRPr sz="2400">
              <a:solidFill>
                <a:srgbClr val="003A70"/>
              </a:solidFill>
            </a:endParaRPr>
          </a:p>
          <a:p>
            <a:pPr indent="0" lvl="0" marL="457200" rtl="0" algn="l">
              <a:spcBef>
                <a:spcPts val="1200"/>
              </a:spcBef>
              <a:spcAft>
                <a:spcPts val="0"/>
              </a:spcAft>
              <a:buNone/>
            </a:pPr>
            <a:r>
              <a:t/>
            </a:r>
            <a:endParaRPr sz="2400">
              <a:solidFill>
                <a:srgbClr val="003A70"/>
              </a:solidFill>
            </a:endParaRPr>
          </a:p>
          <a:p>
            <a:pPr indent="0" lvl="0" marL="914400" rtl="0" algn="l">
              <a:spcBef>
                <a:spcPts val="1200"/>
              </a:spcBef>
              <a:spcAft>
                <a:spcPts val="0"/>
              </a:spcAft>
              <a:buNone/>
            </a:pPr>
            <a:r>
              <a:t/>
            </a:r>
            <a:endParaRPr sz="2400">
              <a:solidFill>
                <a:srgbClr val="003A70"/>
              </a:solidFill>
            </a:endParaRPr>
          </a:p>
          <a:p>
            <a:pPr indent="0" lvl="0" marL="0" rtl="0" algn="l">
              <a:spcBef>
                <a:spcPts val="1200"/>
              </a:spcBef>
              <a:spcAft>
                <a:spcPts val="0"/>
              </a:spcAft>
              <a:buNone/>
            </a:pPr>
            <a:r>
              <a:t/>
            </a:r>
            <a:endParaRPr sz="2400">
              <a:solidFill>
                <a:srgbClr val="003A70"/>
              </a:solidFill>
            </a:endParaRPr>
          </a:p>
          <a:p>
            <a:pPr indent="0" lvl="0" marL="0" rtl="0" algn="l">
              <a:spcBef>
                <a:spcPts val="1200"/>
              </a:spcBef>
              <a:spcAft>
                <a:spcPts val="0"/>
              </a:spcAft>
              <a:buNone/>
            </a:pPr>
            <a:r>
              <a:t/>
            </a:r>
            <a:endParaRPr sz="21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1200"/>
              </a:spcAft>
              <a:buNone/>
            </a:pPr>
            <a:r>
              <a:t/>
            </a:r>
            <a:endParaRPr sz="2400">
              <a:solidFill>
                <a:srgbClr val="0097A7"/>
              </a:solidFill>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sp>
        <p:nvSpPr>
          <p:cNvPr id="636" name="Google Shape;636;p102"/>
          <p:cNvSpPr txBox="1"/>
          <p:nvPr>
            <p:ph type="title"/>
          </p:nvPr>
        </p:nvSpPr>
        <p:spPr>
          <a:xfrm>
            <a:off x="311700" y="264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How to ask AI</a:t>
            </a:r>
            <a:r>
              <a:rPr lang="en" sz="3000"/>
              <a:t>: (Good Prompt)</a:t>
            </a:r>
            <a:endParaRPr sz="3000"/>
          </a:p>
        </p:txBody>
      </p:sp>
      <p:sp>
        <p:nvSpPr>
          <p:cNvPr id="637" name="Google Shape;637;p102"/>
          <p:cNvSpPr txBox="1"/>
          <p:nvPr>
            <p:ph idx="1" type="body"/>
          </p:nvPr>
        </p:nvSpPr>
        <p:spPr>
          <a:xfrm>
            <a:off x="311700" y="910050"/>
            <a:ext cx="8520600" cy="36132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rPr lang="en" sz="2100">
                <a:solidFill>
                  <a:srgbClr val="0097A7"/>
                </a:solidFill>
              </a:rPr>
              <a:t>I am an Infinite Campus SIS Coordinator. Help me write a Infinite Campus Data Validation Reports (Direct SQL) against a SQL Server database. Query to identify active students missing parent email addresses. Include student number, student name, grade level, school name, guardian name, and guardian email. Only include </a:t>
            </a:r>
            <a:r>
              <a:rPr lang="en" sz="2100">
                <a:solidFill>
                  <a:srgbClr val="003A70"/>
                </a:solidFill>
              </a:rPr>
              <a:t>active primary enrollments.</a:t>
            </a:r>
            <a:r>
              <a:rPr lang="en" sz="2100">
                <a:solidFill>
                  <a:srgbClr val="0097A7"/>
                </a:solidFill>
              </a:rPr>
              <a:t> Use current identity records and sort by school, grade, and student name. If multiple parent/guardian records exist, return students where all guardian email fields are blank or null.</a:t>
            </a:r>
            <a:endParaRPr sz="2100">
              <a:solidFill>
                <a:srgbClr val="0097A7"/>
              </a:solidFill>
            </a:endParaRPr>
          </a:p>
          <a:p>
            <a:pPr indent="0" lvl="0" marL="457200" rtl="0" algn="l">
              <a:spcBef>
                <a:spcPts val="1200"/>
              </a:spcBef>
              <a:spcAft>
                <a:spcPts val="0"/>
              </a:spcAft>
              <a:buNone/>
            </a:pPr>
            <a:r>
              <a:t/>
            </a:r>
            <a:endParaRPr sz="2400">
              <a:solidFill>
                <a:srgbClr val="003A70"/>
              </a:solidFill>
            </a:endParaRPr>
          </a:p>
          <a:p>
            <a:pPr indent="0" lvl="0" marL="457200" rtl="0" algn="l">
              <a:spcBef>
                <a:spcPts val="1200"/>
              </a:spcBef>
              <a:spcAft>
                <a:spcPts val="0"/>
              </a:spcAft>
              <a:buNone/>
            </a:pPr>
            <a:r>
              <a:t/>
            </a:r>
            <a:endParaRPr sz="2400">
              <a:solidFill>
                <a:srgbClr val="003A70"/>
              </a:solidFill>
            </a:endParaRPr>
          </a:p>
          <a:p>
            <a:pPr indent="0" lvl="0" marL="914400" rtl="0" algn="l">
              <a:spcBef>
                <a:spcPts val="1200"/>
              </a:spcBef>
              <a:spcAft>
                <a:spcPts val="0"/>
              </a:spcAft>
              <a:buNone/>
            </a:pPr>
            <a:r>
              <a:t/>
            </a:r>
            <a:endParaRPr sz="2400">
              <a:solidFill>
                <a:srgbClr val="003A70"/>
              </a:solidFill>
            </a:endParaRPr>
          </a:p>
          <a:p>
            <a:pPr indent="0" lvl="0" marL="0" rtl="0" algn="l">
              <a:spcBef>
                <a:spcPts val="1200"/>
              </a:spcBef>
              <a:spcAft>
                <a:spcPts val="0"/>
              </a:spcAft>
              <a:buNone/>
            </a:pPr>
            <a:r>
              <a:t/>
            </a:r>
            <a:endParaRPr sz="2400">
              <a:solidFill>
                <a:srgbClr val="003A70"/>
              </a:solidFill>
            </a:endParaRPr>
          </a:p>
          <a:p>
            <a:pPr indent="0" lvl="0" marL="0" rtl="0" algn="l">
              <a:spcBef>
                <a:spcPts val="1200"/>
              </a:spcBef>
              <a:spcAft>
                <a:spcPts val="0"/>
              </a:spcAft>
              <a:buNone/>
            </a:pPr>
            <a:r>
              <a:t/>
            </a:r>
            <a:endParaRPr sz="21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1200"/>
              </a:spcAft>
              <a:buNone/>
            </a:pPr>
            <a:r>
              <a:t/>
            </a:r>
            <a:endParaRPr sz="2400">
              <a:solidFill>
                <a:srgbClr val="0097A7"/>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2"/>
          <p:cNvSpPr txBox="1"/>
          <p:nvPr>
            <p:ph type="title"/>
          </p:nvPr>
        </p:nvSpPr>
        <p:spPr>
          <a:xfrm>
            <a:off x="311700" y="123225"/>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500"/>
              <a:t>Modern Data Management Is:</a:t>
            </a:r>
            <a:endParaRPr sz="4500"/>
          </a:p>
        </p:txBody>
      </p:sp>
      <p:sp>
        <p:nvSpPr>
          <p:cNvPr id="127" name="Google Shape;127;p22"/>
          <p:cNvSpPr txBox="1"/>
          <p:nvPr/>
        </p:nvSpPr>
        <p:spPr>
          <a:xfrm>
            <a:off x="568500" y="965025"/>
            <a:ext cx="8263800" cy="3496200"/>
          </a:xfrm>
          <a:prstGeom prst="rect">
            <a:avLst/>
          </a:prstGeom>
          <a:noFill/>
          <a:ln>
            <a:noFill/>
          </a:ln>
        </p:spPr>
        <p:txBody>
          <a:bodyPr anchorCtr="0" anchor="t" bIns="91425" lIns="91425" spcFirstLastPara="1" rIns="91425" wrap="square" tIns="91425">
            <a:noAutofit/>
          </a:bodyPr>
          <a:lstStyle/>
          <a:p>
            <a:pPr indent="-412750" lvl="0" marL="457200" rtl="0" algn="l">
              <a:spcBef>
                <a:spcPts val="0"/>
              </a:spcBef>
              <a:spcAft>
                <a:spcPts val="0"/>
              </a:spcAft>
              <a:buClr>
                <a:srgbClr val="0097A7"/>
              </a:buClr>
              <a:buSzPts val="2900"/>
              <a:buFont typeface="Roboto"/>
              <a:buChar char="●"/>
            </a:pPr>
            <a:r>
              <a:rPr lang="en" sz="2900">
                <a:solidFill>
                  <a:srgbClr val="0097A7"/>
                </a:solidFill>
                <a:latin typeface="Roboto"/>
                <a:ea typeface="Roboto"/>
                <a:cs typeface="Roboto"/>
                <a:sym typeface="Roboto"/>
              </a:rPr>
              <a:t>Reducing repetitive manual work</a:t>
            </a:r>
            <a:endParaRPr sz="2900">
              <a:solidFill>
                <a:srgbClr val="0097A7"/>
              </a:solidFill>
              <a:latin typeface="Roboto"/>
              <a:ea typeface="Roboto"/>
              <a:cs typeface="Roboto"/>
              <a:sym typeface="Roboto"/>
            </a:endParaRPr>
          </a:p>
          <a:p>
            <a:pPr indent="-412750" lvl="0" marL="457200" rtl="0" algn="l">
              <a:spcBef>
                <a:spcPts val="0"/>
              </a:spcBef>
              <a:spcAft>
                <a:spcPts val="0"/>
              </a:spcAft>
              <a:buClr>
                <a:srgbClr val="0097A7"/>
              </a:buClr>
              <a:buSzPts val="2900"/>
              <a:buFont typeface="Roboto"/>
              <a:buChar char="●"/>
            </a:pPr>
            <a:r>
              <a:rPr lang="en" sz="2900">
                <a:solidFill>
                  <a:srgbClr val="0097A7"/>
                </a:solidFill>
                <a:latin typeface="Roboto"/>
                <a:ea typeface="Roboto"/>
                <a:cs typeface="Roboto"/>
                <a:sym typeface="Roboto"/>
              </a:rPr>
              <a:t>Improving data quality</a:t>
            </a:r>
            <a:endParaRPr sz="2900">
              <a:solidFill>
                <a:srgbClr val="0097A7"/>
              </a:solidFill>
              <a:latin typeface="Roboto"/>
              <a:ea typeface="Roboto"/>
              <a:cs typeface="Roboto"/>
              <a:sym typeface="Roboto"/>
            </a:endParaRPr>
          </a:p>
          <a:p>
            <a:pPr indent="-412750" lvl="0" marL="457200" rtl="0" algn="l">
              <a:spcBef>
                <a:spcPts val="0"/>
              </a:spcBef>
              <a:spcAft>
                <a:spcPts val="0"/>
              </a:spcAft>
              <a:buClr>
                <a:srgbClr val="0097A7"/>
              </a:buClr>
              <a:buSzPts val="2900"/>
              <a:buFont typeface="Roboto"/>
              <a:buChar char="●"/>
            </a:pPr>
            <a:r>
              <a:rPr lang="en" sz="2900">
                <a:solidFill>
                  <a:srgbClr val="0097A7"/>
                </a:solidFill>
                <a:latin typeface="Roboto"/>
                <a:ea typeface="Roboto"/>
                <a:cs typeface="Roboto"/>
                <a:sym typeface="Roboto"/>
              </a:rPr>
              <a:t>Protecting student information</a:t>
            </a:r>
            <a:endParaRPr sz="2900">
              <a:solidFill>
                <a:srgbClr val="0097A7"/>
              </a:solidFill>
              <a:latin typeface="Roboto"/>
              <a:ea typeface="Roboto"/>
              <a:cs typeface="Roboto"/>
              <a:sym typeface="Roboto"/>
            </a:endParaRPr>
          </a:p>
          <a:p>
            <a:pPr indent="-412750" lvl="0" marL="457200" rtl="0" algn="l">
              <a:spcBef>
                <a:spcPts val="0"/>
              </a:spcBef>
              <a:spcAft>
                <a:spcPts val="0"/>
              </a:spcAft>
              <a:buClr>
                <a:srgbClr val="0097A7"/>
              </a:buClr>
              <a:buSzPts val="2900"/>
              <a:buFont typeface="Roboto"/>
              <a:buChar char="●"/>
            </a:pPr>
            <a:r>
              <a:rPr lang="en" sz="2900">
                <a:solidFill>
                  <a:srgbClr val="0097A7"/>
                </a:solidFill>
                <a:latin typeface="Roboto"/>
                <a:ea typeface="Roboto"/>
                <a:cs typeface="Roboto"/>
                <a:sym typeface="Roboto"/>
              </a:rPr>
              <a:t>Supporting staff capacity</a:t>
            </a:r>
            <a:endParaRPr sz="2900">
              <a:solidFill>
                <a:srgbClr val="0097A7"/>
              </a:solidFill>
              <a:latin typeface="Roboto"/>
              <a:ea typeface="Roboto"/>
              <a:cs typeface="Roboto"/>
              <a:sym typeface="Roboto"/>
            </a:endParaRPr>
          </a:p>
          <a:p>
            <a:pPr indent="-412750" lvl="0" marL="457200" rtl="0" algn="l">
              <a:spcBef>
                <a:spcPts val="0"/>
              </a:spcBef>
              <a:spcAft>
                <a:spcPts val="0"/>
              </a:spcAft>
              <a:buClr>
                <a:srgbClr val="0097A7"/>
              </a:buClr>
              <a:buSzPts val="2900"/>
              <a:buFont typeface="Roboto"/>
              <a:buChar char="●"/>
            </a:pPr>
            <a:r>
              <a:rPr lang="en" sz="2900">
                <a:solidFill>
                  <a:srgbClr val="0097A7"/>
                </a:solidFill>
                <a:latin typeface="Roboto"/>
                <a:ea typeface="Roboto"/>
                <a:cs typeface="Roboto"/>
                <a:sym typeface="Roboto"/>
              </a:rPr>
              <a:t>Building sustainable workflows</a:t>
            </a:r>
            <a:endParaRPr sz="2900">
              <a:solidFill>
                <a:srgbClr val="0097A7"/>
              </a:solidFill>
              <a:latin typeface="Roboto"/>
              <a:ea typeface="Roboto"/>
              <a:cs typeface="Roboto"/>
              <a:sym typeface="Roboto"/>
            </a:endParaRPr>
          </a:p>
          <a:p>
            <a:pPr indent="-412750" lvl="0" marL="457200" rtl="0" algn="l">
              <a:spcBef>
                <a:spcPts val="0"/>
              </a:spcBef>
              <a:spcAft>
                <a:spcPts val="0"/>
              </a:spcAft>
              <a:buClr>
                <a:srgbClr val="0097A7"/>
              </a:buClr>
              <a:buSzPts val="2900"/>
              <a:buFont typeface="Roboto"/>
              <a:buChar char="●"/>
            </a:pPr>
            <a:r>
              <a:rPr lang="en" sz="2900">
                <a:solidFill>
                  <a:srgbClr val="0097A7"/>
                </a:solidFill>
                <a:latin typeface="Roboto"/>
                <a:ea typeface="Roboto"/>
                <a:cs typeface="Roboto"/>
                <a:sym typeface="Roboto"/>
              </a:rPr>
              <a:t>Preserving institutional knowledge</a:t>
            </a:r>
            <a:endParaRPr sz="2900">
              <a:solidFill>
                <a:srgbClr val="0097A7"/>
              </a:solidFill>
              <a:latin typeface="Roboto"/>
              <a:ea typeface="Roboto"/>
              <a:cs typeface="Roboto"/>
              <a:sym typeface="Roboto"/>
            </a:endParaRPr>
          </a:p>
          <a:p>
            <a:pPr indent="0" lvl="0" marL="457200" rtl="0" algn="l">
              <a:spcBef>
                <a:spcPts val="0"/>
              </a:spcBef>
              <a:spcAft>
                <a:spcPts val="0"/>
              </a:spcAft>
              <a:buNone/>
            </a:pPr>
            <a:r>
              <a:t/>
            </a:r>
            <a:endParaRPr sz="3200">
              <a:solidFill>
                <a:srgbClr val="003A70"/>
              </a:solidFill>
              <a:latin typeface="Roboto"/>
              <a:ea typeface="Roboto"/>
              <a:cs typeface="Roboto"/>
              <a:sym typeface="Roboto"/>
            </a:endParaRPr>
          </a:p>
          <a:p>
            <a:pPr indent="0" lvl="0" marL="0" rtl="0" algn="l">
              <a:spcBef>
                <a:spcPts val="0"/>
              </a:spcBef>
              <a:spcAft>
                <a:spcPts val="0"/>
              </a:spcAft>
              <a:buNone/>
            </a:pPr>
            <a:r>
              <a:t/>
            </a:r>
            <a:endParaRPr sz="1800">
              <a:solidFill>
                <a:srgbClr val="003A70"/>
              </a:solidFill>
              <a:latin typeface="Roboto"/>
              <a:ea typeface="Roboto"/>
              <a:cs typeface="Roboto"/>
              <a:sym typeface="Roboto"/>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
        <p:nvSpPr>
          <p:cNvPr id="642" name="Google Shape;642;p103"/>
          <p:cNvSpPr txBox="1"/>
          <p:nvPr>
            <p:ph type="title"/>
          </p:nvPr>
        </p:nvSpPr>
        <p:spPr>
          <a:xfrm>
            <a:off x="311700" y="915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Formula for Building AI Prompts</a:t>
            </a:r>
            <a:endParaRPr sz="3000"/>
          </a:p>
        </p:txBody>
      </p:sp>
      <p:sp>
        <p:nvSpPr>
          <p:cNvPr id="643" name="Google Shape;643;p103"/>
          <p:cNvSpPr txBox="1"/>
          <p:nvPr>
            <p:ph idx="1" type="body"/>
          </p:nvPr>
        </p:nvSpPr>
        <p:spPr>
          <a:xfrm>
            <a:off x="311700" y="664275"/>
            <a:ext cx="8520600" cy="3940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3A70"/>
                </a:solidFill>
              </a:rPr>
              <a:t>What am I looking for?</a:t>
            </a:r>
            <a:endParaRPr>
              <a:solidFill>
                <a:srgbClr val="003A70"/>
              </a:solidFill>
            </a:endParaRPr>
          </a:p>
          <a:p>
            <a:pPr indent="-317500" lvl="0" marL="457200" rtl="0" algn="l">
              <a:spcBef>
                <a:spcPts val="1200"/>
              </a:spcBef>
              <a:spcAft>
                <a:spcPts val="0"/>
              </a:spcAft>
              <a:buClr>
                <a:srgbClr val="0097A7"/>
              </a:buClr>
              <a:buSzPts val="1400"/>
              <a:buChar char="●"/>
            </a:pPr>
            <a:r>
              <a:rPr lang="en" sz="1400">
                <a:solidFill>
                  <a:srgbClr val="0097A7"/>
                </a:solidFill>
              </a:rPr>
              <a:t>Missing parent emails</a:t>
            </a:r>
            <a:endParaRPr sz="1400">
              <a:solidFill>
                <a:srgbClr val="0097A7"/>
              </a:solidFill>
            </a:endParaRPr>
          </a:p>
          <a:p>
            <a:pPr indent="0" lvl="0" marL="0" rtl="0" algn="l">
              <a:spcBef>
                <a:spcPts val="1200"/>
              </a:spcBef>
              <a:spcAft>
                <a:spcPts val="0"/>
              </a:spcAft>
              <a:buNone/>
            </a:pPr>
            <a:r>
              <a:rPr lang="en">
                <a:solidFill>
                  <a:srgbClr val="003A70"/>
                </a:solidFill>
              </a:rPr>
              <a:t>What am I looking for?</a:t>
            </a:r>
            <a:endParaRPr>
              <a:solidFill>
                <a:srgbClr val="003A70"/>
              </a:solidFill>
            </a:endParaRPr>
          </a:p>
          <a:p>
            <a:pPr indent="-317500" lvl="0" marL="457200" rtl="0" algn="l">
              <a:spcBef>
                <a:spcPts val="1200"/>
              </a:spcBef>
              <a:spcAft>
                <a:spcPts val="0"/>
              </a:spcAft>
              <a:buClr>
                <a:srgbClr val="0097A7"/>
              </a:buClr>
              <a:buSzPts val="1400"/>
              <a:buChar char="●"/>
            </a:pPr>
            <a:r>
              <a:rPr lang="en" sz="1400">
                <a:solidFill>
                  <a:srgbClr val="0097A7"/>
                </a:solidFill>
              </a:rPr>
              <a:t>Active students</a:t>
            </a:r>
            <a:endParaRPr sz="1400">
              <a:solidFill>
                <a:srgbClr val="0097A7"/>
              </a:solidFill>
            </a:endParaRPr>
          </a:p>
          <a:p>
            <a:pPr indent="-317500" lvl="0" marL="457200" rtl="0" algn="l">
              <a:spcBef>
                <a:spcPts val="0"/>
              </a:spcBef>
              <a:spcAft>
                <a:spcPts val="0"/>
              </a:spcAft>
              <a:buClr>
                <a:srgbClr val="0097A7"/>
              </a:buClr>
              <a:buSzPts val="1400"/>
              <a:buChar char="●"/>
            </a:pPr>
            <a:r>
              <a:rPr lang="en" sz="1400">
                <a:solidFill>
                  <a:srgbClr val="0097A7"/>
                </a:solidFill>
              </a:rPr>
              <a:t>Primary enrollments</a:t>
            </a:r>
            <a:endParaRPr sz="1400">
              <a:solidFill>
                <a:srgbClr val="0097A7"/>
              </a:solidFill>
            </a:endParaRPr>
          </a:p>
          <a:p>
            <a:pPr indent="0" lvl="0" marL="0" rtl="0" algn="l">
              <a:spcBef>
                <a:spcPts val="1200"/>
              </a:spcBef>
              <a:spcAft>
                <a:spcPts val="0"/>
              </a:spcAft>
              <a:buNone/>
            </a:pPr>
            <a:r>
              <a:rPr lang="en">
                <a:solidFill>
                  <a:srgbClr val="003A70"/>
                </a:solidFill>
              </a:rPr>
              <a:t>What fields do I need?</a:t>
            </a:r>
            <a:endParaRPr>
              <a:solidFill>
                <a:srgbClr val="003A70"/>
              </a:solidFill>
            </a:endParaRPr>
          </a:p>
          <a:p>
            <a:pPr indent="-304800" lvl="0" marL="457200" rtl="0" algn="l">
              <a:spcBef>
                <a:spcPts val="1200"/>
              </a:spcBef>
              <a:spcAft>
                <a:spcPts val="0"/>
              </a:spcAft>
              <a:buClr>
                <a:srgbClr val="0097A7"/>
              </a:buClr>
              <a:buSzPts val="1200"/>
              <a:buChar char="●"/>
            </a:pPr>
            <a:r>
              <a:rPr lang="en" sz="1200">
                <a:solidFill>
                  <a:srgbClr val="0097A7"/>
                </a:solidFill>
              </a:rPr>
              <a:t>Student Number</a:t>
            </a:r>
            <a:endParaRPr sz="1200">
              <a:solidFill>
                <a:srgbClr val="0097A7"/>
              </a:solidFill>
            </a:endParaRPr>
          </a:p>
          <a:p>
            <a:pPr indent="-304800" lvl="0" marL="457200" rtl="0" algn="l">
              <a:spcBef>
                <a:spcPts val="0"/>
              </a:spcBef>
              <a:spcAft>
                <a:spcPts val="0"/>
              </a:spcAft>
              <a:buClr>
                <a:srgbClr val="0097A7"/>
              </a:buClr>
              <a:buSzPts val="1200"/>
              <a:buChar char="●"/>
            </a:pPr>
            <a:r>
              <a:rPr lang="en" sz="1200">
                <a:solidFill>
                  <a:srgbClr val="0097A7"/>
                </a:solidFill>
              </a:rPr>
              <a:t>Student Name</a:t>
            </a:r>
            <a:endParaRPr sz="1200">
              <a:solidFill>
                <a:srgbClr val="0097A7"/>
              </a:solidFill>
            </a:endParaRPr>
          </a:p>
          <a:p>
            <a:pPr indent="-304800" lvl="0" marL="457200" rtl="0" algn="l">
              <a:spcBef>
                <a:spcPts val="0"/>
              </a:spcBef>
              <a:spcAft>
                <a:spcPts val="0"/>
              </a:spcAft>
              <a:buClr>
                <a:srgbClr val="0097A7"/>
              </a:buClr>
              <a:buSzPts val="1200"/>
              <a:buChar char="●"/>
            </a:pPr>
            <a:r>
              <a:rPr lang="en" sz="1200">
                <a:solidFill>
                  <a:srgbClr val="0097A7"/>
                </a:solidFill>
              </a:rPr>
              <a:t>Grade</a:t>
            </a:r>
            <a:endParaRPr sz="1200">
              <a:solidFill>
                <a:srgbClr val="0097A7"/>
              </a:solidFill>
            </a:endParaRPr>
          </a:p>
          <a:p>
            <a:pPr indent="-304800" lvl="0" marL="457200" rtl="0" algn="l">
              <a:spcBef>
                <a:spcPts val="0"/>
              </a:spcBef>
              <a:spcAft>
                <a:spcPts val="0"/>
              </a:spcAft>
              <a:buClr>
                <a:srgbClr val="0097A7"/>
              </a:buClr>
              <a:buSzPts val="1200"/>
              <a:buChar char="●"/>
            </a:pPr>
            <a:r>
              <a:rPr lang="en" sz="1200">
                <a:solidFill>
                  <a:srgbClr val="0097A7"/>
                </a:solidFill>
              </a:rPr>
              <a:t>School</a:t>
            </a:r>
            <a:endParaRPr sz="1200">
              <a:solidFill>
                <a:srgbClr val="0097A7"/>
              </a:solidFill>
            </a:endParaRPr>
          </a:p>
          <a:p>
            <a:pPr indent="-304800" lvl="0" marL="457200" rtl="0" algn="l">
              <a:spcBef>
                <a:spcPts val="0"/>
              </a:spcBef>
              <a:spcAft>
                <a:spcPts val="0"/>
              </a:spcAft>
              <a:buClr>
                <a:srgbClr val="0097A7"/>
              </a:buClr>
              <a:buSzPts val="1200"/>
              <a:buChar char="●"/>
            </a:pPr>
            <a:r>
              <a:rPr lang="en" sz="1200">
                <a:solidFill>
                  <a:srgbClr val="0097A7"/>
                </a:solidFill>
              </a:rPr>
              <a:t>Parent Name</a:t>
            </a:r>
            <a:endParaRPr sz="1200">
              <a:solidFill>
                <a:srgbClr val="0097A7"/>
              </a:solidFill>
            </a:endParaRPr>
          </a:p>
          <a:p>
            <a:pPr indent="-304800" lvl="0" marL="457200" rtl="0" algn="l">
              <a:spcBef>
                <a:spcPts val="0"/>
              </a:spcBef>
              <a:spcAft>
                <a:spcPts val="0"/>
              </a:spcAft>
              <a:buClr>
                <a:srgbClr val="0097A7"/>
              </a:buClr>
              <a:buSzPts val="1200"/>
              <a:buChar char="●"/>
            </a:pPr>
            <a:r>
              <a:rPr lang="en" sz="1200">
                <a:solidFill>
                  <a:srgbClr val="0097A7"/>
                </a:solidFill>
              </a:rPr>
              <a:t>Parent Email</a:t>
            </a:r>
            <a:endParaRPr sz="1200">
              <a:solidFill>
                <a:srgbClr val="0097A7"/>
              </a:solidFill>
            </a:endParaRPr>
          </a:p>
          <a:p>
            <a:pPr indent="0" lvl="0" marL="914400" rtl="0" algn="l">
              <a:spcBef>
                <a:spcPts val="1200"/>
              </a:spcBef>
              <a:spcAft>
                <a:spcPts val="0"/>
              </a:spcAft>
              <a:buNone/>
            </a:pPr>
            <a:r>
              <a:t/>
            </a:r>
            <a:endParaRPr sz="2400">
              <a:solidFill>
                <a:srgbClr val="003A70"/>
              </a:solidFill>
            </a:endParaRPr>
          </a:p>
          <a:p>
            <a:pPr indent="0" lvl="0" marL="0" rtl="0" algn="l">
              <a:spcBef>
                <a:spcPts val="1200"/>
              </a:spcBef>
              <a:spcAft>
                <a:spcPts val="0"/>
              </a:spcAft>
              <a:buNone/>
            </a:pPr>
            <a:r>
              <a:t/>
            </a:r>
            <a:endParaRPr sz="2400">
              <a:solidFill>
                <a:srgbClr val="003A70"/>
              </a:solidFill>
            </a:endParaRPr>
          </a:p>
          <a:p>
            <a:pPr indent="0" lvl="0" marL="0" rtl="0" algn="l">
              <a:spcBef>
                <a:spcPts val="1200"/>
              </a:spcBef>
              <a:spcAft>
                <a:spcPts val="0"/>
              </a:spcAft>
              <a:buNone/>
            </a:pPr>
            <a:r>
              <a:t/>
            </a:r>
            <a:endParaRPr sz="21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1200"/>
              </a:spcAft>
              <a:buNone/>
            </a:pPr>
            <a:r>
              <a:t/>
            </a:r>
            <a:endParaRPr sz="2400">
              <a:solidFill>
                <a:srgbClr val="0097A7"/>
              </a:solidFill>
            </a:endParaRPr>
          </a:p>
        </p:txBody>
      </p:sp>
      <p:sp>
        <p:nvSpPr>
          <p:cNvPr id="644" name="Google Shape;644;p103"/>
          <p:cNvSpPr txBox="1"/>
          <p:nvPr/>
        </p:nvSpPr>
        <p:spPr>
          <a:xfrm>
            <a:off x="3757500" y="733825"/>
            <a:ext cx="5042700" cy="379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003A70"/>
                </a:solidFill>
                <a:latin typeface="Roboto"/>
                <a:ea typeface="Roboto"/>
                <a:cs typeface="Roboto"/>
                <a:sym typeface="Roboto"/>
              </a:rPr>
              <a:t>What business rules apply?</a:t>
            </a:r>
            <a:endParaRPr sz="1800">
              <a:solidFill>
                <a:srgbClr val="003A70"/>
              </a:solidFill>
              <a:latin typeface="Roboto"/>
              <a:ea typeface="Roboto"/>
              <a:cs typeface="Roboto"/>
              <a:sym typeface="Roboto"/>
            </a:endParaRPr>
          </a:p>
          <a:p>
            <a:pPr indent="-317500" lvl="0" marL="457200" rtl="0" algn="l">
              <a:spcBef>
                <a:spcPts val="0"/>
              </a:spcBef>
              <a:spcAft>
                <a:spcPts val="0"/>
              </a:spcAft>
              <a:buClr>
                <a:srgbClr val="0097A7"/>
              </a:buClr>
              <a:buSzPts val="1400"/>
              <a:buFont typeface="Roboto"/>
              <a:buChar char="●"/>
            </a:pPr>
            <a:r>
              <a:rPr lang="en">
                <a:solidFill>
                  <a:srgbClr val="0097A7"/>
                </a:solidFill>
                <a:latin typeface="Roboto"/>
                <a:ea typeface="Roboto"/>
                <a:cs typeface="Roboto"/>
                <a:sym typeface="Roboto"/>
              </a:rPr>
              <a:t>Current school year</a:t>
            </a:r>
            <a:endParaRPr>
              <a:solidFill>
                <a:srgbClr val="0097A7"/>
              </a:solidFill>
              <a:latin typeface="Roboto"/>
              <a:ea typeface="Roboto"/>
              <a:cs typeface="Roboto"/>
              <a:sym typeface="Roboto"/>
            </a:endParaRPr>
          </a:p>
          <a:p>
            <a:pPr indent="-317500" lvl="0" marL="457200" rtl="0" algn="l">
              <a:spcBef>
                <a:spcPts val="0"/>
              </a:spcBef>
              <a:spcAft>
                <a:spcPts val="0"/>
              </a:spcAft>
              <a:buClr>
                <a:srgbClr val="0097A7"/>
              </a:buClr>
              <a:buSzPts val="1400"/>
              <a:buFont typeface="Roboto"/>
              <a:buChar char="●"/>
            </a:pPr>
            <a:r>
              <a:rPr lang="en">
                <a:solidFill>
                  <a:srgbClr val="0097A7"/>
                </a:solidFill>
                <a:latin typeface="Roboto"/>
                <a:ea typeface="Roboto"/>
                <a:cs typeface="Roboto"/>
                <a:sym typeface="Roboto"/>
              </a:rPr>
              <a:t>Active enrollments only</a:t>
            </a:r>
            <a:endParaRPr>
              <a:solidFill>
                <a:srgbClr val="0097A7"/>
              </a:solidFill>
              <a:latin typeface="Roboto"/>
              <a:ea typeface="Roboto"/>
              <a:cs typeface="Roboto"/>
              <a:sym typeface="Roboto"/>
            </a:endParaRPr>
          </a:p>
          <a:p>
            <a:pPr indent="-317500" lvl="0" marL="457200" rtl="0" algn="l">
              <a:spcBef>
                <a:spcPts val="0"/>
              </a:spcBef>
              <a:spcAft>
                <a:spcPts val="0"/>
              </a:spcAft>
              <a:buClr>
                <a:srgbClr val="0097A7"/>
              </a:buClr>
              <a:buSzPts val="1400"/>
              <a:buFont typeface="Roboto"/>
              <a:buChar char="●"/>
            </a:pPr>
            <a:r>
              <a:rPr lang="en">
                <a:solidFill>
                  <a:srgbClr val="0097A7"/>
                </a:solidFill>
                <a:latin typeface="Roboto"/>
                <a:ea typeface="Roboto"/>
                <a:cs typeface="Roboto"/>
                <a:sym typeface="Roboto"/>
              </a:rPr>
              <a:t>Blank or NULL values</a:t>
            </a:r>
            <a:endParaRPr>
              <a:solidFill>
                <a:srgbClr val="0097A7"/>
              </a:solidFill>
              <a:latin typeface="Roboto"/>
              <a:ea typeface="Roboto"/>
              <a:cs typeface="Roboto"/>
              <a:sym typeface="Roboto"/>
            </a:endParaRPr>
          </a:p>
          <a:p>
            <a:pPr indent="0" lvl="0" marL="0" rtl="0" algn="l">
              <a:spcBef>
                <a:spcPts val="0"/>
              </a:spcBef>
              <a:spcAft>
                <a:spcPts val="0"/>
              </a:spcAft>
              <a:buNone/>
            </a:pPr>
            <a:r>
              <a:t/>
            </a:r>
            <a:endParaRPr>
              <a:solidFill>
                <a:srgbClr val="003A70"/>
              </a:solidFill>
              <a:latin typeface="Roboto"/>
              <a:ea typeface="Roboto"/>
              <a:cs typeface="Roboto"/>
              <a:sym typeface="Roboto"/>
            </a:endParaRPr>
          </a:p>
          <a:p>
            <a:pPr indent="0" lvl="0" marL="0" rtl="0" algn="l">
              <a:spcBef>
                <a:spcPts val="0"/>
              </a:spcBef>
              <a:spcAft>
                <a:spcPts val="0"/>
              </a:spcAft>
              <a:buNone/>
            </a:pPr>
            <a:r>
              <a:rPr lang="en" sz="1800">
                <a:solidFill>
                  <a:srgbClr val="003A70"/>
                </a:solidFill>
                <a:latin typeface="Roboto"/>
                <a:ea typeface="Roboto"/>
                <a:cs typeface="Roboto"/>
                <a:sym typeface="Roboto"/>
              </a:rPr>
              <a:t>How should the results be organized?</a:t>
            </a:r>
            <a:endParaRPr sz="1800">
              <a:solidFill>
                <a:srgbClr val="003A70"/>
              </a:solidFill>
              <a:latin typeface="Roboto"/>
              <a:ea typeface="Roboto"/>
              <a:cs typeface="Roboto"/>
              <a:sym typeface="Roboto"/>
            </a:endParaRPr>
          </a:p>
          <a:p>
            <a:pPr indent="0" lvl="0" marL="0" rtl="0" algn="l">
              <a:spcBef>
                <a:spcPts val="0"/>
              </a:spcBef>
              <a:spcAft>
                <a:spcPts val="0"/>
              </a:spcAft>
              <a:buNone/>
            </a:pPr>
            <a:r>
              <a:rPr lang="en">
                <a:solidFill>
                  <a:srgbClr val="0097A7"/>
                </a:solidFill>
                <a:latin typeface="Roboto"/>
                <a:ea typeface="Roboto"/>
                <a:cs typeface="Roboto"/>
                <a:sym typeface="Roboto"/>
              </a:rPr>
              <a:t>Sort by School → Grade → Student</a:t>
            </a:r>
            <a:endParaRPr>
              <a:solidFill>
                <a:srgbClr val="0097A7"/>
              </a:solidFill>
              <a:latin typeface="Roboto"/>
              <a:ea typeface="Roboto"/>
              <a:cs typeface="Roboto"/>
              <a:sym typeface="Roboto"/>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8" name="Shape 648"/>
        <p:cNvGrpSpPr/>
        <p:nvPr/>
      </p:nvGrpSpPr>
      <p:grpSpPr>
        <a:xfrm>
          <a:off x="0" y="0"/>
          <a:ext cx="0" cy="0"/>
          <a:chOff x="0" y="0"/>
          <a:chExt cx="0" cy="0"/>
        </a:xfrm>
      </p:grpSpPr>
      <p:sp>
        <p:nvSpPr>
          <p:cNvPr id="649" name="Google Shape;649;p104"/>
          <p:cNvSpPr txBox="1"/>
          <p:nvPr>
            <p:ph type="title"/>
          </p:nvPr>
        </p:nvSpPr>
        <p:spPr>
          <a:xfrm>
            <a:off x="311700" y="915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Reusable</a:t>
            </a:r>
            <a:r>
              <a:rPr lang="en" sz="3000"/>
              <a:t> AI Prompt:</a:t>
            </a:r>
            <a:endParaRPr sz="3000"/>
          </a:p>
        </p:txBody>
      </p:sp>
      <p:sp>
        <p:nvSpPr>
          <p:cNvPr id="650" name="Google Shape;650;p104"/>
          <p:cNvSpPr txBox="1"/>
          <p:nvPr>
            <p:ph idx="1" type="body"/>
          </p:nvPr>
        </p:nvSpPr>
        <p:spPr>
          <a:xfrm>
            <a:off x="311700" y="664275"/>
            <a:ext cx="8520600" cy="3940500"/>
          </a:xfrm>
          <a:prstGeom prst="rect">
            <a:avLst/>
          </a:prstGeom>
        </p:spPr>
        <p:txBody>
          <a:bodyPr anchorCtr="0" anchor="t" bIns="91425" lIns="91425" spcFirstLastPara="1" rIns="91425" wrap="square" tIns="91425">
            <a:noAutofit/>
          </a:bodyPr>
          <a:lstStyle/>
          <a:p>
            <a:pPr indent="0" lvl="0" marL="1371600" rtl="0" algn="l">
              <a:spcBef>
                <a:spcPts val="0"/>
              </a:spcBef>
              <a:spcAft>
                <a:spcPts val="0"/>
              </a:spcAft>
              <a:buNone/>
            </a:pPr>
            <a:r>
              <a:t/>
            </a:r>
            <a:endParaRPr>
              <a:solidFill>
                <a:srgbClr val="003A70"/>
              </a:solidFill>
            </a:endParaRPr>
          </a:p>
          <a:p>
            <a:pPr indent="0" lvl="0" marL="0" rtl="0" algn="l">
              <a:spcBef>
                <a:spcPts val="1200"/>
              </a:spcBef>
              <a:spcAft>
                <a:spcPts val="0"/>
              </a:spcAft>
              <a:buNone/>
            </a:pPr>
            <a:r>
              <a:rPr lang="en" sz="2200">
                <a:solidFill>
                  <a:srgbClr val="003A70"/>
                </a:solidFill>
              </a:rPr>
              <a:t>Help me write an </a:t>
            </a:r>
            <a:r>
              <a:rPr lang="en" sz="2200"/>
              <a:t>Infinite Campus Data Validation Reports (Direct SQL) </a:t>
            </a:r>
            <a:r>
              <a:rPr lang="en" sz="2200">
                <a:solidFill>
                  <a:srgbClr val="003A70"/>
                </a:solidFill>
              </a:rPr>
              <a:t>query to identify [missing data element]. Include [fields needed]. Only include [active students/staff/etc.]. Apply these business rules: [rules]. Sort the results by [sort order]. Explain which tables and joins are being used.</a:t>
            </a:r>
            <a:endParaRPr sz="2200">
              <a:solidFill>
                <a:srgbClr val="003A70"/>
              </a:solidFill>
            </a:endParaRPr>
          </a:p>
          <a:p>
            <a:pPr indent="0" lvl="0" marL="914400" rtl="0" algn="l">
              <a:spcBef>
                <a:spcPts val="1200"/>
              </a:spcBef>
              <a:spcAft>
                <a:spcPts val="0"/>
              </a:spcAft>
              <a:buNone/>
            </a:pPr>
            <a:r>
              <a:t/>
            </a:r>
            <a:endParaRPr sz="2400">
              <a:solidFill>
                <a:srgbClr val="003A70"/>
              </a:solidFill>
            </a:endParaRPr>
          </a:p>
          <a:p>
            <a:pPr indent="0" lvl="0" marL="0" rtl="0" algn="l">
              <a:spcBef>
                <a:spcPts val="1200"/>
              </a:spcBef>
              <a:spcAft>
                <a:spcPts val="0"/>
              </a:spcAft>
              <a:buNone/>
            </a:pPr>
            <a:r>
              <a:t/>
            </a:r>
            <a:endParaRPr sz="2400">
              <a:solidFill>
                <a:srgbClr val="003A70"/>
              </a:solidFill>
            </a:endParaRPr>
          </a:p>
          <a:p>
            <a:pPr indent="0" lvl="0" marL="0" rtl="0" algn="l">
              <a:spcBef>
                <a:spcPts val="1200"/>
              </a:spcBef>
              <a:spcAft>
                <a:spcPts val="0"/>
              </a:spcAft>
              <a:buNone/>
            </a:pPr>
            <a:r>
              <a:t/>
            </a:r>
            <a:endParaRPr sz="21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1200"/>
              </a:spcAft>
              <a:buNone/>
            </a:pPr>
            <a:r>
              <a:t/>
            </a:r>
            <a:endParaRPr sz="2400">
              <a:solidFill>
                <a:srgbClr val="0097A7"/>
              </a:solidFill>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 name="Shape 654"/>
        <p:cNvGrpSpPr/>
        <p:nvPr/>
      </p:nvGrpSpPr>
      <p:grpSpPr>
        <a:xfrm>
          <a:off x="0" y="0"/>
          <a:ext cx="0" cy="0"/>
          <a:chOff x="0" y="0"/>
          <a:chExt cx="0" cy="0"/>
        </a:xfrm>
      </p:grpSpPr>
      <p:sp>
        <p:nvSpPr>
          <p:cNvPr id="655" name="Google Shape;655;p105"/>
          <p:cNvSpPr txBox="1"/>
          <p:nvPr>
            <p:ph type="title"/>
          </p:nvPr>
        </p:nvSpPr>
        <p:spPr>
          <a:xfrm>
            <a:off x="311700" y="915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Troubleshooting Failed Queries</a:t>
            </a:r>
            <a:endParaRPr sz="3000"/>
          </a:p>
        </p:txBody>
      </p:sp>
      <p:sp>
        <p:nvSpPr>
          <p:cNvPr id="656" name="Google Shape;656;p105"/>
          <p:cNvSpPr txBox="1"/>
          <p:nvPr>
            <p:ph idx="1" type="body"/>
          </p:nvPr>
        </p:nvSpPr>
        <p:spPr>
          <a:xfrm>
            <a:off x="311700" y="664275"/>
            <a:ext cx="8520600" cy="39405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003A70"/>
              </a:buClr>
              <a:buSzPts val="1800"/>
              <a:buChar char="●"/>
            </a:pPr>
            <a:r>
              <a:rPr lang="en"/>
              <a:t>At minimum, you can </a:t>
            </a:r>
            <a:r>
              <a:rPr lang="en"/>
              <a:t>supply</a:t>
            </a:r>
            <a:r>
              <a:rPr lang="en"/>
              <a:t> the error from your queries to your preferred AI tool</a:t>
            </a:r>
            <a:endParaRPr/>
          </a:p>
          <a:p>
            <a:pPr indent="-342900" lvl="0" marL="457200" rtl="0" algn="l">
              <a:spcBef>
                <a:spcPts val="0"/>
              </a:spcBef>
              <a:spcAft>
                <a:spcPts val="0"/>
              </a:spcAft>
              <a:buSzPts val="1800"/>
              <a:buChar char="●"/>
            </a:pPr>
            <a:r>
              <a:rPr lang="en"/>
              <a:t>There are a few recurring errors that we have noticed, particularly around filtering to calendar or schools. </a:t>
            </a:r>
            <a:endParaRPr/>
          </a:p>
          <a:p>
            <a:pPr indent="-317500" lvl="1" marL="914400" rtl="0" algn="l">
              <a:spcBef>
                <a:spcPts val="0"/>
              </a:spcBef>
              <a:spcAft>
                <a:spcPts val="0"/>
              </a:spcAft>
              <a:buSzPts val="1400"/>
              <a:buChar char="○"/>
            </a:pPr>
            <a:r>
              <a:rPr lang="en"/>
              <a:t>Once you figure out a reliable way to filter this, you can reuse it each time.</a:t>
            </a:r>
            <a:endParaRPr/>
          </a:p>
          <a:p>
            <a:pPr indent="-342900" lvl="0" marL="457200" rtl="0" algn="l">
              <a:spcBef>
                <a:spcPts val="0"/>
              </a:spcBef>
              <a:spcAft>
                <a:spcPts val="0"/>
              </a:spcAft>
              <a:buSzPts val="1800"/>
              <a:buChar char="●"/>
            </a:pPr>
            <a:r>
              <a:rPr lang="en"/>
              <a:t>Provide</a:t>
            </a:r>
            <a:r>
              <a:rPr lang="en"/>
              <a:t> the AI tool 1 or more successful SQL queries to pattern after</a:t>
            </a:r>
            <a:endParaRPr/>
          </a:p>
          <a:p>
            <a:pPr indent="0" lvl="0" marL="0" rtl="0" algn="l">
              <a:spcBef>
                <a:spcPts val="1200"/>
              </a:spcBef>
              <a:spcAft>
                <a:spcPts val="0"/>
              </a:spcAft>
              <a:buNone/>
            </a:pPr>
            <a:r>
              <a:t/>
            </a:r>
            <a:endParaRPr sz="2200">
              <a:solidFill>
                <a:srgbClr val="003A70"/>
              </a:solidFill>
            </a:endParaRPr>
          </a:p>
          <a:p>
            <a:pPr indent="0" lvl="0" marL="914400" rtl="0" algn="l">
              <a:spcBef>
                <a:spcPts val="1200"/>
              </a:spcBef>
              <a:spcAft>
                <a:spcPts val="0"/>
              </a:spcAft>
              <a:buNone/>
            </a:pPr>
            <a:r>
              <a:t/>
            </a:r>
            <a:endParaRPr sz="2400">
              <a:solidFill>
                <a:srgbClr val="003A70"/>
              </a:solidFill>
            </a:endParaRPr>
          </a:p>
          <a:p>
            <a:pPr indent="0" lvl="0" marL="0" rtl="0" algn="l">
              <a:spcBef>
                <a:spcPts val="1200"/>
              </a:spcBef>
              <a:spcAft>
                <a:spcPts val="0"/>
              </a:spcAft>
              <a:buNone/>
            </a:pPr>
            <a:r>
              <a:t/>
            </a:r>
            <a:endParaRPr sz="2400">
              <a:solidFill>
                <a:srgbClr val="003A70"/>
              </a:solidFill>
            </a:endParaRPr>
          </a:p>
          <a:p>
            <a:pPr indent="0" lvl="0" marL="0" rtl="0" algn="l">
              <a:spcBef>
                <a:spcPts val="1200"/>
              </a:spcBef>
              <a:spcAft>
                <a:spcPts val="0"/>
              </a:spcAft>
              <a:buNone/>
            </a:pPr>
            <a:r>
              <a:t/>
            </a:r>
            <a:endParaRPr sz="21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1200"/>
              </a:spcAft>
              <a:buNone/>
            </a:pPr>
            <a:r>
              <a:t/>
            </a:r>
            <a:endParaRPr sz="2400">
              <a:solidFill>
                <a:srgbClr val="0097A7"/>
              </a:solidFill>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0" name="Shape 660"/>
        <p:cNvGrpSpPr/>
        <p:nvPr/>
      </p:nvGrpSpPr>
      <p:grpSpPr>
        <a:xfrm>
          <a:off x="0" y="0"/>
          <a:ext cx="0" cy="0"/>
          <a:chOff x="0" y="0"/>
          <a:chExt cx="0" cy="0"/>
        </a:xfrm>
      </p:grpSpPr>
      <p:sp>
        <p:nvSpPr>
          <p:cNvPr id="661" name="Google Shape;661;p106"/>
          <p:cNvSpPr txBox="1"/>
          <p:nvPr>
            <p:ph type="title"/>
          </p:nvPr>
        </p:nvSpPr>
        <p:spPr>
          <a:xfrm>
            <a:off x="311700" y="915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Best Practices:</a:t>
            </a:r>
            <a:endParaRPr sz="3000"/>
          </a:p>
        </p:txBody>
      </p:sp>
      <p:sp>
        <p:nvSpPr>
          <p:cNvPr id="662" name="Google Shape;662;p106"/>
          <p:cNvSpPr txBox="1"/>
          <p:nvPr>
            <p:ph idx="1" type="body"/>
          </p:nvPr>
        </p:nvSpPr>
        <p:spPr>
          <a:xfrm>
            <a:off x="311700" y="664275"/>
            <a:ext cx="8520600" cy="39405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003A70"/>
              </a:buClr>
              <a:buSzPts val="1800"/>
              <a:buChar char="●"/>
            </a:pPr>
            <a:r>
              <a:rPr lang="en"/>
              <a:t>Do not supply any student data to AI Tools without a very clear understanding of their data privacy policies</a:t>
            </a:r>
            <a:endParaRPr/>
          </a:p>
          <a:p>
            <a:pPr indent="-342900" lvl="0" marL="457200" rtl="0" algn="l">
              <a:spcBef>
                <a:spcPts val="0"/>
              </a:spcBef>
              <a:spcAft>
                <a:spcPts val="0"/>
              </a:spcAft>
              <a:buSzPts val="1800"/>
              <a:buChar char="●"/>
            </a:pPr>
            <a:r>
              <a:rPr lang="en"/>
              <a:t>Provide anonymized data or tell it to insert ###### where needed</a:t>
            </a:r>
            <a:endParaRPr/>
          </a:p>
          <a:p>
            <a:pPr indent="-342900" lvl="0" marL="457200" rtl="0" algn="l">
              <a:spcBef>
                <a:spcPts val="0"/>
              </a:spcBef>
              <a:spcAft>
                <a:spcPts val="0"/>
              </a:spcAft>
              <a:buSzPts val="1800"/>
              <a:buChar char="●"/>
            </a:pPr>
            <a:r>
              <a:rPr lang="en"/>
              <a:t>Know when to quit - if it’s not working after 5-10 prompts, give up, get coffee, and try another approach</a:t>
            </a:r>
            <a:endParaRPr/>
          </a:p>
          <a:p>
            <a:pPr indent="-342900" lvl="0" marL="457200" rtl="0" algn="l">
              <a:spcBef>
                <a:spcPts val="0"/>
              </a:spcBef>
              <a:spcAft>
                <a:spcPts val="0"/>
              </a:spcAft>
              <a:buSzPts val="1800"/>
              <a:buChar char="●"/>
            </a:pPr>
            <a:r>
              <a:rPr lang="en"/>
              <a:t>Try working with multiple AI tools, have them check each other’s code</a:t>
            </a:r>
            <a:endParaRPr/>
          </a:p>
          <a:p>
            <a:pPr indent="0" lvl="0" marL="0" rtl="0" algn="l">
              <a:spcBef>
                <a:spcPts val="1200"/>
              </a:spcBef>
              <a:spcAft>
                <a:spcPts val="0"/>
              </a:spcAft>
              <a:buNone/>
            </a:pPr>
            <a:r>
              <a:t/>
            </a:r>
            <a:endParaRPr sz="2200">
              <a:solidFill>
                <a:srgbClr val="003A70"/>
              </a:solidFill>
            </a:endParaRPr>
          </a:p>
          <a:p>
            <a:pPr indent="0" lvl="0" marL="914400" rtl="0" algn="l">
              <a:spcBef>
                <a:spcPts val="1200"/>
              </a:spcBef>
              <a:spcAft>
                <a:spcPts val="0"/>
              </a:spcAft>
              <a:buNone/>
            </a:pPr>
            <a:r>
              <a:t/>
            </a:r>
            <a:endParaRPr sz="2400">
              <a:solidFill>
                <a:srgbClr val="003A70"/>
              </a:solidFill>
            </a:endParaRPr>
          </a:p>
          <a:p>
            <a:pPr indent="0" lvl="0" marL="0" rtl="0" algn="l">
              <a:spcBef>
                <a:spcPts val="1200"/>
              </a:spcBef>
              <a:spcAft>
                <a:spcPts val="0"/>
              </a:spcAft>
              <a:buNone/>
            </a:pPr>
            <a:r>
              <a:t/>
            </a:r>
            <a:endParaRPr sz="2400">
              <a:solidFill>
                <a:srgbClr val="003A70"/>
              </a:solidFill>
            </a:endParaRPr>
          </a:p>
          <a:p>
            <a:pPr indent="0" lvl="0" marL="0" rtl="0" algn="l">
              <a:spcBef>
                <a:spcPts val="1200"/>
              </a:spcBef>
              <a:spcAft>
                <a:spcPts val="0"/>
              </a:spcAft>
              <a:buNone/>
            </a:pPr>
            <a:r>
              <a:t/>
            </a:r>
            <a:endParaRPr sz="21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0"/>
              </a:spcAft>
              <a:buNone/>
            </a:pPr>
            <a:r>
              <a:t/>
            </a:r>
            <a:endParaRPr sz="2400">
              <a:solidFill>
                <a:srgbClr val="0097A7"/>
              </a:solidFill>
            </a:endParaRPr>
          </a:p>
          <a:p>
            <a:pPr indent="0" lvl="0" marL="0" rtl="0" algn="l">
              <a:spcBef>
                <a:spcPts val="1200"/>
              </a:spcBef>
              <a:spcAft>
                <a:spcPts val="1200"/>
              </a:spcAft>
              <a:buNone/>
            </a:pPr>
            <a:r>
              <a:t/>
            </a:r>
            <a:endParaRPr sz="2400">
              <a:solidFill>
                <a:srgbClr val="0097A7"/>
              </a:solidFill>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6" name="Shape 666"/>
        <p:cNvGrpSpPr/>
        <p:nvPr/>
      </p:nvGrpSpPr>
      <p:grpSpPr>
        <a:xfrm>
          <a:off x="0" y="0"/>
          <a:ext cx="0" cy="0"/>
          <a:chOff x="0" y="0"/>
          <a:chExt cx="0" cy="0"/>
        </a:xfrm>
      </p:grpSpPr>
      <p:sp>
        <p:nvSpPr>
          <p:cNvPr id="667" name="Google Shape;667;p107"/>
          <p:cNvSpPr txBox="1"/>
          <p:nvPr>
            <p:ph type="title"/>
          </p:nvPr>
        </p:nvSpPr>
        <p:spPr>
          <a:xfrm>
            <a:off x="311700" y="915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Resources →</a:t>
            </a:r>
            <a:r>
              <a:rPr b="0" lang="en" sz="1400">
                <a:solidFill>
                  <a:srgbClr val="0097A7"/>
                </a:solidFill>
              </a:rPr>
              <a:t> </a:t>
            </a:r>
            <a:r>
              <a:rPr lang="en" sz="3000"/>
              <a:t>Cheat Sheets→ Q&amp;A</a:t>
            </a:r>
            <a:endParaRPr sz="3000"/>
          </a:p>
        </p:txBody>
      </p:sp>
      <p:sp>
        <p:nvSpPr>
          <p:cNvPr id="668" name="Google Shape;668;p107"/>
          <p:cNvSpPr txBox="1"/>
          <p:nvPr>
            <p:ph idx="1" type="body"/>
          </p:nvPr>
        </p:nvSpPr>
        <p:spPr>
          <a:xfrm>
            <a:off x="311700" y="664275"/>
            <a:ext cx="8520600" cy="3940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Use the collaborative Ad Hoc Reports community for ideas</a:t>
            </a:r>
            <a:endParaRPr/>
          </a:p>
          <a:p>
            <a:pPr indent="0" lvl="0" marL="0" rtl="0" algn="l">
              <a:spcBef>
                <a:spcPts val="1200"/>
              </a:spcBef>
              <a:spcAft>
                <a:spcPts val="0"/>
              </a:spcAft>
              <a:buNone/>
            </a:pPr>
            <a:r>
              <a:rPr lang="en" u="sng">
                <a:solidFill>
                  <a:schemeClr val="hlink"/>
                </a:solidFill>
                <a:hlinkClick r:id="rId3"/>
              </a:rPr>
              <a:t>SQL for Total Enrollments and Absences by Date</a:t>
            </a:r>
            <a:endParaRPr/>
          </a:p>
          <a:p>
            <a:pPr indent="0" lvl="0" marL="0" rtl="0" algn="l">
              <a:spcBef>
                <a:spcPts val="1200"/>
              </a:spcBef>
              <a:spcAft>
                <a:spcPts val="0"/>
              </a:spcAft>
              <a:buNone/>
            </a:pPr>
            <a:r>
              <a:rPr lang="en" u="sng">
                <a:solidFill>
                  <a:schemeClr val="hlink"/>
                </a:solidFill>
                <a:hlinkClick r:id="rId4"/>
              </a:rPr>
              <a:t>Future Enrollment Validation Reports (SQL)</a:t>
            </a:r>
            <a:endParaRPr/>
          </a:p>
          <a:p>
            <a:pPr indent="0" lvl="0" marL="0" rtl="0" algn="l">
              <a:spcBef>
                <a:spcPts val="1200"/>
              </a:spcBef>
              <a:spcAft>
                <a:spcPts val="0"/>
              </a:spcAft>
              <a:buNone/>
            </a:pPr>
            <a:r>
              <a:rPr lang="en" u="sng">
                <a:solidFill>
                  <a:schemeClr val="hlink"/>
                </a:solidFill>
                <a:hlinkClick r:id="rId5"/>
              </a:rPr>
              <a:t>DRAFT: Stored Grades Reports SQL</a:t>
            </a:r>
            <a:endParaRPr/>
          </a:p>
          <a:p>
            <a:pPr indent="0" lvl="0" marL="0" rtl="0" algn="l">
              <a:spcBef>
                <a:spcPts val="1200"/>
              </a:spcBef>
              <a:spcAft>
                <a:spcPts val="0"/>
              </a:spcAft>
              <a:buNone/>
            </a:pPr>
            <a:r>
              <a:rPr lang="en" u="sng">
                <a:solidFill>
                  <a:schemeClr val="hlink"/>
                </a:solidFill>
                <a:hlinkClick r:id="rId6"/>
              </a:rPr>
              <a:t>Finding 26-27 Course Requests for 25-26 Students (SQL)</a:t>
            </a:r>
            <a:endParaRPr/>
          </a:p>
          <a:p>
            <a:pPr indent="0" lvl="0" marL="0" rtl="0" algn="l">
              <a:spcBef>
                <a:spcPts val="1200"/>
              </a:spcBef>
              <a:spcAft>
                <a:spcPts val="0"/>
              </a:spcAft>
              <a:buNone/>
            </a:pPr>
            <a:r>
              <a:rPr lang="en" u="sng">
                <a:solidFill>
                  <a:schemeClr val="hlink"/>
                </a:solidFill>
                <a:hlinkClick r:id="rId7"/>
              </a:rPr>
              <a:t>NC SIS Users Group (Github)</a:t>
            </a:r>
            <a:endParaRPr/>
          </a:p>
          <a:p>
            <a:pPr indent="0" lvl="0" marL="0" rtl="0" algn="l">
              <a:spcBef>
                <a:spcPts val="1200"/>
              </a:spcBef>
              <a:spcAft>
                <a:spcPts val="1200"/>
              </a:spcAft>
              <a:buNone/>
            </a:pPr>
            <a:r>
              <a:rPr lang="en" u="sng">
                <a:solidFill>
                  <a:schemeClr val="hlink"/>
                </a:solidFill>
                <a:hlinkClick r:id="rId8"/>
              </a:rPr>
              <a:t>Infinite</a:t>
            </a:r>
            <a:r>
              <a:rPr lang="en" u="sng">
                <a:solidFill>
                  <a:schemeClr val="hlink"/>
                </a:solidFill>
                <a:hlinkClick r:id="rId9"/>
              </a:rPr>
              <a:t> Campus Developers User Group</a:t>
            </a:r>
            <a:r>
              <a:rPr lang="en"/>
              <a:t> (Contact Mark Samberg)</a:t>
            </a:r>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sp>
        <p:nvSpPr>
          <p:cNvPr id="673" name="Google Shape;673;p108"/>
          <p:cNvSpPr txBox="1"/>
          <p:nvPr>
            <p:ph type="title"/>
          </p:nvPr>
        </p:nvSpPr>
        <p:spPr>
          <a:xfrm>
            <a:off x="311700" y="2150850"/>
            <a:ext cx="8520600" cy="841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 sz="4050"/>
              <a:t>After each session we ask that you please provide feedback in SCHED.</a:t>
            </a:r>
            <a:endParaRPr sz="405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