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Roboto Serif"/>
      <p:regular r:id="rId42"/>
      <p:bold r:id="rId43"/>
      <p:italic r:id="rId44"/>
      <p:boldItalic r:id="rId45"/>
    </p:embeddedFont>
    <p:embeddedFont>
      <p:font typeface="Roboto"/>
      <p:regular r:id="rId46"/>
      <p:bold r:id="rId47"/>
      <p:italic r:id="rId48"/>
      <p:boldItalic r:id="rId49"/>
    </p:embeddedFont>
    <p:embeddedFont>
      <p:font typeface="Roboto Condensed"/>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RobotoSerif-regular.fntdata"/><Relationship Id="rId41" Type="http://schemas.openxmlformats.org/officeDocument/2006/relationships/slide" Target="slides/slide36.xml"/><Relationship Id="rId44" Type="http://schemas.openxmlformats.org/officeDocument/2006/relationships/font" Target="fonts/RobotoSerif-italic.fntdata"/><Relationship Id="rId43" Type="http://schemas.openxmlformats.org/officeDocument/2006/relationships/font" Target="fonts/RobotoSerif-bold.fntdata"/><Relationship Id="rId46" Type="http://schemas.openxmlformats.org/officeDocument/2006/relationships/font" Target="fonts/Roboto-regular.fntdata"/><Relationship Id="rId45" Type="http://schemas.openxmlformats.org/officeDocument/2006/relationships/font" Target="fonts/RobotoSerif-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italic.fntdata"/><Relationship Id="rId47" Type="http://schemas.openxmlformats.org/officeDocument/2006/relationships/font" Target="fonts/Roboto-bold.fntdata"/><Relationship Id="rId49"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Condensed-bold.fntdata"/><Relationship Id="rId50" Type="http://schemas.openxmlformats.org/officeDocument/2006/relationships/font" Target="fonts/RobotoCondensed-regular.fntdata"/><Relationship Id="rId53" Type="http://schemas.openxmlformats.org/officeDocument/2006/relationships/font" Target="fonts/RobotoCondensed-boldItalic.fntdata"/><Relationship Id="rId52" Type="http://schemas.openxmlformats.org/officeDocument/2006/relationships/font" Target="fonts/RobotoCondense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f54da6a0b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f54da6a0b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54da6a0b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f54da6a0b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0f4352754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0f4352754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54da6a0ba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f54da6a0ba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54da6a0b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f54da6a0b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4da6a0ba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54da6a0ba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54da6a0ba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f54da6a0ba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4da6a0b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54da6a0b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54da6a0ba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f54da6a0ba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51abf036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51abf036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c5fbd449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c5fbd449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54da6a0ba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54da6a0ba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51abf0360_1_1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51abf0360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54da6a0ba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f54da6a0ba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54da6a0b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54da6a0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54da6a0b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f54da6a0b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51abf0360_1_1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f51abf0360_1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f54da6a0ba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f54da6a0ba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f54da6a0ba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f54da6a0ba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f54da6a0ba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f54da6a0ba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4da6a0b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4da6a0b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f573821bd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f573821bd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54da6a0ba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54da6a0ba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f54da6a0ba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f54da6a0ba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54da6a0ba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54da6a0ba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f54da6a0ba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f54da6a0ba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54da6a0ba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f54da6a0ba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54da6a0ba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f54da6a0ba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e25e0664c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e25e0664c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e6d4f126fa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e6d4f126fa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eb2b11c5a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eb2b11c5a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6d4f126f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6d4f126f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54da6a0b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54da6a0b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54da6a0ba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f54da6a0b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54da6a0b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f54da6a0b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067858" y="2409224"/>
            <a:ext cx="5008800" cy="13476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1" name="Google Shape;11;p2"/>
          <p:cNvSpPr txBox="1"/>
          <p:nvPr>
            <p:ph idx="1" type="subTitle"/>
          </p:nvPr>
        </p:nvSpPr>
        <p:spPr>
          <a:xfrm>
            <a:off x="2067613" y="3720579"/>
            <a:ext cx="5008800" cy="72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600"/>
              <a:buNone/>
              <a:defRPr sz="2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b="22932" l="3890" r="3723" t="25407"/>
          <a:stretch/>
        </p:blipFill>
        <p:spPr>
          <a:xfrm>
            <a:off x="1640900" y="634750"/>
            <a:ext cx="5862226" cy="1638899"/>
          </a:xfrm>
          <a:prstGeom prst="rect">
            <a:avLst/>
          </a:prstGeom>
          <a:noFill/>
          <a:ln>
            <a:noFill/>
          </a:ln>
        </p:spPr>
      </p:pic>
      <p:pic>
        <p:nvPicPr>
          <p:cNvPr id="14" name="Google Shape;14;p2"/>
          <p:cNvPicPr preferRelativeResize="0"/>
          <p:nvPr/>
        </p:nvPicPr>
        <p:blipFill rotWithShape="1">
          <a:blip r:embed="rId3">
            <a:alphaModFix/>
          </a:blip>
          <a:srcRect b="0" l="1362" r="1362" t="0"/>
          <a:stretch/>
        </p:blipFill>
        <p:spPr>
          <a:xfrm>
            <a:off x="0" y="1852575"/>
            <a:ext cx="4648125" cy="334900"/>
          </a:xfrm>
          <a:prstGeom prst="rect">
            <a:avLst/>
          </a:prstGeom>
          <a:noFill/>
          <a:ln>
            <a:noFill/>
          </a:ln>
        </p:spPr>
      </p:pic>
      <p:pic>
        <p:nvPicPr>
          <p:cNvPr id="15" name="Google Shape;15;p2"/>
          <p:cNvPicPr preferRelativeResize="0"/>
          <p:nvPr/>
        </p:nvPicPr>
        <p:blipFill rotWithShape="1">
          <a:blip r:embed="rId3">
            <a:alphaModFix/>
          </a:blip>
          <a:srcRect b="0" l="1362" r="1362" t="0"/>
          <a:stretch/>
        </p:blipFill>
        <p:spPr>
          <a:xfrm>
            <a:off x="5652850" y="1852575"/>
            <a:ext cx="3491149" cy="334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2FB4D2"/>
              </a:buClr>
              <a:buSzPts val="12000"/>
              <a:buNone/>
              <a:defRPr sz="12000">
                <a:solidFill>
                  <a:srgbClr val="2FB4D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1" name="Google Shape;6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2" name="Google Shape;62;p11"/>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p12"/>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12"/>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66" name="Google Shape;66;p12"/>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mp; Picture">
  <p:cSld name="Title, Content &amp; Picture">
    <p:spTree>
      <p:nvGrpSpPr>
        <p:cNvPr id="67" name="Shape 67"/>
        <p:cNvGrpSpPr/>
        <p:nvPr/>
      </p:nvGrpSpPr>
      <p:grpSpPr>
        <a:xfrm>
          <a:off x="0" y="0"/>
          <a:ext cx="0" cy="0"/>
          <a:chOff x="0" y="0"/>
          <a:chExt cx="0" cy="0"/>
        </a:xfrm>
      </p:grpSpPr>
      <p:sp>
        <p:nvSpPr>
          <p:cNvPr id="68" name="Google Shape;68;p13"/>
          <p:cNvSpPr txBox="1"/>
          <p:nvPr>
            <p:ph type="title"/>
          </p:nvPr>
        </p:nvSpPr>
        <p:spPr>
          <a:xfrm>
            <a:off x="381000" y="476250"/>
            <a:ext cx="8382000" cy="762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69" name="Google Shape;69;p13"/>
          <p:cNvSpPr txBox="1"/>
          <p:nvPr>
            <p:ph idx="1" type="body"/>
          </p:nvPr>
        </p:nvSpPr>
        <p:spPr>
          <a:xfrm>
            <a:off x="381000" y="1352550"/>
            <a:ext cx="4114800" cy="3200400"/>
          </a:xfrm>
          <a:prstGeom prst="rect">
            <a:avLst/>
          </a:prstGeom>
          <a:noFill/>
          <a:ln>
            <a:noFill/>
          </a:ln>
        </p:spPr>
        <p:txBody>
          <a:bodyPr anchorCtr="0" anchor="t" bIns="45700" lIns="91425" spcFirstLastPara="1" rIns="91425" wrap="square" tIns="45700">
            <a:noAutofit/>
          </a:bodyPr>
          <a:lstStyle>
            <a:lvl1pPr indent="-361950" lvl="0" marL="457200" algn="l">
              <a:spcBef>
                <a:spcPts val="420"/>
              </a:spcBef>
              <a:spcAft>
                <a:spcPts val="0"/>
              </a:spcAft>
              <a:buClr>
                <a:srgbClr val="003A70"/>
              </a:buClr>
              <a:buSzPts val="2100"/>
              <a:buFont typeface="Arial"/>
              <a:buChar char="●"/>
              <a:defRPr sz="2100"/>
            </a:lvl1pPr>
            <a:lvl2pPr indent="-342900" lvl="1" marL="914400" algn="l">
              <a:spcBef>
                <a:spcPts val="360"/>
              </a:spcBef>
              <a:spcAft>
                <a:spcPts val="0"/>
              </a:spcAft>
              <a:buClr>
                <a:srgbClr val="003A70"/>
              </a:buClr>
              <a:buSzPts val="1800"/>
              <a:buFont typeface="Arial"/>
              <a:buChar char="○"/>
              <a:defRPr sz="1800"/>
            </a:lvl2pPr>
            <a:lvl3pPr indent="-323850" lvl="2" marL="1371600" algn="l">
              <a:spcBef>
                <a:spcPts val="300"/>
              </a:spcBef>
              <a:spcAft>
                <a:spcPts val="0"/>
              </a:spcAft>
              <a:buClr>
                <a:srgbClr val="003A70"/>
              </a:buClr>
              <a:buSzPts val="1500"/>
              <a:buFont typeface="Arial"/>
              <a:buChar char="■"/>
              <a:defRPr sz="1500"/>
            </a:lvl3pPr>
            <a:lvl4pPr indent="-314325" lvl="3" marL="1828800" algn="l">
              <a:spcBef>
                <a:spcPts val="270"/>
              </a:spcBef>
              <a:spcAft>
                <a:spcPts val="0"/>
              </a:spcAft>
              <a:buClr>
                <a:srgbClr val="003A70"/>
              </a:buClr>
              <a:buSzPts val="1350"/>
              <a:buFont typeface="Arial"/>
              <a:buChar char="●"/>
              <a:defRPr sz="1350"/>
            </a:lvl4pPr>
            <a:lvl5pPr indent="-314325" lvl="4" marL="2286000" algn="l">
              <a:spcBef>
                <a:spcPts val="270"/>
              </a:spcBef>
              <a:spcAft>
                <a:spcPts val="0"/>
              </a:spcAft>
              <a:buClr>
                <a:srgbClr val="003A70"/>
              </a:buClr>
              <a:buSzPts val="1350"/>
              <a:buFont typeface="Arial"/>
              <a:buChar char="○"/>
              <a:defRPr sz="1350"/>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70" name="Google Shape;70;p13"/>
          <p:cNvSpPr/>
          <p:nvPr>
            <p:ph idx="2" type="pic"/>
          </p:nvPr>
        </p:nvSpPr>
        <p:spPr>
          <a:xfrm>
            <a:off x="4648200" y="1352550"/>
            <a:ext cx="4114800" cy="3200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HEADER_1">
    <p:bg>
      <p:bgPr>
        <a:solidFill>
          <a:schemeClr val="lt1"/>
        </a:solidFill>
      </p:bgPr>
    </p:bg>
    <p:spTree>
      <p:nvGrpSpPr>
        <p:cNvPr id="71" name="Shape 71"/>
        <p:cNvGrpSpPr/>
        <p:nvPr/>
      </p:nvGrpSpPr>
      <p:grpSpPr>
        <a:xfrm>
          <a:off x="0" y="0"/>
          <a:ext cx="0" cy="0"/>
          <a:chOff x="0" y="0"/>
          <a:chExt cx="0" cy="0"/>
        </a:xfrm>
      </p:grpSpPr>
      <p:sp>
        <p:nvSpPr>
          <p:cNvPr id="72" name="Google Shape;72;p14"/>
          <p:cNvSpPr txBox="1"/>
          <p:nvPr>
            <p:ph type="title"/>
          </p:nvPr>
        </p:nvSpPr>
        <p:spPr>
          <a:xfrm>
            <a:off x="250353" y="249325"/>
            <a:ext cx="8643300" cy="1314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9000"/>
              <a:buNone/>
              <a:defRPr sz="9000"/>
            </a:lvl1pPr>
            <a:lvl2pPr lvl="1" algn="ctr">
              <a:lnSpc>
                <a:spcPct val="100000"/>
              </a:lnSpc>
              <a:spcBef>
                <a:spcPts val="0"/>
              </a:spcBef>
              <a:spcAft>
                <a:spcPts val="0"/>
              </a:spcAft>
              <a:buSzPts val="9000"/>
              <a:buNone/>
              <a:defRPr sz="9000"/>
            </a:lvl2pPr>
            <a:lvl3pPr lvl="2" algn="ctr">
              <a:lnSpc>
                <a:spcPct val="100000"/>
              </a:lnSpc>
              <a:spcBef>
                <a:spcPts val="0"/>
              </a:spcBef>
              <a:spcAft>
                <a:spcPts val="0"/>
              </a:spcAft>
              <a:buSzPts val="9000"/>
              <a:buNone/>
              <a:defRPr sz="9000"/>
            </a:lvl3pPr>
            <a:lvl4pPr lvl="3" algn="ctr">
              <a:lnSpc>
                <a:spcPct val="100000"/>
              </a:lnSpc>
              <a:spcBef>
                <a:spcPts val="0"/>
              </a:spcBef>
              <a:spcAft>
                <a:spcPts val="0"/>
              </a:spcAft>
              <a:buSzPts val="9000"/>
              <a:buNone/>
              <a:defRPr sz="9000"/>
            </a:lvl4pPr>
            <a:lvl5pPr lvl="4" algn="ctr">
              <a:lnSpc>
                <a:spcPct val="100000"/>
              </a:lnSpc>
              <a:spcBef>
                <a:spcPts val="0"/>
              </a:spcBef>
              <a:spcAft>
                <a:spcPts val="0"/>
              </a:spcAft>
              <a:buSzPts val="9000"/>
              <a:buNone/>
              <a:defRPr sz="9000"/>
            </a:lvl5pPr>
            <a:lvl6pPr lvl="5" algn="ctr">
              <a:lnSpc>
                <a:spcPct val="100000"/>
              </a:lnSpc>
              <a:spcBef>
                <a:spcPts val="0"/>
              </a:spcBef>
              <a:spcAft>
                <a:spcPts val="0"/>
              </a:spcAft>
              <a:buSzPts val="9000"/>
              <a:buNone/>
              <a:defRPr sz="9000"/>
            </a:lvl6pPr>
            <a:lvl7pPr lvl="6" algn="ctr">
              <a:lnSpc>
                <a:spcPct val="100000"/>
              </a:lnSpc>
              <a:spcBef>
                <a:spcPts val="0"/>
              </a:spcBef>
              <a:spcAft>
                <a:spcPts val="0"/>
              </a:spcAft>
              <a:buSzPts val="9000"/>
              <a:buNone/>
              <a:defRPr sz="9000"/>
            </a:lvl7pPr>
            <a:lvl8pPr lvl="7" algn="ctr">
              <a:lnSpc>
                <a:spcPct val="100000"/>
              </a:lnSpc>
              <a:spcBef>
                <a:spcPts val="0"/>
              </a:spcBef>
              <a:spcAft>
                <a:spcPts val="0"/>
              </a:spcAft>
              <a:buSzPts val="9000"/>
              <a:buNone/>
              <a:defRPr sz="9000"/>
            </a:lvl8pPr>
            <a:lvl9pPr lvl="8" algn="ctr">
              <a:lnSpc>
                <a:spcPct val="100000"/>
              </a:lnSpc>
              <a:spcBef>
                <a:spcPts val="0"/>
              </a:spcBef>
              <a:spcAft>
                <a:spcPts val="0"/>
              </a:spcAft>
              <a:buSzPts val="9000"/>
              <a:buNone/>
              <a:defRPr sz="9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73" name="Shape 73"/>
        <p:cNvGrpSpPr/>
        <p:nvPr/>
      </p:nvGrpSpPr>
      <p:grpSpPr>
        <a:xfrm>
          <a:off x="0" y="0"/>
          <a:ext cx="0" cy="0"/>
          <a:chOff x="0" y="0"/>
          <a:chExt cx="0" cy="0"/>
        </a:xfrm>
      </p:grpSpPr>
      <p:sp>
        <p:nvSpPr>
          <p:cNvPr id="74" name="Google Shape;74;p15"/>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1000" u="none" cap="none" strike="noStrike">
                <a:solidFill>
                  <a:schemeClr val="lt1"/>
                </a:solidFill>
                <a:latin typeface="Arial"/>
                <a:ea typeface="Arial"/>
                <a:cs typeface="Arial"/>
                <a:sym typeface="Arial"/>
              </a:defRPr>
            </a:lvl1pPr>
            <a:lvl2pPr indent="0" lvl="1" marL="0" algn="r">
              <a:spcBef>
                <a:spcPts val="0"/>
              </a:spcBef>
              <a:buNone/>
              <a:defRPr b="0" i="0" sz="1000" u="none" cap="none" strike="noStrike">
                <a:solidFill>
                  <a:schemeClr val="lt1"/>
                </a:solidFill>
                <a:latin typeface="Arial"/>
                <a:ea typeface="Arial"/>
                <a:cs typeface="Arial"/>
                <a:sym typeface="Arial"/>
              </a:defRPr>
            </a:lvl2pPr>
            <a:lvl3pPr indent="0" lvl="2" marL="0" algn="r">
              <a:spcBef>
                <a:spcPts val="0"/>
              </a:spcBef>
              <a:buNone/>
              <a:defRPr b="0" i="0" sz="1000" u="none" cap="none" strike="noStrike">
                <a:solidFill>
                  <a:schemeClr val="lt1"/>
                </a:solidFill>
                <a:latin typeface="Arial"/>
                <a:ea typeface="Arial"/>
                <a:cs typeface="Arial"/>
                <a:sym typeface="Arial"/>
              </a:defRPr>
            </a:lvl3pPr>
            <a:lvl4pPr indent="0" lvl="3" marL="0" algn="r">
              <a:spcBef>
                <a:spcPts val="0"/>
              </a:spcBef>
              <a:buNone/>
              <a:defRPr b="0" i="0" sz="1000" u="none" cap="none" strike="noStrike">
                <a:solidFill>
                  <a:schemeClr val="lt1"/>
                </a:solidFill>
                <a:latin typeface="Arial"/>
                <a:ea typeface="Arial"/>
                <a:cs typeface="Arial"/>
                <a:sym typeface="Arial"/>
              </a:defRPr>
            </a:lvl4pPr>
            <a:lvl5pPr indent="0" lvl="4" marL="0" algn="r">
              <a:spcBef>
                <a:spcPts val="0"/>
              </a:spcBef>
              <a:buNone/>
              <a:defRPr b="0" i="0" sz="1000" u="none" cap="none" strike="noStrike">
                <a:solidFill>
                  <a:schemeClr val="lt1"/>
                </a:solidFill>
                <a:latin typeface="Arial"/>
                <a:ea typeface="Arial"/>
                <a:cs typeface="Arial"/>
                <a:sym typeface="Arial"/>
              </a:defRPr>
            </a:lvl5pPr>
            <a:lvl6pPr indent="0" lvl="5" marL="0" algn="r">
              <a:spcBef>
                <a:spcPts val="0"/>
              </a:spcBef>
              <a:buNone/>
              <a:defRPr b="0" i="0" sz="1000" u="none" cap="none" strike="noStrike">
                <a:solidFill>
                  <a:schemeClr val="lt1"/>
                </a:solidFill>
                <a:latin typeface="Arial"/>
                <a:ea typeface="Arial"/>
                <a:cs typeface="Arial"/>
                <a:sym typeface="Arial"/>
              </a:defRPr>
            </a:lvl6pPr>
            <a:lvl7pPr indent="0" lvl="6" marL="0" algn="r">
              <a:spcBef>
                <a:spcPts val="0"/>
              </a:spcBef>
              <a:buNone/>
              <a:defRPr b="0" i="0" sz="1000" u="none" cap="none" strike="noStrike">
                <a:solidFill>
                  <a:schemeClr val="lt1"/>
                </a:solidFill>
                <a:latin typeface="Arial"/>
                <a:ea typeface="Arial"/>
                <a:cs typeface="Arial"/>
                <a:sym typeface="Arial"/>
              </a:defRPr>
            </a:lvl7pPr>
            <a:lvl8pPr indent="0" lvl="7" marL="0" algn="r">
              <a:spcBef>
                <a:spcPts val="0"/>
              </a:spcBef>
              <a:buNone/>
              <a:defRPr b="0" i="0" sz="1000" u="none" cap="none" strike="noStrike">
                <a:solidFill>
                  <a:schemeClr val="lt1"/>
                </a:solidFill>
                <a:latin typeface="Arial"/>
                <a:ea typeface="Arial"/>
                <a:cs typeface="Arial"/>
                <a:sym typeface="Arial"/>
              </a:defRPr>
            </a:lvl8pPr>
            <a:lvl9pPr indent="0" lvl="8" marL="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15"/>
          <p:cNvSpPr txBox="1"/>
          <p:nvPr>
            <p:ph type="title"/>
          </p:nvPr>
        </p:nvSpPr>
        <p:spPr>
          <a:xfrm>
            <a:off x="322326"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6" name="Google Shape;76;p15"/>
          <p:cNvSpPr txBox="1"/>
          <p:nvPr>
            <p:ph idx="1" type="body"/>
          </p:nvPr>
        </p:nvSpPr>
        <p:spPr>
          <a:xfrm>
            <a:off x="320040" y="1090422"/>
            <a:ext cx="85038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a:lvl1pPr>
            <a:lvl2pPr indent="-361950" lvl="1" marL="914400" algn="l">
              <a:lnSpc>
                <a:spcPct val="100000"/>
              </a:lnSpc>
              <a:spcBef>
                <a:spcPts val="600"/>
              </a:spcBef>
              <a:spcAft>
                <a:spcPts val="0"/>
              </a:spcAft>
              <a:buClr>
                <a:srgbClr val="1C3766"/>
              </a:buClr>
              <a:buSzPts val="2100"/>
              <a:buChar char="○"/>
              <a:defRPr/>
            </a:lvl2pPr>
            <a:lvl3pPr indent="-361950" lvl="2" marL="1371600" algn="l">
              <a:lnSpc>
                <a:spcPct val="100000"/>
              </a:lnSpc>
              <a:spcBef>
                <a:spcPts val="600"/>
              </a:spcBef>
              <a:spcAft>
                <a:spcPts val="0"/>
              </a:spcAft>
              <a:buClr>
                <a:srgbClr val="1C3766"/>
              </a:buClr>
              <a:buSzPts val="2100"/>
              <a:buChar char="■"/>
              <a:defRPr/>
            </a:lvl3pPr>
            <a:lvl4pPr indent="-361950" lvl="3" marL="1828800" algn="l">
              <a:lnSpc>
                <a:spcPct val="100000"/>
              </a:lnSpc>
              <a:spcBef>
                <a:spcPts val="600"/>
              </a:spcBef>
              <a:spcAft>
                <a:spcPts val="0"/>
              </a:spcAft>
              <a:buClr>
                <a:srgbClr val="1C3766"/>
              </a:buClr>
              <a:buSzPts val="2100"/>
              <a:buChar char="●"/>
              <a:defRPr/>
            </a:lvl4pPr>
            <a:lvl5pPr indent="-361950" lvl="4" marL="2286000" algn="l">
              <a:lnSpc>
                <a:spcPct val="100000"/>
              </a:lnSpc>
              <a:spcBef>
                <a:spcPts val="600"/>
              </a:spcBef>
              <a:spcAft>
                <a:spcPts val="0"/>
              </a:spcAft>
              <a:buClr>
                <a:srgbClr val="1C3766"/>
              </a:buClr>
              <a:buSzPts val="21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image, right text">
  <p:cSld name="Left image, right text">
    <p:spTree>
      <p:nvGrpSpPr>
        <p:cNvPr id="77" name="Shape 77"/>
        <p:cNvGrpSpPr/>
        <p:nvPr/>
      </p:nvGrpSpPr>
      <p:grpSpPr>
        <a:xfrm>
          <a:off x="0" y="0"/>
          <a:ext cx="0" cy="0"/>
          <a:chOff x="0" y="0"/>
          <a:chExt cx="0" cy="0"/>
        </a:xfrm>
      </p:grpSpPr>
      <p:sp>
        <p:nvSpPr>
          <p:cNvPr id="78" name="Google Shape;78;p16"/>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6"/>
          <p:cNvSpPr txBox="1"/>
          <p:nvPr>
            <p:ph type="title"/>
          </p:nvPr>
        </p:nvSpPr>
        <p:spPr>
          <a:xfrm>
            <a:off x="320040"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0" name="Google Shape;80;p16"/>
          <p:cNvSpPr txBox="1"/>
          <p:nvPr>
            <p:ph idx="1" type="body"/>
          </p:nvPr>
        </p:nvSpPr>
        <p:spPr>
          <a:xfrm>
            <a:off x="3164477" y="1090422"/>
            <a:ext cx="5659500" cy="3538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1" name="Google Shape;81;p16"/>
          <p:cNvSpPr/>
          <p:nvPr>
            <p:ph idx="2" type="pic"/>
          </p:nvPr>
        </p:nvSpPr>
        <p:spPr>
          <a:xfrm>
            <a:off x="320039" y="1090422"/>
            <a:ext cx="2709000" cy="35388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ontent">
  <p:cSld name="Two column content">
    <p:spTree>
      <p:nvGrpSpPr>
        <p:cNvPr id="82" name="Shape 82"/>
        <p:cNvGrpSpPr/>
        <p:nvPr/>
      </p:nvGrpSpPr>
      <p:grpSpPr>
        <a:xfrm>
          <a:off x="0" y="0"/>
          <a:ext cx="0" cy="0"/>
          <a:chOff x="0" y="0"/>
          <a:chExt cx="0" cy="0"/>
        </a:xfrm>
      </p:grpSpPr>
      <p:sp>
        <p:nvSpPr>
          <p:cNvPr id="83" name="Google Shape;83;p17"/>
          <p:cNvSpPr txBox="1"/>
          <p:nvPr>
            <p:ph idx="12" type="sldNum"/>
          </p:nvPr>
        </p:nvSpPr>
        <p:spPr>
          <a:xfrm>
            <a:off x="5306072"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17"/>
          <p:cNvSpPr txBox="1"/>
          <p:nvPr>
            <p:ph type="title"/>
          </p:nvPr>
        </p:nvSpPr>
        <p:spPr>
          <a:xfrm>
            <a:off x="322326" y="253746"/>
            <a:ext cx="8503800" cy="685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5" name="Google Shape;85;p17"/>
          <p:cNvSpPr txBox="1"/>
          <p:nvPr>
            <p:ph idx="1" type="body"/>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6" name="Google Shape;86;p17"/>
          <p:cNvSpPr txBox="1"/>
          <p:nvPr>
            <p:ph idx="2" type="body"/>
          </p:nvPr>
        </p:nvSpPr>
        <p:spPr>
          <a:xfrm>
            <a:off x="4629150"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ext, right image">
  <p:cSld name="Left text, right image">
    <p:spTree>
      <p:nvGrpSpPr>
        <p:cNvPr id="87" name="Shape 87"/>
        <p:cNvGrpSpPr/>
        <p:nvPr/>
      </p:nvGrpSpPr>
      <p:grpSpPr>
        <a:xfrm>
          <a:off x="0" y="0"/>
          <a:ext cx="0" cy="0"/>
          <a:chOff x="0" y="0"/>
          <a:chExt cx="0" cy="0"/>
        </a:xfrm>
      </p:grpSpPr>
      <p:sp>
        <p:nvSpPr>
          <p:cNvPr id="88" name="Google Shape;88;p18"/>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8"/>
          <p:cNvSpPr txBox="1"/>
          <p:nvPr>
            <p:ph type="title"/>
          </p:nvPr>
        </p:nvSpPr>
        <p:spPr>
          <a:xfrm>
            <a:off x="322326"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18"/>
          <p:cNvSpPr txBox="1"/>
          <p:nvPr>
            <p:ph idx="1" type="body"/>
          </p:nvPr>
        </p:nvSpPr>
        <p:spPr>
          <a:xfrm>
            <a:off x="322326" y="1090422"/>
            <a:ext cx="5658000" cy="3538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1" name="Google Shape;91;p18"/>
          <p:cNvSpPr/>
          <p:nvPr>
            <p:ph idx="2" type="pic"/>
          </p:nvPr>
        </p:nvSpPr>
        <p:spPr>
          <a:xfrm>
            <a:off x="6112764" y="1083049"/>
            <a:ext cx="2709000" cy="35388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content, right text">
  <p:cSld name="Left content, right text">
    <p:spTree>
      <p:nvGrpSpPr>
        <p:cNvPr id="92" name="Shape 92"/>
        <p:cNvGrpSpPr/>
        <p:nvPr/>
      </p:nvGrpSpPr>
      <p:grpSpPr>
        <a:xfrm>
          <a:off x="0" y="0"/>
          <a:ext cx="0" cy="0"/>
          <a:chOff x="0" y="0"/>
          <a:chExt cx="0" cy="0"/>
        </a:xfrm>
      </p:grpSpPr>
      <p:sp>
        <p:nvSpPr>
          <p:cNvPr id="93" name="Google Shape;93;p19"/>
          <p:cNvSpPr txBox="1"/>
          <p:nvPr>
            <p:ph idx="12" type="sldNum"/>
          </p:nvPr>
        </p:nvSpPr>
        <p:spPr>
          <a:xfrm>
            <a:off x="5299414"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94" name="Google Shape;94;p19"/>
          <p:cNvSpPr txBox="1"/>
          <p:nvPr>
            <p:ph type="title"/>
          </p:nvPr>
        </p:nvSpPr>
        <p:spPr>
          <a:xfrm>
            <a:off x="322326" y="253746"/>
            <a:ext cx="8503800" cy="685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5" name="Google Shape;95;p19"/>
          <p:cNvSpPr txBox="1"/>
          <p:nvPr>
            <p:ph idx="1" type="body"/>
          </p:nvPr>
        </p:nvSpPr>
        <p:spPr>
          <a:xfrm>
            <a:off x="4629150" y="1090422"/>
            <a:ext cx="4190100" cy="35412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6" name="Google Shape;96;p19"/>
          <p:cNvSpPr txBox="1"/>
          <p:nvPr>
            <p:ph idx="2" type="body"/>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20" name="Google Shape;20;p3"/>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26" name="Google Shape;26;p4"/>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sp>
        <p:nvSpPr>
          <p:cNvPr id="28" name="Google Shape;28;p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2" name="Google Shape;32;p5"/>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33" name="Google Shape;33;p5"/>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 name="Google Shape;36;p6"/>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7" name="Google Shape;37;p6"/>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38" name="Google Shape;38;p6"/>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sp>
        <p:nvSpPr>
          <p:cNvPr id="40" name="Google Shape;40;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1" name="Google Shape;41;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7"/>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3" name="Google Shape;43;p7"/>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44" name="Google Shape;44;p7"/>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2FB4D2"/>
        </a:solidFill>
      </p:bgPr>
    </p:bg>
    <p:spTree>
      <p:nvGrpSpPr>
        <p:cNvPr id="45" name="Shape 45"/>
        <p:cNvGrpSpPr/>
        <p:nvPr/>
      </p:nvGrpSpPr>
      <p:grpSpPr>
        <a:xfrm>
          <a:off x="0" y="0"/>
          <a:ext cx="0" cy="0"/>
          <a:chOff x="0" y="0"/>
          <a:chExt cx="0" cy="0"/>
        </a:xfrm>
      </p:grpSpPr>
      <p:sp>
        <p:nvSpPr>
          <p:cNvPr id="46" name="Google Shape;46;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8"/>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9"/>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4" name="Google Shape;54;p9"/>
          <p:cNvPicPr preferRelativeResize="0"/>
          <p:nvPr/>
        </p:nvPicPr>
        <p:blipFill rotWithShape="1">
          <a:blip r:embed="rId2">
            <a:alphaModFix/>
          </a:blip>
          <a:srcRect b="0" l="1403" r="1857" t="0"/>
          <a:stretch/>
        </p:blipFill>
        <p:spPr>
          <a:xfrm>
            <a:off x="1796375" y="4596897"/>
            <a:ext cx="7347625" cy="393600"/>
          </a:xfrm>
          <a:prstGeom prst="rect">
            <a:avLst/>
          </a:prstGeom>
          <a:noFill/>
          <a:ln>
            <a:noFill/>
          </a:ln>
        </p:spPr>
      </p:pic>
      <p:pic>
        <p:nvPicPr>
          <p:cNvPr id="55" name="Google Shape;55;p9"/>
          <p:cNvPicPr preferRelativeResize="0"/>
          <p:nvPr/>
        </p:nvPicPr>
        <p:blipFill rotWithShape="1">
          <a:blip r:embed="rId3">
            <a:alphaModFix/>
          </a:blip>
          <a:srcRect b="20048" l="0" r="0" t="18170"/>
          <a:stretch/>
        </p:blipFill>
        <p:spPr>
          <a:xfrm>
            <a:off x="25395" y="4568873"/>
            <a:ext cx="1790735" cy="5531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8" name="Google Shape;58;p10"/>
          <p:cNvSpPr txBox="1"/>
          <p:nvPr>
            <p:ph idx="12" type="sldNum"/>
          </p:nvPr>
        </p:nvSpPr>
        <p:spPr>
          <a:xfrm>
            <a:off x="8472458" y="46462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1.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164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003A70"/>
              </a:buClr>
              <a:buSzPts val="2800"/>
              <a:buFont typeface="Roboto"/>
              <a:buNone/>
              <a:defRPr b="1" sz="2800">
                <a:solidFill>
                  <a:srgbClr val="003A70"/>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935350"/>
            <a:ext cx="8520600" cy="36336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003A70"/>
              </a:buClr>
              <a:buSzPts val="1800"/>
              <a:buFont typeface="Roboto"/>
              <a:buChar char="●"/>
              <a:defRPr sz="1800">
                <a:solidFill>
                  <a:srgbClr val="003A70"/>
                </a:solidFill>
                <a:latin typeface="Roboto"/>
                <a:ea typeface="Roboto"/>
                <a:cs typeface="Roboto"/>
                <a:sym typeface="Roboto"/>
              </a:defRPr>
            </a:lvl1pPr>
            <a:lvl2pPr indent="-317500" lvl="1" marL="9144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2pPr>
            <a:lvl3pPr indent="-317500" lvl="2" marL="13716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3pPr>
            <a:lvl4pPr indent="-317500" lvl="3" marL="18288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4pPr>
            <a:lvl5pPr indent="-317500" lvl="4" marL="22860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5pPr>
            <a:lvl6pPr indent="-317500" lvl="5" marL="27432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6pPr>
            <a:lvl7pPr indent="-317500" lvl="6" marL="32004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7pPr>
            <a:lvl8pPr indent="-317500" lvl="7" marL="36576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8pPr>
            <a:lvl9pPr indent="-317500" lvl="8" marL="4114800">
              <a:lnSpc>
                <a:spcPct val="115000"/>
              </a:lnSpc>
              <a:spcBef>
                <a:spcPts val="0"/>
              </a:spcBef>
              <a:spcAft>
                <a:spcPts val="0"/>
              </a:spcAft>
              <a:buClr>
                <a:srgbClr val="003A70"/>
              </a:buClr>
              <a:buSzPts val="1400"/>
              <a:buFont typeface="Roboto"/>
              <a:buChar char="■"/>
              <a:defRPr>
                <a:solidFill>
                  <a:srgbClr val="003A70"/>
                </a:solidFill>
                <a:latin typeface="Roboto"/>
                <a:ea typeface="Roboto"/>
                <a:cs typeface="Roboto"/>
                <a:sym typeface="Roboto"/>
              </a:defRPr>
            </a:lvl9pPr>
          </a:lstStyle>
          <a:p/>
        </p:txBody>
      </p:sp>
      <p:sp>
        <p:nvSpPr>
          <p:cNvPr id="8" name="Google Shape;8;p1"/>
          <p:cNvSpPr txBox="1"/>
          <p:nvPr>
            <p:ph idx="12" type="sldNum"/>
          </p:nvPr>
        </p:nvSpPr>
        <p:spPr>
          <a:xfrm>
            <a:off x="8472458" y="46462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ncdpi.gov/2mptw"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www.dpi.nc.gov/north-carolina-dropout-data-collection-and-reporting-procedures-september-2025-2026/ope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hyperlink" Target="https://kb.infinitecampus.com/help/dropout-north-carolina#add-a-dropout-record" TargetMode="Externa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kb.infinitecampus.com/help/dropout-north-carolina#add-a-dropout-record" TargetMode="Externa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8.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ncdepartmentofpublicinstruction.knowledgeowl.com/home/graduates-eoy#Individual" TargetMode="External"/><Relationship Id="rId4" Type="http://schemas.openxmlformats.org/officeDocument/2006/relationships/hyperlink" Target="https://kb.infinitecampus.com/help/transcript-post" TargetMode="External"/><Relationship Id="rId5" Type="http://schemas.openxmlformats.org/officeDocument/2006/relationships/hyperlink" Target="https://ncdepartmentofpublicinstruction.knowledgeowl.com/home/graduation-program-assignment" TargetMode="External"/><Relationship Id="rId6" Type="http://schemas.openxmlformats.org/officeDocument/2006/relationships/hyperlink" Target="https://ncdepartmentofpublicinstruction.knowledgeowl.com/home/cte-program-assignment" TargetMode="External"/><Relationship Id="rId7" Type="http://schemas.openxmlformats.org/officeDocument/2006/relationships/hyperlink" Target="https://kb.infinitecampus.com/help/course-plan-admin#calculate-on-track-statu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forms.gle/E1di6NNy4TiVHfDL6" TargetMode="External"/><Relationship Id="rId4" Type="http://schemas.openxmlformats.org/officeDocument/2006/relationships/hyperlink" Target="https://forms.gle/LeL5K7WXh73V4CYv5" TargetMode="External"/><Relationship Id="rId5"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hyperlink" Target="https://docs.google.com/document/d/1U-AwwwBg7glJ4ZDlcKVzARuFRPWwUWzqRN2rOgT9zl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ncdepartmentofpublicinstruction.knowledgeowl.com/home/student-end-enrollment-checklist" TargetMode="External"/><Relationship Id="rId4" Type="http://schemas.openxmlformats.org/officeDocument/2006/relationships/hyperlink" Target="https://ncdepartmentofpublicinstruction.knowledgeowl.com/home/student-end-enrollment-checklist" TargetMode="External"/><Relationship Id="rId9" Type="http://schemas.openxmlformats.org/officeDocument/2006/relationships/hyperlink" Target="https://ncdepartmentofpublicinstruction.knowledgeowl.com/home/end-of-year-graduate-end-of-year-graduate" TargetMode="External"/><Relationship Id="rId5" Type="http://schemas.openxmlformats.org/officeDocument/2006/relationships/hyperlink" Target="https://ncdepartmentofpublicinstruction.knowledgeowl.com/home/student-end-enrollment-checklist" TargetMode="External"/><Relationship Id="rId6" Type="http://schemas.openxmlformats.org/officeDocument/2006/relationships/hyperlink" Target="https://ncdepartmentofpublicinstruction.knowledgeowl.com/home/nc-no-show-process" TargetMode="External"/><Relationship Id="rId7" Type="http://schemas.openxmlformats.org/officeDocument/2006/relationships/hyperlink" Target="https://ncdepartmentofpublicinstruction.knowledgeowl.com/home/summer-graduate" TargetMode="External"/><Relationship Id="rId8" Type="http://schemas.openxmlformats.org/officeDocument/2006/relationships/hyperlink" Target="https://ncdepartmentofpublicinstruction.knowledgeowl.com/home/end-of-year-closeout-checklis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ctrTitle"/>
          </p:nvPr>
        </p:nvSpPr>
        <p:spPr>
          <a:xfrm>
            <a:off x="0" y="2308675"/>
            <a:ext cx="4493700" cy="13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End Enrollments</a:t>
            </a:r>
            <a:endParaRPr/>
          </a:p>
        </p:txBody>
      </p:sp>
      <p:sp>
        <p:nvSpPr>
          <p:cNvPr id="102" name="Google Shape;102;p20"/>
          <p:cNvSpPr txBox="1"/>
          <p:nvPr>
            <p:ph idx="1" type="subTitle"/>
          </p:nvPr>
        </p:nvSpPr>
        <p:spPr>
          <a:xfrm>
            <a:off x="0" y="3656275"/>
            <a:ext cx="4493700" cy="72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Jennifer Chapman, Tamara Dillard, Shantell Hemingway</a:t>
            </a:r>
            <a:endParaRPr sz="1800"/>
          </a:p>
        </p:txBody>
      </p:sp>
      <p:sp>
        <p:nvSpPr>
          <p:cNvPr id="103" name="Google Shape;103;p20"/>
          <p:cNvSpPr txBox="1"/>
          <p:nvPr>
            <p:ph idx="1" type="subTitle"/>
          </p:nvPr>
        </p:nvSpPr>
        <p:spPr>
          <a:xfrm>
            <a:off x="148925" y="4268775"/>
            <a:ext cx="4999500" cy="72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2FB4D2"/>
                </a:solidFill>
              </a:rPr>
              <a:t>Go L</a:t>
            </a:r>
            <a:r>
              <a:rPr lang="en">
                <a:solidFill>
                  <a:srgbClr val="2FB4D2"/>
                </a:solidFill>
              </a:rPr>
              <a:t>ink:</a:t>
            </a:r>
            <a:r>
              <a:rPr lang="en">
                <a:solidFill>
                  <a:srgbClr val="2FB4D2"/>
                </a:solidFill>
              </a:rPr>
              <a:t> </a:t>
            </a:r>
            <a:r>
              <a:rPr lang="en" u="sng">
                <a:solidFill>
                  <a:srgbClr val="003A70"/>
                </a:solidFill>
                <a:hlinkClick r:id="rId3">
                  <a:extLst>
                    <a:ext uri="{A12FA001-AC4F-418D-AE19-62706E023703}">
                      <ahyp:hlinkClr val="tx"/>
                    </a:ext>
                  </a:extLst>
                </a:hlinkClick>
              </a:rPr>
              <a:t>go.ncdpi.gov/2mptw</a:t>
            </a:r>
            <a:endParaRPr>
              <a:solidFill>
                <a:srgbClr val="003A70"/>
              </a:solidFill>
            </a:endParaRPr>
          </a:p>
        </p:txBody>
      </p:sp>
      <p:sp>
        <p:nvSpPr>
          <p:cNvPr id="104" name="Google Shape;104;p20"/>
          <p:cNvSpPr/>
          <p:nvPr/>
        </p:nvSpPr>
        <p:spPr>
          <a:xfrm>
            <a:off x="5932425" y="2629775"/>
            <a:ext cx="2614200" cy="228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600">
                <a:solidFill>
                  <a:srgbClr val="2FB4D2"/>
                </a:solidFill>
                <a:latin typeface="Roboto"/>
                <a:ea typeface="Roboto"/>
                <a:cs typeface="Roboto"/>
                <a:sym typeface="Roboto"/>
              </a:rPr>
              <a:t>DPI Team will add QR code here</a:t>
            </a:r>
            <a:endParaRPr sz="2600">
              <a:solidFill>
                <a:srgbClr val="2FB4D2"/>
              </a:solidFill>
              <a:latin typeface="Roboto"/>
              <a:ea typeface="Roboto"/>
              <a:cs typeface="Roboto"/>
              <a:sym typeface="Roboto"/>
            </a:endParaRPr>
          </a:p>
          <a:p>
            <a:pPr indent="0" lvl="0" marL="0" rtl="0" algn="ctr">
              <a:spcBef>
                <a:spcPts val="0"/>
              </a:spcBef>
              <a:spcAft>
                <a:spcPts val="0"/>
              </a:spcAft>
              <a:buNone/>
            </a:pPr>
            <a:r>
              <a:t/>
            </a:r>
            <a:endParaRPr/>
          </a:p>
        </p:txBody>
      </p:sp>
      <p:pic>
        <p:nvPicPr>
          <p:cNvPr id="105" name="Google Shape;105;p20" title="End Enrollments.png"/>
          <p:cNvPicPr preferRelativeResize="0"/>
          <p:nvPr/>
        </p:nvPicPr>
        <p:blipFill>
          <a:blip r:embed="rId4">
            <a:alphaModFix/>
          </a:blip>
          <a:stretch>
            <a:fillRect/>
          </a:stretch>
        </p:blipFill>
        <p:spPr>
          <a:xfrm>
            <a:off x="5922650" y="2308675"/>
            <a:ext cx="2689101" cy="26891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161" name="Google Shape;161;p29"/>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162" name="Google Shape;162;p29"/>
          <p:cNvSpPr txBox="1"/>
          <p:nvPr>
            <p:ph type="title"/>
          </p:nvPr>
        </p:nvSpPr>
        <p:spPr>
          <a:xfrm>
            <a:off x="322326" y="253746"/>
            <a:ext cx="8503800" cy="68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Print before you end:</a:t>
            </a:r>
            <a:endParaRPr/>
          </a:p>
        </p:txBody>
      </p:sp>
      <p:sp>
        <p:nvSpPr>
          <p:cNvPr id="163" name="Google Shape;163;p29"/>
          <p:cNvSpPr txBox="1"/>
          <p:nvPr>
            <p:ph idx="1" type="body"/>
          </p:nvPr>
        </p:nvSpPr>
        <p:spPr>
          <a:xfrm>
            <a:off x="320040" y="1090422"/>
            <a:ext cx="8503800" cy="354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t>Schedule (if printed after withdrawal you will need to change the date of the schedule for printing)</a:t>
            </a:r>
            <a:endParaRPr sz="1900"/>
          </a:p>
          <a:p>
            <a:pPr indent="0" lvl="0" marL="0" rtl="0" algn="l">
              <a:spcBef>
                <a:spcPts val="1200"/>
              </a:spcBef>
              <a:spcAft>
                <a:spcPts val="0"/>
              </a:spcAft>
              <a:buNone/>
            </a:pPr>
            <a:r>
              <a:rPr lang="en" sz="1900"/>
              <a:t>Transcript (if courses are in progress you will lose them on transcript if this is printed after exit)</a:t>
            </a:r>
            <a:endParaRPr sz="1900"/>
          </a:p>
          <a:p>
            <a:pPr indent="0" lvl="0" marL="0" rtl="0" algn="l">
              <a:spcBef>
                <a:spcPts val="1200"/>
              </a:spcBef>
              <a:spcAft>
                <a:spcPts val="0"/>
              </a:spcAft>
              <a:buNone/>
            </a:pPr>
            <a:r>
              <a:rPr lang="en" sz="1900"/>
              <a:t>Any other documents you need to send based on your school. </a:t>
            </a:r>
            <a:endParaRPr sz="1900"/>
          </a:p>
          <a:p>
            <a:pPr indent="0" lvl="0" marL="0" rtl="0" algn="l">
              <a:spcBef>
                <a:spcPts val="1200"/>
              </a:spcBef>
              <a:spcAft>
                <a:spcPts val="0"/>
              </a:spcAft>
              <a:buNone/>
            </a:pPr>
            <a:r>
              <a:t/>
            </a:r>
            <a:endParaRPr sz="1900"/>
          </a:p>
          <a:p>
            <a:pPr indent="0" lvl="0" marL="0" rtl="0" algn="l">
              <a:spcBef>
                <a:spcPts val="1200"/>
              </a:spcBef>
              <a:spcAft>
                <a:spcPts val="1200"/>
              </a:spcAft>
              <a:buNone/>
            </a:pPr>
            <a:r>
              <a:rPr lang="en" sz="1900"/>
              <a:t>Attendance and Discipline can be printed prior to exiting, but you will need to pay attention to exit dates. </a:t>
            </a:r>
            <a:endParaRPr sz="19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169" name="Google Shape;169;p30"/>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170" name="Google Shape;170;p30"/>
          <p:cNvSpPr txBox="1"/>
          <p:nvPr/>
        </p:nvSpPr>
        <p:spPr>
          <a:xfrm>
            <a:off x="322326" y="253746"/>
            <a:ext cx="8503800" cy="6837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86F"/>
                </a:solidFill>
                <a:latin typeface="Roboto"/>
                <a:ea typeface="Roboto"/>
                <a:cs typeface="Roboto"/>
                <a:sym typeface="Roboto"/>
              </a:rPr>
              <a:t>Ending an Enrollment: What to Remember</a:t>
            </a:r>
            <a:endParaRPr b="1" sz="2800">
              <a:solidFill>
                <a:srgbClr val="003A70"/>
              </a:solidFill>
              <a:latin typeface="Roboto"/>
              <a:ea typeface="Roboto"/>
              <a:cs typeface="Roboto"/>
              <a:sym typeface="Roboto"/>
            </a:endParaRPr>
          </a:p>
        </p:txBody>
      </p:sp>
      <p:sp>
        <p:nvSpPr>
          <p:cNvPr id="171" name="Google Shape;171;p30"/>
          <p:cNvSpPr txBox="1"/>
          <p:nvPr/>
        </p:nvSpPr>
        <p:spPr>
          <a:xfrm>
            <a:off x="320040" y="1090422"/>
            <a:ext cx="8503800" cy="3540600"/>
          </a:xfrm>
          <a:prstGeom prst="rect">
            <a:avLst/>
          </a:prstGeom>
          <a:noFill/>
          <a:ln>
            <a:noFill/>
          </a:ln>
        </p:spPr>
        <p:txBody>
          <a:bodyPr anchorCtr="0" anchor="t" bIns="34275" lIns="68575" spcFirstLastPara="1" rIns="68575" wrap="square" tIns="34275">
            <a:noAutofit/>
          </a:bodyPr>
          <a:lstStyle/>
          <a:p>
            <a:pPr indent="-336550" lvl="0" marL="457200" rtl="0" algn="l">
              <a:lnSpc>
                <a:spcPct val="140010"/>
              </a:lnSpc>
              <a:spcBef>
                <a:spcPts val="0"/>
              </a:spcBef>
              <a:spcAft>
                <a:spcPts val="0"/>
              </a:spcAft>
              <a:buClr>
                <a:srgbClr val="00386F"/>
              </a:buClr>
              <a:buSzPts val="1700"/>
              <a:buFont typeface="Roboto"/>
              <a:buAutoNum type="arabicPeriod"/>
            </a:pPr>
            <a:r>
              <a:rPr lang="en" sz="1700">
                <a:solidFill>
                  <a:srgbClr val="00386F"/>
                </a:solidFill>
                <a:latin typeface="Roboto"/>
                <a:ea typeface="Roboto"/>
                <a:cs typeface="Roboto"/>
                <a:sym typeface="Roboto"/>
              </a:rPr>
              <a:t>Student’s End Date will be the </a:t>
            </a:r>
            <a:r>
              <a:rPr b="1" i="1" lang="en" sz="1700">
                <a:solidFill>
                  <a:srgbClr val="00386F"/>
                </a:solidFill>
                <a:latin typeface="Roboto"/>
                <a:ea typeface="Roboto"/>
                <a:cs typeface="Roboto"/>
                <a:sym typeface="Roboto"/>
              </a:rPr>
              <a:t>last day</a:t>
            </a:r>
            <a:r>
              <a:rPr lang="en" sz="1700">
                <a:solidFill>
                  <a:srgbClr val="00386F"/>
                </a:solidFill>
                <a:latin typeface="Roboto"/>
                <a:ea typeface="Roboto"/>
                <a:cs typeface="Roboto"/>
                <a:sym typeface="Roboto"/>
              </a:rPr>
              <a:t> they attended school</a:t>
            </a:r>
            <a:endParaRPr sz="1700">
              <a:solidFill>
                <a:srgbClr val="000000"/>
              </a:solidFill>
              <a:latin typeface="Roboto"/>
              <a:ea typeface="Roboto"/>
              <a:cs typeface="Roboto"/>
              <a:sym typeface="Roboto"/>
            </a:endParaRPr>
          </a:p>
          <a:p>
            <a:pPr indent="-336550" lvl="0" marL="457200" rtl="0" algn="l">
              <a:lnSpc>
                <a:spcPct val="140010"/>
              </a:lnSpc>
              <a:spcBef>
                <a:spcPts val="0"/>
              </a:spcBef>
              <a:spcAft>
                <a:spcPts val="0"/>
              </a:spcAft>
              <a:buClr>
                <a:srgbClr val="00386F"/>
              </a:buClr>
              <a:buSzPts val="1700"/>
              <a:buFont typeface="Roboto"/>
              <a:buAutoNum type="arabicPeriod"/>
            </a:pPr>
            <a:r>
              <a:rPr lang="en" sz="1700">
                <a:solidFill>
                  <a:srgbClr val="00386F"/>
                </a:solidFill>
                <a:latin typeface="Roboto"/>
                <a:ea typeface="Roboto"/>
                <a:cs typeface="Roboto"/>
                <a:sym typeface="Roboto"/>
              </a:rPr>
              <a:t>Students who are suspended should have an end date of their last day of suspension</a:t>
            </a:r>
            <a:endParaRPr sz="1700">
              <a:solidFill>
                <a:srgbClr val="000000"/>
              </a:solidFill>
              <a:latin typeface="Roboto"/>
              <a:ea typeface="Roboto"/>
              <a:cs typeface="Roboto"/>
              <a:sym typeface="Roboto"/>
            </a:endParaRPr>
          </a:p>
          <a:p>
            <a:pPr indent="-336550" lvl="0" marL="457200" rtl="0" algn="l">
              <a:lnSpc>
                <a:spcPct val="140010"/>
              </a:lnSpc>
              <a:spcBef>
                <a:spcPts val="0"/>
              </a:spcBef>
              <a:spcAft>
                <a:spcPts val="0"/>
              </a:spcAft>
              <a:buClr>
                <a:srgbClr val="00386F"/>
              </a:buClr>
              <a:buSzPts val="1700"/>
              <a:buFont typeface="Roboto"/>
              <a:buAutoNum type="arabicPeriod"/>
            </a:pPr>
            <a:r>
              <a:rPr lang="en" sz="1700">
                <a:solidFill>
                  <a:srgbClr val="00386F"/>
                </a:solidFill>
                <a:latin typeface="Roboto"/>
                <a:ea typeface="Roboto"/>
                <a:cs typeface="Roboto"/>
                <a:sym typeface="Roboto"/>
              </a:rPr>
              <a:t>Process requests within 48 hours - if not duplicate documents could be imported</a:t>
            </a:r>
            <a:endParaRPr sz="1700">
              <a:solidFill>
                <a:srgbClr val="000000"/>
              </a:solidFill>
              <a:latin typeface="Roboto"/>
              <a:ea typeface="Roboto"/>
              <a:cs typeface="Roboto"/>
              <a:sym typeface="Roboto"/>
            </a:endParaRPr>
          </a:p>
          <a:p>
            <a:pPr indent="-336550" lvl="0" marL="457200" rtl="0" algn="l">
              <a:lnSpc>
                <a:spcPct val="140010"/>
              </a:lnSpc>
              <a:spcBef>
                <a:spcPts val="0"/>
              </a:spcBef>
              <a:spcAft>
                <a:spcPts val="0"/>
              </a:spcAft>
              <a:buClr>
                <a:srgbClr val="00386F"/>
              </a:buClr>
              <a:buSzPts val="1700"/>
              <a:buFont typeface="Roboto"/>
              <a:buAutoNum type="arabicPeriod"/>
            </a:pPr>
            <a:r>
              <a:rPr lang="en" sz="1700">
                <a:solidFill>
                  <a:srgbClr val="00386F"/>
                </a:solidFill>
                <a:latin typeface="Roboto"/>
                <a:ea typeface="Roboto"/>
                <a:cs typeface="Roboto"/>
                <a:sym typeface="Roboto"/>
              </a:rPr>
              <a:t>Confirm that the student's End Date has been accurately entered</a:t>
            </a:r>
            <a:endParaRPr sz="1700">
              <a:solidFill>
                <a:srgbClr val="00386F"/>
              </a:solidFill>
              <a:latin typeface="Roboto"/>
              <a:ea typeface="Roboto"/>
              <a:cs typeface="Roboto"/>
              <a:sym typeface="Roboto"/>
            </a:endParaRPr>
          </a:p>
          <a:p>
            <a:pPr indent="-336550" lvl="0" marL="457200" rtl="0" algn="l">
              <a:lnSpc>
                <a:spcPct val="140010"/>
              </a:lnSpc>
              <a:spcBef>
                <a:spcPts val="0"/>
              </a:spcBef>
              <a:spcAft>
                <a:spcPts val="0"/>
              </a:spcAft>
              <a:buClr>
                <a:srgbClr val="00386F"/>
              </a:buClr>
              <a:buSzPts val="1700"/>
              <a:buFont typeface="Roboto"/>
              <a:buAutoNum type="arabicPeriod"/>
            </a:pPr>
            <a:r>
              <a:rPr lang="en" sz="1700">
                <a:solidFill>
                  <a:srgbClr val="00386F"/>
                </a:solidFill>
                <a:latin typeface="Roboto"/>
                <a:ea typeface="Roboto"/>
                <a:cs typeface="Roboto"/>
                <a:sym typeface="Roboto"/>
              </a:rPr>
              <a:t>Ensure all records are complete before releasing them to the next school</a:t>
            </a:r>
            <a:endParaRPr b="1">
              <a:solidFill>
                <a:srgbClr val="003A70"/>
              </a:solidFill>
              <a:latin typeface="Roboto"/>
              <a:ea typeface="Roboto"/>
              <a:cs typeface="Roboto"/>
              <a:sym typeface="Roboto"/>
            </a:endParaRPr>
          </a:p>
          <a:p>
            <a:pPr indent="0" lvl="0" marL="0" rtl="0" algn="l">
              <a:spcBef>
                <a:spcPts val="1200"/>
              </a:spcBef>
              <a:spcAft>
                <a:spcPts val="600"/>
              </a:spcAft>
              <a:buNone/>
            </a:pPr>
            <a:r>
              <a:t/>
            </a:r>
            <a:endParaRPr sz="1900">
              <a:solidFill>
                <a:srgbClr val="003A70"/>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1"/>
          <p:cNvSpPr txBox="1"/>
          <p:nvPr>
            <p:ph type="title"/>
          </p:nvPr>
        </p:nvSpPr>
        <p:spPr>
          <a:xfrm>
            <a:off x="1388100" y="2058750"/>
            <a:ext cx="6367800" cy="1026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351C75"/>
                </a:solidFill>
                <a:latin typeface="Roboto Serif"/>
                <a:ea typeface="Roboto Serif"/>
                <a:cs typeface="Roboto Serif"/>
                <a:sym typeface="Roboto Serif"/>
              </a:rPr>
              <a:t>Transfer Out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182" name="Google Shape;182;p3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183" name="Google Shape;183;p32"/>
          <p:cNvSpPr txBox="1"/>
          <p:nvPr/>
        </p:nvSpPr>
        <p:spPr>
          <a:xfrm>
            <a:off x="220650" y="66350"/>
            <a:ext cx="8704500" cy="9477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600">
                <a:solidFill>
                  <a:srgbClr val="003A70"/>
                </a:solidFill>
                <a:latin typeface="Roboto"/>
                <a:ea typeface="Roboto"/>
                <a:cs typeface="Roboto"/>
                <a:sym typeface="Roboto"/>
              </a:rPr>
              <a:t>End Enrollment					</a:t>
            </a:r>
            <a:r>
              <a:rPr b="1" lang="en" sz="2800">
                <a:solidFill>
                  <a:srgbClr val="003A70"/>
                </a:solidFill>
                <a:latin typeface="Roboto"/>
                <a:ea typeface="Roboto"/>
                <a:cs typeface="Roboto"/>
                <a:sym typeface="Roboto"/>
              </a:rPr>
              <a:t>	</a:t>
            </a:r>
            <a:r>
              <a:rPr lang="en">
                <a:solidFill>
                  <a:srgbClr val="003A70"/>
                </a:solidFill>
                <a:latin typeface="Roboto"/>
                <a:ea typeface="Roboto"/>
                <a:cs typeface="Roboto"/>
                <a:sym typeface="Roboto"/>
              </a:rPr>
              <a:t>Student Information&gt;General&gt;Enrollments</a:t>
            </a:r>
            <a:endParaRPr>
              <a:solidFill>
                <a:srgbClr val="003A70"/>
              </a:solidFill>
              <a:latin typeface="Roboto"/>
              <a:ea typeface="Roboto"/>
              <a:cs typeface="Roboto"/>
              <a:sym typeface="Roboto"/>
            </a:endParaRPr>
          </a:p>
          <a:p>
            <a:pPr indent="0" lvl="0" marL="0" rtl="0" algn="l">
              <a:spcBef>
                <a:spcPts val="0"/>
              </a:spcBef>
              <a:spcAft>
                <a:spcPts val="0"/>
              </a:spcAft>
              <a:buNone/>
            </a:pPr>
            <a:r>
              <a:rPr lang="en">
                <a:solidFill>
                  <a:srgbClr val="003A70"/>
                </a:solidFill>
                <a:latin typeface="Roboto"/>
                <a:ea typeface="Roboto"/>
                <a:cs typeface="Roboto"/>
                <a:sym typeface="Roboto"/>
              </a:rPr>
              <a:t>											Census&gt;People&gt;Enrollments</a:t>
            </a:r>
            <a:endParaRPr>
              <a:solidFill>
                <a:srgbClr val="003A70"/>
              </a:solidFill>
              <a:latin typeface="Roboto"/>
              <a:ea typeface="Roboto"/>
              <a:cs typeface="Roboto"/>
              <a:sym typeface="Roboto"/>
            </a:endParaRPr>
          </a:p>
        </p:txBody>
      </p:sp>
      <p:pic>
        <p:nvPicPr>
          <p:cNvPr id="184" name="Google Shape;184;p32"/>
          <p:cNvPicPr preferRelativeResize="0"/>
          <p:nvPr/>
        </p:nvPicPr>
        <p:blipFill>
          <a:blip r:embed="rId3">
            <a:alphaModFix/>
          </a:blip>
          <a:stretch>
            <a:fillRect/>
          </a:stretch>
        </p:blipFill>
        <p:spPr>
          <a:xfrm>
            <a:off x="220650" y="744450"/>
            <a:ext cx="4937349" cy="3865325"/>
          </a:xfrm>
          <a:prstGeom prst="rect">
            <a:avLst/>
          </a:prstGeom>
          <a:noFill/>
          <a:ln>
            <a:noFill/>
          </a:ln>
        </p:spPr>
      </p:pic>
      <p:sp>
        <p:nvSpPr>
          <p:cNvPr id="185" name="Google Shape;185;p32"/>
          <p:cNvSpPr txBox="1"/>
          <p:nvPr/>
        </p:nvSpPr>
        <p:spPr>
          <a:xfrm>
            <a:off x="4812075" y="802350"/>
            <a:ext cx="4270200" cy="3538800"/>
          </a:xfrm>
          <a:prstGeom prst="rect">
            <a:avLst/>
          </a:prstGeom>
          <a:noFill/>
          <a:ln>
            <a:noFill/>
          </a:ln>
        </p:spPr>
        <p:txBody>
          <a:bodyPr anchorCtr="0" anchor="t" bIns="34275" lIns="68575" spcFirstLastPara="1" rIns="68575" wrap="square" tIns="34275">
            <a:noAutofit/>
          </a:bodyPr>
          <a:lstStyle/>
          <a:p>
            <a:pPr indent="0" lvl="0" marL="0" rtl="0" algn="r">
              <a:spcBef>
                <a:spcPts val="0"/>
              </a:spcBef>
              <a:spcAft>
                <a:spcPts val="0"/>
              </a:spcAft>
              <a:buNone/>
            </a:pPr>
            <a:r>
              <a:t/>
            </a:r>
            <a:endParaRPr sz="1800">
              <a:solidFill>
                <a:srgbClr val="003A70"/>
              </a:solidFill>
              <a:latin typeface="Roboto"/>
              <a:ea typeface="Roboto"/>
              <a:cs typeface="Roboto"/>
              <a:sym typeface="Roboto"/>
            </a:endParaRPr>
          </a:p>
          <a:p>
            <a:pPr indent="0" lvl="0" marL="0" rtl="0" algn="r">
              <a:spcBef>
                <a:spcPts val="600"/>
              </a:spcBef>
              <a:spcAft>
                <a:spcPts val="0"/>
              </a:spcAft>
              <a:buNone/>
            </a:pPr>
            <a:r>
              <a:rPr lang="en" sz="1800">
                <a:solidFill>
                  <a:srgbClr val="003A70"/>
                </a:solidFill>
                <a:latin typeface="Roboto"/>
                <a:ea typeface="Roboto"/>
                <a:cs typeface="Roboto"/>
                <a:sym typeface="Roboto"/>
              </a:rPr>
              <a:t>Select the last present/active date</a:t>
            </a:r>
            <a:endParaRPr sz="1800">
              <a:solidFill>
                <a:srgbClr val="003A70"/>
              </a:solidFill>
              <a:latin typeface="Roboto"/>
              <a:ea typeface="Roboto"/>
              <a:cs typeface="Roboto"/>
              <a:sym typeface="Roboto"/>
            </a:endParaRPr>
          </a:p>
          <a:p>
            <a:pPr indent="0" lvl="0" marL="0" rtl="0" algn="r">
              <a:spcBef>
                <a:spcPts val="600"/>
              </a:spcBef>
              <a:spcAft>
                <a:spcPts val="0"/>
              </a:spcAft>
              <a:buNone/>
            </a:pPr>
            <a:r>
              <a:t/>
            </a:r>
            <a:endParaRPr sz="1800">
              <a:solidFill>
                <a:srgbClr val="003A70"/>
              </a:solidFill>
              <a:latin typeface="Roboto"/>
              <a:ea typeface="Roboto"/>
              <a:cs typeface="Roboto"/>
              <a:sym typeface="Roboto"/>
            </a:endParaRPr>
          </a:p>
          <a:p>
            <a:pPr indent="0" lvl="0" marL="0" rtl="0" algn="r">
              <a:spcBef>
                <a:spcPts val="600"/>
              </a:spcBef>
              <a:spcAft>
                <a:spcPts val="0"/>
              </a:spcAft>
              <a:buNone/>
            </a:pPr>
            <a:r>
              <a:t/>
            </a:r>
            <a:endParaRPr sz="1800">
              <a:solidFill>
                <a:srgbClr val="003A70"/>
              </a:solidFill>
              <a:latin typeface="Roboto"/>
              <a:ea typeface="Roboto"/>
              <a:cs typeface="Roboto"/>
              <a:sym typeface="Roboto"/>
            </a:endParaRPr>
          </a:p>
          <a:p>
            <a:pPr indent="0" lvl="0" marL="0" rtl="0" algn="ctr">
              <a:spcBef>
                <a:spcPts val="600"/>
              </a:spcBef>
              <a:spcAft>
                <a:spcPts val="0"/>
              </a:spcAft>
              <a:buNone/>
            </a:pPr>
            <a:r>
              <a:rPr lang="en" sz="1800">
                <a:solidFill>
                  <a:srgbClr val="003A70"/>
                </a:solidFill>
                <a:latin typeface="Roboto"/>
                <a:ea typeface="Roboto"/>
                <a:cs typeface="Roboto"/>
                <a:sym typeface="Roboto"/>
              </a:rPr>
              <a:t>       Select the correct end status</a:t>
            </a:r>
            <a:endParaRPr sz="1800">
              <a:solidFill>
                <a:srgbClr val="003A70"/>
              </a:solidFill>
              <a:latin typeface="Roboto"/>
              <a:ea typeface="Roboto"/>
              <a:cs typeface="Roboto"/>
              <a:sym typeface="Roboto"/>
            </a:endParaRPr>
          </a:p>
          <a:p>
            <a:pPr indent="0" lvl="0" marL="0" rtl="0" algn="r">
              <a:spcBef>
                <a:spcPts val="600"/>
              </a:spcBef>
              <a:spcAft>
                <a:spcPts val="0"/>
              </a:spcAft>
              <a:buNone/>
            </a:pPr>
            <a:r>
              <a:t/>
            </a:r>
            <a:endParaRPr sz="1800">
              <a:solidFill>
                <a:srgbClr val="003A70"/>
              </a:solidFill>
              <a:latin typeface="Roboto"/>
              <a:ea typeface="Roboto"/>
              <a:cs typeface="Roboto"/>
              <a:sym typeface="Roboto"/>
            </a:endParaRPr>
          </a:p>
          <a:p>
            <a:pPr indent="0" lvl="0" marL="0" rtl="0" algn="r">
              <a:spcBef>
                <a:spcPts val="600"/>
              </a:spcBef>
              <a:spcAft>
                <a:spcPts val="0"/>
              </a:spcAft>
              <a:buNone/>
            </a:pPr>
            <a:r>
              <a:t/>
            </a:r>
            <a:endParaRPr sz="1800">
              <a:solidFill>
                <a:srgbClr val="003A70"/>
              </a:solidFill>
              <a:latin typeface="Roboto"/>
              <a:ea typeface="Roboto"/>
              <a:cs typeface="Roboto"/>
              <a:sym typeface="Roboto"/>
            </a:endParaRPr>
          </a:p>
          <a:p>
            <a:pPr indent="0" lvl="0" marL="0" rtl="0" algn="r">
              <a:spcBef>
                <a:spcPts val="600"/>
              </a:spcBef>
              <a:spcAft>
                <a:spcPts val="600"/>
              </a:spcAft>
              <a:buNone/>
            </a:pPr>
            <a:r>
              <a:rPr lang="en" sz="1800">
                <a:solidFill>
                  <a:srgbClr val="003A70"/>
                </a:solidFill>
                <a:latin typeface="Roboto"/>
                <a:ea typeface="Roboto"/>
                <a:cs typeface="Roboto"/>
                <a:sym typeface="Roboto"/>
              </a:rPr>
              <a:t>    Enter end comments - Suggested for CGR to indicate how req was received.</a:t>
            </a:r>
            <a:endParaRPr sz="1800">
              <a:solidFill>
                <a:srgbClr val="003A70"/>
              </a:solidFill>
              <a:latin typeface="Roboto"/>
              <a:ea typeface="Roboto"/>
              <a:cs typeface="Roboto"/>
              <a:sym typeface="Roboto"/>
            </a:endParaRPr>
          </a:p>
        </p:txBody>
      </p:sp>
      <p:cxnSp>
        <p:nvCxnSpPr>
          <p:cNvPr id="186" name="Google Shape;186;p32"/>
          <p:cNvCxnSpPr/>
          <p:nvPr/>
        </p:nvCxnSpPr>
        <p:spPr>
          <a:xfrm>
            <a:off x="685200" y="1231625"/>
            <a:ext cx="3886800" cy="18000"/>
          </a:xfrm>
          <a:prstGeom prst="straightConnector1">
            <a:avLst/>
          </a:prstGeom>
          <a:noFill/>
          <a:ln cap="flat" cmpd="sng" w="152400">
            <a:solidFill>
              <a:schemeClr val="dk1"/>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192" name="Google Shape;192;p33"/>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193" name="Google Shape;193;p33"/>
          <p:cNvSpPr txBox="1"/>
          <p:nvPr/>
        </p:nvSpPr>
        <p:spPr>
          <a:xfrm>
            <a:off x="74975" y="391475"/>
            <a:ext cx="2977200" cy="4508400"/>
          </a:xfrm>
          <a:prstGeom prst="rect">
            <a:avLst/>
          </a:prstGeom>
          <a:noFill/>
          <a:ln>
            <a:noFill/>
          </a:ln>
        </p:spPr>
        <p:txBody>
          <a:bodyPr anchorCtr="0" anchor="t" bIns="34275" lIns="68575" spcFirstLastPara="1" rIns="68575" wrap="square" tIns="34275">
            <a:noAutofit/>
          </a:bodyPr>
          <a:lstStyle/>
          <a:p>
            <a:pPr indent="-317500" lvl="0" marL="457200" rtl="0" algn="l">
              <a:spcBef>
                <a:spcPts val="0"/>
              </a:spcBef>
              <a:spcAft>
                <a:spcPts val="0"/>
              </a:spcAft>
              <a:buClr>
                <a:srgbClr val="1C3766"/>
              </a:buClr>
              <a:buSzPts val="1400"/>
              <a:buFont typeface="Roboto"/>
              <a:buChar char="●"/>
            </a:pPr>
            <a:r>
              <a:rPr lang="en" sz="1800">
                <a:solidFill>
                  <a:srgbClr val="003A70"/>
                </a:solidFill>
                <a:latin typeface="Roboto"/>
                <a:ea typeface="Roboto"/>
                <a:cs typeface="Roboto"/>
                <a:sym typeface="Roboto"/>
              </a:rPr>
              <a:t>Last Present day was Friday, January 9th. Exit date is January 9th. </a:t>
            </a:r>
            <a:endParaRPr sz="1800">
              <a:solidFill>
                <a:srgbClr val="003A70"/>
              </a:solidFill>
              <a:latin typeface="Roboto"/>
              <a:ea typeface="Roboto"/>
              <a:cs typeface="Roboto"/>
              <a:sym typeface="Roboto"/>
            </a:endParaRPr>
          </a:p>
          <a:p>
            <a:pPr indent="0" lvl="0" marL="0" rtl="0" algn="l">
              <a:spcBef>
                <a:spcPts val="600"/>
              </a:spcBef>
              <a:spcAft>
                <a:spcPts val="0"/>
              </a:spcAft>
              <a:buNone/>
            </a:pPr>
            <a:r>
              <a:rPr lang="en" sz="1200">
                <a:solidFill>
                  <a:srgbClr val="003A70"/>
                </a:solidFill>
                <a:highlight>
                  <a:srgbClr val="FFFFFF"/>
                </a:highlight>
                <a:latin typeface="Roboto"/>
                <a:ea typeface="Roboto"/>
                <a:cs typeface="Roboto"/>
                <a:sym typeface="Roboto"/>
              </a:rPr>
              <a:t>*If the last day present does not seem correct, check with teachers about attendance.</a:t>
            </a:r>
            <a:endParaRPr sz="1200">
              <a:solidFill>
                <a:srgbClr val="003A70"/>
              </a:solidFill>
              <a:highlight>
                <a:srgbClr val="FFFFFF"/>
              </a:highlight>
              <a:latin typeface="Roboto"/>
              <a:ea typeface="Roboto"/>
              <a:cs typeface="Roboto"/>
              <a:sym typeface="Roboto"/>
            </a:endParaRPr>
          </a:p>
          <a:p>
            <a:pPr indent="0" lvl="0" marL="0" rtl="0" algn="l">
              <a:spcBef>
                <a:spcPts val="600"/>
              </a:spcBef>
              <a:spcAft>
                <a:spcPts val="0"/>
              </a:spcAft>
              <a:buNone/>
            </a:pPr>
            <a:r>
              <a:t/>
            </a:r>
            <a:endParaRPr sz="1200">
              <a:solidFill>
                <a:srgbClr val="003A70"/>
              </a:solidFill>
              <a:highlight>
                <a:srgbClr val="FFFFFF"/>
              </a:highlight>
              <a:latin typeface="Roboto"/>
              <a:ea typeface="Roboto"/>
              <a:cs typeface="Roboto"/>
              <a:sym typeface="Roboto"/>
            </a:endParaRPr>
          </a:p>
          <a:p>
            <a:pPr indent="-317500" lvl="0" marL="457200" rtl="0" algn="l">
              <a:spcBef>
                <a:spcPts val="600"/>
              </a:spcBef>
              <a:spcAft>
                <a:spcPts val="0"/>
              </a:spcAft>
              <a:buClr>
                <a:srgbClr val="1C3766"/>
              </a:buClr>
              <a:buSzPts val="1400"/>
              <a:buFont typeface="Roboto"/>
              <a:buChar char="●"/>
            </a:pPr>
            <a:r>
              <a:rPr lang="en" sz="1800">
                <a:solidFill>
                  <a:srgbClr val="003A70"/>
                </a:solidFill>
                <a:latin typeface="Roboto"/>
                <a:ea typeface="Roboto"/>
                <a:cs typeface="Roboto"/>
                <a:sym typeface="Roboto"/>
              </a:rPr>
              <a:t>For a suspension - exit date is last date of suspension. </a:t>
            </a:r>
            <a:endParaRPr sz="1800">
              <a:solidFill>
                <a:srgbClr val="003A70"/>
              </a:solidFill>
              <a:latin typeface="Roboto"/>
              <a:ea typeface="Roboto"/>
              <a:cs typeface="Roboto"/>
              <a:sym typeface="Roboto"/>
            </a:endParaRPr>
          </a:p>
        </p:txBody>
      </p:sp>
      <p:pic>
        <p:nvPicPr>
          <p:cNvPr id="194" name="Google Shape;194;p33" title="Exit date.png"/>
          <p:cNvPicPr preferRelativeResize="0"/>
          <p:nvPr>
            <p:ph idx="2" type="pic"/>
          </p:nvPr>
        </p:nvPicPr>
        <p:blipFill rotWithShape="1">
          <a:blip r:embed="rId3">
            <a:alphaModFix/>
          </a:blip>
          <a:srcRect b="0" l="32378" r="0" t="16086"/>
          <a:stretch/>
        </p:blipFill>
        <p:spPr>
          <a:xfrm>
            <a:off x="3137525" y="59675"/>
            <a:ext cx="5943775" cy="4663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00" name="Google Shape;200;p34"/>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01" name="Google Shape;201;p34"/>
          <p:cNvSpPr txBox="1"/>
          <p:nvPr/>
        </p:nvSpPr>
        <p:spPr>
          <a:xfrm>
            <a:off x="322325" y="253750"/>
            <a:ext cx="59061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Message Center Info</a:t>
            </a:r>
            <a:endParaRPr b="1" sz="2800">
              <a:solidFill>
                <a:srgbClr val="003A70"/>
              </a:solidFill>
              <a:latin typeface="Roboto"/>
              <a:ea typeface="Roboto"/>
              <a:cs typeface="Roboto"/>
              <a:sym typeface="Roboto"/>
            </a:endParaRPr>
          </a:p>
        </p:txBody>
      </p:sp>
      <p:sp>
        <p:nvSpPr>
          <p:cNvPr id="202" name="Google Shape;202;p34"/>
          <p:cNvSpPr txBox="1"/>
          <p:nvPr>
            <p:ph type="title"/>
          </p:nvPr>
        </p:nvSpPr>
        <p:spPr>
          <a:xfrm>
            <a:off x="464100" y="3688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pic>
        <p:nvPicPr>
          <p:cNvPr id="203" name="Google Shape;203;p34"/>
          <p:cNvPicPr preferRelativeResize="0"/>
          <p:nvPr/>
        </p:nvPicPr>
        <p:blipFill>
          <a:blip r:embed="rId3">
            <a:alphaModFix/>
          </a:blip>
          <a:stretch>
            <a:fillRect/>
          </a:stretch>
        </p:blipFill>
        <p:spPr>
          <a:xfrm>
            <a:off x="152400" y="1091952"/>
            <a:ext cx="6666037" cy="3541201"/>
          </a:xfrm>
          <a:prstGeom prst="rect">
            <a:avLst/>
          </a:prstGeom>
          <a:noFill/>
          <a:ln>
            <a:noFill/>
          </a:ln>
        </p:spPr>
      </p:pic>
      <p:sp>
        <p:nvSpPr>
          <p:cNvPr id="204" name="Google Shape;204;p34"/>
          <p:cNvSpPr txBox="1"/>
          <p:nvPr/>
        </p:nvSpPr>
        <p:spPr>
          <a:xfrm>
            <a:off x="6818425" y="253750"/>
            <a:ext cx="2000700" cy="43779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b="1" lang="en" sz="1700">
                <a:solidFill>
                  <a:srgbClr val="003A70"/>
                </a:solidFill>
                <a:latin typeface="Calibri"/>
                <a:ea typeface="Calibri"/>
                <a:cs typeface="Calibri"/>
                <a:sym typeface="Calibri"/>
              </a:rPr>
              <a:t>Transfer rejected: </a:t>
            </a:r>
            <a:r>
              <a:rPr lang="en" sz="1700">
                <a:solidFill>
                  <a:srgbClr val="003A70"/>
                </a:solidFill>
                <a:latin typeface="Calibri"/>
                <a:ea typeface="Calibri"/>
                <a:cs typeface="Calibri"/>
                <a:sym typeface="Calibri"/>
              </a:rPr>
              <a:t>either you or the other school rejected the transfer.</a:t>
            </a:r>
            <a:endParaRPr sz="1700">
              <a:solidFill>
                <a:srgbClr val="003A70"/>
              </a:solidFill>
              <a:latin typeface="Calibri"/>
              <a:ea typeface="Calibri"/>
              <a:cs typeface="Calibri"/>
              <a:sym typeface="Calibri"/>
            </a:endParaRPr>
          </a:p>
          <a:p>
            <a:pPr indent="0" lvl="0" marL="0" rtl="0" algn="l">
              <a:spcBef>
                <a:spcPts val="600"/>
              </a:spcBef>
              <a:spcAft>
                <a:spcPts val="0"/>
              </a:spcAft>
              <a:buNone/>
            </a:pPr>
            <a:r>
              <a:rPr b="1" lang="en" sz="1700">
                <a:solidFill>
                  <a:srgbClr val="003A70"/>
                </a:solidFill>
                <a:latin typeface="Calibri"/>
                <a:ea typeface="Calibri"/>
                <a:cs typeface="Calibri"/>
                <a:sym typeface="Calibri"/>
              </a:rPr>
              <a:t>Transfer Released:</a:t>
            </a:r>
            <a:r>
              <a:rPr lang="en" sz="1700">
                <a:solidFill>
                  <a:srgbClr val="003A70"/>
                </a:solidFill>
                <a:latin typeface="Calibri"/>
                <a:ea typeface="Calibri"/>
                <a:cs typeface="Calibri"/>
                <a:sym typeface="Calibri"/>
              </a:rPr>
              <a:t> the prior school released records to you.</a:t>
            </a:r>
            <a:endParaRPr sz="1700">
              <a:solidFill>
                <a:srgbClr val="003A70"/>
              </a:solidFill>
              <a:latin typeface="Calibri"/>
              <a:ea typeface="Calibri"/>
              <a:cs typeface="Calibri"/>
              <a:sym typeface="Calibri"/>
            </a:endParaRPr>
          </a:p>
          <a:p>
            <a:pPr indent="0" lvl="0" marL="0" rtl="0" algn="l">
              <a:spcBef>
                <a:spcPts val="600"/>
              </a:spcBef>
              <a:spcAft>
                <a:spcPts val="0"/>
              </a:spcAft>
              <a:buNone/>
            </a:pPr>
            <a:r>
              <a:rPr b="1" lang="en" sz="1700">
                <a:solidFill>
                  <a:srgbClr val="003A70"/>
                </a:solidFill>
                <a:latin typeface="Calibri"/>
                <a:ea typeface="Calibri"/>
                <a:cs typeface="Calibri"/>
                <a:sym typeface="Calibri"/>
              </a:rPr>
              <a:t>Transfer complete:</a:t>
            </a:r>
            <a:r>
              <a:rPr lang="en" sz="1700">
                <a:solidFill>
                  <a:srgbClr val="003A70"/>
                </a:solidFill>
                <a:latin typeface="Calibri"/>
                <a:ea typeface="Calibri"/>
                <a:cs typeface="Calibri"/>
                <a:sym typeface="Calibri"/>
              </a:rPr>
              <a:t> You released the IC files to the new school.</a:t>
            </a:r>
            <a:endParaRPr sz="1700">
              <a:solidFill>
                <a:srgbClr val="003A70"/>
              </a:solidFill>
              <a:latin typeface="Calibri"/>
              <a:ea typeface="Calibri"/>
              <a:cs typeface="Calibri"/>
              <a:sym typeface="Calibri"/>
            </a:endParaRPr>
          </a:p>
          <a:p>
            <a:pPr indent="0" lvl="0" marL="0" rtl="0" algn="l">
              <a:spcBef>
                <a:spcPts val="600"/>
              </a:spcBef>
              <a:spcAft>
                <a:spcPts val="600"/>
              </a:spcAft>
              <a:buNone/>
            </a:pPr>
            <a:r>
              <a:rPr b="1" lang="en" sz="1700">
                <a:solidFill>
                  <a:srgbClr val="003A70"/>
                </a:solidFill>
                <a:latin typeface="Calibri"/>
                <a:ea typeface="Calibri"/>
                <a:cs typeface="Calibri"/>
                <a:sym typeface="Calibri"/>
              </a:rPr>
              <a:t>Request to release: </a:t>
            </a:r>
            <a:r>
              <a:rPr lang="en" sz="1700">
                <a:solidFill>
                  <a:srgbClr val="003A70"/>
                </a:solidFill>
                <a:latin typeface="Calibri"/>
                <a:ea typeface="Calibri"/>
                <a:cs typeface="Calibri"/>
                <a:sym typeface="Calibri"/>
              </a:rPr>
              <a:t>New school is requesting transfer of records. </a:t>
            </a:r>
            <a:endParaRPr sz="1700">
              <a:solidFill>
                <a:srgbClr val="003A7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10" name="Google Shape;210;p3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11" name="Google Shape;211;p35"/>
          <p:cNvSpPr txBox="1"/>
          <p:nvPr/>
        </p:nvSpPr>
        <p:spPr>
          <a:xfrm>
            <a:off x="2971231" y="0"/>
            <a:ext cx="6172800" cy="184800"/>
          </a:xfrm>
          <a:prstGeom prst="rect">
            <a:avLst/>
          </a:prstGeom>
          <a:noFill/>
          <a:ln>
            <a:noFill/>
          </a:ln>
        </p:spPr>
        <p:txBody>
          <a:bodyPr anchorCtr="0" anchor="t" bIns="0" lIns="0" spcFirstLastPara="1" rIns="0" wrap="square" tIns="0">
            <a:spAutoFit/>
          </a:bodyPr>
          <a:lstStyle/>
          <a:p>
            <a:pPr indent="0" lvl="0" marL="0" rtl="0" algn="ctr">
              <a:lnSpc>
                <a:spcPct val="140000"/>
              </a:lnSpc>
              <a:spcBef>
                <a:spcPts val="0"/>
              </a:spcBef>
              <a:spcAft>
                <a:spcPts val="0"/>
              </a:spcAft>
              <a:buClr>
                <a:srgbClr val="000000"/>
              </a:buClr>
              <a:buFont typeface="Arial"/>
              <a:buNone/>
            </a:pPr>
            <a:r>
              <a:rPr i="1" lang="en" sz="1200">
                <a:solidFill>
                  <a:srgbClr val="238074"/>
                </a:solidFill>
                <a:latin typeface="Roboto"/>
                <a:ea typeface="Roboto"/>
                <a:cs typeface="Roboto"/>
                <a:sym typeface="Roboto"/>
              </a:rPr>
              <a:t>Navigation: My Account &gt; Communications &gt; Message Center &gt; Release Request Message</a:t>
            </a:r>
            <a:endParaRPr i="1" sz="700">
              <a:solidFill>
                <a:srgbClr val="238074"/>
              </a:solidFill>
              <a:latin typeface="Roboto"/>
              <a:ea typeface="Roboto"/>
              <a:cs typeface="Roboto"/>
              <a:sym typeface="Roboto"/>
            </a:endParaRPr>
          </a:p>
        </p:txBody>
      </p:sp>
      <p:sp>
        <p:nvSpPr>
          <p:cNvPr id="212" name="Google Shape;212;p35"/>
          <p:cNvSpPr/>
          <p:nvPr/>
        </p:nvSpPr>
        <p:spPr>
          <a:xfrm>
            <a:off x="514350" y="759520"/>
            <a:ext cx="5593139" cy="1434889"/>
          </a:xfrm>
          <a:custGeom>
            <a:rect b="b" l="l" r="r" t="t"/>
            <a:pathLst>
              <a:path extrusionOk="0" h="2869778" w="11186278">
                <a:moveTo>
                  <a:pt x="0" y="0"/>
                </a:moveTo>
                <a:lnTo>
                  <a:pt x="11186278" y="0"/>
                </a:lnTo>
                <a:lnTo>
                  <a:pt x="11186278" y="2869778"/>
                </a:lnTo>
                <a:lnTo>
                  <a:pt x="0" y="2869778"/>
                </a:lnTo>
                <a:lnTo>
                  <a:pt x="0" y="0"/>
                </a:lnTo>
                <a:close/>
              </a:path>
            </a:pathLst>
          </a:custGeom>
          <a:blipFill rotWithShape="1">
            <a:blip r:embed="rId3">
              <a:alphaModFix/>
            </a:blip>
            <a:stretch>
              <a:fillRect b="0" l="0" r="0" t="0"/>
            </a:stretch>
          </a:blipFill>
          <a:ln cap="sq" cmpd="sng" w="38100">
            <a:solidFill>
              <a:srgbClr val="000000"/>
            </a:solidFill>
            <a:prstDash val="solid"/>
            <a:miter lim="8000"/>
            <a:headEnd len="sm" w="sm" type="none"/>
            <a:tailEnd len="sm" w="sm" type="none"/>
          </a:ln>
        </p:spPr>
      </p:sp>
      <p:sp>
        <p:nvSpPr>
          <p:cNvPr id="213" name="Google Shape;213;p35"/>
          <p:cNvSpPr/>
          <p:nvPr/>
        </p:nvSpPr>
        <p:spPr>
          <a:xfrm>
            <a:off x="2596874" y="2147807"/>
            <a:ext cx="4994346" cy="423943"/>
          </a:xfrm>
          <a:custGeom>
            <a:rect b="b" l="l" r="r" t="t"/>
            <a:pathLst>
              <a:path extrusionOk="0" h="847886" w="9988692">
                <a:moveTo>
                  <a:pt x="0" y="0"/>
                </a:moveTo>
                <a:lnTo>
                  <a:pt x="9988691" y="0"/>
                </a:lnTo>
                <a:lnTo>
                  <a:pt x="9988691" y="847886"/>
                </a:lnTo>
                <a:lnTo>
                  <a:pt x="0" y="847886"/>
                </a:lnTo>
                <a:lnTo>
                  <a:pt x="0" y="0"/>
                </a:lnTo>
                <a:close/>
              </a:path>
            </a:pathLst>
          </a:custGeom>
          <a:blipFill rotWithShape="1">
            <a:blip r:embed="rId4">
              <a:alphaModFix/>
            </a:blip>
            <a:stretch>
              <a:fillRect b="0" l="0" r="0" t="0"/>
            </a:stretch>
          </a:blipFill>
          <a:ln cap="sq" cmpd="sng" w="38100">
            <a:solidFill>
              <a:srgbClr val="000000"/>
            </a:solidFill>
            <a:prstDash val="solid"/>
            <a:miter lim="8000"/>
            <a:headEnd len="sm" w="sm" type="none"/>
            <a:tailEnd len="sm" w="sm" type="none"/>
          </a:ln>
        </p:spPr>
      </p:sp>
      <p:sp>
        <p:nvSpPr>
          <p:cNvPr id="214" name="Google Shape;214;p35"/>
          <p:cNvSpPr/>
          <p:nvPr/>
        </p:nvSpPr>
        <p:spPr>
          <a:xfrm>
            <a:off x="4704475" y="2571749"/>
            <a:ext cx="3173038" cy="2178543"/>
          </a:xfrm>
          <a:custGeom>
            <a:rect b="b" l="l" r="r" t="t"/>
            <a:pathLst>
              <a:path extrusionOk="0" h="5066378" w="7465971">
                <a:moveTo>
                  <a:pt x="0" y="0"/>
                </a:moveTo>
                <a:lnTo>
                  <a:pt x="7465971" y="0"/>
                </a:lnTo>
                <a:lnTo>
                  <a:pt x="7465971" y="5066378"/>
                </a:lnTo>
                <a:lnTo>
                  <a:pt x="0" y="5066378"/>
                </a:lnTo>
                <a:lnTo>
                  <a:pt x="0" y="0"/>
                </a:lnTo>
                <a:close/>
              </a:path>
            </a:pathLst>
          </a:custGeom>
          <a:blipFill rotWithShape="1">
            <a:blip r:embed="rId5">
              <a:alphaModFix/>
            </a:blip>
            <a:stretch>
              <a:fillRect b="0" l="0" r="0" t="0"/>
            </a:stretch>
          </a:blipFill>
          <a:ln cap="sq" cmpd="sng" w="38100">
            <a:solidFill>
              <a:srgbClr val="000000"/>
            </a:solidFill>
            <a:prstDash val="solid"/>
            <a:miter lim="8000"/>
            <a:headEnd len="sm" w="sm" type="none"/>
            <a:tailEnd len="sm" w="sm" type="none"/>
          </a:ln>
        </p:spPr>
      </p:sp>
      <p:sp>
        <p:nvSpPr>
          <p:cNvPr id="215" name="Google Shape;215;p35"/>
          <p:cNvSpPr txBox="1"/>
          <p:nvPr/>
        </p:nvSpPr>
        <p:spPr>
          <a:xfrm>
            <a:off x="2971231" y="0"/>
            <a:ext cx="6172800" cy="184800"/>
          </a:xfrm>
          <a:prstGeom prst="rect">
            <a:avLst/>
          </a:prstGeom>
          <a:noFill/>
          <a:ln>
            <a:noFill/>
          </a:ln>
        </p:spPr>
        <p:txBody>
          <a:bodyPr anchorCtr="0" anchor="t" bIns="0" lIns="0" spcFirstLastPara="1" rIns="0" wrap="square" tIns="0">
            <a:spAutoFit/>
          </a:bodyPr>
          <a:lstStyle/>
          <a:p>
            <a:pPr indent="0" lvl="0" marL="0" rtl="0" algn="ctr">
              <a:lnSpc>
                <a:spcPct val="140000"/>
              </a:lnSpc>
              <a:spcBef>
                <a:spcPts val="0"/>
              </a:spcBef>
              <a:spcAft>
                <a:spcPts val="0"/>
              </a:spcAft>
              <a:buClr>
                <a:srgbClr val="000000"/>
              </a:buClr>
              <a:buFont typeface="Arial"/>
              <a:buNone/>
            </a:pPr>
            <a:r>
              <a:rPr i="1" lang="en" sz="1200">
                <a:solidFill>
                  <a:srgbClr val="238074"/>
                </a:solidFill>
                <a:latin typeface="Roboto"/>
                <a:ea typeface="Roboto"/>
                <a:cs typeface="Roboto"/>
                <a:sym typeface="Roboto"/>
              </a:rPr>
              <a:t>Navigation: My Account &gt; Communications &gt; Message Center &gt; Release Request Message</a:t>
            </a:r>
            <a:endParaRPr i="1" sz="700">
              <a:solidFill>
                <a:srgbClr val="238074"/>
              </a:solidFill>
              <a:latin typeface="Roboto"/>
              <a:ea typeface="Roboto"/>
              <a:cs typeface="Roboto"/>
              <a:sym typeface="Roboto"/>
            </a:endParaRPr>
          </a:p>
        </p:txBody>
      </p:sp>
      <p:sp>
        <p:nvSpPr>
          <p:cNvPr id="216" name="Google Shape;216;p35"/>
          <p:cNvSpPr txBox="1"/>
          <p:nvPr/>
        </p:nvSpPr>
        <p:spPr>
          <a:xfrm>
            <a:off x="920763" y="2331204"/>
            <a:ext cx="1441200" cy="216150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i="0" lang="en" sz="1300" u="none" cap="none" strike="noStrike">
                <a:solidFill>
                  <a:srgbClr val="00386F"/>
                </a:solidFill>
                <a:latin typeface="Roboto"/>
                <a:ea typeface="Roboto"/>
                <a:cs typeface="Roboto"/>
                <a:sym typeface="Roboto"/>
              </a:rPr>
              <a:t>Find the Release Request </a:t>
            </a:r>
            <a:r>
              <a:rPr lang="en" sz="1300">
                <a:solidFill>
                  <a:srgbClr val="00386F"/>
                </a:solidFill>
                <a:latin typeface="Roboto"/>
                <a:ea typeface="Roboto"/>
                <a:cs typeface="Roboto"/>
                <a:sym typeface="Roboto"/>
              </a:rPr>
              <a:t>notification </a:t>
            </a:r>
            <a:r>
              <a:rPr i="0" lang="en" sz="1300" u="none" cap="none" strike="noStrike">
                <a:solidFill>
                  <a:srgbClr val="00386F"/>
                </a:solidFill>
                <a:latin typeface="Roboto"/>
                <a:ea typeface="Roboto"/>
                <a:cs typeface="Roboto"/>
                <a:sym typeface="Roboto"/>
              </a:rPr>
              <a:t>in the Message Center and click on it to open the Student Records Transfer Screen.</a:t>
            </a:r>
            <a:endParaRPr sz="700">
              <a:latin typeface="Roboto"/>
              <a:ea typeface="Roboto"/>
              <a:cs typeface="Roboto"/>
              <a:sym typeface="Roboto"/>
            </a:endParaRPr>
          </a:p>
        </p:txBody>
      </p:sp>
      <p:cxnSp>
        <p:nvCxnSpPr>
          <p:cNvPr id="217" name="Google Shape;217;p35"/>
          <p:cNvCxnSpPr>
            <a:stCxn id="218" idx="1"/>
          </p:cNvCxnSpPr>
          <p:nvPr/>
        </p:nvCxnSpPr>
        <p:spPr>
          <a:xfrm flipH="1">
            <a:off x="6116413" y="1408554"/>
            <a:ext cx="1474800" cy="785700"/>
          </a:xfrm>
          <a:prstGeom prst="straightConnector1">
            <a:avLst/>
          </a:prstGeom>
          <a:noFill/>
          <a:ln cap="flat" cmpd="sng" w="38100">
            <a:solidFill>
              <a:srgbClr val="C40707"/>
            </a:solidFill>
            <a:prstDash val="solid"/>
            <a:round/>
            <a:headEnd len="sm" w="sm" type="none"/>
            <a:tailEnd len="med" w="med" type="stealth"/>
          </a:ln>
        </p:spPr>
      </p:cxnSp>
      <p:cxnSp>
        <p:nvCxnSpPr>
          <p:cNvPr id="219" name="Google Shape;219;p35"/>
          <p:cNvCxnSpPr/>
          <p:nvPr/>
        </p:nvCxnSpPr>
        <p:spPr>
          <a:xfrm>
            <a:off x="6781753" y="3451456"/>
            <a:ext cx="207900" cy="18900"/>
          </a:xfrm>
          <a:prstGeom prst="straightConnector1">
            <a:avLst/>
          </a:prstGeom>
          <a:noFill/>
          <a:ln cap="flat" cmpd="sng" w="57150">
            <a:solidFill>
              <a:srgbClr val="E0E0E0"/>
            </a:solidFill>
            <a:prstDash val="solid"/>
            <a:round/>
            <a:headEnd len="sm" w="sm" type="none"/>
            <a:tailEnd len="med" w="med" type="stealth"/>
          </a:ln>
        </p:spPr>
      </p:cxnSp>
      <p:sp>
        <p:nvSpPr>
          <p:cNvPr id="220" name="Google Shape;220;p35"/>
          <p:cNvSpPr/>
          <p:nvPr/>
        </p:nvSpPr>
        <p:spPr>
          <a:xfrm>
            <a:off x="6757988" y="3432810"/>
            <a:ext cx="284321" cy="79057"/>
          </a:xfrm>
          <a:custGeom>
            <a:rect b="b" l="l" r="r" t="t"/>
            <a:pathLst>
              <a:path extrusionOk="0" h="210820" w="758190">
                <a:moveTo>
                  <a:pt x="86360" y="0"/>
                </a:moveTo>
                <a:cubicBezTo>
                  <a:pt x="508000" y="54610"/>
                  <a:pt x="652780" y="35560"/>
                  <a:pt x="703580" y="53340"/>
                </a:cubicBezTo>
                <a:cubicBezTo>
                  <a:pt x="725170" y="59690"/>
                  <a:pt x="734060" y="69850"/>
                  <a:pt x="742950" y="82550"/>
                </a:cubicBezTo>
                <a:cubicBezTo>
                  <a:pt x="751840" y="95250"/>
                  <a:pt x="758190" y="113030"/>
                  <a:pt x="755650" y="129540"/>
                </a:cubicBezTo>
                <a:cubicBezTo>
                  <a:pt x="753110" y="148590"/>
                  <a:pt x="735330" y="179070"/>
                  <a:pt x="718820" y="190500"/>
                </a:cubicBezTo>
                <a:cubicBezTo>
                  <a:pt x="706120" y="199390"/>
                  <a:pt x="687070" y="203200"/>
                  <a:pt x="671830" y="200660"/>
                </a:cubicBezTo>
                <a:cubicBezTo>
                  <a:pt x="656590" y="199390"/>
                  <a:pt x="637540" y="193040"/>
                  <a:pt x="627380" y="180340"/>
                </a:cubicBezTo>
                <a:cubicBezTo>
                  <a:pt x="613410" y="166370"/>
                  <a:pt x="603250" y="132080"/>
                  <a:pt x="604520" y="113030"/>
                </a:cubicBezTo>
                <a:cubicBezTo>
                  <a:pt x="605790" y="96520"/>
                  <a:pt x="615950" y="80010"/>
                  <a:pt x="627380" y="69850"/>
                </a:cubicBezTo>
                <a:cubicBezTo>
                  <a:pt x="638810" y="59690"/>
                  <a:pt x="656590" y="50800"/>
                  <a:pt x="671830" y="49530"/>
                </a:cubicBezTo>
                <a:cubicBezTo>
                  <a:pt x="687070" y="46990"/>
                  <a:pt x="706120" y="50800"/>
                  <a:pt x="718820" y="59690"/>
                </a:cubicBezTo>
                <a:cubicBezTo>
                  <a:pt x="735330" y="71120"/>
                  <a:pt x="753110" y="101600"/>
                  <a:pt x="755650" y="120650"/>
                </a:cubicBezTo>
                <a:cubicBezTo>
                  <a:pt x="758190" y="137160"/>
                  <a:pt x="751840" y="154940"/>
                  <a:pt x="742950" y="167640"/>
                </a:cubicBezTo>
                <a:cubicBezTo>
                  <a:pt x="734060" y="180340"/>
                  <a:pt x="723900" y="190500"/>
                  <a:pt x="703580" y="196850"/>
                </a:cubicBezTo>
                <a:cubicBezTo>
                  <a:pt x="662940" y="210820"/>
                  <a:pt x="576580" y="200660"/>
                  <a:pt x="495300" y="195580"/>
                </a:cubicBezTo>
                <a:cubicBezTo>
                  <a:pt x="377190" y="189230"/>
                  <a:pt x="135890" y="171450"/>
                  <a:pt x="66040" y="149860"/>
                </a:cubicBezTo>
                <a:cubicBezTo>
                  <a:pt x="41910" y="142240"/>
                  <a:pt x="30480" y="137160"/>
                  <a:pt x="19050" y="124460"/>
                </a:cubicBezTo>
                <a:cubicBezTo>
                  <a:pt x="7620" y="111760"/>
                  <a:pt x="0" y="90170"/>
                  <a:pt x="0" y="73660"/>
                </a:cubicBezTo>
                <a:cubicBezTo>
                  <a:pt x="1270" y="57150"/>
                  <a:pt x="7620" y="36830"/>
                  <a:pt x="20320" y="24130"/>
                </a:cubicBezTo>
                <a:cubicBezTo>
                  <a:pt x="34290" y="10160"/>
                  <a:pt x="86360" y="0"/>
                  <a:pt x="86360" y="0"/>
                </a:cubicBezTo>
              </a:path>
            </a:pathLst>
          </a:custGeom>
          <a:solidFill>
            <a:srgbClr val="E0E0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1" name="Google Shape;221;p35"/>
          <p:cNvSpPr/>
          <p:nvPr/>
        </p:nvSpPr>
        <p:spPr>
          <a:xfrm>
            <a:off x="6807517" y="3408997"/>
            <a:ext cx="251936" cy="80486"/>
          </a:xfrm>
          <a:custGeom>
            <a:rect b="b" l="l" r="r" t="t"/>
            <a:pathLst>
              <a:path extrusionOk="0" h="214630" w="671830">
                <a:moveTo>
                  <a:pt x="591820" y="199390"/>
                </a:moveTo>
                <a:cubicBezTo>
                  <a:pt x="251460" y="201930"/>
                  <a:pt x="217170" y="201930"/>
                  <a:pt x="195580" y="191770"/>
                </a:cubicBezTo>
                <a:cubicBezTo>
                  <a:pt x="181610" y="185420"/>
                  <a:pt x="177800" y="163830"/>
                  <a:pt x="167640" y="163830"/>
                </a:cubicBezTo>
                <a:cubicBezTo>
                  <a:pt x="154940" y="163830"/>
                  <a:pt x="144780" y="195580"/>
                  <a:pt x="129540" y="203200"/>
                </a:cubicBezTo>
                <a:cubicBezTo>
                  <a:pt x="114300" y="210820"/>
                  <a:pt x="91440" y="214630"/>
                  <a:pt x="74930" y="210820"/>
                </a:cubicBezTo>
                <a:cubicBezTo>
                  <a:pt x="58420" y="208280"/>
                  <a:pt x="38100" y="199390"/>
                  <a:pt x="26670" y="185420"/>
                </a:cubicBezTo>
                <a:cubicBezTo>
                  <a:pt x="12700" y="167640"/>
                  <a:pt x="2540" y="129540"/>
                  <a:pt x="5080" y="107950"/>
                </a:cubicBezTo>
                <a:cubicBezTo>
                  <a:pt x="8890" y="88900"/>
                  <a:pt x="21590" y="72390"/>
                  <a:pt x="34290" y="60960"/>
                </a:cubicBezTo>
                <a:cubicBezTo>
                  <a:pt x="48260" y="49530"/>
                  <a:pt x="67310" y="40640"/>
                  <a:pt x="85090" y="40640"/>
                </a:cubicBezTo>
                <a:cubicBezTo>
                  <a:pt x="107950" y="41910"/>
                  <a:pt x="143510" y="58420"/>
                  <a:pt x="158750" y="74930"/>
                </a:cubicBezTo>
                <a:cubicBezTo>
                  <a:pt x="170180" y="88900"/>
                  <a:pt x="176530" y="109220"/>
                  <a:pt x="175260" y="127000"/>
                </a:cubicBezTo>
                <a:cubicBezTo>
                  <a:pt x="173990" y="149860"/>
                  <a:pt x="157480" y="185420"/>
                  <a:pt x="137160" y="198120"/>
                </a:cubicBezTo>
                <a:cubicBezTo>
                  <a:pt x="116840" y="210820"/>
                  <a:pt x="78740" y="213360"/>
                  <a:pt x="57150" y="205740"/>
                </a:cubicBezTo>
                <a:cubicBezTo>
                  <a:pt x="39370" y="200660"/>
                  <a:pt x="22860" y="186690"/>
                  <a:pt x="15240" y="170180"/>
                </a:cubicBezTo>
                <a:cubicBezTo>
                  <a:pt x="5080" y="149860"/>
                  <a:pt x="0" y="113030"/>
                  <a:pt x="11430" y="90170"/>
                </a:cubicBezTo>
                <a:cubicBezTo>
                  <a:pt x="26670" y="60960"/>
                  <a:pt x="69850" y="38100"/>
                  <a:pt x="123190" y="25400"/>
                </a:cubicBezTo>
                <a:cubicBezTo>
                  <a:pt x="226060" y="0"/>
                  <a:pt x="535940" y="20320"/>
                  <a:pt x="610870" y="45720"/>
                </a:cubicBezTo>
                <a:cubicBezTo>
                  <a:pt x="635000" y="53340"/>
                  <a:pt x="646430" y="62230"/>
                  <a:pt x="656590" y="76200"/>
                </a:cubicBezTo>
                <a:cubicBezTo>
                  <a:pt x="665480" y="91440"/>
                  <a:pt x="671830" y="113030"/>
                  <a:pt x="669290" y="130810"/>
                </a:cubicBezTo>
                <a:cubicBezTo>
                  <a:pt x="666750" y="147320"/>
                  <a:pt x="656590" y="167640"/>
                  <a:pt x="643890" y="179070"/>
                </a:cubicBezTo>
                <a:cubicBezTo>
                  <a:pt x="631190" y="190500"/>
                  <a:pt x="591820" y="199390"/>
                  <a:pt x="591820" y="199390"/>
                </a:cubicBezTo>
              </a:path>
            </a:pathLst>
          </a:custGeom>
          <a:solidFill>
            <a:srgbClr val="E0E0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2" name="Google Shape;222;p35"/>
          <p:cNvSpPr txBox="1"/>
          <p:nvPr/>
        </p:nvSpPr>
        <p:spPr>
          <a:xfrm>
            <a:off x="311700" y="2164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a:t>
            </a:r>
            <a:endParaRPr b="1" sz="2800">
              <a:solidFill>
                <a:srgbClr val="003A70"/>
              </a:solidFill>
              <a:latin typeface="Roboto"/>
              <a:ea typeface="Roboto"/>
              <a:cs typeface="Roboto"/>
              <a:sym typeface="Roboto"/>
            </a:endParaRPr>
          </a:p>
        </p:txBody>
      </p:sp>
      <p:sp>
        <p:nvSpPr>
          <p:cNvPr id="223" name="Google Shape;223;p35"/>
          <p:cNvSpPr txBox="1"/>
          <p:nvPr/>
        </p:nvSpPr>
        <p:spPr>
          <a:xfrm>
            <a:off x="2937013" y="3694504"/>
            <a:ext cx="1441200" cy="48030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lang="en" sz="1300">
                <a:solidFill>
                  <a:srgbClr val="00386F"/>
                </a:solidFill>
                <a:latin typeface="Roboto"/>
                <a:ea typeface="Roboto"/>
                <a:cs typeface="Roboto"/>
                <a:sym typeface="Roboto"/>
              </a:rPr>
              <a:t>Select the Release Records button.</a:t>
            </a:r>
            <a:endParaRPr sz="700">
              <a:latin typeface="Roboto"/>
              <a:ea typeface="Roboto"/>
              <a:cs typeface="Roboto"/>
              <a:sym typeface="Roboto"/>
            </a:endParaRPr>
          </a:p>
        </p:txBody>
      </p:sp>
      <p:cxnSp>
        <p:nvCxnSpPr>
          <p:cNvPr id="224" name="Google Shape;224;p35"/>
          <p:cNvCxnSpPr/>
          <p:nvPr/>
        </p:nvCxnSpPr>
        <p:spPr>
          <a:xfrm>
            <a:off x="4098450" y="4174788"/>
            <a:ext cx="1518300" cy="452100"/>
          </a:xfrm>
          <a:prstGeom prst="straightConnector1">
            <a:avLst/>
          </a:prstGeom>
          <a:noFill/>
          <a:ln cap="flat" cmpd="sng" w="38100">
            <a:solidFill>
              <a:srgbClr val="C40707"/>
            </a:solidFill>
            <a:prstDash val="solid"/>
            <a:round/>
            <a:headEnd len="sm" w="sm" type="none"/>
            <a:tailEnd len="med" w="med" type="stealth"/>
          </a:ln>
        </p:spPr>
      </p:cxnSp>
      <p:cxnSp>
        <p:nvCxnSpPr>
          <p:cNvPr id="225" name="Google Shape;225;p35"/>
          <p:cNvCxnSpPr/>
          <p:nvPr/>
        </p:nvCxnSpPr>
        <p:spPr>
          <a:xfrm flipH="1" rot="10800000">
            <a:off x="2514200" y="2462325"/>
            <a:ext cx="2629500" cy="495300"/>
          </a:xfrm>
          <a:prstGeom prst="straightConnector1">
            <a:avLst/>
          </a:prstGeom>
          <a:noFill/>
          <a:ln cap="flat" cmpd="sng" w="38100">
            <a:solidFill>
              <a:srgbClr val="C40707"/>
            </a:solidFill>
            <a:prstDash val="solid"/>
            <a:round/>
            <a:headEnd len="sm" w="sm" type="none"/>
            <a:tailEnd len="med" w="med" type="stealth"/>
          </a:ln>
        </p:spPr>
      </p:cxnSp>
      <p:sp>
        <p:nvSpPr>
          <p:cNvPr id="218" name="Google Shape;218;p35"/>
          <p:cNvSpPr txBox="1"/>
          <p:nvPr/>
        </p:nvSpPr>
        <p:spPr>
          <a:xfrm>
            <a:off x="7591213" y="1028304"/>
            <a:ext cx="1441200" cy="76050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lang="en" sz="1300">
                <a:solidFill>
                  <a:srgbClr val="00386F"/>
                </a:solidFill>
                <a:latin typeface="Roboto"/>
                <a:ea typeface="Roboto"/>
                <a:cs typeface="Roboto"/>
                <a:sym typeface="Roboto"/>
              </a:rPr>
              <a:t>Requests will be listed for out of district transfers</a:t>
            </a:r>
            <a:endParaRPr sz="7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249450" y="36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31" name="Google Shape;231;p3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32" name="Google Shape;232;p36"/>
          <p:cNvSpPr txBox="1"/>
          <p:nvPr/>
        </p:nvSpPr>
        <p:spPr>
          <a:xfrm>
            <a:off x="163964" y="-210829"/>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Release Request </a:t>
            </a:r>
            <a:endParaRPr b="1" sz="2800">
              <a:solidFill>
                <a:srgbClr val="003A70"/>
              </a:solidFill>
              <a:latin typeface="Roboto"/>
              <a:ea typeface="Roboto"/>
              <a:cs typeface="Roboto"/>
              <a:sym typeface="Roboto"/>
            </a:endParaRPr>
          </a:p>
        </p:txBody>
      </p:sp>
      <p:pic>
        <p:nvPicPr>
          <p:cNvPr id="233" name="Google Shape;233;p36"/>
          <p:cNvPicPr preferRelativeResize="0"/>
          <p:nvPr/>
        </p:nvPicPr>
        <p:blipFill>
          <a:blip r:embed="rId3">
            <a:alphaModFix/>
          </a:blip>
          <a:stretch>
            <a:fillRect/>
          </a:stretch>
        </p:blipFill>
        <p:spPr>
          <a:xfrm>
            <a:off x="281238" y="474975"/>
            <a:ext cx="8457023" cy="3843701"/>
          </a:xfrm>
          <a:prstGeom prst="rect">
            <a:avLst/>
          </a:prstGeom>
          <a:noFill/>
          <a:ln>
            <a:noFill/>
          </a:ln>
        </p:spPr>
      </p:pic>
      <p:sp>
        <p:nvSpPr>
          <p:cNvPr id="234" name="Google Shape;234;p36"/>
          <p:cNvSpPr/>
          <p:nvPr/>
        </p:nvSpPr>
        <p:spPr>
          <a:xfrm>
            <a:off x="3125650" y="1867900"/>
            <a:ext cx="343500" cy="301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5" name="Google Shape;235;p36"/>
          <p:cNvSpPr/>
          <p:nvPr/>
        </p:nvSpPr>
        <p:spPr>
          <a:xfrm rot="10784420">
            <a:off x="3590156" y="4077453"/>
            <a:ext cx="2449225" cy="65700"/>
          </a:xfrm>
          <a:prstGeom prst="rightArrow">
            <a:avLst>
              <a:gd fmla="val 50000" name="adj1"/>
              <a:gd fmla="val 90835" name="adj2"/>
            </a:avLst>
          </a:prstGeom>
          <a:solidFill>
            <a:srgbClr val="FF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6" name="Google Shape;236;p36"/>
          <p:cNvSpPr txBox="1"/>
          <p:nvPr/>
        </p:nvSpPr>
        <p:spPr>
          <a:xfrm>
            <a:off x="6039375" y="3876000"/>
            <a:ext cx="1593000" cy="46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C3766"/>
                </a:solidFill>
              </a:rPr>
              <a:t>Comments are seen by new school. </a:t>
            </a:r>
            <a:endParaRPr sz="1200">
              <a:solidFill>
                <a:srgbClr val="1C3766"/>
              </a:solidFill>
            </a:endParaRPr>
          </a:p>
        </p:txBody>
      </p:sp>
      <p:sp>
        <p:nvSpPr>
          <p:cNvPr id="237" name="Google Shape;237;p36"/>
          <p:cNvSpPr txBox="1"/>
          <p:nvPr/>
        </p:nvSpPr>
        <p:spPr>
          <a:xfrm>
            <a:off x="4158900" y="2029725"/>
            <a:ext cx="2998500" cy="1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C3766"/>
                </a:solidFill>
              </a:rPr>
              <a:t>Status will be released, rejected, or ignore</a:t>
            </a:r>
            <a:endParaRPr sz="1200">
              <a:solidFill>
                <a:srgbClr val="1C3766"/>
              </a:solidFill>
            </a:endParaRPr>
          </a:p>
        </p:txBody>
      </p:sp>
      <p:sp>
        <p:nvSpPr>
          <p:cNvPr id="238" name="Google Shape;238;p36"/>
          <p:cNvSpPr/>
          <p:nvPr/>
        </p:nvSpPr>
        <p:spPr>
          <a:xfrm rot="581288">
            <a:off x="3467005" y="2182251"/>
            <a:ext cx="638202" cy="80047"/>
          </a:xfrm>
          <a:prstGeom prst="leftArrow">
            <a:avLst>
              <a:gd fmla="val 50000" name="adj1"/>
              <a:gd fmla="val 50000" name="adj2"/>
            </a:avLst>
          </a:prstGeom>
          <a:solidFill>
            <a:srgbClr val="FF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39" name="Google Shape;239;p36"/>
          <p:cNvCxnSpPr/>
          <p:nvPr/>
        </p:nvCxnSpPr>
        <p:spPr>
          <a:xfrm flipH="1" rot="10800000">
            <a:off x="2843375" y="2989875"/>
            <a:ext cx="857400" cy="28800"/>
          </a:xfrm>
          <a:prstGeom prst="straightConnector1">
            <a:avLst/>
          </a:prstGeom>
          <a:noFill/>
          <a:ln cap="flat" cmpd="sng" w="76200">
            <a:solidFill>
              <a:srgbClr val="000000"/>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45" name="Google Shape;245;p37"/>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46" name="Google Shape;246;p37"/>
          <p:cNvSpPr txBox="1"/>
          <p:nvPr/>
        </p:nvSpPr>
        <p:spPr>
          <a:xfrm>
            <a:off x="322326" y="253746"/>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Reject Request</a:t>
            </a:r>
            <a:endParaRPr b="1" sz="2800">
              <a:solidFill>
                <a:srgbClr val="003A70"/>
              </a:solidFill>
              <a:latin typeface="Roboto"/>
              <a:ea typeface="Roboto"/>
              <a:cs typeface="Roboto"/>
              <a:sym typeface="Roboto"/>
            </a:endParaRPr>
          </a:p>
        </p:txBody>
      </p:sp>
      <p:sp>
        <p:nvSpPr>
          <p:cNvPr id="247" name="Google Shape;247;p37"/>
          <p:cNvSpPr txBox="1"/>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600"/>
              </a:spcAft>
              <a:buNone/>
            </a:pPr>
            <a:r>
              <a:t/>
            </a:r>
            <a:endParaRPr sz="2100">
              <a:solidFill>
                <a:srgbClr val="003A70"/>
              </a:solidFill>
              <a:latin typeface="Roboto"/>
              <a:ea typeface="Roboto"/>
              <a:cs typeface="Roboto"/>
              <a:sym typeface="Roboto"/>
            </a:endParaRPr>
          </a:p>
        </p:txBody>
      </p:sp>
      <p:sp>
        <p:nvSpPr>
          <p:cNvPr id="248" name="Google Shape;248;p37"/>
          <p:cNvSpPr txBox="1"/>
          <p:nvPr/>
        </p:nvSpPr>
        <p:spPr>
          <a:xfrm>
            <a:off x="6203150" y="536325"/>
            <a:ext cx="2616000" cy="35406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600"/>
              </a:spcAft>
              <a:buNone/>
            </a:pPr>
            <a:r>
              <a:rPr lang="en" sz="2100">
                <a:solidFill>
                  <a:srgbClr val="003A70"/>
                </a:solidFill>
                <a:latin typeface="Roboto"/>
                <a:ea typeface="Roboto"/>
                <a:cs typeface="Roboto"/>
                <a:sym typeface="Roboto"/>
              </a:rPr>
              <a:t>Infinite Campus records transfer requests are not requesting records/cumulative files. It is best practice to have an official records request before releasing a student. However, it is up to your school.</a:t>
            </a:r>
            <a:endParaRPr sz="2100">
              <a:solidFill>
                <a:srgbClr val="003A70"/>
              </a:solidFill>
              <a:latin typeface="Roboto"/>
              <a:ea typeface="Roboto"/>
              <a:cs typeface="Roboto"/>
              <a:sym typeface="Roboto"/>
            </a:endParaRPr>
          </a:p>
        </p:txBody>
      </p:sp>
      <p:pic>
        <p:nvPicPr>
          <p:cNvPr id="249" name="Google Shape;249;p37" title="Reject Records Transfer.png"/>
          <p:cNvPicPr preferRelativeResize="0"/>
          <p:nvPr/>
        </p:nvPicPr>
        <p:blipFill rotWithShape="1">
          <a:blip r:embed="rId3">
            <a:alphaModFix/>
          </a:blip>
          <a:srcRect b="0" l="0" r="34193" t="0"/>
          <a:stretch/>
        </p:blipFill>
        <p:spPr>
          <a:xfrm>
            <a:off x="325771" y="1090425"/>
            <a:ext cx="5591698" cy="3540600"/>
          </a:xfrm>
          <a:prstGeom prst="rect">
            <a:avLst/>
          </a:prstGeom>
          <a:noFill/>
          <a:ln>
            <a:noFill/>
          </a:ln>
        </p:spPr>
      </p:pic>
      <p:sp>
        <p:nvSpPr>
          <p:cNvPr id="250" name="Google Shape;250;p37"/>
          <p:cNvSpPr/>
          <p:nvPr/>
        </p:nvSpPr>
        <p:spPr>
          <a:xfrm>
            <a:off x="822950" y="3801300"/>
            <a:ext cx="294000" cy="477600"/>
          </a:xfrm>
          <a:prstGeom prst="upArrow">
            <a:avLst>
              <a:gd fmla="val 50000" name="adj1"/>
              <a:gd fmla="val 50000" name="adj2"/>
            </a:avLst>
          </a:prstGeom>
          <a:solidFill>
            <a:srgbClr val="CC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sp>
        <p:nvSpPr>
          <p:cNvPr id="251" name="Google Shape;251;p37"/>
          <p:cNvSpPr txBox="1"/>
          <p:nvPr/>
        </p:nvSpPr>
        <p:spPr>
          <a:xfrm>
            <a:off x="1109500" y="3892125"/>
            <a:ext cx="5086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1C3766"/>
                </a:solidFill>
              </a:rPr>
              <a:t>Best practice: If you have not received an official records request from the school, leave a comment and reject the request. DO NOT Ignore requests.</a:t>
            </a:r>
            <a:endParaRPr sz="1200">
              <a:solidFill>
                <a:srgbClr val="1C3766"/>
              </a:solidFill>
            </a:endParaRPr>
          </a:p>
        </p:txBody>
      </p:sp>
      <p:cxnSp>
        <p:nvCxnSpPr>
          <p:cNvPr id="252" name="Google Shape;252;p37"/>
          <p:cNvCxnSpPr/>
          <p:nvPr/>
        </p:nvCxnSpPr>
        <p:spPr>
          <a:xfrm>
            <a:off x="965125" y="2248125"/>
            <a:ext cx="433500" cy="0"/>
          </a:xfrm>
          <a:prstGeom prst="straightConnector1">
            <a:avLst/>
          </a:prstGeom>
          <a:noFill/>
          <a:ln cap="flat" cmpd="sng" w="76200">
            <a:solidFill>
              <a:srgbClr val="000000"/>
            </a:solidFill>
            <a:prstDash val="solid"/>
            <a:round/>
            <a:headEnd len="med" w="med" type="none"/>
            <a:tailEnd len="med" w="med" type="none"/>
          </a:ln>
        </p:spPr>
      </p:cxnSp>
      <p:cxnSp>
        <p:nvCxnSpPr>
          <p:cNvPr id="253" name="Google Shape;253;p37"/>
          <p:cNvCxnSpPr/>
          <p:nvPr/>
        </p:nvCxnSpPr>
        <p:spPr>
          <a:xfrm>
            <a:off x="897700" y="2402225"/>
            <a:ext cx="211800" cy="0"/>
          </a:xfrm>
          <a:prstGeom prst="straightConnector1">
            <a:avLst/>
          </a:prstGeom>
          <a:noFill/>
          <a:ln cap="flat" cmpd="sng" w="76200">
            <a:solidFill>
              <a:srgbClr val="000000"/>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8"/>
          <p:cNvSpPr txBox="1"/>
          <p:nvPr>
            <p:ph type="title"/>
          </p:nvPr>
        </p:nvSpPr>
        <p:spPr>
          <a:xfrm>
            <a:off x="1388100" y="2058750"/>
            <a:ext cx="6367800" cy="1026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351C75"/>
                </a:solidFill>
                <a:latin typeface="Roboto Serif"/>
                <a:ea typeface="Roboto Serif"/>
                <a:cs typeface="Roboto Serif"/>
                <a:sym typeface="Roboto Serif"/>
              </a:rPr>
              <a:t>No Show/Summer End Enrollment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258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3rd Party Tools Disclaimer</a:t>
            </a:r>
            <a:endParaRPr/>
          </a:p>
        </p:txBody>
      </p:sp>
      <p:sp>
        <p:nvSpPr>
          <p:cNvPr id="111" name="Google Shape;111;p21"/>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NCBOLD is designed to support educators in the use of digital tools and technology to enhance learning outcomes.  NCBOLD strives to model best practices for educators including data privacy and cybersecurity.  As such, we want educators to be aware of the importance of following North Carolina’s 3rd Party vendor policy in using tools.  As such, educators should follow the district’s policy and consult with their district’s (PSU) technology department prior to signing up students for digital tools.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64" name="Google Shape;264;p39"/>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65" name="Google Shape;265;p39"/>
          <p:cNvSpPr txBox="1"/>
          <p:nvPr/>
        </p:nvSpPr>
        <p:spPr>
          <a:xfrm>
            <a:off x="311700" y="2164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rgbClr val="003A70"/>
                </a:solidFill>
                <a:latin typeface="Roboto"/>
                <a:ea typeface="Roboto"/>
                <a:cs typeface="Roboto"/>
                <a:sym typeface="Roboto"/>
              </a:rPr>
              <a:t>No Show/Summer End</a:t>
            </a:r>
            <a:endParaRPr b="1" sz="2500">
              <a:solidFill>
                <a:srgbClr val="003A70"/>
              </a:solidFill>
              <a:latin typeface="Roboto"/>
              <a:ea typeface="Roboto"/>
              <a:cs typeface="Roboto"/>
              <a:sym typeface="Roboto"/>
            </a:endParaRPr>
          </a:p>
        </p:txBody>
      </p:sp>
      <p:sp>
        <p:nvSpPr>
          <p:cNvPr id="266" name="Google Shape;266;p39"/>
          <p:cNvSpPr txBox="1"/>
          <p:nvPr/>
        </p:nvSpPr>
        <p:spPr>
          <a:xfrm>
            <a:off x="4668000" y="2705175"/>
            <a:ext cx="4008900" cy="12189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2500"/>
              </a:spcBef>
              <a:spcAft>
                <a:spcPts val="0"/>
              </a:spcAft>
              <a:buClr>
                <a:srgbClr val="003A70"/>
              </a:buClr>
              <a:buSzPts val="1200"/>
              <a:buChar char="●"/>
            </a:pPr>
            <a:r>
              <a:rPr lang="en" sz="1200">
                <a:solidFill>
                  <a:srgbClr val="003A70"/>
                </a:solidFill>
              </a:rPr>
              <a:t>A student is a </a:t>
            </a:r>
            <a:r>
              <a:rPr i="1" lang="en" sz="1200">
                <a:solidFill>
                  <a:srgbClr val="003A70"/>
                </a:solidFill>
              </a:rPr>
              <a:t>No Show</a:t>
            </a:r>
            <a:r>
              <a:rPr lang="en" sz="1200">
                <a:solidFill>
                  <a:srgbClr val="003A70"/>
                </a:solidFill>
              </a:rPr>
              <a:t> if they are absent for more than half the instructional day on their scheduled first day of school during the current school year. No show students were expected to attend but did not show up.</a:t>
            </a:r>
            <a:endParaRPr sz="1200">
              <a:solidFill>
                <a:srgbClr val="003A70"/>
              </a:solidFill>
            </a:endParaRPr>
          </a:p>
        </p:txBody>
      </p:sp>
      <p:sp>
        <p:nvSpPr>
          <p:cNvPr id="267" name="Google Shape;267;p39"/>
          <p:cNvSpPr txBox="1"/>
          <p:nvPr/>
        </p:nvSpPr>
        <p:spPr>
          <a:xfrm>
            <a:off x="4668000" y="993600"/>
            <a:ext cx="4164300" cy="7941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1200"/>
              </a:spcBef>
              <a:spcAft>
                <a:spcPts val="0"/>
              </a:spcAft>
              <a:buClr>
                <a:srgbClr val="003A70"/>
              </a:buClr>
              <a:buSzPts val="1200"/>
              <a:buChar char="●"/>
            </a:pPr>
            <a:r>
              <a:rPr lang="en" sz="1200">
                <a:solidFill>
                  <a:srgbClr val="003A70"/>
                </a:solidFill>
              </a:rPr>
              <a:t>A </a:t>
            </a:r>
            <a:r>
              <a:rPr i="1" lang="en" sz="1200">
                <a:solidFill>
                  <a:srgbClr val="003A70"/>
                </a:solidFill>
              </a:rPr>
              <a:t>Summer End Enrollment</a:t>
            </a:r>
            <a:r>
              <a:rPr lang="en" sz="1200">
                <a:solidFill>
                  <a:srgbClr val="003A70"/>
                </a:solidFill>
              </a:rPr>
              <a:t>  is when the student never attended your school and you have a records request. </a:t>
            </a:r>
            <a:endParaRPr b="1" sz="1200">
              <a:solidFill>
                <a:srgbClr val="003A70"/>
              </a:solidFill>
            </a:endParaRPr>
          </a:p>
        </p:txBody>
      </p:sp>
      <p:sp>
        <p:nvSpPr>
          <p:cNvPr id="268" name="Google Shape;268;p39"/>
          <p:cNvSpPr txBox="1"/>
          <p:nvPr/>
        </p:nvSpPr>
        <p:spPr>
          <a:xfrm>
            <a:off x="182550" y="741775"/>
            <a:ext cx="4274400" cy="38574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Start Date  7/1/XXXX </a:t>
            </a:r>
            <a:endParaRPr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Leave "</a:t>
            </a:r>
            <a:r>
              <a:rPr b="1" lang="en" sz="1500">
                <a:solidFill>
                  <a:srgbClr val="1C3766"/>
                </a:solidFill>
                <a:highlight>
                  <a:srgbClr val="FFFFFF"/>
                </a:highlight>
                <a:latin typeface="Roboto Condensed"/>
                <a:ea typeface="Roboto Condensed"/>
                <a:cs typeface="Roboto Condensed"/>
                <a:sym typeface="Roboto Condensed"/>
              </a:rPr>
              <a:t>Local Start Status</a:t>
            </a:r>
            <a:r>
              <a:rPr lang="en" sz="1500">
                <a:solidFill>
                  <a:srgbClr val="1C3766"/>
                </a:solidFill>
                <a:highlight>
                  <a:srgbClr val="FFFFFF"/>
                </a:highlight>
                <a:latin typeface="Roboto Condensed"/>
                <a:ea typeface="Roboto Condensed"/>
                <a:cs typeface="Roboto Condensed"/>
                <a:sym typeface="Roboto Condensed"/>
              </a:rPr>
              <a:t>"</a:t>
            </a:r>
            <a:endParaRPr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Select the </a:t>
            </a:r>
            <a:r>
              <a:rPr b="1" lang="en" sz="1500">
                <a:solidFill>
                  <a:srgbClr val="1C3766"/>
                </a:solidFill>
                <a:highlight>
                  <a:srgbClr val="FFFFFF"/>
                </a:highlight>
                <a:latin typeface="Roboto Condensed"/>
                <a:ea typeface="Roboto Condensed"/>
                <a:cs typeface="Roboto Condensed"/>
                <a:sym typeface="Roboto Condensed"/>
              </a:rPr>
              <a:t>No Show Checkbox</a:t>
            </a:r>
            <a:endParaRPr b="1"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End Date  7/1/XXXX </a:t>
            </a:r>
            <a:endParaRPr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Input a "</a:t>
            </a:r>
            <a:r>
              <a:rPr b="1" lang="en" sz="1500">
                <a:solidFill>
                  <a:srgbClr val="1C3766"/>
                </a:solidFill>
                <a:highlight>
                  <a:srgbClr val="FFFFFF"/>
                </a:highlight>
                <a:latin typeface="Roboto Condensed"/>
                <a:ea typeface="Roboto Condensed"/>
                <a:cs typeface="Roboto Condensed"/>
                <a:sym typeface="Roboto Condensed"/>
              </a:rPr>
              <a:t>Local End Status</a:t>
            </a:r>
            <a:r>
              <a:rPr lang="en" sz="1500">
                <a:solidFill>
                  <a:srgbClr val="1C3766"/>
                </a:solidFill>
                <a:highlight>
                  <a:srgbClr val="FFFFFF"/>
                </a:highlight>
                <a:latin typeface="Roboto Condensed"/>
                <a:ea typeface="Roboto Condensed"/>
                <a:cs typeface="Roboto Condensed"/>
                <a:sym typeface="Roboto Condensed"/>
              </a:rPr>
              <a:t>" (ref. SASA manual for End Status codes)</a:t>
            </a:r>
            <a:endParaRPr sz="1500">
              <a:solidFill>
                <a:srgbClr val="1C3766"/>
              </a:solidFill>
              <a:highlight>
                <a:srgbClr val="FFFFFF"/>
              </a:highlight>
              <a:latin typeface="Roboto Condensed"/>
              <a:ea typeface="Roboto Condensed"/>
              <a:cs typeface="Roboto Condensed"/>
              <a:sym typeface="Roboto Condensed"/>
            </a:endParaRPr>
          </a:p>
          <a:p>
            <a:pPr indent="-323850" lvl="1" marL="9144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Leave blank during 1st 10 Days for auditing purposes</a:t>
            </a:r>
            <a:endParaRPr sz="1500">
              <a:solidFill>
                <a:srgbClr val="1C3766"/>
              </a:solidFill>
              <a:highlight>
                <a:srgbClr val="FFFFFF"/>
              </a:highlight>
              <a:latin typeface="Roboto Condensed"/>
              <a:ea typeface="Roboto Condensed"/>
              <a:cs typeface="Roboto Condensed"/>
              <a:sym typeface="Roboto Condensed"/>
            </a:endParaRPr>
          </a:p>
          <a:p>
            <a:pPr indent="-323850" lvl="1" marL="914400" rtl="0" algn="l">
              <a:lnSpc>
                <a:spcPct val="115000"/>
              </a:lnSpc>
              <a:spcBef>
                <a:spcPts val="0"/>
              </a:spcBef>
              <a:spcAft>
                <a:spcPts val="0"/>
              </a:spcAft>
              <a:buClr>
                <a:srgbClr val="1C3766"/>
              </a:buClr>
              <a:buSzPts val="1500"/>
              <a:buFont typeface="Roboto Condensed"/>
              <a:buChar char="○"/>
            </a:pPr>
            <a:r>
              <a:rPr b="1" lang="en" sz="1500">
                <a:solidFill>
                  <a:srgbClr val="1C3766"/>
                </a:solidFill>
                <a:highlight>
                  <a:srgbClr val="FFFFFF"/>
                </a:highlight>
                <a:latin typeface="Roboto Condensed"/>
                <a:ea typeface="Roboto Condensed"/>
                <a:cs typeface="Roboto Condensed"/>
                <a:sym typeface="Roboto Condensed"/>
              </a:rPr>
              <a:t>Enter W1</a:t>
            </a:r>
            <a:r>
              <a:rPr lang="en" sz="1500">
                <a:solidFill>
                  <a:srgbClr val="1C3766"/>
                </a:solidFill>
                <a:highlight>
                  <a:srgbClr val="FFFFFF"/>
                </a:highlight>
                <a:latin typeface="Roboto Condensed"/>
                <a:ea typeface="Roboto Condensed"/>
                <a:cs typeface="Roboto Condensed"/>
                <a:sym typeface="Roboto Condensed"/>
              </a:rPr>
              <a:t> - Transfer Withdrawal</a:t>
            </a:r>
            <a:endParaRPr sz="1500">
              <a:solidFill>
                <a:srgbClr val="1C3766"/>
              </a:solidFill>
              <a:highlight>
                <a:srgbClr val="FFFFFF"/>
              </a:highlight>
              <a:latin typeface="Roboto Condensed"/>
              <a:ea typeface="Roboto Condensed"/>
              <a:cs typeface="Roboto Condensed"/>
              <a:sym typeface="Roboto Condensed"/>
            </a:endParaRPr>
          </a:p>
          <a:p>
            <a:pPr indent="-323850" lvl="1" marL="9144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Enter other appropriate End Status code</a:t>
            </a:r>
            <a:endParaRPr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Optional: Enter "</a:t>
            </a:r>
            <a:r>
              <a:rPr b="1" lang="en" sz="1500">
                <a:solidFill>
                  <a:srgbClr val="1C3766"/>
                </a:solidFill>
                <a:highlight>
                  <a:srgbClr val="FFFFFF"/>
                </a:highlight>
                <a:latin typeface="Roboto Condensed"/>
                <a:ea typeface="Roboto Condensed"/>
                <a:cs typeface="Roboto Condensed"/>
                <a:sym typeface="Roboto Condensed"/>
              </a:rPr>
              <a:t>End Comments</a:t>
            </a:r>
            <a:r>
              <a:rPr lang="en" sz="1500">
                <a:solidFill>
                  <a:srgbClr val="1C3766"/>
                </a:solidFill>
                <a:highlight>
                  <a:srgbClr val="FFFFFF"/>
                </a:highlight>
                <a:latin typeface="Roboto Condensed"/>
                <a:ea typeface="Roboto Condensed"/>
                <a:cs typeface="Roboto Condensed"/>
                <a:sym typeface="Roboto Condensed"/>
              </a:rPr>
              <a:t>"</a:t>
            </a:r>
            <a:endParaRPr sz="1500">
              <a:solidFill>
                <a:srgbClr val="1C3766"/>
              </a:solidFill>
              <a:highlight>
                <a:srgbClr val="FFFFFF"/>
              </a:highlight>
              <a:latin typeface="Roboto Condensed"/>
              <a:ea typeface="Roboto Condensed"/>
              <a:cs typeface="Roboto Condensed"/>
              <a:sym typeface="Roboto Condensed"/>
            </a:endParaRPr>
          </a:p>
          <a:p>
            <a:pPr indent="-323850" lvl="0" marL="457200" rtl="0" algn="l">
              <a:lnSpc>
                <a:spcPct val="115000"/>
              </a:lnSpc>
              <a:spcBef>
                <a:spcPts val="0"/>
              </a:spcBef>
              <a:spcAft>
                <a:spcPts val="0"/>
              </a:spcAft>
              <a:buClr>
                <a:srgbClr val="1C3766"/>
              </a:buClr>
              <a:buSzPts val="1500"/>
              <a:buFont typeface="Roboto Condensed"/>
              <a:buChar char="●"/>
            </a:pPr>
            <a:r>
              <a:rPr lang="en" sz="1500">
                <a:solidFill>
                  <a:srgbClr val="1C3766"/>
                </a:solidFill>
                <a:highlight>
                  <a:srgbClr val="FFFFFF"/>
                </a:highlight>
                <a:latin typeface="Roboto Condensed"/>
                <a:ea typeface="Roboto Condensed"/>
                <a:cs typeface="Roboto Condensed"/>
                <a:sym typeface="Roboto Condensed"/>
              </a:rPr>
              <a:t>Click </a:t>
            </a:r>
            <a:r>
              <a:rPr b="1" lang="en" sz="1500">
                <a:solidFill>
                  <a:srgbClr val="1C3766"/>
                </a:solidFill>
                <a:highlight>
                  <a:srgbClr val="FFFFFF"/>
                </a:highlight>
                <a:latin typeface="Roboto Condensed"/>
                <a:ea typeface="Roboto Condensed"/>
                <a:cs typeface="Roboto Condensed"/>
                <a:sym typeface="Roboto Condensed"/>
              </a:rPr>
              <a:t>Save</a:t>
            </a:r>
            <a:endParaRPr sz="1900">
              <a:solidFill>
                <a:srgbClr val="1C3766"/>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0"/>
          <p:cNvSpPr txBox="1"/>
          <p:nvPr/>
        </p:nvSpPr>
        <p:spPr>
          <a:xfrm>
            <a:off x="311700" y="353100"/>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No Show/Summer End Enrollment</a:t>
            </a:r>
            <a:endParaRPr b="1" sz="2800">
              <a:solidFill>
                <a:srgbClr val="003A70"/>
              </a:solidFill>
              <a:latin typeface="Roboto"/>
              <a:ea typeface="Roboto"/>
              <a:cs typeface="Roboto"/>
              <a:sym typeface="Roboto"/>
            </a:endParaRPr>
          </a:p>
        </p:txBody>
      </p:sp>
      <p:sp>
        <p:nvSpPr>
          <p:cNvPr id="274" name="Google Shape;274;p40"/>
          <p:cNvSpPr txBox="1"/>
          <p:nvPr/>
        </p:nvSpPr>
        <p:spPr>
          <a:xfrm>
            <a:off x="3857400" y="0"/>
            <a:ext cx="5286600" cy="35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i="1" lang="en" sz="1350">
                <a:solidFill>
                  <a:srgbClr val="238074"/>
                </a:solidFill>
                <a:highlight>
                  <a:srgbClr val="FFFFFF"/>
                </a:highlight>
                <a:latin typeface="Roboto Condensed"/>
                <a:ea typeface="Roboto Condensed"/>
                <a:cs typeface="Roboto Condensed"/>
                <a:sym typeface="Roboto Condensed"/>
              </a:rPr>
              <a:t>Select Student &gt; Related Tools &gt; Enrollments &gt; Current Year enrollment record </a:t>
            </a:r>
            <a:endParaRPr i="1" sz="1800">
              <a:solidFill>
                <a:srgbClr val="238074"/>
              </a:solidFill>
              <a:latin typeface="Roboto"/>
              <a:ea typeface="Roboto"/>
              <a:cs typeface="Roboto"/>
              <a:sym typeface="Roboto"/>
            </a:endParaRPr>
          </a:p>
        </p:txBody>
      </p:sp>
      <p:pic>
        <p:nvPicPr>
          <p:cNvPr id="275" name="Google Shape;275;p40"/>
          <p:cNvPicPr preferRelativeResize="0"/>
          <p:nvPr/>
        </p:nvPicPr>
        <p:blipFill>
          <a:blip r:embed="rId3">
            <a:alphaModFix/>
          </a:blip>
          <a:stretch>
            <a:fillRect/>
          </a:stretch>
        </p:blipFill>
        <p:spPr>
          <a:xfrm>
            <a:off x="1777800" y="925800"/>
            <a:ext cx="7101700" cy="3743326"/>
          </a:xfrm>
          <a:prstGeom prst="rect">
            <a:avLst/>
          </a:prstGeom>
          <a:noFill/>
          <a:ln>
            <a:noFill/>
          </a:ln>
        </p:spPr>
      </p:pic>
      <p:sp>
        <p:nvSpPr>
          <p:cNvPr id="276" name="Google Shape;276;p40"/>
          <p:cNvSpPr/>
          <p:nvPr/>
        </p:nvSpPr>
        <p:spPr>
          <a:xfrm>
            <a:off x="1874375" y="2093775"/>
            <a:ext cx="3769800" cy="4473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7" name="Google Shape;277;p40"/>
          <p:cNvCxnSpPr/>
          <p:nvPr/>
        </p:nvCxnSpPr>
        <p:spPr>
          <a:xfrm flipH="1">
            <a:off x="8284350" y="1533550"/>
            <a:ext cx="457500" cy="2912700"/>
          </a:xfrm>
          <a:prstGeom prst="straightConnector1">
            <a:avLst/>
          </a:prstGeom>
          <a:noFill/>
          <a:ln cap="flat" cmpd="sng" w="19050">
            <a:solidFill>
              <a:srgbClr val="FF0000"/>
            </a:solidFill>
            <a:prstDash val="solid"/>
            <a:round/>
            <a:headEnd len="med" w="med" type="none"/>
            <a:tailEnd len="med" w="med" type="triangle"/>
          </a:ln>
        </p:spPr>
      </p:cxnSp>
      <p:cxnSp>
        <p:nvCxnSpPr>
          <p:cNvPr id="278" name="Google Shape;278;p40"/>
          <p:cNvCxnSpPr/>
          <p:nvPr/>
        </p:nvCxnSpPr>
        <p:spPr>
          <a:xfrm rot="10800000">
            <a:off x="5268800" y="2375550"/>
            <a:ext cx="2470800" cy="2032500"/>
          </a:xfrm>
          <a:prstGeom prst="straightConnector1">
            <a:avLst/>
          </a:prstGeom>
          <a:noFill/>
          <a:ln cap="flat" cmpd="sng" w="19050">
            <a:solidFill>
              <a:srgbClr val="FF0000"/>
            </a:solidFill>
            <a:prstDash val="solid"/>
            <a:round/>
            <a:headEnd len="med" w="med" type="none"/>
            <a:tailEnd len="med" w="med" type="triangle"/>
          </a:ln>
        </p:spPr>
      </p:cxnSp>
      <p:sp>
        <p:nvSpPr>
          <p:cNvPr id="279" name="Google Shape;279;p40"/>
          <p:cNvSpPr/>
          <p:nvPr/>
        </p:nvSpPr>
        <p:spPr>
          <a:xfrm>
            <a:off x="0" y="1814675"/>
            <a:ext cx="1896300" cy="757200"/>
          </a:xfrm>
          <a:prstGeom prst="rect">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Clr>
                <a:srgbClr val="000000"/>
              </a:buClr>
              <a:buSzPts val="1100"/>
              <a:buFont typeface="Arial"/>
              <a:buNone/>
            </a:pPr>
            <a:r>
              <a:rPr lang="en" sz="1500">
                <a:solidFill>
                  <a:srgbClr val="003A70"/>
                </a:solidFill>
                <a:latin typeface="Roboto"/>
                <a:ea typeface="Roboto"/>
                <a:cs typeface="Roboto"/>
                <a:sym typeface="Roboto"/>
              </a:rPr>
              <a:t>Select the current enrollment </a:t>
            </a:r>
            <a:r>
              <a:rPr lang="en" sz="1500">
                <a:solidFill>
                  <a:srgbClr val="003A70"/>
                </a:solidFill>
                <a:latin typeface="Roboto"/>
                <a:ea typeface="Roboto"/>
                <a:cs typeface="Roboto"/>
                <a:sym typeface="Roboto"/>
              </a:rPr>
              <a:t>recor</a:t>
            </a:r>
            <a:r>
              <a:rPr lang="en" sz="1500">
                <a:solidFill>
                  <a:srgbClr val="003A70"/>
                </a:solidFill>
                <a:latin typeface="Roboto"/>
                <a:ea typeface="Roboto"/>
                <a:cs typeface="Roboto"/>
                <a:sym typeface="Roboto"/>
              </a:rPr>
              <a:t>d</a:t>
            </a:r>
            <a:endParaRPr sz="1500">
              <a:solidFill>
                <a:srgbClr val="003A70"/>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285" name="Google Shape;285;p41"/>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286" name="Google Shape;286;p41"/>
          <p:cNvSpPr txBox="1"/>
          <p:nvPr/>
        </p:nvSpPr>
        <p:spPr>
          <a:xfrm>
            <a:off x="311700" y="73250"/>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No Show/Summer End Enrollment</a:t>
            </a:r>
            <a:endParaRPr b="1" sz="2800">
              <a:solidFill>
                <a:srgbClr val="003A70"/>
              </a:solidFill>
              <a:latin typeface="Roboto"/>
              <a:ea typeface="Roboto"/>
              <a:cs typeface="Roboto"/>
              <a:sym typeface="Roboto"/>
            </a:endParaRPr>
          </a:p>
          <a:p>
            <a:pPr indent="0" lvl="0" marL="0" rtl="0" algn="l">
              <a:spcBef>
                <a:spcPts val="0"/>
              </a:spcBef>
              <a:spcAft>
                <a:spcPts val="0"/>
              </a:spcAft>
              <a:buNone/>
            </a:pPr>
            <a:r>
              <a:t/>
            </a:r>
            <a:endParaRPr b="1" sz="2800">
              <a:solidFill>
                <a:srgbClr val="003A70"/>
              </a:solidFill>
              <a:latin typeface="Roboto"/>
              <a:ea typeface="Roboto"/>
              <a:cs typeface="Roboto"/>
              <a:sym typeface="Roboto"/>
            </a:endParaRPr>
          </a:p>
        </p:txBody>
      </p:sp>
      <p:sp>
        <p:nvSpPr>
          <p:cNvPr id="287" name="Google Shape;287;p41"/>
          <p:cNvSpPr txBox="1"/>
          <p:nvPr/>
        </p:nvSpPr>
        <p:spPr>
          <a:xfrm>
            <a:off x="405425" y="687075"/>
            <a:ext cx="4255500" cy="240600"/>
          </a:xfrm>
          <a:prstGeom prst="rect">
            <a:avLst/>
          </a:prstGeom>
          <a:noFill/>
          <a:ln>
            <a:noFill/>
          </a:ln>
        </p:spPr>
        <p:txBody>
          <a:bodyPr anchorCtr="0" anchor="t" bIns="91425" lIns="91425" spcFirstLastPara="1" rIns="91425" wrap="square" tIns="91425">
            <a:noAutofit/>
          </a:bodyPr>
          <a:lstStyle/>
          <a:p>
            <a:pPr indent="0" lvl="0" marL="0" rtl="0" algn="ctr">
              <a:lnSpc>
                <a:spcPct val="140000"/>
              </a:lnSpc>
              <a:spcBef>
                <a:spcPts val="0"/>
              </a:spcBef>
              <a:spcAft>
                <a:spcPts val="1200"/>
              </a:spcAft>
              <a:buNone/>
            </a:pPr>
            <a:r>
              <a:rPr b="1" i="1" lang="en" sz="1200">
                <a:solidFill>
                  <a:srgbClr val="238074"/>
                </a:solidFill>
                <a:latin typeface="Roboto"/>
                <a:ea typeface="Roboto"/>
                <a:cs typeface="Roboto"/>
                <a:sym typeface="Roboto"/>
              </a:rPr>
              <a:t>Navigation: Student Information &gt; General &gt; Enrollments</a:t>
            </a:r>
            <a:endParaRPr b="1" sz="1800">
              <a:solidFill>
                <a:srgbClr val="003A70"/>
              </a:solidFill>
              <a:latin typeface="Roboto"/>
              <a:ea typeface="Roboto"/>
              <a:cs typeface="Roboto"/>
              <a:sym typeface="Roboto"/>
            </a:endParaRPr>
          </a:p>
        </p:txBody>
      </p:sp>
      <p:sp>
        <p:nvSpPr>
          <p:cNvPr id="288" name="Google Shape;288;p41"/>
          <p:cNvSpPr txBox="1"/>
          <p:nvPr/>
        </p:nvSpPr>
        <p:spPr>
          <a:xfrm>
            <a:off x="1047100" y="2484025"/>
            <a:ext cx="981300" cy="1212900"/>
          </a:xfrm>
          <a:prstGeom prst="rect">
            <a:avLst/>
          </a:prstGeom>
          <a:noFill/>
          <a:ln>
            <a:noFill/>
          </a:ln>
        </p:spPr>
        <p:txBody>
          <a:bodyPr anchorCtr="0" anchor="t" bIns="45725" lIns="45725" spcFirstLastPara="1" rIns="45725" wrap="square" tIns="45725">
            <a:spAutoFit/>
          </a:bodyPr>
          <a:lstStyle/>
          <a:p>
            <a:pPr indent="0" lvl="0" marL="0" rtl="0" algn="ctr">
              <a:lnSpc>
                <a:spcPct val="140011"/>
              </a:lnSpc>
              <a:spcBef>
                <a:spcPts val="0"/>
              </a:spcBef>
              <a:spcAft>
                <a:spcPts val="0"/>
              </a:spcAft>
              <a:buClr>
                <a:srgbClr val="000000"/>
              </a:buClr>
              <a:buFont typeface="Arial"/>
              <a:buNone/>
            </a:pPr>
            <a:r>
              <a:rPr lang="en" sz="1400">
                <a:solidFill>
                  <a:srgbClr val="00386F"/>
                </a:solidFill>
                <a:latin typeface="Roboto"/>
                <a:ea typeface="Roboto"/>
                <a:cs typeface="Roboto"/>
                <a:sym typeface="Roboto"/>
              </a:rPr>
              <a:t>Populate the Start &amp; End Date </a:t>
            </a:r>
            <a:r>
              <a:rPr lang="en" sz="1400">
                <a:solidFill>
                  <a:srgbClr val="00386F"/>
                </a:solidFill>
                <a:latin typeface="Roboto"/>
                <a:ea typeface="Roboto"/>
                <a:cs typeface="Roboto"/>
                <a:sym typeface="Roboto"/>
              </a:rPr>
              <a:t>(7/1/xxxx)</a:t>
            </a:r>
            <a:endParaRPr sz="400">
              <a:solidFill>
                <a:srgbClr val="000000"/>
              </a:solidFill>
              <a:latin typeface="Roboto"/>
              <a:ea typeface="Roboto"/>
              <a:cs typeface="Roboto"/>
              <a:sym typeface="Roboto"/>
            </a:endParaRPr>
          </a:p>
        </p:txBody>
      </p:sp>
      <p:sp>
        <p:nvSpPr>
          <p:cNvPr id="289" name="Google Shape;289;p41"/>
          <p:cNvSpPr txBox="1"/>
          <p:nvPr/>
        </p:nvSpPr>
        <p:spPr>
          <a:xfrm>
            <a:off x="7593450" y="2779388"/>
            <a:ext cx="1559100" cy="1212900"/>
          </a:xfrm>
          <a:prstGeom prst="rect">
            <a:avLst/>
          </a:prstGeom>
          <a:noFill/>
          <a:ln>
            <a:noFill/>
          </a:ln>
        </p:spPr>
        <p:txBody>
          <a:bodyPr anchorCtr="0" anchor="t" bIns="45725" lIns="45725" spcFirstLastPara="1" rIns="45725" wrap="square" tIns="45725">
            <a:spAutoFit/>
          </a:bodyPr>
          <a:lstStyle/>
          <a:p>
            <a:pPr indent="0" lvl="0" marL="0" rtl="0" algn="ctr">
              <a:lnSpc>
                <a:spcPct val="139992"/>
              </a:lnSpc>
              <a:spcBef>
                <a:spcPts val="0"/>
              </a:spcBef>
              <a:spcAft>
                <a:spcPts val="0"/>
              </a:spcAft>
              <a:buClr>
                <a:srgbClr val="000000"/>
              </a:buClr>
              <a:buFont typeface="Arial"/>
              <a:buNone/>
            </a:pPr>
            <a:r>
              <a:rPr lang="en" sz="1400">
                <a:solidFill>
                  <a:srgbClr val="00386F"/>
                </a:solidFill>
                <a:latin typeface="Roboto"/>
                <a:ea typeface="Roboto"/>
                <a:cs typeface="Roboto"/>
                <a:sym typeface="Roboto"/>
              </a:rPr>
              <a:t>Populate the Local End Status and End Comments</a:t>
            </a:r>
            <a:endParaRPr sz="1600">
              <a:solidFill>
                <a:srgbClr val="003A70"/>
              </a:solidFill>
              <a:latin typeface="Roboto"/>
              <a:ea typeface="Roboto"/>
              <a:cs typeface="Roboto"/>
              <a:sym typeface="Roboto"/>
            </a:endParaRPr>
          </a:p>
        </p:txBody>
      </p:sp>
      <p:pic>
        <p:nvPicPr>
          <p:cNvPr id="290" name="Google Shape;290;p41"/>
          <p:cNvPicPr preferRelativeResize="0"/>
          <p:nvPr/>
        </p:nvPicPr>
        <p:blipFill>
          <a:blip r:embed="rId3">
            <a:alphaModFix/>
          </a:blip>
          <a:stretch>
            <a:fillRect/>
          </a:stretch>
        </p:blipFill>
        <p:spPr>
          <a:xfrm>
            <a:off x="2663025" y="1145588"/>
            <a:ext cx="4625625" cy="2913133"/>
          </a:xfrm>
          <a:prstGeom prst="rect">
            <a:avLst/>
          </a:prstGeom>
          <a:noFill/>
          <a:ln>
            <a:noFill/>
          </a:ln>
        </p:spPr>
      </p:pic>
      <p:cxnSp>
        <p:nvCxnSpPr>
          <p:cNvPr id="291" name="Google Shape;291;p41"/>
          <p:cNvCxnSpPr/>
          <p:nvPr/>
        </p:nvCxnSpPr>
        <p:spPr>
          <a:xfrm flipH="1" rot="10800000">
            <a:off x="2180613" y="2942475"/>
            <a:ext cx="1986900" cy="434100"/>
          </a:xfrm>
          <a:prstGeom prst="straightConnector1">
            <a:avLst/>
          </a:prstGeom>
          <a:noFill/>
          <a:ln cap="flat" cmpd="sng" w="19050">
            <a:solidFill>
              <a:srgbClr val="FF0000"/>
            </a:solidFill>
            <a:prstDash val="solid"/>
            <a:round/>
            <a:headEnd len="med" w="med" type="none"/>
            <a:tailEnd len="med" w="med" type="triangle"/>
          </a:ln>
        </p:spPr>
      </p:cxnSp>
      <p:cxnSp>
        <p:nvCxnSpPr>
          <p:cNvPr id="292" name="Google Shape;292;p41"/>
          <p:cNvCxnSpPr/>
          <p:nvPr/>
        </p:nvCxnSpPr>
        <p:spPr>
          <a:xfrm flipH="1" rot="10800000">
            <a:off x="2180625" y="2942475"/>
            <a:ext cx="630300" cy="427800"/>
          </a:xfrm>
          <a:prstGeom prst="straightConnector1">
            <a:avLst/>
          </a:prstGeom>
          <a:noFill/>
          <a:ln cap="flat" cmpd="sng" w="19050">
            <a:solidFill>
              <a:srgbClr val="FF0000"/>
            </a:solidFill>
            <a:prstDash val="solid"/>
            <a:round/>
            <a:headEnd len="med" w="med" type="none"/>
            <a:tailEnd len="med" w="med" type="triangle"/>
          </a:ln>
        </p:spPr>
      </p:cxnSp>
      <p:sp>
        <p:nvSpPr>
          <p:cNvPr id="293" name="Google Shape;293;p41"/>
          <p:cNvSpPr txBox="1"/>
          <p:nvPr/>
        </p:nvSpPr>
        <p:spPr>
          <a:xfrm>
            <a:off x="3422925" y="1981613"/>
            <a:ext cx="981300" cy="443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lang="en" sz="1200">
                <a:solidFill>
                  <a:srgbClr val="00386F"/>
                </a:solidFill>
                <a:highlight>
                  <a:srgbClr val="FFFF00"/>
                </a:highlight>
                <a:latin typeface="Roboto"/>
                <a:ea typeface="Roboto"/>
                <a:cs typeface="Roboto"/>
                <a:sym typeface="Roboto"/>
              </a:rPr>
              <a:t>Check the No Show box</a:t>
            </a:r>
            <a:endParaRPr sz="200">
              <a:highlight>
                <a:srgbClr val="FFFF00"/>
              </a:highlight>
              <a:latin typeface="Roboto"/>
              <a:ea typeface="Roboto"/>
              <a:cs typeface="Roboto"/>
              <a:sym typeface="Roboto"/>
            </a:endParaRPr>
          </a:p>
        </p:txBody>
      </p:sp>
      <p:cxnSp>
        <p:nvCxnSpPr>
          <p:cNvPr id="294" name="Google Shape;294;p41"/>
          <p:cNvCxnSpPr>
            <a:stCxn id="293" idx="2"/>
          </p:cNvCxnSpPr>
          <p:nvPr/>
        </p:nvCxnSpPr>
        <p:spPr>
          <a:xfrm flipH="1">
            <a:off x="3792075" y="2425013"/>
            <a:ext cx="121500" cy="354300"/>
          </a:xfrm>
          <a:prstGeom prst="straightConnector1">
            <a:avLst/>
          </a:prstGeom>
          <a:noFill/>
          <a:ln cap="flat" cmpd="sng" w="19050">
            <a:solidFill>
              <a:srgbClr val="FF0000"/>
            </a:solidFill>
            <a:prstDash val="solid"/>
            <a:round/>
            <a:headEnd len="med" w="med" type="none"/>
            <a:tailEnd len="med" w="med" type="triangle"/>
          </a:ln>
        </p:spPr>
      </p:cxnSp>
      <p:cxnSp>
        <p:nvCxnSpPr>
          <p:cNvPr id="295" name="Google Shape;295;p41"/>
          <p:cNvCxnSpPr/>
          <p:nvPr/>
        </p:nvCxnSpPr>
        <p:spPr>
          <a:xfrm rot="10800000">
            <a:off x="7288638" y="3251463"/>
            <a:ext cx="389700" cy="125100"/>
          </a:xfrm>
          <a:prstGeom prst="straightConnector1">
            <a:avLst/>
          </a:prstGeom>
          <a:noFill/>
          <a:ln cap="flat" cmpd="sng" w="19050">
            <a:solidFill>
              <a:srgbClr val="FF0000"/>
            </a:solidFill>
            <a:prstDash val="solid"/>
            <a:round/>
            <a:headEnd len="med" w="med" type="none"/>
            <a:tailEnd len="med" w="med" type="triangle"/>
          </a:ln>
        </p:spPr>
      </p:cxnSp>
      <p:cxnSp>
        <p:nvCxnSpPr>
          <p:cNvPr id="296" name="Google Shape;296;p41"/>
          <p:cNvCxnSpPr/>
          <p:nvPr/>
        </p:nvCxnSpPr>
        <p:spPr>
          <a:xfrm flipH="1">
            <a:off x="6554550" y="3376563"/>
            <a:ext cx="1123800" cy="467700"/>
          </a:xfrm>
          <a:prstGeom prst="straightConnector1">
            <a:avLst/>
          </a:prstGeom>
          <a:noFill/>
          <a:ln cap="flat" cmpd="sng" w="19050">
            <a:solidFill>
              <a:srgbClr val="FF0000"/>
            </a:solidFill>
            <a:prstDash val="solid"/>
            <a:round/>
            <a:headEnd len="med" w="med" type="none"/>
            <a:tailEnd len="med" w="med" type="triangle"/>
          </a:ln>
        </p:spPr>
      </p:cxnSp>
      <p:sp>
        <p:nvSpPr>
          <p:cNvPr id="297" name="Google Shape;297;p41"/>
          <p:cNvSpPr/>
          <p:nvPr/>
        </p:nvSpPr>
        <p:spPr>
          <a:xfrm>
            <a:off x="2758200" y="1697825"/>
            <a:ext cx="333900" cy="234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1"/>
          <p:cNvSpPr/>
          <p:nvPr/>
        </p:nvSpPr>
        <p:spPr>
          <a:xfrm>
            <a:off x="2758200" y="2841200"/>
            <a:ext cx="630300" cy="167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1"/>
          <p:cNvSpPr/>
          <p:nvPr/>
        </p:nvSpPr>
        <p:spPr>
          <a:xfrm>
            <a:off x="4118300" y="2841325"/>
            <a:ext cx="630300" cy="167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1"/>
          <p:cNvSpPr/>
          <p:nvPr/>
        </p:nvSpPr>
        <p:spPr>
          <a:xfrm>
            <a:off x="5021900" y="3157375"/>
            <a:ext cx="2229600" cy="125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1"/>
          <p:cNvSpPr/>
          <p:nvPr/>
        </p:nvSpPr>
        <p:spPr>
          <a:xfrm>
            <a:off x="5021900" y="3751750"/>
            <a:ext cx="1501500" cy="240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2"/>
          <p:cNvSpPr txBox="1"/>
          <p:nvPr>
            <p:ph type="title"/>
          </p:nvPr>
        </p:nvSpPr>
        <p:spPr>
          <a:xfrm>
            <a:off x="1388100" y="2058750"/>
            <a:ext cx="6367800" cy="1026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351C75"/>
                </a:solidFill>
                <a:latin typeface="Roboto Serif"/>
                <a:ea typeface="Roboto Serif"/>
                <a:cs typeface="Roboto Serif"/>
                <a:sym typeface="Roboto Serif"/>
              </a:rPr>
              <a:t>Drop Out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312" name="Google Shape;312;p43"/>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313" name="Google Shape;313;p43"/>
          <p:cNvSpPr txBox="1"/>
          <p:nvPr/>
        </p:nvSpPr>
        <p:spPr>
          <a:xfrm>
            <a:off x="322326" y="253746"/>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u="sng">
                <a:solidFill>
                  <a:srgbClr val="0097A7"/>
                </a:solidFill>
                <a:latin typeface="Roboto"/>
                <a:ea typeface="Roboto"/>
                <a:cs typeface="Roboto"/>
                <a:sym typeface="Roboto"/>
                <a:hlinkClick r:id="rId3">
                  <a:extLst>
                    <a:ext uri="{A12FA001-AC4F-418D-AE19-62706E023703}">
                      <ahyp:hlinkClr val="tx"/>
                    </a:ext>
                  </a:extLst>
                </a:hlinkClick>
              </a:rPr>
              <a:t>Definition of a Dropout</a:t>
            </a:r>
            <a:endParaRPr b="1" sz="2800">
              <a:solidFill>
                <a:srgbClr val="003A70"/>
              </a:solidFill>
              <a:latin typeface="Roboto"/>
              <a:ea typeface="Roboto"/>
              <a:cs typeface="Roboto"/>
              <a:sym typeface="Roboto"/>
            </a:endParaRPr>
          </a:p>
        </p:txBody>
      </p:sp>
      <p:sp>
        <p:nvSpPr>
          <p:cNvPr id="314" name="Google Shape;314;p43"/>
          <p:cNvSpPr txBox="1"/>
          <p:nvPr/>
        </p:nvSpPr>
        <p:spPr>
          <a:xfrm>
            <a:off x="322324" y="1090425"/>
            <a:ext cx="8460300" cy="35406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a:solidFill>
                  <a:srgbClr val="003A70"/>
                </a:solidFill>
                <a:latin typeface="Roboto"/>
                <a:ea typeface="Roboto"/>
                <a:cs typeface="Roboto"/>
                <a:sym typeface="Roboto"/>
              </a:rPr>
              <a:t>Definition of a Dropout All Public School Units (PSU) and schools in North Carolina are to use the following definition for a dropout. To ensure accuracy and consistency in reporting dropouts, dropout data coordinators should become thoroughly familiar with the definition and its interpretations based on state laws and policies.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A "dropout" is an individual who: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 was enrolled in school at some time during the reporting year;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 was not enrolled on day 20 of the current year;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 has not graduated from high school or completed a state or district approved educational program; and does not meet any of the following reporting exclusions: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1) transferred to another public school district, private school registered with the NC Department of Non-Public Education, home school registered with the NC Department of Non-Public Education, or state/district approved educational program (not including programs at community colleges),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2) temporarily absent due to suspension or school approved illness, or </a:t>
            </a:r>
            <a:endParaRPr>
              <a:solidFill>
                <a:srgbClr val="003A70"/>
              </a:solidFill>
              <a:latin typeface="Roboto"/>
              <a:ea typeface="Roboto"/>
              <a:cs typeface="Roboto"/>
              <a:sym typeface="Roboto"/>
            </a:endParaRPr>
          </a:p>
          <a:p>
            <a:pPr indent="0" lvl="0" marL="0" rtl="0" algn="l">
              <a:spcBef>
                <a:spcPts val="600"/>
              </a:spcBef>
              <a:spcAft>
                <a:spcPts val="600"/>
              </a:spcAft>
              <a:buNone/>
            </a:pPr>
            <a:r>
              <a:rPr lang="en">
                <a:solidFill>
                  <a:srgbClr val="003A70"/>
                </a:solidFill>
                <a:latin typeface="Roboto"/>
                <a:ea typeface="Roboto"/>
                <a:cs typeface="Roboto"/>
                <a:sym typeface="Roboto"/>
              </a:rPr>
              <a:t>3) death. </a:t>
            </a:r>
            <a:endParaRPr>
              <a:solidFill>
                <a:srgbClr val="003A70"/>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4"/>
          <p:cNvSpPr txBox="1"/>
          <p:nvPr>
            <p:ph type="title"/>
          </p:nvPr>
        </p:nvSpPr>
        <p:spPr>
          <a:xfrm>
            <a:off x="322326" y="253746"/>
            <a:ext cx="8503800" cy="685800"/>
          </a:xfrm>
          <a:prstGeom prst="rect">
            <a:avLst/>
          </a:prstGeom>
        </p:spPr>
        <p:txBody>
          <a:bodyPr anchorCtr="0" anchor="b" bIns="34275" lIns="68575" spcFirstLastPara="1" rIns="68575" wrap="square" tIns="34275">
            <a:noAutofit/>
          </a:bodyPr>
          <a:lstStyle/>
          <a:p>
            <a:pPr indent="0" lvl="0" marL="0" rtl="0" algn="l">
              <a:spcBef>
                <a:spcPts val="0"/>
              </a:spcBef>
              <a:spcAft>
                <a:spcPts val="0"/>
              </a:spcAft>
              <a:buNone/>
            </a:pPr>
            <a:r>
              <a:rPr lang="en"/>
              <a:t>End Enrollment for Dropout</a:t>
            </a:r>
            <a:endParaRPr/>
          </a:p>
        </p:txBody>
      </p:sp>
      <p:sp>
        <p:nvSpPr>
          <p:cNvPr id="320" name="Google Shape;320;p44"/>
          <p:cNvSpPr txBox="1"/>
          <p:nvPr>
            <p:ph idx="1" type="body"/>
          </p:nvPr>
        </p:nvSpPr>
        <p:spPr>
          <a:xfrm>
            <a:off x="451450" y="939550"/>
            <a:ext cx="8460300" cy="3021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1400" u="sng">
                <a:solidFill>
                  <a:schemeClr val="hlink"/>
                </a:solidFill>
                <a:hlinkClick r:id="rId3"/>
              </a:rPr>
              <a:t>How to Add a Dropout Record - NC Infinite Campus</a:t>
            </a:r>
            <a:endParaRPr sz="1400">
              <a:highlight>
                <a:schemeClr val="lt1"/>
              </a:highlight>
              <a:latin typeface="Roboto"/>
              <a:ea typeface="Roboto"/>
              <a:cs typeface="Roboto"/>
              <a:sym typeface="Roboto"/>
            </a:endParaRPr>
          </a:p>
          <a:p>
            <a:pPr indent="0" lvl="0" marL="0" rtl="0" algn="l">
              <a:spcBef>
                <a:spcPts val="600"/>
              </a:spcBef>
              <a:spcAft>
                <a:spcPts val="0"/>
              </a:spcAft>
              <a:buNone/>
            </a:pPr>
            <a:r>
              <a:t/>
            </a:r>
            <a:endParaRPr sz="1400"/>
          </a:p>
          <a:p>
            <a:pPr indent="0" lvl="0" marL="0" rtl="0" algn="l">
              <a:spcBef>
                <a:spcPts val="600"/>
              </a:spcBef>
              <a:spcAft>
                <a:spcPts val="600"/>
              </a:spcAft>
              <a:buNone/>
            </a:pPr>
            <a:r>
              <a:t/>
            </a:r>
            <a:endParaRPr sz="1400"/>
          </a:p>
        </p:txBody>
      </p:sp>
      <p:pic>
        <p:nvPicPr>
          <p:cNvPr id="321" name="Google Shape;321;p44"/>
          <p:cNvPicPr preferRelativeResize="0"/>
          <p:nvPr/>
        </p:nvPicPr>
        <p:blipFill>
          <a:blip r:embed="rId4">
            <a:alphaModFix/>
          </a:blip>
          <a:stretch>
            <a:fillRect/>
          </a:stretch>
        </p:blipFill>
        <p:spPr>
          <a:xfrm>
            <a:off x="1572775" y="1241650"/>
            <a:ext cx="6489127" cy="3421926"/>
          </a:xfrm>
          <a:prstGeom prst="rect">
            <a:avLst/>
          </a:prstGeom>
          <a:noFill/>
          <a:ln>
            <a:noFill/>
          </a:ln>
        </p:spPr>
      </p:pic>
      <p:sp>
        <p:nvSpPr>
          <p:cNvPr id="322" name="Google Shape;322;p44"/>
          <p:cNvSpPr txBox="1"/>
          <p:nvPr>
            <p:ph idx="1" type="body"/>
          </p:nvPr>
        </p:nvSpPr>
        <p:spPr>
          <a:xfrm>
            <a:off x="451450" y="2571750"/>
            <a:ext cx="1184400" cy="3021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1400"/>
              <a:t>Always Save</a:t>
            </a:r>
            <a:endParaRPr sz="1400">
              <a:highlight>
                <a:schemeClr val="lt1"/>
              </a:highlight>
              <a:latin typeface="Roboto"/>
              <a:ea typeface="Roboto"/>
              <a:cs typeface="Roboto"/>
              <a:sym typeface="Roboto"/>
            </a:endParaRPr>
          </a:p>
          <a:p>
            <a:pPr indent="0" lvl="0" marL="0" rtl="0" algn="l">
              <a:spcBef>
                <a:spcPts val="600"/>
              </a:spcBef>
              <a:spcAft>
                <a:spcPts val="0"/>
              </a:spcAft>
              <a:buNone/>
            </a:pPr>
            <a:r>
              <a:t/>
            </a:r>
            <a:endParaRPr sz="1400"/>
          </a:p>
          <a:p>
            <a:pPr indent="0" lvl="0" marL="0" rtl="0" algn="l">
              <a:spcBef>
                <a:spcPts val="600"/>
              </a:spcBef>
              <a:spcAft>
                <a:spcPts val="600"/>
              </a:spcAft>
              <a:buNone/>
            </a:pPr>
            <a:r>
              <a:t/>
            </a:r>
            <a:endParaRPr sz="1400"/>
          </a:p>
        </p:txBody>
      </p:sp>
      <p:sp>
        <p:nvSpPr>
          <p:cNvPr id="323" name="Google Shape;323;p44"/>
          <p:cNvSpPr txBox="1"/>
          <p:nvPr>
            <p:ph idx="1" type="body"/>
          </p:nvPr>
        </p:nvSpPr>
        <p:spPr>
          <a:xfrm>
            <a:off x="3391700" y="4017950"/>
            <a:ext cx="1355700" cy="3021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1200"/>
              <a:t>Last Day in class</a:t>
            </a:r>
            <a:endParaRPr sz="1200">
              <a:highlight>
                <a:schemeClr val="lt1"/>
              </a:highlight>
              <a:latin typeface="Roboto"/>
              <a:ea typeface="Roboto"/>
              <a:cs typeface="Roboto"/>
              <a:sym typeface="Roboto"/>
            </a:endParaRPr>
          </a:p>
          <a:p>
            <a:pPr indent="0" lvl="0" marL="0" rtl="0" algn="l">
              <a:spcBef>
                <a:spcPts val="600"/>
              </a:spcBef>
              <a:spcAft>
                <a:spcPts val="0"/>
              </a:spcAft>
              <a:buNone/>
            </a:pPr>
            <a:r>
              <a:t/>
            </a:r>
            <a:endParaRPr sz="1400"/>
          </a:p>
          <a:p>
            <a:pPr indent="0" lvl="0" marL="0" rtl="0" algn="l">
              <a:spcBef>
                <a:spcPts val="600"/>
              </a:spcBef>
              <a:spcAft>
                <a:spcPts val="600"/>
              </a:spcAft>
              <a:buNone/>
            </a:pPr>
            <a:r>
              <a:t/>
            </a:r>
            <a:endParaRPr sz="1400"/>
          </a:p>
        </p:txBody>
      </p:sp>
      <p:sp>
        <p:nvSpPr>
          <p:cNvPr id="324" name="Google Shape;324;p44"/>
          <p:cNvSpPr txBox="1"/>
          <p:nvPr>
            <p:ph idx="1" type="body"/>
          </p:nvPr>
        </p:nvSpPr>
        <p:spPr>
          <a:xfrm>
            <a:off x="5674675" y="3557000"/>
            <a:ext cx="1355700" cy="3021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1200"/>
              <a:t>Fill these in</a:t>
            </a:r>
            <a:endParaRPr sz="1200">
              <a:highlight>
                <a:schemeClr val="lt1"/>
              </a:highlight>
              <a:latin typeface="Roboto"/>
              <a:ea typeface="Roboto"/>
              <a:cs typeface="Roboto"/>
              <a:sym typeface="Roboto"/>
            </a:endParaRPr>
          </a:p>
          <a:p>
            <a:pPr indent="0" lvl="0" marL="0" rtl="0" algn="l">
              <a:spcBef>
                <a:spcPts val="600"/>
              </a:spcBef>
              <a:spcAft>
                <a:spcPts val="0"/>
              </a:spcAft>
              <a:buNone/>
            </a:pPr>
            <a:r>
              <a:t/>
            </a:r>
            <a:endParaRPr sz="1400"/>
          </a:p>
          <a:p>
            <a:pPr indent="0" lvl="0" marL="0" rtl="0" algn="l">
              <a:spcBef>
                <a:spcPts val="600"/>
              </a:spcBef>
              <a:spcAft>
                <a:spcPts val="600"/>
              </a:spcAft>
              <a:buNone/>
            </a:pPr>
            <a:r>
              <a:t/>
            </a:r>
            <a:endParaRPr sz="1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330" name="Google Shape;330;p4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331" name="Google Shape;331;p45"/>
          <p:cNvSpPr txBox="1"/>
          <p:nvPr/>
        </p:nvSpPr>
        <p:spPr>
          <a:xfrm>
            <a:off x="277289" y="74221"/>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for Dropout</a:t>
            </a:r>
            <a:endParaRPr b="1" sz="2800">
              <a:solidFill>
                <a:srgbClr val="003A70"/>
              </a:solidFill>
              <a:latin typeface="Roboto"/>
              <a:ea typeface="Roboto"/>
              <a:cs typeface="Roboto"/>
              <a:sym typeface="Roboto"/>
            </a:endParaRPr>
          </a:p>
        </p:txBody>
      </p:sp>
      <p:sp>
        <p:nvSpPr>
          <p:cNvPr id="332" name="Google Shape;332;p45"/>
          <p:cNvSpPr txBox="1"/>
          <p:nvPr/>
        </p:nvSpPr>
        <p:spPr>
          <a:xfrm>
            <a:off x="406413" y="760025"/>
            <a:ext cx="8460300" cy="3021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u="sng">
                <a:solidFill>
                  <a:srgbClr val="0097A7"/>
                </a:solidFill>
                <a:latin typeface="Roboto"/>
                <a:ea typeface="Roboto"/>
                <a:cs typeface="Roboto"/>
                <a:sym typeface="Roboto"/>
                <a:hlinkClick r:id="rId3">
                  <a:extLst>
                    <a:ext uri="{A12FA001-AC4F-418D-AE19-62706E023703}">
                      <ahyp:hlinkClr val="tx"/>
                    </a:ext>
                  </a:extLst>
                </a:hlinkClick>
              </a:rPr>
              <a:t>How to Add a Dropout Record - NC Infinite Campus</a:t>
            </a:r>
            <a:endParaRPr>
              <a:solidFill>
                <a:srgbClr val="003A70"/>
              </a:solidFill>
              <a:highlight>
                <a:srgbClr val="FFFFFF"/>
              </a:highlight>
              <a:latin typeface="Roboto"/>
              <a:ea typeface="Roboto"/>
              <a:cs typeface="Roboto"/>
              <a:sym typeface="Roboto"/>
            </a:endParaRPr>
          </a:p>
          <a:p>
            <a:pPr indent="0" lvl="0" marL="0" rtl="0" algn="l">
              <a:spcBef>
                <a:spcPts val="600"/>
              </a:spcBef>
              <a:spcAft>
                <a:spcPts val="0"/>
              </a:spcAft>
              <a:buNone/>
            </a:pPr>
            <a:r>
              <a:t/>
            </a:r>
            <a:endParaRPr>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pic>
        <p:nvPicPr>
          <p:cNvPr id="333" name="Google Shape;333;p45"/>
          <p:cNvPicPr preferRelativeResize="0"/>
          <p:nvPr/>
        </p:nvPicPr>
        <p:blipFill>
          <a:blip r:embed="rId4">
            <a:alphaModFix/>
          </a:blip>
          <a:stretch>
            <a:fillRect/>
          </a:stretch>
        </p:blipFill>
        <p:spPr>
          <a:xfrm>
            <a:off x="1527738" y="1062125"/>
            <a:ext cx="6489127" cy="3421926"/>
          </a:xfrm>
          <a:prstGeom prst="rect">
            <a:avLst/>
          </a:prstGeom>
          <a:noFill/>
          <a:ln>
            <a:noFill/>
          </a:ln>
        </p:spPr>
      </p:pic>
      <p:sp>
        <p:nvSpPr>
          <p:cNvPr id="334" name="Google Shape;334;p45"/>
          <p:cNvSpPr txBox="1"/>
          <p:nvPr/>
        </p:nvSpPr>
        <p:spPr>
          <a:xfrm>
            <a:off x="406413" y="2392225"/>
            <a:ext cx="1184400" cy="3021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a:solidFill>
                  <a:srgbClr val="003A70"/>
                </a:solidFill>
                <a:latin typeface="Roboto"/>
                <a:ea typeface="Roboto"/>
                <a:cs typeface="Roboto"/>
                <a:sym typeface="Roboto"/>
              </a:rPr>
              <a:t>Always Save</a:t>
            </a:r>
            <a:endParaRPr>
              <a:solidFill>
                <a:srgbClr val="003A70"/>
              </a:solidFill>
              <a:highlight>
                <a:srgbClr val="FFFFFF"/>
              </a:highlight>
              <a:latin typeface="Roboto"/>
              <a:ea typeface="Roboto"/>
              <a:cs typeface="Roboto"/>
              <a:sym typeface="Roboto"/>
            </a:endParaRPr>
          </a:p>
          <a:p>
            <a:pPr indent="0" lvl="0" marL="0" rtl="0" algn="l">
              <a:spcBef>
                <a:spcPts val="600"/>
              </a:spcBef>
              <a:spcAft>
                <a:spcPts val="0"/>
              </a:spcAft>
              <a:buNone/>
            </a:pPr>
            <a:r>
              <a:t/>
            </a:r>
            <a:endParaRPr>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sp>
        <p:nvSpPr>
          <p:cNvPr id="335" name="Google Shape;335;p45"/>
          <p:cNvSpPr txBox="1"/>
          <p:nvPr/>
        </p:nvSpPr>
        <p:spPr>
          <a:xfrm>
            <a:off x="3346663" y="3838425"/>
            <a:ext cx="1355700" cy="3021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lang="en" sz="1200">
                <a:solidFill>
                  <a:srgbClr val="003A70"/>
                </a:solidFill>
                <a:latin typeface="Roboto"/>
                <a:ea typeface="Roboto"/>
                <a:cs typeface="Roboto"/>
                <a:sym typeface="Roboto"/>
              </a:rPr>
              <a:t>Last Day in class</a:t>
            </a:r>
            <a:endParaRPr sz="1200">
              <a:solidFill>
                <a:srgbClr val="003A70"/>
              </a:solidFill>
              <a:highlight>
                <a:srgbClr val="FFFFFF"/>
              </a:highlight>
              <a:latin typeface="Roboto"/>
              <a:ea typeface="Roboto"/>
              <a:cs typeface="Roboto"/>
              <a:sym typeface="Roboto"/>
            </a:endParaRPr>
          </a:p>
          <a:p>
            <a:pPr indent="0" lvl="0" marL="0" rtl="0" algn="l">
              <a:spcBef>
                <a:spcPts val="600"/>
              </a:spcBef>
              <a:spcAft>
                <a:spcPts val="0"/>
              </a:spcAft>
              <a:buNone/>
            </a:pPr>
            <a:r>
              <a:t/>
            </a:r>
            <a:endParaRPr>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sp>
        <p:nvSpPr>
          <p:cNvPr id="336" name="Google Shape;336;p45"/>
          <p:cNvSpPr txBox="1"/>
          <p:nvPr/>
        </p:nvSpPr>
        <p:spPr>
          <a:xfrm>
            <a:off x="5629638" y="3377475"/>
            <a:ext cx="1355700" cy="3021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lang="en" sz="1200">
                <a:solidFill>
                  <a:srgbClr val="003A70"/>
                </a:solidFill>
                <a:latin typeface="Roboto"/>
                <a:ea typeface="Roboto"/>
                <a:cs typeface="Roboto"/>
                <a:sym typeface="Roboto"/>
              </a:rPr>
              <a:t>Fill these in</a:t>
            </a:r>
            <a:endParaRPr sz="1200">
              <a:solidFill>
                <a:srgbClr val="003A70"/>
              </a:solidFill>
              <a:highlight>
                <a:srgbClr val="FFFFFF"/>
              </a:highlight>
              <a:latin typeface="Roboto"/>
              <a:ea typeface="Roboto"/>
              <a:cs typeface="Roboto"/>
              <a:sym typeface="Roboto"/>
            </a:endParaRPr>
          </a:p>
          <a:p>
            <a:pPr indent="0" lvl="0" marL="0" rtl="0" algn="l">
              <a:spcBef>
                <a:spcPts val="600"/>
              </a:spcBef>
              <a:spcAft>
                <a:spcPts val="0"/>
              </a:spcAft>
              <a:buNone/>
            </a:pPr>
            <a:r>
              <a:t/>
            </a:r>
            <a:endParaRPr>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46"/>
          <p:cNvPicPr preferRelativeResize="0"/>
          <p:nvPr/>
        </p:nvPicPr>
        <p:blipFill rotWithShape="1">
          <a:blip r:embed="rId3">
            <a:alphaModFix/>
          </a:blip>
          <a:srcRect b="0" l="2449" r="0" t="0"/>
          <a:stretch/>
        </p:blipFill>
        <p:spPr>
          <a:xfrm>
            <a:off x="2703025" y="939550"/>
            <a:ext cx="6251824" cy="3810125"/>
          </a:xfrm>
          <a:prstGeom prst="rect">
            <a:avLst/>
          </a:prstGeom>
          <a:noFill/>
          <a:ln>
            <a:noFill/>
          </a:ln>
        </p:spPr>
      </p:pic>
      <p:sp>
        <p:nvSpPr>
          <p:cNvPr id="342" name="Google Shape;342;p46"/>
          <p:cNvSpPr txBox="1"/>
          <p:nvPr/>
        </p:nvSpPr>
        <p:spPr>
          <a:xfrm>
            <a:off x="322326" y="253746"/>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for Dropout</a:t>
            </a:r>
            <a:endParaRPr b="1" sz="2800">
              <a:solidFill>
                <a:srgbClr val="003A70"/>
              </a:solidFill>
              <a:latin typeface="Roboto"/>
              <a:ea typeface="Roboto"/>
              <a:cs typeface="Roboto"/>
              <a:sym typeface="Roboto"/>
            </a:endParaRPr>
          </a:p>
        </p:txBody>
      </p:sp>
      <p:sp>
        <p:nvSpPr>
          <p:cNvPr id="343" name="Google Shape;343;p46"/>
          <p:cNvSpPr txBox="1"/>
          <p:nvPr/>
        </p:nvSpPr>
        <p:spPr>
          <a:xfrm>
            <a:off x="5021989" y="69600"/>
            <a:ext cx="4122000" cy="184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en" sz="1200" u="none" cap="none" strike="noStrike">
                <a:solidFill>
                  <a:srgbClr val="238074"/>
                </a:solidFill>
                <a:latin typeface="Roboto"/>
                <a:ea typeface="Roboto"/>
                <a:cs typeface="Roboto"/>
                <a:sym typeface="Roboto"/>
              </a:rPr>
              <a:t>Navigation: </a:t>
            </a:r>
            <a:r>
              <a:rPr i="1" lang="en" sz="1200">
                <a:solidFill>
                  <a:srgbClr val="238074"/>
                </a:solidFill>
                <a:latin typeface="Roboto"/>
                <a:ea typeface="Roboto"/>
                <a:cs typeface="Roboto"/>
                <a:sym typeface="Roboto"/>
              </a:rPr>
              <a:t>Student Information &gt; State Programs &gt; Dropout</a:t>
            </a:r>
            <a:endParaRPr i="1" sz="700">
              <a:solidFill>
                <a:srgbClr val="238074"/>
              </a:solidFill>
              <a:latin typeface="Roboto"/>
              <a:ea typeface="Roboto"/>
              <a:cs typeface="Roboto"/>
              <a:sym typeface="Roboto"/>
            </a:endParaRPr>
          </a:p>
        </p:txBody>
      </p:sp>
      <p:sp>
        <p:nvSpPr>
          <p:cNvPr id="344" name="Google Shape;344;p46"/>
          <p:cNvSpPr txBox="1"/>
          <p:nvPr/>
        </p:nvSpPr>
        <p:spPr>
          <a:xfrm>
            <a:off x="322325" y="1043775"/>
            <a:ext cx="2197800" cy="32862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a:solidFill>
                  <a:srgbClr val="003A70"/>
                </a:solidFill>
                <a:latin typeface="Roboto"/>
                <a:ea typeface="Roboto"/>
                <a:cs typeface="Roboto"/>
                <a:sym typeface="Roboto"/>
              </a:rPr>
              <a:t>Program Start Date is exit date.</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Check the Verified Dropout box.</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Enter the School, Grade, Dropout year, Dropout reason.</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Comments are suggested. </a:t>
            </a:r>
            <a:endParaRPr>
              <a:solidFill>
                <a:srgbClr val="003A70"/>
              </a:solidFill>
              <a:latin typeface="Roboto"/>
              <a:ea typeface="Roboto"/>
              <a:cs typeface="Roboto"/>
              <a:sym typeface="Roboto"/>
            </a:endParaRPr>
          </a:p>
          <a:p>
            <a:pPr indent="0" lvl="0" marL="0" rtl="0" algn="l">
              <a:spcBef>
                <a:spcPts val="600"/>
              </a:spcBef>
              <a:spcAft>
                <a:spcPts val="0"/>
              </a:spcAft>
              <a:buNone/>
            </a:pPr>
            <a:r>
              <a:rPr lang="en">
                <a:solidFill>
                  <a:srgbClr val="003A70"/>
                </a:solidFill>
                <a:latin typeface="Roboto"/>
                <a:ea typeface="Roboto"/>
                <a:cs typeface="Roboto"/>
                <a:sym typeface="Roboto"/>
              </a:rPr>
              <a:t>Then Save.</a:t>
            </a:r>
            <a:endParaRPr>
              <a:solidFill>
                <a:srgbClr val="003A70"/>
              </a:solidFill>
              <a:latin typeface="Roboto"/>
              <a:ea typeface="Roboto"/>
              <a:cs typeface="Roboto"/>
              <a:sym typeface="Roboto"/>
            </a:endParaRPr>
          </a:p>
          <a:p>
            <a:pPr indent="0" lvl="0" marL="0" rtl="0" algn="l">
              <a:spcBef>
                <a:spcPts val="600"/>
              </a:spcBef>
              <a:spcAft>
                <a:spcPts val="0"/>
              </a:spcAft>
              <a:buNone/>
            </a:pPr>
            <a:r>
              <a:t/>
            </a:r>
            <a:endParaRPr>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cxnSp>
        <p:nvCxnSpPr>
          <p:cNvPr id="345" name="Google Shape;345;p46"/>
          <p:cNvCxnSpPr/>
          <p:nvPr/>
        </p:nvCxnSpPr>
        <p:spPr>
          <a:xfrm flipH="1" rot="10800000">
            <a:off x="3061825" y="1456000"/>
            <a:ext cx="2890500" cy="18000"/>
          </a:xfrm>
          <a:prstGeom prst="straightConnector1">
            <a:avLst/>
          </a:prstGeom>
          <a:noFill/>
          <a:ln cap="flat" cmpd="sng" w="152400">
            <a:solidFill>
              <a:schemeClr val="dk1"/>
            </a:solidFill>
            <a:prstDash val="solid"/>
            <a:round/>
            <a:headEnd len="med" w="med" type="none"/>
            <a:tailEnd len="med" w="med"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7"/>
          <p:cNvSpPr txBox="1"/>
          <p:nvPr/>
        </p:nvSpPr>
        <p:spPr>
          <a:xfrm>
            <a:off x="1" y="-4"/>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Removing Dropout</a:t>
            </a:r>
            <a:endParaRPr b="1" sz="2800">
              <a:solidFill>
                <a:srgbClr val="003A70"/>
              </a:solidFill>
              <a:latin typeface="Roboto"/>
              <a:ea typeface="Roboto"/>
              <a:cs typeface="Roboto"/>
              <a:sym typeface="Roboto"/>
            </a:endParaRPr>
          </a:p>
        </p:txBody>
      </p:sp>
      <p:sp>
        <p:nvSpPr>
          <p:cNvPr id="351" name="Google Shape;351;p47"/>
          <p:cNvSpPr txBox="1"/>
          <p:nvPr/>
        </p:nvSpPr>
        <p:spPr>
          <a:xfrm>
            <a:off x="5021989" y="69600"/>
            <a:ext cx="4122000" cy="184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en" sz="1200" u="none" cap="none" strike="noStrike">
                <a:solidFill>
                  <a:srgbClr val="238074"/>
                </a:solidFill>
                <a:latin typeface="Roboto"/>
                <a:ea typeface="Roboto"/>
                <a:cs typeface="Roboto"/>
                <a:sym typeface="Roboto"/>
              </a:rPr>
              <a:t>Navigation: </a:t>
            </a:r>
            <a:r>
              <a:rPr i="1" lang="en" sz="1200">
                <a:solidFill>
                  <a:srgbClr val="238074"/>
                </a:solidFill>
                <a:latin typeface="Roboto"/>
                <a:ea typeface="Roboto"/>
                <a:cs typeface="Roboto"/>
                <a:sym typeface="Roboto"/>
              </a:rPr>
              <a:t>Student Information &gt; State Programs &gt; Dropout</a:t>
            </a:r>
            <a:endParaRPr i="1" sz="700">
              <a:solidFill>
                <a:srgbClr val="238074"/>
              </a:solidFill>
              <a:latin typeface="Roboto"/>
              <a:ea typeface="Roboto"/>
              <a:cs typeface="Roboto"/>
              <a:sym typeface="Roboto"/>
            </a:endParaRPr>
          </a:p>
        </p:txBody>
      </p:sp>
      <p:pic>
        <p:nvPicPr>
          <p:cNvPr id="352" name="Google Shape;352;p47"/>
          <p:cNvPicPr preferRelativeResize="0"/>
          <p:nvPr/>
        </p:nvPicPr>
        <p:blipFill rotWithShape="1">
          <a:blip r:embed="rId3">
            <a:alphaModFix/>
          </a:blip>
          <a:srcRect b="0" l="0" r="29815" t="8282"/>
          <a:stretch/>
        </p:blipFill>
        <p:spPr>
          <a:xfrm>
            <a:off x="163475" y="881750"/>
            <a:ext cx="4259548" cy="3739500"/>
          </a:xfrm>
          <a:prstGeom prst="rect">
            <a:avLst/>
          </a:prstGeom>
          <a:noFill/>
          <a:ln>
            <a:noFill/>
          </a:ln>
        </p:spPr>
      </p:pic>
      <p:pic>
        <p:nvPicPr>
          <p:cNvPr id="353" name="Google Shape;353;p47"/>
          <p:cNvPicPr preferRelativeResize="0"/>
          <p:nvPr/>
        </p:nvPicPr>
        <p:blipFill rotWithShape="1">
          <a:blip r:embed="rId4">
            <a:alphaModFix/>
          </a:blip>
          <a:srcRect b="37063" l="0" r="0" t="0"/>
          <a:stretch/>
        </p:blipFill>
        <p:spPr>
          <a:xfrm>
            <a:off x="4572000" y="448300"/>
            <a:ext cx="4378076" cy="2446425"/>
          </a:xfrm>
          <a:prstGeom prst="rect">
            <a:avLst/>
          </a:prstGeom>
          <a:noFill/>
          <a:ln>
            <a:noFill/>
          </a:ln>
        </p:spPr>
      </p:pic>
      <p:sp>
        <p:nvSpPr>
          <p:cNvPr id="354" name="Google Shape;354;p47"/>
          <p:cNvSpPr txBox="1"/>
          <p:nvPr/>
        </p:nvSpPr>
        <p:spPr>
          <a:xfrm>
            <a:off x="3173275" y="2894725"/>
            <a:ext cx="5776800" cy="16377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003A70"/>
                </a:solidFill>
                <a:latin typeface="Roboto"/>
                <a:ea typeface="Roboto"/>
                <a:cs typeface="Roboto"/>
                <a:sym typeface="Roboto"/>
              </a:rPr>
              <a:t>Program End date if you have verification of new start date</a:t>
            </a:r>
            <a:endParaRPr b="1">
              <a:solidFill>
                <a:srgbClr val="003A70"/>
              </a:solidFill>
              <a:latin typeface="Roboto"/>
              <a:ea typeface="Roboto"/>
              <a:cs typeface="Roboto"/>
              <a:sym typeface="Roboto"/>
            </a:endParaRPr>
          </a:p>
          <a:p>
            <a:pPr indent="0" lvl="0" marL="0" rtl="0" algn="l">
              <a:spcBef>
                <a:spcPts val="600"/>
              </a:spcBef>
              <a:spcAft>
                <a:spcPts val="0"/>
              </a:spcAft>
              <a:buNone/>
            </a:pPr>
            <a:r>
              <a:rPr b="1" lang="en">
                <a:solidFill>
                  <a:srgbClr val="003A70"/>
                </a:solidFill>
                <a:latin typeface="Roboto"/>
                <a:ea typeface="Roboto"/>
                <a:cs typeface="Roboto"/>
                <a:sym typeface="Roboto"/>
              </a:rPr>
              <a:t>Enter Exemption Code</a:t>
            </a:r>
            <a:endParaRPr b="1">
              <a:solidFill>
                <a:srgbClr val="003A70"/>
              </a:solidFill>
              <a:latin typeface="Roboto"/>
              <a:ea typeface="Roboto"/>
              <a:cs typeface="Roboto"/>
              <a:sym typeface="Roboto"/>
            </a:endParaRPr>
          </a:p>
          <a:p>
            <a:pPr indent="0" lvl="0" marL="0" rtl="0" algn="l">
              <a:spcBef>
                <a:spcPts val="600"/>
              </a:spcBef>
              <a:spcAft>
                <a:spcPts val="0"/>
              </a:spcAft>
              <a:buNone/>
            </a:pPr>
            <a:r>
              <a:rPr b="1" lang="en">
                <a:solidFill>
                  <a:srgbClr val="003A70"/>
                </a:solidFill>
                <a:latin typeface="Roboto"/>
                <a:ea typeface="Roboto"/>
                <a:cs typeface="Roboto"/>
                <a:sym typeface="Roboto"/>
              </a:rPr>
              <a:t>Edit or add a comment</a:t>
            </a:r>
            <a:endParaRPr b="1">
              <a:solidFill>
                <a:srgbClr val="003A70"/>
              </a:solidFill>
              <a:latin typeface="Roboto"/>
              <a:ea typeface="Roboto"/>
              <a:cs typeface="Roboto"/>
              <a:sym typeface="Roboto"/>
            </a:endParaRPr>
          </a:p>
          <a:p>
            <a:pPr indent="0" lvl="0" marL="0" rtl="0" algn="l">
              <a:spcBef>
                <a:spcPts val="600"/>
              </a:spcBef>
              <a:spcAft>
                <a:spcPts val="0"/>
              </a:spcAft>
              <a:buNone/>
            </a:pPr>
            <a:r>
              <a:rPr b="1" lang="en">
                <a:solidFill>
                  <a:srgbClr val="003A70"/>
                </a:solidFill>
                <a:latin typeface="Roboto"/>
                <a:ea typeface="Roboto"/>
                <a:cs typeface="Roboto"/>
                <a:sym typeface="Roboto"/>
              </a:rPr>
              <a:t>Then Save</a:t>
            </a:r>
            <a:endParaRPr b="1">
              <a:solidFill>
                <a:srgbClr val="003A70"/>
              </a:solidFill>
              <a:latin typeface="Roboto"/>
              <a:ea typeface="Roboto"/>
              <a:cs typeface="Roboto"/>
              <a:sym typeface="Roboto"/>
            </a:endParaRPr>
          </a:p>
          <a:p>
            <a:pPr indent="0" lvl="0" marL="0" rtl="0" algn="l">
              <a:spcBef>
                <a:spcPts val="600"/>
              </a:spcBef>
              <a:spcAft>
                <a:spcPts val="0"/>
              </a:spcAft>
              <a:buNone/>
            </a:pPr>
            <a:r>
              <a:rPr b="1" lang="en">
                <a:solidFill>
                  <a:srgbClr val="003A70"/>
                </a:solidFill>
                <a:latin typeface="Roboto"/>
                <a:ea typeface="Roboto"/>
                <a:cs typeface="Roboto"/>
                <a:sym typeface="Roboto"/>
              </a:rPr>
              <a:t>Change the W2 enrollment code to W1 and note the request</a:t>
            </a:r>
            <a:endParaRPr b="1">
              <a:solidFill>
                <a:srgbClr val="003A70"/>
              </a:solidFill>
              <a:latin typeface="Roboto"/>
              <a:ea typeface="Roboto"/>
              <a:cs typeface="Roboto"/>
              <a:sym typeface="Roboto"/>
            </a:endParaRPr>
          </a:p>
          <a:p>
            <a:pPr indent="0" lvl="0" marL="0" rtl="0" algn="l">
              <a:spcBef>
                <a:spcPts val="600"/>
              </a:spcBef>
              <a:spcAft>
                <a:spcPts val="0"/>
              </a:spcAft>
              <a:buNone/>
            </a:pPr>
            <a:r>
              <a:t/>
            </a:r>
            <a:endParaRPr b="1">
              <a:solidFill>
                <a:srgbClr val="003A70"/>
              </a:solidFill>
              <a:latin typeface="Roboto"/>
              <a:ea typeface="Roboto"/>
              <a:cs typeface="Roboto"/>
              <a:sym typeface="Roboto"/>
            </a:endParaRPr>
          </a:p>
          <a:p>
            <a:pPr indent="0" lvl="0" marL="0" rtl="0" algn="l">
              <a:spcBef>
                <a:spcPts val="600"/>
              </a:spcBef>
              <a:spcAft>
                <a:spcPts val="600"/>
              </a:spcAft>
              <a:buNone/>
            </a:pPr>
            <a:r>
              <a:t/>
            </a:r>
            <a:endParaRPr>
              <a:solidFill>
                <a:srgbClr val="003A70"/>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8"/>
          <p:cNvSpPr txBox="1"/>
          <p:nvPr>
            <p:ph type="title"/>
          </p:nvPr>
        </p:nvSpPr>
        <p:spPr>
          <a:xfrm>
            <a:off x="1388100" y="2058750"/>
            <a:ext cx="6367800" cy="1026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351C75"/>
                </a:solidFill>
                <a:latin typeface="Roboto Serif"/>
                <a:ea typeface="Roboto Serif"/>
                <a:cs typeface="Roboto Serif"/>
                <a:sym typeface="Roboto Serif"/>
              </a:rPr>
              <a:t>Graduation and End of Year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258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NCSIS Tool Rights Disclaimer:</a:t>
            </a:r>
            <a:endParaRPr/>
          </a:p>
        </p:txBody>
      </p:sp>
      <p:sp>
        <p:nvSpPr>
          <p:cNvPr id="117" name="Google Shape;117;p22"/>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Any tool rights mentioned in this presentation are for informational purposes. Tool rights vary by PSU and are not determined by job title or role. Please contact your SIS Coordinator for specific guidance on tool rights within your PSU.</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9"/>
          <p:cNvSpPr txBox="1"/>
          <p:nvPr/>
        </p:nvSpPr>
        <p:spPr>
          <a:xfrm>
            <a:off x="322326" y="253746"/>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3400">
                <a:solidFill>
                  <a:srgbClr val="003A71"/>
                </a:solidFill>
                <a:latin typeface="Roboto"/>
                <a:ea typeface="Roboto"/>
                <a:cs typeface="Roboto"/>
                <a:sym typeface="Roboto"/>
              </a:rPr>
              <a:t>End Enrollment for Graduation</a:t>
            </a:r>
            <a:endParaRPr b="1" sz="2800">
              <a:solidFill>
                <a:srgbClr val="003A70"/>
              </a:solidFill>
              <a:latin typeface="Roboto"/>
              <a:ea typeface="Roboto"/>
              <a:cs typeface="Roboto"/>
              <a:sym typeface="Roboto"/>
            </a:endParaRPr>
          </a:p>
        </p:txBody>
      </p:sp>
      <p:sp>
        <p:nvSpPr>
          <p:cNvPr id="365" name="Google Shape;365;p49"/>
          <p:cNvSpPr txBox="1"/>
          <p:nvPr/>
        </p:nvSpPr>
        <p:spPr>
          <a:xfrm>
            <a:off x="311700" y="935350"/>
            <a:ext cx="8520600" cy="363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rgbClr val="2FB4D2"/>
                </a:solidFill>
                <a:hlinkClick r:id="rId3">
                  <a:extLst>
                    <a:ext uri="{A12FA001-AC4F-418D-AE19-62706E023703}">
                      <ahyp:hlinkClr val="tx"/>
                    </a:ext>
                  </a:extLst>
                </a:hlinkClick>
              </a:rPr>
              <a:t>Individual Student Graduates</a:t>
            </a:r>
            <a:endParaRPr>
              <a:solidFill>
                <a:srgbClr val="2FB4D2"/>
              </a:solidFill>
            </a:endParaRPr>
          </a:p>
          <a:p>
            <a:pPr indent="0" lvl="0" marL="0" rtl="0" algn="l">
              <a:spcBef>
                <a:spcPts val="0"/>
              </a:spcBef>
              <a:spcAft>
                <a:spcPts val="0"/>
              </a:spcAft>
              <a:buNone/>
            </a:pPr>
            <a:r>
              <a:t/>
            </a:r>
            <a:endParaRPr/>
          </a:p>
          <a:p>
            <a:pPr indent="0" lvl="0" marL="0" rtl="0" algn="l">
              <a:spcBef>
                <a:spcPts val="0"/>
              </a:spcBef>
              <a:spcAft>
                <a:spcPts val="0"/>
              </a:spcAft>
              <a:buNone/>
            </a:pPr>
            <a:r>
              <a:rPr b="1" lang="en" sz="1200">
                <a:solidFill>
                  <a:srgbClr val="34495E"/>
                </a:solidFill>
                <a:highlight>
                  <a:srgbClr val="FFFFFF"/>
                </a:highlight>
              </a:rPr>
              <a:t>Post Grades to Transcript</a:t>
            </a:r>
            <a:endParaRPr b="1" sz="1200">
              <a:solidFill>
                <a:srgbClr val="34495E"/>
              </a:solidFill>
              <a:highlight>
                <a:srgbClr val="FFFFFF"/>
              </a:highlight>
            </a:endParaRPr>
          </a:p>
          <a:p>
            <a:pPr indent="0" lvl="0" marL="0" rtl="0" algn="l">
              <a:spcBef>
                <a:spcPts val="0"/>
              </a:spcBef>
              <a:spcAft>
                <a:spcPts val="0"/>
              </a:spcAft>
              <a:buNone/>
            </a:pPr>
            <a:r>
              <a:rPr i="1" lang="en" sz="1200">
                <a:solidFill>
                  <a:srgbClr val="922880"/>
                </a:solidFill>
                <a:highlight>
                  <a:srgbClr val="FFFFFF"/>
                </a:highlight>
              </a:rPr>
              <a:t>Menu &gt; Student Information &gt; General Student Administration &gt; Transcript Post Wizard</a:t>
            </a:r>
            <a:endParaRPr i="1" sz="1200">
              <a:solidFill>
                <a:srgbClr val="922880"/>
              </a:solidFill>
              <a:highlight>
                <a:srgbClr val="FFFFFF"/>
              </a:highlight>
            </a:endParaRPr>
          </a:p>
          <a:p>
            <a:pPr indent="-304800" lvl="0" marL="457200" rtl="0" algn="l">
              <a:lnSpc>
                <a:spcPct val="115000"/>
              </a:lnSpc>
              <a:spcBef>
                <a:spcPts val="0"/>
              </a:spcBef>
              <a:spcAft>
                <a:spcPts val="0"/>
              </a:spcAft>
              <a:buClr>
                <a:srgbClr val="34495E"/>
              </a:buClr>
              <a:buSzPts val="1200"/>
              <a:buFont typeface="Roboto"/>
              <a:buChar char="●"/>
            </a:pPr>
            <a:r>
              <a:rPr lang="en" sz="1200">
                <a:solidFill>
                  <a:srgbClr val="3C80BA"/>
                </a:solidFill>
                <a:highlight>
                  <a:srgbClr val="FFFFFF"/>
                </a:highlight>
                <a:uFill>
                  <a:noFill/>
                </a:uFill>
                <a:hlinkClick r:id="rId4">
                  <a:extLst>
                    <a:ext uri="{A12FA001-AC4F-418D-AE19-62706E023703}">
                      <ahyp:hlinkClr val="tx"/>
                    </a:ext>
                  </a:extLst>
                </a:hlinkClick>
              </a:rPr>
              <a:t>Transcript Post Wizard | Infinite Campus</a:t>
            </a:r>
            <a:endParaRPr/>
          </a:p>
          <a:p>
            <a:pPr indent="0" lvl="0" marL="0" rtl="0" algn="l">
              <a:lnSpc>
                <a:spcPct val="80000"/>
              </a:lnSpc>
              <a:spcBef>
                <a:spcPts val="1100"/>
              </a:spcBef>
              <a:spcAft>
                <a:spcPts val="0"/>
              </a:spcAft>
              <a:buNone/>
            </a:pPr>
            <a:r>
              <a:rPr b="1" lang="en" sz="1100">
                <a:solidFill>
                  <a:srgbClr val="34495E"/>
                </a:solidFill>
                <a:highlight>
                  <a:srgbClr val="FFFFFF"/>
                </a:highlight>
                <a:latin typeface="Roboto"/>
                <a:ea typeface="Roboto"/>
                <a:cs typeface="Roboto"/>
                <a:sym typeface="Roboto"/>
              </a:rPr>
              <a:t>Verify Graduation Program is assigned</a:t>
            </a:r>
            <a:endParaRPr b="1" sz="1100">
              <a:solidFill>
                <a:srgbClr val="34495E"/>
              </a:solidFill>
              <a:highlight>
                <a:srgbClr val="FFFFFF"/>
              </a:highlight>
              <a:latin typeface="Roboto"/>
              <a:ea typeface="Roboto"/>
              <a:cs typeface="Roboto"/>
              <a:sym typeface="Roboto"/>
            </a:endParaRPr>
          </a:p>
          <a:p>
            <a:pPr indent="0" lvl="0" marL="0" rtl="0" algn="l">
              <a:lnSpc>
                <a:spcPct val="80000"/>
              </a:lnSpc>
              <a:spcBef>
                <a:spcPts val="300"/>
              </a:spcBef>
              <a:spcAft>
                <a:spcPts val="0"/>
              </a:spcAft>
              <a:buNone/>
            </a:pPr>
            <a:r>
              <a:rPr i="1" lang="en" sz="1100">
                <a:solidFill>
                  <a:srgbClr val="922880"/>
                </a:solidFill>
                <a:highlight>
                  <a:srgbClr val="FFFFFF"/>
                </a:highlight>
                <a:latin typeface="Roboto"/>
                <a:ea typeface="Roboto"/>
                <a:cs typeface="Roboto"/>
                <a:sym typeface="Roboto"/>
              </a:rPr>
              <a:t>Menu &gt; Student Information &gt; Academic Planning &gt; Programs</a:t>
            </a:r>
            <a:endParaRPr i="1" sz="1100">
              <a:solidFill>
                <a:srgbClr val="922880"/>
              </a:solidFill>
              <a:highlight>
                <a:srgbClr val="FFFFFF"/>
              </a:highlight>
              <a:latin typeface="Roboto"/>
              <a:ea typeface="Roboto"/>
              <a:cs typeface="Roboto"/>
              <a:sym typeface="Roboto"/>
            </a:endParaRPr>
          </a:p>
          <a:p>
            <a:pPr indent="-298450" lvl="0" marL="457200" rtl="0" algn="l">
              <a:lnSpc>
                <a:spcPct val="95000"/>
              </a:lnSpc>
              <a:spcBef>
                <a:spcPts val="0"/>
              </a:spcBef>
              <a:spcAft>
                <a:spcPts val="0"/>
              </a:spcAft>
              <a:buClr>
                <a:srgbClr val="002060"/>
              </a:buClr>
              <a:buSzPts val="1100"/>
              <a:buFont typeface="Roboto"/>
              <a:buChar char="●"/>
            </a:pPr>
            <a:r>
              <a:rPr lang="en" sz="1100">
                <a:solidFill>
                  <a:srgbClr val="3C80BA"/>
                </a:solidFill>
                <a:highlight>
                  <a:srgbClr val="FFFFFF"/>
                </a:highlight>
                <a:uFill>
                  <a:noFill/>
                </a:uFill>
                <a:latin typeface="Roboto"/>
                <a:ea typeface="Roboto"/>
                <a:cs typeface="Roboto"/>
                <a:sym typeface="Roboto"/>
                <a:hlinkClick r:id="rId5">
                  <a:extLst>
                    <a:ext uri="{A12FA001-AC4F-418D-AE19-62706E023703}">
                      <ahyp:hlinkClr val="tx"/>
                    </a:ext>
                  </a:extLst>
                </a:hlinkClick>
              </a:rPr>
              <a:t>Graduation Program Assignment | Infinite Campus</a:t>
            </a:r>
            <a:endParaRPr sz="1500">
              <a:solidFill>
                <a:srgbClr val="3C80BA"/>
              </a:solidFill>
              <a:latin typeface="Roboto"/>
              <a:ea typeface="Roboto"/>
              <a:cs typeface="Roboto"/>
              <a:sym typeface="Roboto"/>
            </a:endParaRPr>
          </a:p>
          <a:p>
            <a:pPr indent="0" lvl="0" marL="0" rtl="0" algn="l">
              <a:lnSpc>
                <a:spcPct val="80000"/>
              </a:lnSpc>
              <a:spcBef>
                <a:spcPts val="1100"/>
              </a:spcBef>
              <a:spcAft>
                <a:spcPts val="0"/>
              </a:spcAft>
              <a:buNone/>
            </a:pPr>
            <a:r>
              <a:rPr b="1" lang="en" sz="1100">
                <a:solidFill>
                  <a:srgbClr val="34495E"/>
                </a:solidFill>
                <a:highlight>
                  <a:srgbClr val="FFFFFF"/>
                </a:highlight>
                <a:latin typeface="Roboto"/>
                <a:ea typeface="Roboto"/>
                <a:cs typeface="Roboto"/>
                <a:sym typeface="Roboto"/>
              </a:rPr>
              <a:t>Verify CTE Programs are assigned (if applicable)</a:t>
            </a:r>
            <a:endParaRPr b="1" sz="1100">
              <a:solidFill>
                <a:srgbClr val="34495E"/>
              </a:solidFill>
              <a:highlight>
                <a:srgbClr val="FFFFFF"/>
              </a:highlight>
              <a:latin typeface="Roboto"/>
              <a:ea typeface="Roboto"/>
              <a:cs typeface="Roboto"/>
              <a:sym typeface="Roboto"/>
            </a:endParaRPr>
          </a:p>
          <a:p>
            <a:pPr indent="0" lvl="0" marL="0" rtl="0" algn="l">
              <a:lnSpc>
                <a:spcPct val="80000"/>
              </a:lnSpc>
              <a:spcBef>
                <a:spcPts val="300"/>
              </a:spcBef>
              <a:spcAft>
                <a:spcPts val="0"/>
              </a:spcAft>
              <a:buNone/>
            </a:pPr>
            <a:r>
              <a:rPr i="1" lang="en" sz="1100">
                <a:solidFill>
                  <a:srgbClr val="922880"/>
                </a:solidFill>
                <a:highlight>
                  <a:srgbClr val="FFFFFF"/>
                </a:highlight>
                <a:latin typeface="Roboto"/>
                <a:ea typeface="Roboto"/>
                <a:cs typeface="Roboto"/>
                <a:sym typeface="Roboto"/>
              </a:rPr>
              <a:t>Menu &gt; Student Information &gt; Academic Planning &gt; Programs</a:t>
            </a:r>
            <a:endParaRPr i="1" sz="1100">
              <a:solidFill>
                <a:srgbClr val="922880"/>
              </a:solidFill>
              <a:highlight>
                <a:srgbClr val="FFFFFF"/>
              </a:highlight>
              <a:latin typeface="Roboto"/>
              <a:ea typeface="Roboto"/>
              <a:cs typeface="Roboto"/>
              <a:sym typeface="Roboto"/>
            </a:endParaRPr>
          </a:p>
          <a:p>
            <a:pPr indent="-298450" lvl="0" marL="457200" rtl="0" algn="l">
              <a:lnSpc>
                <a:spcPct val="95000"/>
              </a:lnSpc>
              <a:spcBef>
                <a:spcPts val="0"/>
              </a:spcBef>
              <a:spcAft>
                <a:spcPts val="0"/>
              </a:spcAft>
              <a:buClr>
                <a:srgbClr val="002060"/>
              </a:buClr>
              <a:buSzPts val="1100"/>
              <a:buFont typeface="Roboto"/>
              <a:buChar char="●"/>
            </a:pPr>
            <a:r>
              <a:rPr lang="en" sz="1100">
                <a:solidFill>
                  <a:srgbClr val="3C80BA"/>
                </a:solidFill>
                <a:highlight>
                  <a:srgbClr val="FFFFFF"/>
                </a:highlight>
                <a:uFill>
                  <a:noFill/>
                </a:uFill>
                <a:latin typeface="Roboto"/>
                <a:ea typeface="Roboto"/>
                <a:cs typeface="Roboto"/>
                <a:sym typeface="Roboto"/>
                <a:hlinkClick r:id="rId6">
                  <a:extLst>
                    <a:ext uri="{A12FA001-AC4F-418D-AE19-62706E023703}">
                      <ahyp:hlinkClr val="tx"/>
                    </a:ext>
                  </a:extLst>
                </a:hlinkClick>
              </a:rPr>
              <a:t>CTE Program Assignment | Infinite Campus</a:t>
            </a:r>
            <a:endParaRPr sz="1500">
              <a:solidFill>
                <a:srgbClr val="3C80BA"/>
              </a:solidFill>
              <a:latin typeface="Roboto"/>
              <a:ea typeface="Roboto"/>
              <a:cs typeface="Roboto"/>
              <a:sym typeface="Roboto"/>
            </a:endParaRPr>
          </a:p>
          <a:p>
            <a:pPr indent="0" lvl="0" marL="0" rtl="0" algn="l">
              <a:lnSpc>
                <a:spcPct val="80000"/>
              </a:lnSpc>
              <a:spcBef>
                <a:spcPts val="1100"/>
              </a:spcBef>
              <a:spcAft>
                <a:spcPts val="0"/>
              </a:spcAft>
              <a:buNone/>
            </a:pPr>
            <a:r>
              <a:rPr b="1" lang="en" sz="1100">
                <a:solidFill>
                  <a:srgbClr val="34495E"/>
                </a:solidFill>
                <a:highlight>
                  <a:srgbClr val="FFFFFF"/>
                </a:highlight>
                <a:latin typeface="Roboto"/>
                <a:ea typeface="Roboto"/>
                <a:cs typeface="Roboto"/>
                <a:sym typeface="Roboto"/>
              </a:rPr>
              <a:t>Calculate Graduation Plan On-Track Status</a:t>
            </a:r>
            <a:endParaRPr b="1" sz="1100">
              <a:solidFill>
                <a:srgbClr val="34495E"/>
              </a:solidFill>
              <a:highlight>
                <a:srgbClr val="FFFFFF"/>
              </a:highlight>
              <a:latin typeface="Roboto"/>
              <a:ea typeface="Roboto"/>
              <a:cs typeface="Roboto"/>
              <a:sym typeface="Roboto"/>
            </a:endParaRPr>
          </a:p>
          <a:p>
            <a:pPr indent="0" lvl="0" marL="0" rtl="0" algn="l">
              <a:lnSpc>
                <a:spcPct val="80000"/>
              </a:lnSpc>
              <a:spcBef>
                <a:spcPts val="300"/>
              </a:spcBef>
              <a:spcAft>
                <a:spcPts val="0"/>
              </a:spcAft>
              <a:buNone/>
            </a:pPr>
            <a:r>
              <a:rPr i="1" lang="en" sz="1100">
                <a:solidFill>
                  <a:srgbClr val="922880"/>
                </a:solidFill>
                <a:highlight>
                  <a:srgbClr val="FFFFFF"/>
                </a:highlight>
                <a:latin typeface="Roboto"/>
                <a:ea typeface="Roboto"/>
                <a:cs typeface="Roboto"/>
                <a:sym typeface="Roboto"/>
              </a:rPr>
              <a:t>Menu &gt; Student Information &gt; Program Administration &gt; Course plan Administration</a:t>
            </a:r>
            <a:endParaRPr i="1" sz="1100">
              <a:solidFill>
                <a:srgbClr val="922880"/>
              </a:solidFill>
              <a:highlight>
                <a:srgbClr val="FFFFFF"/>
              </a:highlight>
              <a:latin typeface="Roboto"/>
              <a:ea typeface="Roboto"/>
              <a:cs typeface="Roboto"/>
              <a:sym typeface="Roboto"/>
            </a:endParaRPr>
          </a:p>
          <a:p>
            <a:pPr indent="-298450" lvl="0" marL="457200" rtl="0" algn="l">
              <a:lnSpc>
                <a:spcPct val="95000"/>
              </a:lnSpc>
              <a:spcBef>
                <a:spcPts val="0"/>
              </a:spcBef>
              <a:spcAft>
                <a:spcPts val="0"/>
              </a:spcAft>
              <a:buClr>
                <a:srgbClr val="1C3766"/>
              </a:buClr>
              <a:buSzPts val="1100"/>
              <a:buFont typeface="Roboto"/>
              <a:buChar char="●"/>
            </a:pPr>
            <a:r>
              <a:rPr lang="en" sz="1100">
                <a:solidFill>
                  <a:srgbClr val="3C80BA"/>
                </a:solidFill>
                <a:highlight>
                  <a:srgbClr val="FFFFFF"/>
                </a:highlight>
                <a:uFill>
                  <a:noFill/>
                </a:uFill>
                <a:latin typeface="Roboto"/>
                <a:ea typeface="Roboto"/>
                <a:cs typeface="Roboto"/>
                <a:sym typeface="Roboto"/>
                <a:hlinkClick r:id="rId7">
                  <a:extLst>
                    <a:ext uri="{A12FA001-AC4F-418D-AE19-62706E023703}">
                      <ahyp:hlinkClr val="tx"/>
                    </a:ext>
                  </a:extLst>
                </a:hlinkClick>
              </a:rPr>
              <a:t>Course Plan Administration | Infinite Campus</a:t>
            </a:r>
            <a:endParaRPr sz="1100">
              <a:solidFill>
                <a:srgbClr val="3C80BA"/>
              </a:solidFill>
              <a:latin typeface="Roboto"/>
              <a:ea typeface="Roboto"/>
              <a:cs typeface="Roboto"/>
              <a:sym typeface="Roboto"/>
            </a:endParaRPr>
          </a:p>
          <a:p>
            <a:pPr indent="-298450" lvl="0" marL="457200" rtl="0" algn="l">
              <a:lnSpc>
                <a:spcPct val="95000"/>
              </a:lnSpc>
              <a:spcBef>
                <a:spcPts val="0"/>
              </a:spcBef>
              <a:spcAft>
                <a:spcPts val="0"/>
              </a:spcAft>
              <a:buClr>
                <a:srgbClr val="1C3766"/>
              </a:buClr>
              <a:buSzPts val="1100"/>
              <a:buFont typeface="Roboto"/>
              <a:buChar char="●"/>
            </a:pPr>
            <a:r>
              <a:rPr i="1" lang="en" sz="1100">
                <a:solidFill>
                  <a:srgbClr val="1C3766"/>
                </a:solidFill>
                <a:latin typeface="Roboto"/>
                <a:ea typeface="Roboto"/>
                <a:cs typeface="Roboto"/>
                <a:sym typeface="Roboto"/>
              </a:rPr>
              <a:t>This process will also calculate CTE Concentrator Status for those assigned to a CTE Program. This will run for all students. This process is taxing on the system, and it is recommended to be run after regular business hours.</a:t>
            </a:r>
            <a:endParaRPr sz="1100">
              <a:solidFill>
                <a:srgbClr val="1C3766"/>
              </a:solidFill>
              <a:latin typeface="Roboto"/>
              <a:ea typeface="Roboto"/>
              <a:cs typeface="Roboto"/>
              <a:sym typeface="Roboto"/>
            </a:endParaRPr>
          </a:p>
          <a:p>
            <a:pPr indent="0" lvl="0" marL="0" rtl="0" algn="l">
              <a:spcBef>
                <a:spcPts val="1100"/>
              </a:spcBef>
              <a:spcAft>
                <a:spcPts val="0"/>
              </a:spcAft>
              <a:buNone/>
            </a:pPr>
            <a:r>
              <a:t/>
            </a:r>
            <a:endParaRPr/>
          </a:p>
          <a:p>
            <a:pPr indent="0" lvl="0" marL="0" rtl="0" algn="l">
              <a:lnSpc>
                <a:spcPct val="115000"/>
              </a:lnSpc>
              <a:spcBef>
                <a:spcPts val="0"/>
              </a:spcBef>
              <a:spcAft>
                <a:spcPts val="1200"/>
              </a:spcAft>
              <a:buNone/>
            </a:pPr>
            <a:r>
              <a:t/>
            </a:r>
            <a:endParaRPr sz="1800">
              <a:solidFill>
                <a:srgbClr val="003A70"/>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0"/>
          <p:cNvSpPr txBox="1"/>
          <p:nvPr/>
        </p:nvSpPr>
        <p:spPr>
          <a:xfrm>
            <a:off x="311700" y="935350"/>
            <a:ext cx="8520600" cy="36336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t/>
            </a:r>
            <a:endParaRPr sz="1100">
              <a:solidFill>
                <a:srgbClr val="1C3766"/>
              </a:solidFill>
              <a:latin typeface="Roboto"/>
              <a:ea typeface="Roboto"/>
              <a:cs typeface="Roboto"/>
              <a:sym typeface="Roboto"/>
            </a:endParaRPr>
          </a:p>
          <a:p>
            <a:pPr indent="0" lvl="0" marL="0" rtl="0" algn="l">
              <a:spcBef>
                <a:spcPts val="1100"/>
              </a:spcBef>
              <a:spcAft>
                <a:spcPts val="0"/>
              </a:spcAft>
              <a:buNone/>
            </a:pPr>
            <a:r>
              <a:t/>
            </a:r>
            <a:endParaRPr/>
          </a:p>
          <a:p>
            <a:pPr indent="0" lvl="0" marL="0" rtl="0" algn="l">
              <a:lnSpc>
                <a:spcPct val="115000"/>
              </a:lnSpc>
              <a:spcBef>
                <a:spcPts val="0"/>
              </a:spcBef>
              <a:spcAft>
                <a:spcPts val="1200"/>
              </a:spcAft>
              <a:buNone/>
            </a:pPr>
            <a:r>
              <a:t/>
            </a:r>
            <a:endParaRPr sz="1800">
              <a:solidFill>
                <a:srgbClr val="003A70"/>
              </a:solidFill>
              <a:latin typeface="Roboto"/>
              <a:ea typeface="Roboto"/>
              <a:cs typeface="Roboto"/>
              <a:sym typeface="Roboto"/>
            </a:endParaRPr>
          </a:p>
        </p:txBody>
      </p:sp>
      <p:sp>
        <p:nvSpPr>
          <p:cNvPr id="371" name="Google Shape;371;p50"/>
          <p:cNvSpPr txBox="1"/>
          <p:nvPr/>
        </p:nvSpPr>
        <p:spPr>
          <a:xfrm>
            <a:off x="311700" y="908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for Graduation</a:t>
            </a:r>
            <a:endParaRPr b="1" sz="2800">
              <a:solidFill>
                <a:srgbClr val="003A70"/>
              </a:solidFill>
              <a:latin typeface="Roboto"/>
              <a:ea typeface="Roboto"/>
              <a:cs typeface="Roboto"/>
              <a:sym typeface="Roboto"/>
            </a:endParaRPr>
          </a:p>
        </p:txBody>
      </p:sp>
      <p:sp>
        <p:nvSpPr>
          <p:cNvPr id="372" name="Google Shape;372;p50"/>
          <p:cNvSpPr txBox="1"/>
          <p:nvPr/>
        </p:nvSpPr>
        <p:spPr>
          <a:xfrm>
            <a:off x="198475" y="1010725"/>
            <a:ext cx="1628400" cy="1115700"/>
          </a:xfrm>
          <a:prstGeom prst="rect">
            <a:avLst/>
          </a:prstGeom>
          <a:noFill/>
          <a:ln>
            <a:noFill/>
          </a:ln>
        </p:spPr>
        <p:txBody>
          <a:bodyPr anchorCtr="0" anchor="t" bIns="91425" lIns="91425" spcFirstLastPara="1" rIns="91425" wrap="square" tIns="91425">
            <a:noAutofit/>
          </a:bodyPr>
          <a:lstStyle/>
          <a:p>
            <a:pPr indent="0" lvl="0" marL="0" rtl="0" algn="ctr">
              <a:lnSpc>
                <a:spcPct val="139992"/>
              </a:lnSpc>
              <a:spcBef>
                <a:spcPts val="0"/>
              </a:spcBef>
              <a:spcAft>
                <a:spcPts val="0"/>
              </a:spcAft>
              <a:buNone/>
            </a:pPr>
            <a:r>
              <a:rPr lang="en">
                <a:solidFill>
                  <a:srgbClr val="00386F"/>
                </a:solidFill>
                <a:latin typeface="Roboto"/>
                <a:ea typeface="Roboto"/>
                <a:cs typeface="Roboto"/>
                <a:sym typeface="Roboto"/>
              </a:rPr>
              <a:t>Before you leave    this page, select the Save button</a:t>
            </a:r>
            <a:endParaRPr sz="1800">
              <a:solidFill>
                <a:srgbClr val="003A70"/>
              </a:solidFill>
              <a:latin typeface="Roboto"/>
              <a:ea typeface="Roboto"/>
              <a:cs typeface="Roboto"/>
              <a:sym typeface="Roboto"/>
            </a:endParaRPr>
          </a:p>
        </p:txBody>
      </p:sp>
      <p:sp>
        <p:nvSpPr>
          <p:cNvPr id="373" name="Google Shape;373;p50"/>
          <p:cNvSpPr txBox="1"/>
          <p:nvPr/>
        </p:nvSpPr>
        <p:spPr>
          <a:xfrm>
            <a:off x="5231025" y="-31475"/>
            <a:ext cx="3819000" cy="369300"/>
          </a:xfrm>
          <a:prstGeom prst="rect">
            <a:avLst/>
          </a:prstGeom>
          <a:noFill/>
          <a:ln>
            <a:noFill/>
          </a:ln>
        </p:spPr>
        <p:txBody>
          <a:bodyPr anchorCtr="0" anchor="t" bIns="91425" lIns="91425" spcFirstLastPara="1" rIns="91425" wrap="square" tIns="91425">
            <a:spAutoFit/>
          </a:bodyPr>
          <a:lstStyle/>
          <a:p>
            <a:pPr indent="0" lvl="0" marL="0" rtl="0" algn="ctr">
              <a:lnSpc>
                <a:spcPct val="140000"/>
              </a:lnSpc>
              <a:spcBef>
                <a:spcPts val="0"/>
              </a:spcBef>
              <a:spcAft>
                <a:spcPts val="0"/>
              </a:spcAft>
              <a:buNone/>
            </a:pPr>
            <a:r>
              <a:rPr i="1" lang="en" sz="1200">
                <a:solidFill>
                  <a:srgbClr val="238074"/>
                </a:solidFill>
                <a:latin typeface="Roboto"/>
                <a:ea typeface="Roboto"/>
                <a:cs typeface="Roboto"/>
                <a:sym typeface="Roboto"/>
              </a:rPr>
              <a:t>Navigation: Student Information &gt; General &gt; Graduation</a:t>
            </a:r>
            <a:endParaRPr/>
          </a:p>
        </p:txBody>
      </p:sp>
      <p:pic>
        <p:nvPicPr>
          <p:cNvPr id="374" name="Google Shape;374;p50"/>
          <p:cNvPicPr preferRelativeResize="0"/>
          <p:nvPr/>
        </p:nvPicPr>
        <p:blipFill>
          <a:blip r:embed="rId3">
            <a:alphaModFix/>
          </a:blip>
          <a:stretch>
            <a:fillRect/>
          </a:stretch>
        </p:blipFill>
        <p:spPr>
          <a:xfrm>
            <a:off x="2515188" y="638075"/>
            <a:ext cx="3359899" cy="3943974"/>
          </a:xfrm>
          <a:prstGeom prst="rect">
            <a:avLst/>
          </a:prstGeom>
          <a:noFill/>
          <a:ln>
            <a:noFill/>
          </a:ln>
        </p:spPr>
      </p:pic>
      <p:sp>
        <p:nvSpPr>
          <p:cNvPr id="375" name="Google Shape;375;p50"/>
          <p:cNvSpPr txBox="1"/>
          <p:nvPr/>
        </p:nvSpPr>
        <p:spPr>
          <a:xfrm>
            <a:off x="5674175" y="856975"/>
            <a:ext cx="1785300" cy="812700"/>
          </a:xfrm>
          <a:prstGeom prst="rect">
            <a:avLst/>
          </a:prstGeom>
          <a:noFill/>
          <a:ln>
            <a:noFill/>
          </a:ln>
        </p:spPr>
        <p:txBody>
          <a:bodyPr anchorCtr="0" anchor="t" bIns="91425" lIns="91425" spcFirstLastPara="1" rIns="91425" wrap="square" tIns="91425">
            <a:spAutoFit/>
          </a:bodyPr>
          <a:lstStyle/>
          <a:p>
            <a:pPr indent="0" lvl="0" marL="0" rtl="0" algn="ctr">
              <a:lnSpc>
                <a:spcPct val="140011"/>
              </a:lnSpc>
              <a:spcBef>
                <a:spcPts val="0"/>
              </a:spcBef>
              <a:spcAft>
                <a:spcPts val="0"/>
              </a:spcAft>
              <a:buNone/>
            </a:pPr>
            <a:r>
              <a:rPr lang="en" sz="1700">
                <a:solidFill>
                  <a:srgbClr val="00386F"/>
                </a:solidFill>
                <a:latin typeface="Roboto"/>
                <a:ea typeface="Roboto"/>
                <a:cs typeface="Roboto"/>
                <a:sym typeface="Roboto"/>
              </a:rPr>
              <a:t>Populate the Diploma Type</a:t>
            </a:r>
            <a:endParaRPr/>
          </a:p>
        </p:txBody>
      </p:sp>
      <p:sp>
        <p:nvSpPr>
          <p:cNvPr id="376" name="Google Shape;376;p50"/>
          <p:cNvSpPr txBox="1"/>
          <p:nvPr/>
        </p:nvSpPr>
        <p:spPr>
          <a:xfrm>
            <a:off x="6576000" y="1995650"/>
            <a:ext cx="1785300" cy="701700"/>
          </a:xfrm>
          <a:prstGeom prst="rect">
            <a:avLst/>
          </a:prstGeom>
          <a:noFill/>
          <a:ln>
            <a:noFill/>
          </a:ln>
        </p:spPr>
        <p:txBody>
          <a:bodyPr anchorCtr="0" anchor="t" bIns="91425" lIns="91425" spcFirstLastPara="1" rIns="91425" wrap="square" tIns="91425">
            <a:spAutoFit/>
          </a:bodyPr>
          <a:lstStyle/>
          <a:p>
            <a:pPr indent="0" lvl="0" marL="0" rtl="0" algn="ctr">
              <a:lnSpc>
                <a:spcPct val="139992"/>
              </a:lnSpc>
              <a:spcBef>
                <a:spcPts val="0"/>
              </a:spcBef>
              <a:spcAft>
                <a:spcPts val="0"/>
              </a:spcAft>
              <a:buNone/>
            </a:pPr>
            <a:r>
              <a:rPr lang="en">
                <a:solidFill>
                  <a:srgbClr val="00386F"/>
                </a:solidFill>
                <a:latin typeface="Roboto"/>
                <a:ea typeface="Roboto"/>
                <a:cs typeface="Roboto"/>
                <a:sym typeface="Roboto"/>
              </a:rPr>
              <a:t>Populate Post Grad plans</a:t>
            </a:r>
            <a:endParaRPr/>
          </a:p>
        </p:txBody>
      </p:sp>
      <p:sp>
        <p:nvSpPr>
          <p:cNvPr id="377" name="Google Shape;377;p50"/>
          <p:cNvSpPr txBox="1"/>
          <p:nvPr/>
        </p:nvSpPr>
        <p:spPr>
          <a:xfrm>
            <a:off x="6456650" y="3603925"/>
            <a:ext cx="1810500" cy="701700"/>
          </a:xfrm>
          <a:prstGeom prst="rect">
            <a:avLst/>
          </a:prstGeom>
          <a:noFill/>
          <a:ln>
            <a:noFill/>
          </a:ln>
        </p:spPr>
        <p:txBody>
          <a:bodyPr anchorCtr="0" anchor="t" bIns="91425" lIns="91425" spcFirstLastPara="1" rIns="91425" wrap="square" tIns="91425">
            <a:spAutoFit/>
          </a:bodyPr>
          <a:lstStyle/>
          <a:p>
            <a:pPr indent="0" lvl="0" marL="0" rtl="0" algn="ctr">
              <a:lnSpc>
                <a:spcPct val="139992"/>
              </a:lnSpc>
              <a:spcBef>
                <a:spcPts val="0"/>
              </a:spcBef>
              <a:spcAft>
                <a:spcPts val="0"/>
              </a:spcAft>
              <a:buNone/>
            </a:pPr>
            <a:r>
              <a:rPr lang="en">
                <a:solidFill>
                  <a:srgbClr val="00386F"/>
                </a:solidFill>
                <a:latin typeface="Roboto"/>
                <a:ea typeface="Roboto"/>
                <a:cs typeface="Roboto"/>
                <a:sym typeface="Roboto"/>
              </a:rPr>
              <a:t>Add Seals (Endorsements)</a:t>
            </a:r>
            <a:endParaRPr/>
          </a:p>
        </p:txBody>
      </p:sp>
      <p:sp>
        <p:nvSpPr>
          <p:cNvPr id="378" name="Google Shape;378;p50"/>
          <p:cNvSpPr txBox="1"/>
          <p:nvPr/>
        </p:nvSpPr>
        <p:spPr>
          <a:xfrm>
            <a:off x="160725" y="2390250"/>
            <a:ext cx="1810500" cy="1385400"/>
          </a:xfrm>
          <a:prstGeom prst="rect">
            <a:avLst/>
          </a:prstGeom>
          <a:noFill/>
          <a:ln>
            <a:noFill/>
          </a:ln>
        </p:spPr>
        <p:txBody>
          <a:bodyPr anchorCtr="0" anchor="t" bIns="91425" lIns="91425" spcFirstLastPara="1" rIns="91425" wrap="square" tIns="91425">
            <a:spAutoFit/>
          </a:bodyPr>
          <a:lstStyle/>
          <a:p>
            <a:pPr indent="0" lvl="0" marL="0" rtl="0" algn="ctr">
              <a:lnSpc>
                <a:spcPct val="140011"/>
              </a:lnSpc>
              <a:spcBef>
                <a:spcPts val="0"/>
              </a:spcBef>
              <a:spcAft>
                <a:spcPts val="0"/>
              </a:spcAft>
              <a:buNone/>
            </a:pPr>
            <a:r>
              <a:rPr lang="en" sz="1500">
                <a:solidFill>
                  <a:srgbClr val="00386F"/>
                </a:solidFill>
                <a:latin typeface="Roboto"/>
                <a:ea typeface="Roboto"/>
                <a:cs typeface="Roboto"/>
                <a:sym typeface="Roboto"/>
              </a:rPr>
              <a:t>Populate the Diploma Date (student’s last day of instruction)</a:t>
            </a:r>
            <a:endParaRPr/>
          </a:p>
        </p:txBody>
      </p:sp>
      <p:cxnSp>
        <p:nvCxnSpPr>
          <p:cNvPr id="379" name="Google Shape;379;p50"/>
          <p:cNvCxnSpPr/>
          <p:nvPr/>
        </p:nvCxnSpPr>
        <p:spPr>
          <a:xfrm flipH="1" rot="10800000">
            <a:off x="1720125" y="1159675"/>
            <a:ext cx="749400" cy="269700"/>
          </a:xfrm>
          <a:prstGeom prst="straightConnector1">
            <a:avLst/>
          </a:prstGeom>
          <a:noFill/>
          <a:ln cap="flat" cmpd="sng" w="38100">
            <a:solidFill>
              <a:srgbClr val="C40707"/>
            </a:solidFill>
            <a:prstDash val="solid"/>
            <a:round/>
            <a:headEnd len="sm" w="sm" type="none"/>
            <a:tailEnd len="med" w="med" type="stealth"/>
          </a:ln>
        </p:spPr>
      </p:cxnSp>
      <p:cxnSp>
        <p:nvCxnSpPr>
          <p:cNvPr id="380" name="Google Shape;380;p50"/>
          <p:cNvCxnSpPr/>
          <p:nvPr/>
        </p:nvCxnSpPr>
        <p:spPr>
          <a:xfrm flipH="1" rot="10800000">
            <a:off x="1668275" y="2402825"/>
            <a:ext cx="1270200" cy="363600"/>
          </a:xfrm>
          <a:prstGeom prst="straightConnector1">
            <a:avLst/>
          </a:prstGeom>
          <a:noFill/>
          <a:ln cap="flat" cmpd="sng" w="38100">
            <a:solidFill>
              <a:srgbClr val="C40707"/>
            </a:solidFill>
            <a:prstDash val="solid"/>
            <a:round/>
            <a:headEnd len="sm" w="sm" type="none"/>
            <a:tailEnd len="med" w="med" type="stealth"/>
          </a:ln>
        </p:spPr>
      </p:cxnSp>
      <p:cxnSp>
        <p:nvCxnSpPr>
          <p:cNvPr id="381" name="Google Shape;381;p50"/>
          <p:cNvCxnSpPr/>
          <p:nvPr/>
        </p:nvCxnSpPr>
        <p:spPr>
          <a:xfrm flipH="1">
            <a:off x="4791125" y="1569675"/>
            <a:ext cx="1303200" cy="939900"/>
          </a:xfrm>
          <a:prstGeom prst="straightConnector1">
            <a:avLst/>
          </a:prstGeom>
          <a:noFill/>
          <a:ln cap="flat" cmpd="sng" w="38100">
            <a:solidFill>
              <a:srgbClr val="C40707"/>
            </a:solidFill>
            <a:prstDash val="solid"/>
            <a:round/>
            <a:headEnd len="sm" w="sm" type="none"/>
            <a:tailEnd len="med" w="med" type="stealth"/>
          </a:ln>
        </p:spPr>
      </p:cxnSp>
      <p:cxnSp>
        <p:nvCxnSpPr>
          <p:cNvPr id="382" name="Google Shape;382;p50"/>
          <p:cNvCxnSpPr/>
          <p:nvPr/>
        </p:nvCxnSpPr>
        <p:spPr>
          <a:xfrm flipH="1">
            <a:off x="4810225" y="2434225"/>
            <a:ext cx="2116200" cy="992400"/>
          </a:xfrm>
          <a:prstGeom prst="straightConnector1">
            <a:avLst/>
          </a:prstGeom>
          <a:noFill/>
          <a:ln cap="flat" cmpd="sng" w="38100">
            <a:solidFill>
              <a:srgbClr val="C40707"/>
            </a:solidFill>
            <a:prstDash val="solid"/>
            <a:round/>
            <a:headEnd len="sm" w="sm" type="none"/>
            <a:tailEnd len="med" w="med" type="stealth"/>
          </a:ln>
        </p:spPr>
      </p:cxnSp>
      <p:cxnSp>
        <p:nvCxnSpPr>
          <p:cNvPr id="383" name="Google Shape;383;p50"/>
          <p:cNvCxnSpPr/>
          <p:nvPr/>
        </p:nvCxnSpPr>
        <p:spPr>
          <a:xfrm flipH="1">
            <a:off x="4527275" y="4104750"/>
            <a:ext cx="2034900" cy="201000"/>
          </a:xfrm>
          <a:prstGeom prst="straightConnector1">
            <a:avLst/>
          </a:prstGeom>
          <a:noFill/>
          <a:ln cap="flat" cmpd="sng" w="38100">
            <a:solidFill>
              <a:srgbClr val="C40707"/>
            </a:solidFill>
            <a:prstDash val="solid"/>
            <a:round/>
            <a:headEnd len="sm" w="sm" type="none"/>
            <a:tailEnd len="med" w="med" type="stealth"/>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1"/>
          <p:cNvSpPr txBox="1"/>
          <p:nvPr/>
        </p:nvSpPr>
        <p:spPr>
          <a:xfrm>
            <a:off x="5231025" y="-31475"/>
            <a:ext cx="3819000" cy="369300"/>
          </a:xfrm>
          <a:prstGeom prst="rect">
            <a:avLst/>
          </a:prstGeom>
          <a:noFill/>
          <a:ln>
            <a:noFill/>
          </a:ln>
        </p:spPr>
        <p:txBody>
          <a:bodyPr anchorCtr="0" anchor="t" bIns="91425" lIns="91425" spcFirstLastPara="1" rIns="91425" wrap="square" tIns="91425">
            <a:spAutoFit/>
          </a:bodyPr>
          <a:lstStyle/>
          <a:p>
            <a:pPr indent="0" lvl="0" marL="0" rtl="0" algn="ctr">
              <a:lnSpc>
                <a:spcPct val="140000"/>
              </a:lnSpc>
              <a:spcBef>
                <a:spcPts val="0"/>
              </a:spcBef>
              <a:spcAft>
                <a:spcPts val="0"/>
              </a:spcAft>
              <a:buNone/>
            </a:pPr>
            <a:r>
              <a:rPr i="1" lang="en" sz="1200">
                <a:solidFill>
                  <a:srgbClr val="238074"/>
                </a:solidFill>
                <a:latin typeface="Roboto"/>
                <a:ea typeface="Roboto"/>
                <a:cs typeface="Roboto"/>
                <a:sym typeface="Roboto"/>
              </a:rPr>
              <a:t>Navigation: Student Information &gt; General &gt; Graduation</a:t>
            </a:r>
            <a:endParaRPr/>
          </a:p>
        </p:txBody>
      </p:sp>
      <p:sp>
        <p:nvSpPr>
          <p:cNvPr id="389" name="Google Shape;389;p51"/>
          <p:cNvSpPr txBox="1"/>
          <p:nvPr/>
        </p:nvSpPr>
        <p:spPr>
          <a:xfrm>
            <a:off x="311700" y="65675"/>
            <a:ext cx="5032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for Graduation</a:t>
            </a:r>
            <a:endParaRPr b="1" sz="2800">
              <a:solidFill>
                <a:srgbClr val="003A70"/>
              </a:solidFill>
              <a:latin typeface="Roboto"/>
              <a:ea typeface="Roboto"/>
              <a:cs typeface="Roboto"/>
              <a:sym typeface="Roboto"/>
            </a:endParaRPr>
          </a:p>
        </p:txBody>
      </p:sp>
      <p:sp>
        <p:nvSpPr>
          <p:cNvPr id="390" name="Google Shape;390;p51"/>
          <p:cNvSpPr txBox="1"/>
          <p:nvPr/>
        </p:nvSpPr>
        <p:spPr>
          <a:xfrm>
            <a:off x="60475" y="897650"/>
            <a:ext cx="1245000" cy="1392000"/>
          </a:xfrm>
          <a:prstGeom prst="rect">
            <a:avLst/>
          </a:prstGeom>
          <a:noFill/>
          <a:ln>
            <a:noFill/>
          </a:ln>
        </p:spPr>
        <p:txBody>
          <a:bodyPr anchorCtr="0" anchor="t" bIns="91425" lIns="91425" spcFirstLastPara="1" rIns="91425" wrap="square" tIns="91425">
            <a:noAutofit/>
          </a:bodyPr>
          <a:lstStyle/>
          <a:p>
            <a:pPr indent="0" lvl="0" marL="0" rtl="0" algn="ctr">
              <a:lnSpc>
                <a:spcPct val="139992"/>
              </a:lnSpc>
              <a:spcBef>
                <a:spcPts val="0"/>
              </a:spcBef>
              <a:spcAft>
                <a:spcPts val="0"/>
              </a:spcAft>
              <a:buNone/>
            </a:pPr>
            <a:r>
              <a:rPr lang="en" sz="1300">
                <a:solidFill>
                  <a:srgbClr val="00386F"/>
                </a:solidFill>
                <a:latin typeface="Roboto"/>
                <a:ea typeface="Roboto"/>
                <a:cs typeface="Roboto"/>
                <a:sym typeface="Roboto"/>
              </a:rPr>
              <a:t>Before you leave this page, select the Save button</a:t>
            </a:r>
            <a:endParaRPr sz="1700">
              <a:solidFill>
                <a:srgbClr val="003A70"/>
              </a:solidFill>
              <a:latin typeface="Roboto"/>
              <a:ea typeface="Roboto"/>
              <a:cs typeface="Roboto"/>
              <a:sym typeface="Roboto"/>
            </a:endParaRPr>
          </a:p>
        </p:txBody>
      </p:sp>
      <p:sp>
        <p:nvSpPr>
          <p:cNvPr id="391" name="Google Shape;391;p51"/>
          <p:cNvSpPr txBox="1"/>
          <p:nvPr/>
        </p:nvSpPr>
        <p:spPr>
          <a:xfrm>
            <a:off x="31425" y="2832375"/>
            <a:ext cx="1393500" cy="1505400"/>
          </a:xfrm>
          <a:prstGeom prst="rect">
            <a:avLst/>
          </a:prstGeom>
          <a:noFill/>
          <a:ln>
            <a:noFill/>
          </a:ln>
        </p:spPr>
        <p:txBody>
          <a:bodyPr anchorCtr="0" anchor="t" bIns="91425" lIns="91425" spcFirstLastPara="1" rIns="91425" wrap="square" tIns="91425">
            <a:spAutoFit/>
          </a:bodyPr>
          <a:lstStyle/>
          <a:p>
            <a:pPr indent="0" lvl="0" marL="0" rtl="0" algn="ctr">
              <a:lnSpc>
                <a:spcPct val="140011"/>
              </a:lnSpc>
              <a:spcBef>
                <a:spcPts val="0"/>
              </a:spcBef>
              <a:spcAft>
                <a:spcPts val="0"/>
              </a:spcAft>
              <a:buNone/>
            </a:pPr>
            <a:r>
              <a:rPr lang="en" sz="1300">
                <a:solidFill>
                  <a:srgbClr val="00386F"/>
                </a:solidFill>
                <a:latin typeface="Roboto"/>
                <a:ea typeface="Roboto"/>
                <a:cs typeface="Roboto"/>
                <a:sym typeface="Roboto"/>
              </a:rPr>
              <a:t>Populate the End Date (the last day the student sat in a class)</a:t>
            </a:r>
            <a:endParaRPr sz="1200"/>
          </a:p>
        </p:txBody>
      </p:sp>
      <p:pic>
        <p:nvPicPr>
          <p:cNvPr id="392" name="Google Shape;392;p51"/>
          <p:cNvPicPr preferRelativeResize="0"/>
          <p:nvPr/>
        </p:nvPicPr>
        <p:blipFill>
          <a:blip r:embed="rId3">
            <a:alphaModFix/>
          </a:blip>
          <a:stretch>
            <a:fillRect/>
          </a:stretch>
        </p:blipFill>
        <p:spPr>
          <a:xfrm>
            <a:off x="1705350" y="696600"/>
            <a:ext cx="5671100" cy="3854050"/>
          </a:xfrm>
          <a:prstGeom prst="rect">
            <a:avLst/>
          </a:prstGeom>
          <a:noFill/>
          <a:ln>
            <a:noFill/>
          </a:ln>
        </p:spPr>
      </p:pic>
      <p:sp>
        <p:nvSpPr>
          <p:cNvPr id="393" name="Google Shape;393;p51"/>
          <p:cNvSpPr txBox="1"/>
          <p:nvPr/>
        </p:nvSpPr>
        <p:spPr>
          <a:xfrm>
            <a:off x="7579525" y="2730975"/>
            <a:ext cx="1500900" cy="1305300"/>
          </a:xfrm>
          <a:prstGeom prst="rect">
            <a:avLst/>
          </a:prstGeom>
          <a:noFill/>
          <a:ln>
            <a:noFill/>
          </a:ln>
        </p:spPr>
        <p:txBody>
          <a:bodyPr anchorCtr="0" anchor="t" bIns="91425" lIns="91425" spcFirstLastPara="1" rIns="91425" wrap="square" tIns="91425">
            <a:spAutoFit/>
          </a:bodyPr>
          <a:lstStyle/>
          <a:p>
            <a:pPr indent="0" lvl="0" marL="0" rtl="0" algn="ctr">
              <a:lnSpc>
                <a:spcPct val="139992"/>
              </a:lnSpc>
              <a:spcBef>
                <a:spcPts val="0"/>
              </a:spcBef>
              <a:spcAft>
                <a:spcPts val="0"/>
              </a:spcAft>
              <a:buNone/>
            </a:pPr>
            <a:r>
              <a:rPr lang="en">
                <a:solidFill>
                  <a:srgbClr val="00386F"/>
                </a:solidFill>
                <a:latin typeface="Roboto"/>
                <a:ea typeface="Roboto"/>
                <a:cs typeface="Roboto"/>
                <a:sym typeface="Roboto"/>
              </a:rPr>
              <a:t>Populate the Local End Status and End Comments</a:t>
            </a:r>
            <a:endParaRPr/>
          </a:p>
        </p:txBody>
      </p:sp>
      <p:cxnSp>
        <p:nvCxnSpPr>
          <p:cNvPr id="394" name="Google Shape;394;p51"/>
          <p:cNvCxnSpPr/>
          <p:nvPr/>
        </p:nvCxnSpPr>
        <p:spPr>
          <a:xfrm flipH="1" rot="10800000">
            <a:off x="1060650" y="1640550"/>
            <a:ext cx="644700" cy="278700"/>
          </a:xfrm>
          <a:prstGeom prst="straightConnector1">
            <a:avLst/>
          </a:prstGeom>
          <a:noFill/>
          <a:ln cap="flat" cmpd="sng" w="38100">
            <a:solidFill>
              <a:srgbClr val="C40707"/>
            </a:solidFill>
            <a:prstDash val="solid"/>
            <a:round/>
            <a:headEnd len="sm" w="sm" type="none"/>
            <a:tailEnd len="med" w="med" type="stealth"/>
          </a:ln>
        </p:spPr>
      </p:cxnSp>
      <p:cxnSp>
        <p:nvCxnSpPr>
          <p:cNvPr id="395" name="Google Shape;395;p51"/>
          <p:cNvCxnSpPr/>
          <p:nvPr/>
        </p:nvCxnSpPr>
        <p:spPr>
          <a:xfrm flipH="1" rot="10800000">
            <a:off x="1355825" y="3037400"/>
            <a:ext cx="2022300" cy="860100"/>
          </a:xfrm>
          <a:prstGeom prst="straightConnector1">
            <a:avLst/>
          </a:prstGeom>
          <a:noFill/>
          <a:ln cap="flat" cmpd="sng" w="38100">
            <a:solidFill>
              <a:srgbClr val="C40707"/>
            </a:solidFill>
            <a:prstDash val="solid"/>
            <a:round/>
            <a:headEnd len="sm" w="sm" type="none"/>
            <a:tailEnd len="med" w="med" type="stealth"/>
          </a:ln>
        </p:spPr>
      </p:cxnSp>
      <p:cxnSp>
        <p:nvCxnSpPr>
          <p:cNvPr id="396" name="Google Shape;396;p51"/>
          <p:cNvCxnSpPr/>
          <p:nvPr/>
        </p:nvCxnSpPr>
        <p:spPr>
          <a:xfrm rot="10800000">
            <a:off x="7202775" y="3432775"/>
            <a:ext cx="835200" cy="571500"/>
          </a:xfrm>
          <a:prstGeom prst="straightConnector1">
            <a:avLst/>
          </a:prstGeom>
          <a:noFill/>
          <a:ln cap="flat" cmpd="sng" w="38100">
            <a:solidFill>
              <a:srgbClr val="C40707"/>
            </a:solidFill>
            <a:prstDash val="solid"/>
            <a:round/>
            <a:headEnd len="sm" w="sm" type="none"/>
            <a:tailEnd len="med" w="med" type="stealth"/>
          </a:ln>
        </p:spPr>
      </p:cxnSp>
      <p:cxnSp>
        <p:nvCxnSpPr>
          <p:cNvPr id="397" name="Google Shape;397;p51"/>
          <p:cNvCxnSpPr/>
          <p:nvPr/>
        </p:nvCxnSpPr>
        <p:spPr>
          <a:xfrm flipH="1">
            <a:off x="6606075" y="4016825"/>
            <a:ext cx="1431900" cy="25200"/>
          </a:xfrm>
          <a:prstGeom prst="straightConnector1">
            <a:avLst/>
          </a:prstGeom>
          <a:noFill/>
          <a:ln cap="flat" cmpd="sng" w="38100">
            <a:solidFill>
              <a:srgbClr val="C40707"/>
            </a:solidFill>
            <a:prstDash val="solid"/>
            <a:round/>
            <a:headEnd len="sm" w="sm" type="none"/>
            <a:tailEnd len="med" w="med" type="stealth"/>
          </a:ln>
        </p:spPr>
      </p:cxn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2"/>
          <p:cNvSpPr txBox="1"/>
          <p:nvPr/>
        </p:nvSpPr>
        <p:spPr>
          <a:xfrm>
            <a:off x="322326" y="253746"/>
            <a:ext cx="8503800" cy="6858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None/>
            </a:pPr>
            <a:r>
              <a:rPr b="1" lang="en" sz="2800">
                <a:solidFill>
                  <a:srgbClr val="003A70"/>
                </a:solidFill>
                <a:latin typeface="Roboto"/>
                <a:ea typeface="Roboto"/>
                <a:cs typeface="Roboto"/>
                <a:sym typeface="Roboto"/>
              </a:rPr>
              <a:t>End Enrollment EOY	</a:t>
            </a:r>
            <a:endParaRPr b="1" sz="2800">
              <a:solidFill>
                <a:srgbClr val="003A70"/>
              </a:solidFill>
              <a:latin typeface="Roboto"/>
              <a:ea typeface="Roboto"/>
              <a:cs typeface="Roboto"/>
              <a:sym typeface="Roboto"/>
            </a:endParaRPr>
          </a:p>
        </p:txBody>
      </p:sp>
      <p:sp>
        <p:nvSpPr>
          <p:cNvPr id="403" name="Google Shape;403;p52"/>
          <p:cNvSpPr txBox="1"/>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sz="2100">
                <a:solidFill>
                  <a:srgbClr val="003A70"/>
                </a:solidFill>
                <a:latin typeface="Roboto"/>
                <a:ea typeface="Roboto"/>
                <a:cs typeface="Roboto"/>
                <a:sym typeface="Roboto"/>
              </a:rPr>
              <a:t>Enrollment Roll Forward Wizard 1st - DO NOT Roll forward your Seniors! </a:t>
            </a:r>
            <a:endParaRPr sz="2100">
              <a:solidFill>
                <a:srgbClr val="003A70"/>
              </a:solidFill>
              <a:latin typeface="Roboto"/>
              <a:ea typeface="Roboto"/>
              <a:cs typeface="Roboto"/>
              <a:sym typeface="Roboto"/>
            </a:endParaRPr>
          </a:p>
          <a:p>
            <a:pPr indent="0" lvl="0" marL="0" rtl="0" algn="l">
              <a:spcBef>
                <a:spcPts val="600"/>
              </a:spcBef>
              <a:spcAft>
                <a:spcPts val="0"/>
              </a:spcAft>
              <a:buNone/>
            </a:pPr>
            <a:r>
              <a:t/>
            </a:r>
            <a:endParaRPr sz="2100">
              <a:solidFill>
                <a:srgbClr val="003A70"/>
              </a:solidFill>
              <a:latin typeface="Roboto"/>
              <a:ea typeface="Roboto"/>
              <a:cs typeface="Roboto"/>
              <a:sym typeface="Roboto"/>
            </a:endParaRPr>
          </a:p>
          <a:p>
            <a:pPr indent="0" lvl="0" marL="0" rtl="0" algn="l">
              <a:spcBef>
                <a:spcPts val="600"/>
              </a:spcBef>
              <a:spcAft>
                <a:spcPts val="0"/>
              </a:spcAft>
              <a:buNone/>
            </a:pPr>
            <a:r>
              <a:rPr lang="en" sz="2100">
                <a:solidFill>
                  <a:srgbClr val="003A70"/>
                </a:solidFill>
                <a:latin typeface="Roboto"/>
                <a:ea typeface="Roboto"/>
                <a:cs typeface="Roboto"/>
                <a:sym typeface="Roboto"/>
              </a:rPr>
              <a:t>Once you have rolled forward your enrollments then go to the Enrollment End Batch Wizard.</a:t>
            </a:r>
            <a:endParaRPr sz="2100">
              <a:solidFill>
                <a:srgbClr val="003A70"/>
              </a:solidFill>
              <a:latin typeface="Roboto"/>
              <a:ea typeface="Roboto"/>
              <a:cs typeface="Roboto"/>
              <a:sym typeface="Roboto"/>
            </a:endParaRPr>
          </a:p>
          <a:p>
            <a:pPr indent="0" lvl="0" marL="0" rtl="0" algn="l">
              <a:spcBef>
                <a:spcPts val="600"/>
              </a:spcBef>
              <a:spcAft>
                <a:spcPts val="600"/>
              </a:spcAft>
              <a:buNone/>
            </a:pPr>
            <a:r>
              <a:t/>
            </a:r>
            <a:endParaRPr sz="2100">
              <a:solidFill>
                <a:srgbClr val="003A70"/>
              </a:solidFill>
              <a:latin typeface="Roboto"/>
              <a:ea typeface="Roboto"/>
              <a:cs typeface="Roboto"/>
              <a:sym typeface="Roboto"/>
            </a:endParaRPr>
          </a:p>
        </p:txBody>
      </p:sp>
      <p:sp>
        <p:nvSpPr>
          <p:cNvPr id="404" name="Google Shape;404;p52"/>
          <p:cNvSpPr txBox="1"/>
          <p:nvPr/>
        </p:nvSpPr>
        <p:spPr>
          <a:xfrm>
            <a:off x="4636025" y="939547"/>
            <a:ext cx="4190100" cy="35406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sz="2100">
                <a:solidFill>
                  <a:srgbClr val="003A70"/>
                </a:solidFill>
                <a:latin typeface="Roboto"/>
                <a:ea typeface="Roboto"/>
                <a:cs typeface="Roboto"/>
                <a:sym typeface="Roboto"/>
              </a:rPr>
              <a:t>When ending enrollments graduates end date is the last day of instruction - not their graduation date. If graduation is before last day the students should be marked 2A for last days of instruction. </a:t>
            </a:r>
            <a:endParaRPr sz="2100">
              <a:solidFill>
                <a:srgbClr val="003A70"/>
              </a:solidFill>
              <a:latin typeface="Roboto"/>
              <a:ea typeface="Roboto"/>
              <a:cs typeface="Roboto"/>
              <a:sym typeface="Roboto"/>
            </a:endParaRPr>
          </a:p>
          <a:p>
            <a:pPr indent="0" lvl="0" marL="0" rtl="0" algn="l">
              <a:spcBef>
                <a:spcPts val="600"/>
              </a:spcBef>
              <a:spcAft>
                <a:spcPts val="0"/>
              </a:spcAft>
              <a:buNone/>
            </a:pPr>
            <a:r>
              <a:t/>
            </a:r>
            <a:endParaRPr sz="2100">
              <a:solidFill>
                <a:srgbClr val="003A70"/>
              </a:solidFill>
              <a:latin typeface="Roboto"/>
              <a:ea typeface="Roboto"/>
              <a:cs typeface="Roboto"/>
              <a:sym typeface="Roboto"/>
            </a:endParaRPr>
          </a:p>
          <a:p>
            <a:pPr indent="0" lvl="0" marL="0" rtl="0" algn="l">
              <a:spcBef>
                <a:spcPts val="600"/>
              </a:spcBef>
              <a:spcAft>
                <a:spcPts val="600"/>
              </a:spcAft>
              <a:buNone/>
            </a:pPr>
            <a:r>
              <a:rPr lang="en" sz="2100">
                <a:solidFill>
                  <a:srgbClr val="003A70"/>
                </a:solidFill>
                <a:latin typeface="Roboto"/>
                <a:ea typeface="Roboto"/>
                <a:cs typeface="Roboto"/>
                <a:sym typeface="Roboto"/>
              </a:rPr>
              <a:t>It is best practice to end graduates, then end retentions, and do everyone else last. </a:t>
            </a:r>
            <a:endParaRPr sz="2100">
              <a:solidFill>
                <a:srgbClr val="003A70"/>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53"/>
          <p:cNvSpPr txBox="1"/>
          <p:nvPr>
            <p:ph type="title"/>
          </p:nvPr>
        </p:nvSpPr>
        <p:spPr>
          <a:xfrm>
            <a:off x="320090" y="222496"/>
            <a:ext cx="8503800" cy="68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works for me:</a:t>
            </a:r>
            <a:endParaRPr/>
          </a:p>
        </p:txBody>
      </p:sp>
      <p:sp>
        <p:nvSpPr>
          <p:cNvPr id="410" name="Google Shape;410;p53"/>
          <p:cNvSpPr txBox="1"/>
          <p:nvPr>
            <p:ph idx="1" type="body"/>
          </p:nvPr>
        </p:nvSpPr>
        <p:spPr>
          <a:xfrm>
            <a:off x="3164477" y="1090422"/>
            <a:ext cx="5659500" cy="3538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Keep a spreadsheet or withdraw tracker</a:t>
            </a:r>
            <a:endParaRPr sz="1800"/>
          </a:p>
          <a:p>
            <a:pPr indent="-342900" lvl="0" marL="457200" rtl="0" algn="l">
              <a:spcBef>
                <a:spcPts val="0"/>
              </a:spcBef>
              <a:spcAft>
                <a:spcPts val="0"/>
              </a:spcAft>
              <a:buSzPts val="1800"/>
              <a:buChar char="●"/>
            </a:pPr>
            <a:r>
              <a:rPr lang="en" sz="1800"/>
              <a:t>Take action quickly </a:t>
            </a:r>
            <a:endParaRPr sz="1800"/>
          </a:p>
          <a:p>
            <a:pPr indent="-342900" lvl="0" marL="457200" rtl="0" algn="l">
              <a:spcBef>
                <a:spcPts val="0"/>
              </a:spcBef>
              <a:spcAft>
                <a:spcPts val="0"/>
              </a:spcAft>
              <a:buSzPts val="1800"/>
              <a:buChar char="●"/>
            </a:pPr>
            <a:r>
              <a:rPr lang="en" sz="1800"/>
              <a:t>Use a checklist </a:t>
            </a:r>
            <a:endParaRPr sz="1800"/>
          </a:p>
          <a:p>
            <a:pPr indent="-342900" lvl="0" marL="457200" rtl="0" algn="l">
              <a:spcBef>
                <a:spcPts val="0"/>
              </a:spcBef>
              <a:spcAft>
                <a:spcPts val="0"/>
              </a:spcAft>
              <a:buSzPts val="1800"/>
              <a:buChar char="●"/>
            </a:pPr>
            <a:r>
              <a:rPr lang="en" sz="1800"/>
              <a:t>Connect with all parties (EC, 504, ML, etc.)</a:t>
            </a:r>
            <a:endParaRPr sz="1800"/>
          </a:p>
          <a:p>
            <a:pPr indent="-342900" lvl="0" marL="457200" rtl="0" algn="l">
              <a:spcBef>
                <a:spcPts val="0"/>
              </a:spcBef>
              <a:spcAft>
                <a:spcPts val="0"/>
              </a:spcAft>
              <a:buSzPts val="1800"/>
              <a:buChar char="●"/>
            </a:pPr>
            <a:r>
              <a:rPr lang="en" sz="1800"/>
              <a:t>Monitor the message center for send and receive requests</a:t>
            </a:r>
            <a:endParaRPr sz="1800"/>
          </a:p>
          <a:p>
            <a:pPr indent="0" lvl="0" marL="0" rtl="0" algn="l">
              <a:spcBef>
                <a:spcPts val="1200"/>
              </a:spcBef>
              <a:spcAft>
                <a:spcPts val="1200"/>
              </a:spcAft>
              <a:buNone/>
            </a:pPr>
            <a:r>
              <a:t/>
            </a:r>
            <a:endParaRPr sz="1800"/>
          </a:p>
        </p:txBody>
      </p:sp>
      <p:pic>
        <p:nvPicPr>
          <p:cNvPr id="411" name="Google Shape;411;p53" title="download.png"/>
          <p:cNvPicPr preferRelativeResize="0"/>
          <p:nvPr>
            <p:ph idx="2" type="pic"/>
          </p:nvPr>
        </p:nvPicPr>
        <p:blipFill rotWithShape="1">
          <a:blip r:embed="rId3">
            <a:alphaModFix/>
          </a:blip>
          <a:srcRect b="0" l="7030" r="7030" t="0"/>
          <a:stretch/>
        </p:blipFill>
        <p:spPr>
          <a:xfrm>
            <a:off x="320039" y="1090422"/>
            <a:ext cx="2709000" cy="353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4">
            <a:hlinkClick r:id="rId3"/>
          </p:cNvPr>
          <p:cNvSpPr txBox="1"/>
          <p:nvPr/>
        </p:nvSpPr>
        <p:spPr>
          <a:xfrm>
            <a:off x="409825" y="1934575"/>
            <a:ext cx="4530300" cy="20319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5000" u="sng">
                <a:solidFill>
                  <a:srgbClr val="0000FF"/>
                </a:solidFill>
                <a:latin typeface="Roboto"/>
                <a:ea typeface="Roboto"/>
                <a:cs typeface="Roboto"/>
                <a:sym typeface="Roboto"/>
                <a:hlinkClick r:id="rId4">
                  <a:extLst>
                    <a:ext uri="{A12FA001-AC4F-418D-AE19-62706E023703}">
                      <ahyp:hlinkClr val="tx"/>
                    </a:ext>
                  </a:extLst>
                </a:hlinkClick>
              </a:rPr>
              <a:t>Click here to ask your questions</a:t>
            </a:r>
            <a:endParaRPr sz="5000">
              <a:solidFill>
                <a:srgbClr val="0000FF"/>
              </a:solidFill>
            </a:endParaRPr>
          </a:p>
        </p:txBody>
      </p:sp>
      <p:sp>
        <p:nvSpPr>
          <p:cNvPr id="417" name="Google Shape;417;p54"/>
          <p:cNvSpPr txBox="1"/>
          <p:nvPr/>
        </p:nvSpPr>
        <p:spPr>
          <a:xfrm>
            <a:off x="628650" y="333719"/>
            <a:ext cx="7886700" cy="994200"/>
          </a:xfrm>
          <a:prstGeom prst="rect">
            <a:avLst/>
          </a:prstGeom>
          <a:noFill/>
          <a:ln>
            <a:noFill/>
          </a:ln>
        </p:spPr>
        <p:txBody>
          <a:bodyPr anchorCtr="0" anchor="ctr" bIns="22850" lIns="45725" spcFirstLastPara="1" rIns="45725" wrap="square" tIns="22850">
            <a:normAutofit/>
          </a:bodyPr>
          <a:lstStyle/>
          <a:p>
            <a:pPr indent="0" lvl="0" marL="0" rtl="0" algn="l">
              <a:spcBef>
                <a:spcPts val="0"/>
              </a:spcBef>
              <a:spcAft>
                <a:spcPts val="0"/>
              </a:spcAft>
              <a:buNone/>
            </a:pPr>
            <a:r>
              <a:rPr b="1" lang="en" sz="4000">
                <a:solidFill>
                  <a:srgbClr val="003A70"/>
                </a:solidFill>
                <a:latin typeface="Roboto"/>
                <a:ea typeface="Roboto"/>
                <a:cs typeface="Roboto"/>
                <a:sym typeface="Roboto"/>
              </a:rPr>
              <a:t>End Enrollments</a:t>
            </a:r>
            <a:endParaRPr b="1" sz="4000">
              <a:solidFill>
                <a:srgbClr val="003A70"/>
              </a:solidFill>
              <a:latin typeface="Roboto"/>
              <a:ea typeface="Roboto"/>
              <a:cs typeface="Roboto"/>
              <a:sym typeface="Roboto"/>
            </a:endParaRPr>
          </a:p>
        </p:txBody>
      </p:sp>
      <p:pic>
        <p:nvPicPr>
          <p:cNvPr id="418" name="Google Shape;418;p54"/>
          <p:cNvPicPr preferRelativeResize="0"/>
          <p:nvPr/>
        </p:nvPicPr>
        <p:blipFill>
          <a:blip r:embed="rId5">
            <a:alphaModFix/>
          </a:blip>
          <a:stretch>
            <a:fillRect/>
          </a:stretch>
        </p:blipFill>
        <p:spPr>
          <a:xfrm>
            <a:off x="4987400" y="1054904"/>
            <a:ext cx="3656650" cy="3375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5"/>
          <p:cNvSpPr txBox="1"/>
          <p:nvPr>
            <p:ph type="ctrTitle"/>
          </p:nvPr>
        </p:nvSpPr>
        <p:spPr>
          <a:xfrm>
            <a:off x="45825" y="2988775"/>
            <a:ext cx="9098100" cy="13476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 sz="4050"/>
              <a:t>After each session we ask that you please provide feedback in SCHED.</a:t>
            </a:r>
            <a:endParaRPr sz="405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nvSpPr>
        <p:spPr>
          <a:xfrm>
            <a:off x="774875" y="1366725"/>
            <a:ext cx="7687800" cy="315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Roboto"/>
                <a:ea typeface="Roboto"/>
                <a:cs typeface="Roboto"/>
                <a:sym typeface="Roboto"/>
              </a:rPr>
              <a:t>This content was developed with the support of generative AI tools for ideation, content development, design and research assistance. These technologies supported brainstorming,  accelerated content development and assisted with organizing and refining ideas.  </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Roboto"/>
                <a:ea typeface="Roboto"/>
                <a:cs typeface="Roboto"/>
                <a:sym typeface="Roboto"/>
              </a:rPr>
              <a:t>All AI-generated content was carefully reviewed and edited by the presenter to ensure accuracy, relevance, alignment with the sessions educational objectives and consistency with the presenter’s voice and style.</a:t>
            </a:r>
            <a:endParaRPr sz="15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t/>
            </a:r>
            <a:endParaRPr sz="1500">
              <a:solidFill>
                <a:schemeClr val="dk1"/>
              </a:solidFill>
              <a:latin typeface="Roboto"/>
              <a:ea typeface="Roboto"/>
              <a:cs typeface="Roboto"/>
              <a:sym typeface="Roboto"/>
            </a:endParaRPr>
          </a:p>
          <a:p>
            <a:pPr indent="0" lvl="0" marL="0" rtl="0" algn="ctr">
              <a:lnSpc>
                <a:spcPct val="137500"/>
              </a:lnSpc>
              <a:spcBef>
                <a:spcPts val="0"/>
              </a:spcBef>
              <a:spcAft>
                <a:spcPts val="0"/>
              </a:spcAft>
              <a:buNone/>
            </a:pPr>
            <a:r>
              <a:rPr b="1" lang="en" sz="1200">
                <a:solidFill>
                  <a:schemeClr val="dk1"/>
                </a:solidFill>
                <a:latin typeface="Roboto"/>
                <a:ea typeface="Roboto"/>
                <a:cs typeface="Roboto"/>
                <a:sym typeface="Roboto"/>
              </a:rPr>
              <a:t>Reference</a:t>
            </a:r>
            <a:endParaRPr b="1" sz="1200">
              <a:solidFill>
                <a:schemeClr val="dk1"/>
              </a:solidFill>
              <a:latin typeface="Roboto"/>
              <a:ea typeface="Roboto"/>
              <a:cs typeface="Roboto"/>
              <a:sym typeface="Roboto"/>
            </a:endParaRPr>
          </a:p>
          <a:p>
            <a:pPr indent="0" lvl="0" marL="0" rtl="0" algn="ctr">
              <a:lnSpc>
                <a:spcPct val="115000"/>
              </a:lnSpc>
              <a:spcBef>
                <a:spcPts val="0"/>
              </a:spcBef>
              <a:spcAft>
                <a:spcPts val="900"/>
              </a:spcAft>
              <a:buNone/>
            </a:pPr>
            <a:r>
              <a:rPr lang="en" sz="1000">
                <a:solidFill>
                  <a:schemeClr val="dk1"/>
                </a:solidFill>
                <a:latin typeface="Roboto"/>
                <a:ea typeface="Roboto"/>
                <a:cs typeface="Roboto"/>
                <a:sym typeface="Roboto"/>
              </a:rPr>
              <a:t>NC Generative AI Implementation Recommendations and Considerations for PK-13 Public Schools,</a:t>
            </a:r>
            <a:br>
              <a:rPr lang="en" sz="1000">
                <a:solidFill>
                  <a:schemeClr val="dk1"/>
                </a:solidFill>
                <a:latin typeface="Roboto"/>
                <a:ea typeface="Roboto"/>
                <a:cs typeface="Roboto"/>
                <a:sym typeface="Roboto"/>
              </a:rPr>
            </a:br>
            <a:r>
              <a:rPr lang="en" sz="1000" u="sng">
                <a:solidFill>
                  <a:srgbClr val="0097A7"/>
                </a:solidFill>
                <a:latin typeface="Roboto"/>
                <a:ea typeface="Roboto"/>
                <a:cs typeface="Roboto"/>
                <a:sym typeface="Roboto"/>
                <a:hlinkClick r:id="rId3">
                  <a:extLst>
                    <a:ext uri="{A12FA001-AC4F-418D-AE19-62706E023703}">
                      <ahyp:hlinkClr val="tx"/>
                    </a:ext>
                  </a:extLst>
                </a:hlinkClick>
              </a:rPr>
              <a:t>https://docs.google.com/document/d/1U-AwwwBg7glJ4ZDlcKVzARuFRPWwUWzqRN2rOgT9zlA/</a:t>
            </a:r>
            <a:endParaRPr/>
          </a:p>
        </p:txBody>
      </p:sp>
      <p:sp>
        <p:nvSpPr>
          <p:cNvPr id="123" name="Google Shape;123;p23"/>
          <p:cNvSpPr txBox="1"/>
          <p:nvPr>
            <p:ph type="title"/>
          </p:nvPr>
        </p:nvSpPr>
        <p:spPr>
          <a:xfrm>
            <a:off x="770925" y="372525"/>
            <a:ext cx="7343700" cy="994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600">
                <a:solidFill>
                  <a:srgbClr val="003A70"/>
                </a:solidFill>
              </a:rPr>
              <a:t>Acknowledgement of Generative AI Assistance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nvSpPr>
        <p:spPr>
          <a:xfrm>
            <a:off x="260700" y="1271425"/>
            <a:ext cx="8622600" cy="3078600"/>
          </a:xfrm>
          <a:prstGeom prst="rect">
            <a:avLst/>
          </a:prstGeom>
          <a:noFill/>
          <a:ln>
            <a:noFill/>
          </a:ln>
        </p:spPr>
        <p:txBody>
          <a:bodyPr anchorCtr="0" anchor="t" bIns="91425" lIns="91425" spcFirstLastPara="1" rIns="91425" wrap="square" tIns="91425">
            <a:spAutoFit/>
          </a:bodyPr>
          <a:lstStyle/>
          <a:p>
            <a:pPr indent="-355600" lvl="0" marL="457200" rtl="0" algn="l">
              <a:lnSpc>
                <a:spcPct val="140010"/>
              </a:lnSpc>
              <a:spcBef>
                <a:spcPts val="0"/>
              </a:spcBef>
              <a:spcAft>
                <a:spcPts val="0"/>
              </a:spcAft>
              <a:buClr>
                <a:srgbClr val="00386F"/>
              </a:buClr>
              <a:buSzPts val="2000"/>
              <a:buFont typeface="Roboto"/>
              <a:buChar char="●"/>
            </a:pPr>
            <a:r>
              <a:rPr lang="en" sz="2000">
                <a:solidFill>
                  <a:srgbClr val="00386F"/>
                </a:solidFill>
                <a:latin typeface="Roboto"/>
                <a:ea typeface="Roboto"/>
                <a:cs typeface="Roboto"/>
                <a:sym typeface="Roboto"/>
              </a:rPr>
              <a:t>Transfers - processing withdrawing a student from one school to another.</a:t>
            </a:r>
            <a:endParaRPr sz="2000">
              <a:solidFill>
                <a:schemeClr val="dk1"/>
              </a:solidFill>
              <a:latin typeface="Roboto"/>
              <a:ea typeface="Roboto"/>
              <a:cs typeface="Roboto"/>
              <a:sym typeface="Roboto"/>
            </a:endParaRPr>
          </a:p>
          <a:p>
            <a:pPr indent="-355600" lvl="0" marL="457200" rtl="0" algn="l">
              <a:lnSpc>
                <a:spcPct val="140010"/>
              </a:lnSpc>
              <a:spcBef>
                <a:spcPts val="0"/>
              </a:spcBef>
              <a:spcAft>
                <a:spcPts val="0"/>
              </a:spcAft>
              <a:buClr>
                <a:srgbClr val="00386F"/>
              </a:buClr>
              <a:buSzPts val="2000"/>
              <a:buFont typeface="Roboto"/>
              <a:buChar char="●"/>
            </a:pPr>
            <a:r>
              <a:rPr lang="en" sz="2000">
                <a:solidFill>
                  <a:srgbClr val="00386F"/>
                </a:solidFill>
                <a:latin typeface="Roboto"/>
                <a:ea typeface="Roboto"/>
                <a:cs typeface="Roboto"/>
                <a:sym typeface="Roboto"/>
              </a:rPr>
              <a:t>No Show Process - processing withdrawing a student who has not attended your school for the calendar year.</a:t>
            </a:r>
            <a:endParaRPr sz="2000">
              <a:solidFill>
                <a:schemeClr val="dk1"/>
              </a:solidFill>
              <a:latin typeface="Roboto"/>
              <a:ea typeface="Roboto"/>
              <a:cs typeface="Roboto"/>
              <a:sym typeface="Roboto"/>
            </a:endParaRPr>
          </a:p>
          <a:p>
            <a:pPr indent="-355600" lvl="0" marL="457200" rtl="0" algn="l">
              <a:lnSpc>
                <a:spcPct val="140010"/>
              </a:lnSpc>
              <a:spcBef>
                <a:spcPts val="0"/>
              </a:spcBef>
              <a:spcAft>
                <a:spcPts val="0"/>
              </a:spcAft>
              <a:buClr>
                <a:srgbClr val="00386F"/>
              </a:buClr>
              <a:buSzPts val="2000"/>
              <a:buFont typeface="Roboto"/>
              <a:buChar char="●"/>
            </a:pPr>
            <a:r>
              <a:rPr lang="en" sz="2000">
                <a:solidFill>
                  <a:srgbClr val="00386F"/>
                </a:solidFill>
                <a:latin typeface="Roboto"/>
                <a:ea typeface="Roboto"/>
                <a:cs typeface="Roboto"/>
                <a:sym typeface="Roboto"/>
              </a:rPr>
              <a:t>Dropout - properly marking a student that leaves early/no shows 10+ days</a:t>
            </a:r>
            <a:endParaRPr sz="2000">
              <a:solidFill>
                <a:schemeClr val="dk1"/>
              </a:solidFill>
              <a:latin typeface="Roboto"/>
              <a:ea typeface="Roboto"/>
              <a:cs typeface="Roboto"/>
              <a:sym typeface="Roboto"/>
            </a:endParaRPr>
          </a:p>
          <a:p>
            <a:pPr indent="-355600" lvl="0" marL="457200" rtl="0" algn="l">
              <a:lnSpc>
                <a:spcPct val="140010"/>
              </a:lnSpc>
              <a:spcBef>
                <a:spcPts val="0"/>
              </a:spcBef>
              <a:spcAft>
                <a:spcPts val="0"/>
              </a:spcAft>
              <a:buClr>
                <a:srgbClr val="00386F"/>
              </a:buClr>
              <a:buSzPts val="2000"/>
              <a:buFont typeface="Roboto"/>
              <a:buChar char="●"/>
            </a:pPr>
            <a:r>
              <a:rPr lang="en" sz="2000">
                <a:solidFill>
                  <a:srgbClr val="00386F"/>
                </a:solidFill>
                <a:latin typeface="Roboto"/>
                <a:ea typeface="Roboto"/>
                <a:cs typeface="Roboto"/>
                <a:sym typeface="Roboto"/>
              </a:rPr>
              <a:t>Graduation - graduating students and ending their enrollments</a:t>
            </a:r>
            <a:endParaRPr/>
          </a:p>
        </p:txBody>
      </p:sp>
      <p:sp>
        <p:nvSpPr>
          <p:cNvPr id="129" name="Google Shape;129;p24"/>
          <p:cNvSpPr txBox="1"/>
          <p:nvPr/>
        </p:nvSpPr>
        <p:spPr>
          <a:xfrm>
            <a:off x="63300" y="356375"/>
            <a:ext cx="9017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00386F"/>
                </a:solidFill>
                <a:latin typeface="Roboto"/>
                <a:ea typeface="Roboto"/>
                <a:cs typeface="Roboto"/>
                <a:sym typeface="Roboto"/>
              </a:rPr>
              <a:t>End Enrollment Overview</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End Enrollments Helpful Links</a:t>
            </a:r>
            <a:endParaRPr sz="4000"/>
          </a:p>
          <a:p>
            <a:pPr indent="0" lvl="0" marL="0" rtl="0" algn="l">
              <a:spcBef>
                <a:spcPts val="0"/>
              </a:spcBef>
              <a:spcAft>
                <a:spcPts val="0"/>
              </a:spcAft>
              <a:buNone/>
            </a:pPr>
            <a:r>
              <a:t/>
            </a:r>
            <a:endParaRPr/>
          </a:p>
        </p:txBody>
      </p:sp>
      <p:sp>
        <p:nvSpPr>
          <p:cNvPr id="135" name="Google Shape;135;p25"/>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2400" u="sng">
                <a:solidFill>
                  <a:schemeClr val="accent5"/>
                </a:solidFill>
                <a:hlinkClick r:id="rId3">
                  <a:extLst>
                    <a:ext uri="{A12FA001-AC4F-418D-AE19-62706E023703}">
                      <ahyp:hlinkClr val="tx"/>
                    </a:ext>
                  </a:extLst>
                </a:hlinkClick>
              </a:rPr>
              <a:t>Student End </a:t>
            </a:r>
            <a:r>
              <a:rPr b="1" lang="en" sz="2400" u="sng">
                <a:solidFill>
                  <a:schemeClr val="accent5"/>
                </a:solidFill>
                <a:hlinkClick r:id="rId4">
                  <a:extLst>
                    <a:ext uri="{A12FA001-AC4F-418D-AE19-62706E023703}">
                      <ahyp:hlinkClr val="tx"/>
                    </a:ext>
                  </a:extLst>
                </a:hlinkClick>
              </a:rPr>
              <a:t>Enrollment</a:t>
            </a:r>
            <a:r>
              <a:rPr b="1" lang="en" sz="2400" u="sng">
                <a:solidFill>
                  <a:schemeClr val="accent5"/>
                </a:solidFill>
                <a:hlinkClick r:id="rId5">
                  <a:extLst>
                    <a:ext uri="{A12FA001-AC4F-418D-AE19-62706E023703}">
                      <ahyp:hlinkClr val="tx"/>
                    </a:ext>
                  </a:extLst>
                </a:hlinkClick>
              </a:rPr>
              <a:t> Checklist</a:t>
            </a:r>
            <a:endParaRPr b="1" sz="2400">
              <a:solidFill>
                <a:schemeClr val="accent5"/>
              </a:solidFill>
            </a:endParaRPr>
          </a:p>
          <a:p>
            <a:pPr indent="0" lvl="0" marL="0" rtl="0" algn="l">
              <a:lnSpc>
                <a:spcPct val="100000"/>
              </a:lnSpc>
              <a:spcBef>
                <a:spcPts val="0"/>
              </a:spcBef>
              <a:spcAft>
                <a:spcPts val="0"/>
              </a:spcAft>
              <a:buClr>
                <a:schemeClr val="dk1"/>
              </a:buClr>
              <a:buSzPts val="1100"/>
              <a:buFont typeface="Arial"/>
              <a:buNone/>
            </a:pPr>
            <a:r>
              <a:t/>
            </a:r>
            <a:endParaRPr b="1" sz="2400">
              <a:solidFill>
                <a:schemeClr val="accent5"/>
              </a:solidFill>
            </a:endParaRPr>
          </a:p>
          <a:p>
            <a:pPr indent="0" lvl="0" marL="0" rtl="0" algn="l">
              <a:lnSpc>
                <a:spcPct val="100000"/>
              </a:lnSpc>
              <a:spcBef>
                <a:spcPts val="0"/>
              </a:spcBef>
              <a:spcAft>
                <a:spcPts val="0"/>
              </a:spcAft>
              <a:buClr>
                <a:schemeClr val="dk1"/>
              </a:buClr>
              <a:buSzPts val="1100"/>
              <a:buFont typeface="Arial"/>
              <a:buNone/>
            </a:pPr>
            <a:r>
              <a:rPr b="1" lang="en" sz="2400" u="sng">
                <a:solidFill>
                  <a:schemeClr val="accent5"/>
                </a:solidFill>
                <a:hlinkClick r:id="rId6">
                  <a:extLst>
                    <a:ext uri="{A12FA001-AC4F-418D-AE19-62706E023703}">
                      <ahyp:hlinkClr val="tx"/>
                    </a:ext>
                  </a:extLst>
                </a:hlinkClick>
              </a:rPr>
              <a:t>NC No Show Process</a:t>
            </a:r>
            <a:endParaRPr sz="2400">
              <a:solidFill>
                <a:schemeClr val="accent5"/>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2400">
              <a:solidFill>
                <a:schemeClr val="accent5"/>
              </a:solidFill>
              <a:latin typeface="Arial"/>
              <a:ea typeface="Arial"/>
              <a:cs typeface="Arial"/>
              <a:sym typeface="Arial"/>
            </a:endParaRPr>
          </a:p>
          <a:p>
            <a:pPr indent="0" lvl="0" marL="0" rtl="0" algn="l">
              <a:lnSpc>
                <a:spcPct val="80000"/>
              </a:lnSpc>
              <a:spcBef>
                <a:spcPts val="0"/>
              </a:spcBef>
              <a:spcAft>
                <a:spcPts val="0"/>
              </a:spcAft>
              <a:buClr>
                <a:schemeClr val="dk1"/>
              </a:buClr>
              <a:buSzPts val="1100"/>
              <a:buFont typeface="Arial"/>
              <a:buNone/>
            </a:pPr>
            <a:r>
              <a:rPr b="1" lang="en" sz="2400" u="sng">
                <a:solidFill>
                  <a:schemeClr val="accent5"/>
                </a:solidFill>
                <a:latin typeface="Arial"/>
                <a:ea typeface="Arial"/>
                <a:cs typeface="Arial"/>
                <a:sym typeface="Arial"/>
                <a:hlinkClick r:id="rId7">
                  <a:extLst>
                    <a:ext uri="{A12FA001-AC4F-418D-AE19-62706E023703}">
                      <ahyp:hlinkClr val="tx"/>
                    </a:ext>
                  </a:extLst>
                </a:hlinkClick>
              </a:rPr>
              <a:t>Summer Graduates</a:t>
            </a:r>
            <a:endParaRPr b="1" sz="2400" u="sng">
              <a:solidFill>
                <a:schemeClr val="accent5"/>
              </a:solidFill>
              <a:latin typeface="Arial"/>
              <a:ea typeface="Arial"/>
              <a:cs typeface="Arial"/>
              <a:sym typeface="Arial"/>
            </a:endParaRPr>
          </a:p>
          <a:p>
            <a:pPr indent="0" lvl="0" marL="0" rtl="0" algn="l">
              <a:lnSpc>
                <a:spcPct val="80000"/>
              </a:lnSpc>
              <a:spcBef>
                <a:spcPts val="0"/>
              </a:spcBef>
              <a:spcAft>
                <a:spcPts val="0"/>
              </a:spcAft>
              <a:buClr>
                <a:schemeClr val="dk1"/>
              </a:buClr>
              <a:buSzPts val="1100"/>
              <a:buFont typeface="Arial"/>
              <a:buNone/>
            </a:pPr>
            <a:r>
              <a:t/>
            </a:r>
            <a:endParaRPr b="1" sz="2400" u="sng">
              <a:solidFill>
                <a:schemeClr val="accent5"/>
              </a:solidFill>
              <a:latin typeface="Arial"/>
              <a:ea typeface="Arial"/>
              <a:cs typeface="Arial"/>
              <a:sym typeface="Arial"/>
            </a:endParaRPr>
          </a:p>
          <a:p>
            <a:pPr indent="0" lvl="0" marL="0" rtl="0" algn="l">
              <a:lnSpc>
                <a:spcPct val="80000"/>
              </a:lnSpc>
              <a:spcBef>
                <a:spcPts val="0"/>
              </a:spcBef>
              <a:spcAft>
                <a:spcPts val="0"/>
              </a:spcAft>
              <a:buClr>
                <a:schemeClr val="dk1"/>
              </a:buClr>
              <a:buSzPts val="1100"/>
              <a:buFont typeface="Arial"/>
              <a:buNone/>
            </a:pPr>
            <a:r>
              <a:rPr b="1" lang="en" sz="2400" u="sng">
                <a:solidFill>
                  <a:schemeClr val="accent5"/>
                </a:solidFill>
                <a:latin typeface="Arial"/>
                <a:ea typeface="Arial"/>
                <a:cs typeface="Arial"/>
                <a:sym typeface="Arial"/>
                <a:hlinkClick r:id="rId8">
                  <a:extLst>
                    <a:ext uri="{A12FA001-AC4F-418D-AE19-62706E023703}">
                      <ahyp:hlinkClr val="tx"/>
                    </a:ext>
                  </a:extLst>
                </a:hlinkClick>
              </a:rPr>
              <a:t>End of Year Closeout Checklist</a:t>
            </a:r>
            <a:endParaRPr b="1" sz="2400" u="sng">
              <a:solidFill>
                <a:schemeClr val="accent5"/>
              </a:solidFill>
              <a:latin typeface="Arial"/>
              <a:ea typeface="Arial"/>
              <a:cs typeface="Arial"/>
              <a:sym typeface="Arial"/>
            </a:endParaRPr>
          </a:p>
          <a:p>
            <a:pPr indent="0" lvl="0" marL="0" rtl="0" algn="l">
              <a:lnSpc>
                <a:spcPct val="80000"/>
              </a:lnSpc>
              <a:spcBef>
                <a:spcPts val="0"/>
              </a:spcBef>
              <a:spcAft>
                <a:spcPts val="0"/>
              </a:spcAft>
              <a:buClr>
                <a:schemeClr val="dk1"/>
              </a:buClr>
              <a:buSzPts val="1100"/>
              <a:buFont typeface="Arial"/>
              <a:buNone/>
            </a:pPr>
            <a:r>
              <a:t/>
            </a:r>
            <a:endParaRPr b="1" sz="2400" u="sng">
              <a:solidFill>
                <a:schemeClr val="accent5"/>
              </a:solidFill>
              <a:latin typeface="Arial"/>
              <a:ea typeface="Arial"/>
              <a:cs typeface="Arial"/>
              <a:sym typeface="Arial"/>
            </a:endParaRPr>
          </a:p>
          <a:p>
            <a:pPr indent="0" lvl="0" marL="0" rtl="0" algn="l">
              <a:lnSpc>
                <a:spcPct val="80000"/>
              </a:lnSpc>
              <a:spcBef>
                <a:spcPts val="0"/>
              </a:spcBef>
              <a:spcAft>
                <a:spcPts val="0"/>
              </a:spcAft>
              <a:buClr>
                <a:schemeClr val="dk1"/>
              </a:buClr>
              <a:buSzPts val="1100"/>
              <a:buFont typeface="Arial"/>
              <a:buNone/>
            </a:pPr>
            <a:r>
              <a:rPr b="1" lang="en" sz="2400" u="sng">
                <a:solidFill>
                  <a:schemeClr val="hlink"/>
                </a:solidFill>
                <a:latin typeface="Arial"/>
                <a:ea typeface="Arial"/>
                <a:cs typeface="Arial"/>
                <a:sym typeface="Arial"/>
                <a:hlinkClick r:id="rId9"/>
              </a:rPr>
              <a:t>End Enrollments at EOY</a:t>
            </a:r>
            <a:endParaRPr b="1" sz="2400" u="sng">
              <a:solidFill>
                <a:schemeClr val="accent5"/>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4000"/>
          </a:p>
          <a:p>
            <a:pPr indent="0" lvl="0" marL="0" rtl="0" algn="l">
              <a:spcBef>
                <a:spcPts val="0"/>
              </a:spcBef>
              <a:spcAft>
                <a:spcPts val="0"/>
              </a:spcAft>
              <a:buNone/>
            </a:pPr>
            <a:r>
              <a:t/>
            </a:r>
            <a:endParaRPr/>
          </a:p>
        </p:txBody>
      </p:sp>
      <p:sp>
        <p:nvSpPr>
          <p:cNvPr id="141" name="Google Shape;141;p2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80000"/>
              </a:lnSpc>
              <a:spcBef>
                <a:spcPts val="0"/>
              </a:spcBef>
              <a:spcAft>
                <a:spcPts val="0"/>
              </a:spcAft>
              <a:buClr>
                <a:schemeClr val="dk1"/>
              </a:buClr>
              <a:buSzPts val="1100"/>
              <a:buFont typeface="Arial"/>
              <a:buNone/>
            </a:pPr>
            <a:r>
              <a:t/>
            </a:r>
            <a:endParaRPr/>
          </a:p>
        </p:txBody>
      </p:sp>
      <p:sp>
        <p:nvSpPr>
          <p:cNvPr id="142" name="Google Shape;142;p2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Withdrawals and Accountability</a:t>
            </a:r>
            <a:endParaRPr sz="4000"/>
          </a:p>
          <a:p>
            <a:pPr indent="0" lvl="0" marL="0" rtl="0" algn="l">
              <a:spcBef>
                <a:spcPts val="0"/>
              </a:spcBef>
              <a:spcAft>
                <a:spcPts val="0"/>
              </a:spcAft>
              <a:buNone/>
            </a:pPr>
            <a:r>
              <a:t/>
            </a:r>
            <a:endParaRPr/>
          </a:p>
        </p:txBody>
      </p:sp>
      <p:sp>
        <p:nvSpPr>
          <p:cNvPr id="143" name="Google Shape;143;p26"/>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40010"/>
              </a:lnSpc>
              <a:spcBef>
                <a:spcPts val="0"/>
              </a:spcBef>
              <a:spcAft>
                <a:spcPts val="0"/>
              </a:spcAft>
              <a:buClr>
                <a:schemeClr val="dk1"/>
              </a:buClr>
              <a:buSzPts val="1100"/>
              <a:buFont typeface="Arial"/>
              <a:buNone/>
            </a:pPr>
            <a:r>
              <a:rPr lang="en" sz="1600">
                <a:solidFill>
                  <a:srgbClr val="00386F"/>
                </a:solidFill>
              </a:rPr>
              <a:t>The state requires a Cohort Graduation Rate (CGR) file to be completed to determine a school’s graduation rate.  Any student who leaves a PSU must have the appropriate documentation in order to not count against a school’s graduation rate.</a:t>
            </a:r>
            <a:endParaRPr sz="1600">
              <a:solidFill>
                <a:schemeClr val="dk1"/>
              </a:solidFill>
            </a:endParaRPr>
          </a:p>
          <a:p>
            <a:pPr indent="0" lvl="0" marL="0" rtl="0" algn="l">
              <a:lnSpc>
                <a:spcPct val="140010"/>
              </a:lnSpc>
              <a:spcBef>
                <a:spcPts val="0"/>
              </a:spcBef>
              <a:spcAft>
                <a:spcPts val="0"/>
              </a:spcAft>
              <a:buClr>
                <a:schemeClr val="dk1"/>
              </a:buClr>
              <a:buSzPts val="1100"/>
              <a:buFont typeface="Arial"/>
              <a:buNone/>
            </a:pPr>
            <a:r>
              <a:t/>
            </a:r>
            <a:endParaRPr sz="1600">
              <a:solidFill>
                <a:srgbClr val="00386F"/>
              </a:solidFill>
            </a:endParaRPr>
          </a:p>
          <a:p>
            <a:pPr indent="0" lvl="0" marL="0" rtl="0" algn="l">
              <a:lnSpc>
                <a:spcPct val="140010"/>
              </a:lnSpc>
              <a:spcBef>
                <a:spcPts val="0"/>
              </a:spcBef>
              <a:spcAft>
                <a:spcPts val="0"/>
              </a:spcAft>
              <a:buClr>
                <a:schemeClr val="dk1"/>
              </a:buClr>
              <a:buSzPts val="1100"/>
              <a:buFont typeface="Arial"/>
              <a:buNone/>
            </a:pPr>
            <a:r>
              <a:rPr lang="en" sz="1600">
                <a:solidFill>
                  <a:srgbClr val="00386F"/>
                </a:solidFill>
              </a:rPr>
              <a:t>Check with your NCSIS coordinator or your accountability department to get a list of required documents for withdrawal.</a:t>
            </a:r>
            <a:endParaRPr sz="1600">
              <a:solidFill>
                <a:schemeClr val="dk1"/>
              </a:solidFill>
            </a:endParaRPr>
          </a:p>
          <a:p>
            <a:pPr indent="0" lvl="0" marL="0" rtl="0" algn="l">
              <a:lnSpc>
                <a:spcPct val="140010"/>
              </a:lnSpc>
              <a:spcBef>
                <a:spcPts val="0"/>
              </a:spcBef>
              <a:spcAft>
                <a:spcPts val="0"/>
              </a:spcAft>
              <a:buClr>
                <a:schemeClr val="dk1"/>
              </a:buClr>
              <a:buSzPts val="1100"/>
              <a:buFont typeface="Arial"/>
              <a:buNone/>
            </a:pPr>
            <a:r>
              <a:t/>
            </a:r>
            <a:endParaRPr b="1" sz="1600">
              <a:solidFill>
                <a:srgbClr val="00386F"/>
              </a:solidFill>
            </a:endParaRPr>
          </a:p>
          <a:p>
            <a:pPr indent="0" lvl="0" marL="0" rtl="0" algn="l">
              <a:lnSpc>
                <a:spcPct val="140010"/>
              </a:lnSpc>
              <a:spcBef>
                <a:spcPts val="0"/>
              </a:spcBef>
              <a:spcAft>
                <a:spcPts val="0"/>
              </a:spcAft>
              <a:buClr>
                <a:schemeClr val="dk1"/>
              </a:buClr>
              <a:buSzPts val="1100"/>
              <a:buFont typeface="Arial"/>
              <a:buNone/>
            </a:pPr>
            <a:r>
              <a:rPr b="1" lang="en" sz="1600">
                <a:solidFill>
                  <a:srgbClr val="00386F"/>
                </a:solidFill>
              </a:rPr>
              <a:t>Example:</a:t>
            </a:r>
            <a:r>
              <a:rPr lang="en" sz="1600">
                <a:solidFill>
                  <a:srgbClr val="00386F"/>
                </a:solidFill>
              </a:rPr>
              <a:t> Homeschool documents with parent signature, school records requests, etc.</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Check before you exit:</a:t>
            </a:r>
            <a:endParaRPr sz="4000"/>
          </a:p>
          <a:p>
            <a:pPr indent="0" lvl="0" marL="0" rtl="0" algn="l">
              <a:spcBef>
                <a:spcPts val="0"/>
              </a:spcBef>
              <a:spcAft>
                <a:spcPts val="0"/>
              </a:spcAft>
              <a:buNone/>
            </a:pPr>
            <a:r>
              <a:t/>
            </a:r>
            <a:endParaRPr/>
          </a:p>
        </p:txBody>
      </p:sp>
      <p:sp>
        <p:nvSpPr>
          <p:cNvPr id="149" name="Google Shape;149;p27"/>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311150" lvl="0" marL="457200" rtl="0" algn="l">
              <a:lnSpc>
                <a:spcPct val="120000"/>
              </a:lnSpc>
              <a:spcBef>
                <a:spcPts val="0"/>
              </a:spcBef>
              <a:spcAft>
                <a:spcPts val="0"/>
              </a:spcAft>
              <a:buSzPts val="1300"/>
              <a:buAutoNum type="arabicPeriod"/>
            </a:pPr>
            <a:r>
              <a:rPr b="1" lang="en" sz="1300"/>
              <a:t>Attendance</a:t>
            </a:r>
            <a:r>
              <a:rPr lang="en" sz="1300"/>
              <a:t>: Verify all attendance entries (including suspensions) for the student have been entered and assigned the appropriate attendance code. 	</a:t>
            </a:r>
            <a:endParaRPr sz="1300"/>
          </a:p>
          <a:p>
            <a:pPr indent="-311150" lvl="0" marL="457200" rtl="0" algn="l">
              <a:lnSpc>
                <a:spcPct val="120000"/>
              </a:lnSpc>
              <a:spcBef>
                <a:spcPts val="0"/>
              </a:spcBef>
              <a:spcAft>
                <a:spcPts val="0"/>
              </a:spcAft>
              <a:buSzPts val="1300"/>
              <a:buAutoNum type="arabicPeriod"/>
            </a:pPr>
            <a:r>
              <a:rPr b="1" lang="en" sz="1300"/>
              <a:t>Grades</a:t>
            </a:r>
            <a:r>
              <a:rPr lang="en" sz="1300"/>
              <a:t>: Verify with all of the student's teachers that all grades have been entered prior to ending the enrollment for the student.	</a:t>
            </a:r>
            <a:endParaRPr sz="1300"/>
          </a:p>
          <a:p>
            <a:pPr indent="-311150" lvl="0" marL="457200" rtl="0" algn="l">
              <a:lnSpc>
                <a:spcPct val="120000"/>
              </a:lnSpc>
              <a:spcBef>
                <a:spcPts val="0"/>
              </a:spcBef>
              <a:spcAft>
                <a:spcPts val="0"/>
              </a:spcAft>
              <a:buSzPts val="1300"/>
              <a:buAutoNum type="arabicPeriod"/>
            </a:pPr>
            <a:r>
              <a:rPr b="1" lang="en" sz="1300"/>
              <a:t>Discipline</a:t>
            </a:r>
            <a:r>
              <a:rPr lang="en" sz="1300"/>
              <a:t>: Verify all incidents have been entered for the student prior to ending the enrollment for the student.</a:t>
            </a:r>
            <a:endParaRPr sz="1300"/>
          </a:p>
          <a:p>
            <a:pPr indent="-311150" lvl="0" marL="457200" rtl="0" algn="l">
              <a:lnSpc>
                <a:spcPct val="120000"/>
              </a:lnSpc>
              <a:spcBef>
                <a:spcPts val="0"/>
              </a:spcBef>
              <a:spcAft>
                <a:spcPts val="0"/>
              </a:spcAft>
              <a:buSzPts val="1300"/>
              <a:buAutoNum type="arabicPeriod"/>
            </a:pPr>
            <a:r>
              <a:rPr b="1" lang="en" sz="1300"/>
              <a:t>Programs</a:t>
            </a:r>
            <a:r>
              <a:rPr lang="en" sz="1300"/>
              <a:t>: Verify that student programs are accurate prior to ending enrollment for the student.</a:t>
            </a:r>
            <a:endParaRPr sz="1300"/>
          </a:p>
          <a:p>
            <a:pPr indent="-311150" lvl="0" marL="457200" rtl="0" algn="l">
              <a:lnSpc>
                <a:spcPct val="120000"/>
              </a:lnSpc>
              <a:spcBef>
                <a:spcPts val="0"/>
              </a:spcBef>
              <a:spcAft>
                <a:spcPts val="0"/>
              </a:spcAft>
              <a:buSzPts val="1300"/>
              <a:buAutoNum type="arabicPeriod"/>
            </a:pPr>
            <a:r>
              <a:rPr b="1" lang="en" sz="1300"/>
              <a:t>Testing/Accommodations</a:t>
            </a:r>
            <a:r>
              <a:rPr lang="en" sz="1300"/>
              <a:t>: Verify the student EC data is accurate prior to ending the enrollment of the student.	</a:t>
            </a:r>
            <a:endParaRPr sz="1300"/>
          </a:p>
          <a:p>
            <a:pPr indent="-311150" lvl="0" marL="457200" rtl="0" algn="l">
              <a:lnSpc>
                <a:spcPct val="120000"/>
              </a:lnSpc>
              <a:spcBef>
                <a:spcPts val="0"/>
              </a:spcBef>
              <a:spcAft>
                <a:spcPts val="0"/>
              </a:spcAft>
              <a:buSzPts val="1300"/>
              <a:buAutoNum type="arabicPeriod"/>
            </a:pPr>
            <a:r>
              <a:rPr b="1" lang="en" sz="1300"/>
              <a:t>Immunizations</a:t>
            </a:r>
            <a:r>
              <a:rPr lang="en" sz="1300"/>
              <a:t>: Verify the immunization record is entered and up-to-date if your PSU enters immunizations into Infinite Campus.	</a:t>
            </a:r>
            <a:endParaRPr sz="1300"/>
          </a:p>
          <a:p>
            <a:pPr indent="-311150" lvl="0" marL="457200" rtl="0" algn="l">
              <a:lnSpc>
                <a:spcPct val="120000"/>
              </a:lnSpc>
              <a:spcBef>
                <a:spcPts val="0"/>
              </a:spcBef>
              <a:spcAft>
                <a:spcPts val="0"/>
              </a:spcAft>
              <a:buSzPts val="1300"/>
              <a:buAutoNum type="arabicPeriod"/>
            </a:pPr>
            <a:r>
              <a:rPr b="1" lang="en" sz="1300"/>
              <a:t>Emergency Contacts</a:t>
            </a:r>
            <a:r>
              <a:rPr lang="en" sz="1300"/>
              <a:t>:  Verify that emergency contacts are up-to-date prior to ending the enrollment for the student.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Withdrawals and Accountability</a:t>
            </a:r>
            <a:endParaRPr sz="4000"/>
          </a:p>
          <a:p>
            <a:pPr indent="0" lvl="0" marL="0" rtl="0" algn="l">
              <a:spcBef>
                <a:spcPts val="0"/>
              </a:spcBef>
              <a:spcAft>
                <a:spcPts val="0"/>
              </a:spcAft>
              <a:buNone/>
            </a:pPr>
            <a:r>
              <a:t/>
            </a:r>
            <a:endParaRPr/>
          </a:p>
        </p:txBody>
      </p:sp>
      <p:sp>
        <p:nvSpPr>
          <p:cNvPr id="155" name="Google Shape;155;p28"/>
          <p:cNvSpPr txBox="1"/>
          <p:nvPr>
            <p:ph idx="1" type="body"/>
          </p:nvPr>
        </p:nvSpPr>
        <p:spPr>
          <a:xfrm>
            <a:off x="311700" y="935350"/>
            <a:ext cx="8520600" cy="3633600"/>
          </a:xfrm>
          <a:prstGeom prst="rect">
            <a:avLst/>
          </a:prstGeom>
        </p:spPr>
        <p:txBody>
          <a:bodyPr anchorCtr="0" anchor="t" bIns="91425" lIns="91425" spcFirstLastPara="1" rIns="91425" wrap="square" tIns="91425">
            <a:noAutofit/>
          </a:bodyPr>
          <a:lstStyle/>
          <a:p>
            <a:pPr indent="0" lvl="0" marL="0" rtl="0" algn="l">
              <a:lnSpc>
                <a:spcPct val="140010"/>
              </a:lnSpc>
              <a:spcBef>
                <a:spcPts val="0"/>
              </a:spcBef>
              <a:spcAft>
                <a:spcPts val="0"/>
              </a:spcAft>
              <a:buClr>
                <a:schemeClr val="dk1"/>
              </a:buClr>
              <a:buSzPts val="1100"/>
              <a:buFont typeface="Arial"/>
              <a:buNone/>
            </a:pPr>
            <a:r>
              <a:rPr lang="en" sz="1600">
                <a:solidFill>
                  <a:srgbClr val="00386F"/>
                </a:solidFill>
              </a:rPr>
              <a:t>The state requires a Cohort Graduation Rate (CGR) file to be completed to determine a school’s graduation rate.  Any student who leaves a PSU must have the appropriate documentation in order to not count against a school’s graduation rate.</a:t>
            </a:r>
            <a:endParaRPr sz="1600">
              <a:solidFill>
                <a:schemeClr val="dk1"/>
              </a:solidFill>
            </a:endParaRPr>
          </a:p>
          <a:p>
            <a:pPr indent="0" lvl="0" marL="0" rtl="0" algn="l">
              <a:lnSpc>
                <a:spcPct val="140010"/>
              </a:lnSpc>
              <a:spcBef>
                <a:spcPts val="0"/>
              </a:spcBef>
              <a:spcAft>
                <a:spcPts val="0"/>
              </a:spcAft>
              <a:buClr>
                <a:schemeClr val="dk1"/>
              </a:buClr>
              <a:buSzPts val="1100"/>
              <a:buFont typeface="Arial"/>
              <a:buNone/>
            </a:pPr>
            <a:r>
              <a:t/>
            </a:r>
            <a:endParaRPr sz="1600">
              <a:solidFill>
                <a:srgbClr val="00386F"/>
              </a:solidFill>
            </a:endParaRPr>
          </a:p>
          <a:p>
            <a:pPr indent="0" lvl="0" marL="0" rtl="0" algn="l">
              <a:lnSpc>
                <a:spcPct val="140010"/>
              </a:lnSpc>
              <a:spcBef>
                <a:spcPts val="0"/>
              </a:spcBef>
              <a:spcAft>
                <a:spcPts val="0"/>
              </a:spcAft>
              <a:buClr>
                <a:schemeClr val="dk1"/>
              </a:buClr>
              <a:buSzPts val="1100"/>
              <a:buFont typeface="Arial"/>
              <a:buNone/>
            </a:pPr>
            <a:r>
              <a:rPr lang="en" sz="1600">
                <a:solidFill>
                  <a:srgbClr val="00386F"/>
                </a:solidFill>
              </a:rPr>
              <a:t>Check with your NCSIS coordinator or your accountability department to get a list of required documents for withdrawal.</a:t>
            </a:r>
            <a:endParaRPr sz="1600">
              <a:solidFill>
                <a:schemeClr val="dk1"/>
              </a:solidFill>
            </a:endParaRPr>
          </a:p>
          <a:p>
            <a:pPr indent="0" lvl="0" marL="0" rtl="0" algn="l">
              <a:lnSpc>
                <a:spcPct val="140010"/>
              </a:lnSpc>
              <a:spcBef>
                <a:spcPts val="0"/>
              </a:spcBef>
              <a:spcAft>
                <a:spcPts val="0"/>
              </a:spcAft>
              <a:buClr>
                <a:schemeClr val="dk1"/>
              </a:buClr>
              <a:buSzPts val="1100"/>
              <a:buFont typeface="Arial"/>
              <a:buNone/>
            </a:pPr>
            <a:r>
              <a:t/>
            </a:r>
            <a:endParaRPr b="1" sz="1600">
              <a:solidFill>
                <a:srgbClr val="00386F"/>
              </a:solidFill>
            </a:endParaRPr>
          </a:p>
          <a:p>
            <a:pPr indent="0" lvl="0" marL="0" rtl="0" algn="l">
              <a:lnSpc>
                <a:spcPct val="140010"/>
              </a:lnSpc>
              <a:spcBef>
                <a:spcPts val="0"/>
              </a:spcBef>
              <a:spcAft>
                <a:spcPts val="0"/>
              </a:spcAft>
              <a:buClr>
                <a:schemeClr val="dk1"/>
              </a:buClr>
              <a:buSzPts val="1100"/>
              <a:buFont typeface="Arial"/>
              <a:buNone/>
            </a:pPr>
            <a:r>
              <a:rPr b="1" lang="en" sz="1600">
                <a:solidFill>
                  <a:srgbClr val="00386F"/>
                </a:solidFill>
              </a:rPr>
              <a:t>Example:</a:t>
            </a:r>
            <a:r>
              <a:rPr lang="en" sz="1600">
                <a:solidFill>
                  <a:srgbClr val="00386F"/>
                </a:solidFill>
              </a:rPr>
              <a:t> Homeschool documents with parent signature, school records requests, etc.</a:t>
            </a:r>
            <a:endParaRPr b="1"/>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