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256" r:id="rId5"/>
    <p:sldId id="257" r:id="rId6"/>
    <p:sldId id="258" r:id="rId7"/>
    <p:sldId id="623" r:id="rId8"/>
    <p:sldId id="268" r:id="rId9"/>
    <p:sldId id="625" r:id="rId10"/>
    <p:sldId id="266" r:id="rId11"/>
    <p:sldId id="629" r:id="rId12"/>
    <p:sldId id="269" r:id="rId13"/>
    <p:sldId id="272" r:id="rId14"/>
    <p:sldId id="626" r:id="rId15"/>
    <p:sldId id="627" r:id="rId16"/>
    <p:sldId id="274" r:id="rId17"/>
    <p:sldId id="62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489"/>
    <a:srgbClr val="2015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99A382-43F7-48A0-9195-A886DDF2F118}" v="1" dt="2026-05-22T15:36:25.8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81"/>
  </p:normalViewPr>
  <p:slideViewPr>
    <p:cSldViewPr snapToGrid="0">
      <p:cViewPr varScale="1">
        <p:scale>
          <a:sx n="96" d="100"/>
          <a:sy n="96" d="100"/>
        </p:scale>
        <p:origin x="192" y="592"/>
      </p:cViewPr>
      <p:guideLst>
        <p:guide orient="horz" pos="2136"/>
        <p:guide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D1B1DE-0D48-4B02-BDA3-400DDBC94FA0}" type="datetimeFigureOut">
              <a:rPr lang="en-US" smtClean="0"/>
              <a:t>5/26/26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0A1F54-48F5-4167-9D20-99C9494B219F}" type="slidenum">
              <a:rPr lang="en-US" smtClean="0"/>
              <a:t>‹#›</a:t>
            </a:fld>
            <a:endParaRPr lang="en-US"/>
          </a:p>
        </p:txBody>
      </p:sp>
    </p:spTree>
    <p:extLst>
      <p:ext uri="{BB962C8B-B14F-4D97-AF65-F5344CB8AC3E}">
        <p14:creationId xmlns:p14="http://schemas.microsoft.com/office/powerpoint/2010/main" val="3259233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0A1F54-48F5-4167-9D20-99C9494B219F}" type="slidenum">
              <a:rPr lang="en-US" smtClean="0"/>
              <a:t>1</a:t>
            </a:fld>
            <a:endParaRPr lang="en-US"/>
          </a:p>
        </p:txBody>
      </p:sp>
    </p:spTree>
    <p:extLst>
      <p:ext uri="{BB962C8B-B14F-4D97-AF65-F5344CB8AC3E}">
        <p14:creationId xmlns:p14="http://schemas.microsoft.com/office/powerpoint/2010/main" val="1403876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0A1F54-48F5-4167-9D20-99C9494B219F}" type="slidenum">
              <a:rPr lang="en-US" smtClean="0"/>
              <a:t>2</a:t>
            </a:fld>
            <a:endParaRPr lang="en-US"/>
          </a:p>
        </p:txBody>
      </p:sp>
    </p:spTree>
    <p:extLst>
      <p:ext uri="{BB962C8B-B14F-4D97-AF65-F5344CB8AC3E}">
        <p14:creationId xmlns:p14="http://schemas.microsoft.com/office/powerpoint/2010/main" val="4203923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CA98FE-6CA8-B8F5-27FB-BF22ADF8B8D7}"/>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10212B50-0C61-5E06-3760-7788E7B4E195}"/>
              </a:ext>
            </a:extLst>
          </p:cNvPr>
          <p:cNvSpPr txBox="1">
            <a:spLocks noGrp="1"/>
          </p:cNvSpPr>
          <p:nvPr>
            <p:ph type="body" sz="quarter" idx="1"/>
          </p:nvPr>
        </p:nvSpPr>
        <p:spPr/>
        <p:txBody>
          <a:bodyPr/>
          <a:lstStyle/>
          <a:p>
            <a:pPr marL="171450" lvl="0" indent="-171450">
              <a:buSzPct val="100000"/>
              <a:buFont typeface="Arial" pitchFamily="34"/>
              <a:buChar char="•"/>
            </a:pPr>
            <a:r>
              <a:rPr lang="en-US"/>
              <a:t>From “Perkins Grant Management Guide” to CTE Administrators’ Guide </a:t>
            </a:r>
          </a:p>
          <a:p>
            <a:pPr marL="171450" lvl="0" indent="-171450">
              <a:buSzPct val="100000"/>
              <a:buFont typeface="Arial" pitchFamily="34"/>
              <a:buChar char="•"/>
            </a:pPr>
            <a:r>
              <a:rPr lang="en-US"/>
              <a:t>Reminder of the Primary Source of Truth for CTE Implementation (and state policies) </a:t>
            </a:r>
          </a:p>
          <a:p>
            <a:pPr marL="171450" lvl="0" indent="-171450">
              <a:buSzPct val="100000"/>
              <a:buFont typeface="Arial" pitchFamily="34"/>
              <a:buChar char="•"/>
            </a:pPr>
            <a:r>
              <a:rPr lang="en-US"/>
              <a:t>The CTE Administrators’ Guide has been developed to be the main and trusted source of information for CTE administrators when administering CTE programs in Nebraska. All grant recipients (schools, consortia, and community colleges) are expected to adhere to the policies and procedures discussed in this guide for audit compliance and program quality purposes.   </a:t>
            </a:r>
            <a:endParaRPr lang="en-US">
              <a:cs typeface="Calibri"/>
            </a:endParaRPr>
          </a:p>
          <a:p>
            <a:pPr lvl="0"/>
            <a:endParaRPr lang="en-US"/>
          </a:p>
        </p:txBody>
      </p:sp>
      <p:sp>
        <p:nvSpPr>
          <p:cNvPr id="4" name="Slide Number Placeholder 3">
            <a:extLst>
              <a:ext uri="{FF2B5EF4-FFF2-40B4-BE49-F238E27FC236}">
                <a16:creationId xmlns:a16="http://schemas.microsoft.com/office/drawing/2014/main" id="{731BC88C-AF34-ABBB-6971-22A56DE1D806}"/>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51E5B61-C3A8-4329-B01A-BA8608AAA43D}" type="slidenum">
              <a:t>4</a:t>
            </a:fld>
            <a:endParaRPr lang="en-US" sz="1200" b="0" i="0" u="none" strike="noStrike" kern="1200" cap="none" spc="0" baseline="0">
              <a:solidFill>
                <a:srgbClr val="000000"/>
              </a:solidFill>
              <a:uFillTx/>
              <a:latin typeface="Aptos"/>
            </a:endParaRPr>
          </a:p>
        </p:txBody>
      </p:sp>
    </p:spTree>
    <p:extLst>
      <p:ext uri="{BB962C8B-B14F-4D97-AF65-F5344CB8AC3E}">
        <p14:creationId xmlns:p14="http://schemas.microsoft.com/office/powerpoint/2010/main" val="1867871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SAMPLE of Guidance</a:t>
            </a:r>
          </a:p>
        </p:txBody>
      </p:sp>
      <p:sp>
        <p:nvSpPr>
          <p:cNvPr id="4" name="Slide Number Placeholder 3"/>
          <p:cNvSpPr>
            <a:spLocks noGrp="1"/>
          </p:cNvSpPr>
          <p:nvPr>
            <p:ph type="sldNum" sz="quarter" idx="5"/>
          </p:nvPr>
        </p:nvSpPr>
        <p:spPr/>
        <p:txBody>
          <a:bodyPr/>
          <a:lstStyle/>
          <a:p>
            <a:fld id="{730A1F54-48F5-4167-9D20-99C9494B219F}" type="slidenum">
              <a:rPr lang="en-US" smtClean="0"/>
              <a:t>5</a:t>
            </a:fld>
            <a:endParaRPr lang="en-US"/>
          </a:p>
        </p:txBody>
      </p:sp>
    </p:spTree>
    <p:extLst>
      <p:ext uri="{BB962C8B-B14F-4D97-AF65-F5344CB8AC3E}">
        <p14:creationId xmlns:p14="http://schemas.microsoft.com/office/powerpoint/2010/main" val="1849263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0A1F54-48F5-4167-9D20-99C9494B219F}" type="slidenum">
              <a:rPr lang="en-US" smtClean="0"/>
              <a:t>7</a:t>
            </a:fld>
            <a:endParaRPr lang="en-US"/>
          </a:p>
        </p:txBody>
      </p:sp>
    </p:spTree>
    <p:extLst>
      <p:ext uri="{BB962C8B-B14F-4D97-AF65-F5344CB8AC3E}">
        <p14:creationId xmlns:p14="http://schemas.microsoft.com/office/powerpoint/2010/main" val="2369200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Where to find in NDE web</a:t>
            </a:r>
          </a:p>
        </p:txBody>
      </p:sp>
      <p:sp>
        <p:nvSpPr>
          <p:cNvPr id="4" name="Slide Number Placeholder 3"/>
          <p:cNvSpPr>
            <a:spLocks noGrp="1"/>
          </p:cNvSpPr>
          <p:nvPr>
            <p:ph type="sldNum" sz="quarter" idx="5"/>
          </p:nvPr>
        </p:nvSpPr>
        <p:spPr/>
        <p:txBody>
          <a:bodyPr/>
          <a:lstStyle/>
          <a:p>
            <a:fld id="{730A1F54-48F5-4167-9D20-99C9494B219F}" type="slidenum">
              <a:rPr lang="en-US" smtClean="0"/>
              <a:t>9</a:t>
            </a:fld>
            <a:endParaRPr lang="en-US"/>
          </a:p>
        </p:txBody>
      </p:sp>
    </p:spTree>
    <p:extLst>
      <p:ext uri="{BB962C8B-B14F-4D97-AF65-F5344CB8AC3E}">
        <p14:creationId xmlns:p14="http://schemas.microsoft.com/office/powerpoint/2010/main" val="1083748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0A1F54-48F5-4167-9D20-99C9494B219F}" type="slidenum">
              <a:rPr lang="en-US" smtClean="0"/>
              <a:t>10</a:t>
            </a:fld>
            <a:endParaRPr lang="en-US"/>
          </a:p>
        </p:txBody>
      </p:sp>
    </p:spTree>
    <p:extLst>
      <p:ext uri="{BB962C8B-B14F-4D97-AF65-F5344CB8AC3E}">
        <p14:creationId xmlns:p14="http://schemas.microsoft.com/office/powerpoint/2010/main" val="3330579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0A1F54-48F5-4167-9D20-99C9494B219F}" type="slidenum">
              <a:rPr lang="en-US" smtClean="0"/>
              <a:t>14</a:t>
            </a:fld>
            <a:endParaRPr lang="en-US"/>
          </a:p>
        </p:txBody>
      </p:sp>
    </p:spTree>
    <p:extLst>
      <p:ext uri="{BB962C8B-B14F-4D97-AF65-F5344CB8AC3E}">
        <p14:creationId xmlns:p14="http://schemas.microsoft.com/office/powerpoint/2010/main" val="37387195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C6376-4BD3-02FC-1A01-F0A4248E86BF}"/>
              </a:ext>
            </a:extLst>
          </p:cNvPr>
          <p:cNvSpPr>
            <a:spLocks noGrp="1"/>
          </p:cNvSpPr>
          <p:nvPr>
            <p:ph type="ctrTitle"/>
          </p:nvPr>
        </p:nvSpPr>
        <p:spPr>
          <a:xfrm>
            <a:off x="5272087" y="1865313"/>
            <a:ext cx="6272213" cy="2387600"/>
          </a:xfrm>
        </p:spPr>
        <p:txBody>
          <a:bodyPr anchor="b"/>
          <a:lstStyle>
            <a:lvl1pPr algn="ctr">
              <a:defRPr sz="6000" b="1">
                <a:latin typeface="Century Gothic Pro" panose="020B0502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8F324C48-8CA5-5E54-D75E-7D6685EC385D}"/>
              </a:ext>
            </a:extLst>
          </p:cNvPr>
          <p:cNvSpPr>
            <a:spLocks noGrp="1"/>
          </p:cNvSpPr>
          <p:nvPr>
            <p:ph type="subTitle" idx="1"/>
          </p:nvPr>
        </p:nvSpPr>
        <p:spPr>
          <a:xfrm>
            <a:off x="5272087" y="4344988"/>
            <a:ext cx="6272213" cy="884237"/>
          </a:xfrm>
        </p:spPr>
        <p:txBody>
          <a:bodyPr/>
          <a:lstStyle>
            <a:lvl1pPr marL="0" indent="0" algn="ctr">
              <a:buNone/>
              <a:defRPr sz="2400">
                <a:latin typeface="Century Gothic Pro"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84436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BB0E0-F90C-2437-C972-8B6E563F9849}"/>
              </a:ext>
            </a:extLst>
          </p:cNvPr>
          <p:cNvSpPr>
            <a:spLocks noGrp="1"/>
          </p:cNvSpPr>
          <p:nvPr>
            <p:ph type="title"/>
          </p:nvPr>
        </p:nvSpPr>
        <p:spPr>
          <a:xfrm>
            <a:off x="1457324" y="261257"/>
            <a:ext cx="9896475" cy="1429431"/>
          </a:xfrm>
        </p:spPr>
        <p:txBody>
          <a:bodyPr/>
          <a:lstStyle>
            <a:lvl1pPr>
              <a:defRPr b="1">
                <a:solidFill>
                  <a:srgbClr val="001489"/>
                </a:solidFill>
                <a:effectLst/>
                <a:latin typeface="Century Gothic Pro" panose="020B0502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F4F57F6-9B3D-05AD-5903-AD88954EE9B9}"/>
              </a:ext>
            </a:extLst>
          </p:cNvPr>
          <p:cNvSpPr>
            <a:spLocks noGrp="1"/>
          </p:cNvSpPr>
          <p:nvPr>
            <p:ph idx="1"/>
          </p:nvPr>
        </p:nvSpPr>
        <p:spPr/>
        <p:txBody>
          <a:bodyPr/>
          <a:lstStyle>
            <a:lvl1pPr>
              <a:defRPr>
                <a:latin typeface="Century Gothic Pro" panose="020B0502020202020204" pitchFamily="34" charset="0"/>
              </a:defRPr>
            </a:lvl1pPr>
            <a:lvl2pPr>
              <a:defRPr>
                <a:latin typeface="Century Gothic Pro" panose="020B0502020202020204" pitchFamily="34" charset="0"/>
              </a:defRPr>
            </a:lvl2pPr>
            <a:lvl3pPr>
              <a:defRPr>
                <a:latin typeface="Century Gothic Pro" panose="020B0502020202020204" pitchFamily="34" charset="0"/>
              </a:defRPr>
            </a:lvl3pPr>
            <a:lvl4pPr>
              <a:defRPr>
                <a:latin typeface="Century Gothic Pro" panose="020B0502020202020204" pitchFamily="34" charset="0"/>
              </a:defRPr>
            </a:lvl4pPr>
            <a:lvl5pPr>
              <a:defRPr>
                <a:latin typeface="Century Gothic Pro"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4808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BB0E0-F90C-2437-C972-8B6E563F9849}"/>
              </a:ext>
            </a:extLst>
          </p:cNvPr>
          <p:cNvSpPr>
            <a:spLocks noGrp="1"/>
          </p:cNvSpPr>
          <p:nvPr>
            <p:ph type="title"/>
          </p:nvPr>
        </p:nvSpPr>
        <p:spPr>
          <a:xfrm>
            <a:off x="1005015" y="571499"/>
            <a:ext cx="10348783" cy="1429431"/>
          </a:xfrm>
        </p:spPr>
        <p:txBody>
          <a:bodyPr/>
          <a:lstStyle>
            <a:lvl1pPr>
              <a:defRPr b="1">
                <a:solidFill>
                  <a:srgbClr val="001489"/>
                </a:solidFill>
                <a:effectLst/>
                <a:latin typeface="Century Gothic Pro" panose="020B0502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F4F57F6-9B3D-05AD-5903-AD88954EE9B9}"/>
              </a:ext>
            </a:extLst>
          </p:cNvPr>
          <p:cNvSpPr>
            <a:spLocks noGrp="1"/>
          </p:cNvSpPr>
          <p:nvPr>
            <p:ph idx="1"/>
          </p:nvPr>
        </p:nvSpPr>
        <p:spPr>
          <a:xfrm>
            <a:off x="838200" y="2188029"/>
            <a:ext cx="10515600" cy="4229100"/>
          </a:xfrm>
        </p:spPr>
        <p:txBody>
          <a:bodyPr/>
          <a:lstStyle>
            <a:lvl1pPr>
              <a:defRPr>
                <a:latin typeface="Century Gothic Pro" panose="020B0502020202020204" pitchFamily="34" charset="0"/>
              </a:defRPr>
            </a:lvl1pPr>
            <a:lvl2pPr>
              <a:defRPr>
                <a:latin typeface="Century Gothic Pro" panose="020B0502020202020204" pitchFamily="34" charset="0"/>
              </a:defRPr>
            </a:lvl2pPr>
            <a:lvl3pPr>
              <a:defRPr>
                <a:latin typeface="Century Gothic Pro" panose="020B0502020202020204" pitchFamily="34" charset="0"/>
              </a:defRPr>
            </a:lvl3pPr>
            <a:lvl4pPr>
              <a:defRPr>
                <a:latin typeface="Century Gothic Pro" panose="020B0502020202020204" pitchFamily="34" charset="0"/>
              </a:defRPr>
            </a:lvl4pPr>
            <a:lvl5pPr>
              <a:defRPr>
                <a:latin typeface="Century Gothic Pro"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5394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BB0E0-F90C-2437-C972-8B6E563F9849}"/>
              </a:ext>
            </a:extLst>
          </p:cNvPr>
          <p:cNvSpPr>
            <a:spLocks noGrp="1"/>
          </p:cNvSpPr>
          <p:nvPr>
            <p:ph type="title"/>
          </p:nvPr>
        </p:nvSpPr>
        <p:spPr>
          <a:xfrm>
            <a:off x="838199" y="571499"/>
            <a:ext cx="10515599" cy="1429431"/>
          </a:xfrm>
        </p:spPr>
        <p:txBody>
          <a:bodyPr/>
          <a:lstStyle>
            <a:lvl1pPr>
              <a:defRPr b="1">
                <a:solidFill>
                  <a:srgbClr val="201547"/>
                </a:solidFill>
                <a:effectLst/>
                <a:latin typeface="Century Gothic Pro" panose="020B0502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F4F57F6-9B3D-05AD-5903-AD88954EE9B9}"/>
              </a:ext>
            </a:extLst>
          </p:cNvPr>
          <p:cNvSpPr>
            <a:spLocks noGrp="1"/>
          </p:cNvSpPr>
          <p:nvPr>
            <p:ph idx="1"/>
          </p:nvPr>
        </p:nvSpPr>
        <p:spPr>
          <a:xfrm>
            <a:off x="2225614" y="2188029"/>
            <a:ext cx="9128185" cy="3740823"/>
          </a:xfrm>
        </p:spPr>
        <p:txBody>
          <a:bodyPr/>
          <a:lstStyle>
            <a:lvl1pPr>
              <a:defRPr>
                <a:latin typeface="Century Gothic Pro" panose="020B0502020202020204" pitchFamily="34" charset="0"/>
              </a:defRPr>
            </a:lvl1pPr>
            <a:lvl2pPr>
              <a:defRPr>
                <a:latin typeface="Century Gothic Pro" panose="020B0502020202020204" pitchFamily="34" charset="0"/>
              </a:defRPr>
            </a:lvl2pPr>
            <a:lvl3pPr>
              <a:defRPr>
                <a:latin typeface="Century Gothic Pro" panose="020B0502020202020204" pitchFamily="34" charset="0"/>
              </a:defRPr>
            </a:lvl3pPr>
            <a:lvl4pPr>
              <a:defRPr>
                <a:latin typeface="Century Gothic Pro" panose="020B0502020202020204" pitchFamily="34" charset="0"/>
              </a:defRPr>
            </a:lvl4pPr>
            <a:lvl5pPr>
              <a:defRPr>
                <a:latin typeface="Century Gothic Pro"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2956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2F58D-7721-8339-F1B6-3D361962796C}"/>
              </a:ext>
            </a:extLst>
          </p:cNvPr>
          <p:cNvSpPr>
            <a:spLocks noGrp="1"/>
          </p:cNvSpPr>
          <p:nvPr>
            <p:ph type="title"/>
          </p:nvPr>
        </p:nvSpPr>
        <p:spPr>
          <a:xfrm>
            <a:off x="675967" y="831491"/>
            <a:ext cx="4677697" cy="5195017"/>
          </a:xfrm>
        </p:spPr>
        <p:txBody>
          <a:bodyPr>
            <a:normAutofit/>
          </a:bodyPr>
          <a:lstStyle>
            <a:lvl1pPr>
              <a:defRPr sz="4400" b="1">
                <a:solidFill>
                  <a:schemeClr val="bg1"/>
                </a:solidFill>
                <a:latin typeface="Century Gothic Pro" panose="020B0502020202020204" pitchFamily="34" charset="0"/>
              </a:defRPr>
            </a:lvl1pPr>
          </a:lstStyle>
          <a:p>
            <a:r>
              <a:rPr lang="en-US"/>
              <a:t>Click to edit Master title style</a:t>
            </a:r>
          </a:p>
        </p:txBody>
      </p:sp>
      <p:sp>
        <p:nvSpPr>
          <p:cNvPr id="4" name="Content Placeholder 3">
            <a:extLst>
              <a:ext uri="{FF2B5EF4-FFF2-40B4-BE49-F238E27FC236}">
                <a16:creationId xmlns:a16="http://schemas.microsoft.com/office/drawing/2014/main" id="{BEFAD6D1-2139-C848-6800-7FD55B28B285}"/>
              </a:ext>
            </a:extLst>
          </p:cNvPr>
          <p:cNvSpPr>
            <a:spLocks noGrp="1"/>
          </p:cNvSpPr>
          <p:nvPr>
            <p:ph sz="half" idx="2"/>
          </p:nvPr>
        </p:nvSpPr>
        <p:spPr>
          <a:xfrm>
            <a:off x="6511414" y="607474"/>
            <a:ext cx="5302044" cy="5643051"/>
          </a:xfrm>
        </p:spPr>
        <p:txBody>
          <a:bodyPr/>
          <a:lstStyle>
            <a:lvl1pPr>
              <a:defRPr>
                <a:latin typeface="Century Gothic Pro" panose="020B0502020202020204" pitchFamily="34" charset="0"/>
              </a:defRPr>
            </a:lvl1pPr>
            <a:lvl2pPr>
              <a:defRPr>
                <a:latin typeface="Century Gothic Pro" panose="020B0502020202020204" pitchFamily="34" charset="0"/>
              </a:defRPr>
            </a:lvl2pPr>
            <a:lvl3pPr>
              <a:defRPr>
                <a:latin typeface="Century Gothic Pro" panose="020B0502020202020204" pitchFamily="34" charset="0"/>
              </a:defRPr>
            </a:lvl3pPr>
            <a:lvl4pPr>
              <a:defRPr>
                <a:latin typeface="Century Gothic Pro" panose="020B0502020202020204" pitchFamily="34" charset="0"/>
              </a:defRPr>
            </a:lvl4pPr>
            <a:lvl5pPr>
              <a:defRPr>
                <a:latin typeface="Century Gothic Pro"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8462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2F58D-7721-8339-F1B6-3D361962796C}"/>
              </a:ext>
            </a:extLst>
          </p:cNvPr>
          <p:cNvSpPr>
            <a:spLocks noGrp="1"/>
          </p:cNvSpPr>
          <p:nvPr>
            <p:ph type="title"/>
          </p:nvPr>
        </p:nvSpPr>
        <p:spPr>
          <a:xfrm>
            <a:off x="675967" y="831491"/>
            <a:ext cx="4677697" cy="5195017"/>
          </a:xfrm>
        </p:spPr>
        <p:txBody>
          <a:bodyPr>
            <a:normAutofit/>
          </a:bodyPr>
          <a:lstStyle>
            <a:lvl1pPr>
              <a:defRPr sz="4400" b="1">
                <a:solidFill>
                  <a:srgbClr val="001489"/>
                </a:solidFill>
                <a:latin typeface="Century Gothic Pro" panose="020B0502020202020204" pitchFamily="34" charset="0"/>
              </a:defRPr>
            </a:lvl1pPr>
          </a:lstStyle>
          <a:p>
            <a:r>
              <a:rPr lang="en-US"/>
              <a:t>Click to edit Master title style</a:t>
            </a:r>
          </a:p>
        </p:txBody>
      </p:sp>
      <p:sp>
        <p:nvSpPr>
          <p:cNvPr id="4" name="Content Placeholder 3">
            <a:extLst>
              <a:ext uri="{FF2B5EF4-FFF2-40B4-BE49-F238E27FC236}">
                <a16:creationId xmlns:a16="http://schemas.microsoft.com/office/drawing/2014/main" id="{BEFAD6D1-2139-C848-6800-7FD55B28B285}"/>
              </a:ext>
            </a:extLst>
          </p:cNvPr>
          <p:cNvSpPr>
            <a:spLocks noGrp="1"/>
          </p:cNvSpPr>
          <p:nvPr>
            <p:ph sz="half" idx="2"/>
          </p:nvPr>
        </p:nvSpPr>
        <p:spPr>
          <a:xfrm>
            <a:off x="6511414" y="607474"/>
            <a:ext cx="5302044" cy="5643051"/>
          </a:xfrm>
        </p:spPr>
        <p:txBody>
          <a:bodyPr/>
          <a:lstStyle>
            <a:lvl1pPr>
              <a:defRPr>
                <a:latin typeface="Century Gothic Pro" panose="020B0502020202020204" pitchFamily="34" charset="0"/>
              </a:defRPr>
            </a:lvl1pPr>
            <a:lvl2pPr>
              <a:defRPr>
                <a:latin typeface="Century Gothic Pro" panose="020B0502020202020204" pitchFamily="34" charset="0"/>
              </a:defRPr>
            </a:lvl2pPr>
            <a:lvl3pPr>
              <a:defRPr>
                <a:latin typeface="Century Gothic Pro" panose="020B0502020202020204" pitchFamily="34" charset="0"/>
              </a:defRPr>
            </a:lvl3pPr>
            <a:lvl4pPr>
              <a:defRPr>
                <a:latin typeface="Century Gothic Pro" panose="020B0502020202020204" pitchFamily="34" charset="0"/>
              </a:defRPr>
            </a:lvl4pPr>
            <a:lvl5pPr>
              <a:defRPr>
                <a:latin typeface="Century Gothic Pro"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7071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2F58D-7721-8339-F1B6-3D361962796C}"/>
              </a:ext>
            </a:extLst>
          </p:cNvPr>
          <p:cNvSpPr>
            <a:spLocks noGrp="1"/>
          </p:cNvSpPr>
          <p:nvPr>
            <p:ph type="title"/>
          </p:nvPr>
        </p:nvSpPr>
        <p:spPr>
          <a:xfrm>
            <a:off x="675967" y="831491"/>
            <a:ext cx="4677697" cy="5195017"/>
          </a:xfrm>
        </p:spPr>
        <p:txBody>
          <a:bodyPr>
            <a:normAutofit/>
          </a:bodyPr>
          <a:lstStyle>
            <a:lvl1pPr>
              <a:defRPr sz="4400" b="1">
                <a:solidFill>
                  <a:schemeClr val="bg1"/>
                </a:solidFill>
                <a:latin typeface="Century Gothic Pro" panose="020B0502020202020204" pitchFamily="34" charset="0"/>
              </a:defRPr>
            </a:lvl1pPr>
          </a:lstStyle>
          <a:p>
            <a:r>
              <a:rPr lang="en-US"/>
              <a:t>Click to edit Master title style</a:t>
            </a:r>
          </a:p>
        </p:txBody>
      </p:sp>
      <p:sp>
        <p:nvSpPr>
          <p:cNvPr id="4" name="Content Placeholder 3">
            <a:extLst>
              <a:ext uri="{FF2B5EF4-FFF2-40B4-BE49-F238E27FC236}">
                <a16:creationId xmlns:a16="http://schemas.microsoft.com/office/drawing/2014/main" id="{BEFAD6D1-2139-C848-6800-7FD55B28B285}"/>
              </a:ext>
            </a:extLst>
          </p:cNvPr>
          <p:cNvSpPr>
            <a:spLocks noGrp="1"/>
          </p:cNvSpPr>
          <p:nvPr>
            <p:ph sz="half" idx="2"/>
          </p:nvPr>
        </p:nvSpPr>
        <p:spPr>
          <a:xfrm>
            <a:off x="6838338" y="607474"/>
            <a:ext cx="4975120" cy="5643051"/>
          </a:xfrm>
        </p:spPr>
        <p:txBody>
          <a:bodyPr/>
          <a:lstStyle>
            <a:lvl1pPr>
              <a:defRPr>
                <a:latin typeface="Century Gothic Pro" panose="020B0502020202020204" pitchFamily="34" charset="0"/>
              </a:defRPr>
            </a:lvl1pPr>
            <a:lvl2pPr>
              <a:defRPr>
                <a:latin typeface="Century Gothic Pro" panose="020B0502020202020204" pitchFamily="34" charset="0"/>
              </a:defRPr>
            </a:lvl2pPr>
            <a:lvl3pPr>
              <a:defRPr>
                <a:latin typeface="Century Gothic Pro" panose="020B0502020202020204" pitchFamily="34" charset="0"/>
              </a:defRPr>
            </a:lvl3pPr>
            <a:lvl4pPr>
              <a:defRPr>
                <a:latin typeface="Century Gothic Pro" panose="020B0502020202020204" pitchFamily="34" charset="0"/>
              </a:defRPr>
            </a:lvl4pPr>
            <a:lvl5pPr>
              <a:defRPr>
                <a:latin typeface="Century Gothic Pro"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2418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BB0E0-F90C-2437-C972-8B6E563F9849}"/>
              </a:ext>
            </a:extLst>
          </p:cNvPr>
          <p:cNvSpPr>
            <a:spLocks noGrp="1"/>
          </p:cNvSpPr>
          <p:nvPr>
            <p:ph type="title"/>
          </p:nvPr>
        </p:nvSpPr>
        <p:spPr>
          <a:xfrm>
            <a:off x="4512038" y="1259174"/>
            <a:ext cx="6841759" cy="4347147"/>
          </a:xfrm>
        </p:spPr>
        <p:txBody>
          <a:bodyPr>
            <a:normAutofit/>
          </a:bodyPr>
          <a:lstStyle>
            <a:lvl1pPr>
              <a:defRPr sz="6000" b="1">
                <a:solidFill>
                  <a:srgbClr val="001489"/>
                </a:solidFill>
                <a:effectLst/>
                <a:latin typeface="Century Gothic Pro" panose="020B0502020202020204" pitchFamily="34" charset="0"/>
              </a:defRPr>
            </a:lvl1pPr>
          </a:lstStyle>
          <a:p>
            <a:r>
              <a:rPr lang="en-US"/>
              <a:t>Click to edit Master title style</a:t>
            </a:r>
          </a:p>
        </p:txBody>
      </p:sp>
    </p:spTree>
    <p:extLst>
      <p:ext uri="{BB962C8B-B14F-4D97-AF65-F5344CB8AC3E}">
        <p14:creationId xmlns:p14="http://schemas.microsoft.com/office/powerpoint/2010/main" val="2374624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BB0E0-F90C-2437-C972-8B6E563F9849}"/>
              </a:ext>
            </a:extLst>
          </p:cNvPr>
          <p:cNvSpPr>
            <a:spLocks noGrp="1"/>
          </p:cNvSpPr>
          <p:nvPr>
            <p:ph type="title"/>
          </p:nvPr>
        </p:nvSpPr>
        <p:spPr>
          <a:xfrm>
            <a:off x="1991032" y="404734"/>
            <a:ext cx="9362766" cy="1484027"/>
          </a:xfrm>
        </p:spPr>
        <p:txBody>
          <a:bodyPr/>
          <a:lstStyle>
            <a:lvl1pPr>
              <a:defRPr b="1">
                <a:solidFill>
                  <a:srgbClr val="001489"/>
                </a:solidFill>
                <a:effectLst/>
                <a:latin typeface="Century Gothic Pro" panose="020B0502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F4F57F6-9B3D-05AD-5903-AD88954EE9B9}"/>
              </a:ext>
            </a:extLst>
          </p:cNvPr>
          <p:cNvSpPr>
            <a:spLocks noGrp="1"/>
          </p:cNvSpPr>
          <p:nvPr>
            <p:ph idx="1"/>
          </p:nvPr>
        </p:nvSpPr>
        <p:spPr>
          <a:xfrm>
            <a:off x="844447" y="2293495"/>
            <a:ext cx="5117890" cy="3901069"/>
          </a:xfrm>
        </p:spPr>
        <p:txBody>
          <a:bodyPr/>
          <a:lstStyle>
            <a:lvl1pPr>
              <a:defRPr>
                <a:latin typeface="Century Gothic Pro" panose="020B0502020202020204" pitchFamily="34" charset="0"/>
              </a:defRPr>
            </a:lvl1pPr>
            <a:lvl2pPr>
              <a:defRPr>
                <a:latin typeface="Century Gothic Pro" panose="020B0502020202020204" pitchFamily="34" charset="0"/>
              </a:defRPr>
            </a:lvl2pPr>
            <a:lvl3pPr>
              <a:defRPr>
                <a:latin typeface="Century Gothic Pro" panose="020B0502020202020204" pitchFamily="34" charset="0"/>
              </a:defRPr>
            </a:lvl3pPr>
            <a:lvl4pPr>
              <a:defRPr>
                <a:latin typeface="Century Gothic Pro" panose="020B0502020202020204" pitchFamily="34" charset="0"/>
              </a:defRPr>
            </a:lvl4pPr>
            <a:lvl5pPr>
              <a:defRPr>
                <a:latin typeface="Century Gothic Pro"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A86BAA4D-0EDD-B05B-0212-612EC775A495}"/>
              </a:ext>
            </a:extLst>
          </p:cNvPr>
          <p:cNvSpPr>
            <a:spLocks noGrp="1"/>
          </p:cNvSpPr>
          <p:nvPr>
            <p:ph idx="10"/>
          </p:nvPr>
        </p:nvSpPr>
        <p:spPr>
          <a:xfrm>
            <a:off x="6235908" y="2293495"/>
            <a:ext cx="5117890" cy="3901069"/>
          </a:xfrm>
        </p:spPr>
        <p:txBody>
          <a:bodyPr/>
          <a:lstStyle>
            <a:lvl1pPr>
              <a:defRPr>
                <a:latin typeface="Century Gothic Pro" panose="020B0502020202020204" pitchFamily="34" charset="0"/>
              </a:defRPr>
            </a:lvl1pPr>
            <a:lvl2pPr>
              <a:defRPr>
                <a:latin typeface="Century Gothic Pro" panose="020B0502020202020204" pitchFamily="34" charset="0"/>
              </a:defRPr>
            </a:lvl2pPr>
            <a:lvl3pPr>
              <a:defRPr>
                <a:latin typeface="Century Gothic Pro" panose="020B0502020202020204" pitchFamily="34" charset="0"/>
              </a:defRPr>
            </a:lvl3pPr>
            <a:lvl4pPr>
              <a:defRPr>
                <a:latin typeface="Century Gothic Pro" panose="020B0502020202020204" pitchFamily="34" charset="0"/>
              </a:defRPr>
            </a:lvl4pPr>
            <a:lvl5pPr>
              <a:defRPr>
                <a:latin typeface="Century Gothic Pro"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7427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BAD692-A151-0158-F865-12D7B46E93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CC24FF-60D9-87D6-A659-BAB16BF454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4129DF-682E-957C-FA42-C5C42C20BC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2828B03-BADE-F34D-9628-0CA25957EAE1}" type="datetimeFigureOut">
              <a:rPr lang="en-US" smtClean="0"/>
              <a:t>5/26/26</a:t>
            </a:fld>
            <a:endParaRPr lang="en-US"/>
          </a:p>
        </p:txBody>
      </p:sp>
      <p:sp>
        <p:nvSpPr>
          <p:cNvPr id="5" name="Footer Placeholder 4">
            <a:extLst>
              <a:ext uri="{FF2B5EF4-FFF2-40B4-BE49-F238E27FC236}">
                <a16:creationId xmlns:a16="http://schemas.microsoft.com/office/drawing/2014/main" id="{CB7FF9E8-938F-9618-9DFB-E3A2951EB6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FE08CB6-20D2-A89C-E4DB-2456714E2D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8DDFF40-AC9E-0E45-A5BB-8A9C092A444B}" type="slidenum">
              <a:rPr lang="en-US" smtClean="0"/>
              <a:t>‹#›</a:t>
            </a:fld>
            <a:endParaRPr lang="en-US"/>
          </a:p>
        </p:txBody>
      </p:sp>
    </p:spTree>
    <p:extLst>
      <p:ext uri="{BB962C8B-B14F-4D97-AF65-F5344CB8AC3E}">
        <p14:creationId xmlns:p14="http://schemas.microsoft.com/office/powerpoint/2010/main" val="4004701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2" r:id="rId5"/>
    <p:sldLayoutId id="2147483657" r:id="rId6"/>
    <p:sldLayoutId id="2147483658" r:id="rId7"/>
    <p:sldLayoutId id="2147483655" r:id="rId8"/>
    <p:sldLayoutId id="214748365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education.ne.gov/nce/cte-grant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education.ne.gov/wp-content/uploads/2025/10/FINAL_CTE-Administrators-Guide_2025-1.pdf"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B70F5-B5BC-980A-3E4E-6F5066154D65}"/>
              </a:ext>
            </a:extLst>
          </p:cNvPr>
          <p:cNvSpPr>
            <a:spLocks noGrp="1"/>
          </p:cNvSpPr>
          <p:nvPr>
            <p:ph type="ctrTitle"/>
          </p:nvPr>
        </p:nvSpPr>
        <p:spPr/>
        <p:txBody>
          <a:bodyPr/>
          <a:lstStyle/>
          <a:p>
            <a:r>
              <a:rPr lang="en-US">
                <a:latin typeface="+mj-lt"/>
              </a:rPr>
              <a:t>Ask an Auditor</a:t>
            </a:r>
          </a:p>
        </p:txBody>
      </p:sp>
      <p:sp>
        <p:nvSpPr>
          <p:cNvPr id="3" name="Subtitle 2">
            <a:extLst>
              <a:ext uri="{FF2B5EF4-FFF2-40B4-BE49-F238E27FC236}">
                <a16:creationId xmlns:a16="http://schemas.microsoft.com/office/drawing/2014/main" id="{1584E3FD-5EB2-69CD-2FDB-EC0A6DDAF007}"/>
              </a:ext>
            </a:extLst>
          </p:cNvPr>
          <p:cNvSpPr>
            <a:spLocks noGrp="1"/>
          </p:cNvSpPr>
          <p:nvPr>
            <p:ph type="subTitle" idx="1"/>
          </p:nvPr>
        </p:nvSpPr>
        <p:spPr>
          <a:xfrm>
            <a:off x="5272087" y="4344989"/>
            <a:ext cx="6272213" cy="416482"/>
          </a:xfrm>
        </p:spPr>
        <p:txBody>
          <a:bodyPr>
            <a:normAutofit lnSpcReduction="10000"/>
          </a:bodyPr>
          <a:lstStyle/>
          <a:p>
            <a:r>
              <a:rPr lang="en-US" dirty="0">
                <a:latin typeface="+mn-lt"/>
              </a:rPr>
              <a:t>Tom Goeschel, </a:t>
            </a:r>
            <a:r>
              <a:rPr lang="en-US" dirty="0"/>
              <a:t>Amanda Cole, </a:t>
            </a:r>
            <a:r>
              <a:rPr lang="en-US" dirty="0">
                <a:latin typeface="+mn-lt"/>
              </a:rPr>
              <a:t>Teri Sloup</a:t>
            </a:r>
          </a:p>
        </p:txBody>
      </p:sp>
      <p:pic>
        <p:nvPicPr>
          <p:cNvPr id="1026" name="Picture 2" descr="Logo featuring bold black letters &quot;CTE&quot; accompanied by three curved black arcs on the left, symbolizing growth or progress. Below, tagline &quot;Learning that works for Nebraska&quot; emphasizes focus on career and technical education within Nebraska.">
            <a:extLst>
              <a:ext uri="{FF2B5EF4-FFF2-40B4-BE49-F238E27FC236}">
                <a16:creationId xmlns:a16="http://schemas.microsoft.com/office/drawing/2014/main" id="{5003A927-F1C7-7664-EA56-CB2BEB4EEE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6467" y="297712"/>
            <a:ext cx="1698171" cy="1748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891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7148B-17E2-05BD-BC48-9AA78A7A0B0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22C468A-8790-8873-9F5F-3A7BCF026DC9}"/>
              </a:ext>
            </a:extLst>
          </p:cNvPr>
          <p:cNvSpPr>
            <a:spLocks noGrp="1"/>
          </p:cNvSpPr>
          <p:nvPr>
            <p:ph type="title"/>
          </p:nvPr>
        </p:nvSpPr>
        <p:spPr/>
        <p:txBody>
          <a:bodyPr>
            <a:normAutofit/>
          </a:bodyPr>
          <a:lstStyle/>
          <a:p>
            <a:r>
              <a:rPr lang="en-US">
                <a:solidFill>
                  <a:srgbClr val="001489"/>
                </a:solidFill>
                <a:latin typeface="+mj-lt"/>
              </a:rPr>
              <a:t>Stipends provided by the ESU</a:t>
            </a:r>
            <a:br>
              <a:rPr lang="en-US">
                <a:solidFill>
                  <a:srgbClr val="001489"/>
                </a:solidFill>
                <a:latin typeface="+mj-lt"/>
              </a:rPr>
            </a:br>
            <a:r>
              <a:rPr lang="en-US">
                <a:solidFill>
                  <a:srgbClr val="001489"/>
                </a:solidFill>
                <a:latin typeface="+mj-lt"/>
              </a:rPr>
              <a:t>	</a:t>
            </a:r>
            <a:r>
              <a:rPr lang="en-US" sz="2800">
                <a:solidFill>
                  <a:srgbClr val="001489"/>
                </a:solidFill>
              </a:rPr>
              <a:t>*may be requested to provide ESU’s Stipend Policy</a:t>
            </a:r>
            <a:endParaRPr lang="en-US">
              <a:solidFill>
                <a:srgbClr val="001489"/>
              </a:solidFill>
              <a:latin typeface="+mj-lt"/>
            </a:endParaRPr>
          </a:p>
        </p:txBody>
      </p:sp>
      <p:sp>
        <p:nvSpPr>
          <p:cNvPr id="7" name="Content Placeholder 6">
            <a:extLst>
              <a:ext uri="{FF2B5EF4-FFF2-40B4-BE49-F238E27FC236}">
                <a16:creationId xmlns:a16="http://schemas.microsoft.com/office/drawing/2014/main" id="{D182171D-40BE-D19A-F515-81788ED81E0F}"/>
              </a:ext>
            </a:extLst>
          </p:cNvPr>
          <p:cNvSpPr>
            <a:spLocks noGrp="1"/>
          </p:cNvSpPr>
          <p:nvPr>
            <p:ph idx="1"/>
          </p:nvPr>
        </p:nvSpPr>
        <p:spPr>
          <a:xfrm>
            <a:off x="2225613" y="2545678"/>
            <a:ext cx="9128185" cy="3740823"/>
          </a:xfrm>
          <a:ln>
            <a:solidFill>
              <a:schemeClr val="accent1"/>
            </a:solidFill>
          </a:ln>
        </p:spPr>
        <p:txBody>
          <a:bodyPr>
            <a:normAutofit fontScale="40000" lnSpcReduction="20000"/>
          </a:bodyPr>
          <a:lstStyle/>
          <a:p>
            <a:pPr marL="0" indent="0">
              <a:buNone/>
            </a:pPr>
            <a:r>
              <a:rPr lang="en-US" b="1">
                <a:highlight>
                  <a:srgbClr val="FFFF00"/>
                </a:highlight>
              </a:rPr>
              <a:t>REIMBURSEMENT STIPEND CLAIM FORM</a:t>
            </a:r>
            <a:endParaRPr lang="en-US">
              <a:highlight>
                <a:srgbClr val="FFFF00"/>
              </a:highlight>
            </a:endParaRPr>
          </a:p>
          <a:p>
            <a:pPr marL="0" indent="0">
              <a:buNone/>
            </a:pPr>
            <a:r>
              <a:rPr lang="en-US"/>
              <a:t>	(The SCHOOL will receive payment for the approved stipend amount)</a:t>
            </a:r>
          </a:p>
          <a:p>
            <a:pPr marL="0" indent="0">
              <a:buNone/>
            </a:pPr>
            <a:r>
              <a:rPr lang="en-US"/>
              <a:t> </a:t>
            </a:r>
          </a:p>
          <a:p>
            <a:pPr marL="0" indent="0" defTabSz="869950">
              <a:buNone/>
              <a:tabLst>
                <a:tab pos="461963" algn="l"/>
              </a:tabLst>
            </a:pPr>
            <a:r>
              <a:rPr lang="en-US" b="1"/>
              <a:t>	School Name:</a:t>
            </a:r>
            <a:r>
              <a:rPr lang="en-US"/>
              <a:t>_________</a:t>
            </a:r>
            <a:r>
              <a:rPr lang="en-US" u="sng"/>
              <a:t>		</a:t>
            </a:r>
            <a:r>
              <a:rPr lang="en-US"/>
              <a:t>__________</a:t>
            </a:r>
            <a:r>
              <a:rPr lang="en-US" b="1"/>
              <a:t>Teacher Name:</a:t>
            </a:r>
            <a:r>
              <a:rPr lang="en-US"/>
              <a:t> _____________________________</a:t>
            </a:r>
          </a:p>
          <a:p>
            <a:pPr marL="0" indent="0">
              <a:buNone/>
              <a:tabLst>
                <a:tab pos="461963" algn="l"/>
              </a:tabLst>
            </a:pPr>
            <a:r>
              <a:rPr lang="en-US" b="1"/>
              <a:t>	School Address:</a:t>
            </a:r>
            <a:r>
              <a:rPr lang="en-US"/>
              <a:t> ______________________________ </a:t>
            </a:r>
            <a:r>
              <a:rPr lang="en-US" b="1"/>
              <a:t>School Phone:</a:t>
            </a:r>
            <a:r>
              <a:rPr lang="en-US"/>
              <a:t> _____________________</a:t>
            </a:r>
          </a:p>
          <a:p>
            <a:pPr marL="0" indent="0">
              <a:buNone/>
              <a:tabLst>
                <a:tab pos="461963" algn="l"/>
              </a:tabLst>
            </a:pPr>
            <a:r>
              <a:rPr lang="en-US" b="1"/>
              <a:t>	Workshop Title:</a:t>
            </a:r>
            <a:r>
              <a:rPr lang="en-US"/>
              <a:t> ______________________________ </a:t>
            </a:r>
            <a:r>
              <a:rPr lang="en-US" b="1"/>
              <a:t>Date(s) of Workshop: </a:t>
            </a:r>
            <a:r>
              <a:rPr lang="en-US"/>
              <a:t>________________</a:t>
            </a:r>
          </a:p>
          <a:p>
            <a:pPr marL="0" indent="0">
              <a:buNone/>
              <a:tabLst>
                <a:tab pos="461963" algn="l"/>
              </a:tabLst>
            </a:pPr>
            <a:r>
              <a:rPr lang="en-US" b="1"/>
              <a:t>	Workshop Location (with address if not at ESU ) </a:t>
            </a:r>
            <a:r>
              <a:rPr lang="en-US"/>
              <a:t>____________________________________ </a:t>
            </a:r>
          </a:p>
          <a:p>
            <a:pPr marL="0" indent="0">
              <a:buNone/>
              <a:tabLst>
                <a:tab pos="461963" algn="l"/>
              </a:tabLst>
            </a:pPr>
            <a:r>
              <a:rPr lang="en-US" b="1"/>
              <a:t> </a:t>
            </a:r>
            <a:endParaRPr lang="en-US"/>
          </a:p>
          <a:p>
            <a:pPr marL="230188" indent="0">
              <a:lnSpc>
                <a:spcPct val="120000"/>
              </a:lnSpc>
              <a:buNone/>
              <a:tabLst>
                <a:tab pos="461963" algn="l"/>
              </a:tabLst>
            </a:pPr>
            <a:r>
              <a:rPr lang="en-US" b="1"/>
              <a:t>Professional Development Stipend</a:t>
            </a:r>
            <a:r>
              <a:rPr lang="en-US"/>
              <a:t>: (150.00 per day per teacher not currently on contract time. This payment will include FICA and Retirement in addition to the stipend fee)</a:t>
            </a:r>
          </a:p>
          <a:p>
            <a:pPr marL="0" indent="0">
              <a:buNone/>
              <a:tabLst>
                <a:tab pos="461963" algn="l"/>
              </a:tabLst>
            </a:pPr>
            <a:r>
              <a:rPr lang="en-US" b="1"/>
              <a:t>	Participant Payment:</a:t>
            </a:r>
            <a:r>
              <a:rPr lang="en-US"/>
              <a:t>                                                                 	      (a) $______________</a:t>
            </a:r>
          </a:p>
          <a:p>
            <a:pPr marL="0" indent="0">
              <a:buNone/>
              <a:tabLst>
                <a:tab pos="461963" algn="l"/>
              </a:tabLst>
            </a:pPr>
            <a:r>
              <a:rPr lang="en-US" b="1"/>
              <a:t>	FICA = (a) *.0765</a:t>
            </a:r>
            <a:r>
              <a:rPr lang="en-US"/>
              <a:t> 				      (b) $ ______________</a:t>
            </a:r>
          </a:p>
          <a:p>
            <a:pPr marL="0" indent="0">
              <a:buNone/>
              <a:tabLst>
                <a:tab pos="461963" algn="l"/>
              </a:tabLst>
            </a:pPr>
            <a:r>
              <a:rPr lang="en-US" b="1"/>
              <a:t>	Retirement = (a) * .098778</a:t>
            </a:r>
            <a:r>
              <a:rPr lang="en-US"/>
              <a:t>  			      (c) $______________</a:t>
            </a:r>
          </a:p>
          <a:p>
            <a:pPr marL="0" indent="0">
              <a:buNone/>
              <a:tabLst>
                <a:tab pos="461963" algn="l"/>
              </a:tabLst>
            </a:pPr>
            <a:r>
              <a:rPr lang="en-US"/>
              <a:t> </a:t>
            </a:r>
          </a:p>
          <a:p>
            <a:pPr marL="0" indent="0">
              <a:buNone/>
              <a:tabLst>
                <a:tab pos="461963" algn="l"/>
              </a:tabLst>
            </a:pPr>
            <a:r>
              <a:rPr lang="en-US" b="1"/>
              <a:t>	Total School Reimbursement = (a) + (b) + (c) = (d) </a:t>
            </a:r>
            <a:r>
              <a:rPr lang="en-US"/>
              <a:t> 		      (d) $______________ </a:t>
            </a:r>
          </a:p>
          <a:p>
            <a:pPr marL="0" indent="0">
              <a:buNone/>
            </a:pPr>
            <a:endParaRPr lang="en-US"/>
          </a:p>
        </p:txBody>
      </p:sp>
      <p:sp>
        <p:nvSpPr>
          <p:cNvPr id="2" name="TextBox 1">
            <a:extLst>
              <a:ext uri="{FF2B5EF4-FFF2-40B4-BE49-F238E27FC236}">
                <a16:creationId xmlns:a16="http://schemas.microsoft.com/office/drawing/2014/main" id="{FF78F177-BE90-5B00-FC24-1BF6A77D4693}"/>
              </a:ext>
            </a:extLst>
          </p:cNvPr>
          <p:cNvSpPr txBox="1"/>
          <p:nvPr/>
        </p:nvSpPr>
        <p:spPr>
          <a:xfrm>
            <a:off x="5436158" y="2176346"/>
            <a:ext cx="1868994" cy="369332"/>
          </a:xfrm>
          <a:prstGeom prst="rect">
            <a:avLst/>
          </a:prstGeom>
          <a:noFill/>
        </p:spPr>
        <p:txBody>
          <a:bodyPr wrap="square" rtlCol="0">
            <a:spAutoFit/>
          </a:bodyPr>
          <a:lstStyle/>
          <a:p>
            <a:r>
              <a:rPr lang="en-US">
                <a:solidFill>
                  <a:srgbClr val="001489"/>
                </a:solidFill>
              </a:rPr>
              <a:t>Stipend Sample</a:t>
            </a:r>
          </a:p>
        </p:txBody>
      </p:sp>
    </p:spTree>
    <p:extLst>
      <p:ext uri="{BB962C8B-B14F-4D97-AF65-F5344CB8AC3E}">
        <p14:creationId xmlns:p14="http://schemas.microsoft.com/office/powerpoint/2010/main" val="435252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FA192-E38C-536E-BA21-0EB3E8FBD62A}"/>
              </a:ext>
            </a:extLst>
          </p:cNvPr>
          <p:cNvSpPr>
            <a:spLocks noGrp="1"/>
          </p:cNvSpPr>
          <p:nvPr>
            <p:ph type="title"/>
          </p:nvPr>
        </p:nvSpPr>
        <p:spPr>
          <a:xfrm>
            <a:off x="1143000" y="571499"/>
            <a:ext cx="4248150" cy="802031"/>
          </a:xfrm>
        </p:spPr>
        <p:txBody>
          <a:bodyPr/>
          <a:lstStyle/>
          <a:p>
            <a:r>
              <a:rPr lang="en-US">
                <a:latin typeface="+mj-lt"/>
              </a:rPr>
              <a:t>New Travel Form </a:t>
            </a:r>
          </a:p>
        </p:txBody>
      </p:sp>
      <p:pic>
        <p:nvPicPr>
          <p:cNvPr id="5" name="Content Placeholder 4" descr="Picture of Employee Travel Template">
            <a:extLst>
              <a:ext uri="{FF2B5EF4-FFF2-40B4-BE49-F238E27FC236}">
                <a16:creationId xmlns:a16="http://schemas.microsoft.com/office/drawing/2014/main" id="{C25CF14A-E85B-197E-3D24-1EEAAA500BDB}"/>
              </a:ext>
            </a:extLst>
          </p:cNvPr>
          <p:cNvPicPr>
            <a:picLocks noGrp="1" noChangeAspect="1"/>
          </p:cNvPicPr>
          <p:nvPr>
            <p:ph idx="1"/>
          </p:nvPr>
        </p:nvPicPr>
        <p:blipFill>
          <a:blip r:embed="rId2"/>
          <a:stretch>
            <a:fillRect/>
          </a:stretch>
        </p:blipFill>
        <p:spPr>
          <a:xfrm>
            <a:off x="1224750" y="1742732"/>
            <a:ext cx="4059785" cy="3741738"/>
          </a:xfrm>
          <a:prstGeom prst="rect">
            <a:avLst/>
          </a:prstGeom>
          <a:ln>
            <a:solidFill>
              <a:schemeClr val="accent1"/>
            </a:solidFill>
          </a:ln>
        </p:spPr>
      </p:pic>
      <p:pic>
        <p:nvPicPr>
          <p:cNvPr id="7" name="Picture 6" descr="Employee Travel Template Form Continued">
            <a:extLst>
              <a:ext uri="{FF2B5EF4-FFF2-40B4-BE49-F238E27FC236}">
                <a16:creationId xmlns:a16="http://schemas.microsoft.com/office/drawing/2014/main" id="{59024DB2-151C-01B3-252E-59C08579FED5}"/>
              </a:ext>
            </a:extLst>
          </p:cNvPr>
          <p:cNvPicPr>
            <a:picLocks noChangeAspect="1"/>
          </p:cNvPicPr>
          <p:nvPr/>
        </p:nvPicPr>
        <p:blipFill>
          <a:blip r:embed="rId3"/>
          <a:stretch>
            <a:fillRect/>
          </a:stretch>
        </p:blipFill>
        <p:spPr>
          <a:xfrm>
            <a:off x="5671086" y="271493"/>
            <a:ext cx="5448416" cy="6315014"/>
          </a:xfrm>
          <a:prstGeom prst="rect">
            <a:avLst/>
          </a:prstGeom>
          <a:ln>
            <a:solidFill>
              <a:schemeClr val="accent1"/>
            </a:solidFill>
          </a:ln>
        </p:spPr>
      </p:pic>
      <p:sp>
        <p:nvSpPr>
          <p:cNvPr id="3" name="TextBox 2">
            <a:extLst>
              <a:ext uri="{FF2B5EF4-FFF2-40B4-BE49-F238E27FC236}">
                <a16:creationId xmlns:a16="http://schemas.microsoft.com/office/drawing/2014/main" id="{50D4F583-70B2-251D-DD8C-0EB6D1CE388B}"/>
              </a:ext>
            </a:extLst>
          </p:cNvPr>
          <p:cNvSpPr txBox="1"/>
          <p:nvPr/>
        </p:nvSpPr>
        <p:spPr>
          <a:xfrm>
            <a:off x="1993556" y="6501814"/>
            <a:ext cx="5951629" cy="307777"/>
          </a:xfrm>
          <a:prstGeom prst="rect">
            <a:avLst/>
          </a:prstGeom>
          <a:noFill/>
        </p:spPr>
        <p:txBody>
          <a:bodyPr wrap="none" rtlCol="0">
            <a:spAutoFit/>
          </a:bodyPr>
          <a:lstStyle/>
          <a:p>
            <a:r>
              <a:rPr lang="en-US" sz="1400">
                <a:highlight>
                  <a:srgbClr val="FFFF00"/>
                </a:highlight>
              </a:rPr>
              <a:t>www.education.ne.gov/gms2/technical-assistance-fact-sheets-templates/</a:t>
            </a:r>
          </a:p>
        </p:txBody>
      </p:sp>
    </p:spTree>
    <p:extLst>
      <p:ext uri="{BB962C8B-B14F-4D97-AF65-F5344CB8AC3E}">
        <p14:creationId xmlns:p14="http://schemas.microsoft.com/office/powerpoint/2010/main" val="4198073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7D118D7-647B-FCBD-B3F2-E5618A29CF76}"/>
              </a:ext>
            </a:extLst>
          </p:cNvPr>
          <p:cNvSpPr>
            <a:spLocks noGrp="1"/>
          </p:cNvSpPr>
          <p:nvPr>
            <p:ph type="title"/>
          </p:nvPr>
        </p:nvSpPr>
        <p:spPr>
          <a:xfrm>
            <a:off x="1457324" y="-1429431"/>
            <a:ext cx="9896475" cy="1429431"/>
          </a:xfrm>
        </p:spPr>
        <p:txBody>
          <a:bodyPr vert="horz" lIns="91440" tIns="45720" rIns="91440" bIns="45720" rtlCol="0" anchor="b">
            <a:normAutofit/>
          </a:bodyPr>
          <a:lstStyle/>
          <a:p>
            <a:r>
              <a:rPr lang="en-US"/>
              <a:t>Budgets &amp; Grants Management Technical Assistance Fact Sheets &amp; Templates</a:t>
            </a:r>
          </a:p>
        </p:txBody>
      </p:sp>
      <p:pic>
        <p:nvPicPr>
          <p:cNvPr id="11" name="Picture 10" descr="Picture of Technical Assistance Facts Sheets &amp; Templates available on the Budget &amp; Grants Management web site.">
            <a:extLst>
              <a:ext uri="{FF2B5EF4-FFF2-40B4-BE49-F238E27FC236}">
                <a16:creationId xmlns:a16="http://schemas.microsoft.com/office/drawing/2014/main" id="{753346AB-1D18-C7AD-446D-A1B6570750F0}"/>
              </a:ext>
            </a:extLst>
          </p:cNvPr>
          <p:cNvPicPr>
            <a:picLocks noChangeAspect="1"/>
          </p:cNvPicPr>
          <p:nvPr/>
        </p:nvPicPr>
        <p:blipFill>
          <a:blip r:embed="rId2"/>
          <a:stretch>
            <a:fillRect/>
          </a:stretch>
        </p:blipFill>
        <p:spPr>
          <a:xfrm>
            <a:off x="2026507" y="189469"/>
            <a:ext cx="8066349" cy="5976735"/>
          </a:xfrm>
          <a:prstGeom prst="rect">
            <a:avLst/>
          </a:prstGeom>
        </p:spPr>
      </p:pic>
      <p:sp>
        <p:nvSpPr>
          <p:cNvPr id="9" name="TextBox 8">
            <a:extLst>
              <a:ext uri="{FF2B5EF4-FFF2-40B4-BE49-F238E27FC236}">
                <a16:creationId xmlns:a16="http://schemas.microsoft.com/office/drawing/2014/main" id="{DE903119-711B-2F09-8C41-8B1BBDC44280}"/>
              </a:ext>
            </a:extLst>
          </p:cNvPr>
          <p:cNvSpPr txBox="1"/>
          <p:nvPr/>
        </p:nvSpPr>
        <p:spPr>
          <a:xfrm>
            <a:off x="2099144" y="6166205"/>
            <a:ext cx="8320216" cy="369332"/>
          </a:xfrm>
          <a:prstGeom prst="rect">
            <a:avLst/>
          </a:prstGeom>
          <a:noFill/>
        </p:spPr>
        <p:txBody>
          <a:bodyPr wrap="square">
            <a:spAutoFit/>
          </a:bodyPr>
          <a:lstStyle/>
          <a:p>
            <a:r>
              <a:rPr lang="en-US">
                <a:highlight>
                  <a:srgbClr val="FFFF00"/>
                </a:highlight>
              </a:rPr>
              <a:t>www.education.ne.gov/gms2/technical-assistance-fact-sheets-templates/</a:t>
            </a:r>
          </a:p>
        </p:txBody>
      </p:sp>
    </p:spTree>
    <p:extLst>
      <p:ext uri="{BB962C8B-B14F-4D97-AF65-F5344CB8AC3E}">
        <p14:creationId xmlns:p14="http://schemas.microsoft.com/office/powerpoint/2010/main" val="3954578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86E43-0E50-EA0E-8DC8-037378655DA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832498C-49C1-1892-3056-10AE22CF960C}"/>
              </a:ext>
            </a:extLst>
          </p:cNvPr>
          <p:cNvSpPr>
            <a:spLocks noGrp="1"/>
          </p:cNvSpPr>
          <p:nvPr>
            <p:ph type="title"/>
          </p:nvPr>
        </p:nvSpPr>
        <p:spPr>
          <a:xfrm>
            <a:off x="6976283" y="670718"/>
            <a:ext cx="4677697" cy="5195017"/>
          </a:xfrm>
        </p:spPr>
        <p:txBody>
          <a:bodyPr>
            <a:normAutofit/>
          </a:bodyPr>
          <a:lstStyle/>
          <a:p>
            <a:r>
              <a:rPr lang="en-US" sz="4800">
                <a:solidFill>
                  <a:srgbClr val="001489"/>
                </a:solidFill>
                <a:latin typeface="+mj-lt"/>
              </a:rPr>
              <a:t>Questions?</a:t>
            </a:r>
          </a:p>
        </p:txBody>
      </p:sp>
    </p:spTree>
    <p:extLst>
      <p:ext uri="{BB962C8B-B14F-4D97-AF65-F5344CB8AC3E}">
        <p14:creationId xmlns:p14="http://schemas.microsoft.com/office/powerpoint/2010/main" val="597320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DFCD4-660F-F7BE-E1CF-3479A9389652}"/>
            </a:ext>
          </a:extLst>
        </p:cNvPr>
        <p:cNvGrpSpPr/>
        <p:nvPr/>
      </p:nvGrpSpPr>
      <p:grpSpPr>
        <a:xfrm>
          <a:off x="0" y="0"/>
          <a:ext cx="0" cy="0"/>
          <a:chOff x="0" y="0"/>
          <a:chExt cx="0" cy="0"/>
        </a:xfrm>
      </p:grpSpPr>
      <p:pic>
        <p:nvPicPr>
          <p:cNvPr id="21" name="Picture 20" descr="Amanda Cole, email amanda.cole@nebraska.gov">
            <a:extLst>
              <a:ext uri="{FF2B5EF4-FFF2-40B4-BE49-F238E27FC236}">
                <a16:creationId xmlns:a16="http://schemas.microsoft.com/office/drawing/2014/main" id="{E802B97A-414A-1800-F1F2-49FFFE1764E6}"/>
              </a:ext>
            </a:extLst>
          </p:cNvPr>
          <p:cNvPicPr>
            <a:picLocks noChangeAspect="1"/>
          </p:cNvPicPr>
          <p:nvPr/>
        </p:nvPicPr>
        <p:blipFill>
          <a:blip r:embed="rId3">
            <a:extLst>
              <a:ext uri="{BEBA8EAE-BF5A-486C-A8C5-ECC9F3942E4B}">
                <a14:imgProps xmlns:a14="http://schemas.microsoft.com/office/drawing/2010/main">
                  <a14:imgLayer r:embed="rId4">
                    <a14:imgEffect>
                      <a14:saturation sat="108000"/>
                    </a14:imgEffect>
                  </a14:imgLayer>
                </a14:imgProps>
              </a:ext>
            </a:extLst>
          </a:blip>
          <a:srcRect l="49831" r="1156"/>
          <a:stretch>
            <a:fillRect/>
          </a:stretch>
        </p:blipFill>
        <p:spPr>
          <a:xfrm>
            <a:off x="7013483" y="3991793"/>
            <a:ext cx="4677697" cy="1116687"/>
          </a:xfrm>
          <a:prstGeom prst="rect">
            <a:avLst/>
          </a:prstGeom>
          <a:effectLst>
            <a:outerShdw blurRad="50800" dist="50800" dir="5400000" algn="ctr" rotWithShape="0">
              <a:srgbClr val="000000">
                <a:alpha val="29000"/>
              </a:srgbClr>
            </a:outerShdw>
          </a:effectLst>
        </p:spPr>
      </p:pic>
      <p:pic>
        <p:nvPicPr>
          <p:cNvPr id="19" name="Picture 18" descr="Teri Sloup, email teri.sloup@nebraska.gov">
            <a:extLst>
              <a:ext uri="{FF2B5EF4-FFF2-40B4-BE49-F238E27FC236}">
                <a16:creationId xmlns:a16="http://schemas.microsoft.com/office/drawing/2014/main" id="{215F39BC-3A99-7208-3974-C2848C58E876}"/>
              </a:ext>
            </a:extLst>
          </p:cNvPr>
          <p:cNvPicPr>
            <a:picLocks noChangeAspect="1"/>
          </p:cNvPicPr>
          <p:nvPr/>
        </p:nvPicPr>
        <p:blipFill>
          <a:blip r:embed="rId3">
            <a:extLst>
              <a:ext uri="{BEBA8EAE-BF5A-486C-A8C5-ECC9F3942E4B}">
                <a14:imgProps xmlns:a14="http://schemas.microsoft.com/office/drawing/2010/main">
                  <a14:imgLayer r:embed="rId4">
                    <a14:imgEffect>
                      <a14:saturation sat="108000"/>
                    </a14:imgEffect>
                  </a14:imgLayer>
                </a14:imgProps>
              </a:ext>
            </a:extLst>
          </a:blip>
          <a:srcRect r="49244"/>
          <a:stretch>
            <a:fillRect/>
          </a:stretch>
        </p:blipFill>
        <p:spPr>
          <a:xfrm>
            <a:off x="7013482" y="2424624"/>
            <a:ext cx="4677697" cy="1116687"/>
          </a:xfrm>
          <a:prstGeom prst="rect">
            <a:avLst/>
          </a:prstGeom>
          <a:noFill/>
          <a:effectLst>
            <a:outerShdw blurRad="50800" dist="50800" dir="5400000" algn="ctr" rotWithShape="0">
              <a:srgbClr val="000000">
                <a:alpha val="29000"/>
              </a:srgbClr>
            </a:outerShdw>
          </a:effectLst>
        </p:spPr>
      </p:pic>
      <p:sp>
        <p:nvSpPr>
          <p:cNvPr id="4" name="Title 3">
            <a:extLst>
              <a:ext uri="{FF2B5EF4-FFF2-40B4-BE49-F238E27FC236}">
                <a16:creationId xmlns:a16="http://schemas.microsoft.com/office/drawing/2014/main" id="{DF6E599E-565C-0C26-0759-366440BBAA3C}"/>
              </a:ext>
            </a:extLst>
          </p:cNvPr>
          <p:cNvSpPr>
            <a:spLocks noGrp="1"/>
          </p:cNvSpPr>
          <p:nvPr>
            <p:ph type="title"/>
          </p:nvPr>
        </p:nvSpPr>
        <p:spPr>
          <a:xfrm>
            <a:off x="1541325" y="2658678"/>
            <a:ext cx="4677697" cy="929482"/>
          </a:xfrm>
        </p:spPr>
        <p:txBody>
          <a:bodyPr>
            <a:normAutofit/>
          </a:bodyPr>
          <a:lstStyle/>
          <a:p>
            <a:r>
              <a:rPr lang="en-US" sz="5400">
                <a:latin typeface="+mj-lt"/>
              </a:rPr>
              <a:t>Thank You!</a:t>
            </a:r>
          </a:p>
        </p:txBody>
      </p:sp>
      <p:sp>
        <p:nvSpPr>
          <p:cNvPr id="10" name="TextBox 9">
            <a:extLst>
              <a:ext uri="{FF2B5EF4-FFF2-40B4-BE49-F238E27FC236}">
                <a16:creationId xmlns:a16="http://schemas.microsoft.com/office/drawing/2014/main" id="{624AAAE4-ED39-2845-2D9E-49619BA3CDCD}"/>
              </a:ext>
            </a:extLst>
          </p:cNvPr>
          <p:cNvSpPr txBox="1"/>
          <p:nvPr/>
        </p:nvSpPr>
        <p:spPr>
          <a:xfrm>
            <a:off x="7382081" y="1389368"/>
            <a:ext cx="3940502" cy="584775"/>
          </a:xfrm>
          <a:prstGeom prst="rect">
            <a:avLst/>
          </a:prstGeom>
          <a:noFill/>
        </p:spPr>
        <p:txBody>
          <a:bodyPr wrap="none" rtlCol="0">
            <a:spAutoFit/>
          </a:bodyPr>
          <a:lstStyle/>
          <a:p>
            <a:r>
              <a:rPr lang="en-US" sz="3200" b="1">
                <a:solidFill>
                  <a:srgbClr val="001489"/>
                </a:solidFill>
              </a:rPr>
              <a:t>CTE Grants Support</a:t>
            </a:r>
          </a:p>
        </p:txBody>
      </p:sp>
    </p:spTree>
    <p:extLst>
      <p:ext uri="{BB962C8B-B14F-4D97-AF65-F5344CB8AC3E}">
        <p14:creationId xmlns:p14="http://schemas.microsoft.com/office/powerpoint/2010/main" val="505685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6BF53-D9FC-1CE0-1F85-D7690D836B5F}"/>
              </a:ext>
            </a:extLst>
          </p:cNvPr>
          <p:cNvSpPr>
            <a:spLocks noGrp="1"/>
          </p:cNvSpPr>
          <p:nvPr>
            <p:ph type="title"/>
          </p:nvPr>
        </p:nvSpPr>
        <p:spPr>
          <a:xfrm>
            <a:off x="1457324" y="-1429431"/>
            <a:ext cx="9896475" cy="1429431"/>
          </a:xfrm>
        </p:spPr>
        <p:txBody>
          <a:bodyPr vert="horz" lIns="91440" tIns="45720" rIns="91440" bIns="45720" rtlCol="0" anchor="b">
            <a:normAutofit/>
          </a:bodyPr>
          <a:lstStyle/>
          <a:p>
            <a:r>
              <a:rPr lang="en-US"/>
              <a:t>What can CTE funds be spent on?</a:t>
            </a:r>
          </a:p>
        </p:txBody>
      </p:sp>
      <p:grpSp>
        <p:nvGrpSpPr>
          <p:cNvPr id="6" name="Group 5" descr="Man writing on white board &quot;What can CTE funds be spent on?&quot;">
            <a:extLst>
              <a:ext uri="{FF2B5EF4-FFF2-40B4-BE49-F238E27FC236}">
                <a16:creationId xmlns:a16="http://schemas.microsoft.com/office/drawing/2014/main" id="{EB3D8086-6A5F-0046-59F0-6F2BF298A731}"/>
              </a:ext>
            </a:extLst>
          </p:cNvPr>
          <p:cNvGrpSpPr/>
          <p:nvPr/>
        </p:nvGrpSpPr>
        <p:grpSpPr>
          <a:xfrm>
            <a:off x="2255937" y="986391"/>
            <a:ext cx="7680126" cy="4557675"/>
            <a:chOff x="2205641" y="1002866"/>
            <a:chExt cx="7130290" cy="4079497"/>
          </a:xfrm>
        </p:grpSpPr>
        <p:pic>
          <p:nvPicPr>
            <p:cNvPr id="4" name="Picture 9" descr="A person writing on a whiteboard.  They wrote &quot;What can CTE funds be spent on?&quot;">
              <a:extLst>
                <a:ext uri="{FF2B5EF4-FFF2-40B4-BE49-F238E27FC236}">
                  <a16:creationId xmlns:a16="http://schemas.microsoft.com/office/drawing/2014/main" id="{C1E1B22A-0DFE-26D4-4148-E5C442036846}"/>
                </a:ext>
              </a:extLst>
            </p:cNvPr>
            <p:cNvPicPr>
              <a:picLocks noChangeAspect="1"/>
            </p:cNvPicPr>
            <p:nvPr/>
          </p:nvPicPr>
          <p:blipFill>
            <a:blip r:embed="rId3"/>
            <a:srcRect b="49201"/>
            <a:stretch>
              <a:fillRect/>
            </a:stretch>
          </p:blipFill>
          <p:spPr>
            <a:xfrm>
              <a:off x="2205641" y="1002866"/>
              <a:ext cx="7130290" cy="4079497"/>
            </a:xfrm>
            <a:prstGeom prst="rect">
              <a:avLst/>
            </a:prstGeom>
            <a:noFill/>
            <a:ln cap="flat">
              <a:noFill/>
            </a:ln>
          </p:spPr>
        </p:pic>
        <p:sp>
          <p:nvSpPr>
            <p:cNvPr id="5" name="TextBox 10">
              <a:extLst>
                <a:ext uri="{FF2B5EF4-FFF2-40B4-BE49-F238E27FC236}">
                  <a16:creationId xmlns:a16="http://schemas.microsoft.com/office/drawing/2014/main" id="{9EE4CBC9-DE24-531D-A1EB-9FCABC9FEB78}"/>
                </a:ext>
              </a:extLst>
            </p:cNvPr>
            <p:cNvSpPr txBox="1"/>
            <p:nvPr/>
          </p:nvSpPr>
          <p:spPr>
            <a:xfrm>
              <a:off x="2522136" y="1842285"/>
              <a:ext cx="4200211" cy="120032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1" i="0" u="none" strike="noStrike" kern="1200" cap="none" spc="0" baseline="0">
                  <a:solidFill>
                    <a:srgbClr val="000000"/>
                  </a:solidFill>
                  <a:uFillTx/>
                  <a:latin typeface="Aptos"/>
                </a:rPr>
                <a:t>What can CTE funds be spent on? </a:t>
              </a:r>
            </a:p>
          </p:txBody>
        </p:sp>
      </p:grpSp>
    </p:spTree>
    <p:extLst>
      <p:ext uri="{BB962C8B-B14F-4D97-AF65-F5344CB8AC3E}">
        <p14:creationId xmlns:p14="http://schemas.microsoft.com/office/powerpoint/2010/main" val="569478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35642D-A399-2774-B16F-4787B0AB560F}"/>
              </a:ext>
            </a:extLst>
          </p:cNvPr>
          <p:cNvSpPr>
            <a:spLocks noGrp="1"/>
          </p:cNvSpPr>
          <p:nvPr>
            <p:ph type="title"/>
          </p:nvPr>
        </p:nvSpPr>
        <p:spPr>
          <a:xfrm>
            <a:off x="1005015" y="-1429431"/>
            <a:ext cx="10348783" cy="1429431"/>
          </a:xfrm>
        </p:spPr>
        <p:txBody>
          <a:bodyPr vert="horz" lIns="91440" tIns="45720" rIns="91440" bIns="45720" rtlCol="0" anchor="b">
            <a:normAutofit/>
          </a:bodyPr>
          <a:lstStyle/>
          <a:p>
            <a:r>
              <a:rPr lang="en-US"/>
              <a:t>It Depends.</a:t>
            </a:r>
          </a:p>
        </p:txBody>
      </p:sp>
      <p:pic>
        <p:nvPicPr>
          <p:cNvPr id="2" name="Picture 1" descr="Person writing on a whiteboard.  Writing &quot;It Depends.&quot;">
            <a:extLst>
              <a:ext uri="{FF2B5EF4-FFF2-40B4-BE49-F238E27FC236}">
                <a16:creationId xmlns:a16="http://schemas.microsoft.com/office/drawing/2014/main" id="{481A8310-E06A-67F9-39E0-F207B1E4534B}"/>
              </a:ext>
            </a:extLst>
          </p:cNvPr>
          <p:cNvPicPr>
            <a:picLocks noChangeAspect="1"/>
          </p:cNvPicPr>
          <p:nvPr/>
        </p:nvPicPr>
        <p:blipFill>
          <a:blip r:embed="rId2"/>
          <a:stretch>
            <a:fillRect/>
          </a:stretch>
        </p:blipFill>
        <p:spPr>
          <a:xfrm>
            <a:off x="1353572" y="644611"/>
            <a:ext cx="8285432" cy="4611129"/>
          </a:xfrm>
          <a:prstGeom prst="rect">
            <a:avLst/>
          </a:prstGeom>
        </p:spPr>
      </p:pic>
    </p:spTree>
    <p:extLst>
      <p:ext uri="{BB962C8B-B14F-4D97-AF65-F5344CB8AC3E}">
        <p14:creationId xmlns:p14="http://schemas.microsoft.com/office/powerpoint/2010/main" val="2143947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95E49-1386-A1CA-56B3-0F3BF36CB574}"/>
              </a:ext>
            </a:extLst>
          </p:cNvPr>
          <p:cNvSpPr txBox="1">
            <a:spLocks noGrp="1"/>
          </p:cNvSpPr>
          <p:nvPr>
            <p:ph type="title"/>
          </p:nvPr>
        </p:nvSpPr>
        <p:spPr>
          <a:xfrm>
            <a:off x="1841500" y="263529"/>
            <a:ext cx="10248900" cy="1325559"/>
          </a:xfrm>
        </p:spPr>
        <p:txBody>
          <a:bodyPr>
            <a:normAutofit/>
          </a:bodyPr>
          <a:lstStyle/>
          <a:p>
            <a:pPr lvl="0"/>
            <a:r>
              <a:rPr lang="en-US" sz="4200" b="1">
                <a:latin typeface="+mj-lt"/>
              </a:rPr>
              <a:t>Nebraska CTE Administrators’ Guide</a:t>
            </a:r>
          </a:p>
        </p:txBody>
      </p:sp>
      <p:pic>
        <p:nvPicPr>
          <p:cNvPr id="7" name="Picture 6" descr="Cover image for the Nebraska CTE Administrators' Guide">
            <a:extLst>
              <a:ext uri="{FF2B5EF4-FFF2-40B4-BE49-F238E27FC236}">
                <a16:creationId xmlns:a16="http://schemas.microsoft.com/office/drawing/2014/main" id="{16F701AD-5EE1-F264-82C7-1C83C301B34F}"/>
              </a:ext>
            </a:extLst>
          </p:cNvPr>
          <p:cNvPicPr>
            <a:picLocks noChangeAspect="1"/>
          </p:cNvPicPr>
          <p:nvPr/>
        </p:nvPicPr>
        <p:blipFill>
          <a:blip r:embed="rId3"/>
          <a:stretch>
            <a:fillRect/>
          </a:stretch>
        </p:blipFill>
        <p:spPr>
          <a:xfrm rot="21035038">
            <a:off x="1664843" y="2010563"/>
            <a:ext cx="2560020" cy="380039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Content Placeholder 5">
            <a:extLst>
              <a:ext uri="{FF2B5EF4-FFF2-40B4-BE49-F238E27FC236}">
                <a16:creationId xmlns:a16="http://schemas.microsoft.com/office/drawing/2014/main" id="{B9A6F641-1C24-1AFD-4C33-AAAC18DCEE4F}"/>
              </a:ext>
            </a:extLst>
          </p:cNvPr>
          <p:cNvSpPr txBox="1"/>
          <p:nvPr/>
        </p:nvSpPr>
        <p:spPr>
          <a:xfrm>
            <a:off x="5296829" y="1728440"/>
            <a:ext cx="6159190" cy="3689948"/>
          </a:xfrm>
          <a:prstGeom prst="rect">
            <a:avLst/>
          </a:prstGeom>
          <a:noFill/>
          <a:ln cap="flat">
            <a:noFill/>
          </a:ln>
        </p:spPr>
        <p:txBody>
          <a:bodyPr vert="horz" wrap="square" lIns="91421" tIns="91421" rIns="91421" bIns="91421" anchor="t" anchorCtr="0" compatLnSpc="1">
            <a:noAutofit/>
          </a:bodyPr>
          <a:lstStyle/>
          <a:p>
            <a:pPr marL="285750" lvl="0" indent="-285750">
              <a:buSzPct val="100000"/>
              <a:buFont typeface="Arial" pitchFamily="34"/>
              <a:buChar char="•"/>
              <a:defRPr sz="1800" b="0" i="0" u="none" strike="noStrike" kern="0" cap="none" spc="0" baseline="0">
                <a:solidFill>
                  <a:srgbClr val="000000"/>
                </a:solidFill>
                <a:uFillTx/>
              </a:defRPr>
            </a:pPr>
            <a:r>
              <a:rPr lang="en-US" sz="2800">
                <a:solidFill>
                  <a:srgbClr val="000000"/>
                </a:solidFill>
              </a:rPr>
              <a:t>All things CTE Grants! </a:t>
            </a:r>
          </a:p>
          <a:p>
            <a:pPr marL="285750" lvl="0" indent="-285750">
              <a:buSzPct val="100000"/>
              <a:buFont typeface="Arial" pitchFamily="34"/>
              <a:buChar char="•"/>
              <a:defRPr sz="1800" b="0" i="0" u="none" strike="noStrike" kern="0" cap="none" spc="0" baseline="0">
                <a:solidFill>
                  <a:srgbClr val="000000"/>
                </a:solidFill>
                <a:uFillTx/>
              </a:defRPr>
            </a:pPr>
            <a:r>
              <a:rPr lang="en-US" sz="2800">
                <a:solidFill>
                  <a:srgbClr val="000000"/>
                </a:solidFill>
              </a:rPr>
              <a:t>Includes Guidance for </a:t>
            </a:r>
          </a:p>
          <a:p>
            <a:pPr marL="742950" lvl="1" indent="-285750">
              <a:buSzPct val="100000"/>
              <a:buFont typeface="Arial" pitchFamily="34"/>
              <a:buChar char="•"/>
              <a:defRPr sz="1800" b="0" i="0" u="none" strike="noStrike" kern="0" cap="none" spc="0" baseline="0">
                <a:solidFill>
                  <a:srgbClr val="000000"/>
                </a:solidFill>
                <a:uFillTx/>
              </a:defRPr>
            </a:pPr>
            <a:r>
              <a:rPr lang="en-US" sz="2800">
                <a:solidFill>
                  <a:srgbClr val="000000"/>
                </a:solidFill>
              </a:rPr>
              <a:t>Perkins Basic </a:t>
            </a:r>
          </a:p>
          <a:p>
            <a:pPr marL="742950" lvl="1" indent="-285750">
              <a:buSzPct val="100000"/>
              <a:buFont typeface="Arial" pitchFamily="34"/>
              <a:buChar char="•"/>
              <a:defRPr sz="1800" b="0" i="0" u="none" strike="noStrike" kern="0" cap="none" spc="0" baseline="0">
                <a:solidFill>
                  <a:srgbClr val="000000"/>
                </a:solidFill>
                <a:uFillTx/>
              </a:defRPr>
            </a:pPr>
            <a:r>
              <a:rPr lang="en-US" sz="2800" err="1">
                <a:solidFill>
                  <a:srgbClr val="000000"/>
                </a:solidFill>
              </a:rPr>
              <a:t>reVISION</a:t>
            </a:r>
            <a:r>
              <a:rPr lang="en-US" sz="2800">
                <a:solidFill>
                  <a:srgbClr val="000000"/>
                </a:solidFill>
              </a:rPr>
              <a:t> Action, and </a:t>
            </a:r>
          </a:p>
          <a:p>
            <a:pPr marL="742950" lvl="1" indent="-285750">
              <a:buSzPct val="100000"/>
              <a:buFont typeface="Arial" pitchFamily="34"/>
              <a:buChar char="•"/>
              <a:defRPr sz="1800" b="0" i="0" u="none" strike="noStrike" kern="0" cap="none" spc="0" baseline="0">
                <a:solidFill>
                  <a:srgbClr val="000000"/>
                </a:solidFill>
                <a:uFillTx/>
              </a:defRPr>
            </a:pPr>
            <a:r>
              <a:rPr lang="en-US" sz="2800">
                <a:solidFill>
                  <a:srgbClr val="000000"/>
                </a:solidFill>
              </a:rPr>
              <a:t>State CTE Grants</a:t>
            </a:r>
          </a:p>
          <a:p>
            <a:pPr marL="285750" lvl="0" indent="-285750">
              <a:buSzPct val="100000"/>
              <a:buFont typeface="Arial" pitchFamily="34"/>
              <a:buChar char="•"/>
              <a:defRPr sz="1800" b="0" i="0" u="none" strike="noStrike" kern="0" cap="none" spc="0" baseline="0">
                <a:solidFill>
                  <a:srgbClr val="000000"/>
                </a:solidFill>
                <a:uFillTx/>
              </a:defRPr>
            </a:pPr>
            <a:r>
              <a:rPr lang="en-US" sz="2800">
                <a:solidFill>
                  <a:srgbClr val="000000"/>
                </a:solidFill>
              </a:rPr>
              <a:t>CTE Program Administration </a:t>
            </a:r>
          </a:p>
          <a:p>
            <a:pPr marL="285750" lvl="0" indent="-285750">
              <a:buSzPct val="100000"/>
              <a:buFont typeface="Arial" pitchFamily="34"/>
              <a:buChar char="•"/>
              <a:defRPr sz="1800" b="0" i="0" u="none" strike="noStrike" kern="0" cap="none" spc="0" baseline="0">
                <a:solidFill>
                  <a:srgbClr val="000000"/>
                </a:solidFill>
                <a:uFillTx/>
              </a:defRPr>
            </a:pPr>
            <a:r>
              <a:rPr lang="en-US" sz="2800">
                <a:solidFill>
                  <a:srgbClr val="000000"/>
                </a:solidFill>
              </a:rPr>
              <a:t>Allowable and Non-Allowable Uses of Funds</a:t>
            </a:r>
          </a:p>
          <a:p>
            <a:pPr marL="0" marR="0" lvl="1" algn="l" defTabSz="914400" rtl="0" fontAlgn="auto" hangingPunct="1">
              <a:lnSpc>
                <a:spcPct val="80000"/>
              </a:lnSpc>
              <a:spcBef>
                <a:spcPts val="0"/>
              </a:spcBef>
              <a:spcAft>
                <a:spcPts val="0"/>
              </a:spcAft>
              <a:buClr>
                <a:srgbClr val="000000"/>
              </a:buClr>
              <a:buSzPts val="2400"/>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Aptos"/>
            </a:endParaRPr>
          </a:p>
        </p:txBody>
      </p:sp>
      <p:sp>
        <p:nvSpPr>
          <p:cNvPr id="9" name="TextBox 8">
            <a:extLst>
              <a:ext uri="{FF2B5EF4-FFF2-40B4-BE49-F238E27FC236}">
                <a16:creationId xmlns:a16="http://schemas.microsoft.com/office/drawing/2014/main" id="{3AFDCB31-BBBB-E734-F5FF-53D35497B065}"/>
              </a:ext>
            </a:extLst>
          </p:cNvPr>
          <p:cNvSpPr txBox="1"/>
          <p:nvPr/>
        </p:nvSpPr>
        <p:spPr>
          <a:xfrm>
            <a:off x="4813301" y="5720022"/>
            <a:ext cx="6921499" cy="461665"/>
          </a:xfrm>
          <a:prstGeom prst="rect">
            <a:avLst/>
          </a:prstGeom>
          <a:noFill/>
        </p:spPr>
        <p:txBody>
          <a:bodyPr wrap="square">
            <a:spAutoFit/>
          </a:bodyPr>
          <a:lstStyle/>
          <a:p>
            <a:pPr algn="ctr"/>
            <a:r>
              <a:rPr lang="en-US" sz="2400" b="1">
                <a:solidFill>
                  <a:srgbClr val="001489"/>
                </a:solidFill>
                <a:hlinkClick r:id="rId4">
                  <a:extLst>
                    <a:ext uri="{A12FA001-AC4F-418D-AE19-62706E023703}">
                      <ahyp:hlinkClr xmlns:ahyp="http://schemas.microsoft.com/office/drawing/2018/hyperlinkcolor" val="tx"/>
                    </a:ext>
                  </a:extLst>
                </a:hlinkClick>
              </a:rPr>
              <a:t>https://www.education.ne.gov/nce/cte-grants/</a:t>
            </a:r>
            <a:r>
              <a:rPr lang="en-US" sz="2400" b="1">
                <a:solidFill>
                  <a:srgbClr val="001489"/>
                </a:solidFill>
              </a:rPr>
              <a:t> </a:t>
            </a:r>
          </a:p>
        </p:txBody>
      </p:sp>
    </p:spTree>
    <p:extLst>
      <p:ext uri="{BB962C8B-B14F-4D97-AF65-F5344CB8AC3E}">
        <p14:creationId xmlns:p14="http://schemas.microsoft.com/office/powerpoint/2010/main" val="457136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1AE30-7E3A-F731-0E00-9BD71ECA74A2}"/>
              </a:ext>
            </a:extLst>
          </p:cNvPr>
          <p:cNvSpPr>
            <a:spLocks noGrp="1"/>
          </p:cNvSpPr>
          <p:nvPr>
            <p:ph type="title"/>
          </p:nvPr>
        </p:nvSpPr>
        <p:spPr>
          <a:xfrm>
            <a:off x="1005015" y="415269"/>
            <a:ext cx="10348783" cy="1413531"/>
          </a:xfrm>
        </p:spPr>
        <p:txBody>
          <a:bodyPr/>
          <a:lstStyle/>
          <a:p>
            <a:r>
              <a:rPr lang="en-US"/>
              <a:t>CTE Grant Administrators’ Guide</a:t>
            </a:r>
          </a:p>
        </p:txBody>
      </p:sp>
      <p:sp>
        <p:nvSpPr>
          <p:cNvPr id="7" name="Content Placeholder 6">
            <a:extLst>
              <a:ext uri="{FF2B5EF4-FFF2-40B4-BE49-F238E27FC236}">
                <a16:creationId xmlns:a16="http://schemas.microsoft.com/office/drawing/2014/main" id="{8313546A-F524-7FAA-B1FA-A2866791E520}"/>
              </a:ext>
            </a:extLst>
          </p:cNvPr>
          <p:cNvSpPr>
            <a:spLocks noGrp="1"/>
          </p:cNvSpPr>
          <p:nvPr>
            <p:ph idx="1"/>
          </p:nvPr>
        </p:nvSpPr>
        <p:spPr>
          <a:xfrm>
            <a:off x="1005014" y="3500527"/>
            <a:ext cx="8942854" cy="3221819"/>
          </a:xfrm>
        </p:spPr>
        <p:txBody>
          <a:bodyPr>
            <a:normAutofit fontScale="92500" lnSpcReduction="20000"/>
          </a:bodyPr>
          <a:lstStyle/>
          <a:p>
            <a:pPr marL="0" indent="0">
              <a:buNone/>
            </a:pPr>
            <a:r>
              <a:rPr lang="en-US" sz="2400" i="1" u="sng">
                <a:solidFill>
                  <a:srgbClr val="001489"/>
                </a:solidFill>
                <a:latin typeface="+mn-lt"/>
              </a:rPr>
              <a:t>Notes:</a:t>
            </a:r>
            <a:r>
              <a:rPr lang="en-US" sz="2400" i="1">
                <a:solidFill>
                  <a:srgbClr val="001489"/>
                </a:solidFill>
                <a:latin typeface="+mn-lt"/>
              </a:rPr>
              <a:t>  </a:t>
            </a:r>
            <a:r>
              <a:rPr lang="en-US" sz="2400" b="1" i="1">
                <a:latin typeface="+mn-lt"/>
              </a:rPr>
              <a:t>Relative to federally funded grants</a:t>
            </a:r>
            <a:r>
              <a:rPr lang="en-US" sz="2400">
                <a:latin typeface="+mn-lt"/>
              </a:rPr>
              <a:t> (Perkins and </a:t>
            </a:r>
            <a:r>
              <a:rPr lang="en-US" sz="2400" err="1">
                <a:latin typeface="+mn-lt"/>
              </a:rPr>
              <a:t>reVISION</a:t>
            </a:r>
            <a:r>
              <a:rPr lang="en-US" sz="2400">
                <a:latin typeface="+mn-lt"/>
              </a:rPr>
              <a:t>), federal funds cannot be used to pay for consumable supplies to maintain a CTE program. These include, but are not limited to items such as: CO2 cartridges; drill bits; food for culinary courses; ink; lumber; office supplies (e.g., markers, glue, shears); paper; plants; potting soil; printer filament, cartridges and toner; replacement batteries; markers and pencils/crayons; and welding rods/wire. </a:t>
            </a:r>
            <a:r>
              <a:rPr lang="en-US" sz="2400" b="1" i="1">
                <a:latin typeface="+mn-lt"/>
              </a:rPr>
              <a:t>However</a:t>
            </a:r>
            <a:r>
              <a:rPr lang="en-US" sz="2400">
                <a:latin typeface="+mn-lt"/>
              </a:rPr>
              <a:t>, if the supplies or equipment is for implementing a new approved CTE program of study or updating based on alignment to state standards, supplies to start-up the program may be considered allowable. Prior approval is required.</a:t>
            </a:r>
          </a:p>
          <a:p>
            <a:pPr marL="0" indent="0">
              <a:buNone/>
            </a:pPr>
            <a:endParaRPr lang="en-US" sz="2400">
              <a:latin typeface="+mn-lt"/>
            </a:endParaRPr>
          </a:p>
          <a:p>
            <a:pPr marL="0" indent="0" algn="ctr">
              <a:buNone/>
            </a:pPr>
            <a:r>
              <a:rPr lang="en-US" sz="2400">
                <a:solidFill>
                  <a:srgbClr val="001489"/>
                </a:solidFill>
                <a:latin typeface="+mn-lt"/>
                <a:hlinkClick r:id="rId3">
                  <a:extLst>
                    <a:ext uri="{A12FA001-AC4F-418D-AE19-62706E023703}">
                      <ahyp:hlinkClr xmlns:ahyp="http://schemas.microsoft.com/office/drawing/2018/hyperlinkcolor" val="tx"/>
                    </a:ext>
                  </a:extLst>
                </a:hlinkClick>
              </a:rPr>
              <a:t>CTE Grants Administrators' Guide</a:t>
            </a:r>
            <a:endParaRPr lang="en-US" sz="2400">
              <a:solidFill>
                <a:srgbClr val="001489"/>
              </a:solidFill>
              <a:latin typeface="+mn-lt"/>
            </a:endParaRPr>
          </a:p>
          <a:p>
            <a:pPr marL="0" indent="0">
              <a:buNone/>
            </a:pPr>
            <a:endParaRPr lang="en-US"/>
          </a:p>
        </p:txBody>
      </p:sp>
      <p:pic>
        <p:nvPicPr>
          <p:cNvPr id="9" name="Picture 8" descr="Table comparing funding sources for consumable supplies or equipment, listing Perkins and reVISION (Federal) as non-allowable with exceptions and State CTE Grant (State) as allowable. The table uses blue headers with a red cross and green checkmark to indicate allowability status.">
            <a:extLst>
              <a:ext uri="{FF2B5EF4-FFF2-40B4-BE49-F238E27FC236}">
                <a16:creationId xmlns:a16="http://schemas.microsoft.com/office/drawing/2014/main" id="{F9C51BAA-8AD6-131E-DE98-6E7B3175D958}"/>
              </a:ext>
            </a:extLst>
          </p:cNvPr>
          <p:cNvPicPr>
            <a:picLocks noChangeAspect="1"/>
          </p:cNvPicPr>
          <p:nvPr/>
        </p:nvPicPr>
        <p:blipFill>
          <a:blip r:embed="rId4"/>
          <a:stretch>
            <a:fillRect/>
          </a:stretch>
        </p:blipFill>
        <p:spPr>
          <a:xfrm>
            <a:off x="678713" y="1914865"/>
            <a:ext cx="7540256" cy="1585662"/>
          </a:xfrm>
          <a:prstGeom prst="rect">
            <a:avLst/>
          </a:prstGeom>
        </p:spPr>
      </p:pic>
    </p:spTree>
    <p:extLst>
      <p:ext uri="{BB962C8B-B14F-4D97-AF65-F5344CB8AC3E}">
        <p14:creationId xmlns:p14="http://schemas.microsoft.com/office/powerpoint/2010/main" val="3409249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4B5695-C5CA-646E-FDDB-F61EE308BACC}"/>
              </a:ext>
            </a:extLst>
          </p:cNvPr>
          <p:cNvSpPr>
            <a:spLocks noGrp="1"/>
          </p:cNvSpPr>
          <p:nvPr>
            <p:ph type="title"/>
          </p:nvPr>
        </p:nvSpPr>
        <p:spPr>
          <a:xfrm>
            <a:off x="6134100" y="902906"/>
            <a:ext cx="5257799" cy="1181100"/>
          </a:xfrm>
        </p:spPr>
        <p:txBody>
          <a:bodyPr>
            <a:normAutofit fontScale="90000"/>
          </a:bodyPr>
          <a:lstStyle/>
          <a:p>
            <a:r>
              <a:rPr lang="en-US" sz="5400">
                <a:latin typeface="+mj-lt"/>
              </a:rPr>
              <a:t>Tom Goeschel</a:t>
            </a:r>
            <a:br>
              <a:rPr lang="en-US"/>
            </a:br>
            <a:endParaRPr lang="en-US"/>
          </a:p>
        </p:txBody>
      </p:sp>
      <p:sp>
        <p:nvSpPr>
          <p:cNvPr id="3" name="Content Placeholder 2">
            <a:extLst>
              <a:ext uri="{FF2B5EF4-FFF2-40B4-BE49-F238E27FC236}">
                <a16:creationId xmlns:a16="http://schemas.microsoft.com/office/drawing/2014/main" id="{761A676D-B6E4-F1B0-D924-3220CED21EE7}"/>
              </a:ext>
            </a:extLst>
          </p:cNvPr>
          <p:cNvSpPr>
            <a:spLocks noGrp="1"/>
          </p:cNvSpPr>
          <p:nvPr>
            <p:ph idx="1"/>
          </p:nvPr>
        </p:nvSpPr>
        <p:spPr>
          <a:xfrm>
            <a:off x="6134100" y="1825625"/>
            <a:ext cx="5219700" cy="4351338"/>
          </a:xfrm>
        </p:spPr>
        <p:txBody>
          <a:bodyPr/>
          <a:lstStyle/>
          <a:p>
            <a:pPr marL="0" indent="0">
              <a:buNone/>
            </a:pPr>
            <a:r>
              <a:rPr lang="en-US">
                <a:latin typeface="+mn-lt"/>
              </a:rPr>
              <a:t>Controller</a:t>
            </a:r>
          </a:p>
          <a:p>
            <a:pPr marL="0" indent="0">
              <a:buNone/>
            </a:pPr>
            <a:r>
              <a:rPr lang="en-US">
                <a:latin typeface="+mn-lt"/>
              </a:rPr>
              <a:t>CHI Health Center Omaha and Charles Schwab Field Omaha</a:t>
            </a:r>
            <a:endParaRPr lang="en-US" sz="1600">
              <a:latin typeface="+mn-lt"/>
            </a:endParaRPr>
          </a:p>
          <a:p>
            <a:pPr marL="0" indent="0">
              <a:buNone/>
            </a:pPr>
            <a:r>
              <a:rPr lang="en-US" sz="1600">
                <a:latin typeface="+mn-lt"/>
              </a:rPr>
              <a:t> </a:t>
            </a:r>
            <a:endParaRPr lang="en-US" sz="1100">
              <a:latin typeface="+mn-lt"/>
            </a:endParaRPr>
          </a:p>
          <a:p>
            <a:pPr marL="0" indent="0">
              <a:buNone/>
            </a:pPr>
            <a:r>
              <a:rPr lang="en-US" sz="2400" i="1">
                <a:latin typeface="+mn-lt"/>
              </a:rPr>
              <a:t>Formally Director of Grants Compliance, Nebraska Department of Education</a:t>
            </a:r>
            <a:br>
              <a:rPr lang="en-US" sz="2400" i="1">
                <a:latin typeface="+mn-lt"/>
              </a:rPr>
            </a:br>
            <a:br>
              <a:rPr lang="en-US">
                <a:latin typeface="+mn-lt"/>
              </a:rPr>
            </a:br>
            <a:r>
              <a:rPr lang="en-US" sz="2400" i="1">
                <a:latin typeface="+mn-lt"/>
              </a:rPr>
              <a:t>Manager, State of Nebraska Auditor of Public Accounts. </a:t>
            </a:r>
            <a:endParaRPr lang="en-US" i="1">
              <a:latin typeface="+mn-lt"/>
            </a:endParaRPr>
          </a:p>
        </p:txBody>
      </p:sp>
      <p:pic>
        <p:nvPicPr>
          <p:cNvPr id="4" name="Picture 3">
            <a:extLst>
              <a:ext uri="{FF2B5EF4-FFF2-40B4-BE49-F238E27FC236}">
                <a16:creationId xmlns:a16="http://schemas.microsoft.com/office/drawing/2014/main" id="{52E2BCF6-857E-10CD-9EBA-29DE1C616934}"/>
              </a:ext>
              <a:ext uri="{C183D7F6-B498-43B3-948B-1728B52AA6E4}">
                <adec:decorative xmlns:adec="http://schemas.microsoft.com/office/drawing/2017/decorative" val="1"/>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14750" t="12450" r="3" b="9511"/>
          <a:stretch/>
        </p:blipFill>
        <p:spPr>
          <a:xfrm>
            <a:off x="1409700" y="902906"/>
            <a:ext cx="4129086" cy="4594987"/>
          </a:xfrm>
          <a:prstGeom prst="rect">
            <a:avLst/>
          </a:prstGeom>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11226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66E196-F65C-2515-DEAB-AABCEBDCC8C1}"/>
              </a:ext>
            </a:extLst>
          </p:cNvPr>
          <p:cNvSpPr>
            <a:spLocks noGrp="1"/>
          </p:cNvSpPr>
          <p:nvPr>
            <p:ph type="title"/>
          </p:nvPr>
        </p:nvSpPr>
        <p:spPr/>
        <p:txBody>
          <a:bodyPr/>
          <a:lstStyle/>
          <a:p>
            <a:r>
              <a:rPr lang="en-US">
                <a:latin typeface="+mj-lt"/>
              </a:rPr>
              <a:t>Frequently Asked Questions</a:t>
            </a:r>
          </a:p>
        </p:txBody>
      </p:sp>
      <p:sp>
        <p:nvSpPr>
          <p:cNvPr id="2" name="TextBox 1">
            <a:extLst>
              <a:ext uri="{FF2B5EF4-FFF2-40B4-BE49-F238E27FC236}">
                <a16:creationId xmlns:a16="http://schemas.microsoft.com/office/drawing/2014/main" id="{B65F3E90-35C2-577B-F02C-CA208E1A36D3}"/>
              </a:ext>
            </a:extLst>
          </p:cNvPr>
          <p:cNvSpPr txBox="1"/>
          <p:nvPr/>
        </p:nvSpPr>
        <p:spPr>
          <a:xfrm>
            <a:off x="1130336" y="2059583"/>
            <a:ext cx="10223462" cy="4154984"/>
          </a:xfrm>
          <a:prstGeom prst="rect">
            <a:avLst/>
          </a:prstGeom>
          <a:noFill/>
        </p:spPr>
        <p:txBody>
          <a:bodyPr wrap="square" rtlCol="0">
            <a:spAutoFit/>
          </a:bodyPr>
          <a:lstStyle/>
          <a:p>
            <a:pPr marL="342900" indent="-342900">
              <a:buFont typeface="Arial" panose="020B0604020202020204" pitchFamily="34" charset="0"/>
              <a:buChar char="•"/>
            </a:pPr>
            <a:r>
              <a:rPr lang="en-US" sz="2400">
                <a:solidFill>
                  <a:srgbClr val="212121"/>
                </a:solidFill>
              </a:rPr>
              <a:t>Can a </a:t>
            </a:r>
            <a:r>
              <a:rPr lang="en-US" sz="2400">
                <a:solidFill>
                  <a:srgbClr val="000000"/>
                </a:solidFill>
              </a:rPr>
              <a:t>Grant </a:t>
            </a:r>
            <a:r>
              <a:rPr lang="en-US" sz="2400">
                <a:solidFill>
                  <a:srgbClr val="212121"/>
                </a:solidFill>
              </a:rPr>
              <a:t>sub-recipient make a payment for an item from a soon-to-expire grant, and then make the final payment from a successive grant?</a:t>
            </a:r>
          </a:p>
          <a:p>
            <a:endParaRPr lang="en-US" sz="2400">
              <a:solidFill>
                <a:srgbClr val="212121"/>
              </a:solidFill>
            </a:endParaRPr>
          </a:p>
          <a:p>
            <a:pPr marL="342900" indent="-342900">
              <a:buFont typeface="Arial" panose="020B0604020202020204" pitchFamily="34" charset="0"/>
              <a:buChar char="•"/>
            </a:pPr>
            <a:r>
              <a:rPr lang="en-US" sz="2400">
                <a:solidFill>
                  <a:srgbClr val="000000"/>
                </a:solidFill>
              </a:rPr>
              <a:t>Can a Perkins consortium use</a:t>
            </a:r>
            <a:r>
              <a:rPr lang="en-US" sz="2400">
                <a:solidFill>
                  <a:srgbClr val="70AD47"/>
                </a:solidFill>
              </a:rPr>
              <a:t> </a:t>
            </a:r>
            <a:r>
              <a:rPr lang="en-US" sz="2400">
                <a:solidFill>
                  <a:srgbClr val="000000"/>
                </a:solidFill>
              </a:rPr>
              <a:t>Perkins funds for a</a:t>
            </a:r>
            <a:r>
              <a:rPr lang="en-US" sz="2400">
                <a:solidFill>
                  <a:srgbClr val="1F497D"/>
                </a:solidFill>
              </a:rPr>
              <a:t> </a:t>
            </a:r>
            <a:r>
              <a:rPr lang="en-US" sz="2400">
                <a:solidFill>
                  <a:srgbClr val="000000"/>
                </a:solidFill>
              </a:rPr>
              <a:t>portion of</a:t>
            </a:r>
            <a:r>
              <a:rPr lang="en-US" sz="2400">
                <a:solidFill>
                  <a:srgbClr val="1F497D"/>
                </a:solidFill>
              </a:rPr>
              <a:t> </a:t>
            </a:r>
            <a:r>
              <a:rPr lang="en-US" sz="2400">
                <a:solidFill>
                  <a:srgbClr val="000000"/>
                </a:solidFill>
              </a:rPr>
              <a:t>the cost of a piece of equipment costing over $10,000 (capital asset) and a participating District use State CTE funds for the other portion? </a:t>
            </a:r>
          </a:p>
          <a:p>
            <a:endParaRPr lang="en-US" sz="2400">
              <a:solidFill>
                <a:srgbClr val="000000"/>
              </a:solidFill>
            </a:endParaRPr>
          </a:p>
          <a:p>
            <a:pPr marL="342900" indent="-342900">
              <a:buFont typeface="Arial" panose="020B0604020202020204" pitchFamily="34" charset="0"/>
              <a:buChar char="•"/>
            </a:pPr>
            <a:r>
              <a:rPr lang="en-US" sz="2400"/>
              <a:t>If the Perkins Consortia uses Perkins funds for a portion of the cost of a piece of equipment costing over $10,000--would </a:t>
            </a:r>
            <a:r>
              <a:rPr lang="en-US" sz="2400" i="1"/>
              <a:t>all associated costs </a:t>
            </a:r>
            <a:r>
              <a:rPr lang="en-US" sz="2400"/>
              <a:t>need to be proportionally split?  </a:t>
            </a:r>
            <a:endParaRPr lang="en-US" sz="2400">
              <a:solidFill>
                <a:srgbClr val="212121"/>
              </a:solidFill>
            </a:endParaRPr>
          </a:p>
          <a:p>
            <a:pPr marL="342900" indent="-342900">
              <a:buFont typeface="Arial" panose="020B0604020202020204" pitchFamily="34" charset="0"/>
              <a:buChar char="•"/>
            </a:pPr>
            <a:endParaRPr lang="en-US" sz="2400">
              <a:solidFill>
                <a:srgbClr val="212121"/>
              </a:solidFill>
              <a:latin typeface="Source Sans Pro" panose="020B0503030403020204" pitchFamily="34" charset="0"/>
            </a:endParaRPr>
          </a:p>
        </p:txBody>
      </p:sp>
    </p:spTree>
    <p:extLst>
      <p:ext uri="{BB962C8B-B14F-4D97-AF65-F5344CB8AC3E}">
        <p14:creationId xmlns:p14="http://schemas.microsoft.com/office/powerpoint/2010/main" val="4063749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1E8B1BF-7348-42A0-F92A-808557B972E1}"/>
              </a:ext>
            </a:extLst>
          </p:cNvPr>
          <p:cNvSpPr txBox="1">
            <a:spLocks noGrp="1"/>
          </p:cNvSpPr>
          <p:nvPr>
            <p:ph type="title" idx="4294967295"/>
          </p:nvPr>
        </p:nvSpPr>
        <p:spPr>
          <a:xfrm>
            <a:off x="1991032" y="404733"/>
            <a:ext cx="9362766" cy="148402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001489"/>
                </a:solidFill>
                <a:effectLst/>
                <a:latin typeface="Century Gothic Pro"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srgbClr val="001489"/>
                </a:solidFill>
                <a:effectLst/>
                <a:uLnTx/>
                <a:uFillTx/>
                <a:latin typeface="+mj-lt"/>
                <a:ea typeface="+mj-ea"/>
                <a:cs typeface="+mj-cs"/>
              </a:rPr>
              <a:t>Frequently Asked Questions</a:t>
            </a:r>
          </a:p>
        </p:txBody>
      </p:sp>
      <p:sp>
        <p:nvSpPr>
          <p:cNvPr id="3" name="Content Placeholder 2">
            <a:extLst>
              <a:ext uri="{FF2B5EF4-FFF2-40B4-BE49-F238E27FC236}">
                <a16:creationId xmlns:a16="http://schemas.microsoft.com/office/drawing/2014/main" id="{1B90D701-8A8C-1717-F4DD-2AC337A44071}"/>
              </a:ext>
            </a:extLst>
          </p:cNvPr>
          <p:cNvSpPr>
            <a:spLocks noGrp="1"/>
          </p:cNvSpPr>
          <p:nvPr>
            <p:ph idx="1"/>
          </p:nvPr>
        </p:nvSpPr>
        <p:spPr>
          <a:xfrm>
            <a:off x="844446" y="2293495"/>
            <a:ext cx="10820331" cy="3901069"/>
          </a:xfrm>
        </p:spPr>
        <p:txBody>
          <a:bodyPr>
            <a:normAutofit fontScale="77500" lnSpcReduction="20000"/>
          </a:bodyPr>
          <a:lstStyle/>
          <a:p>
            <a:pPr marL="403225" indent="-342900">
              <a:lnSpc>
                <a:spcPct val="120000"/>
              </a:lnSpc>
            </a:pPr>
            <a:r>
              <a:rPr lang="en-US">
                <a:solidFill>
                  <a:srgbClr val="212121"/>
                </a:solidFill>
                <a:latin typeface="Aptos" panose="020B0004020202020204" pitchFamily="34" charset="0"/>
              </a:rPr>
              <a:t>Can a 3-year subscription be paid using the funds for the current grant year and prepay the remaining 2 years? </a:t>
            </a:r>
          </a:p>
          <a:p>
            <a:pPr marL="403225" indent="-342900">
              <a:lnSpc>
                <a:spcPct val="120000"/>
              </a:lnSpc>
              <a:buNone/>
            </a:pPr>
            <a:endParaRPr lang="en-US">
              <a:solidFill>
                <a:srgbClr val="212121"/>
              </a:solidFill>
              <a:latin typeface="Aptos" panose="020B0004020202020204" pitchFamily="34" charset="0"/>
            </a:endParaRPr>
          </a:p>
          <a:p>
            <a:pPr marL="403225" indent="-342900">
              <a:lnSpc>
                <a:spcPct val="120000"/>
              </a:lnSpc>
            </a:pPr>
            <a:r>
              <a:rPr lang="en-US">
                <a:latin typeface="Aptos" panose="020B0004020202020204" pitchFamily="34" charset="0"/>
              </a:rPr>
              <a:t>Can a piece of equipment that has been “gently used” be purchased with Perkins funds?</a:t>
            </a:r>
          </a:p>
          <a:p>
            <a:pPr marL="403225" indent="-342900">
              <a:lnSpc>
                <a:spcPct val="120000"/>
              </a:lnSpc>
            </a:pPr>
            <a:endParaRPr lang="en-US">
              <a:solidFill>
                <a:srgbClr val="212121"/>
              </a:solidFill>
              <a:latin typeface="Aptos" panose="020B0004020202020204" pitchFamily="34" charset="0"/>
            </a:endParaRPr>
          </a:p>
          <a:p>
            <a:pPr marL="403225" indent="-342900">
              <a:lnSpc>
                <a:spcPct val="120000"/>
              </a:lnSpc>
            </a:pPr>
            <a:r>
              <a:rPr lang="en-US">
                <a:solidFill>
                  <a:srgbClr val="212121"/>
                </a:solidFill>
                <a:latin typeface="Aptos" panose="020B0004020202020204" pitchFamily="34" charset="0"/>
              </a:rPr>
              <a:t>What do we do with trade-in funds on equipment bought with Perkins funds?</a:t>
            </a:r>
          </a:p>
          <a:p>
            <a:pPr marL="403225" indent="-342900">
              <a:lnSpc>
                <a:spcPct val="120000"/>
              </a:lnSpc>
            </a:pPr>
            <a:endParaRPr lang="en-US">
              <a:latin typeface="Aptos" panose="020B0004020202020204" pitchFamily="34" charset="0"/>
            </a:endParaRPr>
          </a:p>
          <a:p>
            <a:pPr marL="403225" indent="-342900">
              <a:lnSpc>
                <a:spcPct val="120000"/>
              </a:lnSpc>
            </a:pPr>
            <a:r>
              <a:rPr lang="en-US">
                <a:latin typeface="Aptos" panose="020B0004020202020204" pitchFamily="34" charset="0"/>
              </a:rPr>
              <a:t>Can we have a technician repair a piece of equipment purchased?</a:t>
            </a:r>
          </a:p>
          <a:p>
            <a:endParaRPr lang="en-US"/>
          </a:p>
        </p:txBody>
      </p:sp>
    </p:spTree>
    <p:extLst>
      <p:ext uri="{BB962C8B-B14F-4D97-AF65-F5344CB8AC3E}">
        <p14:creationId xmlns:p14="http://schemas.microsoft.com/office/powerpoint/2010/main" val="3904668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8CD41-2D56-1522-68BD-A9C4D6A9E67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9CB14CC-E20D-8FE0-376F-78639081AAD9}"/>
              </a:ext>
            </a:extLst>
          </p:cNvPr>
          <p:cNvSpPr>
            <a:spLocks noGrp="1"/>
          </p:cNvSpPr>
          <p:nvPr>
            <p:ph type="title"/>
          </p:nvPr>
        </p:nvSpPr>
        <p:spPr/>
        <p:txBody>
          <a:bodyPr>
            <a:normAutofit/>
          </a:bodyPr>
          <a:lstStyle/>
          <a:p>
            <a:r>
              <a:rPr lang="en-US">
                <a:solidFill>
                  <a:srgbClr val="001489"/>
                </a:solidFill>
                <a:latin typeface="+mj-lt"/>
              </a:rPr>
              <a:t>Stipends </a:t>
            </a:r>
            <a:r>
              <a:rPr lang="en-US" sz="2800">
                <a:solidFill>
                  <a:srgbClr val="001489"/>
                </a:solidFill>
                <a:latin typeface="+mj-lt"/>
              </a:rPr>
              <a:t>(example)</a:t>
            </a:r>
            <a:br>
              <a:rPr lang="en-US">
                <a:solidFill>
                  <a:srgbClr val="001489"/>
                </a:solidFill>
                <a:latin typeface="+mj-lt"/>
              </a:rPr>
            </a:br>
            <a:r>
              <a:rPr lang="en-US">
                <a:solidFill>
                  <a:srgbClr val="001489"/>
                </a:solidFill>
                <a:latin typeface="+mj-lt"/>
              </a:rPr>
              <a:t>  </a:t>
            </a:r>
            <a:r>
              <a:rPr lang="en-US" sz="3200">
                <a:solidFill>
                  <a:srgbClr val="001489"/>
                </a:solidFill>
                <a:latin typeface="+mj-lt"/>
              </a:rPr>
              <a:t>*may be requested to provide LEA’s Stipend Policy</a:t>
            </a:r>
            <a:endParaRPr lang="en-US">
              <a:solidFill>
                <a:srgbClr val="001489"/>
              </a:solidFill>
              <a:latin typeface="+mj-lt"/>
            </a:endParaRPr>
          </a:p>
        </p:txBody>
      </p:sp>
      <p:sp>
        <p:nvSpPr>
          <p:cNvPr id="8" name="Content Placeholder 7">
            <a:extLst>
              <a:ext uri="{FF2B5EF4-FFF2-40B4-BE49-F238E27FC236}">
                <a16:creationId xmlns:a16="http://schemas.microsoft.com/office/drawing/2014/main" id="{7BC24546-33FD-3830-95BE-B1D9B5F123E4}"/>
              </a:ext>
            </a:extLst>
          </p:cNvPr>
          <p:cNvSpPr>
            <a:spLocks noGrp="1"/>
          </p:cNvSpPr>
          <p:nvPr>
            <p:ph idx="1"/>
          </p:nvPr>
        </p:nvSpPr>
        <p:spPr>
          <a:xfrm>
            <a:off x="1436914" y="2532186"/>
            <a:ext cx="5655447" cy="2669592"/>
          </a:xfrm>
          <a:ln>
            <a:solidFill>
              <a:srgbClr val="001489"/>
            </a:solidFill>
          </a:ln>
        </p:spPr>
        <p:txBody>
          <a:bodyPr>
            <a:normAutofit fontScale="40000" lnSpcReduction="20000"/>
          </a:bodyPr>
          <a:lstStyle/>
          <a:p>
            <a:pPr marL="0" indent="0">
              <a:lnSpc>
                <a:spcPct val="120000"/>
              </a:lnSpc>
              <a:buNone/>
            </a:pPr>
            <a:r>
              <a:rPr lang="en-US">
                <a:latin typeface="+mn-lt"/>
              </a:rPr>
              <a:t>District/LEA and the Stipend Recipient agrees to act in accordance with all applicable laws and regulations, and terms.</a:t>
            </a:r>
          </a:p>
          <a:p>
            <a:pPr marL="0" indent="0">
              <a:lnSpc>
                <a:spcPct val="120000"/>
              </a:lnSpc>
              <a:buNone/>
            </a:pPr>
            <a:br>
              <a:rPr lang="en-US">
                <a:latin typeface="+mn-lt"/>
              </a:rPr>
            </a:br>
            <a:r>
              <a:rPr lang="en-US">
                <a:latin typeface="+mn-lt"/>
              </a:rPr>
              <a:t>This agreement may be terminated by either party with or without cause by providing written notice to the other party. Further, the Stipend Recipient may be removed from their stipend duties at the discretion of the principal or designee prior to the actual termination of this agreement. Termination of this agreement by either party shall not constitute cause for termination of any separate teaching or employment contract between the Stipend Recipient and District/LEA. </a:t>
            </a:r>
            <a:br>
              <a:rPr lang="en-US">
                <a:latin typeface="+mn-lt"/>
              </a:rPr>
            </a:br>
            <a:endParaRPr lang="en-US">
              <a:latin typeface="+mn-lt"/>
            </a:endParaRPr>
          </a:p>
          <a:p>
            <a:pPr marL="0" indent="0">
              <a:buNone/>
            </a:pPr>
            <a:r>
              <a:rPr lang="en-US" sz="2400">
                <a:latin typeface="+mn-lt"/>
              </a:rPr>
              <a:t>Principal/</a:t>
            </a:r>
            <a:r>
              <a:rPr lang="en-US" sz="2400">
                <a:highlight>
                  <a:srgbClr val="FFFF00"/>
                </a:highlight>
                <a:latin typeface="+mn-lt"/>
              </a:rPr>
              <a:t>Originator Signature</a:t>
            </a:r>
            <a:r>
              <a:rPr lang="en-US" sz="2400">
                <a:latin typeface="+mn-lt"/>
              </a:rPr>
              <a:t>: ________________________ Date: ___________ </a:t>
            </a:r>
            <a:endParaRPr lang="en-US">
              <a:latin typeface="+mn-lt"/>
            </a:endParaRPr>
          </a:p>
          <a:p>
            <a:pPr marL="0" indent="0">
              <a:buNone/>
            </a:pPr>
            <a:r>
              <a:rPr lang="en-US" sz="2400">
                <a:latin typeface="+mn-lt"/>
              </a:rPr>
              <a:t>Stipend </a:t>
            </a:r>
            <a:r>
              <a:rPr lang="en-US" sz="2400">
                <a:highlight>
                  <a:srgbClr val="FFFF00"/>
                </a:highlight>
                <a:latin typeface="+mn-lt"/>
              </a:rPr>
              <a:t>Recipient Signature:</a:t>
            </a:r>
            <a:r>
              <a:rPr lang="en-US">
                <a:highlight>
                  <a:srgbClr val="FFFF00"/>
                </a:highlight>
                <a:latin typeface="+mn-lt"/>
              </a:rPr>
              <a:t> </a:t>
            </a:r>
            <a:r>
              <a:rPr lang="en-US">
                <a:latin typeface="+mn-lt"/>
              </a:rPr>
              <a:t>______________________</a:t>
            </a:r>
            <a:r>
              <a:rPr lang="en-US" sz="2400">
                <a:latin typeface="+mn-lt"/>
              </a:rPr>
              <a:t>Date: ____________</a:t>
            </a:r>
            <a:endParaRPr lang="en-US">
              <a:latin typeface="+mn-lt"/>
            </a:endParaRPr>
          </a:p>
          <a:p>
            <a:pPr marL="0" indent="0">
              <a:buNone/>
            </a:pPr>
            <a:endParaRPr lang="en-US"/>
          </a:p>
        </p:txBody>
      </p:sp>
      <p:pic>
        <p:nvPicPr>
          <p:cNvPr id="3" name="Picture 2" descr="Form form titled &quot;STIPEND EXTRA DUTY AGREEMENT&quot; with labeled fields for employee information, stipend details, and payment terms. Fields include Employee Name, Campus/Building Name, Job Title, Stipend Name, Duties, School Year, Beginning and End Dates, Amount, Accounting Code, Program Funding, and Payment Frequency.">
            <a:extLst>
              <a:ext uri="{FF2B5EF4-FFF2-40B4-BE49-F238E27FC236}">
                <a16:creationId xmlns:a16="http://schemas.microsoft.com/office/drawing/2014/main" id="{D6166C1E-8254-5B90-CB4E-994E35B3B510}"/>
              </a:ext>
            </a:extLst>
          </p:cNvPr>
          <p:cNvPicPr>
            <a:picLocks noChangeAspect="1"/>
          </p:cNvPicPr>
          <p:nvPr/>
        </p:nvPicPr>
        <p:blipFill>
          <a:blip r:embed="rId3"/>
          <a:stretch>
            <a:fillRect/>
          </a:stretch>
        </p:blipFill>
        <p:spPr>
          <a:xfrm>
            <a:off x="7092360" y="2000930"/>
            <a:ext cx="4458322" cy="3200847"/>
          </a:xfrm>
          <a:prstGeom prst="rect">
            <a:avLst/>
          </a:prstGeom>
        </p:spPr>
      </p:pic>
    </p:spTree>
    <p:extLst>
      <p:ext uri="{BB962C8B-B14F-4D97-AF65-F5344CB8AC3E}">
        <p14:creationId xmlns:p14="http://schemas.microsoft.com/office/powerpoint/2010/main" val="4231294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DEAbstractSquares" id="{FDDF0A66-A85C-1840-B1A2-A1A30D0834C4}" vid="{E9045064-2A27-1E46-9EE7-216E4B047B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66c9721-97da-4702-b7dc-01ad0aa0659e" xsi:nil="true"/>
    <lcf76f155ced4ddcb4097134ff3c332f xmlns="fe9349aa-2a7b-4b0f-953a-e4785b95af9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FF8C91AD7FBD842BBC8D09C8AE7A0D9" ma:contentTypeVersion="19" ma:contentTypeDescription="Create a new document." ma:contentTypeScope="" ma:versionID="83b89e436215195483ff0f34eceb8c1c">
  <xsd:schema xmlns:xsd="http://www.w3.org/2001/XMLSchema" xmlns:xs="http://www.w3.org/2001/XMLSchema" xmlns:p="http://schemas.microsoft.com/office/2006/metadata/properties" xmlns:ns2="fe9349aa-2a7b-4b0f-953a-e4785b95af91" xmlns:ns3="d66c9721-97da-4702-b7dc-01ad0aa0659e" targetNamespace="http://schemas.microsoft.com/office/2006/metadata/properties" ma:root="true" ma:fieldsID="dc43f140c48ccf051d531e5efe62494d" ns2:_="" ns3:_="">
    <xsd:import namespace="fe9349aa-2a7b-4b0f-953a-e4785b95af91"/>
    <xsd:import namespace="d66c9721-97da-4702-b7dc-01ad0aa0659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9349aa-2a7b-4b0f-953a-e4785b95af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6dbaca4-0a10-4075-9d26-b5ffa51738b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6c9721-97da-4702-b7dc-01ad0aa0659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8f8119a-c45f-4045-8108-0d94f87881b2}" ma:internalName="TaxCatchAll" ma:showField="CatchAllData" ma:web="d66c9721-97da-4702-b7dc-01ad0aa065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195E68-3C4D-4F0C-8842-84200D30C5BB}">
  <ds:schemaRefs>
    <ds:schemaRef ds:uri="http://schemas.microsoft.com/office/2006/documentManagement/types"/>
    <ds:schemaRef ds:uri="http://purl.org/dc/terms/"/>
    <ds:schemaRef ds:uri="http://www.w3.org/XML/1998/namespace"/>
    <ds:schemaRef ds:uri="http://purl.org/dc/dcmitype/"/>
    <ds:schemaRef ds:uri="http://purl.org/dc/elements/1.1/"/>
    <ds:schemaRef ds:uri="http://schemas.microsoft.com/office/infopath/2007/PartnerControls"/>
    <ds:schemaRef ds:uri="fe9349aa-2a7b-4b0f-953a-e4785b95af91"/>
    <ds:schemaRef ds:uri="http://schemas.openxmlformats.org/package/2006/metadata/core-properties"/>
    <ds:schemaRef ds:uri="d66c9721-97da-4702-b7dc-01ad0aa0659e"/>
    <ds:schemaRef ds:uri="http://schemas.microsoft.com/office/2006/metadata/properties"/>
  </ds:schemaRefs>
</ds:datastoreItem>
</file>

<file path=customXml/itemProps2.xml><?xml version="1.0" encoding="utf-8"?>
<ds:datastoreItem xmlns:ds="http://schemas.openxmlformats.org/officeDocument/2006/customXml" ds:itemID="{0CC71DBC-CDEC-4F6D-908E-53D649B60535}">
  <ds:schemaRefs>
    <ds:schemaRef ds:uri="d66c9721-97da-4702-b7dc-01ad0aa0659e"/>
    <ds:schemaRef ds:uri="fe9349aa-2a7b-4b0f-953a-e4785b95af9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9629629-0F1D-4592-8811-EA4AE2D454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NDEAbstractSquares (1)</Template>
  <TotalTime>2</TotalTime>
  <Words>897</Words>
  <Application>Microsoft Macintosh PowerPoint</Application>
  <PresentationFormat>Widescreen</PresentationFormat>
  <Paragraphs>78</Paragraphs>
  <Slides>14</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Aptos</vt:lpstr>
      <vt:lpstr>Aptos Display</vt:lpstr>
      <vt:lpstr>Arial</vt:lpstr>
      <vt:lpstr>Calibri</vt:lpstr>
      <vt:lpstr>Century Gothic Pro</vt:lpstr>
      <vt:lpstr>Source Sans Pro</vt:lpstr>
      <vt:lpstr>Office Theme</vt:lpstr>
      <vt:lpstr>Ask an Auditor</vt:lpstr>
      <vt:lpstr>What can CTE funds be spent on?</vt:lpstr>
      <vt:lpstr>It Depends.</vt:lpstr>
      <vt:lpstr>Nebraska CTE Administrators’ Guide</vt:lpstr>
      <vt:lpstr>CTE Grant Administrators’ Guide</vt:lpstr>
      <vt:lpstr>Tom Goeschel </vt:lpstr>
      <vt:lpstr>Frequently Asked Questions</vt:lpstr>
      <vt:lpstr>Frequently Asked Questions</vt:lpstr>
      <vt:lpstr>Stipends (example)   *may be requested to provide LEA’s Stipend Policy</vt:lpstr>
      <vt:lpstr>Stipends provided by the ESU  *may be requested to provide ESU’s Stipend Policy</vt:lpstr>
      <vt:lpstr>New Travel Form </vt:lpstr>
      <vt:lpstr>Budgets &amp; Grants Management Technical Assistance Fact Sheets &amp; Templates</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Cole, Amanda</dc:creator>
  <cp:lastModifiedBy>Chastain, Jeannie</cp:lastModifiedBy>
  <cp:revision>2</cp:revision>
  <dcterms:created xsi:type="dcterms:W3CDTF">2026-04-16T14:22:06Z</dcterms:created>
  <dcterms:modified xsi:type="dcterms:W3CDTF">2026-05-26T16:24:11Z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aff96f3-febb-4d97-abce-da8759adbf29_Enabled">
    <vt:lpwstr>true</vt:lpwstr>
  </property>
  <property fmtid="{D5CDD505-2E9C-101B-9397-08002B2CF9AE}" pid="3" name="MSIP_Label_7aff96f3-febb-4d97-abce-da8759adbf29_SetDate">
    <vt:lpwstr>2026-04-16T14:23:16Z</vt:lpwstr>
  </property>
  <property fmtid="{D5CDD505-2E9C-101B-9397-08002B2CF9AE}" pid="4" name="MSIP_Label_7aff96f3-febb-4d97-abce-da8759adbf29_Method">
    <vt:lpwstr>Standard</vt:lpwstr>
  </property>
  <property fmtid="{D5CDD505-2E9C-101B-9397-08002B2CF9AE}" pid="5" name="MSIP_Label_7aff96f3-febb-4d97-abce-da8759adbf29_Name">
    <vt:lpwstr>Confidential</vt:lpwstr>
  </property>
  <property fmtid="{D5CDD505-2E9C-101B-9397-08002B2CF9AE}" pid="6" name="MSIP_Label_7aff96f3-febb-4d97-abce-da8759adbf29_SiteId">
    <vt:lpwstr>9981678a-3c4d-40f7-9624-f41a08565121</vt:lpwstr>
  </property>
  <property fmtid="{D5CDD505-2E9C-101B-9397-08002B2CF9AE}" pid="7" name="MSIP_Label_7aff96f3-febb-4d97-abce-da8759adbf29_ActionId">
    <vt:lpwstr>ea4b71b9-0e52-45d0-b614-c515cdffcc7f</vt:lpwstr>
  </property>
  <property fmtid="{D5CDD505-2E9C-101B-9397-08002B2CF9AE}" pid="8" name="MSIP_Label_7aff96f3-febb-4d97-abce-da8759adbf29_ContentBits">
    <vt:lpwstr>0</vt:lpwstr>
  </property>
  <property fmtid="{D5CDD505-2E9C-101B-9397-08002B2CF9AE}" pid="9" name="MSIP_Label_7aff96f3-febb-4d97-abce-da8759adbf29_Tag">
    <vt:lpwstr>10, 3, 0, 1</vt:lpwstr>
  </property>
  <property fmtid="{D5CDD505-2E9C-101B-9397-08002B2CF9AE}" pid="10" name="ContentTypeId">
    <vt:lpwstr>0x0101006FF8C91AD7FBD842BBC8D09C8AE7A0D9</vt:lpwstr>
  </property>
  <property fmtid="{D5CDD505-2E9C-101B-9397-08002B2CF9AE}" pid="11" name="MediaServiceImageTags">
    <vt:lpwstr/>
  </property>
</Properties>
</file>