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80" r:id="rId12"/>
    <p:sldId id="281" r:id="rId13"/>
    <p:sldId id="265" r:id="rId14"/>
    <p:sldId id="277" r:id="rId15"/>
    <p:sldId id="266" r:id="rId16"/>
    <p:sldId id="278" r:id="rId17"/>
    <p:sldId id="267" r:id="rId18"/>
    <p:sldId id="275" r:id="rId19"/>
    <p:sldId id="268" r:id="rId20"/>
    <p:sldId id="269" r:id="rId21"/>
  </p:sldIdLst>
  <p:sldSz cx="18288000" cy="10287000"/>
  <p:notesSz cx="6858000" cy="9144000"/>
  <p:embeddedFontLst>
    <p:embeddedFont>
      <p:font typeface="Lumios Marker"/>
      <p:regular r:id="rId23"/>
    </p:embeddedFont>
    <p:embeddedFont>
      <p:font typeface="Nefelibata Brush" pitchFamily="2" charset="77"/>
      <p:regular r:id="rId24"/>
    </p:embeddedFont>
    <p:embeddedFont>
      <p:font typeface="Sawarabi Mincho" panose="020006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46" autoAdjust="0"/>
    <p:restoredTop sz="89080" autoAdjust="0"/>
  </p:normalViewPr>
  <p:slideViewPr>
    <p:cSldViewPr>
      <p:cViewPr varScale="1">
        <p:scale>
          <a:sx n="34" d="100"/>
          <a:sy n="34" d="100"/>
        </p:scale>
        <p:origin x="224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94DF1-2B21-42DA-B22D-3FCA8694FABB}" type="datetimeFigureOut">
              <a:rPr lang="en-US" smtClean="0"/>
              <a:t>5/31/26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EC30A-DA71-4713-B3F5-FE95E7A87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EC30A-DA71-4713-B3F5-FE95E7A874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4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moodynolan.com</a:t>
            </a:r>
            <a:r>
              <a:rPr lang="en-US" dirty="0"/>
              <a:t>/news-ideas/</a:t>
            </a:r>
            <a:r>
              <a:rPr lang="en-US" dirty="0" err="1"/>
              <a:t>hispanic</a:t>
            </a:r>
            <a:r>
              <a:rPr lang="en-US" dirty="0"/>
              <a:t>-heritage-month/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timelycare.com</a:t>
            </a:r>
            <a:r>
              <a:rPr lang="en-US" dirty="0"/>
              <a:t>/blog/why-black-representation-matters-in-healthcare-for-college-students/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nycdailypost.com</a:t>
            </a:r>
            <a:r>
              <a:rPr lang="en-US" dirty="0"/>
              <a:t>/2025/01/26/education/exploring-alternative-pathway-english-learners-trades-certificate-programs/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EC30A-DA71-4713-B3F5-FE95E7A874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3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What is the most important invention/precision agriculture discovering in history? How do you show codominance in a </a:t>
            </a:r>
            <a:r>
              <a:rPr lang="en-US" dirty="0" err="1"/>
              <a:t>punnett</a:t>
            </a:r>
            <a:r>
              <a:rPr lang="en-US" dirty="0"/>
              <a:t> square?</a:t>
            </a:r>
          </a:p>
          <a:p>
            <a:r>
              <a:rPr lang="en-US" dirty="0"/>
              <a:t>What should we keep in mind when first conducting a site analysis when building a house?</a:t>
            </a:r>
          </a:p>
          <a:p>
            <a:r>
              <a:rPr lang="en-US" dirty="0"/>
              <a:t>How can we make our building more sustainable in the design?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EC30A-DA71-4713-B3F5-FE95E7A874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nebraskapublicmedia.org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/news/news-articles/nebraska-dhhs-will-pay-health-care-providers-to-live-and-work-in-rural-areas/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www.osmosis.org</a:t>
            </a:r>
            <a:r>
              <a:rPr lang="en-US" dirty="0"/>
              <a:t>/answers/</a:t>
            </a:r>
            <a:r>
              <a:rPr lang="en-US" dirty="0" err="1"/>
              <a:t>maslows</a:t>
            </a:r>
            <a:r>
              <a:rPr lang="en-US" dirty="0"/>
              <a:t>-hierarchy-of-needs-in-nursing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www.npr.org</a:t>
            </a:r>
            <a:r>
              <a:rPr lang="en-US" dirty="0"/>
              <a:t>/2023/02/14/1155405249/high-paying-jobs-that-dont-need-a-college-degree-thousands-of-them-are-sitting-e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www.millerwelds.com</a:t>
            </a:r>
            <a:r>
              <a:rPr lang="en-US" dirty="0"/>
              <a:t>/resources/article-library/tig-it-how-a-tig-welder-works-and-when-to-tig-weld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www.thecrucible.org</a:t>
            </a:r>
            <a:r>
              <a:rPr lang="en-US" dirty="0"/>
              <a:t>/guides/welding-2/types-of-welding/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financialliteracy.champlain.edu</a:t>
            </a:r>
            <a:r>
              <a:rPr lang="en-US" dirty="0"/>
              <a:t>/research-advocacy/2017-national-report-card-on-high-school-financial-literacy/2017-case-summary/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EC30A-DA71-4713-B3F5-FE95E7A874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2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EC30A-DA71-4713-B3F5-FE95E7A874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73F32-F365-F6E4-3794-FC3FE6DEE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7ADFB-BB9C-8876-BA90-8DA2BEA1B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017168-F069-855A-C74A-6FB46604F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FE6EB-B8B3-350F-E304-5B7559BF0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EC30A-DA71-4713-B3F5-FE95E7A874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https://trg.kipp.org/wp-content/uploads/2018/07/Inside-Outside-Circle-opt.jpg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lameo.com/books/00510752435776227ef29" TargetMode="External"/><Relationship Id="rId3" Type="http://schemas.openxmlformats.org/officeDocument/2006/relationships/image" Target="../media/image16.svg"/><Relationship Id="rId7" Type="http://schemas.openxmlformats.org/officeDocument/2006/relationships/hyperlink" Target="https://ffa.app.box.com/v/Spanishresour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svg"/><Relationship Id="rId4" Type="http://schemas.openxmlformats.org/officeDocument/2006/relationships/hyperlink" Target="https://vimeo.com/showcase/7865594/video/477819179" TargetMode="External"/><Relationship Id="rId9" Type="http://schemas.openxmlformats.org/officeDocument/2006/relationships/hyperlink" Target="https://www.agweb.com/news/livestock/beef/hispanic-farmers-and-producers-help-keep-food-americas-tabl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967" y="-268152"/>
            <a:ext cx="5655423" cy="4382952"/>
          </a:xfrm>
          <a:custGeom>
            <a:avLst/>
            <a:gdLst/>
            <a:ahLst/>
            <a:cxnLst/>
            <a:rect l="l" t="t" r="r" b="b"/>
            <a:pathLst>
              <a:path w="5655423" h="4382952">
                <a:moveTo>
                  <a:pt x="0" y="0"/>
                </a:moveTo>
                <a:lnTo>
                  <a:pt x="5655422" y="0"/>
                </a:lnTo>
                <a:lnTo>
                  <a:pt x="5655422" y="4382952"/>
                </a:lnTo>
                <a:lnTo>
                  <a:pt x="0" y="43829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2310009" y="5654057"/>
            <a:ext cx="6245204" cy="4840033"/>
          </a:xfrm>
          <a:custGeom>
            <a:avLst/>
            <a:gdLst/>
            <a:ahLst/>
            <a:cxnLst/>
            <a:rect l="l" t="t" r="r" b="b"/>
            <a:pathLst>
              <a:path w="6245204" h="4840033">
                <a:moveTo>
                  <a:pt x="6245204" y="4840033"/>
                </a:moveTo>
                <a:lnTo>
                  <a:pt x="0" y="4840033"/>
                </a:lnTo>
                <a:lnTo>
                  <a:pt x="0" y="0"/>
                </a:lnTo>
                <a:lnTo>
                  <a:pt x="6245204" y="0"/>
                </a:lnTo>
                <a:lnTo>
                  <a:pt x="6245204" y="484003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6172200"/>
            <a:ext cx="4920538" cy="4114800"/>
          </a:xfrm>
          <a:custGeom>
            <a:avLst/>
            <a:gdLst/>
            <a:ahLst/>
            <a:cxnLst/>
            <a:rect l="l" t="t" r="r" b="b"/>
            <a:pathLst>
              <a:path w="4920538" h="4114800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34675" y="0"/>
            <a:ext cx="4920538" cy="4114800"/>
          </a:xfrm>
          <a:custGeom>
            <a:avLst/>
            <a:gdLst/>
            <a:ahLst/>
            <a:cxnLst/>
            <a:rect l="l" t="t" r="r" b="b"/>
            <a:pathLst>
              <a:path w="4920538" h="4114800">
                <a:moveTo>
                  <a:pt x="492053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20538" y="0"/>
                </a:lnTo>
                <a:lnTo>
                  <a:pt x="4920538" y="41148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11001" y="895279"/>
            <a:ext cx="1609537" cy="2324241"/>
          </a:xfrm>
          <a:custGeom>
            <a:avLst/>
            <a:gdLst/>
            <a:ahLst/>
            <a:cxnLst/>
            <a:rect l="l" t="t" r="r" b="b"/>
            <a:pathLst>
              <a:path w="1609537" h="2324241">
                <a:moveTo>
                  <a:pt x="0" y="0"/>
                </a:moveTo>
                <a:lnTo>
                  <a:pt x="1609537" y="0"/>
                </a:lnTo>
                <a:lnTo>
                  <a:pt x="1609537" y="2324242"/>
                </a:lnTo>
                <a:lnTo>
                  <a:pt x="0" y="23242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081132" y="8074073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571744" y="3444766"/>
            <a:ext cx="13887635" cy="29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8"/>
              </a:lnSpc>
            </a:pPr>
            <a:r>
              <a:rPr lang="en-US" sz="9917" dirty="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Strategies for Assisting</a:t>
            </a:r>
          </a:p>
          <a:p>
            <a:pPr algn="ctr">
              <a:lnSpc>
                <a:spcPts val="7338"/>
              </a:lnSpc>
            </a:pPr>
            <a:r>
              <a:rPr lang="en-US" sz="9917" dirty="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Multilingual Learners in </a:t>
            </a:r>
          </a:p>
          <a:p>
            <a:pPr algn="ctr">
              <a:lnSpc>
                <a:spcPts val="7338"/>
              </a:lnSpc>
            </a:pPr>
            <a:r>
              <a:rPr lang="en-US" sz="9917" dirty="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the CTE Classroom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31384" y="6859323"/>
            <a:ext cx="8064948" cy="101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435334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Taylor Wilton-Cooper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92"/>
    </mc:Choice>
    <mc:Fallback xmlns="">
      <p:transition spd="slow" advTm="298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CBEC-12D6-757E-8B30-87F1BBCB5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4FA888D-26A0-0875-5A4C-6CA97A48566D}"/>
              </a:ext>
            </a:extLst>
          </p:cNvPr>
          <p:cNvSpPr/>
          <p:nvPr/>
        </p:nvSpPr>
        <p:spPr>
          <a:xfrm flipH="1">
            <a:off x="12845265" y="-328820"/>
            <a:ext cx="5442735" cy="4218119"/>
          </a:xfrm>
          <a:custGeom>
            <a:avLst/>
            <a:gdLst/>
            <a:ahLst/>
            <a:cxnLst/>
            <a:rect l="l" t="t" r="r" b="b"/>
            <a:pathLst>
              <a:path w="5442735" h="4218119">
                <a:moveTo>
                  <a:pt x="5442735" y="0"/>
                </a:moveTo>
                <a:lnTo>
                  <a:pt x="0" y="0"/>
                </a:lnTo>
                <a:lnTo>
                  <a:pt x="0" y="4218120"/>
                </a:lnTo>
                <a:lnTo>
                  <a:pt x="5442735" y="4218120"/>
                </a:lnTo>
                <a:lnTo>
                  <a:pt x="544273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0D94B51-EE8D-F184-CBEE-EFE3ACFBF3B0}"/>
              </a:ext>
            </a:extLst>
          </p:cNvPr>
          <p:cNvSpPr/>
          <p:nvPr/>
        </p:nvSpPr>
        <p:spPr>
          <a:xfrm>
            <a:off x="-960541" y="2450818"/>
            <a:ext cx="9370621" cy="7836182"/>
          </a:xfrm>
          <a:custGeom>
            <a:avLst/>
            <a:gdLst/>
            <a:ahLst/>
            <a:cxnLst/>
            <a:rect l="l" t="t" r="r" b="b"/>
            <a:pathLst>
              <a:path w="9370621" h="7836182">
                <a:moveTo>
                  <a:pt x="0" y="0"/>
                </a:moveTo>
                <a:lnTo>
                  <a:pt x="9370621" y="0"/>
                </a:lnTo>
                <a:lnTo>
                  <a:pt x="9370621" y="7836182"/>
                </a:lnTo>
                <a:lnTo>
                  <a:pt x="0" y="78361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1152483-B462-CF4D-1E6F-CA8855E4D21C}"/>
              </a:ext>
            </a:extLst>
          </p:cNvPr>
          <p:cNvSpPr txBox="1"/>
          <p:nvPr/>
        </p:nvSpPr>
        <p:spPr>
          <a:xfrm>
            <a:off x="9078589" y="3408259"/>
            <a:ext cx="7924800" cy="540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b="1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Read – Highlight – Pair – Share </a:t>
            </a:r>
            <a:r>
              <a:rPr lang="en-US" sz="3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– Mendell Reading, articles with current events</a:t>
            </a: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>
              <a:lnSpc>
                <a:spcPts val="5319"/>
              </a:lnSpc>
            </a:pPr>
            <a:r>
              <a:rPr lang="en-US" sz="3799" b="1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Think – Pair – Share – Out</a:t>
            </a:r>
          </a:p>
          <a:p>
            <a:pPr>
              <a:lnSpc>
                <a:spcPts val="5319"/>
              </a:lnSpc>
            </a:pPr>
            <a:r>
              <a:rPr lang="en-US" sz="3799" b="1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– </a:t>
            </a:r>
            <a:r>
              <a:rPr lang="en-US" sz="3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Short background reading before activity, hypothesis creation in experiments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DE75DD7-6B3A-0B3E-583B-A7C72820CE63}"/>
              </a:ext>
            </a:extLst>
          </p:cNvPr>
          <p:cNvSpPr txBox="1"/>
          <p:nvPr/>
        </p:nvSpPr>
        <p:spPr>
          <a:xfrm>
            <a:off x="3828223" y="1278100"/>
            <a:ext cx="12181641" cy="1359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827"/>
              </a:lnSpc>
            </a:pPr>
            <a:r>
              <a:rPr lang="en-US" sz="10799" dirty="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Examples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C76582D-F82E-987A-C877-22F63EE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07718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005CC-1189-407E-E03E-FF0333F9A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666" y="318072"/>
            <a:ext cx="5442735" cy="81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89"/>
    </mc:Choice>
    <mc:Fallback xmlns="">
      <p:transition spd="slow" advTm="453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9151D-F553-57A3-B7B6-D3295F3D8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E3522A-DFD1-2821-CA79-CFA015EE25D8}"/>
              </a:ext>
            </a:extLst>
          </p:cNvPr>
          <p:cNvSpPr/>
          <p:nvPr/>
        </p:nvSpPr>
        <p:spPr>
          <a:xfrm flipV="1">
            <a:off x="0" y="6172200"/>
            <a:ext cx="5655423" cy="4382952"/>
          </a:xfrm>
          <a:custGeom>
            <a:avLst/>
            <a:gdLst/>
            <a:ahLst/>
            <a:cxnLst/>
            <a:rect l="l" t="t" r="r" b="b"/>
            <a:pathLst>
              <a:path w="5655423" h="4382952">
                <a:moveTo>
                  <a:pt x="0" y="4382952"/>
                </a:moveTo>
                <a:lnTo>
                  <a:pt x="5655423" y="4382952"/>
                </a:lnTo>
                <a:lnTo>
                  <a:pt x="5655423" y="0"/>
                </a:lnTo>
                <a:lnTo>
                  <a:pt x="0" y="0"/>
                </a:lnTo>
                <a:lnTo>
                  <a:pt x="0" y="438295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12562C9-0E52-51FC-7840-2FFFB0183EC4}"/>
              </a:ext>
            </a:extLst>
          </p:cNvPr>
          <p:cNvSpPr/>
          <p:nvPr/>
        </p:nvSpPr>
        <p:spPr>
          <a:xfrm flipH="1" flipV="1">
            <a:off x="9732136" y="0"/>
            <a:ext cx="8823077" cy="7378298"/>
          </a:xfrm>
          <a:custGeom>
            <a:avLst/>
            <a:gdLst/>
            <a:ahLst/>
            <a:cxnLst/>
            <a:rect l="l" t="t" r="r" b="b"/>
            <a:pathLst>
              <a:path w="8823077" h="7378298">
                <a:moveTo>
                  <a:pt x="8823077" y="7378298"/>
                </a:moveTo>
                <a:lnTo>
                  <a:pt x="0" y="7378298"/>
                </a:lnTo>
                <a:lnTo>
                  <a:pt x="0" y="0"/>
                </a:lnTo>
                <a:lnTo>
                  <a:pt x="8823077" y="0"/>
                </a:lnTo>
                <a:lnTo>
                  <a:pt x="8823077" y="737829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2F950F1-083F-E75C-DAF8-2840ED2E5117}"/>
              </a:ext>
            </a:extLst>
          </p:cNvPr>
          <p:cNvSpPr/>
          <p:nvPr/>
        </p:nvSpPr>
        <p:spPr>
          <a:xfrm rot="5400000">
            <a:off x="2090538" y="3440628"/>
            <a:ext cx="7128671" cy="5221752"/>
          </a:xfrm>
          <a:custGeom>
            <a:avLst/>
            <a:gdLst/>
            <a:ahLst/>
            <a:cxnLst/>
            <a:rect l="l" t="t" r="r" b="b"/>
            <a:pathLst>
              <a:path w="7128671" h="5221752">
                <a:moveTo>
                  <a:pt x="0" y="0"/>
                </a:moveTo>
                <a:lnTo>
                  <a:pt x="7128672" y="0"/>
                </a:lnTo>
                <a:lnTo>
                  <a:pt x="7128672" y="5221752"/>
                </a:lnTo>
                <a:lnTo>
                  <a:pt x="0" y="52217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FF00D98-811F-0BAB-978E-D11FB11AE692}"/>
              </a:ext>
            </a:extLst>
          </p:cNvPr>
          <p:cNvSpPr txBox="1"/>
          <p:nvPr/>
        </p:nvSpPr>
        <p:spPr>
          <a:xfrm>
            <a:off x="1028700" y="1285875"/>
            <a:ext cx="9508495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6"/>
              </a:lnSpc>
            </a:pPr>
            <a:r>
              <a:rPr lang="en-US" sz="9600" dirty="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Vocabulary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C2AD169-1378-D8CF-3129-0B942A5FBDDB}"/>
              </a:ext>
            </a:extLst>
          </p:cNvPr>
          <p:cNvSpPr txBox="1"/>
          <p:nvPr/>
        </p:nvSpPr>
        <p:spPr>
          <a:xfrm>
            <a:off x="3597882" y="3247834"/>
            <a:ext cx="4446920" cy="5615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3"/>
              </a:lnSpc>
            </a:pPr>
            <a:r>
              <a:rPr lang="en-US" sz="2867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Word Walls</a:t>
            </a:r>
          </a:p>
          <a:p>
            <a:pPr algn="l">
              <a:lnSpc>
                <a:spcPts val="4013"/>
              </a:lnSpc>
            </a:pPr>
            <a:endParaRPr lang="en-US" sz="2867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4013"/>
              </a:lnSpc>
            </a:pPr>
            <a:r>
              <a:rPr lang="en-US" sz="2867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Inside – Outside Circles</a:t>
            </a:r>
          </a:p>
          <a:p>
            <a:pPr algn="l">
              <a:lnSpc>
                <a:spcPts val="4013"/>
              </a:lnSpc>
            </a:pPr>
            <a:endParaRPr lang="en-US" sz="2867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4013"/>
              </a:lnSpc>
            </a:pPr>
            <a:r>
              <a:rPr lang="en-US" sz="2867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Fill in the blank sentences</a:t>
            </a:r>
          </a:p>
          <a:p>
            <a:pPr algn="l">
              <a:lnSpc>
                <a:spcPts val="4013"/>
              </a:lnSpc>
            </a:pPr>
            <a:endParaRPr lang="en-US" sz="2867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4013"/>
              </a:lnSpc>
            </a:pPr>
            <a:r>
              <a:rPr lang="en-US" sz="2867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Examples and non-examples</a:t>
            </a:r>
          </a:p>
          <a:p>
            <a:pPr algn="l">
              <a:lnSpc>
                <a:spcPts val="4013"/>
              </a:lnSpc>
            </a:pPr>
            <a:endParaRPr lang="en-US" sz="2867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4013"/>
              </a:lnSpc>
            </a:pPr>
            <a:endParaRPr lang="en-US" sz="2867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</p:txBody>
      </p:sp>
    </p:spTree>
    <p:extLst>
      <p:ext uri="{BB962C8B-B14F-4D97-AF65-F5344CB8AC3E}">
        <p14:creationId xmlns:p14="http://schemas.microsoft.com/office/powerpoint/2010/main" val="36461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06"/>
    </mc:Choice>
    <mc:Fallback xmlns="">
      <p:transition spd="slow" advTm="10700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542D8-5522-0832-4822-FCDF4C51C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E4A0E9-873C-B561-59DD-016E409F398A}"/>
              </a:ext>
            </a:extLst>
          </p:cNvPr>
          <p:cNvSpPr/>
          <p:nvPr/>
        </p:nvSpPr>
        <p:spPr>
          <a:xfrm flipH="1">
            <a:off x="12845265" y="-328820"/>
            <a:ext cx="5442735" cy="4218119"/>
          </a:xfrm>
          <a:custGeom>
            <a:avLst/>
            <a:gdLst/>
            <a:ahLst/>
            <a:cxnLst/>
            <a:rect l="l" t="t" r="r" b="b"/>
            <a:pathLst>
              <a:path w="5442735" h="4218119">
                <a:moveTo>
                  <a:pt x="5442735" y="0"/>
                </a:moveTo>
                <a:lnTo>
                  <a:pt x="0" y="0"/>
                </a:lnTo>
                <a:lnTo>
                  <a:pt x="0" y="4218120"/>
                </a:lnTo>
                <a:lnTo>
                  <a:pt x="5442735" y="4218120"/>
                </a:lnTo>
                <a:lnTo>
                  <a:pt x="544273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B0490A8-FC82-5522-32D1-D385A8E4B2BF}"/>
              </a:ext>
            </a:extLst>
          </p:cNvPr>
          <p:cNvSpPr/>
          <p:nvPr/>
        </p:nvSpPr>
        <p:spPr>
          <a:xfrm>
            <a:off x="0" y="2450818"/>
            <a:ext cx="9370621" cy="7836182"/>
          </a:xfrm>
          <a:custGeom>
            <a:avLst/>
            <a:gdLst/>
            <a:ahLst/>
            <a:cxnLst/>
            <a:rect l="l" t="t" r="r" b="b"/>
            <a:pathLst>
              <a:path w="9370621" h="7836182">
                <a:moveTo>
                  <a:pt x="0" y="0"/>
                </a:moveTo>
                <a:lnTo>
                  <a:pt x="9370621" y="0"/>
                </a:lnTo>
                <a:lnTo>
                  <a:pt x="9370621" y="7836182"/>
                </a:lnTo>
                <a:lnTo>
                  <a:pt x="0" y="78361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F983F5E-48CE-8484-5C61-76DA415693DC}"/>
              </a:ext>
            </a:extLst>
          </p:cNvPr>
          <p:cNvSpPr txBox="1"/>
          <p:nvPr/>
        </p:nvSpPr>
        <p:spPr>
          <a:xfrm>
            <a:off x="9031333" y="2909139"/>
            <a:ext cx="7627864" cy="947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b="1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Inside - Outside Circle</a:t>
            </a:r>
            <a:r>
              <a:rPr lang="en-US" sz="3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 – Textbook readings, vocabulary review, shop equipment ID, quick math (fertilizers/ problem comparisons</a:t>
            </a: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>
              <a:lnSpc>
                <a:spcPts val="5319"/>
              </a:lnSpc>
            </a:pPr>
            <a:r>
              <a:rPr lang="en-US" sz="3799" b="1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Word Walls </a:t>
            </a:r>
            <a:r>
              <a:rPr lang="en-US" sz="3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– Unit vocab walls, top 10 words list, words that represent agriculture/health/welding </a:t>
            </a: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 </a:t>
            </a: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E3CFDB3-37FA-65CE-95FF-9D2806A80C1B}"/>
              </a:ext>
            </a:extLst>
          </p:cNvPr>
          <p:cNvSpPr txBox="1"/>
          <p:nvPr/>
        </p:nvSpPr>
        <p:spPr>
          <a:xfrm>
            <a:off x="3828223" y="1278100"/>
            <a:ext cx="12181641" cy="1359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827"/>
              </a:lnSpc>
            </a:pPr>
            <a:r>
              <a:rPr lang="en-US" sz="10799" dirty="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Examples</a:t>
            </a:r>
          </a:p>
        </p:txBody>
      </p:sp>
      <p:pic>
        <p:nvPicPr>
          <p:cNvPr id="7" name="Picture 1" descr="Collaboration &amp; Discussion – KIPP • TRG">
            <a:extLst>
              <a:ext uri="{FF2B5EF4-FFF2-40B4-BE49-F238E27FC236}">
                <a16:creationId xmlns:a16="http://schemas.microsoft.com/office/drawing/2014/main" id="{6628930C-8448-0AEC-F864-5FA2F236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28" y="723900"/>
            <a:ext cx="4612877" cy="48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89"/>
    </mc:Choice>
    <mc:Fallback xmlns="">
      <p:transition spd="slow" advTm="453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6172200"/>
            <a:ext cx="5655423" cy="4382952"/>
          </a:xfrm>
          <a:custGeom>
            <a:avLst/>
            <a:gdLst/>
            <a:ahLst/>
            <a:cxnLst/>
            <a:rect l="l" t="t" r="r" b="b"/>
            <a:pathLst>
              <a:path w="5655423" h="4382952">
                <a:moveTo>
                  <a:pt x="0" y="4382952"/>
                </a:moveTo>
                <a:lnTo>
                  <a:pt x="5655423" y="4382952"/>
                </a:lnTo>
                <a:lnTo>
                  <a:pt x="5655423" y="0"/>
                </a:lnTo>
                <a:lnTo>
                  <a:pt x="0" y="0"/>
                </a:lnTo>
                <a:lnTo>
                  <a:pt x="0" y="438295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61194" y="3182417"/>
            <a:ext cx="7038867" cy="5155970"/>
          </a:xfrm>
          <a:custGeom>
            <a:avLst/>
            <a:gdLst/>
            <a:ahLst/>
            <a:cxnLst/>
            <a:rect l="l" t="t" r="r" b="b"/>
            <a:pathLst>
              <a:path w="7038867" h="5155970">
                <a:moveTo>
                  <a:pt x="0" y="0"/>
                </a:moveTo>
                <a:lnTo>
                  <a:pt x="7038867" y="0"/>
                </a:lnTo>
                <a:lnTo>
                  <a:pt x="7038867" y="5155971"/>
                </a:lnTo>
                <a:lnTo>
                  <a:pt x="0" y="5155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31800" y="86477"/>
            <a:ext cx="10114047" cy="10114047"/>
          </a:xfrm>
          <a:custGeom>
            <a:avLst/>
            <a:gdLst/>
            <a:ahLst/>
            <a:cxnLst/>
            <a:rect l="l" t="t" r="r" b="b"/>
            <a:pathLst>
              <a:path w="10114047" h="10114047">
                <a:moveTo>
                  <a:pt x="0" y="0"/>
                </a:moveTo>
                <a:lnTo>
                  <a:pt x="10114047" y="0"/>
                </a:lnTo>
                <a:lnTo>
                  <a:pt x="10114047" y="10114046"/>
                </a:lnTo>
                <a:lnTo>
                  <a:pt x="0" y="101140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1285875"/>
            <a:ext cx="9508495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6"/>
              </a:lnSpc>
            </a:pPr>
            <a:r>
              <a:rPr lang="en-US" sz="960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QSSSA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76214" y="2781299"/>
            <a:ext cx="4208826" cy="595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Great for structured discussion in any classroom - but it works really well in science classes!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Helps build academic language and supporting claims - both things EL students need to be able to do to pass their ELPA exams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95"/>
    </mc:Choice>
    <mc:Fallback xmlns="">
      <p:transition spd="slow" advTm="11329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4C009-395C-CB96-22E3-100950CEF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4F133B-4238-C676-D7A6-559320D13CFA}"/>
              </a:ext>
            </a:extLst>
          </p:cNvPr>
          <p:cNvSpPr/>
          <p:nvPr/>
        </p:nvSpPr>
        <p:spPr>
          <a:xfrm flipH="1">
            <a:off x="12845265" y="-328820"/>
            <a:ext cx="5442735" cy="4218119"/>
          </a:xfrm>
          <a:custGeom>
            <a:avLst/>
            <a:gdLst/>
            <a:ahLst/>
            <a:cxnLst/>
            <a:rect l="l" t="t" r="r" b="b"/>
            <a:pathLst>
              <a:path w="5442735" h="4218119">
                <a:moveTo>
                  <a:pt x="5442735" y="0"/>
                </a:moveTo>
                <a:lnTo>
                  <a:pt x="0" y="0"/>
                </a:lnTo>
                <a:lnTo>
                  <a:pt x="0" y="4218120"/>
                </a:lnTo>
                <a:lnTo>
                  <a:pt x="5442735" y="4218120"/>
                </a:lnTo>
                <a:lnTo>
                  <a:pt x="544273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51F9704-AC03-1868-5A9B-B68B6B092812}"/>
              </a:ext>
            </a:extLst>
          </p:cNvPr>
          <p:cNvSpPr/>
          <p:nvPr/>
        </p:nvSpPr>
        <p:spPr>
          <a:xfrm>
            <a:off x="0" y="2450818"/>
            <a:ext cx="9370621" cy="7836182"/>
          </a:xfrm>
          <a:custGeom>
            <a:avLst/>
            <a:gdLst/>
            <a:ahLst/>
            <a:cxnLst/>
            <a:rect l="l" t="t" r="r" b="b"/>
            <a:pathLst>
              <a:path w="9370621" h="7836182">
                <a:moveTo>
                  <a:pt x="0" y="0"/>
                </a:moveTo>
                <a:lnTo>
                  <a:pt x="9370621" y="0"/>
                </a:lnTo>
                <a:lnTo>
                  <a:pt x="9370621" y="7836182"/>
                </a:lnTo>
                <a:lnTo>
                  <a:pt x="0" y="78361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B91929E-A99B-2653-0E9C-51F4ADD62262}"/>
              </a:ext>
            </a:extLst>
          </p:cNvPr>
          <p:cNvSpPr/>
          <p:nvPr/>
        </p:nvSpPr>
        <p:spPr>
          <a:xfrm>
            <a:off x="15370273" y="7152380"/>
            <a:ext cx="2717150" cy="2856400"/>
          </a:xfrm>
          <a:custGeom>
            <a:avLst/>
            <a:gdLst/>
            <a:ahLst/>
            <a:cxnLst/>
            <a:rect l="l" t="t" r="r" b="b"/>
            <a:pathLst>
              <a:path w="2717150" h="2856400">
                <a:moveTo>
                  <a:pt x="0" y="0"/>
                </a:moveTo>
                <a:lnTo>
                  <a:pt x="2717150" y="0"/>
                </a:lnTo>
                <a:lnTo>
                  <a:pt x="2717150" y="2856400"/>
                </a:lnTo>
                <a:lnTo>
                  <a:pt x="0" y="2856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5270F5A-6A47-E1E3-B350-5A58A45F7627}"/>
              </a:ext>
            </a:extLst>
          </p:cNvPr>
          <p:cNvSpPr txBox="1"/>
          <p:nvPr/>
        </p:nvSpPr>
        <p:spPr>
          <a:xfrm>
            <a:off x="6870078" y="1018088"/>
            <a:ext cx="9508495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36"/>
              </a:lnSpc>
            </a:pPr>
            <a:r>
              <a:rPr lang="en-US" sz="9600" dirty="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Examples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835BC45-FE47-248A-433A-B980FBF0CB24}"/>
              </a:ext>
            </a:extLst>
          </p:cNvPr>
          <p:cNvSpPr txBox="1"/>
          <p:nvPr/>
        </p:nvSpPr>
        <p:spPr>
          <a:xfrm>
            <a:off x="8223927" y="2758253"/>
            <a:ext cx="7121881" cy="361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9"/>
              </a:lnSpc>
            </a:pPr>
            <a:r>
              <a:rPr lang="en-US" sz="4064" b="1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QSSSA topics </a:t>
            </a:r>
            <a:r>
              <a:rPr lang="en-US" sz="4064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– sustainable agriculture, technology in healthcare, environmental impacts of agriculture…big ticket issues or even review</a:t>
            </a:r>
            <a:endParaRPr lang="en-US" sz="2864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</p:txBody>
      </p:sp>
    </p:spTree>
    <p:extLst>
      <p:ext uri="{BB962C8B-B14F-4D97-AF65-F5344CB8AC3E}">
        <p14:creationId xmlns:p14="http://schemas.microsoft.com/office/powerpoint/2010/main" val="6826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95"/>
    </mc:Choice>
    <mc:Fallback xmlns="">
      <p:transition spd="slow" advTm="6699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6172200"/>
            <a:ext cx="5655423" cy="4382952"/>
          </a:xfrm>
          <a:custGeom>
            <a:avLst/>
            <a:gdLst/>
            <a:ahLst/>
            <a:cxnLst/>
            <a:rect l="l" t="t" r="r" b="b"/>
            <a:pathLst>
              <a:path w="5655423" h="4382952">
                <a:moveTo>
                  <a:pt x="0" y="4382952"/>
                </a:moveTo>
                <a:lnTo>
                  <a:pt x="5655423" y="4382952"/>
                </a:lnTo>
                <a:lnTo>
                  <a:pt x="5655423" y="0"/>
                </a:lnTo>
                <a:lnTo>
                  <a:pt x="0" y="0"/>
                </a:lnTo>
                <a:lnTo>
                  <a:pt x="0" y="438295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282812" y="1906428"/>
            <a:ext cx="8533801" cy="6251009"/>
          </a:xfrm>
          <a:custGeom>
            <a:avLst/>
            <a:gdLst/>
            <a:ahLst/>
            <a:cxnLst/>
            <a:rect l="l" t="t" r="r" b="b"/>
            <a:pathLst>
              <a:path w="8533801" h="6251009">
                <a:moveTo>
                  <a:pt x="0" y="0"/>
                </a:moveTo>
                <a:lnTo>
                  <a:pt x="8533802" y="0"/>
                </a:lnTo>
                <a:lnTo>
                  <a:pt x="8533802" y="6251009"/>
                </a:lnTo>
                <a:lnTo>
                  <a:pt x="0" y="62510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844639" y="382028"/>
            <a:ext cx="8067584" cy="9299809"/>
          </a:xfrm>
          <a:custGeom>
            <a:avLst/>
            <a:gdLst/>
            <a:ahLst/>
            <a:cxnLst/>
            <a:rect l="l" t="t" r="r" b="b"/>
            <a:pathLst>
              <a:path w="8067584" h="9299809">
                <a:moveTo>
                  <a:pt x="0" y="0"/>
                </a:moveTo>
                <a:lnTo>
                  <a:pt x="8067584" y="0"/>
                </a:lnTo>
                <a:lnTo>
                  <a:pt x="8067584" y="9299809"/>
                </a:lnTo>
                <a:lnTo>
                  <a:pt x="0" y="9299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39313" y="879246"/>
            <a:ext cx="9508495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6"/>
              </a:lnSpc>
            </a:pPr>
            <a:r>
              <a:rPr lang="en-US" sz="960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Talk Read Talk Write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27711" y="2900771"/>
            <a:ext cx="5444004" cy="546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This is a great way to chunk information...can be quick read and talk bellringer or it could take up the whole block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Helps incorporate more reading into your classroom to build on each of the 4 domains of literacy (reading, listening, speaking, and writing).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86"/>
    </mc:Choice>
    <mc:Fallback xmlns="">
      <p:transition spd="slow" advTm="9288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2FFC9-FD76-4D89-5862-182F28197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858A8D2-C3D1-D831-7B3A-820746C1CF88}"/>
              </a:ext>
            </a:extLst>
          </p:cNvPr>
          <p:cNvSpPr/>
          <p:nvPr/>
        </p:nvSpPr>
        <p:spPr>
          <a:xfrm flipH="1">
            <a:off x="12845265" y="-328820"/>
            <a:ext cx="5442735" cy="4218119"/>
          </a:xfrm>
          <a:custGeom>
            <a:avLst/>
            <a:gdLst/>
            <a:ahLst/>
            <a:cxnLst/>
            <a:rect l="l" t="t" r="r" b="b"/>
            <a:pathLst>
              <a:path w="5442735" h="4218119">
                <a:moveTo>
                  <a:pt x="5442735" y="0"/>
                </a:moveTo>
                <a:lnTo>
                  <a:pt x="0" y="0"/>
                </a:lnTo>
                <a:lnTo>
                  <a:pt x="0" y="4218120"/>
                </a:lnTo>
                <a:lnTo>
                  <a:pt x="5442735" y="4218120"/>
                </a:lnTo>
                <a:lnTo>
                  <a:pt x="544273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393ECEC-8EA6-F0ED-DFF3-6D621234364D}"/>
              </a:ext>
            </a:extLst>
          </p:cNvPr>
          <p:cNvSpPr/>
          <p:nvPr/>
        </p:nvSpPr>
        <p:spPr>
          <a:xfrm>
            <a:off x="0" y="2450818"/>
            <a:ext cx="9370621" cy="7836182"/>
          </a:xfrm>
          <a:custGeom>
            <a:avLst/>
            <a:gdLst/>
            <a:ahLst/>
            <a:cxnLst/>
            <a:rect l="l" t="t" r="r" b="b"/>
            <a:pathLst>
              <a:path w="9370621" h="7836182">
                <a:moveTo>
                  <a:pt x="0" y="0"/>
                </a:moveTo>
                <a:lnTo>
                  <a:pt x="9370621" y="0"/>
                </a:lnTo>
                <a:lnTo>
                  <a:pt x="9370621" y="7836182"/>
                </a:lnTo>
                <a:lnTo>
                  <a:pt x="0" y="78361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C74DA1A-269C-729E-374A-72F47DACAAF5}"/>
              </a:ext>
            </a:extLst>
          </p:cNvPr>
          <p:cNvSpPr txBox="1"/>
          <p:nvPr/>
        </p:nvSpPr>
        <p:spPr>
          <a:xfrm>
            <a:off x="3828223" y="1278100"/>
            <a:ext cx="12181641" cy="1359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827"/>
              </a:lnSpc>
            </a:pPr>
            <a:r>
              <a:rPr lang="en-US" sz="10799" dirty="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Examples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344F86C-2641-F39C-4FD5-E3125C72898D}"/>
              </a:ext>
            </a:extLst>
          </p:cNvPr>
          <p:cNvSpPr txBox="1"/>
          <p:nvPr/>
        </p:nvSpPr>
        <p:spPr>
          <a:xfrm>
            <a:off x="4324786" y="2878690"/>
            <a:ext cx="11450834" cy="3298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Talk Read Talk Write structure </a:t>
            </a:r>
            <a:r>
              <a:rPr lang="en-US" sz="36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– Mendell Reading, history of marigold, textbook reading, rural healthcare article, </a:t>
            </a:r>
            <a:r>
              <a:rPr lang="en-US" sz="3699" dirty="0" err="1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maslows</a:t>
            </a:r>
            <a:r>
              <a:rPr lang="en-US" sz="36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 hierarchy of needs in nursing reading, how to of TIG welding, etc.</a:t>
            </a:r>
          </a:p>
        </p:txBody>
      </p:sp>
    </p:spTree>
    <p:extLst>
      <p:ext uri="{BB962C8B-B14F-4D97-AF65-F5344CB8AC3E}">
        <p14:creationId xmlns:p14="http://schemas.microsoft.com/office/powerpoint/2010/main" val="27407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89"/>
    </mc:Choice>
    <mc:Fallback xmlns="">
      <p:transition spd="slow" advTm="4538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6172200"/>
            <a:ext cx="5655423" cy="4382952"/>
          </a:xfrm>
          <a:custGeom>
            <a:avLst/>
            <a:gdLst/>
            <a:ahLst/>
            <a:cxnLst/>
            <a:rect l="l" t="t" r="r" b="b"/>
            <a:pathLst>
              <a:path w="5655423" h="4382952">
                <a:moveTo>
                  <a:pt x="0" y="4382952"/>
                </a:moveTo>
                <a:lnTo>
                  <a:pt x="5655423" y="4382952"/>
                </a:lnTo>
                <a:lnTo>
                  <a:pt x="5655423" y="0"/>
                </a:lnTo>
                <a:lnTo>
                  <a:pt x="0" y="0"/>
                </a:lnTo>
                <a:lnTo>
                  <a:pt x="0" y="438295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9732136" y="0"/>
            <a:ext cx="8823077" cy="7378298"/>
          </a:xfrm>
          <a:custGeom>
            <a:avLst/>
            <a:gdLst/>
            <a:ahLst/>
            <a:cxnLst/>
            <a:rect l="l" t="t" r="r" b="b"/>
            <a:pathLst>
              <a:path w="8823077" h="7378298">
                <a:moveTo>
                  <a:pt x="8823077" y="7378298"/>
                </a:moveTo>
                <a:lnTo>
                  <a:pt x="0" y="7378298"/>
                </a:lnTo>
                <a:lnTo>
                  <a:pt x="0" y="0"/>
                </a:lnTo>
                <a:lnTo>
                  <a:pt x="8823077" y="0"/>
                </a:lnTo>
                <a:lnTo>
                  <a:pt x="8823077" y="737829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03644" y="2922272"/>
            <a:ext cx="8873523" cy="6499856"/>
          </a:xfrm>
          <a:custGeom>
            <a:avLst/>
            <a:gdLst/>
            <a:ahLst/>
            <a:cxnLst/>
            <a:rect l="l" t="t" r="r" b="b"/>
            <a:pathLst>
              <a:path w="8873523" h="6499856">
                <a:moveTo>
                  <a:pt x="0" y="0"/>
                </a:moveTo>
                <a:lnTo>
                  <a:pt x="8873524" y="0"/>
                </a:lnTo>
                <a:lnTo>
                  <a:pt x="8873524" y="6499856"/>
                </a:lnTo>
                <a:lnTo>
                  <a:pt x="0" y="64998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066231" y="5685503"/>
            <a:ext cx="4534215" cy="4114800"/>
          </a:xfrm>
          <a:custGeom>
            <a:avLst/>
            <a:gdLst/>
            <a:ahLst/>
            <a:cxnLst/>
            <a:rect l="l" t="t" r="r" b="b"/>
            <a:pathLst>
              <a:path w="4534215" h="4114800">
                <a:moveTo>
                  <a:pt x="0" y="0"/>
                </a:moveTo>
                <a:lnTo>
                  <a:pt x="4534215" y="0"/>
                </a:lnTo>
                <a:lnTo>
                  <a:pt x="45342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1285875"/>
            <a:ext cx="9508495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6"/>
              </a:lnSpc>
            </a:pPr>
            <a:r>
              <a:rPr lang="en-US" sz="960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Providing Supports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71767" y="3645535"/>
            <a:ext cx="6937278" cy="496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BD59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All students benefit from sentence stems or scaffolding questions when working on projects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FBD59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BD59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Anytime you can give someone a starting point, they can build from there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FFBD59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BD59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Adding pictures in your texts or directions could be all the additional support a student needs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15"/>
    </mc:Choice>
    <mc:Fallback xmlns="">
      <p:transition spd="slow" advTm="6421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E363F-B1DE-3509-CB3B-62194705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F25325-C9BD-22CC-274C-2660AD77BDF3}"/>
              </a:ext>
            </a:extLst>
          </p:cNvPr>
          <p:cNvSpPr/>
          <p:nvPr/>
        </p:nvSpPr>
        <p:spPr>
          <a:xfrm flipV="1">
            <a:off x="0" y="6172200"/>
            <a:ext cx="5655423" cy="4382952"/>
          </a:xfrm>
          <a:custGeom>
            <a:avLst/>
            <a:gdLst/>
            <a:ahLst/>
            <a:cxnLst/>
            <a:rect l="l" t="t" r="r" b="b"/>
            <a:pathLst>
              <a:path w="5655423" h="4382952">
                <a:moveTo>
                  <a:pt x="0" y="4382952"/>
                </a:moveTo>
                <a:lnTo>
                  <a:pt x="5655423" y="4382952"/>
                </a:lnTo>
                <a:lnTo>
                  <a:pt x="5655423" y="0"/>
                </a:lnTo>
                <a:lnTo>
                  <a:pt x="0" y="0"/>
                </a:lnTo>
                <a:lnTo>
                  <a:pt x="0" y="438295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9160AA7-3760-C6B2-09FF-2BFAD4DB38D4}"/>
              </a:ext>
            </a:extLst>
          </p:cNvPr>
          <p:cNvSpPr/>
          <p:nvPr/>
        </p:nvSpPr>
        <p:spPr>
          <a:xfrm>
            <a:off x="2403644" y="2922271"/>
            <a:ext cx="11464756" cy="7174229"/>
          </a:xfrm>
          <a:custGeom>
            <a:avLst/>
            <a:gdLst/>
            <a:ahLst/>
            <a:cxnLst/>
            <a:rect l="l" t="t" r="r" b="b"/>
            <a:pathLst>
              <a:path w="8873523" h="6499856">
                <a:moveTo>
                  <a:pt x="0" y="0"/>
                </a:moveTo>
                <a:lnTo>
                  <a:pt x="8873524" y="0"/>
                </a:lnTo>
                <a:lnTo>
                  <a:pt x="8873524" y="6499856"/>
                </a:lnTo>
                <a:lnTo>
                  <a:pt x="0" y="64998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684B603-8459-DE19-95EA-08D8726CA7E9}"/>
              </a:ext>
            </a:extLst>
          </p:cNvPr>
          <p:cNvSpPr txBox="1"/>
          <p:nvPr/>
        </p:nvSpPr>
        <p:spPr>
          <a:xfrm>
            <a:off x="1143000" y="824890"/>
            <a:ext cx="9508495" cy="2321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6"/>
              </a:lnSpc>
            </a:pPr>
            <a:r>
              <a:rPr lang="en-US" sz="9600" dirty="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Work-Based Learning Experiences &amp; Supports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606D6F8-BF43-0CB8-9733-CE5893139499}"/>
              </a:ext>
            </a:extLst>
          </p:cNvPr>
          <p:cNvSpPr txBox="1"/>
          <p:nvPr/>
        </p:nvSpPr>
        <p:spPr>
          <a:xfrm>
            <a:off x="3557492" y="3552211"/>
            <a:ext cx="9625108" cy="5961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400" dirty="0">
                <a:solidFill>
                  <a:srgbClr val="FFBD59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SAE for ALL in FFA – allowing all students, no matter who they are explore career prep</a:t>
            </a:r>
          </a:p>
          <a:p>
            <a:pPr algn="l">
              <a:lnSpc>
                <a:spcPts val="3919"/>
              </a:lnSpc>
            </a:pPr>
            <a:endParaRPr lang="en-US" sz="2400" dirty="0">
              <a:solidFill>
                <a:srgbClr val="FFBD59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3919"/>
              </a:lnSpc>
            </a:pPr>
            <a:r>
              <a:rPr lang="en-US" sz="2400" dirty="0">
                <a:solidFill>
                  <a:srgbClr val="FFBD59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Helping students find internships or work around school that allows them to show ownership of</a:t>
            </a:r>
          </a:p>
          <a:p>
            <a:pPr algn="l">
              <a:lnSpc>
                <a:spcPts val="3919"/>
              </a:lnSpc>
            </a:pPr>
            <a:r>
              <a:rPr lang="en-US" sz="2400" dirty="0">
                <a:solidFill>
                  <a:srgbClr val="FFBD59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	- construction classes/internships</a:t>
            </a:r>
          </a:p>
          <a:p>
            <a:pPr algn="l">
              <a:lnSpc>
                <a:spcPts val="3919"/>
              </a:lnSpc>
            </a:pPr>
            <a:r>
              <a:rPr lang="en-US" sz="2400" dirty="0">
                <a:solidFill>
                  <a:srgbClr val="FFBD59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	- school stores</a:t>
            </a:r>
          </a:p>
          <a:p>
            <a:pPr algn="l">
              <a:lnSpc>
                <a:spcPts val="3919"/>
              </a:lnSpc>
            </a:pPr>
            <a:r>
              <a:rPr lang="en-US" sz="2400" dirty="0">
                <a:solidFill>
                  <a:srgbClr val="FFBD59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	- health job shadows</a:t>
            </a:r>
          </a:p>
          <a:p>
            <a:pPr algn="l">
              <a:lnSpc>
                <a:spcPts val="3919"/>
              </a:lnSpc>
            </a:pPr>
            <a:r>
              <a:rPr lang="en-US" sz="2400" dirty="0">
                <a:solidFill>
                  <a:srgbClr val="FFBD59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	- entrepreneurship or service projects</a:t>
            </a:r>
          </a:p>
          <a:p>
            <a:pPr algn="l">
              <a:lnSpc>
                <a:spcPts val="3919"/>
              </a:lnSpc>
            </a:pPr>
            <a:endParaRPr lang="en-US" sz="2400" dirty="0">
              <a:solidFill>
                <a:srgbClr val="FFBD59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3919"/>
              </a:lnSpc>
            </a:pPr>
            <a:r>
              <a:rPr lang="en-US" sz="2400" dirty="0">
                <a:solidFill>
                  <a:srgbClr val="FFBD59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Connect what they know already with the new information or skills you want them to learn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679A6FA-6AE2-2280-40A2-EBE2231FB101}"/>
              </a:ext>
            </a:extLst>
          </p:cNvPr>
          <p:cNvSpPr/>
          <p:nvPr/>
        </p:nvSpPr>
        <p:spPr>
          <a:xfrm flipH="1" flipV="1">
            <a:off x="9732136" y="0"/>
            <a:ext cx="8823077" cy="7378298"/>
          </a:xfrm>
          <a:custGeom>
            <a:avLst/>
            <a:gdLst/>
            <a:ahLst/>
            <a:cxnLst/>
            <a:rect l="l" t="t" r="r" b="b"/>
            <a:pathLst>
              <a:path w="8823077" h="7378298">
                <a:moveTo>
                  <a:pt x="8823077" y="7378298"/>
                </a:moveTo>
                <a:lnTo>
                  <a:pt x="0" y="7378298"/>
                </a:lnTo>
                <a:lnTo>
                  <a:pt x="0" y="0"/>
                </a:lnTo>
                <a:lnTo>
                  <a:pt x="8823077" y="0"/>
                </a:lnTo>
                <a:lnTo>
                  <a:pt x="8823077" y="737829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15"/>
    </mc:Choice>
    <mc:Fallback xmlns="">
      <p:transition spd="slow" advTm="6421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6172200"/>
            <a:ext cx="5655423" cy="4382952"/>
          </a:xfrm>
          <a:custGeom>
            <a:avLst/>
            <a:gdLst/>
            <a:ahLst/>
            <a:cxnLst/>
            <a:rect l="l" t="t" r="r" b="b"/>
            <a:pathLst>
              <a:path w="5655423" h="4382952">
                <a:moveTo>
                  <a:pt x="0" y="4382952"/>
                </a:moveTo>
                <a:lnTo>
                  <a:pt x="5655423" y="4382952"/>
                </a:lnTo>
                <a:lnTo>
                  <a:pt x="5655423" y="0"/>
                </a:lnTo>
                <a:lnTo>
                  <a:pt x="0" y="0"/>
                </a:lnTo>
                <a:lnTo>
                  <a:pt x="0" y="438295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9732136" y="0"/>
            <a:ext cx="8823077" cy="7378298"/>
          </a:xfrm>
          <a:custGeom>
            <a:avLst/>
            <a:gdLst/>
            <a:ahLst/>
            <a:cxnLst/>
            <a:rect l="l" t="t" r="r" b="b"/>
            <a:pathLst>
              <a:path w="8823077" h="7378298">
                <a:moveTo>
                  <a:pt x="8823077" y="7378298"/>
                </a:moveTo>
                <a:lnTo>
                  <a:pt x="0" y="7378298"/>
                </a:lnTo>
                <a:lnTo>
                  <a:pt x="0" y="0"/>
                </a:lnTo>
                <a:lnTo>
                  <a:pt x="8823077" y="0"/>
                </a:lnTo>
                <a:lnTo>
                  <a:pt x="8823077" y="737829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827711" y="2378749"/>
            <a:ext cx="10350179" cy="7581506"/>
          </a:xfrm>
          <a:custGeom>
            <a:avLst/>
            <a:gdLst/>
            <a:ahLst/>
            <a:cxnLst/>
            <a:rect l="l" t="t" r="r" b="b"/>
            <a:pathLst>
              <a:path w="10350179" h="7581506">
                <a:moveTo>
                  <a:pt x="0" y="0"/>
                </a:moveTo>
                <a:lnTo>
                  <a:pt x="10350179" y="0"/>
                </a:lnTo>
                <a:lnTo>
                  <a:pt x="10350179" y="7581506"/>
                </a:lnTo>
                <a:lnTo>
                  <a:pt x="0" y="75815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1285875"/>
            <a:ext cx="9508495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6"/>
              </a:lnSpc>
            </a:pPr>
            <a:r>
              <a:rPr lang="en-US" sz="960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Other Advise...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51584" y="3146716"/>
            <a:ext cx="7467480" cy="591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10372" lvl="1" indent="-605186" algn="l">
              <a:lnSpc>
                <a:spcPts val="7848"/>
              </a:lnSpc>
              <a:buFont typeface="Arial"/>
              <a:buChar char="•"/>
            </a:pPr>
            <a:r>
              <a:rPr lang="en-US" sz="5606">
                <a:solidFill>
                  <a:srgbClr val="000000"/>
                </a:solidFill>
                <a:latin typeface="Lumios Marker"/>
                <a:ea typeface="Lumios Marker"/>
                <a:cs typeface="Lumios Marker"/>
                <a:sym typeface="Lumios Marker"/>
              </a:rPr>
              <a:t>Be Real</a:t>
            </a:r>
          </a:p>
          <a:p>
            <a:pPr marL="1210372" lvl="1" indent="-605186" algn="l">
              <a:lnSpc>
                <a:spcPts val="7848"/>
              </a:lnSpc>
              <a:buFont typeface="Arial"/>
              <a:buChar char="•"/>
            </a:pPr>
            <a:r>
              <a:rPr lang="en-US" sz="5606">
                <a:solidFill>
                  <a:srgbClr val="000000"/>
                </a:solidFill>
                <a:latin typeface="Lumios Marker"/>
                <a:ea typeface="Lumios Marker"/>
                <a:cs typeface="Lumios Marker"/>
                <a:sym typeface="Lumios Marker"/>
              </a:rPr>
              <a:t>Be Authentic</a:t>
            </a:r>
          </a:p>
          <a:p>
            <a:pPr marL="1210372" lvl="1" indent="-605186" algn="l">
              <a:lnSpc>
                <a:spcPts val="7848"/>
              </a:lnSpc>
              <a:buFont typeface="Arial"/>
              <a:buChar char="•"/>
            </a:pPr>
            <a:r>
              <a:rPr lang="en-US" sz="5606">
                <a:solidFill>
                  <a:srgbClr val="000000"/>
                </a:solidFill>
                <a:latin typeface="Lumios Marker"/>
                <a:ea typeface="Lumios Marker"/>
                <a:cs typeface="Lumios Marker"/>
                <a:sym typeface="Lumios Marker"/>
              </a:rPr>
              <a:t>Share about you first...then, ask about them</a:t>
            </a:r>
          </a:p>
          <a:p>
            <a:pPr marL="1210372" lvl="1" indent="-605186" algn="l">
              <a:lnSpc>
                <a:spcPts val="7848"/>
              </a:lnSpc>
              <a:buFont typeface="Arial"/>
              <a:buChar char="•"/>
            </a:pPr>
            <a:r>
              <a:rPr lang="en-US" sz="5606">
                <a:solidFill>
                  <a:srgbClr val="000000"/>
                </a:solidFill>
                <a:latin typeface="Lumios Marker"/>
                <a:ea typeface="Lumios Marker"/>
                <a:cs typeface="Lumios Marker"/>
                <a:sym typeface="Lumios Marker"/>
              </a:rPr>
              <a:t>If you are really stuck, check in with your experts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42"/>
    </mc:Choice>
    <mc:Fallback xmlns="">
      <p:transition spd="slow" advTm="1096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6172200"/>
            <a:ext cx="5655423" cy="4382952"/>
          </a:xfrm>
          <a:custGeom>
            <a:avLst/>
            <a:gdLst/>
            <a:ahLst/>
            <a:cxnLst/>
            <a:rect l="l" t="t" r="r" b="b"/>
            <a:pathLst>
              <a:path w="5655423" h="4382952">
                <a:moveTo>
                  <a:pt x="0" y="4382952"/>
                </a:moveTo>
                <a:lnTo>
                  <a:pt x="5655423" y="4382952"/>
                </a:lnTo>
                <a:lnTo>
                  <a:pt x="5655423" y="0"/>
                </a:lnTo>
                <a:lnTo>
                  <a:pt x="0" y="0"/>
                </a:lnTo>
                <a:lnTo>
                  <a:pt x="0" y="438295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9732136" y="0"/>
            <a:ext cx="8823077" cy="7378298"/>
          </a:xfrm>
          <a:custGeom>
            <a:avLst/>
            <a:gdLst/>
            <a:ahLst/>
            <a:cxnLst/>
            <a:rect l="l" t="t" r="r" b="b"/>
            <a:pathLst>
              <a:path w="8823077" h="7378298">
                <a:moveTo>
                  <a:pt x="8823077" y="7378298"/>
                </a:moveTo>
                <a:lnTo>
                  <a:pt x="0" y="7378298"/>
                </a:lnTo>
                <a:lnTo>
                  <a:pt x="0" y="0"/>
                </a:lnTo>
                <a:lnTo>
                  <a:pt x="8823077" y="0"/>
                </a:lnTo>
                <a:lnTo>
                  <a:pt x="8823077" y="737829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782158" y="7523768"/>
            <a:ext cx="9773055" cy="2650941"/>
          </a:xfrm>
          <a:custGeom>
            <a:avLst/>
            <a:gdLst/>
            <a:ahLst/>
            <a:cxnLst/>
            <a:rect l="l" t="t" r="r" b="b"/>
            <a:pathLst>
              <a:path w="9773055" h="2650941">
                <a:moveTo>
                  <a:pt x="0" y="0"/>
                </a:moveTo>
                <a:lnTo>
                  <a:pt x="9773055" y="0"/>
                </a:lnTo>
                <a:lnTo>
                  <a:pt x="9773055" y="2650941"/>
                </a:lnTo>
                <a:lnTo>
                  <a:pt x="0" y="26509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1219200"/>
            <a:ext cx="9508495" cy="91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3"/>
              </a:lnSpc>
            </a:pPr>
            <a:r>
              <a:rPr lang="en-US" sz="7300">
                <a:solidFill>
                  <a:srgbClr val="435334"/>
                </a:solidFill>
                <a:latin typeface="Lumios Marker"/>
                <a:ea typeface="Lumios Marker"/>
                <a:cs typeface="Lumios Marker"/>
                <a:sym typeface="Lumios Marker"/>
              </a:rPr>
              <a:t>Who are Multilingual Learners?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03329" y="2082731"/>
            <a:ext cx="9011072" cy="7474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0"/>
              </a:lnSpc>
            </a:pPr>
            <a:r>
              <a:rPr lang="en-US" sz="2764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Any student that has a primary or “home” language other than English that are in the process of learning English.</a:t>
            </a:r>
          </a:p>
          <a:p>
            <a:pPr algn="l">
              <a:lnSpc>
                <a:spcPts val="3870"/>
              </a:lnSpc>
            </a:pPr>
            <a:endParaRPr lang="en-US" sz="2764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3870"/>
              </a:lnSpc>
            </a:pPr>
            <a:r>
              <a:rPr lang="en-US" sz="2764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Otherwise known as:</a:t>
            </a:r>
          </a:p>
          <a:p>
            <a:pPr marL="596812" lvl="1" indent="-298406" algn="l">
              <a:lnSpc>
                <a:spcPts val="3870"/>
              </a:lnSpc>
              <a:buFont typeface="Arial"/>
              <a:buChar char="•"/>
            </a:pPr>
            <a:r>
              <a:rPr lang="en-US" sz="2764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English Language Learners (ELLs)</a:t>
            </a:r>
          </a:p>
          <a:p>
            <a:pPr marL="596812" lvl="1" indent="-298406" algn="l">
              <a:lnSpc>
                <a:spcPts val="3870"/>
              </a:lnSpc>
              <a:buFont typeface="Arial"/>
              <a:buChar char="•"/>
            </a:pPr>
            <a:r>
              <a:rPr lang="en-US" sz="2764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English as a Second Language Learners (ESLs)</a:t>
            </a:r>
          </a:p>
          <a:p>
            <a:pPr marL="596812" lvl="1" indent="-298406" algn="l">
              <a:lnSpc>
                <a:spcPts val="3870"/>
              </a:lnSpc>
              <a:buFont typeface="Arial"/>
              <a:buChar char="•"/>
            </a:pPr>
            <a:r>
              <a:rPr lang="en-US" sz="2764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English Learners</a:t>
            </a:r>
          </a:p>
          <a:p>
            <a:pPr algn="l">
              <a:lnSpc>
                <a:spcPts val="3870"/>
              </a:lnSpc>
            </a:pPr>
            <a:endParaRPr lang="en-US" sz="2764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3870"/>
              </a:lnSpc>
            </a:pPr>
            <a:r>
              <a:rPr lang="en-US" sz="2764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These students are seen as ELs until they can pass their ELPA exams that show they have an adequate mastery of English</a:t>
            </a:r>
          </a:p>
          <a:p>
            <a:pPr algn="l">
              <a:lnSpc>
                <a:spcPts val="3870"/>
              </a:lnSpc>
            </a:pPr>
            <a:endParaRPr lang="en-US" sz="2764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3870"/>
              </a:lnSpc>
            </a:pPr>
            <a:r>
              <a:rPr lang="en-US" sz="2764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But ML is a great term for all second </a:t>
            </a:r>
          </a:p>
          <a:p>
            <a:pPr algn="l">
              <a:lnSpc>
                <a:spcPts val="3870"/>
              </a:lnSpc>
            </a:pPr>
            <a:r>
              <a:rPr lang="en-US" sz="2764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language learner at any level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35600" y="7866706"/>
            <a:ext cx="8466171" cy="249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Many multilingual learners may already know at least two languages before learning English</a:t>
            </a:r>
          </a:p>
          <a:p>
            <a:pPr algn="ctr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Many EL students will graduate highschool having never passing their ELPA</a:t>
            </a:r>
          </a:p>
          <a:p>
            <a:pPr algn="ctr">
              <a:lnSpc>
                <a:spcPts val="3919"/>
              </a:lnSpc>
            </a:pPr>
            <a:endParaRPr lang="en-US" sz="230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31"/>
    </mc:Choice>
    <mc:Fallback xmlns="">
      <p:transition spd="slow" advTm="705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967" y="-268152"/>
            <a:ext cx="5655423" cy="4382952"/>
          </a:xfrm>
          <a:custGeom>
            <a:avLst/>
            <a:gdLst/>
            <a:ahLst/>
            <a:cxnLst/>
            <a:rect l="l" t="t" r="r" b="b"/>
            <a:pathLst>
              <a:path w="5655423" h="4382952">
                <a:moveTo>
                  <a:pt x="0" y="0"/>
                </a:moveTo>
                <a:lnTo>
                  <a:pt x="5655422" y="0"/>
                </a:lnTo>
                <a:lnTo>
                  <a:pt x="5655422" y="4382952"/>
                </a:lnTo>
                <a:lnTo>
                  <a:pt x="0" y="43829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2310009" y="5654057"/>
            <a:ext cx="6245204" cy="4840033"/>
          </a:xfrm>
          <a:custGeom>
            <a:avLst/>
            <a:gdLst/>
            <a:ahLst/>
            <a:cxnLst/>
            <a:rect l="l" t="t" r="r" b="b"/>
            <a:pathLst>
              <a:path w="6245204" h="4840033">
                <a:moveTo>
                  <a:pt x="6245204" y="4840033"/>
                </a:moveTo>
                <a:lnTo>
                  <a:pt x="0" y="4840033"/>
                </a:lnTo>
                <a:lnTo>
                  <a:pt x="0" y="0"/>
                </a:lnTo>
                <a:lnTo>
                  <a:pt x="6245204" y="0"/>
                </a:lnTo>
                <a:lnTo>
                  <a:pt x="6245204" y="484003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6172200"/>
            <a:ext cx="4920538" cy="4114800"/>
          </a:xfrm>
          <a:custGeom>
            <a:avLst/>
            <a:gdLst/>
            <a:ahLst/>
            <a:cxnLst/>
            <a:rect l="l" t="t" r="r" b="b"/>
            <a:pathLst>
              <a:path w="4920538" h="4114800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34675" y="0"/>
            <a:ext cx="4920538" cy="4114800"/>
          </a:xfrm>
          <a:custGeom>
            <a:avLst/>
            <a:gdLst/>
            <a:ahLst/>
            <a:cxnLst/>
            <a:rect l="l" t="t" r="r" b="b"/>
            <a:pathLst>
              <a:path w="4920538" h="4114800">
                <a:moveTo>
                  <a:pt x="492053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20538" y="0"/>
                </a:lnTo>
                <a:lnTo>
                  <a:pt x="4920538" y="41148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64357" y="2132874"/>
            <a:ext cx="12577222" cy="283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00"/>
              </a:lnSpc>
            </a:pPr>
            <a:r>
              <a:rPr lang="en-US" sz="20000">
                <a:solidFill>
                  <a:srgbClr val="435334"/>
                </a:solidFill>
                <a:latin typeface="Lumios Marker"/>
                <a:ea typeface="Lumios Marker"/>
                <a:cs typeface="Lumios Marker"/>
                <a:sym typeface="Lumios Marker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99455" y="5854082"/>
            <a:ext cx="11388915" cy="183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6"/>
              </a:lnSpc>
            </a:pPr>
            <a:r>
              <a:rPr lang="en-US" sz="760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Email - tcoop1333@gmail.com</a:t>
            </a:r>
          </a:p>
          <a:p>
            <a:pPr algn="l">
              <a:lnSpc>
                <a:spcPts val="6916"/>
              </a:lnSpc>
            </a:pPr>
            <a:r>
              <a:rPr lang="en-US" sz="760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Facebook - Taylor Wilton-Cooper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5"/>
    </mc:Choice>
    <mc:Fallback xmlns="">
      <p:transition spd="slow" advTm="25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845265" y="-328820"/>
            <a:ext cx="5442735" cy="4218119"/>
          </a:xfrm>
          <a:custGeom>
            <a:avLst/>
            <a:gdLst/>
            <a:ahLst/>
            <a:cxnLst/>
            <a:rect l="l" t="t" r="r" b="b"/>
            <a:pathLst>
              <a:path w="5442735" h="4218119">
                <a:moveTo>
                  <a:pt x="5442735" y="0"/>
                </a:moveTo>
                <a:lnTo>
                  <a:pt x="0" y="0"/>
                </a:lnTo>
                <a:lnTo>
                  <a:pt x="0" y="4218120"/>
                </a:lnTo>
                <a:lnTo>
                  <a:pt x="5442735" y="4218120"/>
                </a:lnTo>
                <a:lnTo>
                  <a:pt x="544273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61198" y="564922"/>
            <a:ext cx="16629789" cy="7535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u="sng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At My School: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about 1600 total students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70% Hispanic or Latino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13% White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EL Enrollment - around 650 students were in EL program and have exited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EL Enrollment - currently about 260 students in EL classes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4339"/>
              </a:lnSpc>
            </a:pPr>
            <a:r>
              <a:rPr lang="en-US" sz="3099" u="sng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Within My Ag Program: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219 in our Sophomore-Senior Urban Agriculture Academy &amp; in FFA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77% Hispanic or Latino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15% White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EL Enrollment - around 100 current students were in EL program at one time and have exited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EL Enrollment - currently about 35 students in EL classes within our academy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33572" y="907822"/>
            <a:ext cx="9508495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36"/>
              </a:lnSpc>
            </a:pPr>
            <a:r>
              <a:rPr lang="en-US" sz="9600">
                <a:solidFill>
                  <a:srgbClr val="FF914D"/>
                </a:solidFill>
                <a:latin typeface="Nefelibata Brush"/>
                <a:ea typeface="Nefelibata Brush"/>
                <a:cs typeface="Nefelibata Brush"/>
                <a:sym typeface="Nefelibata Brush"/>
              </a:rPr>
              <a:t>My Why</a:t>
            </a:r>
          </a:p>
        </p:txBody>
      </p:sp>
      <p:sp>
        <p:nvSpPr>
          <p:cNvPr id="5" name="Freeform 5"/>
          <p:cNvSpPr/>
          <p:nvPr/>
        </p:nvSpPr>
        <p:spPr>
          <a:xfrm>
            <a:off x="-463135" y="7297780"/>
            <a:ext cx="20137316" cy="5462247"/>
          </a:xfrm>
          <a:custGeom>
            <a:avLst/>
            <a:gdLst/>
            <a:ahLst/>
            <a:cxnLst/>
            <a:rect l="l" t="t" r="r" b="b"/>
            <a:pathLst>
              <a:path w="20137316" h="5462247">
                <a:moveTo>
                  <a:pt x="0" y="0"/>
                </a:moveTo>
                <a:lnTo>
                  <a:pt x="20137316" y="0"/>
                </a:lnTo>
                <a:lnTo>
                  <a:pt x="20137316" y="5462247"/>
                </a:lnTo>
                <a:lnTo>
                  <a:pt x="0" y="54622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5955" y="7825453"/>
            <a:ext cx="17591736" cy="2296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These numbers have been increasing steadily over the past few years...my EL numbers grew little by little</a:t>
            </a:r>
          </a:p>
          <a:p>
            <a:pPr algn="ctr"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After COVID and my Social Emotional Learning driven Masters Program...I knew I needed to do more for these kids so when our school and district improvement plan changed to be literacy focused, I started my EL endorsement track!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92"/>
    </mc:Choice>
    <mc:Fallback xmlns="">
      <p:transition spd="slow" advTm="995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6172200"/>
            <a:ext cx="5655423" cy="4382952"/>
          </a:xfrm>
          <a:custGeom>
            <a:avLst/>
            <a:gdLst/>
            <a:ahLst/>
            <a:cxnLst/>
            <a:rect l="l" t="t" r="r" b="b"/>
            <a:pathLst>
              <a:path w="5655423" h="4382952">
                <a:moveTo>
                  <a:pt x="0" y="4382952"/>
                </a:moveTo>
                <a:lnTo>
                  <a:pt x="5655423" y="4382952"/>
                </a:lnTo>
                <a:lnTo>
                  <a:pt x="5655423" y="0"/>
                </a:lnTo>
                <a:lnTo>
                  <a:pt x="0" y="0"/>
                </a:lnTo>
                <a:lnTo>
                  <a:pt x="0" y="438295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-57688" y="3358161"/>
            <a:ext cx="6512098" cy="4770112"/>
          </a:xfrm>
          <a:custGeom>
            <a:avLst/>
            <a:gdLst/>
            <a:ahLst/>
            <a:cxnLst/>
            <a:rect l="l" t="t" r="r" b="b"/>
            <a:pathLst>
              <a:path w="6512098" h="4770112">
                <a:moveTo>
                  <a:pt x="0" y="0"/>
                </a:moveTo>
                <a:lnTo>
                  <a:pt x="6512098" y="0"/>
                </a:lnTo>
                <a:lnTo>
                  <a:pt x="6512098" y="4770112"/>
                </a:lnTo>
                <a:lnTo>
                  <a:pt x="0" y="47701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5887951" y="3358161"/>
            <a:ext cx="6512098" cy="4770112"/>
          </a:xfrm>
          <a:custGeom>
            <a:avLst/>
            <a:gdLst/>
            <a:ahLst/>
            <a:cxnLst/>
            <a:rect l="l" t="t" r="r" b="b"/>
            <a:pathLst>
              <a:path w="6512098" h="4770112">
                <a:moveTo>
                  <a:pt x="0" y="0"/>
                </a:moveTo>
                <a:lnTo>
                  <a:pt x="6512098" y="0"/>
                </a:lnTo>
                <a:lnTo>
                  <a:pt x="6512098" y="4770112"/>
                </a:lnTo>
                <a:lnTo>
                  <a:pt x="0" y="47701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11829638" y="3358161"/>
            <a:ext cx="6512098" cy="4770112"/>
          </a:xfrm>
          <a:custGeom>
            <a:avLst/>
            <a:gdLst/>
            <a:ahLst/>
            <a:cxnLst/>
            <a:rect l="l" t="t" r="r" b="b"/>
            <a:pathLst>
              <a:path w="6512098" h="4770112">
                <a:moveTo>
                  <a:pt x="0" y="0"/>
                </a:moveTo>
                <a:lnTo>
                  <a:pt x="6512098" y="0"/>
                </a:lnTo>
                <a:lnTo>
                  <a:pt x="6512098" y="4770112"/>
                </a:lnTo>
                <a:lnTo>
                  <a:pt x="0" y="47701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635825" y="3760797"/>
            <a:ext cx="594590" cy="1767700"/>
          </a:xfrm>
          <a:custGeom>
            <a:avLst/>
            <a:gdLst/>
            <a:ahLst/>
            <a:cxnLst/>
            <a:rect l="l" t="t" r="r" b="b"/>
            <a:pathLst>
              <a:path w="594590" h="1767700">
                <a:moveTo>
                  <a:pt x="0" y="0"/>
                </a:moveTo>
                <a:lnTo>
                  <a:pt x="594590" y="0"/>
                </a:lnTo>
                <a:lnTo>
                  <a:pt x="594590" y="1767700"/>
                </a:lnTo>
                <a:lnTo>
                  <a:pt x="0" y="1767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472649" y="6434838"/>
            <a:ext cx="1410755" cy="1686772"/>
          </a:xfrm>
          <a:custGeom>
            <a:avLst/>
            <a:gdLst/>
            <a:ahLst/>
            <a:cxnLst/>
            <a:rect l="l" t="t" r="r" b="b"/>
            <a:pathLst>
              <a:path w="1410755" h="1686772">
                <a:moveTo>
                  <a:pt x="0" y="0"/>
                </a:moveTo>
                <a:lnTo>
                  <a:pt x="1410755" y="0"/>
                </a:lnTo>
                <a:lnTo>
                  <a:pt x="1410755" y="1686772"/>
                </a:lnTo>
                <a:lnTo>
                  <a:pt x="0" y="16867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466992" y="3760797"/>
            <a:ext cx="1237390" cy="1767700"/>
          </a:xfrm>
          <a:custGeom>
            <a:avLst/>
            <a:gdLst/>
            <a:ahLst/>
            <a:cxnLst/>
            <a:rect l="l" t="t" r="r" b="b"/>
            <a:pathLst>
              <a:path w="1237390" h="1767700">
                <a:moveTo>
                  <a:pt x="0" y="0"/>
                </a:moveTo>
                <a:lnTo>
                  <a:pt x="1237390" y="0"/>
                </a:lnTo>
                <a:lnTo>
                  <a:pt x="1237390" y="1767700"/>
                </a:lnTo>
                <a:lnTo>
                  <a:pt x="0" y="1767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86378" y="1049317"/>
            <a:ext cx="15572541" cy="1201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6"/>
              </a:lnSpc>
            </a:pPr>
            <a:r>
              <a:rPr lang="en-US" sz="9600" dirty="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Objectives - 3 Steps to Help your MLs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5956" y="6583004"/>
            <a:ext cx="3526713" cy="153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Establishing a Connection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05194" y="3465481"/>
            <a:ext cx="3526713" cy="2300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Utilizing Techinques &amp; Strategies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13176" y="6583004"/>
            <a:ext cx="2826165" cy="153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Providing Supports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8"/>
    </mc:Choice>
    <mc:Fallback xmlns="">
      <p:transition spd="slow" advTm="282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845265" y="-328820"/>
            <a:ext cx="5442735" cy="4218119"/>
          </a:xfrm>
          <a:custGeom>
            <a:avLst/>
            <a:gdLst/>
            <a:ahLst/>
            <a:cxnLst/>
            <a:rect l="l" t="t" r="r" b="b"/>
            <a:pathLst>
              <a:path w="5442735" h="4218119">
                <a:moveTo>
                  <a:pt x="5442735" y="0"/>
                </a:moveTo>
                <a:lnTo>
                  <a:pt x="0" y="0"/>
                </a:lnTo>
                <a:lnTo>
                  <a:pt x="0" y="4218120"/>
                </a:lnTo>
                <a:lnTo>
                  <a:pt x="5442735" y="4218120"/>
                </a:lnTo>
                <a:lnTo>
                  <a:pt x="544273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2450818"/>
            <a:ext cx="9370621" cy="7836182"/>
          </a:xfrm>
          <a:custGeom>
            <a:avLst/>
            <a:gdLst/>
            <a:ahLst/>
            <a:cxnLst/>
            <a:rect l="l" t="t" r="r" b="b"/>
            <a:pathLst>
              <a:path w="9370621" h="7836182">
                <a:moveTo>
                  <a:pt x="0" y="0"/>
                </a:moveTo>
                <a:lnTo>
                  <a:pt x="9370621" y="0"/>
                </a:lnTo>
                <a:lnTo>
                  <a:pt x="9370621" y="7836182"/>
                </a:lnTo>
                <a:lnTo>
                  <a:pt x="0" y="78361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370273" y="7152380"/>
            <a:ext cx="2717150" cy="2856400"/>
          </a:xfrm>
          <a:custGeom>
            <a:avLst/>
            <a:gdLst/>
            <a:ahLst/>
            <a:cxnLst/>
            <a:rect l="l" t="t" r="r" b="b"/>
            <a:pathLst>
              <a:path w="2717150" h="2856400">
                <a:moveTo>
                  <a:pt x="0" y="0"/>
                </a:moveTo>
                <a:lnTo>
                  <a:pt x="2717150" y="0"/>
                </a:lnTo>
                <a:lnTo>
                  <a:pt x="2717150" y="2856400"/>
                </a:lnTo>
                <a:lnTo>
                  <a:pt x="0" y="2856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742523" y="2153003"/>
            <a:ext cx="12986325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435334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“Relationships are at the core of any effective teaching strategy.”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70078" y="1018088"/>
            <a:ext cx="9508495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36"/>
              </a:lnSpc>
            </a:pPr>
            <a:r>
              <a:rPr lang="en-US" sz="960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Establishing a Connection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48392" y="3240985"/>
            <a:ext cx="7121881" cy="4760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9"/>
              </a:lnSpc>
            </a:pPr>
            <a:r>
              <a:rPr lang="en-US" sz="4064" u="sng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How can you do that?</a:t>
            </a:r>
          </a:p>
          <a:p>
            <a:pPr algn="l">
              <a:lnSpc>
                <a:spcPts val="3870"/>
              </a:lnSpc>
            </a:pPr>
            <a:endParaRPr lang="en-US" sz="4064" u="sng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marL="618401" lvl="1" indent="-309201" algn="l">
              <a:lnSpc>
                <a:spcPts val="4010"/>
              </a:lnSpc>
              <a:buFont typeface="Arial"/>
              <a:buChar char="•"/>
            </a:pPr>
            <a:r>
              <a:rPr lang="en-US" sz="2864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Make a point to connect with a student’s culture (even if it is different from yours) and bring it into a lesson</a:t>
            </a:r>
          </a:p>
          <a:p>
            <a:pPr algn="l">
              <a:lnSpc>
                <a:spcPts val="4010"/>
              </a:lnSpc>
            </a:pPr>
            <a:endParaRPr lang="en-US" sz="2864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marL="618401" lvl="1" indent="-309201" algn="l">
              <a:lnSpc>
                <a:spcPts val="4010"/>
              </a:lnSpc>
              <a:buFont typeface="Arial"/>
              <a:buChar char="•"/>
            </a:pPr>
            <a:r>
              <a:rPr lang="en-US" sz="2864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Find representation that fits ALL of your students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95"/>
    </mc:Choice>
    <mc:Fallback xmlns="">
      <p:transition spd="slow" advTm="669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0" y="6068881"/>
            <a:ext cx="5442735" cy="4218119"/>
          </a:xfrm>
          <a:custGeom>
            <a:avLst/>
            <a:gdLst/>
            <a:ahLst/>
            <a:cxnLst/>
            <a:rect l="l" t="t" r="r" b="b"/>
            <a:pathLst>
              <a:path w="5442735" h="4218119">
                <a:moveTo>
                  <a:pt x="5442735" y="0"/>
                </a:moveTo>
                <a:lnTo>
                  <a:pt x="0" y="0"/>
                </a:lnTo>
                <a:lnTo>
                  <a:pt x="0" y="4218119"/>
                </a:lnTo>
                <a:lnTo>
                  <a:pt x="5442735" y="4218119"/>
                </a:lnTo>
                <a:lnTo>
                  <a:pt x="544273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885658" y="3788405"/>
            <a:ext cx="8116913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“But we don’t speak the same language.”</a:t>
            </a:r>
          </a:p>
          <a:p>
            <a:pPr algn="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“But we have nothing in common.”</a:t>
            </a:r>
          </a:p>
          <a:p>
            <a:pPr algn="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“But they don’t know what agriculture is.”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2017" y="913170"/>
            <a:ext cx="16747283" cy="230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36"/>
              </a:lnSpc>
            </a:pPr>
            <a:r>
              <a:rPr lang="en-US" sz="9600">
                <a:solidFill>
                  <a:srgbClr val="435334"/>
                </a:solidFill>
                <a:latin typeface="Lumios Marker"/>
                <a:ea typeface="Lumios Marker"/>
                <a:cs typeface="Lumios Marker"/>
                <a:sym typeface="Lumios Marker"/>
              </a:rPr>
              <a:t>Establishing a Connection - How do you get to know them?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8746" y="2409431"/>
            <a:ext cx="8116913" cy="237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FF914D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EASY - IT’S THE SAME WAY YOU WOULD ANYONE ELSE!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18574" y="6106053"/>
            <a:ext cx="11158767" cy="275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Play simple games at the beginning of the year -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435334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“Would you Rather”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435334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“20 Questions”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435334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“Riddles or Picture Games”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435334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“Who are You? Simple Writes”</a:t>
            </a:r>
          </a:p>
        </p:txBody>
      </p:sp>
      <p:sp>
        <p:nvSpPr>
          <p:cNvPr id="7" name="Freeform 7"/>
          <p:cNvSpPr/>
          <p:nvPr/>
        </p:nvSpPr>
        <p:spPr>
          <a:xfrm rot="5400000" flipH="1">
            <a:off x="13457573" y="5456573"/>
            <a:ext cx="5442735" cy="4218119"/>
          </a:xfrm>
          <a:custGeom>
            <a:avLst/>
            <a:gdLst/>
            <a:ahLst/>
            <a:cxnLst/>
            <a:rect l="l" t="t" r="r" b="b"/>
            <a:pathLst>
              <a:path w="5442735" h="4218119">
                <a:moveTo>
                  <a:pt x="5442735" y="0"/>
                </a:moveTo>
                <a:lnTo>
                  <a:pt x="0" y="0"/>
                </a:lnTo>
                <a:lnTo>
                  <a:pt x="0" y="4218119"/>
                </a:lnTo>
                <a:lnTo>
                  <a:pt x="5442735" y="4218119"/>
                </a:lnTo>
                <a:lnTo>
                  <a:pt x="544273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17"/>
    </mc:Choice>
    <mc:Fallback xmlns="">
      <p:transition spd="slow" advTm="779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41288" y="2143556"/>
            <a:ext cx="12463117" cy="3380620"/>
          </a:xfrm>
          <a:custGeom>
            <a:avLst/>
            <a:gdLst/>
            <a:ahLst/>
            <a:cxnLst/>
            <a:rect l="l" t="t" r="r" b="b"/>
            <a:pathLst>
              <a:path w="12463117" h="3380620">
                <a:moveTo>
                  <a:pt x="0" y="0"/>
                </a:moveTo>
                <a:lnTo>
                  <a:pt x="12463117" y="0"/>
                </a:lnTo>
                <a:lnTo>
                  <a:pt x="12463117" y="3380620"/>
                </a:lnTo>
                <a:lnTo>
                  <a:pt x="0" y="33806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9950" y="2648384"/>
            <a:ext cx="8901534" cy="298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National FFA Retiring Addresses</a:t>
            </a: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Yomar Roman - 2019-2020</a:t>
            </a:r>
          </a:p>
          <a:p>
            <a:pPr algn="l">
              <a:lnSpc>
                <a:spcPts val="3919"/>
              </a:lnSpc>
            </a:pPr>
            <a:r>
              <a:rPr lang="en-US" sz="2799" u="sng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  <a:hlinkClick r:id="rId4" tooltip="https://vimeo.com/showcase/7865594/video/477819179"/>
              </a:rPr>
              <a:t>        https://vimeo.com/showcase/7865594/video/477819179</a:t>
            </a:r>
          </a:p>
          <a:p>
            <a:pPr algn="l">
              <a:lnSpc>
                <a:spcPts val="3919"/>
              </a:lnSpc>
            </a:pPr>
            <a:endParaRPr lang="en-US" sz="2799" u="sng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  <a:hlinkClick r:id="rId4" tooltip="https://vimeo.com/showcase/7865594/video/477819179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291484" y="3866031"/>
            <a:ext cx="10236184" cy="2776565"/>
          </a:xfrm>
          <a:custGeom>
            <a:avLst/>
            <a:gdLst/>
            <a:ahLst/>
            <a:cxnLst/>
            <a:rect l="l" t="t" r="r" b="b"/>
            <a:pathLst>
              <a:path w="10236184" h="2776565">
                <a:moveTo>
                  <a:pt x="0" y="0"/>
                </a:moveTo>
                <a:lnTo>
                  <a:pt x="10236184" y="0"/>
                </a:lnTo>
                <a:lnTo>
                  <a:pt x="10236184" y="2776565"/>
                </a:lnTo>
                <a:lnTo>
                  <a:pt x="0" y="27765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092184" y="5254313"/>
            <a:ext cx="10731876" cy="2911021"/>
          </a:xfrm>
          <a:custGeom>
            <a:avLst/>
            <a:gdLst/>
            <a:ahLst/>
            <a:cxnLst/>
            <a:rect l="l" t="t" r="r" b="b"/>
            <a:pathLst>
              <a:path w="10731876" h="2911021">
                <a:moveTo>
                  <a:pt x="0" y="0"/>
                </a:moveTo>
                <a:lnTo>
                  <a:pt x="10731876" y="0"/>
                </a:lnTo>
                <a:lnTo>
                  <a:pt x="10731876" y="2911022"/>
                </a:lnTo>
                <a:lnTo>
                  <a:pt x="0" y="29110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178018" y="6228403"/>
            <a:ext cx="12463117" cy="3380620"/>
          </a:xfrm>
          <a:custGeom>
            <a:avLst/>
            <a:gdLst/>
            <a:ahLst/>
            <a:cxnLst/>
            <a:rect l="l" t="t" r="r" b="b"/>
            <a:pathLst>
              <a:path w="12463117" h="3380620">
                <a:moveTo>
                  <a:pt x="0" y="0"/>
                </a:moveTo>
                <a:lnTo>
                  <a:pt x="12463116" y="0"/>
                </a:lnTo>
                <a:lnTo>
                  <a:pt x="12463116" y="3380621"/>
                </a:lnTo>
                <a:lnTo>
                  <a:pt x="0" y="33806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616154" y="8727948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823759"/>
            <a:ext cx="16827382" cy="1052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44"/>
              </a:lnSpc>
            </a:pPr>
            <a:r>
              <a:rPr lang="en-US" sz="840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Establishing a Connection - Representation Matters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43055" y="4461198"/>
            <a:ext cx="8466171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National FFA Spanish Resources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3919"/>
              </a:lnSpc>
            </a:pPr>
            <a:r>
              <a:rPr lang="en-US" sz="2799" u="sng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  <a:hlinkClick r:id="rId7" tooltip="https://ffa.app.box.com/v/Spanishresources"/>
              </a:rPr>
              <a:t>https://ffa.app.box.com/v/Spanishresources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9950" y="5815764"/>
            <a:ext cx="7341607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New Horizons Magazine Digital Archives</a:t>
            </a: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3919"/>
              </a:lnSpc>
            </a:pPr>
            <a:r>
              <a:rPr lang="en-US" sz="2799" u="sng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  <a:hlinkClick r:id="rId8" tooltip="https://www.calameo.com/books/00510752435776227ef29"/>
              </a:rPr>
              <a:t>https://www.calameo.com/books/00510752435776227ef29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91484" y="6622619"/>
            <a:ext cx="8901534" cy="348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u="sng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  <a:hlinkClick r:id="rId9" tooltip="https://www.agweb.com/news/livestock/beef/hispanic-farmers-and-producers-help-keep-food-americas-tables"/>
              </a:rPr>
              <a:t>News Articles</a:t>
            </a:r>
          </a:p>
          <a:p>
            <a:pPr algn="l">
              <a:lnSpc>
                <a:spcPts val="3919"/>
              </a:lnSpc>
            </a:pPr>
            <a:r>
              <a:rPr lang="en-US" sz="2799" u="sng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  <a:hlinkClick r:id="rId9" tooltip="https://www.agweb.com/news/livestock/beef/hispanic-farmers-and-producers-help-keep-food-americas-tables"/>
              </a:rPr>
              <a:t> </a:t>
            </a:r>
          </a:p>
          <a:p>
            <a:pPr algn="l">
              <a:lnSpc>
                <a:spcPts val="3919"/>
              </a:lnSpc>
            </a:pPr>
            <a:r>
              <a:rPr lang="en-US" sz="2799" u="sng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  <a:hlinkClick r:id="rId9" tooltip="https://www.agweb.com/news/livestock/beef/hispanic-farmers-and-producers-help-keep-food-americas-tables"/>
              </a:rPr>
              <a:t>https://www.agweb.com/news/livestock/beef/hispanic-farmers-and-producers-help-keep-food-americas-tables</a:t>
            </a:r>
          </a:p>
          <a:p>
            <a:pPr algn="l">
              <a:lnSpc>
                <a:spcPts val="3919"/>
              </a:lnSpc>
            </a:pPr>
            <a:endParaRPr lang="en-US" sz="2799" u="sng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  <a:hlinkClick r:id="rId9" tooltip="https://www.agweb.com/news/livestock/beef/hispanic-farmers-and-producers-help-keep-food-americas-tables"/>
            </a:endParaRPr>
          </a:p>
          <a:p>
            <a:pPr algn="l">
              <a:lnSpc>
                <a:spcPts val="3919"/>
              </a:lnSpc>
            </a:pPr>
            <a:endParaRPr lang="en-US" sz="2799" u="sng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  <a:hlinkClick r:id="rId9" tooltip="https://www.agweb.com/news/livestock/beef/hispanic-farmers-and-producers-help-keep-food-americas-table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59968" y="1906149"/>
            <a:ext cx="5564565" cy="1216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0"/>
              </a:lnSpc>
            </a:pPr>
            <a:r>
              <a:rPr lang="en-US" sz="3464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If they don’t see it...they won’t believe they can...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87"/>
    </mc:Choice>
    <mc:Fallback xmlns="">
      <p:transition spd="slow" advTm="1376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845265" y="-328820"/>
            <a:ext cx="5442735" cy="4218119"/>
          </a:xfrm>
          <a:custGeom>
            <a:avLst/>
            <a:gdLst/>
            <a:ahLst/>
            <a:cxnLst/>
            <a:rect l="l" t="t" r="r" b="b"/>
            <a:pathLst>
              <a:path w="5442735" h="4218119">
                <a:moveTo>
                  <a:pt x="5442735" y="0"/>
                </a:moveTo>
                <a:lnTo>
                  <a:pt x="0" y="0"/>
                </a:lnTo>
                <a:lnTo>
                  <a:pt x="0" y="4218120"/>
                </a:lnTo>
                <a:lnTo>
                  <a:pt x="5442735" y="4218120"/>
                </a:lnTo>
                <a:lnTo>
                  <a:pt x="544273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2450818"/>
            <a:ext cx="9370621" cy="7836182"/>
          </a:xfrm>
          <a:custGeom>
            <a:avLst/>
            <a:gdLst/>
            <a:ahLst/>
            <a:cxnLst/>
            <a:rect l="l" t="t" r="r" b="b"/>
            <a:pathLst>
              <a:path w="9370621" h="7836182">
                <a:moveTo>
                  <a:pt x="0" y="0"/>
                </a:moveTo>
                <a:lnTo>
                  <a:pt x="9370621" y="0"/>
                </a:lnTo>
                <a:lnTo>
                  <a:pt x="9370621" y="7836182"/>
                </a:lnTo>
                <a:lnTo>
                  <a:pt x="0" y="78361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690028" y="6264134"/>
            <a:ext cx="6699825" cy="268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19"/>
              </a:lnSpc>
            </a:pPr>
            <a:r>
              <a:rPr lang="en-US" sz="3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Think-pair-share+</a:t>
            </a:r>
          </a:p>
          <a:p>
            <a:pPr algn="r">
              <a:lnSpc>
                <a:spcPts val="5319"/>
              </a:lnSpc>
            </a:pPr>
            <a:r>
              <a:rPr lang="en-US" sz="3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Vocabulary</a:t>
            </a:r>
          </a:p>
          <a:p>
            <a:pPr algn="r">
              <a:lnSpc>
                <a:spcPts val="5319"/>
              </a:lnSpc>
            </a:pPr>
            <a:r>
              <a:rPr lang="en-US" sz="3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QSSSA</a:t>
            </a:r>
          </a:p>
          <a:p>
            <a:pPr algn="r">
              <a:lnSpc>
                <a:spcPts val="5319"/>
              </a:lnSpc>
            </a:pPr>
            <a:r>
              <a:rPr lang="en-US" sz="3799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Talk Read Talk Write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28223" y="1278100"/>
            <a:ext cx="12181641" cy="1359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827"/>
              </a:lnSpc>
            </a:pPr>
            <a:r>
              <a:rPr lang="en-US" sz="10799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Techniques &amp; Strategies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64611" y="2845677"/>
            <a:ext cx="11450834" cy="198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*Note - Everything I talk about is actually good for all students to improve academic conversations and engagement in the classroom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89"/>
    </mc:Choice>
    <mc:Fallback xmlns="">
      <p:transition spd="slow" advTm="4538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6172200"/>
            <a:ext cx="5655423" cy="4382952"/>
          </a:xfrm>
          <a:custGeom>
            <a:avLst/>
            <a:gdLst/>
            <a:ahLst/>
            <a:cxnLst/>
            <a:rect l="l" t="t" r="r" b="b"/>
            <a:pathLst>
              <a:path w="5655423" h="4382952">
                <a:moveTo>
                  <a:pt x="0" y="4382952"/>
                </a:moveTo>
                <a:lnTo>
                  <a:pt x="5655423" y="4382952"/>
                </a:lnTo>
                <a:lnTo>
                  <a:pt x="5655423" y="0"/>
                </a:lnTo>
                <a:lnTo>
                  <a:pt x="0" y="0"/>
                </a:lnTo>
                <a:lnTo>
                  <a:pt x="0" y="438295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9732136" y="0"/>
            <a:ext cx="8823077" cy="7378298"/>
          </a:xfrm>
          <a:custGeom>
            <a:avLst/>
            <a:gdLst/>
            <a:ahLst/>
            <a:cxnLst/>
            <a:rect l="l" t="t" r="r" b="b"/>
            <a:pathLst>
              <a:path w="8823077" h="7378298">
                <a:moveTo>
                  <a:pt x="8823077" y="7378298"/>
                </a:moveTo>
                <a:lnTo>
                  <a:pt x="0" y="7378298"/>
                </a:lnTo>
                <a:lnTo>
                  <a:pt x="0" y="0"/>
                </a:lnTo>
                <a:lnTo>
                  <a:pt x="8823077" y="0"/>
                </a:lnTo>
                <a:lnTo>
                  <a:pt x="8823077" y="737829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2090538" y="3440628"/>
            <a:ext cx="7128671" cy="5221752"/>
          </a:xfrm>
          <a:custGeom>
            <a:avLst/>
            <a:gdLst/>
            <a:ahLst/>
            <a:cxnLst/>
            <a:rect l="l" t="t" r="r" b="b"/>
            <a:pathLst>
              <a:path w="7128671" h="5221752">
                <a:moveTo>
                  <a:pt x="0" y="0"/>
                </a:moveTo>
                <a:lnTo>
                  <a:pt x="7128672" y="0"/>
                </a:lnTo>
                <a:lnTo>
                  <a:pt x="7128672" y="5221752"/>
                </a:lnTo>
                <a:lnTo>
                  <a:pt x="0" y="52217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44000" y="5320898"/>
            <a:ext cx="4130289" cy="4114800"/>
          </a:xfrm>
          <a:custGeom>
            <a:avLst/>
            <a:gdLst/>
            <a:ahLst/>
            <a:cxnLst/>
            <a:rect l="l" t="t" r="r" b="b"/>
            <a:pathLst>
              <a:path w="4130289" h="4114800">
                <a:moveTo>
                  <a:pt x="0" y="0"/>
                </a:moveTo>
                <a:lnTo>
                  <a:pt x="4130289" y="0"/>
                </a:lnTo>
                <a:lnTo>
                  <a:pt x="41302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1285875"/>
            <a:ext cx="9508495" cy="120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6"/>
              </a:lnSpc>
            </a:pPr>
            <a:r>
              <a:rPr lang="en-US" sz="9600">
                <a:solidFill>
                  <a:srgbClr val="FF914D"/>
                </a:solidFill>
                <a:latin typeface="Lumios Marker"/>
                <a:ea typeface="Lumios Marker"/>
                <a:cs typeface="Lumios Marker"/>
                <a:sym typeface="Lumios Marker"/>
              </a:rPr>
              <a:t>Think-pair-share+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97882" y="3247834"/>
            <a:ext cx="4446920" cy="5615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3"/>
              </a:lnSpc>
            </a:pPr>
            <a:r>
              <a:rPr lang="en-US" sz="2867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Traditional</a:t>
            </a:r>
          </a:p>
          <a:p>
            <a:pPr algn="l">
              <a:lnSpc>
                <a:spcPts val="4013"/>
              </a:lnSpc>
            </a:pPr>
            <a:endParaRPr lang="en-US" sz="2867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4013"/>
              </a:lnSpc>
            </a:pPr>
            <a:r>
              <a:rPr lang="en-US" sz="2867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Read - Highlight - Pair - Share</a:t>
            </a:r>
          </a:p>
          <a:p>
            <a:pPr algn="l">
              <a:lnSpc>
                <a:spcPts val="4013"/>
              </a:lnSpc>
            </a:pPr>
            <a:endParaRPr lang="en-US" sz="2867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4013"/>
              </a:lnSpc>
            </a:pPr>
            <a:r>
              <a:rPr lang="en-US" sz="2867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Think - Pair - Share - Pair - Share - Out</a:t>
            </a:r>
          </a:p>
          <a:p>
            <a:pPr algn="l">
              <a:lnSpc>
                <a:spcPts val="4013"/>
              </a:lnSpc>
            </a:pPr>
            <a:endParaRPr lang="en-US" sz="2867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4013"/>
              </a:lnSpc>
            </a:pPr>
            <a:r>
              <a:rPr lang="en-US" sz="2867" dirty="0">
                <a:solidFill>
                  <a:srgbClr val="000000"/>
                </a:solidFill>
                <a:latin typeface="Sawarabi Mincho"/>
                <a:ea typeface="Sawarabi Mincho"/>
                <a:cs typeface="Sawarabi Mincho"/>
                <a:sym typeface="Sawarabi Mincho"/>
              </a:rPr>
              <a:t>Planned Groups - Share</a:t>
            </a:r>
          </a:p>
          <a:p>
            <a:pPr algn="l">
              <a:lnSpc>
                <a:spcPts val="4013"/>
              </a:lnSpc>
            </a:pPr>
            <a:endParaRPr lang="en-US" sz="2867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  <a:p>
            <a:pPr algn="l">
              <a:lnSpc>
                <a:spcPts val="4013"/>
              </a:lnSpc>
            </a:pPr>
            <a:endParaRPr lang="en-US" sz="2867" dirty="0">
              <a:solidFill>
                <a:srgbClr val="000000"/>
              </a:solidFill>
              <a:latin typeface="Sawarabi Mincho"/>
              <a:ea typeface="Sawarabi Mincho"/>
              <a:cs typeface="Sawarabi Mincho"/>
              <a:sym typeface="Sawarabi Minch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06"/>
    </mc:Choice>
    <mc:Fallback xmlns="">
      <p:transition spd="slow" advTm="10700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1154</Words>
  <Application>Microsoft Macintosh PowerPoint</Application>
  <PresentationFormat>Custom</PresentationFormat>
  <Paragraphs>166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Sawarabi Mincho</vt:lpstr>
      <vt:lpstr>Nefelibata Brush</vt:lpstr>
      <vt:lpstr>Lumios Marker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EL Presentation</dc:title>
  <dc:creator>Taylor Cooper</dc:creator>
  <cp:lastModifiedBy>Taylor Cooper</cp:lastModifiedBy>
  <cp:revision>7</cp:revision>
  <dcterms:created xsi:type="dcterms:W3CDTF">2006-08-16T00:00:00Z</dcterms:created>
  <dcterms:modified xsi:type="dcterms:W3CDTF">2026-06-01T01:51:14Z</dcterms:modified>
  <dc:identifier>DAGlCK1msqc</dc:identifier>
</cp:coreProperties>
</file>