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79" r:id="rId5"/>
    <p:sldId id="280"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1" r:id="rId21"/>
    <p:sldId id="275" r:id="rId22"/>
    <p:sldId id="282" r:id="rId23"/>
    <p:sldId id="276" r:id="rId24"/>
    <p:sldId id="277" r:id="rId25"/>
    <p:sldId id="278"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787"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170" name="Group 2"/>
          <p:cNvGrpSpPr>
            <a:grpSpLocks/>
          </p:cNvGrpSpPr>
          <p:nvPr/>
        </p:nvGrpSpPr>
        <p:grpSpPr bwMode="auto">
          <a:xfrm>
            <a:off x="0" y="0"/>
            <a:ext cx="9144000" cy="6858000"/>
            <a:chOff x="0" y="0"/>
            <a:chExt cx="5760" cy="4320"/>
          </a:xfrm>
        </p:grpSpPr>
        <p:sp>
          <p:nvSpPr>
            <p:cNvPr id="7171"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7172"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grpSp>
          <p:nvGrpSpPr>
            <p:cNvPr id="7173" name="Group 5"/>
            <p:cNvGrpSpPr>
              <a:grpSpLocks/>
            </p:cNvGrpSpPr>
            <p:nvPr/>
          </p:nvGrpSpPr>
          <p:grpSpPr bwMode="auto">
            <a:xfrm>
              <a:off x="0" y="672"/>
              <a:ext cx="1806" cy="1989"/>
              <a:chOff x="0" y="672"/>
              <a:chExt cx="1806" cy="1989"/>
            </a:xfrm>
          </p:grpSpPr>
          <p:sp>
            <p:nvSpPr>
              <p:cNvPr id="7174"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7175"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7176"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7177"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7178"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7179"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7180"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7181"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sp>
            <p:nvSpPr>
              <p:cNvPr id="7182"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endParaRPr lang="en-US" sz="2400">
                  <a:latin typeface="Times New Roman" pitchFamily="18" charset="0"/>
                </a:endParaRPr>
              </a:p>
            </p:txBody>
          </p:sp>
          <p:sp>
            <p:nvSpPr>
              <p:cNvPr id="7183"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endParaRPr lang="en-US" sz="2400">
                  <a:latin typeface="Times New Roman" pitchFamily="18" charset="0"/>
                </a:endParaRPr>
              </a:p>
            </p:txBody>
          </p:sp>
        </p:grpSp>
      </p:grpSp>
      <p:sp>
        <p:nvSpPr>
          <p:cNvPr id="7184" name="Rectangle 16"/>
          <p:cNvSpPr>
            <a:spLocks noGrp="1" noChangeArrowheads="1"/>
          </p:cNvSpPr>
          <p:nvPr>
            <p:ph type="dt" sz="half" idx="2"/>
          </p:nvPr>
        </p:nvSpPr>
        <p:spPr>
          <a:xfrm>
            <a:off x="457200" y="6248400"/>
            <a:ext cx="2133600" cy="457200"/>
          </a:xfrm>
        </p:spPr>
        <p:txBody>
          <a:bodyPr/>
          <a:lstStyle>
            <a:lvl1pPr>
              <a:defRPr/>
            </a:lvl1pPr>
          </a:lstStyle>
          <a:p>
            <a:endParaRPr lang="en-US"/>
          </a:p>
        </p:txBody>
      </p:sp>
      <p:sp>
        <p:nvSpPr>
          <p:cNvPr id="7185" name="Rectangle 17"/>
          <p:cNvSpPr>
            <a:spLocks noGrp="1" noChangeArrowheads="1"/>
          </p:cNvSpPr>
          <p:nvPr>
            <p:ph type="ftr" sz="quarter" idx="3"/>
          </p:nvPr>
        </p:nvSpPr>
        <p:spPr/>
        <p:txBody>
          <a:bodyPr/>
          <a:lstStyle>
            <a:lvl1pPr>
              <a:defRPr/>
            </a:lvl1pPr>
          </a:lstStyle>
          <a:p>
            <a:endParaRPr lang="en-US"/>
          </a:p>
        </p:txBody>
      </p:sp>
      <p:sp>
        <p:nvSpPr>
          <p:cNvPr id="7186" name="Rectangle 18"/>
          <p:cNvSpPr>
            <a:spLocks noGrp="1" noChangeArrowheads="1"/>
          </p:cNvSpPr>
          <p:nvPr>
            <p:ph type="sldNum" sz="quarter" idx="4"/>
          </p:nvPr>
        </p:nvSpPr>
        <p:spPr/>
        <p:txBody>
          <a:bodyPr/>
          <a:lstStyle>
            <a:lvl1pPr>
              <a:defRPr/>
            </a:lvl1pPr>
          </a:lstStyle>
          <a:p>
            <a:fld id="{CBB1A35F-DDD0-43F6-8574-FE79F986BBC5}" type="slidenum">
              <a:rPr lang="en-US"/>
              <a:pPr/>
              <a:t>‹#›</a:t>
            </a:fld>
            <a:endParaRPr lang="en-US"/>
          </a:p>
        </p:txBody>
      </p:sp>
      <p:sp>
        <p:nvSpPr>
          <p:cNvPr id="718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718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D5ADF260-FB5F-4293-9F4B-52215D2EE2FA}"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2CA618A9-4735-47F1-86E7-38AE2B652F68}"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0D7AC8AD-327D-4A7D-B0F3-68B22DB13A58}"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1E30012-EE2C-446C-8F37-5C901BA7DB03}"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54245C5C-CDDB-4A5E-B09F-4CC500554B7A}"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A16A0CCB-8F1A-476B-93B5-E36C4AB3F448}"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F56536B6-3ED7-460B-8FF7-41154EA84C77}"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F68062F9-825D-4A01-8FAF-0FCE71560585}"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DC429CCD-A6E7-4A08-A6D2-31DE9ABC7C7B}"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08E9F1D9-BF63-44A1-ABE5-0059510E296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614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8DAD52D3-DF6A-4C3B-9437-59BFBA0CFBD0}" type="slidenum">
              <a:rPr lang="en-US"/>
              <a:pPr/>
              <a:t>‹#›</a:t>
            </a:fld>
            <a:endParaRPr lang="en-US"/>
          </a:p>
        </p:txBody>
      </p:sp>
      <p:grpSp>
        <p:nvGrpSpPr>
          <p:cNvPr id="6148" name="Group 4"/>
          <p:cNvGrpSpPr>
            <a:grpSpLocks/>
          </p:cNvGrpSpPr>
          <p:nvPr/>
        </p:nvGrpSpPr>
        <p:grpSpPr bwMode="auto">
          <a:xfrm>
            <a:off x="0" y="0"/>
            <a:ext cx="9144000" cy="546100"/>
            <a:chOff x="0" y="0"/>
            <a:chExt cx="5760" cy="344"/>
          </a:xfrm>
        </p:grpSpPr>
        <p:sp>
          <p:nvSpPr>
            <p:cNvPr id="6149"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en-US" sz="2400">
                <a:latin typeface="Times New Roman" pitchFamily="18" charset="0"/>
              </a:endParaRPr>
            </a:p>
          </p:txBody>
        </p:sp>
        <p:sp>
          <p:nvSpPr>
            <p:cNvPr id="6150"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endParaRPr lang="en-US" sz="2400">
                <a:latin typeface="Times New Roman" pitchFamily="18" charset="0"/>
              </a:endParaRPr>
            </a:p>
          </p:txBody>
        </p:sp>
        <p:sp>
          <p:nvSpPr>
            <p:cNvPr id="6151"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152"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153"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6154"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endParaRPr lang="en-US">
                <a:solidFill>
                  <a:schemeClr val="hlink"/>
                </a:solidFill>
              </a:endParaRPr>
            </a:p>
          </p:txBody>
        </p:sp>
        <p:sp>
          <p:nvSpPr>
            <p:cNvPr id="6155"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endParaRPr lang="en-US" sz="2400">
                <a:latin typeface="Times New Roman" pitchFamily="18" charset="0"/>
              </a:endParaRPr>
            </a:p>
          </p:txBody>
        </p:sp>
        <p:sp>
          <p:nvSpPr>
            <p:cNvPr id="6156"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sp>
          <p:nvSpPr>
            <p:cNvPr id="6157"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endParaRPr lang="en-US">
                <a:solidFill>
                  <a:schemeClr val="accent2"/>
                </a:solidFill>
              </a:endParaRPr>
            </a:p>
          </p:txBody>
        </p:sp>
      </p:grpSp>
      <p:sp>
        <p:nvSpPr>
          <p:cNvPr id="6158"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9"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6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600" dirty="0"/>
              <a:t>Basic principles of electrical engineering</a:t>
            </a:r>
          </a:p>
        </p:txBody>
      </p:sp>
      <p:sp>
        <p:nvSpPr>
          <p:cNvPr id="2051" name="Rectangle 3"/>
          <p:cNvSpPr>
            <a:spLocks noGrp="1" noChangeArrowheads="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Electrical Power Example</a:t>
            </a:r>
          </a:p>
        </p:txBody>
      </p:sp>
      <p:sp>
        <p:nvSpPr>
          <p:cNvPr id="16387" name="Rectangle 3"/>
          <p:cNvSpPr>
            <a:spLocks noGrp="1" noChangeArrowheads="1"/>
          </p:cNvSpPr>
          <p:nvPr>
            <p:ph type="body" idx="1"/>
          </p:nvPr>
        </p:nvSpPr>
        <p:spPr>
          <a:xfrm>
            <a:off x="457200" y="1981200"/>
            <a:ext cx="8229600" cy="4267200"/>
          </a:xfrm>
        </p:spPr>
        <p:txBody>
          <a:bodyPr/>
          <a:lstStyle/>
          <a:p>
            <a:pPr>
              <a:lnSpc>
                <a:spcPct val="80000"/>
              </a:lnSpc>
            </a:pPr>
            <a:r>
              <a:rPr lang="en-US" sz="2000"/>
              <a:t>Power of a coil</a:t>
            </a:r>
          </a:p>
          <a:p>
            <a:pPr>
              <a:lnSpc>
                <a:spcPct val="80000"/>
              </a:lnSpc>
            </a:pPr>
            <a:r>
              <a:rPr lang="en-US" sz="2000"/>
              <a:t>The solenoid coil of a pneumatic 5/2-way valve is supplied with 24 VDC. The resistance of the coil is 60 Ohm. What is the power?</a:t>
            </a:r>
          </a:p>
          <a:p>
            <a:pPr>
              <a:lnSpc>
                <a:spcPct val="80000"/>
              </a:lnSpc>
            </a:pPr>
            <a:endParaRPr lang="en-US" sz="2000"/>
          </a:p>
          <a:p>
            <a:pPr>
              <a:lnSpc>
                <a:spcPct val="80000"/>
              </a:lnSpc>
            </a:pPr>
            <a:r>
              <a:rPr lang="en-US" sz="2000"/>
              <a:t>The current is calculated by means of Ohm's law:</a:t>
            </a:r>
          </a:p>
          <a:p>
            <a:pPr>
              <a:lnSpc>
                <a:spcPct val="80000"/>
              </a:lnSpc>
            </a:pPr>
            <a:endParaRPr lang="en-US" sz="2000"/>
          </a:p>
          <a:p>
            <a:pPr>
              <a:lnSpc>
                <a:spcPct val="80000"/>
              </a:lnSpc>
            </a:pPr>
            <a:r>
              <a:rPr lang="en-US" sz="2000"/>
              <a:t>I  =  </a:t>
            </a:r>
            <a:r>
              <a:rPr lang="en-US" sz="2000" u="sng"/>
              <a:t>V  </a:t>
            </a:r>
            <a:r>
              <a:rPr lang="en-US" sz="2000"/>
              <a:t>=  </a:t>
            </a:r>
            <a:r>
              <a:rPr lang="en-US" sz="2000" u="sng"/>
              <a:t>24 V </a:t>
            </a:r>
            <a:r>
              <a:rPr lang="en-US" sz="2000"/>
              <a:t>= 0.4 A</a:t>
            </a:r>
            <a:endParaRPr lang="en-US" sz="2000" u="sng"/>
          </a:p>
          <a:p>
            <a:pPr>
              <a:lnSpc>
                <a:spcPct val="80000"/>
              </a:lnSpc>
              <a:buFont typeface="Wingdings" pitchFamily="2" charset="2"/>
              <a:buNone/>
            </a:pPr>
            <a:r>
              <a:rPr lang="en-US" sz="2000"/>
              <a:t>            R      60 </a:t>
            </a:r>
            <a:r>
              <a:rPr lang="en-US" sz="2000" i="1"/>
              <a:t>Ω</a:t>
            </a:r>
            <a:endParaRPr lang="en-US" sz="2000"/>
          </a:p>
          <a:p>
            <a:pPr>
              <a:lnSpc>
                <a:spcPct val="80000"/>
              </a:lnSpc>
              <a:buFont typeface="Wingdings" pitchFamily="2" charset="2"/>
              <a:buNone/>
            </a:pPr>
            <a:endParaRPr lang="en-US" sz="2000" i="1"/>
          </a:p>
          <a:p>
            <a:pPr>
              <a:lnSpc>
                <a:spcPct val="80000"/>
              </a:lnSpc>
              <a:buFont typeface="Wingdings" pitchFamily="2" charset="2"/>
              <a:buNone/>
            </a:pPr>
            <a:endParaRPr lang="en-US" sz="2000"/>
          </a:p>
          <a:p>
            <a:pPr>
              <a:lnSpc>
                <a:spcPct val="80000"/>
              </a:lnSpc>
            </a:pPr>
            <a:r>
              <a:rPr lang="en-US" sz="2000"/>
              <a:t>The electrical power is the product of current and voltage:</a:t>
            </a:r>
          </a:p>
          <a:p>
            <a:pPr>
              <a:lnSpc>
                <a:spcPct val="80000"/>
              </a:lnSpc>
            </a:pPr>
            <a:endParaRPr lang="en-US" sz="2000"/>
          </a:p>
          <a:p>
            <a:pPr>
              <a:lnSpc>
                <a:spcPct val="80000"/>
              </a:lnSpc>
            </a:pPr>
            <a:r>
              <a:rPr lang="en-US" sz="2000"/>
              <a:t>P = V· I = 24 V · 0.4 A = 9.6 W</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1759" y="2895600"/>
            <a:ext cx="4626841"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0" name="Rectangle 2"/>
          <p:cNvSpPr>
            <a:spLocks noGrp="1" noChangeArrowheads="1"/>
          </p:cNvSpPr>
          <p:nvPr>
            <p:ph type="title"/>
          </p:nvPr>
        </p:nvSpPr>
        <p:spPr/>
        <p:txBody>
          <a:bodyPr/>
          <a:lstStyle/>
          <a:p>
            <a:r>
              <a:rPr lang="en-US"/>
              <a:t>Function of a Solenoid</a:t>
            </a:r>
          </a:p>
        </p:txBody>
      </p:sp>
      <p:sp>
        <p:nvSpPr>
          <p:cNvPr id="17412" name="Rectangle 4"/>
          <p:cNvSpPr>
            <a:spLocks noGrp="1" noChangeArrowheads="1"/>
          </p:cNvSpPr>
          <p:nvPr>
            <p:ph type="body" sz="half" idx="1"/>
          </p:nvPr>
        </p:nvSpPr>
        <p:spPr>
          <a:xfrm>
            <a:off x="0" y="1981200"/>
            <a:ext cx="4495800" cy="4876800"/>
          </a:xfrm>
        </p:spPr>
        <p:txBody>
          <a:bodyPr/>
          <a:lstStyle/>
          <a:p>
            <a:r>
              <a:rPr lang="en-US" sz="2400" dirty="0"/>
              <a:t>When current flows through an electrical conductor, a magnetic field builds up around it. This magnetic field expands if the current intensity is increased. Magnetic fields exert an attractive force on </a:t>
            </a:r>
            <a:r>
              <a:rPr lang="en-US" sz="2400" dirty="0" err="1"/>
              <a:t>workpieces</a:t>
            </a:r>
            <a:r>
              <a:rPr lang="en-US" sz="2400" dirty="0"/>
              <a:t> made from iron, nickel or cobalt. This force increases as the magnetic field grows</a:t>
            </a:r>
          </a:p>
        </p:txBody>
      </p:sp>
      <p:sp>
        <p:nvSpPr>
          <p:cNvPr id="2" name="Content Placeholder 1"/>
          <p:cNvSpPr>
            <a:spLocks noGrp="1"/>
          </p:cNvSpPr>
          <p:nvPr>
            <p:ph sz="half" idx="2"/>
          </p:nvPr>
        </p:nvSpPr>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Structure of a Solenoid	</a:t>
            </a:r>
          </a:p>
        </p:txBody>
      </p:sp>
      <p:sp>
        <p:nvSpPr>
          <p:cNvPr id="19459" name="Rectangle 3"/>
          <p:cNvSpPr>
            <a:spLocks noGrp="1" noChangeArrowheads="1"/>
          </p:cNvSpPr>
          <p:nvPr>
            <p:ph type="body" idx="1"/>
          </p:nvPr>
        </p:nvSpPr>
        <p:spPr/>
        <p:txBody>
          <a:bodyPr/>
          <a:lstStyle/>
          <a:p>
            <a:pPr>
              <a:lnSpc>
                <a:spcPct val="80000"/>
              </a:lnSpc>
            </a:pPr>
            <a:r>
              <a:rPr lang="en-US" sz="2800"/>
              <a:t>The solenoid has the following structure:</a:t>
            </a:r>
          </a:p>
          <a:p>
            <a:pPr>
              <a:lnSpc>
                <a:spcPct val="80000"/>
              </a:lnSpc>
            </a:pPr>
            <a:r>
              <a:rPr lang="en-US" sz="2800"/>
              <a:t>The current-bearing conductor is wound around a coil. The overlapping of the lines of force of all loops      increases the strength of the magnetic field resulting in a  main direction of the field.</a:t>
            </a:r>
          </a:p>
          <a:p>
            <a:pPr>
              <a:lnSpc>
                <a:spcPct val="80000"/>
              </a:lnSpc>
            </a:pPr>
            <a:r>
              <a:rPr lang="en-US" sz="2800"/>
              <a:t>An iron core is placed in the centre. When current flows, the iron is also magnetized. This allows a significantly higher magnetic field to be induced with the same current (compared to an air-core coil).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t>Applications of Solenoids</a:t>
            </a:r>
          </a:p>
        </p:txBody>
      </p:sp>
      <p:sp>
        <p:nvSpPr>
          <p:cNvPr id="20483" name="Rectangle 3"/>
          <p:cNvSpPr>
            <a:spLocks noGrp="1" noChangeArrowheads="1"/>
          </p:cNvSpPr>
          <p:nvPr>
            <p:ph type="body" idx="1"/>
          </p:nvPr>
        </p:nvSpPr>
        <p:spPr/>
        <p:txBody>
          <a:bodyPr/>
          <a:lstStyle/>
          <a:p>
            <a:pPr>
              <a:lnSpc>
                <a:spcPct val="90000"/>
              </a:lnSpc>
            </a:pPr>
            <a:r>
              <a:rPr lang="en-US" sz="2800"/>
              <a:t>In electropneumatic controls, solenoids are primarily used to control the switching of valves, relays or contactors. This can be demonstrated using the example of the spring-return directional control valve:</a:t>
            </a:r>
          </a:p>
          <a:p>
            <a:pPr>
              <a:lnSpc>
                <a:spcPct val="90000"/>
              </a:lnSpc>
            </a:pPr>
            <a:r>
              <a:rPr lang="en-US" sz="2800"/>
              <a:t>If current flows through the solenoid coil, the piston of the valve is actuated.</a:t>
            </a:r>
          </a:p>
          <a:p>
            <a:pPr>
              <a:lnSpc>
                <a:spcPct val="90000"/>
              </a:lnSpc>
            </a:pPr>
            <a:r>
              <a:rPr lang="en-US" sz="2800"/>
              <a:t>If the current is interrupted, a spring pushes the piston back into its initial position.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Function of a Capacitor</a:t>
            </a:r>
          </a:p>
        </p:txBody>
      </p:sp>
      <p:sp>
        <p:nvSpPr>
          <p:cNvPr id="21507" name="Rectangle 3"/>
          <p:cNvSpPr>
            <a:spLocks noGrp="1" noChangeArrowheads="1"/>
          </p:cNvSpPr>
          <p:nvPr>
            <p:ph type="body" idx="1"/>
          </p:nvPr>
        </p:nvSpPr>
        <p:spPr/>
        <p:txBody>
          <a:bodyPr/>
          <a:lstStyle/>
          <a:p>
            <a:pPr>
              <a:lnSpc>
                <a:spcPct val="80000"/>
              </a:lnSpc>
            </a:pPr>
            <a:r>
              <a:rPr lang="en-US" sz="2800"/>
              <a:t>A capacitor consists of two metal plates with an insulating layer (dielectric) between them. If the capacitor is connected to a DC voltage source, a charging current flows momentarily. Both plates are electrically charged by this. If the circuit is then interrupted, the charge remains stored in the capacitor. The larger the capacitance of a capacitor, the greater the electrical charge it can store for a given voltage.</a:t>
            </a:r>
          </a:p>
          <a:p>
            <a:pPr>
              <a:lnSpc>
                <a:spcPct val="80000"/>
              </a:lnSpc>
            </a:pPr>
            <a:r>
              <a:rPr lang="en-US" sz="2800"/>
              <a:t>Capacitance is measured in Farad (F):</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Measurement	</a:t>
            </a:r>
          </a:p>
        </p:txBody>
      </p:sp>
      <p:sp>
        <p:nvSpPr>
          <p:cNvPr id="22531" name="Rectangle 3"/>
          <p:cNvSpPr>
            <a:spLocks noGrp="1" noChangeArrowheads="1"/>
          </p:cNvSpPr>
          <p:nvPr>
            <p:ph type="body" idx="1"/>
          </p:nvPr>
        </p:nvSpPr>
        <p:spPr/>
        <p:txBody>
          <a:bodyPr/>
          <a:lstStyle/>
          <a:p>
            <a:r>
              <a:rPr lang="en-US" sz="2800"/>
              <a:t>Measurement means comparing an unknown variable (such as the length of a pneumatic cylinder) with a known variable (such as the scale of a measuring tape). A measuring device (such as a ruler) allows such measurements to be made. The result – the measured value – consists of a numeric value and a unit          (such as 30.4 cm).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4000"/>
              <a:t>Measurement in Electrical Circuits</a:t>
            </a:r>
          </a:p>
        </p:txBody>
      </p:sp>
      <p:sp>
        <p:nvSpPr>
          <p:cNvPr id="23558" name="Rectangle 6"/>
          <p:cNvSpPr>
            <a:spLocks noGrp="1" noChangeArrowheads="1"/>
          </p:cNvSpPr>
          <p:nvPr>
            <p:ph type="body" idx="1"/>
          </p:nvPr>
        </p:nvSpPr>
        <p:spPr/>
        <p:txBody>
          <a:bodyPr/>
          <a:lstStyle/>
          <a:p>
            <a:r>
              <a:rPr lang="en-US"/>
              <a:t>Electrical currents, voltages and resistances are normally measured with multimeters. These devices can be switched between various modes:</a:t>
            </a:r>
          </a:p>
          <a:p>
            <a:r>
              <a:rPr lang="en-US"/>
              <a:t>DC current and voltage, AC current and voltage</a:t>
            </a:r>
          </a:p>
          <a:p>
            <a:r>
              <a:rPr lang="en-US"/>
              <a:t>Current, voltage and resistance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4000" dirty="0"/>
              <a:t>Measurement in Electrical Circuits 1</a:t>
            </a:r>
          </a:p>
        </p:txBody>
      </p:sp>
      <p:sp>
        <p:nvSpPr>
          <p:cNvPr id="26628" name="Rectangle 4"/>
          <p:cNvSpPr>
            <a:spLocks noGrp="1" noChangeArrowheads="1"/>
          </p:cNvSpPr>
          <p:nvPr>
            <p:ph type="body" sz="half" idx="1"/>
          </p:nvPr>
        </p:nvSpPr>
        <p:spPr/>
        <p:txBody>
          <a:bodyPr/>
          <a:lstStyle/>
          <a:p>
            <a:r>
              <a:rPr lang="en-US"/>
              <a:t>The multimeter can only measure correctly if the correct mode is set.</a:t>
            </a:r>
          </a:p>
        </p:txBody>
      </p:sp>
      <p:pic>
        <p:nvPicPr>
          <p:cNvPr id="26630" name="Picture 6">
            <a:extLst>
              <a:ext uri="{C183D7F6-B498-43B3-948B-1728B52AA6E4}">
                <adec:decorative xmlns:adec="http://schemas.microsoft.com/office/drawing/2017/decorative" val="1"/>
              </a:ext>
            </a:extLst>
          </p:cNvPr>
          <p:cNvPicPr>
            <a:picLocks noGrp="1" noChangeAspect="1" noChangeArrowheads="1"/>
          </p:cNvPicPr>
          <p:nvPr>
            <p:ph type="body" sz="half" idx="2"/>
          </p:nvPr>
        </p:nvPicPr>
        <p:blipFill>
          <a:blip r:embed="rId2"/>
          <a:srcRect/>
          <a:stretch>
            <a:fillRect/>
          </a:stretch>
        </p:blipFill>
        <p:spPr>
          <a:xfrm>
            <a:off x="5105400" y="1447800"/>
            <a:ext cx="3048000" cy="5410200"/>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a:t>Procedure for Measurements on Electrical Circuits </a:t>
            </a:r>
          </a:p>
        </p:txBody>
      </p:sp>
      <p:sp>
        <p:nvSpPr>
          <p:cNvPr id="28675" name="Rectangle 3"/>
          <p:cNvSpPr>
            <a:spLocks noGrp="1" noChangeArrowheads="1"/>
          </p:cNvSpPr>
          <p:nvPr>
            <p:ph type="body" idx="1"/>
          </p:nvPr>
        </p:nvSpPr>
        <p:spPr/>
        <p:txBody>
          <a:bodyPr/>
          <a:lstStyle/>
          <a:p>
            <a:r>
              <a:rPr lang="en-US" sz="1600" dirty="0"/>
              <a:t>Proceed in the following order when performing measurements in an electrical circuit:</a:t>
            </a:r>
          </a:p>
          <a:p>
            <a:r>
              <a:rPr lang="en-US" sz="1600" dirty="0"/>
              <a:t>Switch off the supply voltage to the circuit.</a:t>
            </a:r>
          </a:p>
          <a:p>
            <a:r>
              <a:rPr lang="en-US" sz="1600" dirty="0"/>
              <a:t>Set the required operating mode on the multimeter (current or voltage measurement, DC or AC voltage, resistance measurement).</a:t>
            </a:r>
          </a:p>
          <a:p>
            <a:r>
              <a:rPr lang="en-US" sz="1600" dirty="0"/>
              <a:t>When using pointer measuring instruments, check and if necessary adjust the zero point.</a:t>
            </a:r>
          </a:p>
          <a:p>
            <a:r>
              <a:rPr lang="en-US" sz="1600" dirty="0"/>
              <a:t>When measuring DC voltage/direct current, connect the measuring device to the correct terminal ("+“ terminal of the measuring device to the positive terminal of the voltage supply).</a:t>
            </a:r>
          </a:p>
          <a:p>
            <a:r>
              <a:rPr lang="en-US" sz="1600" dirty="0"/>
              <a:t>Choose the largest measuring range.</a:t>
            </a:r>
          </a:p>
          <a:p>
            <a:r>
              <a:rPr lang="en-US" sz="1600" dirty="0"/>
              <a:t>Switch on the voltage supply to the circuit.</a:t>
            </a:r>
          </a:p>
          <a:p>
            <a:r>
              <a:rPr lang="en-US" sz="1600" dirty="0"/>
              <a:t>Monitor the pointer or display and gradually switch over to a smaller measuring range.</a:t>
            </a:r>
          </a:p>
          <a:p>
            <a:r>
              <a:rPr lang="en-US" sz="1600" dirty="0"/>
              <a:t>Read the display when the greatest pointer deflection occurs (smallest possible measuring range).</a:t>
            </a:r>
          </a:p>
          <a:p>
            <a:r>
              <a:rPr lang="en-US" sz="1600" dirty="0"/>
              <a:t>When using pointer instruments, always read the display by looking down onto it to avoid reading errors.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t>Voltage Measurement</a:t>
            </a:r>
          </a:p>
        </p:txBody>
      </p:sp>
      <p:sp>
        <p:nvSpPr>
          <p:cNvPr id="3" name="Content Placeholder 2">
            <a:extLst>
              <a:ext uri="{FF2B5EF4-FFF2-40B4-BE49-F238E27FC236}">
                <a16:creationId xmlns:a16="http://schemas.microsoft.com/office/drawing/2014/main" id="{B1738DA9-D607-1F41-63BE-C28D3B16BF75}"/>
              </a:ext>
            </a:extLst>
          </p:cNvPr>
          <p:cNvSpPr>
            <a:spLocks noGrp="1"/>
          </p:cNvSpPr>
          <p:nvPr>
            <p:ph idx="1"/>
          </p:nvPr>
        </p:nvSpPr>
        <p:spPr/>
        <p:txBody>
          <a:bodyPr/>
          <a:lstStyle/>
          <a:p>
            <a:r>
              <a:rPr lang="en-US" sz="2000" dirty="0"/>
              <a:t>For voltage measurements, the measuring device is connected parallel to the consuming device. The voltage drop across it corresponds to the voltage drop across the measuring device. Each voltage measurement device (voltmeter) has its own internal resistance. To get the truest possible measurement result, only a very small current may flow through the measuring device, i.e. the voltmeter's internal resistance must be as great as possible.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000"/>
              <a:t>Direct Current and Alternating Current</a:t>
            </a:r>
          </a:p>
        </p:txBody>
      </p:sp>
      <p:pic>
        <p:nvPicPr>
          <p:cNvPr id="8196" name="Picture 4">
            <a:extLst>
              <a:ext uri="{C183D7F6-B498-43B3-948B-1728B52AA6E4}">
                <adec:decorative xmlns:adec="http://schemas.microsoft.com/office/drawing/2017/decorative" val="1"/>
              </a:ext>
            </a:extLst>
          </p:cNvPr>
          <p:cNvPicPr>
            <a:picLocks noGrp="1" noChangeAspect="1" noChangeArrowheads="1"/>
          </p:cNvPicPr>
          <p:nvPr>
            <p:ph type="body" idx="1"/>
          </p:nvPr>
        </p:nvPicPr>
        <p:blipFill>
          <a:blip r:embed="rId2"/>
          <a:srcRect/>
          <a:stretch>
            <a:fillRect/>
          </a:stretch>
        </p:blipFill>
        <p:spPr>
          <a:xfrm>
            <a:off x="0" y="1697038"/>
            <a:ext cx="9144000" cy="4689475"/>
          </a:xfrm>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688CC-A357-857C-FC19-BAC49B6446E6}"/>
            </a:ext>
          </a:extLst>
        </p:cNvPr>
        <p:cNvGrpSpPr/>
        <p:nvPr/>
      </p:nvGrpSpPr>
      <p:grpSpPr>
        <a:xfrm>
          <a:off x="0" y="0"/>
          <a:ext cx="0" cy="0"/>
          <a:chOff x="0" y="0"/>
          <a:chExt cx="0" cy="0"/>
        </a:xfrm>
      </p:grpSpPr>
      <p:sp>
        <p:nvSpPr>
          <p:cNvPr id="29698" name="Rectangle 2">
            <a:extLst>
              <a:ext uri="{FF2B5EF4-FFF2-40B4-BE49-F238E27FC236}">
                <a16:creationId xmlns:a16="http://schemas.microsoft.com/office/drawing/2014/main" id="{FFA872F2-63E4-FDCA-6D05-9DABC842B066}"/>
              </a:ext>
            </a:extLst>
          </p:cNvPr>
          <p:cNvSpPr>
            <a:spLocks noGrp="1" noChangeArrowheads="1"/>
          </p:cNvSpPr>
          <p:nvPr>
            <p:ph type="title"/>
          </p:nvPr>
        </p:nvSpPr>
        <p:spPr/>
        <p:txBody>
          <a:bodyPr/>
          <a:lstStyle/>
          <a:p>
            <a:r>
              <a:rPr lang="en-US" dirty="0"/>
              <a:t>Voltage Measurement 2</a:t>
            </a:r>
          </a:p>
        </p:txBody>
      </p:sp>
      <p:pic>
        <p:nvPicPr>
          <p:cNvPr id="29700" name="Picture 4">
            <a:extLst>
              <a:ext uri="{FF2B5EF4-FFF2-40B4-BE49-F238E27FC236}">
                <a16:creationId xmlns:a16="http://schemas.microsoft.com/office/drawing/2014/main" id="{F18976EA-A03A-6C42-A1D0-2A5594EBD743}"/>
              </a:ext>
              <a:ext uri="{C183D7F6-B498-43B3-948B-1728B52AA6E4}">
                <adec:decorative xmlns:adec="http://schemas.microsoft.com/office/drawing/2017/decorative" val="1"/>
              </a:ext>
            </a:extLst>
          </p:cNvPr>
          <p:cNvPicPr>
            <a:picLocks noGrp="1" noChangeAspect="1" noChangeArrowheads="1"/>
          </p:cNvPicPr>
          <p:nvPr>
            <p:ph type="body" idx="1"/>
          </p:nvPr>
        </p:nvPicPr>
        <p:blipFill>
          <a:blip r:embed="rId2"/>
          <a:srcRect/>
          <a:stretch>
            <a:fillRect/>
          </a:stretch>
        </p:blipFill>
        <p:spPr>
          <a:xfrm>
            <a:off x="990600" y="1573213"/>
            <a:ext cx="6781800" cy="5229225"/>
          </a:xfrm>
          <a:noFill/>
          <a:ln/>
        </p:spPr>
      </p:pic>
    </p:spTree>
    <p:extLst>
      <p:ext uri="{BB962C8B-B14F-4D97-AF65-F5344CB8AC3E}">
        <p14:creationId xmlns:p14="http://schemas.microsoft.com/office/powerpoint/2010/main" val="3369779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Current Measurement</a:t>
            </a:r>
          </a:p>
        </p:txBody>
      </p:sp>
      <p:sp>
        <p:nvSpPr>
          <p:cNvPr id="3" name="Content Placeholder 2">
            <a:extLst>
              <a:ext uri="{FF2B5EF4-FFF2-40B4-BE49-F238E27FC236}">
                <a16:creationId xmlns:a16="http://schemas.microsoft.com/office/drawing/2014/main" id="{380C30EB-81D5-935D-8DF4-5446E704CA70}"/>
              </a:ext>
            </a:extLst>
          </p:cNvPr>
          <p:cNvSpPr>
            <a:spLocks noGrp="1"/>
          </p:cNvSpPr>
          <p:nvPr>
            <p:ph idx="1"/>
          </p:nvPr>
        </p:nvSpPr>
        <p:spPr/>
        <p:txBody>
          <a:bodyPr/>
          <a:lstStyle/>
          <a:p>
            <a:r>
              <a:rPr lang="en-US" sz="2800" dirty="0"/>
              <a:t>For current measurements, the measuring device is connected in series with the consuming device. The full consuming device current flows through the measuring device.</a:t>
            </a:r>
          </a:p>
          <a:p>
            <a:r>
              <a:rPr lang="en-US" sz="2800" dirty="0"/>
              <a:t>Each current measuring device (ammeter) has its own internal resistance. This additional resistance reduces the current flow. To keep measurement errors as low as possible, an ammeter may only exhibit a very small internal resistance.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1B284-F679-3E6A-F37E-F4D389074FFD}"/>
            </a:ext>
          </a:extLst>
        </p:cNvPr>
        <p:cNvGrpSpPr/>
        <p:nvPr/>
      </p:nvGrpSpPr>
      <p:grpSpPr>
        <a:xfrm>
          <a:off x="0" y="0"/>
          <a:ext cx="0" cy="0"/>
          <a:chOff x="0" y="0"/>
          <a:chExt cx="0" cy="0"/>
        </a:xfrm>
      </p:grpSpPr>
      <p:sp>
        <p:nvSpPr>
          <p:cNvPr id="30722" name="Rectangle 2">
            <a:extLst>
              <a:ext uri="{FF2B5EF4-FFF2-40B4-BE49-F238E27FC236}">
                <a16:creationId xmlns:a16="http://schemas.microsoft.com/office/drawing/2014/main" id="{F79A6E13-710D-AFE5-EEE6-AD8955E72F33}"/>
              </a:ext>
            </a:extLst>
          </p:cNvPr>
          <p:cNvSpPr>
            <a:spLocks noGrp="1" noChangeArrowheads="1"/>
          </p:cNvSpPr>
          <p:nvPr>
            <p:ph type="title"/>
          </p:nvPr>
        </p:nvSpPr>
        <p:spPr/>
        <p:txBody>
          <a:bodyPr/>
          <a:lstStyle/>
          <a:p>
            <a:r>
              <a:rPr lang="en-US"/>
              <a:t>Current Measurement 1</a:t>
            </a:r>
            <a:endParaRPr lang="en-US" dirty="0"/>
          </a:p>
        </p:txBody>
      </p:sp>
      <p:pic>
        <p:nvPicPr>
          <p:cNvPr id="30724" name="Picture 4">
            <a:extLst>
              <a:ext uri="{FF2B5EF4-FFF2-40B4-BE49-F238E27FC236}">
                <a16:creationId xmlns:a16="http://schemas.microsoft.com/office/drawing/2014/main" id="{4956F63B-8496-983D-E8E8-653316EE17AC}"/>
              </a:ext>
              <a:ext uri="{C183D7F6-B498-43B3-948B-1728B52AA6E4}">
                <adec:decorative xmlns:adec="http://schemas.microsoft.com/office/drawing/2017/decorative" val="1"/>
              </a:ext>
            </a:extLst>
          </p:cNvPr>
          <p:cNvPicPr>
            <a:picLocks noGrp="1" noChangeAspect="1" noChangeArrowheads="1"/>
          </p:cNvPicPr>
          <p:nvPr>
            <p:ph type="body" idx="1"/>
          </p:nvPr>
        </p:nvPicPr>
        <p:blipFill>
          <a:blip r:embed="rId2"/>
          <a:srcRect/>
          <a:stretch>
            <a:fillRect/>
          </a:stretch>
        </p:blipFill>
        <p:spPr>
          <a:xfrm>
            <a:off x="1524000" y="1685925"/>
            <a:ext cx="6324600" cy="4681538"/>
          </a:xfrm>
          <a:noFill/>
          <a:ln/>
        </p:spPr>
      </p:pic>
    </p:spTree>
    <p:extLst>
      <p:ext uri="{BB962C8B-B14F-4D97-AF65-F5344CB8AC3E}">
        <p14:creationId xmlns:p14="http://schemas.microsoft.com/office/powerpoint/2010/main" val="2552602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Resistance Measurement		</a:t>
            </a:r>
          </a:p>
        </p:txBody>
      </p:sp>
      <p:sp>
        <p:nvSpPr>
          <p:cNvPr id="31747" name="Rectangle 3"/>
          <p:cNvSpPr>
            <a:spLocks noGrp="1" noChangeArrowheads="1"/>
          </p:cNvSpPr>
          <p:nvPr>
            <p:ph type="body" idx="1"/>
          </p:nvPr>
        </p:nvSpPr>
        <p:spPr/>
        <p:txBody>
          <a:bodyPr/>
          <a:lstStyle/>
          <a:p>
            <a:r>
              <a:rPr lang="en-US"/>
              <a:t>The resistance of a load in a DC circuit can either be measured directly or indirectly.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Indirect Measurement 	</a:t>
            </a:r>
          </a:p>
        </p:txBody>
      </p:sp>
      <p:sp>
        <p:nvSpPr>
          <p:cNvPr id="32772" name="Rectangle 4"/>
          <p:cNvSpPr>
            <a:spLocks noGrp="1" noChangeArrowheads="1"/>
          </p:cNvSpPr>
          <p:nvPr>
            <p:ph type="body" sz="half" idx="1"/>
          </p:nvPr>
        </p:nvSpPr>
        <p:spPr>
          <a:xfrm>
            <a:off x="0" y="1981200"/>
            <a:ext cx="4495800" cy="4876800"/>
          </a:xfrm>
        </p:spPr>
        <p:txBody>
          <a:bodyPr/>
          <a:lstStyle/>
          <a:p>
            <a:pPr>
              <a:lnSpc>
                <a:spcPct val="90000"/>
              </a:lnSpc>
            </a:pPr>
            <a:r>
              <a:rPr lang="en-US" dirty="0"/>
              <a:t>Indirect measurement measures the current through the load and the voltage across the load. The two measurements can either be carried out simultaneously or one after the other. The resistance is then measured using Ohm's law.</a:t>
            </a:r>
          </a:p>
        </p:txBody>
      </p:sp>
      <p:pic>
        <p:nvPicPr>
          <p:cNvPr id="32774" name="Picture 6">
            <a:extLst>
              <a:ext uri="{C183D7F6-B498-43B3-948B-1728B52AA6E4}">
                <adec:decorative xmlns:adec="http://schemas.microsoft.com/office/drawing/2017/decorative" val="1"/>
              </a:ext>
            </a:extLst>
          </p:cNvPr>
          <p:cNvPicPr>
            <a:picLocks noGrp="1" noChangeAspect="1" noChangeArrowheads="1"/>
          </p:cNvPicPr>
          <p:nvPr>
            <p:ph type="body" sz="half" idx="2"/>
          </p:nvPr>
        </p:nvPicPr>
        <p:blipFill>
          <a:blip r:embed="rId2"/>
          <a:srcRect/>
          <a:stretch>
            <a:fillRect/>
          </a:stretch>
        </p:blipFill>
        <p:spPr>
          <a:xfrm>
            <a:off x="4422775" y="1981200"/>
            <a:ext cx="4708525" cy="4876800"/>
          </a:xfrm>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Direct Measurement</a:t>
            </a:r>
          </a:p>
        </p:txBody>
      </p:sp>
      <p:sp>
        <p:nvSpPr>
          <p:cNvPr id="34820" name="Rectangle 4"/>
          <p:cNvSpPr>
            <a:spLocks noGrp="1" noChangeArrowheads="1"/>
          </p:cNvSpPr>
          <p:nvPr>
            <p:ph type="body" sz="half" idx="1"/>
          </p:nvPr>
        </p:nvSpPr>
        <p:spPr>
          <a:xfrm>
            <a:off x="0" y="1981200"/>
            <a:ext cx="4495800" cy="4876800"/>
          </a:xfrm>
        </p:spPr>
        <p:txBody>
          <a:bodyPr/>
          <a:lstStyle/>
          <a:p>
            <a:r>
              <a:rPr lang="en-US"/>
              <a:t>For direct measurement the load is separated from the rest of the circuit (Fig. 2.9b). The measuring device (ohmmeter) is set to resistance measurement mode and connected to the terminals of the load. The value of the resistance is displayed.</a:t>
            </a:r>
          </a:p>
        </p:txBody>
      </p:sp>
      <p:pic>
        <p:nvPicPr>
          <p:cNvPr id="4" name="Content Placeholder 3">
            <a:extLst>
              <a:ext uri="{FF2B5EF4-FFF2-40B4-BE49-F238E27FC236}">
                <a16:creationId xmlns:a16="http://schemas.microsoft.com/office/drawing/2014/main" id="{882C3E27-CFDB-8265-F213-BB707DEE4E93}"/>
              </a:ext>
              <a:ext uri="{C183D7F6-B498-43B3-948B-1728B52AA6E4}">
                <adec:decorative xmlns:adec="http://schemas.microsoft.com/office/drawing/2017/decorative" val="1"/>
              </a:ext>
            </a:extLst>
          </p:cNvPr>
          <p:cNvPicPr>
            <a:picLocks noGrp="1" noChangeAspect="1"/>
          </p:cNvPicPr>
          <p:nvPr>
            <p:ph sz="half" idx="2"/>
          </p:nvPr>
        </p:nvPicPr>
        <p:blipFill>
          <a:blip r:embed="rId2"/>
          <a:stretch>
            <a:fillRect/>
          </a:stretch>
        </p:blipFill>
        <p:spPr bwMode="auto">
          <a:xfrm>
            <a:off x="5444067" y="1981200"/>
            <a:ext cx="2861733" cy="4545107"/>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2800"/>
              <a:t>Below shows a simple DC circuit consisting of a voltage source, electrical lines, a control switch, and a load (here a lamp).</a:t>
            </a:r>
          </a:p>
        </p:txBody>
      </p:sp>
      <p:pic>
        <p:nvPicPr>
          <p:cNvPr id="9220" name="Picture 4">
            <a:extLst>
              <a:ext uri="{C183D7F6-B498-43B3-948B-1728B52AA6E4}">
                <adec:decorative xmlns:adec="http://schemas.microsoft.com/office/drawing/2017/decorative" val="1"/>
              </a:ext>
            </a:extLst>
          </p:cNvPr>
          <p:cNvPicPr>
            <a:picLocks noGrp="1" noChangeAspect="1" noChangeArrowheads="1"/>
          </p:cNvPicPr>
          <p:nvPr>
            <p:ph type="body" idx="1"/>
          </p:nvPr>
        </p:nvPicPr>
        <p:blipFill>
          <a:blip r:embed="rId2"/>
          <a:srcRect/>
          <a:stretch>
            <a:fillRect/>
          </a:stretch>
        </p:blipFill>
        <p:spPr>
          <a:xfrm>
            <a:off x="762000" y="1730375"/>
            <a:ext cx="7620000" cy="5100638"/>
          </a:xfrm>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Ohm’s Law</a:t>
            </a:r>
          </a:p>
        </p:txBody>
      </p:sp>
      <p:sp>
        <p:nvSpPr>
          <p:cNvPr id="13315" name="Rectangle 3"/>
          <p:cNvSpPr>
            <a:spLocks noGrp="1" noChangeArrowheads="1"/>
          </p:cNvSpPr>
          <p:nvPr>
            <p:ph type="body" idx="1"/>
          </p:nvPr>
        </p:nvSpPr>
        <p:spPr/>
        <p:txBody>
          <a:bodyPr/>
          <a:lstStyle/>
          <a:p>
            <a:r>
              <a:rPr lang="en-US"/>
              <a:t>V = R • I</a:t>
            </a:r>
          </a:p>
          <a:p>
            <a:pPr>
              <a:buFont typeface="Wingdings" pitchFamily="2" charset="2"/>
              <a:buNone/>
            </a:pPr>
            <a:r>
              <a:rPr lang="en-US"/>
              <a:t>	V = Voltage; Unit: Volt (V)</a:t>
            </a:r>
          </a:p>
          <a:p>
            <a:pPr>
              <a:buFont typeface="Wingdings" pitchFamily="2" charset="2"/>
              <a:buNone/>
            </a:pPr>
            <a:r>
              <a:rPr lang="en-US"/>
              <a:t>	R = Resistance; Unit: Ohm (Ω)</a:t>
            </a:r>
          </a:p>
          <a:p>
            <a:pPr>
              <a:buFont typeface="Wingdings" pitchFamily="2" charset="2"/>
              <a:buNone/>
            </a:pPr>
            <a:r>
              <a:rPr lang="en-US"/>
              <a:t>	I = Current; Unit: Ampere (A)</a:t>
            </a:r>
          </a:p>
        </p:txBody>
      </p:sp>
    </p:spTree>
    <p:extLst>
      <p:ext uri="{BB962C8B-B14F-4D97-AF65-F5344CB8AC3E}">
        <p14:creationId xmlns:p14="http://schemas.microsoft.com/office/powerpoint/2010/main" val="2356732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Ohm’s Law	</a:t>
            </a:r>
          </a:p>
        </p:txBody>
      </p:sp>
      <p:sp>
        <p:nvSpPr>
          <p:cNvPr id="12291" name="Rectangle 3"/>
          <p:cNvSpPr>
            <a:spLocks noGrp="1" noChangeArrowheads="1"/>
          </p:cNvSpPr>
          <p:nvPr>
            <p:ph type="body" idx="1"/>
          </p:nvPr>
        </p:nvSpPr>
        <p:spPr/>
        <p:txBody>
          <a:bodyPr/>
          <a:lstStyle/>
          <a:p>
            <a:r>
              <a:rPr lang="en-US" sz="2800"/>
              <a:t>Ohm's law expresses the relationship between voltage, current and resistance. It states that in a circuit of given resistance, the current is proportional to the voltage, that is</a:t>
            </a:r>
          </a:p>
          <a:p>
            <a:pPr>
              <a:buFont typeface="Wingdings" pitchFamily="2" charset="2"/>
              <a:buNone/>
            </a:pPr>
            <a:endParaRPr lang="en-US" sz="2800"/>
          </a:p>
          <a:p>
            <a:r>
              <a:rPr lang="en-US" sz="2800"/>
              <a:t>If the voltage increases, the current increases.</a:t>
            </a:r>
          </a:p>
          <a:p>
            <a:r>
              <a:rPr lang="en-US" sz="2800"/>
              <a:t>If the voltage decreases, the current decreases.</a:t>
            </a:r>
          </a:p>
        </p:txBody>
      </p:sp>
    </p:spTree>
    <p:extLst>
      <p:ext uri="{BB962C8B-B14F-4D97-AF65-F5344CB8AC3E}">
        <p14:creationId xmlns:p14="http://schemas.microsoft.com/office/powerpoint/2010/main" val="113712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Electrical Conductors</a:t>
            </a:r>
          </a:p>
        </p:txBody>
      </p:sp>
      <p:sp>
        <p:nvSpPr>
          <p:cNvPr id="10243" name="Rectangle 3"/>
          <p:cNvSpPr>
            <a:spLocks noGrp="1" noChangeArrowheads="1"/>
          </p:cNvSpPr>
          <p:nvPr>
            <p:ph type="body" idx="1"/>
          </p:nvPr>
        </p:nvSpPr>
        <p:spPr/>
        <p:txBody>
          <a:bodyPr/>
          <a:lstStyle/>
          <a:p>
            <a:r>
              <a:rPr lang="en-US" sz="2800"/>
              <a:t>Electrical current is the flow of charge carriers in one direction. A current can only flow in a material if a sufficient number of free electrons are available. Materials that meet this criterion are called electrical conductors. The metals copper, aluminum and silver are particularly good conductors. Copper is normally used for conductors in control technology.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Electrical Resistance	</a:t>
            </a:r>
          </a:p>
        </p:txBody>
      </p:sp>
      <p:sp>
        <p:nvSpPr>
          <p:cNvPr id="11267" name="Rectangle 3"/>
          <p:cNvSpPr>
            <a:spLocks noGrp="1" noChangeArrowheads="1"/>
          </p:cNvSpPr>
          <p:nvPr>
            <p:ph type="body" idx="1"/>
          </p:nvPr>
        </p:nvSpPr>
        <p:spPr/>
        <p:txBody>
          <a:bodyPr/>
          <a:lstStyle/>
          <a:p>
            <a:r>
              <a:rPr lang="en-US" sz="2800"/>
              <a:t>Every material offers resistance to electrical current. This results when the free moving electrons collide with the atoms of the conductor material, inhibiting their motion. Resistance is low in electrical conductors. Materials with particularly high resistance are called insulators. Rubber- and plastic-based materials are used for insulation of electrical wires and cables.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t>Electrical Power</a:t>
            </a:r>
          </a:p>
        </p:txBody>
      </p:sp>
      <p:sp>
        <p:nvSpPr>
          <p:cNvPr id="14339" name="Rectangle 3"/>
          <p:cNvSpPr>
            <a:spLocks noGrp="1" noChangeArrowheads="1"/>
          </p:cNvSpPr>
          <p:nvPr>
            <p:ph type="body" idx="1"/>
          </p:nvPr>
        </p:nvSpPr>
        <p:spPr/>
        <p:txBody>
          <a:bodyPr/>
          <a:lstStyle/>
          <a:p>
            <a:pPr>
              <a:lnSpc>
                <a:spcPct val="90000"/>
              </a:lnSpc>
            </a:pPr>
            <a:r>
              <a:rPr lang="en-US" sz="2400"/>
              <a:t>In mechanics, power can be defined by means of work. The faster work is done, the greater the power needed. So power is "work divided by time".</a:t>
            </a:r>
          </a:p>
          <a:p>
            <a:pPr>
              <a:lnSpc>
                <a:spcPct val="90000"/>
              </a:lnSpc>
              <a:buFont typeface="Wingdings" pitchFamily="2" charset="2"/>
              <a:buNone/>
            </a:pPr>
            <a:endParaRPr lang="en-US" sz="2400"/>
          </a:p>
          <a:p>
            <a:pPr>
              <a:lnSpc>
                <a:spcPct val="90000"/>
              </a:lnSpc>
            </a:pPr>
            <a:r>
              <a:rPr lang="en-US" sz="2400"/>
              <a:t>In the case of a load in an electrical circuit, electrical energy is converted into kinetic energy (for example electrical motor), light (electrical lamp), or heat energy (such as electrical heater, electrical lamp). The faster the energy is converted, the higher the electrical power. So here, too, power means converted energy divided by time. Power increases with current and voltage.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a:t>Electrical Power 1</a:t>
            </a:r>
          </a:p>
        </p:txBody>
      </p:sp>
      <p:sp>
        <p:nvSpPr>
          <p:cNvPr id="15363" name="Rectangle 3"/>
          <p:cNvSpPr>
            <a:spLocks noGrp="1" noChangeArrowheads="1"/>
          </p:cNvSpPr>
          <p:nvPr>
            <p:ph type="body" idx="1"/>
          </p:nvPr>
        </p:nvSpPr>
        <p:spPr/>
        <p:txBody>
          <a:bodyPr/>
          <a:lstStyle/>
          <a:p>
            <a:r>
              <a:rPr lang="en-US"/>
              <a:t>P = V </a:t>
            </a:r>
            <a:r>
              <a:rPr lang="en-US" i="1"/>
              <a:t>• </a:t>
            </a:r>
            <a:r>
              <a:rPr lang="en-US"/>
              <a:t>I</a:t>
            </a:r>
          </a:p>
          <a:p>
            <a:pPr>
              <a:buFont typeface="Wingdings" pitchFamily="2" charset="2"/>
              <a:buNone/>
            </a:pPr>
            <a:r>
              <a:rPr lang="en-US"/>
              <a:t>	P = Power; Unit: Watt (W)</a:t>
            </a:r>
          </a:p>
          <a:p>
            <a:pPr>
              <a:buFont typeface="Wingdings" pitchFamily="2" charset="2"/>
              <a:buNone/>
            </a:pPr>
            <a:r>
              <a:rPr lang="en-US"/>
              <a:t>	V = Voltage; Unit: Volt (V)</a:t>
            </a:r>
          </a:p>
          <a:p>
            <a:pPr>
              <a:buFont typeface="Wingdings" pitchFamily="2" charset="2"/>
              <a:buNone/>
            </a:pPr>
            <a:r>
              <a:rPr lang="en-US"/>
              <a:t>	I = Current; Unit: Ampere (A)</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Pixel</Template>
  <TotalTime>97</TotalTime>
  <Words>1343</Words>
  <Application>Microsoft Office PowerPoint</Application>
  <PresentationFormat>On-screen Show (4:3)</PresentationFormat>
  <Paragraphs>84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Black</vt:lpstr>
      <vt:lpstr>Times New Roman</vt:lpstr>
      <vt:lpstr>Wingdings</vt:lpstr>
      <vt:lpstr>Pixel</vt:lpstr>
      <vt:lpstr>Basic principles of electrical engineering</vt:lpstr>
      <vt:lpstr>Direct Current and Alternating Current</vt:lpstr>
      <vt:lpstr>Below shows a simple DC circuit consisting of a voltage source, electrical lines, a control switch, and a load (here a lamp).</vt:lpstr>
      <vt:lpstr>Ohm’s Law</vt:lpstr>
      <vt:lpstr>Ohm’s Law </vt:lpstr>
      <vt:lpstr>Electrical Conductors</vt:lpstr>
      <vt:lpstr>Electrical Resistance </vt:lpstr>
      <vt:lpstr>Electrical Power</vt:lpstr>
      <vt:lpstr>Electrical Power 1</vt:lpstr>
      <vt:lpstr>Electrical Power Example</vt:lpstr>
      <vt:lpstr>Function of a Solenoid</vt:lpstr>
      <vt:lpstr>Structure of a Solenoid </vt:lpstr>
      <vt:lpstr>Applications of Solenoids</vt:lpstr>
      <vt:lpstr>Function of a Capacitor</vt:lpstr>
      <vt:lpstr>Measurement </vt:lpstr>
      <vt:lpstr>Measurement in Electrical Circuits</vt:lpstr>
      <vt:lpstr>Measurement in Electrical Circuits 1</vt:lpstr>
      <vt:lpstr>Procedure for Measurements on Electrical Circuits </vt:lpstr>
      <vt:lpstr>Voltage Measurement</vt:lpstr>
      <vt:lpstr>Voltage Measurement 2</vt:lpstr>
      <vt:lpstr>Current Measurement</vt:lpstr>
      <vt:lpstr>Current Measurement 1</vt:lpstr>
      <vt:lpstr>Resistance Measurement  </vt:lpstr>
      <vt:lpstr>Indirect Measurement  </vt:lpstr>
      <vt:lpstr>Direct Measurement</vt:lpstr>
    </vt:vector>
  </TitlesOfParts>
  <Company>Central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CCC</dc:creator>
  <cp:lastModifiedBy>Allen Stenzel</cp:lastModifiedBy>
  <cp:revision>5</cp:revision>
  <dcterms:created xsi:type="dcterms:W3CDTF">2008-01-14T19:31:08Z</dcterms:created>
  <dcterms:modified xsi:type="dcterms:W3CDTF">2026-06-08T23:56:58Z</dcterms:modified>
</cp:coreProperties>
</file>