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Have a Great Day Demo" charset="1" panose="02000000000000000000"/>
      <p:regular r:id="rId28"/>
    </p:embeddedFont>
    <p:embeddedFont>
      <p:font typeface="League Gothic" charset="1" panose="00000500000000000000"/>
      <p:regular r:id="rId29"/>
    </p:embeddedFont>
    <p:embeddedFont>
      <p:font typeface="Lulo Clean 1" charset="1" panose="02010804020200000003"/>
      <p:regular r:id="rId31"/>
    </p:embeddedFont>
    <p:embeddedFont>
      <p:font typeface="Courier Prime" charset="1" panose="00000509000000000000"/>
      <p:regular r:id="rId33"/>
    </p:embeddedFont>
    <p:embeddedFont>
      <p:font typeface="League Gothic Italics" charset="1" panose="0000050000000000000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notesMasters/notesMaster1.xml" Type="http://schemas.openxmlformats.org/officeDocument/2006/relationships/notesMaster"/><Relationship Id="rId26" Target="theme/theme2.xml" Type="http://schemas.openxmlformats.org/officeDocument/2006/relationships/theme"/><Relationship Id="rId27" Target="notesSlides/notesSlide1.xml" Type="http://schemas.openxmlformats.org/officeDocument/2006/relationships/note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notesSlides/notesSlide2.xml" Type="http://schemas.openxmlformats.org/officeDocument/2006/relationships/notesSlide"/><Relationship Id="rId31" Target="fonts/font31.fntdata" Type="http://schemas.openxmlformats.org/officeDocument/2006/relationships/font"/><Relationship Id="rId32" Target="notesSlides/notesSlide3.xml" Type="http://schemas.openxmlformats.org/officeDocument/2006/relationships/notesSlide"/><Relationship Id="rId33" Target="fonts/font33.fntdata" Type="http://schemas.openxmlformats.org/officeDocument/2006/relationships/font"/><Relationship Id="rId34" Target="notesSlides/notesSlide4.xml" Type="http://schemas.openxmlformats.org/officeDocument/2006/relationships/notesSlide"/><Relationship Id="rId35" Target="notesSlides/notesSlide5.xml" Type="http://schemas.openxmlformats.org/officeDocument/2006/relationships/notesSlide"/><Relationship Id="rId36" Target="notesSlides/notesSlide6.xml" Type="http://schemas.openxmlformats.org/officeDocument/2006/relationships/notesSlide"/><Relationship Id="rId37" Target="notesSlides/notesSlide7.xml" Type="http://schemas.openxmlformats.org/officeDocument/2006/relationships/notesSlide"/><Relationship Id="rId38" Target="fonts/font38.fntdata" Type="http://schemas.openxmlformats.org/officeDocument/2006/relationships/font"/><Relationship Id="rId39" Target="notesSlides/notesSlide8.xml" Type="http://schemas.openxmlformats.org/officeDocument/2006/relationships/notesSlide"/><Relationship Id="rId4" Target="theme/theme1.xml" Type="http://schemas.openxmlformats.org/officeDocument/2006/relationships/theme"/><Relationship Id="rId40" Target="notesSlides/notesSlide9.xml" Type="http://schemas.openxmlformats.org/officeDocument/2006/relationships/notesSlide"/><Relationship Id="rId41" Target="notesSlides/notesSlide10.xml" Type="http://schemas.openxmlformats.org/officeDocument/2006/relationships/notesSlide"/><Relationship Id="rId42" Target="notesSlides/notesSlide11.xml" Type="http://schemas.openxmlformats.org/officeDocument/2006/relationships/notesSlide"/><Relationship Id="rId43" Target="notesSlides/notesSlide12.xml" Type="http://schemas.openxmlformats.org/officeDocument/2006/relationships/notesSlide"/><Relationship Id="rId44" Target="notesSlides/notesSlide13.xml" Type="http://schemas.openxmlformats.org/officeDocument/2006/relationships/notesSlide"/><Relationship Id="rId45" Target="notesSlides/notesSlide14.xml" Type="http://schemas.openxmlformats.org/officeDocument/2006/relationships/notesSlide"/><Relationship Id="rId46" Target="notesSlides/notesSlide15.xml" Type="http://schemas.openxmlformats.org/officeDocument/2006/relationships/notesSlide"/><Relationship Id="rId47" Target="notesSlides/notesSlide16.xml" Type="http://schemas.openxmlformats.org/officeDocument/2006/relationships/notesSlide"/><Relationship Id="rId48" Target="notesSlides/notesSlide17.xml" Type="http://schemas.openxmlformats.org/officeDocument/2006/relationships/notesSlide"/><Relationship Id="rId49" Target="notesSlides/notesSlide18.xml" Type="http://schemas.openxmlformats.org/officeDocument/2006/relationships/notesSlide"/><Relationship Id="rId5" Target="tableStyles.xml" Type="http://schemas.openxmlformats.org/officeDocument/2006/relationships/tableStyles"/><Relationship Id="rId50" Target="notesSlides/notesSlide19.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Brent</a:t>
            </a:r>
          </a:p>
          <a:p>
            <a:r>
              <a:rPr lang="en-US"/>
              <a:t>Welcome everyone</a:t>
            </a:r>
          </a:p>
          <a:p>
            <a:r>
              <a:rPr lang="en-US"/>
              <a:t/>
            </a:r>
          </a:p>
          <a:p>
            <a:r>
              <a:rPr lang="en-US"/>
              <a:t>Introduce ourselves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Ethan - CompanyCam</a:t>
            </a:r>
          </a:p>
          <a:p>
            <a:r>
              <a:rPr lang="en-US"/>
              <a:t/>
            </a:r>
          </a:p>
          <a:p>
            <a:r>
              <a:rPr lang="en-US"/>
              <a:t>Brent - Swanson Russell / UBT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Brent</a:t>
            </a:r>
          </a:p>
          <a:p>
            <a:r>
              <a:rPr lang="en-US"/>
              <a:t>Reengagement w/ School - getting to do what they want to do WITHIN REASON and within Curriculum that matches standards!!</a:t>
            </a:r>
          </a:p>
          <a:p>
            <a:r>
              <a:rPr lang="en-US"/>
              <a:t/>
            </a:r>
          </a:p>
          <a:p>
            <a:r>
              <a:rPr lang="en-US"/>
              <a:t>Project-based learning might be more work than traditional assignments - learning executive functioning skills; figuring out how to teach these skills</a:t>
            </a:r>
          </a:p>
          <a:p>
            <a:r>
              <a:rPr lang="en-US"/>
              <a:t>We're still figuring this out ^^</a:t>
            </a:r>
          </a:p>
          <a:p>
            <a:r>
              <a:rPr lang="en-US"/>
              <a:t/>
            </a:r>
          </a:p>
          <a:p>
            <a:r>
              <a:rPr lang="en-US"/>
              <a:t>No one right answer</a:t>
            </a:r>
          </a:p>
          <a:p>
            <a:r>
              <a:rPr lang="en-US"/>
              <a:t>Authentic Failure</a:t>
            </a:r>
          </a:p>
          <a:p>
            <a:r>
              <a:rPr lang="en-US"/>
              <a:t>Process over Product</a:t>
            </a:r>
          </a:p>
          <a:p>
            <a:r>
              <a:rPr lang="en-US"/>
              <a:t>Life-time learning skills</a:t>
            </a:r>
          </a:p>
          <a:p>
            <a:r>
              <a:rPr lang="en-US"/>
              <a:t/>
            </a:r>
          </a:p>
          <a:p>
            <a:r>
              <a:rPr lang="en-US"/>
              <a:t>Leveraging reflection - a powerful test and assessment</a:t>
            </a:r>
          </a:p>
          <a:p>
            <a:r>
              <a:rPr lang="en-US"/>
              <a:t>It requires a lot from teachers to dialogue about the learning process and create an ongoing conversation</a:t>
            </a:r>
          </a:p>
          <a:p>
            <a:r>
              <a:rPr lang="en-US"/>
              <a:t>Better way to create connections between disconnected curriculum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Brent - Passion Projet</a:t>
            </a:r>
          </a:p>
          <a:p>
            <a:r>
              <a:rPr lang="en-US"/>
              <a:t/>
            </a:r>
          </a:p>
          <a:p>
            <a:r>
              <a:rPr lang="en-US"/>
              <a:t>Ethan - SAMF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Ethan</a:t>
            </a:r>
          </a:p>
          <a:p>
            <a:r>
              <a:rPr lang="en-US"/>
              <a:t>Movement and Play</a:t>
            </a:r>
          </a:p>
          <a:p>
            <a:r>
              <a:rPr lang="en-US"/>
              <a:t>"Not something we just say but do"</a:t>
            </a:r>
          </a:p>
          <a:p>
            <a:r>
              <a:rPr lang="en-US"/>
              <a:t>It's difficult to do, but it matters!</a:t>
            </a:r>
          </a:p>
          <a:p>
            <a:r>
              <a:rPr lang="en-US"/>
              <a:t>Take it one step at a time but iterate it - "scaffold vulnerability" and make sure students are ready for the next one</a:t>
            </a:r>
          </a:p>
          <a:p>
            <a:r>
              <a:rPr lang="en-US"/>
              <a:t/>
            </a:r>
          </a:p>
          <a:p>
            <a:r>
              <a:rPr lang="en-US"/>
              <a:t>Our community invested in us so we invest in them and they continue to want to invest in us and our students feel more valued beacuse of it</a:t>
            </a:r>
          </a:p>
          <a:p>
            <a:r>
              <a:rPr lang="en-US"/>
              <a:t>"Networking is transformational; not transactional" - always something to add to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Ethan - Mentoring</a:t>
            </a:r>
          </a:p>
          <a:p>
            <a:r>
              <a:rPr lang="en-US"/>
              <a:t/>
            </a:r>
          </a:p>
          <a:p>
            <a:r>
              <a:rPr lang="en-US"/>
              <a:t>Brent - Community Building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Brent</a:t>
            </a:r>
          </a:p>
          <a:p>
            <a:r>
              <a:rPr lang="en-US"/>
              <a:t/>
            </a:r>
          </a:p>
          <a:p>
            <a:r>
              <a:rPr lang="en-US"/>
              <a:t>Summarize the section!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Ethan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Ethan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Brent</a:t>
            </a:r>
          </a:p>
          <a:p>
            <a:r>
              <a:rPr lang="en-US"/>
              <a:t/>
            </a:r>
          </a:p>
          <a:p>
            <a:r>
              <a:rPr lang="en-US"/>
              <a:t>Growing size and as professionals - Starting a new school is hard!!</a:t>
            </a:r>
          </a:p>
          <a:p>
            <a:r>
              <a:rPr lang="en-US"/>
              <a:t/>
            </a:r>
          </a:p>
          <a:p>
            <a:r>
              <a:rPr lang="en-US"/>
              <a:t>Needs - As teachers, we hit the ground running and don't look back or take time to breathe on what we need for leaders</a:t>
            </a:r>
          </a:p>
          <a:p>
            <a:r>
              <a:rPr lang="en-US"/>
              <a:t/>
            </a:r>
          </a:p>
          <a:p>
            <a:r>
              <a:rPr lang="en-US"/>
              <a:t>It takes a lot on students to be in multiple buildings throughout the day. Helping with that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Brent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Brent</a:t>
            </a:r>
          </a:p>
          <a:p>
            <a:r>
              <a:rPr lang="en-US"/>
              <a:t>-Give an overview of the program</a:t>
            </a:r>
          </a:p>
          <a:p>
            <a:r>
              <a:rPr lang="en-US"/>
              <a:t>-Juniors - Take Charge, Digital Media Design, Economics, Sports Entertainment Marketing, Podcasting, Composition &amp; Content Creation</a:t>
            </a:r>
          </a:p>
          <a:p>
            <a:r>
              <a:rPr lang="en-US"/>
              <a:t>-Seniors - Personal Branding &amp; Marketing, Video Production, Entrepreneurship, Film &amp; Lit, and journalism, &amp; Content Creation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Brent</a:t>
            </a:r>
          </a:p>
          <a:p>
            <a:r>
              <a:rPr lang="en-US"/>
              <a:t>Tell how the idea started</a:t>
            </a:r>
          </a:p>
          <a:p>
            <a:r>
              <a:rPr lang="en-US"/>
              <a:t/>
            </a:r>
          </a:p>
          <a:p>
            <a:r>
              <a:rPr lang="en-US"/>
              <a:t>Kids showing up to skate during school</a:t>
            </a:r>
          </a:p>
          <a:p>
            <a:r>
              <a:rPr lang="en-US"/>
              <a:t/>
            </a:r>
          </a:p>
          <a:p>
            <a:r>
              <a:rPr lang="en-US"/>
              <a:t>Space not being used everyday</a:t>
            </a:r>
          </a:p>
          <a:p>
            <a:r>
              <a:rPr lang="en-US"/>
              <a:t/>
            </a:r>
          </a:p>
          <a:p>
            <a:r>
              <a:rPr lang="en-US"/>
              <a:t>Why not open a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Brent</a:t>
            </a:r>
          </a:p>
          <a:p>
            <a:r>
              <a:rPr lang="en-US"/>
              <a:t>Dreamers vs Doers - FIRST YEAR</a:t>
            </a:r>
          </a:p>
          <a:p>
            <a:r>
              <a:rPr lang="en-US"/>
              <a:t>--No Curriculum - Creativity Required - able to be inventive but the resources needed</a:t>
            </a:r>
          </a:p>
          <a:p>
            <a:r>
              <a:rPr lang="en-US"/>
              <a:t>Story: "Create Bay High" / "Bay High Branding"</a:t>
            </a:r>
          </a:p>
          <a:p>
            <a:r>
              <a:rPr lang="en-US"/>
              <a:t/>
            </a:r>
          </a:p>
          <a:p>
            <a:r>
              <a:rPr lang="en-US"/>
              <a:t>--Business Roundtable vision (make it as much like the real world as possible) to the actual connection to standards</a:t>
            </a:r>
          </a:p>
          <a:p>
            <a:r>
              <a:rPr lang="en-US"/>
              <a:t>Story: Misfit Minute flop - unstructured time and self-ownership... soft skills not built yet</a:t>
            </a:r>
          </a:p>
          <a:p>
            <a:r>
              <a:rPr lang="en-US"/>
              <a:t/>
            </a:r>
          </a:p>
          <a:p>
            <a:r>
              <a:rPr lang="en-US"/>
              <a:t>THE Takeaway: Iteration is GOOD! Try, fail, try again. Be honest with students about that process. School can reflect the real-world, but it takes the executers and smart teachers like us to make it possible!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Ethan</a:t>
            </a:r>
          </a:p>
          <a:p>
            <a:r>
              <a:rPr lang="en-US"/>
              <a:t>Second year Reflect</a:t>
            </a:r>
          </a:p>
          <a:p>
            <a:r>
              <a:rPr lang="en-US"/>
              <a:t/>
            </a:r>
          </a:p>
          <a:p>
            <a:r>
              <a:rPr lang="en-US"/>
              <a:t>Main idea: Alt Ed is awesome but we are different from a normal High School - feeling the tension and friction constantly</a:t>
            </a:r>
          </a:p>
          <a:p>
            <a:r>
              <a:rPr lang="en-US"/>
              <a:t/>
            </a:r>
          </a:p>
          <a:p>
            <a:r>
              <a:rPr lang="en-US"/>
              <a:t>THE Takeaway - We needed move from Black and White to Grey and a mix of them - "living in the tension"</a:t>
            </a:r>
          </a:p>
          <a:p>
            <a:r>
              <a:rPr lang="en-US"/>
              <a:t>Students don't NEED an entirely different school; they just want to be heard and valued and given the chance to do different things often; they SEE the work we are doing!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Brent</a:t>
            </a:r>
          </a:p>
          <a:p>
            <a:r>
              <a:rPr lang="en-US"/>
              <a:t>What We Wish We Would've Known - YEAR 3</a:t>
            </a:r>
          </a:p>
          <a:p>
            <a:r>
              <a:rPr lang="en-US"/>
              <a:t/>
            </a:r>
          </a:p>
          <a:p>
            <a:r>
              <a:rPr lang="en-US"/>
              <a:t>Community Partnerships - communication &amp; coordination</a:t>
            </a:r>
          </a:p>
          <a:p>
            <a:r>
              <a:rPr lang="en-US"/>
              <a:t> - It takes a lot of time! You can't plan stuff a month in advance!</a:t>
            </a:r>
          </a:p>
          <a:p>
            <a:r>
              <a:rPr lang="en-US"/>
              <a:t>Summer meetings matter!</a:t>
            </a:r>
          </a:p>
          <a:p>
            <a:r>
              <a:rPr lang="en-US"/>
              <a:t>-Admin wants to take this off teachers plate but its also impossible</a:t>
            </a:r>
          </a:p>
          <a:p>
            <a:r>
              <a:rPr lang="en-US"/>
              <a:t>Strengths and resources - We are BETTER because of our community partners; it raises stakes; makes things real...</a:t>
            </a:r>
          </a:p>
          <a:p>
            <a:r>
              <a:rPr lang="en-US"/>
              <a:t/>
            </a:r>
          </a:p>
          <a:p>
            <a:r>
              <a:rPr lang="en-US"/>
              <a:t>Culture - home school relationships vs being intentation about buildings them</a:t>
            </a:r>
          </a:p>
          <a:p>
            <a:r>
              <a:rPr lang="en-US"/>
              <a:t>Movement and slowing down!</a:t>
            </a:r>
          </a:p>
          <a:p>
            <a:r>
              <a:rPr lang="en-US"/>
              <a:t>Teaching students how to be humans</a:t>
            </a:r>
          </a:p>
          <a:p>
            <a:r>
              <a:rPr lang="en-US"/>
              <a:t>The chance to truly grow "human skills"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Brent</a:t>
            </a:r>
          </a:p>
          <a:p>
            <a:r>
              <a:rPr lang="en-US"/>
              <a:t/>
            </a:r>
          </a:p>
          <a:p>
            <a:r>
              <a:rPr lang="en-US"/>
              <a:t>Summarize the section!!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Ethan</a:t>
            </a:r>
          </a:p>
          <a:p>
            <a:r>
              <a:rPr lang="en-US"/>
              <a:t>Bullet point #1 - Pillars and the iteration that has come from that</a:t>
            </a:r>
          </a:p>
          <a:p>
            <a:r>
              <a:rPr lang="en-US"/>
              <a:t>**Jump to Pillars</a:t>
            </a:r>
          </a:p>
          <a:p>
            <a:r>
              <a:rPr lang="en-US"/>
              <a:t/>
            </a:r>
          </a:p>
          <a:p>
            <a:r>
              <a:rPr lang="en-US"/>
              <a:t>**Jump back</a:t>
            </a:r>
          </a:p>
          <a:p>
            <a:r>
              <a:rPr lang="en-US"/>
              <a:t>Bullet Point #2 - Opening their eyes to what's possible at our many community partners - as many opportunities as possible</a:t>
            </a:r>
          </a:p>
          <a:p>
            <a:r>
              <a:rPr lang="en-US"/>
              <a:t/>
            </a:r>
          </a:p>
          <a:p>
            <a:r>
              <a:rPr lang="en-US"/>
              <a:t>Bullet Point #3 - Individually, students get to explore what they want to do still through specific projets we've developed to bring in their interests and passions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Ethan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 Id="rId9"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32.png" Type="http://schemas.openxmlformats.org/officeDocument/2006/relationships/image"/><Relationship Id="rId4" Target="../media/image33.sv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 Id="rId7" Target="../media/image45.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jpeg" Type="http://schemas.openxmlformats.org/officeDocument/2006/relationships/image"/><Relationship Id="rId11" Target="../media/image48.jpeg" Type="http://schemas.openxmlformats.org/officeDocument/2006/relationships/image"/><Relationship Id="rId2" Target="../notesSlides/notesSlide11.xml" Type="http://schemas.openxmlformats.org/officeDocument/2006/relationships/notesSlide"/><Relationship Id="rId3" Target="../media/image19.pn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46.jpe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 Id="rId9" Target="../media/image2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32.png" Type="http://schemas.openxmlformats.org/officeDocument/2006/relationships/image"/><Relationship Id="rId4" Target="../media/image33.sv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 Id="rId7" Target="../media/image49.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jpeg" Type="http://schemas.openxmlformats.org/officeDocument/2006/relationships/image"/><Relationship Id="rId11" Target="../media/image52.jpeg" Type="http://schemas.openxmlformats.org/officeDocument/2006/relationships/image"/><Relationship Id="rId2" Target="../notesSlides/notesSlide13.xml" Type="http://schemas.openxmlformats.org/officeDocument/2006/relationships/notesSlide"/><Relationship Id="rId3" Target="../media/image19.pn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50.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2.png" Type="http://schemas.openxmlformats.org/officeDocument/2006/relationships/image"/><Relationship Id="rId4" Target="../media/image33.sv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 Id="rId7" Target="../media/image53.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 Id="rId9" Target="../media/image54.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https://tinyurl.com/nhhvhfmh" TargetMode="External" Type="http://schemas.openxmlformats.org/officeDocument/2006/relationships/hyperlink"/><Relationship Id="rId2" Target="../notesSlides/notesSlide16.xml" Type="http://schemas.openxmlformats.org/officeDocument/2006/relationships/notesSlide"/><Relationship Id="rId3" Target="../media/image55.png" Type="http://schemas.openxmlformats.org/officeDocument/2006/relationships/image"/><Relationship Id="rId4" Target="../media/image56.svg" Type="http://schemas.openxmlformats.org/officeDocument/2006/relationships/image"/><Relationship Id="rId5" Target="../media/image57.png" Type="http://schemas.openxmlformats.org/officeDocument/2006/relationships/image"/><Relationship Id="rId6" Target="../media/image58.png" Type="http://schemas.openxmlformats.org/officeDocument/2006/relationships/image"/><Relationship Id="rId7" Target="../media/image59.svg" Type="http://schemas.openxmlformats.org/officeDocument/2006/relationships/image"/><Relationship Id="rId8" Target="../media/image60.png" Type="http://schemas.openxmlformats.org/officeDocument/2006/relationships/image"/><Relationship Id="rId9" Target="../media/image6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https://tinyurl.com/nhhvhfmh" TargetMode="External" Type="http://schemas.openxmlformats.org/officeDocument/2006/relationships/hyperlink"/><Relationship Id="rId2" Target="../notesSlides/notesSlide17.xml" Type="http://schemas.openxmlformats.org/officeDocument/2006/relationships/notesSlide"/><Relationship Id="rId3" Target="../media/image55.png" Type="http://schemas.openxmlformats.org/officeDocument/2006/relationships/image"/><Relationship Id="rId4" Target="../media/image56.svg" Type="http://schemas.openxmlformats.org/officeDocument/2006/relationships/image"/><Relationship Id="rId5" Target="../media/image57.png" Type="http://schemas.openxmlformats.org/officeDocument/2006/relationships/image"/><Relationship Id="rId6" Target="../media/image58.png" Type="http://schemas.openxmlformats.org/officeDocument/2006/relationships/image"/><Relationship Id="rId7" Target="../media/image59.svg" Type="http://schemas.openxmlformats.org/officeDocument/2006/relationships/image"/><Relationship Id="rId8" Target="../media/image60.png" Type="http://schemas.openxmlformats.org/officeDocument/2006/relationships/image"/><Relationship Id="rId9" Target="../media/image6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32.png" Type="http://schemas.openxmlformats.org/officeDocument/2006/relationships/image"/><Relationship Id="rId4" Target="../media/image33.sv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 Id="rId7" Target="../media/image6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5.jpeg" Type="http://schemas.openxmlformats.org/officeDocument/2006/relationships/image"/><Relationship Id="rId2" Target="../notesSlides/notesSlide19.xml" Type="http://schemas.openxmlformats.org/officeDocument/2006/relationships/notesSlide"/><Relationship Id="rId3" Target="../media/image55.png" Type="http://schemas.openxmlformats.org/officeDocument/2006/relationships/image"/><Relationship Id="rId4" Target="../media/image56.svg" Type="http://schemas.openxmlformats.org/officeDocument/2006/relationships/image"/><Relationship Id="rId5" Target="../media/image58.png" Type="http://schemas.openxmlformats.org/officeDocument/2006/relationships/image"/><Relationship Id="rId6" Target="../media/image59.svg" Type="http://schemas.openxmlformats.org/officeDocument/2006/relationships/image"/><Relationship Id="rId7" Target="../media/image63.jpeg" Type="http://schemas.openxmlformats.org/officeDocument/2006/relationships/image"/><Relationship Id="rId8" Target="https://www.youtube.com/shorts/UzmtfqQC_I4?feature=share" TargetMode="External" Type="http://schemas.openxmlformats.org/officeDocument/2006/relationships/video"/><Relationship Id="rId9" Target="../media/image64.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8.jpe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2.jpe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HKZ-a1fMo.mp4" Type="http://schemas.openxmlformats.org/officeDocument/2006/relationships/video"/><Relationship Id="rId11" Target="../media/VAHKZ-a1fMo.mp4" Type="http://schemas.microsoft.com/office/2007/relationships/media"/><Relationship Id="rId12" Target="../media/image26.jpeg" Type="http://schemas.openxmlformats.org/officeDocument/2006/relationships/image"/><Relationship Id="rId2" Target="../notesSlides/notesSlide4.xml" Type="http://schemas.openxmlformats.org/officeDocument/2006/relationships/notesSlide"/><Relationship Id="rId3" Target="../media/image19.pn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jpeg" Type="http://schemas.openxmlformats.org/officeDocument/2006/relationships/image"/><Relationship Id="rId2" Target="../notesSlides/notesSlide5.xml" Type="http://schemas.openxmlformats.org/officeDocument/2006/relationships/notesSlide"/><Relationship Id="rId3" Target="../media/image19.pn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jpeg" Type="http://schemas.openxmlformats.org/officeDocument/2006/relationships/image"/><Relationship Id="rId11" Target="../media/image31.jpeg" Type="http://schemas.openxmlformats.org/officeDocument/2006/relationships/image"/><Relationship Id="rId2" Target="../notesSlides/notesSlide6.xml" Type="http://schemas.openxmlformats.org/officeDocument/2006/relationships/notesSlide"/><Relationship Id="rId3" Target="../media/image19.pn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 Id="rId9" Target="../media/image3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jpeg" Type="http://schemas.openxmlformats.org/officeDocument/2006/relationships/image"/><Relationship Id="rId11" Target="../media/image41.jpeg" Type="http://schemas.openxmlformats.org/officeDocument/2006/relationships/image"/><Relationship Id="rId2" Target="../notesSlides/notesSlide8.xml" Type="http://schemas.openxmlformats.org/officeDocument/2006/relationships/notesSlide"/><Relationship Id="rId3" Target="../media/image19.pn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3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4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21459" y="-245062"/>
            <a:ext cx="13741382" cy="10987444"/>
            <a:chOff x="0" y="0"/>
            <a:chExt cx="3619129" cy="2893812"/>
          </a:xfrm>
        </p:grpSpPr>
        <p:sp>
          <p:nvSpPr>
            <p:cNvPr name="Freeform 3" id="3"/>
            <p:cNvSpPr/>
            <p:nvPr/>
          </p:nvSpPr>
          <p:spPr>
            <a:xfrm flipH="false" flipV="false" rot="0">
              <a:off x="0" y="0"/>
              <a:ext cx="3619129" cy="2893812"/>
            </a:xfrm>
            <a:custGeom>
              <a:avLst/>
              <a:gdLst/>
              <a:ahLst/>
              <a:cxnLst/>
              <a:rect r="r" b="b" t="t" l="l"/>
              <a:pathLst>
                <a:path h="2893812" w="3619129">
                  <a:moveTo>
                    <a:pt x="0" y="0"/>
                  </a:moveTo>
                  <a:lnTo>
                    <a:pt x="3619129" y="0"/>
                  </a:lnTo>
                  <a:lnTo>
                    <a:pt x="3619129" y="2893812"/>
                  </a:lnTo>
                  <a:lnTo>
                    <a:pt x="0" y="2893812"/>
                  </a:lnTo>
                  <a:close/>
                </a:path>
              </a:pathLst>
            </a:custGeom>
            <a:solidFill>
              <a:srgbClr val="000000"/>
            </a:solidFill>
          </p:spPr>
        </p:sp>
        <p:sp>
          <p:nvSpPr>
            <p:cNvPr name="TextBox 4" id="4"/>
            <p:cNvSpPr txBox="true"/>
            <p:nvPr/>
          </p:nvSpPr>
          <p:spPr>
            <a:xfrm>
              <a:off x="0" y="-47625"/>
              <a:ext cx="3619129" cy="2941437"/>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5400000">
            <a:off x="15780069" y="1336255"/>
            <a:ext cx="845756" cy="6766047"/>
            <a:chOff x="0" y="0"/>
            <a:chExt cx="1127674" cy="9021396"/>
          </a:xfrm>
        </p:grpSpPr>
        <p:sp>
          <p:nvSpPr>
            <p:cNvPr name="Freeform 6" id="6"/>
            <p:cNvSpPr/>
            <p:nvPr/>
          </p:nvSpPr>
          <p:spPr>
            <a:xfrm flipH="false" flipV="false" rot="0">
              <a:off x="0" y="0"/>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0" y="1127674"/>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0" y="2255349"/>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0" y="3383023"/>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0" y="4510698"/>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0" y="5638372"/>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0" y="6766047"/>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0" y="7893721"/>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TextBox 14" id="14"/>
          <p:cNvSpPr txBox="true"/>
          <p:nvPr/>
        </p:nvSpPr>
        <p:spPr>
          <a:xfrm rot="0">
            <a:off x="4740456" y="1343025"/>
            <a:ext cx="7644193" cy="1251618"/>
          </a:xfrm>
          <a:prstGeom prst="rect">
            <a:avLst/>
          </a:prstGeom>
        </p:spPr>
        <p:txBody>
          <a:bodyPr anchor="t" rtlCol="false" tIns="0" lIns="0" bIns="0" rIns="0">
            <a:spAutoFit/>
          </a:bodyPr>
          <a:lstStyle/>
          <a:p>
            <a:pPr algn="ctr">
              <a:lnSpc>
                <a:spcPts val="8848"/>
              </a:lnSpc>
            </a:pPr>
            <a:r>
              <a:rPr lang="en-US" sz="10288">
                <a:solidFill>
                  <a:srgbClr val="FFFFFF"/>
                </a:solidFill>
                <a:latin typeface="Have a Great Day Demo"/>
                <a:ea typeface="Have a Great Day Demo"/>
                <a:cs typeface="Have a Great Day Demo"/>
                <a:sym typeface="Have a Great Day Demo"/>
              </a:rPr>
              <a:t>WELCOME TO</a:t>
            </a:r>
          </a:p>
        </p:txBody>
      </p:sp>
      <p:sp>
        <p:nvSpPr>
          <p:cNvPr name="Freeform 15" id="15"/>
          <p:cNvSpPr/>
          <p:nvPr/>
        </p:nvSpPr>
        <p:spPr>
          <a:xfrm flipH="false" flipV="false" rot="2633333">
            <a:off x="-977806" y="5753038"/>
            <a:ext cx="6220940" cy="4657929"/>
          </a:xfrm>
          <a:custGeom>
            <a:avLst/>
            <a:gdLst/>
            <a:ahLst/>
            <a:cxnLst/>
            <a:rect r="r" b="b" t="t" l="l"/>
            <a:pathLst>
              <a:path h="4657929" w="6220940">
                <a:moveTo>
                  <a:pt x="0" y="0"/>
                </a:moveTo>
                <a:lnTo>
                  <a:pt x="6220940" y="0"/>
                </a:lnTo>
                <a:lnTo>
                  <a:pt x="6220940" y="4657929"/>
                </a:lnTo>
                <a:lnTo>
                  <a:pt x="0" y="46579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5229535">
            <a:off x="-1661702" y="-413861"/>
            <a:ext cx="7588731" cy="5682062"/>
          </a:xfrm>
          <a:custGeom>
            <a:avLst/>
            <a:gdLst/>
            <a:ahLst/>
            <a:cxnLst/>
            <a:rect r="r" b="b" t="t" l="l"/>
            <a:pathLst>
              <a:path h="5682062" w="7588731">
                <a:moveTo>
                  <a:pt x="0" y="0"/>
                </a:moveTo>
                <a:lnTo>
                  <a:pt x="7588731" y="0"/>
                </a:lnTo>
                <a:lnTo>
                  <a:pt x="7588731" y="5682062"/>
                </a:lnTo>
                <a:lnTo>
                  <a:pt x="0" y="56820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4462185">
            <a:off x="-734033" y="2392172"/>
            <a:ext cx="5733393" cy="5733393"/>
          </a:xfrm>
          <a:custGeom>
            <a:avLst/>
            <a:gdLst/>
            <a:ahLst/>
            <a:cxnLst/>
            <a:rect r="r" b="b" t="t" l="l"/>
            <a:pathLst>
              <a:path h="5733393" w="5733393">
                <a:moveTo>
                  <a:pt x="0" y="0"/>
                </a:moveTo>
                <a:lnTo>
                  <a:pt x="5733393" y="0"/>
                </a:lnTo>
                <a:lnTo>
                  <a:pt x="5733393" y="5733393"/>
                </a:lnTo>
                <a:lnTo>
                  <a:pt x="0" y="5733393"/>
                </a:lnTo>
                <a:lnTo>
                  <a:pt x="0" y="0"/>
                </a:lnTo>
                <a:close/>
              </a:path>
            </a:pathLst>
          </a:custGeom>
          <a:blipFill>
            <a:blip r:embed="rId7"/>
            <a:stretch>
              <a:fillRect l="0" t="0" r="0" b="0"/>
            </a:stretch>
          </a:blipFill>
        </p:spPr>
      </p:sp>
      <p:grpSp>
        <p:nvGrpSpPr>
          <p:cNvPr name="Group 18" id="18"/>
          <p:cNvGrpSpPr/>
          <p:nvPr/>
        </p:nvGrpSpPr>
        <p:grpSpPr>
          <a:xfrm rot="-5400000">
            <a:off x="15780069" y="6481099"/>
            <a:ext cx="845756" cy="6766047"/>
            <a:chOff x="0" y="0"/>
            <a:chExt cx="1127674" cy="9021396"/>
          </a:xfrm>
        </p:grpSpPr>
        <p:sp>
          <p:nvSpPr>
            <p:cNvPr name="Freeform 19" id="19"/>
            <p:cNvSpPr/>
            <p:nvPr/>
          </p:nvSpPr>
          <p:spPr>
            <a:xfrm flipH="false" flipV="false" rot="0">
              <a:off x="0" y="0"/>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0" id="20"/>
            <p:cNvSpPr/>
            <p:nvPr/>
          </p:nvSpPr>
          <p:spPr>
            <a:xfrm flipH="false" flipV="false" rot="0">
              <a:off x="0" y="1127674"/>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1" id="21"/>
            <p:cNvSpPr/>
            <p:nvPr/>
          </p:nvSpPr>
          <p:spPr>
            <a:xfrm flipH="false" flipV="false" rot="0">
              <a:off x="0" y="2255349"/>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2" id="22"/>
            <p:cNvSpPr/>
            <p:nvPr/>
          </p:nvSpPr>
          <p:spPr>
            <a:xfrm flipH="false" flipV="false" rot="0">
              <a:off x="0" y="3383023"/>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3" id="23"/>
            <p:cNvSpPr/>
            <p:nvPr/>
          </p:nvSpPr>
          <p:spPr>
            <a:xfrm flipH="false" flipV="false" rot="0">
              <a:off x="0" y="4510698"/>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4" id="24"/>
            <p:cNvSpPr/>
            <p:nvPr/>
          </p:nvSpPr>
          <p:spPr>
            <a:xfrm flipH="false" flipV="false" rot="0">
              <a:off x="0" y="5638372"/>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5" id="25"/>
            <p:cNvSpPr/>
            <p:nvPr/>
          </p:nvSpPr>
          <p:spPr>
            <a:xfrm flipH="false" flipV="false" rot="0">
              <a:off x="0" y="6766047"/>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6" id="26"/>
            <p:cNvSpPr/>
            <p:nvPr/>
          </p:nvSpPr>
          <p:spPr>
            <a:xfrm flipH="false" flipV="false" rot="0">
              <a:off x="0" y="7893721"/>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TextBox 27" id="27"/>
          <p:cNvSpPr txBox="true"/>
          <p:nvPr/>
        </p:nvSpPr>
        <p:spPr>
          <a:xfrm rot="0">
            <a:off x="5075995" y="3204835"/>
            <a:ext cx="6973115" cy="5831310"/>
          </a:xfrm>
          <a:prstGeom prst="rect">
            <a:avLst/>
          </a:prstGeom>
        </p:spPr>
        <p:txBody>
          <a:bodyPr anchor="t" rtlCol="false" tIns="0" lIns="0" bIns="0" rIns="0">
            <a:spAutoFit/>
          </a:bodyPr>
          <a:lstStyle/>
          <a:p>
            <a:pPr algn="ctr">
              <a:lnSpc>
                <a:spcPts val="11329"/>
              </a:lnSpc>
            </a:pPr>
            <a:r>
              <a:rPr lang="en-US" sz="11329" spc="906">
                <a:solidFill>
                  <a:srgbClr val="FFFFFF"/>
                </a:solidFill>
                <a:latin typeface="League Gothic"/>
                <a:ea typeface="League Gothic"/>
                <a:cs typeface="League Gothic"/>
                <a:sym typeface="League Gothic"/>
              </a:rPr>
              <a:t>Remixing an Alternative CTE</a:t>
            </a:r>
          </a:p>
          <a:p>
            <a:pPr algn="ctr">
              <a:lnSpc>
                <a:spcPts val="11329"/>
              </a:lnSpc>
            </a:pPr>
            <a:r>
              <a:rPr lang="en-US" sz="11329" spc="906">
                <a:solidFill>
                  <a:srgbClr val="FFFFFF"/>
                </a:solidFill>
                <a:latin typeface="League Gothic"/>
                <a:ea typeface="League Gothic"/>
                <a:cs typeface="League Gothic"/>
                <a:sym typeface="League Gothic"/>
              </a:rPr>
              <a:t> Program</a:t>
            </a:r>
          </a:p>
        </p:txBody>
      </p:sp>
      <p:grpSp>
        <p:nvGrpSpPr>
          <p:cNvPr name="Group 28" id="28"/>
          <p:cNvGrpSpPr/>
          <p:nvPr/>
        </p:nvGrpSpPr>
        <p:grpSpPr>
          <a:xfrm rot="0">
            <a:off x="12675372" y="-232438"/>
            <a:ext cx="845756" cy="6766047"/>
            <a:chOff x="0" y="0"/>
            <a:chExt cx="1127674" cy="9021396"/>
          </a:xfrm>
        </p:grpSpPr>
        <p:sp>
          <p:nvSpPr>
            <p:cNvPr name="Freeform 29" id="29"/>
            <p:cNvSpPr/>
            <p:nvPr/>
          </p:nvSpPr>
          <p:spPr>
            <a:xfrm flipH="false" flipV="false" rot="0">
              <a:off x="0" y="0"/>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0" id="30"/>
            <p:cNvSpPr/>
            <p:nvPr/>
          </p:nvSpPr>
          <p:spPr>
            <a:xfrm flipH="false" flipV="false" rot="0">
              <a:off x="0" y="1127674"/>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1" id="31"/>
            <p:cNvSpPr/>
            <p:nvPr/>
          </p:nvSpPr>
          <p:spPr>
            <a:xfrm flipH="false" flipV="false" rot="0">
              <a:off x="0" y="2255349"/>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2" id="32"/>
            <p:cNvSpPr/>
            <p:nvPr/>
          </p:nvSpPr>
          <p:spPr>
            <a:xfrm flipH="false" flipV="false" rot="0">
              <a:off x="0" y="3383023"/>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3" id="33"/>
            <p:cNvSpPr/>
            <p:nvPr/>
          </p:nvSpPr>
          <p:spPr>
            <a:xfrm flipH="false" flipV="false" rot="0">
              <a:off x="0" y="4510698"/>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4" id="34"/>
            <p:cNvSpPr/>
            <p:nvPr/>
          </p:nvSpPr>
          <p:spPr>
            <a:xfrm flipH="false" flipV="false" rot="0">
              <a:off x="0" y="5638372"/>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5" id="35"/>
            <p:cNvSpPr/>
            <p:nvPr/>
          </p:nvSpPr>
          <p:spPr>
            <a:xfrm flipH="false" flipV="false" rot="0">
              <a:off x="0" y="6766047"/>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6" id="36"/>
            <p:cNvSpPr/>
            <p:nvPr/>
          </p:nvSpPr>
          <p:spPr>
            <a:xfrm flipH="false" flipV="false" rot="0">
              <a:off x="0" y="7893721"/>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37" id="37"/>
          <p:cNvGrpSpPr/>
          <p:nvPr/>
        </p:nvGrpSpPr>
        <p:grpSpPr>
          <a:xfrm rot="0">
            <a:off x="12675372" y="6533609"/>
            <a:ext cx="845756" cy="6766047"/>
            <a:chOff x="0" y="0"/>
            <a:chExt cx="1127674" cy="9021396"/>
          </a:xfrm>
        </p:grpSpPr>
        <p:sp>
          <p:nvSpPr>
            <p:cNvPr name="Freeform 38" id="38"/>
            <p:cNvSpPr/>
            <p:nvPr/>
          </p:nvSpPr>
          <p:spPr>
            <a:xfrm flipH="false" flipV="false" rot="0">
              <a:off x="0" y="0"/>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9" id="39"/>
            <p:cNvSpPr/>
            <p:nvPr/>
          </p:nvSpPr>
          <p:spPr>
            <a:xfrm flipH="false" flipV="false" rot="0">
              <a:off x="0" y="1127674"/>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0" id="40"/>
            <p:cNvSpPr/>
            <p:nvPr/>
          </p:nvSpPr>
          <p:spPr>
            <a:xfrm flipH="false" flipV="false" rot="0">
              <a:off x="0" y="2255349"/>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1" id="41"/>
            <p:cNvSpPr/>
            <p:nvPr/>
          </p:nvSpPr>
          <p:spPr>
            <a:xfrm flipH="false" flipV="false" rot="0">
              <a:off x="0" y="3383023"/>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2" id="42"/>
            <p:cNvSpPr/>
            <p:nvPr/>
          </p:nvSpPr>
          <p:spPr>
            <a:xfrm flipH="false" flipV="false" rot="0">
              <a:off x="0" y="4510698"/>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3" id="43"/>
            <p:cNvSpPr/>
            <p:nvPr/>
          </p:nvSpPr>
          <p:spPr>
            <a:xfrm flipH="false" flipV="false" rot="0">
              <a:off x="0" y="5638372"/>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4" id="44"/>
            <p:cNvSpPr/>
            <p:nvPr/>
          </p:nvSpPr>
          <p:spPr>
            <a:xfrm flipH="false" flipV="false" rot="0">
              <a:off x="0" y="6766047"/>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5" id="45"/>
            <p:cNvSpPr/>
            <p:nvPr/>
          </p:nvSpPr>
          <p:spPr>
            <a:xfrm flipH="false" flipV="false" rot="0">
              <a:off x="0" y="7893721"/>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46" id="46"/>
          <p:cNvGrpSpPr/>
          <p:nvPr/>
        </p:nvGrpSpPr>
        <p:grpSpPr>
          <a:xfrm rot="-5400000">
            <a:off x="16058396" y="-2960145"/>
            <a:ext cx="845756" cy="6766047"/>
            <a:chOff x="0" y="0"/>
            <a:chExt cx="1127674" cy="9021396"/>
          </a:xfrm>
        </p:grpSpPr>
        <p:sp>
          <p:nvSpPr>
            <p:cNvPr name="Freeform 47" id="47"/>
            <p:cNvSpPr/>
            <p:nvPr/>
          </p:nvSpPr>
          <p:spPr>
            <a:xfrm flipH="false" flipV="false" rot="0">
              <a:off x="0" y="0"/>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8" id="48"/>
            <p:cNvSpPr/>
            <p:nvPr/>
          </p:nvSpPr>
          <p:spPr>
            <a:xfrm flipH="false" flipV="false" rot="0">
              <a:off x="0" y="1127674"/>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9" id="49"/>
            <p:cNvSpPr/>
            <p:nvPr/>
          </p:nvSpPr>
          <p:spPr>
            <a:xfrm flipH="false" flipV="false" rot="0">
              <a:off x="0" y="2255349"/>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0" id="50"/>
            <p:cNvSpPr/>
            <p:nvPr/>
          </p:nvSpPr>
          <p:spPr>
            <a:xfrm flipH="false" flipV="false" rot="0">
              <a:off x="0" y="3383023"/>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1" id="51"/>
            <p:cNvSpPr/>
            <p:nvPr/>
          </p:nvSpPr>
          <p:spPr>
            <a:xfrm flipH="false" flipV="false" rot="0">
              <a:off x="0" y="4510698"/>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2" id="52"/>
            <p:cNvSpPr/>
            <p:nvPr/>
          </p:nvSpPr>
          <p:spPr>
            <a:xfrm flipH="false" flipV="false" rot="0">
              <a:off x="0" y="5638372"/>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3" id="53"/>
            <p:cNvSpPr/>
            <p:nvPr/>
          </p:nvSpPr>
          <p:spPr>
            <a:xfrm flipH="false" flipV="false" rot="0">
              <a:off x="0" y="6766047"/>
              <a:ext cx="1127674" cy="1127674"/>
            </a:xfrm>
            <a:custGeom>
              <a:avLst/>
              <a:gdLst/>
              <a:ahLst/>
              <a:cxnLst/>
              <a:rect r="r" b="b" t="t" l="l"/>
              <a:pathLst>
                <a:path h="1127674" w="1127674">
                  <a:moveTo>
                    <a:pt x="0" y="0"/>
                  </a:moveTo>
                  <a:lnTo>
                    <a:pt x="1127674" y="0"/>
                  </a:lnTo>
                  <a:lnTo>
                    <a:pt x="1127674" y="1127674"/>
                  </a:lnTo>
                  <a:lnTo>
                    <a:pt x="0" y="11276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4" id="54"/>
            <p:cNvSpPr/>
            <p:nvPr/>
          </p:nvSpPr>
          <p:spPr>
            <a:xfrm flipH="false" flipV="false" rot="0">
              <a:off x="0" y="7893721"/>
              <a:ext cx="1127674" cy="1127674"/>
            </a:xfrm>
            <a:custGeom>
              <a:avLst/>
              <a:gdLst/>
              <a:ahLst/>
              <a:cxnLst/>
              <a:rect r="r" b="b" t="t" l="l"/>
              <a:pathLst>
                <a:path h="1127674" w="1127674">
                  <a:moveTo>
                    <a:pt x="0" y="0"/>
                  </a:moveTo>
                  <a:lnTo>
                    <a:pt x="1127674" y="0"/>
                  </a:lnTo>
                  <a:lnTo>
                    <a:pt x="1127674" y="1127675"/>
                  </a:lnTo>
                  <a:lnTo>
                    <a:pt x="0" y="1127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55" id="55"/>
          <p:cNvSpPr/>
          <p:nvPr/>
        </p:nvSpPr>
        <p:spPr>
          <a:xfrm flipH="false" flipV="false" rot="0">
            <a:off x="13465008" y="216325"/>
            <a:ext cx="4822992" cy="4798877"/>
          </a:xfrm>
          <a:custGeom>
            <a:avLst/>
            <a:gdLst/>
            <a:ahLst/>
            <a:cxnLst/>
            <a:rect r="r" b="b" t="t" l="l"/>
            <a:pathLst>
              <a:path h="4798877" w="4822992">
                <a:moveTo>
                  <a:pt x="0" y="0"/>
                </a:moveTo>
                <a:lnTo>
                  <a:pt x="4822992" y="0"/>
                </a:lnTo>
                <a:lnTo>
                  <a:pt x="4822992" y="4798877"/>
                </a:lnTo>
                <a:lnTo>
                  <a:pt x="0" y="4798877"/>
                </a:lnTo>
                <a:lnTo>
                  <a:pt x="0" y="0"/>
                </a:lnTo>
                <a:close/>
              </a:path>
            </a:pathLst>
          </a:custGeom>
          <a:blipFill>
            <a:blip r:embed="rId8"/>
            <a:stretch>
              <a:fillRect l="0" t="0" r="0" b="0"/>
            </a:stretch>
          </a:blipFill>
        </p:spPr>
      </p:sp>
      <p:sp>
        <p:nvSpPr>
          <p:cNvPr name="Freeform 56" id="56"/>
          <p:cNvSpPr/>
          <p:nvPr/>
        </p:nvSpPr>
        <p:spPr>
          <a:xfrm flipH="false" flipV="false" rot="0">
            <a:off x="13465008" y="5143500"/>
            <a:ext cx="4822992" cy="4915151"/>
          </a:xfrm>
          <a:custGeom>
            <a:avLst/>
            <a:gdLst/>
            <a:ahLst/>
            <a:cxnLst/>
            <a:rect r="r" b="b" t="t" l="l"/>
            <a:pathLst>
              <a:path h="4915151" w="4822992">
                <a:moveTo>
                  <a:pt x="0" y="0"/>
                </a:moveTo>
                <a:lnTo>
                  <a:pt x="4822992" y="0"/>
                </a:lnTo>
                <a:lnTo>
                  <a:pt x="4822992" y="4915151"/>
                </a:lnTo>
                <a:lnTo>
                  <a:pt x="0" y="4915151"/>
                </a:lnTo>
                <a:lnTo>
                  <a:pt x="0" y="0"/>
                </a:lnTo>
                <a:close/>
              </a:path>
            </a:pathLst>
          </a:custGeom>
          <a:blipFill>
            <a:blip r:embed="rId9"/>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479045" y="-562999"/>
            <a:ext cx="10202160" cy="14198615"/>
            <a:chOff x="0" y="0"/>
            <a:chExt cx="2686989" cy="3739553"/>
          </a:xfrm>
        </p:grpSpPr>
        <p:sp>
          <p:nvSpPr>
            <p:cNvPr name="Freeform 3" id="3"/>
            <p:cNvSpPr/>
            <p:nvPr/>
          </p:nvSpPr>
          <p:spPr>
            <a:xfrm flipH="false" flipV="false" rot="0">
              <a:off x="0" y="0"/>
              <a:ext cx="2686989" cy="3739553"/>
            </a:xfrm>
            <a:custGeom>
              <a:avLst/>
              <a:gdLst/>
              <a:ahLst/>
              <a:cxnLst/>
              <a:rect r="r" b="b" t="t" l="l"/>
              <a:pathLst>
                <a:path h="3739553" w="2686989">
                  <a:moveTo>
                    <a:pt x="0" y="0"/>
                  </a:moveTo>
                  <a:lnTo>
                    <a:pt x="2686989" y="0"/>
                  </a:lnTo>
                  <a:lnTo>
                    <a:pt x="2686989" y="3739553"/>
                  </a:lnTo>
                  <a:lnTo>
                    <a:pt x="0" y="3739553"/>
                  </a:lnTo>
                  <a:close/>
                </a:path>
              </a:pathLst>
            </a:custGeom>
            <a:solidFill>
              <a:srgbClr val="FFFFFF"/>
            </a:solidFill>
            <a:ln w="161925" cap="sq">
              <a:solidFill>
                <a:srgbClr val="BB832C"/>
              </a:solidFill>
              <a:prstDash val="solid"/>
              <a:miter/>
            </a:ln>
          </p:spPr>
        </p:sp>
        <p:sp>
          <p:nvSpPr>
            <p:cNvPr name="TextBox 4" id="4"/>
            <p:cNvSpPr txBox="true"/>
            <p:nvPr/>
          </p:nvSpPr>
          <p:spPr>
            <a:xfrm>
              <a:off x="0" y="-47625"/>
              <a:ext cx="2686989" cy="3787178"/>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2443187" y="8238508"/>
            <a:ext cx="2274244" cy="2048492"/>
          </a:xfrm>
          <a:custGeom>
            <a:avLst/>
            <a:gdLst/>
            <a:ahLst/>
            <a:cxnLst/>
            <a:rect r="r" b="b" t="t" l="l"/>
            <a:pathLst>
              <a:path h="2048492" w="2274244">
                <a:moveTo>
                  <a:pt x="0" y="0"/>
                </a:moveTo>
                <a:lnTo>
                  <a:pt x="2274244" y="0"/>
                </a:lnTo>
                <a:lnTo>
                  <a:pt x="2274244" y="2048492"/>
                </a:lnTo>
                <a:lnTo>
                  <a:pt x="0" y="20484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158839" y="6322003"/>
            <a:ext cx="2931277" cy="2931277"/>
          </a:xfrm>
          <a:custGeom>
            <a:avLst/>
            <a:gdLst/>
            <a:ahLst/>
            <a:cxnLst/>
            <a:rect r="r" b="b" t="t" l="l"/>
            <a:pathLst>
              <a:path h="2931277" w="2931277">
                <a:moveTo>
                  <a:pt x="0" y="0"/>
                </a:moveTo>
                <a:lnTo>
                  <a:pt x="2931278" y="0"/>
                </a:lnTo>
                <a:lnTo>
                  <a:pt x="2931278"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600713" y="694344"/>
            <a:ext cx="8543287" cy="1949450"/>
          </a:xfrm>
          <a:prstGeom prst="rect">
            <a:avLst/>
          </a:prstGeom>
        </p:spPr>
        <p:txBody>
          <a:bodyPr anchor="t" rtlCol="false" tIns="0" lIns="0" bIns="0" rIns="0">
            <a:spAutoFit/>
          </a:bodyPr>
          <a:lstStyle/>
          <a:p>
            <a:pPr algn="l">
              <a:lnSpc>
                <a:spcPts val="6999"/>
              </a:lnSpc>
            </a:pPr>
            <a:r>
              <a:rPr lang="en-US" sz="6999" spc="69">
                <a:solidFill>
                  <a:srgbClr val="BB7B27"/>
                </a:solidFill>
                <a:latin typeface="Lulo Clean 1"/>
                <a:ea typeface="Lulo Clean 1"/>
                <a:cs typeface="Lulo Clean 1"/>
                <a:sym typeface="Lulo Clean 1"/>
              </a:rPr>
              <a:t>FAVORITE</a:t>
            </a:r>
            <a:r>
              <a:rPr lang="en-US" sz="6999" spc="69">
                <a:solidFill>
                  <a:srgbClr val="171514"/>
                </a:solidFill>
                <a:latin typeface="Lulo Clean 1"/>
                <a:ea typeface="Lulo Clean 1"/>
                <a:cs typeface="Lulo Clean 1"/>
                <a:sym typeface="Lulo Clean 1"/>
              </a:rPr>
              <a:t> LEARNING</a:t>
            </a:r>
          </a:p>
        </p:txBody>
      </p:sp>
      <p:sp>
        <p:nvSpPr>
          <p:cNvPr name="Freeform 8" id="8"/>
          <p:cNvSpPr/>
          <p:nvPr/>
        </p:nvSpPr>
        <p:spPr>
          <a:xfrm flipH="false" flipV="false" rot="0">
            <a:off x="15090117" y="6331476"/>
            <a:ext cx="2931277" cy="2931277"/>
          </a:xfrm>
          <a:custGeom>
            <a:avLst/>
            <a:gdLst/>
            <a:ahLst/>
            <a:cxnLst/>
            <a:rect r="r" b="b" t="t" l="l"/>
            <a:pathLst>
              <a:path h="2931277" w="2931277">
                <a:moveTo>
                  <a:pt x="0" y="0"/>
                </a:moveTo>
                <a:lnTo>
                  <a:pt x="2931277" y="0"/>
                </a:lnTo>
                <a:lnTo>
                  <a:pt x="2931277"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8021394" y="6331476"/>
            <a:ext cx="2931277" cy="2931277"/>
          </a:xfrm>
          <a:custGeom>
            <a:avLst/>
            <a:gdLst/>
            <a:ahLst/>
            <a:cxnLst/>
            <a:rect r="r" b="b" t="t" l="l"/>
            <a:pathLst>
              <a:path h="2931277" w="2931277">
                <a:moveTo>
                  <a:pt x="0" y="0"/>
                </a:moveTo>
                <a:lnTo>
                  <a:pt x="2931278" y="0"/>
                </a:lnTo>
                <a:lnTo>
                  <a:pt x="2931278"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5923599" y="1319978"/>
            <a:ext cx="2931277" cy="2931277"/>
          </a:xfrm>
          <a:custGeom>
            <a:avLst/>
            <a:gdLst/>
            <a:ahLst/>
            <a:cxnLst/>
            <a:rect r="r" b="b" t="t" l="l"/>
            <a:pathLst>
              <a:path h="2931277" w="2931277">
                <a:moveTo>
                  <a:pt x="0" y="0"/>
                </a:moveTo>
                <a:lnTo>
                  <a:pt x="2931277" y="0"/>
                </a:lnTo>
                <a:lnTo>
                  <a:pt x="2931277"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8854876" y="1329451"/>
            <a:ext cx="2931277" cy="2931277"/>
          </a:xfrm>
          <a:custGeom>
            <a:avLst/>
            <a:gdLst/>
            <a:ahLst/>
            <a:cxnLst/>
            <a:rect r="r" b="b" t="t" l="l"/>
            <a:pathLst>
              <a:path h="2931277" w="2931277">
                <a:moveTo>
                  <a:pt x="0" y="0"/>
                </a:moveTo>
                <a:lnTo>
                  <a:pt x="2931278" y="0"/>
                </a:lnTo>
                <a:lnTo>
                  <a:pt x="2931278"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1786154" y="1329451"/>
            <a:ext cx="2931277" cy="2931277"/>
          </a:xfrm>
          <a:custGeom>
            <a:avLst/>
            <a:gdLst/>
            <a:ahLst/>
            <a:cxnLst/>
            <a:rect r="r" b="b" t="t" l="l"/>
            <a:pathLst>
              <a:path h="2931277" w="2931277">
                <a:moveTo>
                  <a:pt x="0" y="0"/>
                </a:moveTo>
                <a:lnTo>
                  <a:pt x="2931277" y="0"/>
                </a:lnTo>
                <a:lnTo>
                  <a:pt x="2931277"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0935228" y="1028700"/>
            <a:ext cx="6354329" cy="8472439"/>
          </a:xfrm>
          <a:custGeom>
            <a:avLst/>
            <a:gdLst/>
            <a:ahLst/>
            <a:cxnLst/>
            <a:rect r="r" b="b" t="t" l="l"/>
            <a:pathLst>
              <a:path h="8472439" w="6354329">
                <a:moveTo>
                  <a:pt x="0" y="0"/>
                </a:moveTo>
                <a:lnTo>
                  <a:pt x="6354330" y="0"/>
                </a:lnTo>
                <a:lnTo>
                  <a:pt x="6354330" y="8472439"/>
                </a:lnTo>
                <a:lnTo>
                  <a:pt x="0" y="8472439"/>
                </a:lnTo>
                <a:lnTo>
                  <a:pt x="0" y="0"/>
                </a:lnTo>
                <a:close/>
              </a:path>
            </a:pathLst>
          </a:custGeom>
          <a:blipFill>
            <a:blip r:embed="rId7"/>
            <a:stretch>
              <a:fillRect l="0" t="0" r="0" b="0"/>
            </a:stretch>
          </a:blipFill>
        </p:spPr>
      </p:sp>
      <p:sp>
        <p:nvSpPr>
          <p:cNvPr name="TextBox 14" id="14"/>
          <p:cNvSpPr txBox="true"/>
          <p:nvPr/>
        </p:nvSpPr>
        <p:spPr>
          <a:xfrm rot="0">
            <a:off x="108575" y="2585553"/>
            <a:ext cx="9026920" cy="6959600"/>
          </a:xfrm>
          <a:prstGeom prst="rect">
            <a:avLst/>
          </a:prstGeom>
        </p:spPr>
        <p:txBody>
          <a:bodyPr anchor="t" rtlCol="false" tIns="0" lIns="0" bIns="0" rIns="0">
            <a:spAutoFit/>
          </a:bodyPr>
          <a:lstStyle/>
          <a:p>
            <a:pPr algn="l" marL="1079501" indent="-539750" lvl="1">
              <a:lnSpc>
                <a:spcPts val="11050"/>
              </a:lnSpc>
              <a:buFont typeface="Arial"/>
              <a:buChar char="•"/>
            </a:pPr>
            <a:r>
              <a:rPr lang="en-US" sz="5000">
                <a:solidFill>
                  <a:srgbClr val="171514"/>
                </a:solidFill>
                <a:latin typeface="Lulo Clean 1"/>
                <a:ea typeface="Lulo Clean 1"/>
                <a:cs typeface="Lulo Clean 1"/>
                <a:sym typeface="Lulo Clean 1"/>
              </a:rPr>
              <a:t>CompanyCam CareerS Unit</a:t>
            </a:r>
          </a:p>
          <a:p>
            <a:pPr algn="l" marL="1079501" indent="-539750" lvl="1">
              <a:lnSpc>
                <a:spcPts val="11050"/>
              </a:lnSpc>
              <a:buFont typeface="Arial"/>
              <a:buChar char="•"/>
            </a:pPr>
            <a:r>
              <a:rPr lang="en-US" sz="5000">
                <a:solidFill>
                  <a:srgbClr val="171514"/>
                </a:solidFill>
                <a:latin typeface="Lulo Clean 1"/>
                <a:ea typeface="Lulo Clean 1"/>
                <a:cs typeface="Lulo Clean 1"/>
                <a:sym typeface="Lulo Clean 1"/>
              </a:rPr>
              <a:t>Swanson Russell &amp; UBT</a:t>
            </a:r>
          </a:p>
          <a:p>
            <a:pPr algn="l">
              <a:lnSpc>
                <a:spcPts val="1105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3"/>
            <a:stretch>
              <a:fillRect l="-547" t="-1662" r="-2706" b="-1590"/>
            </a:stretch>
          </a:blipFill>
        </p:spPr>
      </p:sp>
      <p:sp>
        <p:nvSpPr>
          <p:cNvPr name="Freeform 3" id="3"/>
          <p:cNvSpPr/>
          <p:nvPr/>
        </p:nvSpPr>
        <p:spPr>
          <a:xfrm flipH="false" flipV="false" rot="-5400000">
            <a:off x="8200640" y="-7481509"/>
            <a:ext cx="1316247" cy="17267623"/>
          </a:xfrm>
          <a:custGeom>
            <a:avLst/>
            <a:gdLst/>
            <a:ahLst/>
            <a:cxnLst/>
            <a:rect r="r" b="b" t="t" l="l"/>
            <a:pathLst>
              <a:path h="17267623" w="1316247">
                <a:moveTo>
                  <a:pt x="0" y="0"/>
                </a:moveTo>
                <a:lnTo>
                  <a:pt x="1316247" y="0"/>
                </a:lnTo>
                <a:lnTo>
                  <a:pt x="1316247" y="17267623"/>
                </a:lnTo>
                <a:lnTo>
                  <a:pt x="0" y="17267623"/>
                </a:lnTo>
                <a:lnTo>
                  <a:pt x="0" y="0"/>
                </a:lnTo>
                <a:close/>
              </a:path>
            </a:pathLst>
          </a:custGeom>
          <a:blipFill>
            <a:blip r:embed="rId4"/>
            <a:stretch>
              <a:fillRect l="-796455" t="-2257" r="-52097" b="0"/>
            </a:stretch>
          </a:blipFill>
        </p:spPr>
      </p:sp>
      <p:sp>
        <p:nvSpPr>
          <p:cNvPr name="Freeform 4" id="4"/>
          <p:cNvSpPr/>
          <p:nvPr/>
        </p:nvSpPr>
        <p:spPr>
          <a:xfrm flipH="false" flipV="false" rot="0">
            <a:off x="6291897" y="368964"/>
            <a:ext cx="1271804" cy="1271804"/>
          </a:xfrm>
          <a:custGeom>
            <a:avLst/>
            <a:gdLst/>
            <a:ahLst/>
            <a:cxnLst/>
            <a:rect r="r" b="b" t="t" l="l"/>
            <a:pathLst>
              <a:path h="1271804" w="1271804">
                <a:moveTo>
                  <a:pt x="0" y="0"/>
                </a:moveTo>
                <a:lnTo>
                  <a:pt x="1271804" y="0"/>
                </a:lnTo>
                <a:lnTo>
                  <a:pt x="1271804" y="1271804"/>
                </a:lnTo>
                <a:lnTo>
                  <a:pt x="0" y="1271804"/>
                </a:lnTo>
                <a:lnTo>
                  <a:pt x="0" y="0"/>
                </a:lnTo>
                <a:close/>
              </a:path>
            </a:pathLst>
          </a:custGeom>
          <a:blipFill>
            <a:blip r:embed="rId5"/>
            <a:stretch>
              <a:fillRect l="0" t="0" r="0" b="0"/>
            </a:stretch>
          </a:blipFill>
        </p:spPr>
      </p:sp>
      <p:sp>
        <p:nvSpPr>
          <p:cNvPr name="Freeform 5" id="5"/>
          <p:cNvSpPr/>
          <p:nvPr/>
        </p:nvSpPr>
        <p:spPr>
          <a:xfrm flipH="false" flipV="false" rot="0">
            <a:off x="5608309" y="7668796"/>
            <a:ext cx="3910785" cy="2605560"/>
          </a:xfrm>
          <a:custGeom>
            <a:avLst/>
            <a:gdLst/>
            <a:ahLst/>
            <a:cxnLst/>
            <a:rect r="r" b="b" t="t" l="l"/>
            <a:pathLst>
              <a:path h="2605560" w="3910785">
                <a:moveTo>
                  <a:pt x="0" y="0"/>
                </a:moveTo>
                <a:lnTo>
                  <a:pt x="3910785" y="0"/>
                </a:lnTo>
                <a:lnTo>
                  <a:pt x="3910785" y="2605561"/>
                </a:lnTo>
                <a:lnTo>
                  <a:pt x="0" y="2605561"/>
                </a:lnTo>
                <a:lnTo>
                  <a:pt x="0" y="0"/>
                </a:lnTo>
                <a:close/>
              </a:path>
            </a:pathLst>
          </a:custGeom>
          <a:blipFill>
            <a:blip r:embed="rId6"/>
            <a:stretch>
              <a:fillRect l="0" t="0" r="0" b="0"/>
            </a:stretch>
          </a:blipFill>
        </p:spPr>
      </p:sp>
      <p:sp>
        <p:nvSpPr>
          <p:cNvPr name="TextBox 6" id="6"/>
          <p:cNvSpPr txBox="true"/>
          <p:nvPr/>
        </p:nvSpPr>
        <p:spPr>
          <a:xfrm rot="0">
            <a:off x="653047" y="1887064"/>
            <a:ext cx="17864660" cy="5387975"/>
          </a:xfrm>
          <a:prstGeom prst="rect">
            <a:avLst/>
          </a:prstGeom>
        </p:spPr>
        <p:txBody>
          <a:bodyPr anchor="t" rtlCol="false" tIns="0" lIns="0" bIns="0" rIns="0">
            <a:spAutoFit/>
          </a:bodyPr>
          <a:lstStyle/>
          <a:p>
            <a:pPr algn="l">
              <a:lnSpc>
                <a:spcPts val="7000"/>
              </a:lnSpc>
            </a:pPr>
            <a:r>
              <a:rPr lang="en-US" sz="5000">
                <a:solidFill>
                  <a:srgbClr val="BB7B27"/>
                </a:solidFill>
                <a:latin typeface="Lulo Clean 1"/>
                <a:ea typeface="Lulo Clean 1"/>
                <a:cs typeface="Lulo Clean 1"/>
                <a:sym typeface="Lulo Clean 1"/>
              </a:rPr>
              <a:t>PROJECT-BASED - LEARN BY DOING</a:t>
            </a:r>
          </a:p>
          <a:p>
            <a:pPr algn="l" marL="1079501" indent="-539750" lvl="1">
              <a:lnSpc>
                <a:spcPts val="7000"/>
              </a:lnSpc>
              <a:buFont typeface="Arial"/>
              <a:buChar char="•"/>
            </a:pPr>
            <a:r>
              <a:rPr lang="en-US" sz="5000">
                <a:solidFill>
                  <a:srgbClr val="000000"/>
                </a:solidFill>
                <a:latin typeface="Courier Prime"/>
                <a:ea typeface="Courier Prime"/>
                <a:cs typeface="Courier Prime"/>
                <a:sym typeface="Courier Prime"/>
              </a:rPr>
              <a:t>REENGAGEMENT W/ SCHOOL</a:t>
            </a:r>
          </a:p>
          <a:p>
            <a:pPr algn="l" marL="1079501" indent="-539750" lvl="1">
              <a:lnSpc>
                <a:spcPts val="7000"/>
              </a:lnSpc>
              <a:buFont typeface="Arial"/>
              <a:buChar char="•"/>
            </a:pPr>
            <a:r>
              <a:rPr lang="en-US" sz="5000">
                <a:solidFill>
                  <a:srgbClr val="000000"/>
                </a:solidFill>
                <a:latin typeface="Courier Prime"/>
                <a:ea typeface="Courier Prime"/>
                <a:cs typeface="Courier Prime"/>
                <a:sym typeface="Courier Prime"/>
              </a:rPr>
              <a:t>Project-based learning might be more work than traditional assignments</a:t>
            </a:r>
          </a:p>
          <a:p>
            <a:pPr algn="l" marL="1079501" indent="-539750" lvl="1">
              <a:lnSpc>
                <a:spcPts val="7000"/>
              </a:lnSpc>
              <a:buFont typeface="Arial"/>
              <a:buChar char="•"/>
            </a:pPr>
            <a:r>
              <a:rPr lang="en-US" sz="5000">
                <a:solidFill>
                  <a:srgbClr val="000000"/>
                </a:solidFill>
                <a:latin typeface="Courier Prime"/>
                <a:ea typeface="Courier Prime"/>
                <a:cs typeface="Courier Prime"/>
                <a:sym typeface="Courier Prime"/>
              </a:rPr>
              <a:t>No one right answer</a:t>
            </a:r>
          </a:p>
          <a:p>
            <a:pPr algn="l" marL="1079501" indent="-539750" lvl="1">
              <a:lnSpc>
                <a:spcPts val="7000"/>
              </a:lnSpc>
              <a:buFont typeface="Arial"/>
              <a:buChar char="•"/>
            </a:pPr>
            <a:r>
              <a:rPr lang="en-US" sz="5000">
                <a:solidFill>
                  <a:srgbClr val="000000"/>
                </a:solidFill>
                <a:latin typeface="Courier Prime"/>
                <a:ea typeface="Courier Prime"/>
                <a:cs typeface="Courier Prime"/>
                <a:sym typeface="Courier Prime"/>
              </a:rPr>
              <a:t>Leveraging reflection</a:t>
            </a:r>
          </a:p>
        </p:txBody>
      </p:sp>
      <p:sp>
        <p:nvSpPr>
          <p:cNvPr name="Freeform 7" id="7"/>
          <p:cNvSpPr/>
          <p:nvPr/>
        </p:nvSpPr>
        <p:spPr>
          <a:xfrm flipH="false" flipV="false" rot="0">
            <a:off x="-2245422" y="9258300"/>
            <a:ext cx="9173221" cy="5159937"/>
          </a:xfrm>
          <a:custGeom>
            <a:avLst/>
            <a:gdLst/>
            <a:ahLst/>
            <a:cxnLst/>
            <a:rect r="r" b="b" t="t" l="l"/>
            <a:pathLst>
              <a:path h="5159937" w="9173221">
                <a:moveTo>
                  <a:pt x="0" y="0"/>
                </a:moveTo>
                <a:lnTo>
                  <a:pt x="9173221" y="0"/>
                </a:lnTo>
                <a:lnTo>
                  <a:pt x="9173221" y="5159937"/>
                </a:lnTo>
                <a:lnTo>
                  <a:pt x="0" y="515993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84380">
            <a:off x="-6711546" y="5869201"/>
            <a:ext cx="7315200" cy="4114800"/>
          </a:xfrm>
          <a:custGeom>
            <a:avLst/>
            <a:gdLst/>
            <a:ahLst/>
            <a:cxnLst/>
            <a:rect r="r" b="b" t="t" l="l"/>
            <a:pathLst>
              <a:path h="4114800" w="7315200">
                <a:moveTo>
                  <a:pt x="0" y="0"/>
                </a:moveTo>
                <a:lnTo>
                  <a:pt x="7315200" y="0"/>
                </a:lnTo>
                <a:lnTo>
                  <a:pt x="73152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3555675">
            <a:off x="-2013742" y="6013018"/>
            <a:ext cx="6906325" cy="13063125"/>
          </a:xfrm>
          <a:custGeom>
            <a:avLst/>
            <a:gdLst/>
            <a:ahLst/>
            <a:cxnLst/>
            <a:rect r="r" b="b" t="t" l="l"/>
            <a:pathLst>
              <a:path h="13063125" w="6906325">
                <a:moveTo>
                  <a:pt x="0" y="0"/>
                </a:moveTo>
                <a:lnTo>
                  <a:pt x="6906326" y="0"/>
                </a:lnTo>
                <a:lnTo>
                  <a:pt x="6906326" y="13063125"/>
                </a:lnTo>
                <a:lnTo>
                  <a:pt x="0" y="13063125"/>
                </a:lnTo>
                <a:lnTo>
                  <a:pt x="0" y="0"/>
                </a:lnTo>
                <a:close/>
              </a:path>
            </a:pathLst>
          </a:custGeom>
          <a:blipFill>
            <a:blip r:embed="rId4"/>
            <a:stretch>
              <a:fillRect l="-32789" t="-1202" r="-2561" b="0"/>
            </a:stretch>
          </a:blipFill>
        </p:spPr>
      </p:sp>
      <p:sp>
        <p:nvSpPr>
          <p:cNvPr name="Freeform 10" id="10"/>
          <p:cNvSpPr/>
          <p:nvPr/>
        </p:nvSpPr>
        <p:spPr>
          <a:xfrm flipH="false" flipV="false" rot="0">
            <a:off x="-145361" y="8371193"/>
            <a:ext cx="2348122" cy="2348122"/>
          </a:xfrm>
          <a:custGeom>
            <a:avLst/>
            <a:gdLst/>
            <a:ahLst/>
            <a:cxnLst/>
            <a:rect r="r" b="b" t="t" l="l"/>
            <a:pathLst>
              <a:path h="2348122" w="2348122">
                <a:moveTo>
                  <a:pt x="0" y="0"/>
                </a:moveTo>
                <a:lnTo>
                  <a:pt x="2348122" y="0"/>
                </a:lnTo>
                <a:lnTo>
                  <a:pt x="2348122" y="2348122"/>
                </a:lnTo>
                <a:lnTo>
                  <a:pt x="0" y="2348122"/>
                </a:lnTo>
                <a:lnTo>
                  <a:pt x="0" y="0"/>
                </a:lnTo>
                <a:close/>
              </a:path>
            </a:pathLst>
          </a:custGeom>
          <a:blipFill>
            <a:blip r:embed="rId9"/>
            <a:stretch>
              <a:fillRect l="0" t="0" r="0" b="0"/>
            </a:stretch>
          </a:blipFill>
        </p:spPr>
      </p:sp>
      <p:sp>
        <p:nvSpPr>
          <p:cNvPr name="Freeform 11" id="11"/>
          <p:cNvSpPr/>
          <p:nvPr/>
        </p:nvSpPr>
        <p:spPr>
          <a:xfrm flipH="false" flipV="false" rot="0">
            <a:off x="14898307" y="5780052"/>
            <a:ext cx="3389693" cy="4519591"/>
          </a:xfrm>
          <a:custGeom>
            <a:avLst/>
            <a:gdLst/>
            <a:ahLst/>
            <a:cxnLst/>
            <a:rect r="r" b="b" t="t" l="l"/>
            <a:pathLst>
              <a:path h="4519591" w="3389693">
                <a:moveTo>
                  <a:pt x="0" y="0"/>
                </a:moveTo>
                <a:lnTo>
                  <a:pt x="3389693" y="0"/>
                </a:lnTo>
                <a:lnTo>
                  <a:pt x="3389693" y="4519591"/>
                </a:lnTo>
                <a:lnTo>
                  <a:pt x="0" y="4519591"/>
                </a:lnTo>
                <a:lnTo>
                  <a:pt x="0" y="0"/>
                </a:lnTo>
                <a:close/>
              </a:path>
            </a:pathLst>
          </a:custGeom>
          <a:blipFill>
            <a:blip r:embed="rId10"/>
            <a:stretch>
              <a:fillRect l="0" t="0" r="0" b="0"/>
            </a:stretch>
          </a:blipFill>
        </p:spPr>
      </p:sp>
      <p:sp>
        <p:nvSpPr>
          <p:cNvPr name="Freeform 12" id="12"/>
          <p:cNvSpPr/>
          <p:nvPr/>
        </p:nvSpPr>
        <p:spPr>
          <a:xfrm flipH="false" flipV="false" rot="0">
            <a:off x="10310436" y="7668796"/>
            <a:ext cx="3929761" cy="2618204"/>
          </a:xfrm>
          <a:custGeom>
            <a:avLst/>
            <a:gdLst/>
            <a:ahLst/>
            <a:cxnLst/>
            <a:rect r="r" b="b" t="t" l="l"/>
            <a:pathLst>
              <a:path h="2618204" w="3929761">
                <a:moveTo>
                  <a:pt x="0" y="0"/>
                </a:moveTo>
                <a:lnTo>
                  <a:pt x="3929762" y="0"/>
                </a:lnTo>
                <a:lnTo>
                  <a:pt x="3929762" y="2618204"/>
                </a:lnTo>
                <a:lnTo>
                  <a:pt x="0" y="2618204"/>
                </a:lnTo>
                <a:lnTo>
                  <a:pt x="0" y="0"/>
                </a:lnTo>
                <a:close/>
              </a:path>
            </a:pathLst>
          </a:custGeom>
          <a:blipFill>
            <a:blip r:embed="rId11"/>
            <a:stretch>
              <a:fillRect l="0" t="0" r="0" b="0"/>
            </a:stretch>
          </a:blipFill>
        </p:spPr>
      </p:sp>
      <p:sp>
        <p:nvSpPr>
          <p:cNvPr name="TextBox 13" id="13"/>
          <p:cNvSpPr txBox="true"/>
          <p:nvPr/>
        </p:nvSpPr>
        <p:spPr>
          <a:xfrm rot="0">
            <a:off x="1741976" y="679990"/>
            <a:ext cx="15017511" cy="915714"/>
          </a:xfrm>
          <a:prstGeom prst="rect">
            <a:avLst/>
          </a:prstGeom>
        </p:spPr>
        <p:txBody>
          <a:bodyPr anchor="t" rtlCol="false" tIns="0" lIns="0" bIns="0" rIns="0">
            <a:spAutoFit/>
          </a:bodyPr>
          <a:lstStyle/>
          <a:p>
            <a:pPr algn="ctr">
              <a:lnSpc>
                <a:spcPts val="6752"/>
              </a:lnSpc>
            </a:pPr>
            <a:r>
              <a:rPr lang="en-US" sz="4823">
                <a:solidFill>
                  <a:srgbClr val="BB7B27"/>
                </a:solidFill>
                <a:latin typeface="Lulo Clean 1"/>
                <a:ea typeface="Lulo Clean 1"/>
                <a:cs typeface="Lulo Clean 1"/>
                <a:sym typeface="Lulo Clean 1"/>
              </a:rPr>
              <a:t>HOW IT’S GOING</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479045" y="-562999"/>
            <a:ext cx="10202160" cy="14198615"/>
            <a:chOff x="0" y="0"/>
            <a:chExt cx="2686989" cy="3739553"/>
          </a:xfrm>
        </p:grpSpPr>
        <p:sp>
          <p:nvSpPr>
            <p:cNvPr name="Freeform 3" id="3"/>
            <p:cNvSpPr/>
            <p:nvPr/>
          </p:nvSpPr>
          <p:spPr>
            <a:xfrm flipH="false" flipV="false" rot="0">
              <a:off x="0" y="0"/>
              <a:ext cx="2686989" cy="3739553"/>
            </a:xfrm>
            <a:custGeom>
              <a:avLst/>
              <a:gdLst/>
              <a:ahLst/>
              <a:cxnLst/>
              <a:rect r="r" b="b" t="t" l="l"/>
              <a:pathLst>
                <a:path h="3739553" w="2686989">
                  <a:moveTo>
                    <a:pt x="0" y="0"/>
                  </a:moveTo>
                  <a:lnTo>
                    <a:pt x="2686989" y="0"/>
                  </a:lnTo>
                  <a:lnTo>
                    <a:pt x="2686989" y="3739553"/>
                  </a:lnTo>
                  <a:lnTo>
                    <a:pt x="0" y="3739553"/>
                  </a:lnTo>
                  <a:close/>
                </a:path>
              </a:pathLst>
            </a:custGeom>
            <a:solidFill>
              <a:srgbClr val="FFFFFF"/>
            </a:solidFill>
            <a:ln w="161925" cap="sq">
              <a:solidFill>
                <a:srgbClr val="BB832C"/>
              </a:solidFill>
              <a:prstDash val="solid"/>
              <a:miter/>
            </a:ln>
          </p:spPr>
        </p:sp>
        <p:sp>
          <p:nvSpPr>
            <p:cNvPr name="TextBox 4" id="4"/>
            <p:cNvSpPr txBox="true"/>
            <p:nvPr/>
          </p:nvSpPr>
          <p:spPr>
            <a:xfrm>
              <a:off x="0" y="-47625"/>
              <a:ext cx="2686989" cy="3787178"/>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2443187" y="8238508"/>
            <a:ext cx="2274244" cy="2048492"/>
          </a:xfrm>
          <a:custGeom>
            <a:avLst/>
            <a:gdLst/>
            <a:ahLst/>
            <a:cxnLst/>
            <a:rect r="r" b="b" t="t" l="l"/>
            <a:pathLst>
              <a:path h="2048492" w="2274244">
                <a:moveTo>
                  <a:pt x="0" y="0"/>
                </a:moveTo>
                <a:lnTo>
                  <a:pt x="2274244" y="0"/>
                </a:lnTo>
                <a:lnTo>
                  <a:pt x="2274244" y="2048492"/>
                </a:lnTo>
                <a:lnTo>
                  <a:pt x="0" y="20484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158839" y="6322003"/>
            <a:ext cx="2931277" cy="2931277"/>
          </a:xfrm>
          <a:custGeom>
            <a:avLst/>
            <a:gdLst/>
            <a:ahLst/>
            <a:cxnLst/>
            <a:rect r="r" b="b" t="t" l="l"/>
            <a:pathLst>
              <a:path h="2931277" w="2931277">
                <a:moveTo>
                  <a:pt x="0" y="0"/>
                </a:moveTo>
                <a:lnTo>
                  <a:pt x="2931278" y="0"/>
                </a:lnTo>
                <a:lnTo>
                  <a:pt x="2931278"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600713" y="694344"/>
            <a:ext cx="8543287" cy="1949450"/>
          </a:xfrm>
          <a:prstGeom prst="rect">
            <a:avLst/>
          </a:prstGeom>
        </p:spPr>
        <p:txBody>
          <a:bodyPr anchor="t" rtlCol="false" tIns="0" lIns="0" bIns="0" rIns="0">
            <a:spAutoFit/>
          </a:bodyPr>
          <a:lstStyle/>
          <a:p>
            <a:pPr algn="l">
              <a:lnSpc>
                <a:spcPts val="6999"/>
              </a:lnSpc>
            </a:pPr>
            <a:r>
              <a:rPr lang="en-US" sz="6999" spc="69">
                <a:solidFill>
                  <a:srgbClr val="BB7B27"/>
                </a:solidFill>
                <a:latin typeface="Lulo Clean 1"/>
                <a:ea typeface="Lulo Clean 1"/>
                <a:cs typeface="Lulo Clean 1"/>
                <a:sym typeface="Lulo Clean 1"/>
              </a:rPr>
              <a:t>FAVORITE</a:t>
            </a:r>
            <a:r>
              <a:rPr lang="en-US" sz="6999" spc="69">
                <a:solidFill>
                  <a:srgbClr val="171514"/>
                </a:solidFill>
                <a:latin typeface="Lulo Clean 1"/>
                <a:ea typeface="Lulo Clean 1"/>
                <a:cs typeface="Lulo Clean 1"/>
                <a:sym typeface="Lulo Clean 1"/>
              </a:rPr>
              <a:t> LEARNING</a:t>
            </a:r>
          </a:p>
        </p:txBody>
      </p:sp>
      <p:sp>
        <p:nvSpPr>
          <p:cNvPr name="Freeform 8" id="8"/>
          <p:cNvSpPr/>
          <p:nvPr/>
        </p:nvSpPr>
        <p:spPr>
          <a:xfrm flipH="false" flipV="false" rot="0">
            <a:off x="15090117" y="6331476"/>
            <a:ext cx="2931277" cy="2931277"/>
          </a:xfrm>
          <a:custGeom>
            <a:avLst/>
            <a:gdLst/>
            <a:ahLst/>
            <a:cxnLst/>
            <a:rect r="r" b="b" t="t" l="l"/>
            <a:pathLst>
              <a:path h="2931277" w="2931277">
                <a:moveTo>
                  <a:pt x="0" y="0"/>
                </a:moveTo>
                <a:lnTo>
                  <a:pt x="2931277" y="0"/>
                </a:lnTo>
                <a:lnTo>
                  <a:pt x="2931277"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8021394" y="6331476"/>
            <a:ext cx="2931277" cy="2931277"/>
          </a:xfrm>
          <a:custGeom>
            <a:avLst/>
            <a:gdLst/>
            <a:ahLst/>
            <a:cxnLst/>
            <a:rect r="r" b="b" t="t" l="l"/>
            <a:pathLst>
              <a:path h="2931277" w="2931277">
                <a:moveTo>
                  <a:pt x="0" y="0"/>
                </a:moveTo>
                <a:lnTo>
                  <a:pt x="2931278" y="0"/>
                </a:lnTo>
                <a:lnTo>
                  <a:pt x="2931278"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5923599" y="1319978"/>
            <a:ext cx="2931277" cy="2931277"/>
          </a:xfrm>
          <a:custGeom>
            <a:avLst/>
            <a:gdLst/>
            <a:ahLst/>
            <a:cxnLst/>
            <a:rect r="r" b="b" t="t" l="l"/>
            <a:pathLst>
              <a:path h="2931277" w="2931277">
                <a:moveTo>
                  <a:pt x="0" y="0"/>
                </a:moveTo>
                <a:lnTo>
                  <a:pt x="2931277" y="0"/>
                </a:lnTo>
                <a:lnTo>
                  <a:pt x="2931277"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8854876" y="1329451"/>
            <a:ext cx="2931277" cy="2931277"/>
          </a:xfrm>
          <a:custGeom>
            <a:avLst/>
            <a:gdLst/>
            <a:ahLst/>
            <a:cxnLst/>
            <a:rect r="r" b="b" t="t" l="l"/>
            <a:pathLst>
              <a:path h="2931277" w="2931277">
                <a:moveTo>
                  <a:pt x="0" y="0"/>
                </a:moveTo>
                <a:lnTo>
                  <a:pt x="2931278" y="0"/>
                </a:lnTo>
                <a:lnTo>
                  <a:pt x="2931278"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1786154" y="1329451"/>
            <a:ext cx="2931277" cy="2931277"/>
          </a:xfrm>
          <a:custGeom>
            <a:avLst/>
            <a:gdLst/>
            <a:ahLst/>
            <a:cxnLst/>
            <a:rect r="r" b="b" t="t" l="l"/>
            <a:pathLst>
              <a:path h="2931277" w="2931277">
                <a:moveTo>
                  <a:pt x="0" y="0"/>
                </a:moveTo>
                <a:lnTo>
                  <a:pt x="2931277" y="0"/>
                </a:lnTo>
                <a:lnTo>
                  <a:pt x="2931277"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0750132" y="1028700"/>
            <a:ext cx="6244245" cy="8325660"/>
          </a:xfrm>
          <a:custGeom>
            <a:avLst/>
            <a:gdLst/>
            <a:ahLst/>
            <a:cxnLst/>
            <a:rect r="r" b="b" t="t" l="l"/>
            <a:pathLst>
              <a:path h="8325660" w="6244245">
                <a:moveTo>
                  <a:pt x="0" y="0"/>
                </a:moveTo>
                <a:lnTo>
                  <a:pt x="6244245" y="0"/>
                </a:lnTo>
                <a:lnTo>
                  <a:pt x="6244245" y="8325660"/>
                </a:lnTo>
                <a:lnTo>
                  <a:pt x="0" y="8325660"/>
                </a:lnTo>
                <a:lnTo>
                  <a:pt x="0" y="0"/>
                </a:lnTo>
                <a:close/>
              </a:path>
            </a:pathLst>
          </a:custGeom>
          <a:blipFill>
            <a:blip r:embed="rId7"/>
            <a:stretch>
              <a:fillRect l="0" t="0" r="0" b="0"/>
            </a:stretch>
          </a:blipFill>
        </p:spPr>
      </p:sp>
      <p:sp>
        <p:nvSpPr>
          <p:cNvPr name="TextBox 14" id="14"/>
          <p:cNvSpPr txBox="true"/>
          <p:nvPr/>
        </p:nvSpPr>
        <p:spPr>
          <a:xfrm rot="0">
            <a:off x="108575" y="2585553"/>
            <a:ext cx="9026920" cy="6959600"/>
          </a:xfrm>
          <a:prstGeom prst="rect">
            <a:avLst/>
          </a:prstGeom>
        </p:spPr>
        <p:txBody>
          <a:bodyPr anchor="t" rtlCol="false" tIns="0" lIns="0" bIns="0" rIns="0">
            <a:spAutoFit/>
          </a:bodyPr>
          <a:lstStyle/>
          <a:p>
            <a:pPr algn="l" marL="1079501" indent="-539750" lvl="1">
              <a:lnSpc>
                <a:spcPts val="11050"/>
              </a:lnSpc>
              <a:buFont typeface="Arial"/>
              <a:buChar char="•"/>
            </a:pPr>
            <a:r>
              <a:rPr lang="en-US" sz="5000">
                <a:solidFill>
                  <a:srgbClr val="171514"/>
                </a:solidFill>
                <a:latin typeface="Lulo Clean 1"/>
                <a:ea typeface="Lulo Clean 1"/>
                <a:cs typeface="Lulo Clean 1"/>
                <a:sym typeface="Lulo Clean 1"/>
              </a:rPr>
              <a:t>PASSION PROJECT </a:t>
            </a:r>
          </a:p>
          <a:p>
            <a:pPr algn="l" marL="1079501" indent="-539750" lvl="1">
              <a:lnSpc>
                <a:spcPts val="11050"/>
              </a:lnSpc>
              <a:buFont typeface="Arial"/>
              <a:buChar char="•"/>
            </a:pPr>
            <a:r>
              <a:rPr lang="en-US" sz="5000">
                <a:solidFill>
                  <a:srgbClr val="171514"/>
                </a:solidFill>
                <a:latin typeface="Lulo Clean 1"/>
                <a:ea typeface="Lulo Clean 1"/>
                <a:cs typeface="Lulo Clean 1"/>
                <a:sym typeface="Lulo Clean 1"/>
              </a:rPr>
              <a:t>SKATE ART MUSIC FEST</a:t>
            </a:r>
          </a:p>
          <a:p>
            <a:pPr algn="l">
              <a:lnSpc>
                <a:spcPts val="11050"/>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3"/>
            <a:stretch>
              <a:fillRect l="-547" t="-1662" r="-2706" b="-1590"/>
            </a:stretch>
          </a:blipFill>
        </p:spPr>
      </p:sp>
      <p:sp>
        <p:nvSpPr>
          <p:cNvPr name="Freeform 3" id="3"/>
          <p:cNvSpPr/>
          <p:nvPr/>
        </p:nvSpPr>
        <p:spPr>
          <a:xfrm flipH="false" flipV="false" rot="-5400000">
            <a:off x="8200640" y="-7481509"/>
            <a:ext cx="1316247" cy="17267623"/>
          </a:xfrm>
          <a:custGeom>
            <a:avLst/>
            <a:gdLst/>
            <a:ahLst/>
            <a:cxnLst/>
            <a:rect r="r" b="b" t="t" l="l"/>
            <a:pathLst>
              <a:path h="17267623" w="1316247">
                <a:moveTo>
                  <a:pt x="0" y="0"/>
                </a:moveTo>
                <a:lnTo>
                  <a:pt x="1316247" y="0"/>
                </a:lnTo>
                <a:lnTo>
                  <a:pt x="1316247" y="17267623"/>
                </a:lnTo>
                <a:lnTo>
                  <a:pt x="0" y="17267623"/>
                </a:lnTo>
                <a:lnTo>
                  <a:pt x="0" y="0"/>
                </a:lnTo>
                <a:close/>
              </a:path>
            </a:pathLst>
          </a:custGeom>
          <a:blipFill>
            <a:blip r:embed="rId4"/>
            <a:stretch>
              <a:fillRect l="-796455" t="-2257" r="-52097" b="0"/>
            </a:stretch>
          </a:blipFill>
        </p:spPr>
      </p:sp>
      <p:sp>
        <p:nvSpPr>
          <p:cNvPr name="Freeform 4" id="4"/>
          <p:cNvSpPr/>
          <p:nvPr/>
        </p:nvSpPr>
        <p:spPr>
          <a:xfrm flipH="false" flipV="false" rot="0">
            <a:off x="6291897" y="368964"/>
            <a:ext cx="1271804" cy="1271804"/>
          </a:xfrm>
          <a:custGeom>
            <a:avLst/>
            <a:gdLst/>
            <a:ahLst/>
            <a:cxnLst/>
            <a:rect r="r" b="b" t="t" l="l"/>
            <a:pathLst>
              <a:path h="1271804" w="1271804">
                <a:moveTo>
                  <a:pt x="0" y="0"/>
                </a:moveTo>
                <a:lnTo>
                  <a:pt x="1271804" y="0"/>
                </a:lnTo>
                <a:lnTo>
                  <a:pt x="1271804" y="1271804"/>
                </a:lnTo>
                <a:lnTo>
                  <a:pt x="0" y="1271804"/>
                </a:lnTo>
                <a:lnTo>
                  <a:pt x="0" y="0"/>
                </a:lnTo>
                <a:close/>
              </a:path>
            </a:pathLst>
          </a:custGeom>
          <a:blipFill>
            <a:blip r:embed="rId5"/>
            <a:stretch>
              <a:fillRect l="0" t="0" r="0" b="0"/>
            </a:stretch>
          </a:blipFill>
        </p:spPr>
      </p:sp>
      <p:sp>
        <p:nvSpPr>
          <p:cNvPr name="Freeform 5" id="5"/>
          <p:cNvSpPr/>
          <p:nvPr/>
        </p:nvSpPr>
        <p:spPr>
          <a:xfrm flipH="false" flipV="false" rot="0">
            <a:off x="-2245422" y="9258300"/>
            <a:ext cx="9173221" cy="5159937"/>
          </a:xfrm>
          <a:custGeom>
            <a:avLst/>
            <a:gdLst/>
            <a:ahLst/>
            <a:cxnLst/>
            <a:rect r="r" b="b" t="t" l="l"/>
            <a:pathLst>
              <a:path h="5159937" w="9173221">
                <a:moveTo>
                  <a:pt x="0" y="0"/>
                </a:moveTo>
                <a:lnTo>
                  <a:pt x="9173221" y="0"/>
                </a:lnTo>
                <a:lnTo>
                  <a:pt x="9173221" y="5159937"/>
                </a:lnTo>
                <a:lnTo>
                  <a:pt x="0" y="515993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84380">
            <a:off x="-6711546" y="5869201"/>
            <a:ext cx="7315200" cy="4114800"/>
          </a:xfrm>
          <a:custGeom>
            <a:avLst/>
            <a:gdLst/>
            <a:ahLst/>
            <a:cxnLst/>
            <a:rect r="r" b="b" t="t" l="l"/>
            <a:pathLst>
              <a:path h="4114800" w="7315200">
                <a:moveTo>
                  <a:pt x="0" y="0"/>
                </a:moveTo>
                <a:lnTo>
                  <a:pt x="7315200" y="0"/>
                </a:lnTo>
                <a:lnTo>
                  <a:pt x="73152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3555675">
            <a:off x="-2013742" y="6013018"/>
            <a:ext cx="6906325" cy="13063125"/>
          </a:xfrm>
          <a:custGeom>
            <a:avLst/>
            <a:gdLst/>
            <a:ahLst/>
            <a:cxnLst/>
            <a:rect r="r" b="b" t="t" l="l"/>
            <a:pathLst>
              <a:path h="13063125" w="6906325">
                <a:moveTo>
                  <a:pt x="0" y="0"/>
                </a:moveTo>
                <a:lnTo>
                  <a:pt x="6906326" y="0"/>
                </a:lnTo>
                <a:lnTo>
                  <a:pt x="6906326" y="13063125"/>
                </a:lnTo>
                <a:lnTo>
                  <a:pt x="0" y="13063125"/>
                </a:lnTo>
                <a:lnTo>
                  <a:pt x="0" y="0"/>
                </a:lnTo>
                <a:close/>
              </a:path>
            </a:pathLst>
          </a:custGeom>
          <a:blipFill>
            <a:blip r:embed="rId4"/>
            <a:stretch>
              <a:fillRect l="-32789" t="-1202" r="-2561" b="0"/>
            </a:stretch>
          </a:blipFill>
        </p:spPr>
      </p:sp>
      <p:sp>
        <p:nvSpPr>
          <p:cNvPr name="Freeform 8" id="8"/>
          <p:cNvSpPr/>
          <p:nvPr/>
        </p:nvSpPr>
        <p:spPr>
          <a:xfrm flipH="false" flipV="false" rot="0">
            <a:off x="-145361" y="8371193"/>
            <a:ext cx="2348122" cy="2348122"/>
          </a:xfrm>
          <a:custGeom>
            <a:avLst/>
            <a:gdLst/>
            <a:ahLst/>
            <a:cxnLst/>
            <a:rect r="r" b="b" t="t" l="l"/>
            <a:pathLst>
              <a:path h="2348122" w="2348122">
                <a:moveTo>
                  <a:pt x="0" y="0"/>
                </a:moveTo>
                <a:lnTo>
                  <a:pt x="2348122" y="0"/>
                </a:lnTo>
                <a:lnTo>
                  <a:pt x="2348122" y="2348122"/>
                </a:lnTo>
                <a:lnTo>
                  <a:pt x="0" y="2348122"/>
                </a:lnTo>
                <a:lnTo>
                  <a:pt x="0" y="0"/>
                </a:lnTo>
                <a:close/>
              </a:path>
            </a:pathLst>
          </a:custGeom>
          <a:blipFill>
            <a:blip r:embed="rId8"/>
            <a:stretch>
              <a:fillRect l="0" t="0" r="0" b="0"/>
            </a:stretch>
          </a:blipFill>
        </p:spPr>
      </p:sp>
      <p:sp>
        <p:nvSpPr>
          <p:cNvPr name="Freeform 9" id="9"/>
          <p:cNvSpPr/>
          <p:nvPr/>
        </p:nvSpPr>
        <p:spPr>
          <a:xfrm flipH="false" flipV="false" rot="0">
            <a:off x="13665527" y="3457300"/>
            <a:ext cx="3827048" cy="3768476"/>
          </a:xfrm>
          <a:custGeom>
            <a:avLst/>
            <a:gdLst/>
            <a:ahLst/>
            <a:cxnLst/>
            <a:rect r="r" b="b" t="t" l="l"/>
            <a:pathLst>
              <a:path h="3768476" w="3827048">
                <a:moveTo>
                  <a:pt x="0" y="0"/>
                </a:moveTo>
                <a:lnTo>
                  <a:pt x="3827048" y="0"/>
                </a:lnTo>
                <a:lnTo>
                  <a:pt x="3827048" y="3768476"/>
                </a:lnTo>
                <a:lnTo>
                  <a:pt x="0" y="3768476"/>
                </a:lnTo>
                <a:lnTo>
                  <a:pt x="0" y="0"/>
                </a:lnTo>
                <a:close/>
              </a:path>
            </a:pathLst>
          </a:custGeom>
          <a:blipFill>
            <a:blip r:embed="rId9"/>
            <a:stretch>
              <a:fillRect l="0" t="-18766" r="-833" b="-17768"/>
            </a:stretch>
          </a:blipFill>
        </p:spPr>
      </p:sp>
      <p:sp>
        <p:nvSpPr>
          <p:cNvPr name="Freeform 10" id="10"/>
          <p:cNvSpPr/>
          <p:nvPr/>
        </p:nvSpPr>
        <p:spPr>
          <a:xfrm flipH="false" flipV="false" rot="0">
            <a:off x="8099252" y="5814247"/>
            <a:ext cx="4833660" cy="4224707"/>
          </a:xfrm>
          <a:custGeom>
            <a:avLst/>
            <a:gdLst/>
            <a:ahLst/>
            <a:cxnLst/>
            <a:rect r="r" b="b" t="t" l="l"/>
            <a:pathLst>
              <a:path h="4224707" w="4833660">
                <a:moveTo>
                  <a:pt x="0" y="0"/>
                </a:moveTo>
                <a:lnTo>
                  <a:pt x="4833661" y="0"/>
                </a:lnTo>
                <a:lnTo>
                  <a:pt x="4833661" y="4224707"/>
                </a:lnTo>
                <a:lnTo>
                  <a:pt x="0" y="4224707"/>
                </a:lnTo>
                <a:lnTo>
                  <a:pt x="0" y="0"/>
                </a:lnTo>
                <a:close/>
              </a:path>
            </a:pathLst>
          </a:custGeom>
          <a:blipFill>
            <a:blip r:embed="rId10"/>
            <a:stretch>
              <a:fillRect l="0" t="-31878" r="0" b="-20673"/>
            </a:stretch>
          </a:blipFill>
        </p:spPr>
      </p:sp>
      <p:sp>
        <p:nvSpPr>
          <p:cNvPr name="Freeform 11" id="11"/>
          <p:cNvSpPr/>
          <p:nvPr/>
        </p:nvSpPr>
        <p:spPr>
          <a:xfrm flipH="false" flipV="false" rot="0">
            <a:off x="2341189" y="5356591"/>
            <a:ext cx="4889558" cy="3267656"/>
          </a:xfrm>
          <a:custGeom>
            <a:avLst/>
            <a:gdLst/>
            <a:ahLst/>
            <a:cxnLst/>
            <a:rect r="r" b="b" t="t" l="l"/>
            <a:pathLst>
              <a:path h="3267656" w="4889558">
                <a:moveTo>
                  <a:pt x="0" y="0"/>
                </a:moveTo>
                <a:lnTo>
                  <a:pt x="4889558" y="0"/>
                </a:lnTo>
                <a:lnTo>
                  <a:pt x="4889558" y="3267656"/>
                </a:lnTo>
                <a:lnTo>
                  <a:pt x="0" y="3267656"/>
                </a:lnTo>
                <a:lnTo>
                  <a:pt x="0" y="0"/>
                </a:lnTo>
                <a:close/>
              </a:path>
            </a:pathLst>
          </a:custGeom>
          <a:blipFill>
            <a:blip r:embed="rId11"/>
            <a:stretch>
              <a:fillRect l="-533" t="-10050" r="-11600" b="-15793"/>
            </a:stretch>
          </a:blipFill>
        </p:spPr>
      </p:sp>
      <p:sp>
        <p:nvSpPr>
          <p:cNvPr name="TextBox 12" id="12"/>
          <p:cNvSpPr txBox="true"/>
          <p:nvPr/>
        </p:nvSpPr>
        <p:spPr>
          <a:xfrm rot="0">
            <a:off x="756135" y="1992037"/>
            <a:ext cx="16775730" cy="2730500"/>
          </a:xfrm>
          <a:prstGeom prst="rect">
            <a:avLst/>
          </a:prstGeom>
        </p:spPr>
        <p:txBody>
          <a:bodyPr anchor="t" rtlCol="false" tIns="0" lIns="0" bIns="0" rIns="0">
            <a:spAutoFit/>
          </a:bodyPr>
          <a:lstStyle/>
          <a:p>
            <a:pPr algn="l">
              <a:lnSpc>
                <a:spcPts val="7000"/>
              </a:lnSpc>
            </a:pPr>
            <a:r>
              <a:rPr lang="en-US" sz="5000">
                <a:solidFill>
                  <a:srgbClr val="BB7B27"/>
                </a:solidFill>
                <a:latin typeface="Lulo Clean 1"/>
                <a:ea typeface="Lulo Clean 1"/>
                <a:cs typeface="Lulo Clean 1"/>
                <a:sym typeface="Lulo Clean 1"/>
              </a:rPr>
              <a:t>RELATIONSHIP-BASED</a:t>
            </a:r>
          </a:p>
          <a:p>
            <a:pPr algn="l" marL="1079501" indent="-539750" lvl="1">
              <a:lnSpc>
                <a:spcPts val="7000"/>
              </a:lnSpc>
              <a:buFont typeface="Arial"/>
              <a:buChar char="•"/>
            </a:pPr>
            <a:r>
              <a:rPr lang="en-US" sz="5000">
                <a:solidFill>
                  <a:srgbClr val="000000"/>
                </a:solidFill>
                <a:latin typeface="Courier Prime"/>
                <a:ea typeface="Courier Prime"/>
                <a:cs typeface="Courier Prime"/>
                <a:sym typeface="Courier Prime"/>
              </a:rPr>
              <a:t>MOVEMENT AND PLAY</a:t>
            </a:r>
          </a:p>
          <a:p>
            <a:pPr algn="l" marL="1079501" indent="-539750" lvl="1">
              <a:lnSpc>
                <a:spcPts val="7000"/>
              </a:lnSpc>
              <a:buFont typeface="Arial"/>
              <a:buChar char="•"/>
            </a:pPr>
            <a:r>
              <a:rPr lang="en-US" sz="5000">
                <a:solidFill>
                  <a:srgbClr val="000000"/>
                </a:solidFill>
                <a:latin typeface="Courier Prime"/>
                <a:ea typeface="Courier Prime"/>
                <a:cs typeface="Courier Prime"/>
                <a:sym typeface="Courier Prime"/>
              </a:rPr>
              <a:t>Reciprocal Reinvestment</a:t>
            </a:r>
          </a:p>
        </p:txBody>
      </p:sp>
      <p:sp>
        <p:nvSpPr>
          <p:cNvPr name="TextBox 13" id="13"/>
          <p:cNvSpPr txBox="true"/>
          <p:nvPr/>
        </p:nvSpPr>
        <p:spPr>
          <a:xfrm rot="0">
            <a:off x="1741976" y="679990"/>
            <a:ext cx="15017511" cy="915714"/>
          </a:xfrm>
          <a:prstGeom prst="rect">
            <a:avLst/>
          </a:prstGeom>
        </p:spPr>
        <p:txBody>
          <a:bodyPr anchor="t" rtlCol="false" tIns="0" lIns="0" bIns="0" rIns="0">
            <a:spAutoFit/>
          </a:bodyPr>
          <a:lstStyle/>
          <a:p>
            <a:pPr algn="ctr">
              <a:lnSpc>
                <a:spcPts val="6752"/>
              </a:lnSpc>
            </a:pPr>
            <a:r>
              <a:rPr lang="en-US" sz="4823">
                <a:solidFill>
                  <a:srgbClr val="BB7B27"/>
                </a:solidFill>
                <a:latin typeface="Lulo Clean 1"/>
                <a:ea typeface="Lulo Clean 1"/>
                <a:cs typeface="Lulo Clean 1"/>
                <a:sym typeface="Lulo Clean 1"/>
              </a:rPr>
              <a:t>HOW IT’S GOING</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479045" y="-562999"/>
            <a:ext cx="10202160" cy="14198615"/>
            <a:chOff x="0" y="0"/>
            <a:chExt cx="2686989" cy="3739553"/>
          </a:xfrm>
        </p:grpSpPr>
        <p:sp>
          <p:nvSpPr>
            <p:cNvPr name="Freeform 3" id="3"/>
            <p:cNvSpPr/>
            <p:nvPr/>
          </p:nvSpPr>
          <p:spPr>
            <a:xfrm flipH="false" flipV="false" rot="0">
              <a:off x="0" y="0"/>
              <a:ext cx="2686989" cy="3739553"/>
            </a:xfrm>
            <a:custGeom>
              <a:avLst/>
              <a:gdLst/>
              <a:ahLst/>
              <a:cxnLst/>
              <a:rect r="r" b="b" t="t" l="l"/>
              <a:pathLst>
                <a:path h="3739553" w="2686989">
                  <a:moveTo>
                    <a:pt x="0" y="0"/>
                  </a:moveTo>
                  <a:lnTo>
                    <a:pt x="2686989" y="0"/>
                  </a:lnTo>
                  <a:lnTo>
                    <a:pt x="2686989" y="3739553"/>
                  </a:lnTo>
                  <a:lnTo>
                    <a:pt x="0" y="3739553"/>
                  </a:lnTo>
                  <a:close/>
                </a:path>
              </a:pathLst>
            </a:custGeom>
            <a:solidFill>
              <a:srgbClr val="FFFFFF"/>
            </a:solidFill>
            <a:ln w="161925" cap="sq">
              <a:solidFill>
                <a:srgbClr val="BB832C"/>
              </a:solidFill>
              <a:prstDash val="solid"/>
              <a:miter/>
            </a:ln>
          </p:spPr>
        </p:sp>
        <p:sp>
          <p:nvSpPr>
            <p:cNvPr name="TextBox 4" id="4"/>
            <p:cNvSpPr txBox="true"/>
            <p:nvPr/>
          </p:nvSpPr>
          <p:spPr>
            <a:xfrm>
              <a:off x="0" y="-47625"/>
              <a:ext cx="2686989" cy="3787178"/>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2443187" y="8238508"/>
            <a:ext cx="2274244" cy="2048492"/>
          </a:xfrm>
          <a:custGeom>
            <a:avLst/>
            <a:gdLst/>
            <a:ahLst/>
            <a:cxnLst/>
            <a:rect r="r" b="b" t="t" l="l"/>
            <a:pathLst>
              <a:path h="2048492" w="2274244">
                <a:moveTo>
                  <a:pt x="0" y="0"/>
                </a:moveTo>
                <a:lnTo>
                  <a:pt x="2274244" y="0"/>
                </a:lnTo>
                <a:lnTo>
                  <a:pt x="2274244" y="2048492"/>
                </a:lnTo>
                <a:lnTo>
                  <a:pt x="0" y="20484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158839" y="6322003"/>
            <a:ext cx="2931277" cy="2931277"/>
          </a:xfrm>
          <a:custGeom>
            <a:avLst/>
            <a:gdLst/>
            <a:ahLst/>
            <a:cxnLst/>
            <a:rect r="r" b="b" t="t" l="l"/>
            <a:pathLst>
              <a:path h="2931277" w="2931277">
                <a:moveTo>
                  <a:pt x="0" y="0"/>
                </a:moveTo>
                <a:lnTo>
                  <a:pt x="2931278" y="0"/>
                </a:lnTo>
                <a:lnTo>
                  <a:pt x="2931278"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600713" y="694344"/>
            <a:ext cx="8543287" cy="1949450"/>
          </a:xfrm>
          <a:prstGeom prst="rect">
            <a:avLst/>
          </a:prstGeom>
        </p:spPr>
        <p:txBody>
          <a:bodyPr anchor="t" rtlCol="false" tIns="0" lIns="0" bIns="0" rIns="0">
            <a:spAutoFit/>
          </a:bodyPr>
          <a:lstStyle/>
          <a:p>
            <a:pPr algn="l">
              <a:lnSpc>
                <a:spcPts val="6999"/>
              </a:lnSpc>
            </a:pPr>
            <a:r>
              <a:rPr lang="en-US" sz="6999" spc="69">
                <a:solidFill>
                  <a:srgbClr val="BB7B27"/>
                </a:solidFill>
                <a:latin typeface="Lulo Clean 1"/>
                <a:ea typeface="Lulo Clean 1"/>
                <a:cs typeface="Lulo Clean 1"/>
                <a:sym typeface="Lulo Clean 1"/>
              </a:rPr>
              <a:t>FAVORITE</a:t>
            </a:r>
            <a:r>
              <a:rPr lang="en-US" sz="6999" spc="69">
                <a:solidFill>
                  <a:srgbClr val="171514"/>
                </a:solidFill>
                <a:latin typeface="Lulo Clean 1"/>
                <a:ea typeface="Lulo Clean 1"/>
                <a:cs typeface="Lulo Clean 1"/>
                <a:sym typeface="Lulo Clean 1"/>
              </a:rPr>
              <a:t> LEARNING</a:t>
            </a:r>
          </a:p>
        </p:txBody>
      </p:sp>
      <p:sp>
        <p:nvSpPr>
          <p:cNvPr name="Freeform 8" id="8"/>
          <p:cNvSpPr/>
          <p:nvPr/>
        </p:nvSpPr>
        <p:spPr>
          <a:xfrm flipH="false" flipV="false" rot="0">
            <a:off x="15090117" y="6331476"/>
            <a:ext cx="2931277" cy="2931277"/>
          </a:xfrm>
          <a:custGeom>
            <a:avLst/>
            <a:gdLst/>
            <a:ahLst/>
            <a:cxnLst/>
            <a:rect r="r" b="b" t="t" l="l"/>
            <a:pathLst>
              <a:path h="2931277" w="2931277">
                <a:moveTo>
                  <a:pt x="0" y="0"/>
                </a:moveTo>
                <a:lnTo>
                  <a:pt x="2931277" y="0"/>
                </a:lnTo>
                <a:lnTo>
                  <a:pt x="2931277"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8021394" y="6331476"/>
            <a:ext cx="2931277" cy="2931277"/>
          </a:xfrm>
          <a:custGeom>
            <a:avLst/>
            <a:gdLst/>
            <a:ahLst/>
            <a:cxnLst/>
            <a:rect r="r" b="b" t="t" l="l"/>
            <a:pathLst>
              <a:path h="2931277" w="2931277">
                <a:moveTo>
                  <a:pt x="0" y="0"/>
                </a:moveTo>
                <a:lnTo>
                  <a:pt x="2931278" y="0"/>
                </a:lnTo>
                <a:lnTo>
                  <a:pt x="2931278"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5923599" y="1319978"/>
            <a:ext cx="2931277" cy="2931277"/>
          </a:xfrm>
          <a:custGeom>
            <a:avLst/>
            <a:gdLst/>
            <a:ahLst/>
            <a:cxnLst/>
            <a:rect r="r" b="b" t="t" l="l"/>
            <a:pathLst>
              <a:path h="2931277" w="2931277">
                <a:moveTo>
                  <a:pt x="0" y="0"/>
                </a:moveTo>
                <a:lnTo>
                  <a:pt x="2931277" y="0"/>
                </a:lnTo>
                <a:lnTo>
                  <a:pt x="2931277"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8854876" y="1329451"/>
            <a:ext cx="2931277" cy="2931277"/>
          </a:xfrm>
          <a:custGeom>
            <a:avLst/>
            <a:gdLst/>
            <a:ahLst/>
            <a:cxnLst/>
            <a:rect r="r" b="b" t="t" l="l"/>
            <a:pathLst>
              <a:path h="2931277" w="2931277">
                <a:moveTo>
                  <a:pt x="0" y="0"/>
                </a:moveTo>
                <a:lnTo>
                  <a:pt x="2931278" y="0"/>
                </a:lnTo>
                <a:lnTo>
                  <a:pt x="2931278"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1786154" y="1329451"/>
            <a:ext cx="2931277" cy="2931277"/>
          </a:xfrm>
          <a:custGeom>
            <a:avLst/>
            <a:gdLst/>
            <a:ahLst/>
            <a:cxnLst/>
            <a:rect r="r" b="b" t="t" l="l"/>
            <a:pathLst>
              <a:path h="2931277" w="2931277">
                <a:moveTo>
                  <a:pt x="0" y="0"/>
                </a:moveTo>
                <a:lnTo>
                  <a:pt x="2931277" y="0"/>
                </a:lnTo>
                <a:lnTo>
                  <a:pt x="2931277"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0661056" y="694344"/>
            <a:ext cx="6598244" cy="8797658"/>
          </a:xfrm>
          <a:custGeom>
            <a:avLst/>
            <a:gdLst/>
            <a:ahLst/>
            <a:cxnLst/>
            <a:rect r="r" b="b" t="t" l="l"/>
            <a:pathLst>
              <a:path h="8797658" w="6598244">
                <a:moveTo>
                  <a:pt x="0" y="0"/>
                </a:moveTo>
                <a:lnTo>
                  <a:pt x="6598244" y="0"/>
                </a:lnTo>
                <a:lnTo>
                  <a:pt x="6598244" y="8797658"/>
                </a:lnTo>
                <a:lnTo>
                  <a:pt x="0" y="8797658"/>
                </a:lnTo>
                <a:lnTo>
                  <a:pt x="0" y="0"/>
                </a:lnTo>
                <a:close/>
              </a:path>
            </a:pathLst>
          </a:custGeom>
          <a:blipFill>
            <a:blip r:embed="rId7"/>
            <a:stretch>
              <a:fillRect l="0" t="0" r="0" b="0"/>
            </a:stretch>
          </a:blipFill>
        </p:spPr>
      </p:sp>
      <p:sp>
        <p:nvSpPr>
          <p:cNvPr name="TextBox 14" id="14"/>
          <p:cNvSpPr txBox="true"/>
          <p:nvPr/>
        </p:nvSpPr>
        <p:spPr>
          <a:xfrm rot="0">
            <a:off x="108575" y="2585553"/>
            <a:ext cx="9411488" cy="6959600"/>
          </a:xfrm>
          <a:prstGeom prst="rect">
            <a:avLst/>
          </a:prstGeom>
        </p:spPr>
        <p:txBody>
          <a:bodyPr anchor="t" rtlCol="false" tIns="0" lIns="0" bIns="0" rIns="0">
            <a:spAutoFit/>
          </a:bodyPr>
          <a:lstStyle/>
          <a:p>
            <a:pPr algn="l" marL="1079501" indent="-539750" lvl="1">
              <a:lnSpc>
                <a:spcPts val="11050"/>
              </a:lnSpc>
              <a:buFont typeface="Arial"/>
              <a:buChar char="•"/>
            </a:pPr>
            <a:r>
              <a:rPr lang="en-US" sz="5000">
                <a:solidFill>
                  <a:srgbClr val="171514"/>
                </a:solidFill>
                <a:latin typeface="Lulo Clean 1"/>
                <a:ea typeface="Lulo Clean 1"/>
                <a:cs typeface="Lulo Clean 1"/>
                <a:sym typeface="Lulo Clean 1"/>
              </a:rPr>
              <a:t>MENTORING</a:t>
            </a:r>
          </a:p>
          <a:p>
            <a:pPr algn="l" marL="1079501" indent="-539750" lvl="1">
              <a:lnSpc>
                <a:spcPts val="11050"/>
              </a:lnSpc>
              <a:buFont typeface="Arial"/>
              <a:buChar char="•"/>
            </a:pPr>
            <a:r>
              <a:rPr lang="en-US" sz="5000">
                <a:solidFill>
                  <a:srgbClr val="171514"/>
                </a:solidFill>
                <a:latin typeface="Lulo Clean 1"/>
                <a:ea typeface="Lulo Clean 1"/>
                <a:cs typeface="Lulo Clean 1"/>
                <a:sym typeface="Lulo Clean 1"/>
              </a:rPr>
              <a:t>Community Building ACTIVITIES</a:t>
            </a:r>
          </a:p>
          <a:p>
            <a:pPr algn="l">
              <a:lnSpc>
                <a:spcPts val="11050"/>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1165278"/>
            <a:ext cx="12671787" cy="14198615"/>
            <a:chOff x="0" y="0"/>
            <a:chExt cx="3337425" cy="3739553"/>
          </a:xfrm>
        </p:grpSpPr>
        <p:sp>
          <p:nvSpPr>
            <p:cNvPr name="Freeform 3" id="3"/>
            <p:cNvSpPr/>
            <p:nvPr/>
          </p:nvSpPr>
          <p:spPr>
            <a:xfrm flipH="false" flipV="false" rot="0">
              <a:off x="0" y="0"/>
              <a:ext cx="3337425" cy="3739553"/>
            </a:xfrm>
            <a:custGeom>
              <a:avLst/>
              <a:gdLst/>
              <a:ahLst/>
              <a:cxnLst/>
              <a:rect r="r" b="b" t="t" l="l"/>
              <a:pathLst>
                <a:path h="3739553" w="3337425">
                  <a:moveTo>
                    <a:pt x="0" y="0"/>
                  </a:moveTo>
                  <a:lnTo>
                    <a:pt x="3337425" y="0"/>
                  </a:lnTo>
                  <a:lnTo>
                    <a:pt x="3337425" y="3739553"/>
                  </a:lnTo>
                  <a:lnTo>
                    <a:pt x="0" y="3739553"/>
                  </a:lnTo>
                  <a:close/>
                </a:path>
              </a:pathLst>
            </a:custGeom>
            <a:solidFill>
              <a:srgbClr val="FFFFFF"/>
            </a:solidFill>
          </p:spPr>
        </p:sp>
        <p:sp>
          <p:nvSpPr>
            <p:cNvPr name="TextBox 4" id="4"/>
            <p:cNvSpPr txBox="true"/>
            <p:nvPr/>
          </p:nvSpPr>
          <p:spPr>
            <a:xfrm>
              <a:off x="0" y="-47625"/>
              <a:ext cx="3337425" cy="3787178"/>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209147">
            <a:off x="11519785" y="4219866"/>
            <a:ext cx="2676304" cy="2410642"/>
          </a:xfrm>
          <a:custGeom>
            <a:avLst/>
            <a:gdLst/>
            <a:ahLst/>
            <a:cxnLst/>
            <a:rect r="r" b="b" t="t" l="l"/>
            <a:pathLst>
              <a:path h="2410642" w="2676304">
                <a:moveTo>
                  <a:pt x="0" y="0"/>
                </a:moveTo>
                <a:lnTo>
                  <a:pt x="2676304" y="0"/>
                </a:lnTo>
                <a:lnTo>
                  <a:pt x="2676304" y="2410642"/>
                </a:lnTo>
                <a:lnTo>
                  <a:pt x="0" y="24106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443187" y="8238508"/>
            <a:ext cx="2274244" cy="2048492"/>
          </a:xfrm>
          <a:custGeom>
            <a:avLst/>
            <a:gdLst/>
            <a:ahLst/>
            <a:cxnLst/>
            <a:rect r="r" b="b" t="t" l="l"/>
            <a:pathLst>
              <a:path h="2048492" w="2274244">
                <a:moveTo>
                  <a:pt x="0" y="0"/>
                </a:moveTo>
                <a:lnTo>
                  <a:pt x="2274244" y="0"/>
                </a:lnTo>
                <a:lnTo>
                  <a:pt x="2274244" y="2048492"/>
                </a:lnTo>
                <a:lnTo>
                  <a:pt x="0" y="20484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6502716" y="2258538"/>
            <a:ext cx="1580176" cy="1423320"/>
          </a:xfrm>
          <a:custGeom>
            <a:avLst/>
            <a:gdLst/>
            <a:ahLst/>
            <a:cxnLst/>
            <a:rect r="r" b="b" t="t" l="l"/>
            <a:pathLst>
              <a:path h="1423320" w="1580176">
                <a:moveTo>
                  <a:pt x="0" y="0"/>
                </a:moveTo>
                <a:lnTo>
                  <a:pt x="1580176" y="0"/>
                </a:lnTo>
                <a:lnTo>
                  <a:pt x="1580176" y="1423320"/>
                </a:lnTo>
                <a:lnTo>
                  <a:pt x="0" y="14233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2857937" y="-1062489"/>
            <a:ext cx="2563582" cy="2309108"/>
          </a:xfrm>
          <a:custGeom>
            <a:avLst/>
            <a:gdLst/>
            <a:ahLst/>
            <a:cxnLst/>
            <a:rect r="r" b="b" t="t" l="l"/>
            <a:pathLst>
              <a:path h="2309108" w="2563582">
                <a:moveTo>
                  <a:pt x="0" y="0"/>
                </a:moveTo>
                <a:lnTo>
                  <a:pt x="2563582" y="0"/>
                </a:lnTo>
                <a:lnTo>
                  <a:pt x="2563582" y="2309109"/>
                </a:lnTo>
                <a:lnTo>
                  <a:pt x="0" y="230910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6912569" y="3045211"/>
            <a:ext cx="1580176" cy="1423320"/>
          </a:xfrm>
          <a:custGeom>
            <a:avLst/>
            <a:gdLst/>
            <a:ahLst/>
            <a:cxnLst/>
            <a:rect r="r" b="b" t="t" l="l"/>
            <a:pathLst>
              <a:path h="1423320" w="1580176">
                <a:moveTo>
                  <a:pt x="0" y="0"/>
                </a:moveTo>
                <a:lnTo>
                  <a:pt x="1580176" y="0"/>
                </a:lnTo>
                <a:lnTo>
                  <a:pt x="1580176" y="1423320"/>
                </a:lnTo>
                <a:lnTo>
                  <a:pt x="0" y="14233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9903227" y="4140735"/>
            <a:ext cx="2539960" cy="2287831"/>
          </a:xfrm>
          <a:custGeom>
            <a:avLst/>
            <a:gdLst/>
            <a:ahLst/>
            <a:cxnLst/>
            <a:rect r="r" b="b" t="t" l="l"/>
            <a:pathLst>
              <a:path h="2287831" w="2539960">
                <a:moveTo>
                  <a:pt x="0" y="0"/>
                </a:moveTo>
                <a:lnTo>
                  <a:pt x="2539960" y="0"/>
                </a:lnTo>
                <a:lnTo>
                  <a:pt x="2539960" y="2287831"/>
                </a:lnTo>
                <a:lnTo>
                  <a:pt x="0" y="22878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10249990" y="534960"/>
            <a:ext cx="1580176" cy="1423320"/>
          </a:xfrm>
          <a:custGeom>
            <a:avLst/>
            <a:gdLst/>
            <a:ahLst/>
            <a:cxnLst/>
            <a:rect r="r" b="b" t="t" l="l"/>
            <a:pathLst>
              <a:path h="1423320" w="1580176">
                <a:moveTo>
                  <a:pt x="0" y="0"/>
                </a:moveTo>
                <a:lnTo>
                  <a:pt x="1580176" y="0"/>
                </a:lnTo>
                <a:lnTo>
                  <a:pt x="1580176" y="1423320"/>
                </a:lnTo>
                <a:lnTo>
                  <a:pt x="0" y="14233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1311680" y="-176701"/>
            <a:ext cx="1580176" cy="1423320"/>
          </a:xfrm>
          <a:custGeom>
            <a:avLst/>
            <a:gdLst/>
            <a:ahLst/>
            <a:cxnLst/>
            <a:rect r="r" b="b" t="t" l="l"/>
            <a:pathLst>
              <a:path h="1423320" w="1580176">
                <a:moveTo>
                  <a:pt x="0" y="0"/>
                </a:moveTo>
                <a:lnTo>
                  <a:pt x="1580176" y="0"/>
                </a:lnTo>
                <a:lnTo>
                  <a:pt x="1580176" y="1423321"/>
                </a:lnTo>
                <a:lnTo>
                  <a:pt x="0" y="14233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9738410" y="1217121"/>
            <a:ext cx="1580176" cy="1423320"/>
          </a:xfrm>
          <a:custGeom>
            <a:avLst/>
            <a:gdLst/>
            <a:ahLst/>
            <a:cxnLst/>
            <a:rect r="r" b="b" t="t" l="l"/>
            <a:pathLst>
              <a:path h="1423320" w="1580176">
                <a:moveTo>
                  <a:pt x="0" y="0"/>
                </a:moveTo>
                <a:lnTo>
                  <a:pt x="1580176" y="0"/>
                </a:lnTo>
                <a:lnTo>
                  <a:pt x="1580176" y="1423320"/>
                </a:lnTo>
                <a:lnTo>
                  <a:pt x="0" y="14233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1227409" y="1188546"/>
            <a:ext cx="1580176" cy="1423320"/>
          </a:xfrm>
          <a:custGeom>
            <a:avLst/>
            <a:gdLst/>
            <a:ahLst/>
            <a:cxnLst/>
            <a:rect r="r" b="b" t="t" l="l"/>
            <a:pathLst>
              <a:path h="1423320" w="1580176">
                <a:moveTo>
                  <a:pt x="0" y="0"/>
                </a:moveTo>
                <a:lnTo>
                  <a:pt x="1580176" y="0"/>
                </a:lnTo>
                <a:lnTo>
                  <a:pt x="1580176" y="1423320"/>
                </a:lnTo>
                <a:lnTo>
                  <a:pt x="0" y="14233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9753705" y="-234774"/>
            <a:ext cx="1580176" cy="1423320"/>
          </a:xfrm>
          <a:custGeom>
            <a:avLst/>
            <a:gdLst/>
            <a:ahLst/>
            <a:cxnLst/>
            <a:rect r="r" b="b" t="t" l="l"/>
            <a:pathLst>
              <a:path h="1423320" w="1580176">
                <a:moveTo>
                  <a:pt x="0" y="0"/>
                </a:moveTo>
                <a:lnTo>
                  <a:pt x="1580176" y="0"/>
                </a:lnTo>
                <a:lnTo>
                  <a:pt x="1580176" y="1423320"/>
                </a:lnTo>
                <a:lnTo>
                  <a:pt x="0" y="14233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1878775" y="6567026"/>
            <a:ext cx="5677312" cy="4114800"/>
          </a:xfrm>
          <a:custGeom>
            <a:avLst/>
            <a:gdLst/>
            <a:ahLst/>
            <a:cxnLst/>
            <a:rect r="r" b="b" t="t" l="l"/>
            <a:pathLst>
              <a:path h="4114800" w="5677312">
                <a:moveTo>
                  <a:pt x="0" y="0"/>
                </a:moveTo>
                <a:lnTo>
                  <a:pt x="5677312" y="0"/>
                </a:lnTo>
                <a:lnTo>
                  <a:pt x="567731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12671787" y="0"/>
            <a:ext cx="8564885" cy="11055250"/>
          </a:xfrm>
          <a:custGeom>
            <a:avLst/>
            <a:gdLst/>
            <a:ahLst/>
            <a:cxnLst/>
            <a:rect r="r" b="b" t="t" l="l"/>
            <a:pathLst>
              <a:path h="11055250" w="8564885">
                <a:moveTo>
                  <a:pt x="0" y="0"/>
                </a:moveTo>
                <a:lnTo>
                  <a:pt x="8564885" y="0"/>
                </a:lnTo>
                <a:lnTo>
                  <a:pt x="8564885" y="11055250"/>
                </a:lnTo>
                <a:lnTo>
                  <a:pt x="0" y="11055250"/>
                </a:lnTo>
                <a:lnTo>
                  <a:pt x="0" y="0"/>
                </a:lnTo>
                <a:close/>
              </a:path>
            </a:pathLst>
          </a:custGeom>
          <a:blipFill>
            <a:blip r:embed="rId9"/>
            <a:stretch>
              <a:fillRect l="-46867" t="0" r="-46867" b="0"/>
            </a:stretch>
          </a:blipFill>
        </p:spPr>
      </p:sp>
      <p:sp>
        <p:nvSpPr>
          <p:cNvPr name="TextBox 18" id="18"/>
          <p:cNvSpPr txBox="true"/>
          <p:nvPr/>
        </p:nvSpPr>
        <p:spPr>
          <a:xfrm rot="0">
            <a:off x="451895" y="425441"/>
            <a:ext cx="11378270" cy="11268082"/>
          </a:xfrm>
          <a:prstGeom prst="rect">
            <a:avLst/>
          </a:prstGeom>
        </p:spPr>
        <p:txBody>
          <a:bodyPr anchor="t" rtlCol="false" tIns="0" lIns="0" bIns="0" rIns="0">
            <a:spAutoFit/>
          </a:bodyPr>
          <a:lstStyle/>
          <a:p>
            <a:pPr algn="l">
              <a:lnSpc>
                <a:spcPts val="17900"/>
              </a:lnSpc>
            </a:pPr>
            <a:r>
              <a:rPr lang="en-US" sz="17900" i="true" spc="179">
                <a:solidFill>
                  <a:srgbClr val="171514"/>
                </a:solidFill>
                <a:latin typeface="League Gothic Italics"/>
                <a:ea typeface="League Gothic Italics"/>
                <a:cs typeface="League Gothic Italics"/>
                <a:sym typeface="League Gothic Italics"/>
              </a:rPr>
              <a:t>HOW IT’S GOING</a:t>
            </a:r>
          </a:p>
          <a:p>
            <a:pPr algn="l" marL="1511295" indent="-755647" lvl="1">
              <a:lnSpc>
                <a:spcPts val="6999"/>
              </a:lnSpc>
              <a:buFont typeface="Arial"/>
              <a:buChar char="•"/>
            </a:pPr>
            <a:r>
              <a:rPr lang="en-US" sz="6999" spc="69">
                <a:solidFill>
                  <a:srgbClr val="171514"/>
                </a:solidFill>
                <a:latin typeface="League Gothic"/>
                <a:ea typeface="League Gothic"/>
                <a:cs typeface="League Gothic"/>
                <a:sym typeface="League Gothic"/>
              </a:rPr>
              <a:t>CAREER-BASED &amp; FUTURE-FOCUSED</a:t>
            </a:r>
          </a:p>
          <a:p>
            <a:pPr algn="l" marL="3022589" indent="-1007530" lvl="2">
              <a:lnSpc>
                <a:spcPts val="6999"/>
              </a:lnSpc>
              <a:buFont typeface="Arial"/>
              <a:buChar char="⚬"/>
            </a:pPr>
            <a:r>
              <a:rPr lang="en-US" sz="6999" spc="69">
                <a:solidFill>
                  <a:srgbClr val="171514"/>
                </a:solidFill>
                <a:latin typeface="League Gothic"/>
                <a:ea typeface="League Gothic"/>
                <a:cs typeface="League Gothic"/>
                <a:sym typeface="League Gothic"/>
              </a:rPr>
              <a:t>Blending Technical Skills and Human Skills</a:t>
            </a:r>
          </a:p>
          <a:p>
            <a:pPr algn="l" marL="3022589" indent="-1007530" lvl="2">
              <a:lnSpc>
                <a:spcPts val="6999"/>
              </a:lnSpc>
              <a:buFont typeface="Arial"/>
              <a:buChar char="⚬"/>
            </a:pPr>
            <a:r>
              <a:rPr lang="en-US" sz="6999" spc="69">
                <a:solidFill>
                  <a:srgbClr val="171514"/>
                </a:solidFill>
                <a:latin typeface="League Gothic"/>
                <a:ea typeface="League Gothic"/>
                <a:cs typeface="League Gothic"/>
                <a:sym typeface="League Gothic"/>
              </a:rPr>
              <a:t>Unlocking Passions and Dreams</a:t>
            </a:r>
          </a:p>
          <a:p>
            <a:pPr algn="l" marL="1511295" indent="-755647" lvl="1">
              <a:lnSpc>
                <a:spcPts val="6999"/>
              </a:lnSpc>
              <a:buFont typeface="Arial"/>
              <a:buChar char="•"/>
            </a:pPr>
            <a:r>
              <a:rPr lang="en-US" sz="6999" spc="69">
                <a:solidFill>
                  <a:srgbClr val="171514"/>
                </a:solidFill>
                <a:latin typeface="League Gothic"/>
                <a:ea typeface="League Gothic"/>
                <a:cs typeface="League Gothic"/>
                <a:sym typeface="League Gothic"/>
              </a:rPr>
              <a:t>Project-Based - Learn by Doing</a:t>
            </a:r>
          </a:p>
          <a:p>
            <a:pPr algn="l" marL="3022589" indent="-1007530" lvl="2">
              <a:lnSpc>
                <a:spcPts val="6999"/>
              </a:lnSpc>
              <a:buFont typeface="Arial"/>
              <a:buChar char="⚬"/>
            </a:pPr>
            <a:r>
              <a:rPr lang="en-US" sz="6999" spc="69">
                <a:solidFill>
                  <a:srgbClr val="171514"/>
                </a:solidFill>
                <a:latin typeface="League Gothic"/>
                <a:ea typeface="League Gothic"/>
                <a:cs typeface="League Gothic"/>
                <a:sym typeface="League Gothic"/>
              </a:rPr>
              <a:t>Process over Product</a:t>
            </a:r>
          </a:p>
          <a:p>
            <a:pPr algn="l" marL="1511295" indent="-755647" lvl="1">
              <a:lnSpc>
                <a:spcPts val="6999"/>
              </a:lnSpc>
              <a:buFont typeface="Arial"/>
              <a:buChar char="•"/>
            </a:pPr>
            <a:r>
              <a:rPr lang="en-US" sz="6999" spc="69">
                <a:solidFill>
                  <a:srgbClr val="171514"/>
                </a:solidFill>
                <a:latin typeface="League Gothic"/>
                <a:ea typeface="League Gothic"/>
                <a:cs typeface="League Gothic"/>
                <a:sym typeface="League Gothic"/>
              </a:rPr>
              <a:t>Relationship-Based</a:t>
            </a:r>
          </a:p>
          <a:p>
            <a:pPr algn="l" marL="3022589" indent="-1007530" lvl="2">
              <a:lnSpc>
                <a:spcPts val="6999"/>
              </a:lnSpc>
              <a:buFont typeface="Arial"/>
              <a:buChar char="⚬"/>
            </a:pPr>
            <a:r>
              <a:rPr lang="en-US" sz="6999" spc="69">
                <a:solidFill>
                  <a:srgbClr val="171514"/>
                </a:solidFill>
                <a:latin typeface="League Gothic"/>
                <a:ea typeface="League Gothic"/>
                <a:cs typeface="League Gothic"/>
                <a:sym typeface="League Gothic"/>
              </a:rPr>
              <a:t>Reciprocal Reinvestment </a:t>
            </a:r>
          </a:p>
          <a:p>
            <a:pPr algn="l">
              <a:lnSpc>
                <a:spcPts val="7600"/>
              </a:lnSpc>
            </a:pPr>
          </a:p>
          <a:p>
            <a:pPr algn="l" marL="0" indent="0" lvl="0">
              <a:lnSpc>
                <a:spcPts val="7600"/>
              </a:lnSpc>
              <a:spcBef>
                <a:spcPct val="0"/>
              </a:spcBef>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679396">
            <a:off x="15767341" y="-74107"/>
            <a:ext cx="6122542" cy="6802825"/>
          </a:xfrm>
          <a:custGeom>
            <a:avLst/>
            <a:gdLst/>
            <a:ahLst/>
            <a:cxnLst/>
            <a:rect r="r" b="b" t="t" l="l"/>
            <a:pathLst>
              <a:path h="6802825" w="6122542">
                <a:moveTo>
                  <a:pt x="0" y="0"/>
                </a:moveTo>
                <a:lnTo>
                  <a:pt x="6122543" y="0"/>
                </a:lnTo>
                <a:lnTo>
                  <a:pt x="6122543" y="6802825"/>
                </a:lnTo>
                <a:lnTo>
                  <a:pt x="0" y="68028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10587625">
            <a:off x="11407004" y="5068097"/>
            <a:ext cx="5514468" cy="6127186"/>
          </a:xfrm>
          <a:custGeom>
            <a:avLst/>
            <a:gdLst/>
            <a:ahLst/>
            <a:cxnLst/>
            <a:rect r="r" b="b" t="t" l="l"/>
            <a:pathLst>
              <a:path h="6127186" w="5514468">
                <a:moveTo>
                  <a:pt x="0" y="0"/>
                </a:moveTo>
                <a:lnTo>
                  <a:pt x="5514467" y="0"/>
                </a:lnTo>
                <a:lnTo>
                  <a:pt x="5514467" y="6127186"/>
                </a:lnTo>
                <a:lnTo>
                  <a:pt x="0" y="61271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74308">
            <a:off x="14953077" y="4939704"/>
            <a:ext cx="6612978" cy="7347753"/>
          </a:xfrm>
          <a:custGeom>
            <a:avLst/>
            <a:gdLst/>
            <a:ahLst/>
            <a:cxnLst/>
            <a:rect r="r" b="b" t="t" l="l"/>
            <a:pathLst>
              <a:path h="7347753" w="6612978">
                <a:moveTo>
                  <a:pt x="0" y="0"/>
                </a:moveTo>
                <a:lnTo>
                  <a:pt x="6612978" y="0"/>
                </a:lnTo>
                <a:lnTo>
                  <a:pt x="6612978" y="7347754"/>
                </a:lnTo>
                <a:lnTo>
                  <a:pt x="0" y="73477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679396">
            <a:off x="11102966" y="473602"/>
            <a:ext cx="6122542" cy="6802825"/>
          </a:xfrm>
          <a:custGeom>
            <a:avLst/>
            <a:gdLst/>
            <a:ahLst/>
            <a:cxnLst/>
            <a:rect r="r" b="b" t="t" l="l"/>
            <a:pathLst>
              <a:path h="6802825" w="6122542">
                <a:moveTo>
                  <a:pt x="0" y="0"/>
                </a:moveTo>
                <a:lnTo>
                  <a:pt x="6122542" y="0"/>
                </a:lnTo>
                <a:lnTo>
                  <a:pt x="6122542" y="6802825"/>
                </a:lnTo>
                <a:lnTo>
                  <a:pt x="0" y="68028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322376" y="3070764"/>
            <a:ext cx="7315133" cy="6053272"/>
          </a:xfrm>
          <a:custGeom>
            <a:avLst/>
            <a:gdLst/>
            <a:ahLst/>
            <a:cxnLst/>
            <a:rect r="r" b="b" t="t" l="l"/>
            <a:pathLst>
              <a:path h="6053272" w="7315133">
                <a:moveTo>
                  <a:pt x="0" y="0"/>
                </a:moveTo>
                <a:lnTo>
                  <a:pt x="7315133" y="0"/>
                </a:lnTo>
                <a:lnTo>
                  <a:pt x="7315133" y="6053272"/>
                </a:lnTo>
                <a:lnTo>
                  <a:pt x="0" y="6053272"/>
                </a:lnTo>
                <a:lnTo>
                  <a:pt x="0" y="0"/>
                </a:lnTo>
                <a:close/>
              </a:path>
            </a:pathLst>
          </a:custGeom>
          <a:blipFill>
            <a:blip r:embed="rId5"/>
            <a:stretch>
              <a:fillRect l="0" t="0" r="0" b="0"/>
            </a:stretch>
          </a:blipFill>
        </p:spPr>
      </p:sp>
      <p:sp>
        <p:nvSpPr>
          <p:cNvPr name="Freeform 7" id="7"/>
          <p:cNvSpPr/>
          <p:nvPr/>
        </p:nvSpPr>
        <p:spPr>
          <a:xfrm flipH="false" flipV="false" rot="10587625">
            <a:off x="16909726" y="388516"/>
            <a:ext cx="3882455" cy="4313839"/>
          </a:xfrm>
          <a:custGeom>
            <a:avLst/>
            <a:gdLst/>
            <a:ahLst/>
            <a:cxnLst/>
            <a:rect r="r" b="b" t="t" l="l"/>
            <a:pathLst>
              <a:path h="4313839" w="3882455">
                <a:moveTo>
                  <a:pt x="0" y="0"/>
                </a:moveTo>
                <a:lnTo>
                  <a:pt x="3882455" y="0"/>
                </a:lnTo>
                <a:lnTo>
                  <a:pt x="3882455" y="4313839"/>
                </a:lnTo>
                <a:lnTo>
                  <a:pt x="0" y="431383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258106" y="-690804"/>
            <a:ext cx="18804212" cy="2762368"/>
            <a:chOff x="0" y="0"/>
            <a:chExt cx="3489409" cy="512600"/>
          </a:xfrm>
        </p:grpSpPr>
        <p:sp>
          <p:nvSpPr>
            <p:cNvPr name="Freeform 9" id="9"/>
            <p:cNvSpPr/>
            <p:nvPr/>
          </p:nvSpPr>
          <p:spPr>
            <a:xfrm flipH="false" flipV="false" rot="0">
              <a:off x="0" y="0"/>
              <a:ext cx="3489409" cy="512600"/>
            </a:xfrm>
            <a:custGeom>
              <a:avLst/>
              <a:gdLst/>
              <a:ahLst/>
              <a:cxnLst/>
              <a:rect r="r" b="b" t="t" l="l"/>
              <a:pathLst>
                <a:path h="512600" w="3489409">
                  <a:moveTo>
                    <a:pt x="0" y="0"/>
                  </a:moveTo>
                  <a:lnTo>
                    <a:pt x="3489409" y="0"/>
                  </a:lnTo>
                  <a:lnTo>
                    <a:pt x="3489409" y="512600"/>
                  </a:lnTo>
                  <a:lnTo>
                    <a:pt x="0" y="512600"/>
                  </a:lnTo>
                  <a:close/>
                </a:path>
              </a:pathLst>
            </a:custGeom>
            <a:solidFill>
              <a:srgbClr val="000000"/>
            </a:solidFill>
          </p:spPr>
        </p:sp>
        <p:sp>
          <p:nvSpPr>
            <p:cNvPr name="TextBox 10" id="10"/>
            <p:cNvSpPr txBox="true"/>
            <p:nvPr/>
          </p:nvSpPr>
          <p:spPr>
            <a:xfrm>
              <a:off x="0" y="-85725"/>
              <a:ext cx="3489409" cy="598325"/>
            </a:xfrm>
            <a:prstGeom prst="rect">
              <a:avLst/>
            </a:prstGeom>
          </p:spPr>
          <p:txBody>
            <a:bodyPr anchor="ctr" rtlCol="false" tIns="50800" lIns="50800" bIns="50800" rIns="50800"/>
            <a:lstStyle/>
            <a:p>
              <a:pPr algn="ctr">
                <a:lnSpc>
                  <a:spcPts val="3053"/>
                </a:lnSpc>
              </a:pPr>
            </a:p>
          </p:txBody>
        </p:sp>
      </p:grpSp>
      <p:sp>
        <p:nvSpPr>
          <p:cNvPr name="Freeform 11" id="11"/>
          <p:cNvSpPr/>
          <p:nvPr/>
        </p:nvSpPr>
        <p:spPr>
          <a:xfrm flipH="false" flipV="false" rot="9835806">
            <a:off x="5774740" y="-16388"/>
            <a:ext cx="1435488" cy="1573137"/>
          </a:xfrm>
          <a:custGeom>
            <a:avLst/>
            <a:gdLst/>
            <a:ahLst/>
            <a:cxnLst/>
            <a:rect r="r" b="b" t="t" l="l"/>
            <a:pathLst>
              <a:path h="1573137" w="1435488">
                <a:moveTo>
                  <a:pt x="0" y="0"/>
                </a:moveTo>
                <a:lnTo>
                  <a:pt x="1435488" y="0"/>
                </a:lnTo>
                <a:lnTo>
                  <a:pt x="1435488" y="1573138"/>
                </a:lnTo>
                <a:lnTo>
                  <a:pt x="0" y="157313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9835806">
            <a:off x="10075782" y="144975"/>
            <a:ext cx="1239167" cy="1357991"/>
          </a:xfrm>
          <a:custGeom>
            <a:avLst/>
            <a:gdLst/>
            <a:ahLst/>
            <a:cxnLst/>
            <a:rect r="r" b="b" t="t" l="l"/>
            <a:pathLst>
              <a:path h="1357991" w="1239167">
                <a:moveTo>
                  <a:pt x="0" y="0"/>
                </a:moveTo>
                <a:lnTo>
                  <a:pt x="1239166" y="0"/>
                </a:lnTo>
                <a:lnTo>
                  <a:pt x="1239166" y="1357991"/>
                </a:lnTo>
                <a:lnTo>
                  <a:pt x="0" y="13579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9835806">
            <a:off x="16625733" y="-175229"/>
            <a:ext cx="2197171" cy="2407859"/>
          </a:xfrm>
          <a:custGeom>
            <a:avLst/>
            <a:gdLst/>
            <a:ahLst/>
            <a:cxnLst/>
            <a:rect r="r" b="b" t="t" l="l"/>
            <a:pathLst>
              <a:path h="2407859" w="2197171">
                <a:moveTo>
                  <a:pt x="0" y="0"/>
                </a:moveTo>
                <a:lnTo>
                  <a:pt x="2197171" y="0"/>
                </a:lnTo>
                <a:lnTo>
                  <a:pt x="2197171" y="2407858"/>
                </a:lnTo>
                <a:lnTo>
                  <a:pt x="0" y="24078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10676042">
            <a:off x="12779446" y="2698616"/>
            <a:ext cx="1056432" cy="1157733"/>
          </a:xfrm>
          <a:custGeom>
            <a:avLst/>
            <a:gdLst/>
            <a:ahLst/>
            <a:cxnLst/>
            <a:rect r="r" b="b" t="t" l="l"/>
            <a:pathLst>
              <a:path h="1157733" w="1056432">
                <a:moveTo>
                  <a:pt x="0" y="0"/>
                </a:moveTo>
                <a:lnTo>
                  <a:pt x="1056432" y="0"/>
                </a:lnTo>
                <a:lnTo>
                  <a:pt x="1056432" y="1157733"/>
                </a:lnTo>
                <a:lnTo>
                  <a:pt x="0" y="11577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308204">
            <a:off x="5966060" y="2826191"/>
            <a:ext cx="1499403" cy="1643181"/>
          </a:xfrm>
          <a:custGeom>
            <a:avLst/>
            <a:gdLst/>
            <a:ahLst/>
            <a:cxnLst/>
            <a:rect r="r" b="b" t="t" l="l"/>
            <a:pathLst>
              <a:path h="1643181" w="1499403">
                <a:moveTo>
                  <a:pt x="0" y="0"/>
                </a:moveTo>
                <a:lnTo>
                  <a:pt x="1499403" y="0"/>
                </a:lnTo>
                <a:lnTo>
                  <a:pt x="1499403" y="1643181"/>
                </a:lnTo>
                <a:lnTo>
                  <a:pt x="0" y="164318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9835806">
            <a:off x="-534027" y="-605735"/>
            <a:ext cx="2197171" cy="2407859"/>
          </a:xfrm>
          <a:custGeom>
            <a:avLst/>
            <a:gdLst/>
            <a:ahLst/>
            <a:cxnLst/>
            <a:rect r="r" b="b" t="t" l="l"/>
            <a:pathLst>
              <a:path h="2407859" w="2197171">
                <a:moveTo>
                  <a:pt x="0" y="0"/>
                </a:moveTo>
                <a:lnTo>
                  <a:pt x="2197171" y="0"/>
                </a:lnTo>
                <a:lnTo>
                  <a:pt x="2197171" y="2407859"/>
                </a:lnTo>
                <a:lnTo>
                  <a:pt x="0" y="24078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9835806">
            <a:off x="1759986" y="-433748"/>
            <a:ext cx="2197171" cy="2407859"/>
          </a:xfrm>
          <a:custGeom>
            <a:avLst/>
            <a:gdLst/>
            <a:ahLst/>
            <a:cxnLst/>
            <a:rect r="r" b="b" t="t" l="l"/>
            <a:pathLst>
              <a:path h="2407859" w="2197171">
                <a:moveTo>
                  <a:pt x="0" y="0"/>
                </a:moveTo>
                <a:lnTo>
                  <a:pt x="2197171" y="0"/>
                </a:lnTo>
                <a:lnTo>
                  <a:pt x="2197171" y="2407858"/>
                </a:lnTo>
                <a:lnTo>
                  <a:pt x="0" y="24078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9835806">
            <a:off x="4004982" y="-433748"/>
            <a:ext cx="2197171" cy="2407859"/>
          </a:xfrm>
          <a:custGeom>
            <a:avLst/>
            <a:gdLst/>
            <a:ahLst/>
            <a:cxnLst/>
            <a:rect r="r" b="b" t="t" l="l"/>
            <a:pathLst>
              <a:path h="2407859" w="2197171">
                <a:moveTo>
                  <a:pt x="0" y="0"/>
                </a:moveTo>
                <a:lnTo>
                  <a:pt x="2197170" y="0"/>
                </a:lnTo>
                <a:lnTo>
                  <a:pt x="2197170" y="2407858"/>
                </a:lnTo>
                <a:lnTo>
                  <a:pt x="0" y="24078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1018362">
            <a:off x="10979331" y="2583407"/>
            <a:ext cx="2977519" cy="900699"/>
          </a:xfrm>
          <a:custGeom>
            <a:avLst/>
            <a:gdLst/>
            <a:ahLst/>
            <a:cxnLst/>
            <a:rect r="r" b="b" t="t" l="l"/>
            <a:pathLst>
              <a:path h="900699" w="2977519">
                <a:moveTo>
                  <a:pt x="0" y="0"/>
                </a:moveTo>
                <a:lnTo>
                  <a:pt x="2977519" y="0"/>
                </a:lnTo>
                <a:lnTo>
                  <a:pt x="2977519" y="900699"/>
                </a:lnTo>
                <a:lnTo>
                  <a:pt x="0" y="900699"/>
                </a:lnTo>
                <a:lnTo>
                  <a:pt x="0" y="0"/>
                </a:lnTo>
                <a:close/>
              </a:path>
            </a:pathLst>
          </a:custGeom>
          <a:blipFill>
            <a:blip r:embed="rId8"/>
            <a:stretch>
              <a:fillRect l="0" t="0" r="0" b="0"/>
            </a:stretch>
          </a:blipFill>
        </p:spPr>
      </p:sp>
      <p:sp>
        <p:nvSpPr>
          <p:cNvPr name="Freeform 20" id="20"/>
          <p:cNvSpPr/>
          <p:nvPr/>
        </p:nvSpPr>
        <p:spPr>
          <a:xfrm flipH="false" flipV="false" rot="-1410386">
            <a:off x="16777047" y="8279032"/>
            <a:ext cx="4103131" cy="1241197"/>
          </a:xfrm>
          <a:custGeom>
            <a:avLst/>
            <a:gdLst/>
            <a:ahLst/>
            <a:cxnLst/>
            <a:rect r="r" b="b" t="t" l="l"/>
            <a:pathLst>
              <a:path h="1241197" w="4103131">
                <a:moveTo>
                  <a:pt x="0" y="0"/>
                </a:moveTo>
                <a:lnTo>
                  <a:pt x="4103131" y="0"/>
                </a:lnTo>
                <a:lnTo>
                  <a:pt x="4103131" y="1241197"/>
                </a:lnTo>
                <a:lnTo>
                  <a:pt x="0" y="1241197"/>
                </a:lnTo>
                <a:lnTo>
                  <a:pt x="0" y="0"/>
                </a:lnTo>
                <a:close/>
              </a:path>
            </a:pathLst>
          </a:custGeom>
          <a:blipFill>
            <a:blip r:embed="rId8"/>
            <a:stretch>
              <a:fillRect l="0" t="0" r="0" b="0"/>
            </a:stretch>
          </a:blipFill>
        </p:spPr>
      </p:sp>
      <p:sp>
        <p:nvSpPr>
          <p:cNvPr name="Freeform 21" id="21"/>
          <p:cNvSpPr/>
          <p:nvPr/>
        </p:nvSpPr>
        <p:spPr>
          <a:xfrm flipH="false" flipV="false" rot="-6889003">
            <a:off x="18156209" y="805328"/>
            <a:ext cx="3421184" cy="3749243"/>
          </a:xfrm>
          <a:custGeom>
            <a:avLst/>
            <a:gdLst/>
            <a:ahLst/>
            <a:cxnLst/>
            <a:rect r="r" b="b" t="t" l="l"/>
            <a:pathLst>
              <a:path h="3749243" w="3421184">
                <a:moveTo>
                  <a:pt x="0" y="0"/>
                </a:moveTo>
                <a:lnTo>
                  <a:pt x="3421185" y="0"/>
                </a:lnTo>
                <a:lnTo>
                  <a:pt x="3421185" y="3749243"/>
                </a:lnTo>
                <a:lnTo>
                  <a:pt x="0" y="37492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2" id="22"/>
          <p:cNvSpPr txBox="true"/>
          <p:nvPr/>
        </p:nvSpPr>
        <p:spPr>
          <a:xfrm rot="0">
            <a:off x="1469654" y="283870"/>
            <a:ext cx="15789646" cy="1549487"/>
          </a:xfrm>
          <a:prstGeom prst="rect">
            <a:avLst/>
          </a:prstGeom>
        </p:spPr>
        <p:txBody>
          <a:bodyPr anchor="t" rtlCol="false" tIns="0" lIns="0" bIns="0" rIns="0">
            <a:spAutoFit/>
          </a:bodyPr>
          <a:lstStyle/>
          <a:p>
            <a:pPr algn="ctr">
              <a:lnSpc>
                <a:spcPts val="11402"/>
              </a:lnSpc>
              <a:spcBef>
                <a:spcPct val="0"/>
              </a:spcBef>
            </a:pPr>
            <a:r>
              <a:rPr lang="en-US" sz="8144">
                <a:solidFill>
                  <a:srgbClr val="BB7B27"/>
                </a:solidFill>
                <a:latin typeface="Lulo Clean 1"/>
                <a:ea typeface="Lulo Clean 1"/>
                <a:cs typeface="Lulo Clean 1"/>
                <a:sym typeface="Lulo Clean 1"/>
              </a:rPr>
              <a:t>NDE CTE STats</a:t>
            </a:r>
          </a:p>
        </p:txBody>
      </p:sp>
      <p:sp>
        <p:nvSpPr>
          <p:cNvPr name="TextBox 23" id="23"/>
          <p:cNvSpPr txBox="true"/>
          <p:nvPr/>
        </p:nvSpPr>
        <p:spPr>
          <a:xfrm rot="0">
            <a:off x="323850" y="2233549"/>
            <a:ext cx="10371515" cy="7359422"/>
          </a:xfrm>
          <a:prstGeom prst="rect">
            <a:avLst/>
          </a:prstGeom>
        </p:spPr>
        <p:txBody>
          <a:bodyPr anchor="t" rtlCol="false" tIns="0" lIns="0" bIns="0" rIns="0">
            <a:spAutoFit/>
          </a:bodyPr>
          <a:lstStyle/>
          <a:p>
            <a:pPr algn="l">
              <a:lnSpc>
                <a:spcPts val="3862"/>
              </a:lnSpc>
            </a:pPr>
            <a:r>
              <a:rPr lang="en-US" sz="2758">
                <a:solidFill>
                  <a:srgbClr val="000000"/>
                </a:solidFill>
                <a:latin typeface="Lulo Clean 1"/>
                <a:ea typeface="Lulo Clean 1"/>
                <a:cs typeface="Lulo Clean 1"/>
                <a:sym typeface="Lulo Clean 1"/>
              </a:rPr>
              <a:t>How we’re defining success</a:t>
            </a:r>
          </a:p>
          <a:p>
            <a:pPr algn="l">
              <a:lnSpc>
                <a:spcPts val="1399"/>
              </a:lnSpc>
            </a:pPr>
          </a:p>
          <a:p>
            <a:pPr algn="l" marL="595661" indent="-297830" lvl="1">
              <a:lnSpc>
                <a:spcPts val="3862"/>
              </a:lnSpc>
              <a:buFont typeface="Arial"/>
              <a:buChar char="•"/>
            </a:pPr>
            <a:r>
              <a:rPr lang="en-US" sz="2758">
                <a:solidFill>
                  <a:srgbClr val="000000"/>
                </a:solidFill>
                <a:latin typeface="Courier Prime"/>
                <a:ea typeface="Courier Prime"/>
                <a:cs typeface="Courier Prime"/>
                <a:sym typeface="Courier Prime"/>
              </a:rPr>
              <a:t>Created a self-assessment using NDE’s Career Readiness Standards</a:t>
            </a:r>
          </a:p>
          <a:p>
            <a:pPr algn="l">
              <a:lnSpc>
                <a:spcPts val="1399"/>
              </a:lnSpc>
            </a:pPr>
          </a:p>
          <a:p>
            <a:pPr algn="l" marL="595661" indent="-297830" lvl="1">
              <a:lnSpc>
                <a:spcPts val="3862"/>
              </a:lnSpc>
              <a:buFont typeface="Arial"/>
              <a:buChar char="•"/>
            </a:pPr>
            <a:r>
              <a:rPr lang="en-US" sz="2758">
                <a:solidFill>
                  <a:srgbClr val="000000"/>
                </a:solidFill>
                <a:latin typeface="Courier Prime"/>
                <a:ea typeface="Courier Prime"/>
                <a:cs typeface="Courier Prime"/>
                <a:sym typeface="Courier Prime"/>
              </a:rPr>
              <a:t>On</a:t>
            </a:r>
            <a:r>
              <a:rPr lang="en-US" sz="2758">
                <a:solidFill>
                  <a:srgbClr val="000000"/>
                </a:solidFill>
                <a:latin typeface="Courier Prime"/>
                <a:ea typeface="Courier Prime"/>
                <a:cs typeface="Courier Prime"/>
                <a:sym typeface="Courier Prime"/>
              </a:rPr>
              <a:t> a 1-10 scale, students rate themselves on how likely they are to “consistently” and “excellently” demonstrate that skill.</a:t>
            </a:r>
          </a:p>
          <a:p>
            <a:pPr algn="l" marL="1191321" indent="-397107" lvl="2">
              <a:lnSpc>
                <a:spcPts val="3862"/>
              </a:lnSpc>
              <a:buFont typeface="Arial"/>
              <a:buChar char="⚬"/>
            </a:pPr>
            <a:r>
              <a:rPr lang="en-US" sz="2758">
                <a:solidFill>
                  <a:srgbClr val="000000"/>
                </a:solidFill>
                <a:latin typeface="Courier Prime"/>
                <a:ea typeface="Courier Prime"/>
                <a:cs typeface="Courier Prime"/>
                <a:sym typeface="Courier Prime"/>
              </a:rPr>
              <a:t>Ex: “Personal Responsibility - I follow through on what I say I will do and feel a sense of responsibility when given a task.”</a:t>
            </a:r>
          </a:p>
          <a:p>
            <a:pPr algn="l">
              <a:lnSpc>
                <a:spcPts val="1399"/>
              </a:lnSpc>
            </a:pPr>
          </a:p>
          <a:p>
            <a:pPr algn="l" marL="595661" indent="-297830" lvl="1">
              <a:lnSpc>
                <a:spcPts val="3862"/>
              </a:lnSpc>
              <a:buFont typeface="Arial"/>
              <a:buChar char="•"/>
            </a:pPr>
            <a:r>
              <a:rPr lang="en-US" sz="2758">
                <a:solidFill>
                  <a:srgbClr val="000000"/>
                </a:solidFill>
                <a:latin typeface="Courier Prime"/>
                <a:ea typeface="Courier Prime"/>
                <a:cs typeface="Courier Prime"/>
                <a:sym typeface="Courier Prime"/>
              </a:rPr>
              <a:t>Overall, it’s been a very helpful indicator for us across the 35 subcategories on how our learning is impacting their self-efficacy and provides ideas on how to iterate our curriculum.</a:t>
            </a:r>
          </a:p>
        </p:txBody>
      </p:sp>
      <p:sp>
        <p:nvSpPr>
          <p:cNvPr name="Freeform 24" id="24"/>
          <p:cNvSpPr/>
          <p:nvPr/>
        </p:nvSpPr>
        <p:spPr>
          <a:xfrm flipH="false" flipV="false" rot="1556969">
            <a:off x="10464452" y="8070118"/>
            <a:ext cx="1517341" cy="1542406"/>
          </a:xfrm>
          <a:custGeom>
            <a:avLst/>
            <a:gdLst/>
            <a:ahLst/>
            <a:cxnLst/>
            <a:rect r="r" b="b" t="t" l="l"/>
            <a:pathLst>
              <a:path h="1542406" w="1517341">
                <a:moveTo>
                  <a:pt x="0" y="0"/>
                </a:moveTo>
                <a:lnTo>
                  <a:pt x="1517342" y="0"/>
                </a:lnTo>
                <a:lnTo>
                  <a:pt x="1517342" y="1542405"/>
                </a:lnTo>
                <a:lnTo>
                  <a:pt x="0" y="1542405"/>
                </a:lnTo>
                <a:lnTo>
                  <a:pt x="0" y="0"/>
                </a:lnTo>
                <a:close/>
              </a:path>
            </a:pathLst>
          </a:custGeom>
          <a:blipFill>
            <a:blip r:embed="rId9"/>
            <a:stretch>
              <a:fillRect l="0" t="0" r="0" b="0"/>
            </a:stretch>
          </a:blipFill>
        </p:spPr>
      </p:sp>
      <p:sp>
        <p:nvSpPr>
          <p:cNvPr name="Freeform 25" id="25"/>
          <p:cNvSpPr/>
          <p:nvPr/>
        </p:nvSpPr>
        <p:spPr>
          <a:xfrm flipH="false" flipV="false" rot="3575682">
            <a:off x="10493919" y="4172525"/>
            <a:ext cx="1517341" cy="1542406"/>
          </a:xfrm>
          <a:custGeom>
            <a:avLst/>
            <a:gdLst/>
            <a:ahLst/>
            <a:cxnLst/>
            <a:rect r="r" b="b" t="t" l="l"/>
            <a:pathLst>
              <a:path h="1542406" w="1517341">
                <a:moveTo>
                  <a:pt x="0" y="0"/>
                </a:moveTo>
                <a:lnTo>
                  <a:pt x="1517341" y="0"/>
                </a:lnTo>
                <a:lnTo>
                  <a:pt x="1517341" y="1542406"/>
                </a:lnTo>
                <a:lnTo>
                  <a:pt x="0" y="1542406"/>
                </a:lnTo>
                <a:lnTo>
                  <a:pt x="0" y="0"/>
                </a:lnTo>
                <a:close/>
              </a:path>
            </a:pathLst>
          </a:custGeom>
          <a:blipFill>
            <a:blip r:embed="rId9"/>
            <a:stretch>
              <a:fillRect l="0" t="0" r="0" b="0"/>
            </a:stretch>
          </a:blipFill>
        </p:spPr>
      </p:sp>
      <p:sp>
        <p:nvSpPr>
          <p:cNvPr name="TextBox 26" id="26"/>
          <p:cNvSpPr txBox="true"/>
          <p:nvPr/>
        </p:nvSpPr>
        <p:spPr>
          <a:xfrm rot="0">
            <a:off x="2589246" y="9497721"/>
            <a:ext cx="13550463" cy="453390"/>
          </a:xfrm>
          <a:prstGeom prst="rect">
            <a:avLst/>
          </a:prstGeom>
        </p:spPr>
        <p:txBody>
          <a:bodyPr anchor="t" rtlCol="false" tIns="0" lIns="0" bIns="0" rIns="0">
            <a:spAutoFit/>
          </a:bodyPr>
          <a:lstStyle/>
          <a:p>
            <a:pPr algn="ctr">
              <a:lnSpc>
                <a:spcPts val="3359"/>
              </a:lnSpc>
              <a:spcBef>
                <a:spcPct val="0"/>
              </a:spcBef>
            </a:pPr>
            <a:r>
              <a:rPr lang="en-US" sz="2400" u="sng">
                <a:solidFill>
                  <a:srgbClr val="000000"/>
                </a:solidFill>
                <a:latin typeface="Lulo Clean 1"/>
                <a:ea typeface="Lulo Clean 1"/>
                <a:cs typeface="Lulo Clean 1"/>
                <a:sym typeface="Lulo Clean 1"/>
                <a:hlinkClick r:id="rId10" tooltip="https://tinyurl.com/nhhvhfmh"/>
              </a:rPr>
              <a:t>https://tinyurl.com/nhhvhfmh</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679396">
            <a:off x="15767341" y="-74107"/>
            <a:ext cx="6122542" cy="6802825"/>
          </a:xfrm>
          <a:custGeom>
            <a:avLst/>
            <a:gdLst/>
            <a:ahLst/>
            <a:cxnLst/>
            <a:rect r="r" b="b" t="t" l="l"/>
            <a:pathLst>
              <a:path h="6802825" w="6122542">
                <a:moveTo>
                  <a:pt x="0" y="0"/>
                </a:moveTo>
                <a:lnTo>
                  <a:pt x="6122543" y="0"/>
                </a:lnTo>
                <a:lnTo>
                  <a:pt x="6122543" y="6802825"/>
                </a:lnTo>
                <a:lnTo>
                  <a:pt x="0" y="68028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10587625">
            <a:off x="11407004" y="5068097"/>
            <a:ext cx="5514468" cy="6127186"/>
          </a:xfrm>
          <a:custGeom>
            <a:avLst/>
            <a:gdLst/>
            <a:ahLst/>
            <a:cxnLst/>
            <a:rect r="r" b="b" t="t" l="l"/>
            <a:pathLst>
              <a:path h="6127186" w="5514468">
                <a:moveTo>
                  <a:pt x="0" y="0"/>
                </a:moveTo>
                <a:lnTo>
                  <a:pt x="5514467" y="0"/>
                </a:lnTo>
                <a:lnTo>
                  <a:pt x="5514467" y="6127186"/>
                </a:lnTo>
                <a:lnTo>
                  <a:pt x="0" y="61271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74308">
            <a:off x="14953077" y="4939704"/>
            <a:ext cx="6612978" cy="7347753"/>
          </a:xfrm>
          <a:custGeom>
            <a:avLst/>
            <a:gdLst/>
            <a:ahLst/>
            <a:cxnLst/>
            <a:rect r="r" b="b" t="t" l="l"/>
            <a:pathLst>
              <a:path h="7347753" w="6612978">
                <a:moveTo>
                  <a:pt x="0" y="0"/>
                </a:moveTo>
                <a:lnTo>
                  <a:pt x="6612978" y="0"/>
                </a:lnTo>
                <a:lnTo>
                  <a:pt x="6612978" y="7347754"/>
                </a:lnTo>
                <a:lnTo>
                  <a:pt x="0" y="73477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679396">
            <a:off x="11102966" y="473602"/>
            <a:ext cx="6122542" cy="6802825"/>
          </a:xfrm>
          <a:custGeom>
            <a:avLst/>
            <a:gdLst/>
            <a:ahLst/>
            <a:cxnLst/>
            <a:rect r="r" b="b" t="t" l="l"/>
            <a:pathLst>
              <a:path h="6802825" w="6122542">
                <a:moveTo>
                  <a:pt x="0" y="0"/>
                </a:moveTo>
                <a:lnTo>
                  <a:pt x="6122542" y="0"/>
                </a:lnTo>
                <a:lnTo>
                  <a:pt x="6122542" y="6802825"/>
                </a:lnTo>
                <a:lnTo>
                  <a:pt x="0" y="68028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322376" y="3070764"/>
            <a:ext cx="7315133" cy="6053272"/>
          </a:xfrm>
          <a:custGeom>
            <a:avLst/>
            <a:gdLst/>
            <a:ahLst/>
            <a:cxnLst/>
            <a:rect r="r" b="b" t="t" l="l"/>
            <a:pathLst>
              <a:path h="6053272" w="7315133">
                <a:moveTo>
                  <a:pt x="0" y="0"/>
                </a:moveTo>
                <a:lnTo>
                  <a:pt x="7315133" y="0"/>
                </a:lnTo>
                <a:lnTo>
                  <a:pt x="7315133" y="6053272"/>
                </a:lnTo>
                <a:lnTo>
                  <a:pt x="0" y="6053272"/>
                </a:lnTo>
                <a:lnTo>
                  <a:pt x="0" y="0"/>
                </a:lnTo>
                <a:close/>
              </a:path>
            </a:pathLst>
          </a:custGeom>
          <a:blipFill>
            <a:blip r:embed="rId5"/>
            <a:stretch>
              <a:fillRect l="0" t="0" r="0" b="0"/>
            </a:stretch>
          </a:blipFill>
        </p:spPr>
      </p:sp>
      <p:sp>
        <p:nvSpPr>
          <p:cNvPr name="Freeform 7" id="7"/>
          <p:cNvSpPr/>
          <p:nvPr/>
        </p:nvSpPr>
        <p:spPr>
          <a:xfrm flipH="false" flipV="false" rot="10587625">
            <a:off x="16909726" y="388516"/>
            <a:ext cx="3882455" cy="4313839"/>
          </a:xfrm>
          <a:custGeom>
            <a:avLst/>
            <a:gdLst/>
            <a:ahLst/>
            <a:cxnLst/>
            <a:rect r="r" b="b" t="t" l="l"/>
            <a:pathLst>
              <a:path h="4313839" w="3882455">
                <a:moveTo>
                  <a:pt x="0" y="0"/>
                </a:moveTo>
                <a:lnTo>
                  <a:pt x="3882455" y="0"/>
                </a:lnTo>
                <a:lnTo>
                  <a:pt x="3882455" y="4313839"/>
                </a:lnTo>
                <a:lnTo>
                  <a:pt x="0" y="431383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258106" y="-690804"/>
            <a:ext cx="18804212" cy="2762368"/>
            <a:chOff x="0" y="0"/>
            <a:chExt cx="3489409" cy="512600"/>
          </a:xfrm>
        </p:grpSpPr>
        <p:sp>
          <p:nvSpPr>
            <p:cNvPr name="Freeform 9" id="9"/>
            <p:cNvSpPr/>
            <p:nvPr/>
          </p:nvSpPr>
          <p:spPr>
            <a:xfrm flipH="false" flipV="false" rot="0">
              <a:off x="0" y="0"/>
              <a:ext cx="3489409" cy="512600"/>
            </a:xfrm>
            <a:custGeom>
              <a:avLst/>
              <a:gdLst/>
              <a:ahLst/>
              <a:cxnLst/>
              <a:rect r="r" b="b" t="t" l="l"/>
              <a:pathLst>
                <a:path h="512600" w="3489409">
                  <a:moveTo>
                    <a:pt x="0" y="0"/>
                  </a:moveTo>
                  <a:lnTo>
                    <a:pt x="3489409" y="0"/>
                  </a:lnTo>
                  <a:lnTo>
                    <a:pt x="3489409" y="512600"/>
                  </a:lnTo>
                  <a:lnTo>
                    <a:pt x="0" y="512600"/>
                  </a:lnTo>
                  <a:close/>
                </a:path>
              </a:pathLst>
            </a:custGeom>
            <a:solidFill>
              <a:srgbClr val="000000"/>
            </a:solidFill>
          </p:spPr>
        </p:sp>
        <p:sp>
          <p:nvSpPr>
            <p:cNvPr name="TextBox 10" id="10"/>
            <p:cNvSpPr txBox="true"/>
            <p:nvPr/>
          </p:nvSpPr>
          <p:spPr>
            <a:xfrm>
              <a:off x="0" y="-85725"/>
              <a:ext cx="3489409" cy="598325"/>
            </a:xfrm>
            <a:prstGeom prst="rect">
              <a:avLst/>
            </a:prstGeom>
          </p:spPr>
          <p:txBody>
            <a:bodyPr anchor="ctr" rtlCol="false" tIns="50800" lIns="50800" bIns="50800" rIns="50800"/>
            <a:lstStyle/>
            <a:p>
              <a:pPr algn="ctr">
                <a:lnSpc>
                  <a:spcPts val="3053"/>
                </a:lnSpc>
              </a:pPr>
            </a:p>
          </p:txBody>
        </p:sp>
      </p:grpSp>
      <p:sp>
        <p:nvSpPr>
          <p:cNvPr name="Freeform 11" id="11"/>
          <p:cNvSpPr/>
          <p:nvPr/>
        </p:nvSpPr>
        <p:spPr>
          <a:xfrm flipH="false" flipV="false" rot="9835806">
            <a:off x="5774740" y="-16388"/>
            <a:ext cx="1435488" cy="1573137"/>
          </a:xfrm>
          <a:custGeom>
            <a:avLst/>
            <a:gdLst/>
            <a:ahLst/>
            <a:cxnLst/>
            <a:rect r="r" b="b" t="t" l="l"/>
            <a:pathLst>
              <a:path h="1573137" w="1435488">
                <a:moveTo>
                  <a:pt x="0" y="0"/>
                </a:moveTo>
                <a:lnTo>
                  <a:pt x="1435488" y="0"/>
                </a:lnTo>
                <a:lnTo>
                  <a:pt x="1435488" y="1573138"/>
                </a:lnTo>
                <a:lnTo>
                  <a:pt x="0" y="157313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9835806">
            <a:off x="10075782" y="144975"/>
            <a:ext cx="1239167" cy="1357991"/>
          </a:xfrm>
          <a:custGeom>
            <a:avLst/>
            <a:gdLst/>
            <a:ahLst/>
            <a:cxnLst/>
            <a:rect r="r" b="b" t="t" l="l"/>
            <a:pathLst>
              <a:path h="1357991" w="1239167">
                <a:moveTo>
                  <a:pt x="0" y="0"/>
                </a:moveTo>
                <a:lnTo>
                  <a:pt x="1239166" y="0"/>
                </a:lnTo>
                <a:lnTo>
                  <a:pt x="1239166" y="1357991"/>
                </a:lnTo>
                <a:lnTo>
                  <a:pt x="0" y="13579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9835806">
            <a:off x="16625733" y="-175229"/>
            <a:ext cx="2197171" cy="2407859"/>
          </a:xfrm>
          <a:custGeom>
            <a:avLst/>
            <a:gdLst/>
            <a:ahLst/>
            <a:cxnLst/>
            <a:rect r="r" b="b" t="t" l="l"/>
            <a:pathLst>
              <a:path h="2407859" w="2197171">
                <a:moveTo>
                  <a:pt x="0" y="0"/>
                </a:moveTo>
                <a:lnTo>
                  <a:pt x="2197171" y="0"/>
                </a:lnTo>
                <a:lnTo>
                  <a:pt x="2197171" y="2407858"/>
                </a:lnTo>
                <a:lnTo>
                  <a:pt x="0" y="24078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10676042">
            <a:off x="12779446" y="2698616"/>
            <a:ext cx="1056432" cy="1157733"/>
          </a:xfrm>
          <a:custGeom>
            <a:avLst/>
            <a:gdLst/>
            <a:ahLst/>
            <a:cxnLst/>
            <a:rect r="r" b="b" t="t" l="l"/>
            <a:pathLst>
              <a:path h="1157733" w="1056432">
                <a:moveTo>
                  <a:pt x="0" y="0"/>
                </a:moveTo>
                <a:lnTo>
                  <a:pt x="1056432" y="0"/>
                </a:lnTo>
                <a:lnTo>
                  <a:pt x="1056432" y="1157733"/>
                </a:lnTo>
                <a:lnTo>
                  <a:pt x="0" y="11577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308204">
            <a:off x="5966060" y="2826191"/>
            <a:ext cx="1499403" cy="1643181"/>
          </a:xfrm>
          <a:custGeom>
            <a:avLst/>
            <a:gdLst/>
            <a:ahLst/>
            <a:cxnLst/>
            <a:rect r="r" b="b" t="t" l="l"/>
            <a:pathLst>
              <a:path h="1643181" w="1499403">
                <a:moveTo>
                  <a:pt x="0" y="0"/>
                </a:moveTo>
                <a:lnTo>
                  <a:pt x="1499403" y="0"/>
                </a:lnTo>
                <a:lnTo>
                  <a:pt x="1499403" y="1643181"/>
                </a:lnTo>
                <a:lnTo>
                  <a:pt x="0" y="164318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9835806">
            <a:off x="-534027" y="-605735"/>
            <a:ext cx="2197171" cy="2407859"/>
          </a:xfrm>
          <a:custGeom>
            <a:avLst/>
            <a:gdLst/>
            <a:ahLst/>
            <a:cxnLst/>
            <a:rect r="r" b="b" t="t" l="l"/>
            <a:pathLst>
              <a:path h="2407859" w="2197171">
                <a:moveTo>
                  <a:pt x="0" y="0"/>
                </a:moveTo>
                <a:lnTo>
                  <a:pt x="2197171" y="0"/>
                </a:lnTo>
                <a:lnTo>
                  <a:pt x="2197171" y="2407859"/>
                </a:lnTo>
                <a:lnTo>
                  <a:pt x="0" y="24078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9835806">
            <a:off x="1759986" y="-433748"/>
            <a:ext cx="2197171" cy="2407859"/>
          </a:xfrm>
          <a:custGeom>
            <a:avLst/>
            <a:gdLst/>
            <a:ahLst/>
            <a:cxnLst/>
            <a:rect r="r" b="b" t="t" l="l"/>
            <a:pathLst>
              <a:path h="2407859" w="2197171">
                <a:moveTo>
                  <a:pt x="0" y="0"/>
                </a:moveTo>
                <a:lnTo>
                  <a:pt x="2197171" y="0"/>
                </a:lnTo>
                <a:lnTo>
                  <a:pt x="2197171" y="2407858"/>
                </a:lnTo>
                <a:lnTo>
                  <a:pt x="0" y="24078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9835806">
            <a:off x="4004982" y="-433748"/>
            <a:ext cx="2197171" cy="2407859"/>
          </a:xfrm>
          <a:custGeom>
            <a:avLst/>
            <a:gdLst/>
            <a:ahLst/>
            <a:cxnLst/>
            <a:rect r="r" b="b" t="t" l="l"/>
            <a:pathLst>
              <a:path h="2407859" w="2197171">
                <a:moveTo>
                  <a:pt x="0" y="0"/>
                </a:moveTo>
                <a:lnTo>
                  <a:pt x="2197170" y="0"/>
                </a:lnTo>
                <a:lnTo>
                  <a:pt x="2197170" y="2407858"/>
                </a:lnTo>
                <a:lnTo>
                  <a:pt x="0" y="24078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1018362">
            <a:off x="10979331" y="2583407"/>
            <a:ext cx="2977519" cy="900699"/>
          </a:xfrm>
          <a:custGeom>
            <a:avLst/>
            <a:gdLst/>
            <a:ahLst/>
            <a:cxnLst/>
            <a:rect r="r" b="b" t="t" l="l"/>
            <a:pathLst>
              <a:path h="900699" w="2977519">
                <a:moveTo>
                  <a:pt x="0" y="0"/>
                </a:moveTo>
                <a:lnTo>
                  <a:pt x="2977519" y="0"/>
                </a:lnTo>
                <a:lnTo>
                  <a:pt x="2977519" y="900699"/>
                </a:lnTo>
                <a:lnTo>
                  <a:pt x="0" y="900699"/>
                </a:lnTo>
                <a:lnTo>
                  <a:pt x="0" y="0"/>
                </a:lnTo>
                <a:close/>
              </a:path>
            </a:pathLst>
          </a:custGeom>
          <a:blipFill>
            <a:blip r:embed="rId8"/>
            <a:stretch>
              <a:fillRect l="0" t="0" r="0" b="0"/>
            </a:stretch>
          </a:blipFill>
        </p:spPr>
      </p:sp>
      <p:sp>
        <p:nvSpPr>
          <p:cNvPr name="Freeform 20" id="20"/>
          <p:cNvSpPr/>
          <p:nvPr/>
        </p:nvSpPr>
        <p:spPr>
          <a:xfrm flipH="false" flipV="false" rot="-1410386">
            <a:off x="16777047" y="8279032"/>
            <a:ext cx="4103131" cy="1241197"/>
          </a:xfrm>
          <a:custGeom>
            <a:avLst/>
            <a:gdLst/>
            <a:ahLst/>
            <a:cxnLst/>
            <a:rect r="r" b="b" t="t" l="l"/>
            <a:pathLst>
              <a:path h="1241197" w="4103131">
                <a:moveTo>
                  <a:pt x="0" y="0"/>
                </a:moveTo>
                <a:lnTo>
                  <a:pt x="4103131" y="0"/>
                </a:lnTo>
                <a:lnTo>
                  <a:pt x="4103131" y="1241197"/>
                </a:lnTo>
                <a:lnTo>
                  <a:pt x="0" y="1241197"/>
                </a:lnTo>
                <a:lnTo>
                  <a:pt x="0" y="0"/>
                </a:lnTo>
                <a:close/>
              </a:path>
            </a:pathLst>
          </a:custGeom>
          <a:blipFill>
            <a:blip r:embed="rId8"/>
            <a:stretch>
              <a:fillRect l="0" t="0" r="0" b="0"/>
            </a:stretch>
          </a:blipFill>
        </p:spPr>
      </p:sp>
      <p:sp>
        <p:nvSpPr>
          <p:cNvPr name="Freeform 21" id="21"/>
          <p:cNvSpPr/>
          <p:nvPr/>
        </p:nvSpPr>
        <p:spPr>
          <a:xfrm flipH="false" flipV="false" rot="-6889003">
            <a:off x="18156209" y="805328"/>
            <a:ext cx="3421184" cy="3749243"/>
          </a:xfrm>
          <a:custGeom>
            <a:avLst/>
            <a:gdLst/>
            <a:ahLst/>
            <a:cxnLst/>
            <a:rect r="r" b="b" t="t" l="l"/>
            <a:pathLst>
              <a:path h="3749243" w="3421184">
                <a:moveTo>
                  <a:pt x="0" y="0"/>
                </a:moveTo>
                <a:lnTo>
                  <a:pt x="3421185" y="0"/>
                </a:lnTo>
                <a:lnTo>
                  <a:pt x="3421185" y="3749243"/>
                </a:lnTo>
                <a:lnTo>
                  <a:pt x="0" y="37492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2" id="22"/>
          <p:cNvSpPr txBox="true"/>
          <p:nvPr/>
        </p:nvSpPr>
        <p:spPr>
          <a:xfrm rot="0">
            <a:off x="1469654" y="283870"/>
            <a:ext cx="15789646" cy="1549487"/>
          </a:xfrm>
          <a:prstGeom prst="rect">
            <a:avLst/>
          </a:prstGeom>
        </p:spPr>
        <p:txBody>
          <a:bodyPr anchor="t" rtlCol="false" tIns="0" lIns="0" bIns="0" rIns="0">
            <a:spAutoFit/>
          </a:bodyPr>
          <a:lstStyle/>
          <a:p>
            <a:pPr algn="ctr">
              <a:lnSpc>
                <a:spcPts val="11402"/>
              </a:lnSpc>
              <a:spcBef>
                <a:spcPct val="0"/>
              </a:spcBef>
            </a:pPr>
            <a:r>
              <a:rPr lang="en-US" sz="8144">
                <a:solidFill>
                  <a:srgbClr val="BB7B27"/>
                </a:solidFill>
                <a:latin typeface="Lulo Clean 1"/>
                <a:ea typeface="Lulo Clean 1"/>
                <a:cs typeface="Lulo Clean 1"/>
                <a:sym typeface="Lulo Clean 1"/>
              </a:rPr>
              <a:t>NDE CTE STats</a:t>
            </a:r>
          </a:p>
        </p:txBody>
      </p:sp>
      <p:sp>
        <p:nvSpPr>
          <p:cNvPr name="TextBox 23" id="23"/>
          <p:cNvSpPr txBox="true"/>
          <p:nvPr/>
        </p:nvSpPr>
        <p:spPr>
          <a:xfrm rot="0">
            <a:off x="323850" y="2147824"/>
            <a:ext cx="10371515" cy="958850"/>
          </a:xfrm>
          <a:prstGeom prst="rect">
            <a:avLst/>
          </a:prstGeom>
        </p:spPr>
        <p:txBody>
          <a:bodyPr anchor="t" rtlCol="false" tIns="0" lIns="0" bIns="0" rIns="0">
            <a:spAutoFit/>
          </a:bodyPr>
          <a:lstStyle/>
          <a:p>
            <a:pPr algn="l">
              <a:lnSpc>
                <a:spcPts val="7000"/>
              </a:lnSpc>
            </a:pPr>
            <a:r>
              <a:rPr lang="en-US" sz="5000">
                <a:solidFill>
                  <a:srgbClr val="000000"/>
                </a:solidFill>
                <a:latin typeface="Lulo Clean 1"/>
                <a:ea typeface="Lulo Clean 1"/>
                <a:cs typeface="Lulo Clean 1"/>
                <a:sym typeface="Lulo Clean 1"/>
              </a:rPr>
              <a:t>Some Numbers</a:t>
            </a:r>
          </a:p>
        </p:txBody>
      </p:sp>
      <p:sp>
        <p:nvSpPr>
          <p:cNvPr name="Freeform 24" id="24"/>
          <p:cNvSpPr/>
          <p:nvPr/>
        </p:nvSpPr>
        <p:spPr>
          <a:xfrm flipH="false" flipV="false" rot="1556969">
            <a:off x="10464452" y="8070118"/>
            <a:ext cx="1517341" cy="1542406"/>
          </a:xfrm>
          <a:custGeom>
            <a:avLst/>
            <a:gdLst/>
            <a:ahLst/>
            <a:cxnLst/>
            <a:rect r="r" b="b" t="t" l="l"/>
            <a:pathLst>
              <a:path h="1542406" w="1517341">
                <a:moveTo>
                  <a:pt x="0" y="0"/>
                </a:moveTo>
                <a:lnTo>
                  <a:pt x="1517342" y="0"/>
                </a:lnTo>
                <a:lnTo>
                  <a:pt x="1517342" y="1542405"/>
                </a:lnTo>
                <a:lnTo>
                  <a:pt x="0" y="1542405"/>
                </a:lnTo>
                <a:lnTo>
                  <a:pt x="0" y="0"/>
                </a:lnTo>
                <a:close/>
              </a:path>
            </a:pathLst>
          </a:custGeom>
          <a:blipFill>
            <a:blip r:embed="rId9"/>
            <a:stretch>
              <a:fillRect l="0" t="0" r="0" b="0"/>
            </a:stretch>
          </a:blipFill>
        </p:spPr>
      </p:sp>
      <p:sp>
        <p:nvSpPr>
          <p:cNvPr name="Freeform 25" id="25"/>
          <p:cNvSpPr/>
          <p:nvPr/>
        </p:nvSpPr>
        <p:spPr>
          <a:xfrm flipH="false" flipV="false" rot="3575682">
            <a:off x="10493919" y="4172525"/>
            <a:ext cx="1517341" cy="1542406"/>
          </a:xfrm>
          <a:custGeom>
            <a:avLst/>
            <a:gdLst/>
            <a:ahLst/>
            <a:cxnLst/>
            <a:rect r="r" b="b" t="t" l="l"/>
            <a:pathLst>
              <a:path h="1542406" w="1517341">
                <a:moveTo>
                  <a:pt x="0" y="0"/>
                </a:moveTo>
                <a:lnTo>
                  <a:pt x="1517341" y="0"/>
                </a:lnTo>
                <a:lnTo>
                  <a:pt x="1517341" y="1542406"/>
                </a:lnTo>
                <a:lnTo>
                  <a:pt x="0" y="1542406"/>
                </a:lnTo>
                <a:lnTo>
                  <a:pt x="0" y="0"/>
                </a:lnTo>
                <a:close/>
              </a:path>
            </a:pathLst>
          </a:custGeom>
          <a:blipFill>
            <a:blip r:embed="rId9"/>
            <a:stretch>
              <a:fillRect l="0" t="0" r="0" b="0"/>
            </a:stretch>
          </a:blipFill>
        </p:spPr>
      </p:sp>
      <p:sp>
        <p:nvSpPr>
          <p:cNvPr name="TextBox 26" id="26"/>
          <p:cNvSpPr txBox="true"/>
          <p:nvPr/>
        </p:nvSpPr>
        <p:spPr>
          <a:xfrm rot="0">
            <a:off x="564559" y="3154299"/>
            <a:ext cx="6427977" cy="1152525"/>
          </a:xfrm>
          <a:prstGeom prst="rect">
            <a:avLst/>
          </a:prstGeom>
        </p:spPr>
        <p:txBody>
          <a:bodyPr anchor="t" rtlCol="false" tIns="0" lIns="0" bIns="0" rIns="0">
            <a:spAutoFit/>
          </a:bodyPr>
          <a:lstStyle/>
          <a:p>
            <a:pPr algn="l">
              <a:lnSpc>
                <a:spcPts val="8400"/>
              </a:lnSpc>
            </a:pPr>
            <a:r>
              <a:rPr lang="en-US" sz="6000">
                <a:solidFill>
                  <a:srgbClr val="BB7B27"/>
                </a:solidFill>
                <a:latin typeface="Lulo Clean 1"/>
                <a:ea typeface="Lulo Clean 1"/>
                <a:cs typeface="Lulo Clean 1"/>
                <a:sym typeface="Lulo Clean 1"/>
              </a:rPr>
              <a:t>8.23</a:t>
            </a:r>
          </a:p>
        </p:txBody>
      </p:sp>
      <p:sp>
        <p:nvSpPr>
          <p:cNvPr name="TextBox 27" id="27"/>
          <p:cNvSpPr txBox="true"/>
          <p:nvPr/>
        </p:nvSpPr>
        <p:spPr>
          <a:xfrm rot="0">
            <a:off x="3778547" y="3335274"/>
            <a:ext cx="6815161" cy="1028700"/>
          </a:xfrm>
          <a:prstGeom prst="rect">
            <a:avLst/>
          </a:prstGeom>
        </p:spPr>
        <p:txBody>
          <a:bodyPr anchor="t" rtlCol="false" tIns="0" lIns="0" bIns="0" rIns="0">
            <a:spAutoFit/>
          </a:bodyPr>
          <a:lstStyle/>
          <a:p>
            <a:pPr algn="l">
              <a:lnSpc>
                <a:spcPts val="4199"/>
              </a:lnSpc>
            </a:pPr>
            <a:r>
              <a:rPr lang="en-US" sz="2999">
                <a:solidFill>
                  <a:srgbClr val="000000"/>
                </a:solidFill>
                <a:latin typeface="Courier Prime"/>
                <a:ea typeface="Courier Prime"/>
                <a:cs typeface="Courier Prime"/>
                <a:sym typeface="Courier Prime"/>
              </a:rPr>
              <a:t>Average Overall rating of our Seniors</a:t>
            </a:r>
          </a:p>
        </p:txBody>
      </p:sp>
      <p:sp>
        <p:nvSpPr>
          <p:cNvPr name="TextBox 28" id="28"/>
          <p:cNvSpPr txBox="true"/>
          <p:nvPr/>
        </p:nvSpPr>
        <p:spPr>
          <a:xfrm rot="0">
            <a:off x="564559" y="4729061"/>
            <a:ext cx="6427977" cy="1152525"/>
          </a:xfrm>
          <a:prstGeom prst="rect">
            <a:avLst/>
          </a:prstGeom>
        </p:spPr>
        <p:txBody>
          <a:bodyPr anchor="t" rtlCol="false" tIns="0" lIns="0" bIns="0" rIns="0">
            <a:spAutoFit/>
          </a:bodyPr>
          <a:lstStyle/>
          <a:p>
            <a:pPr algn="l">
              <a:lnSpc>
                <a:spcPts val="8400"/>
              </a:lnSpc>
            </a:pPr>
            <a:r>
              <a:rPr lang="en-US" sz="6000">
                <a:solidFill>
                  <a:srgbClr val="BB7B27"/>
                </a:solidFill>
                <a:latin typeface="Lulo Clean 1"/>
                <a:ea typeface="Lulo Clean 1"/>
                <a:cs typeface="Lulo Clean 1"/>
                <a:sym typeface="Lulo Clean 1"/>
              </a:rPr>
              <a:t>7</a:t>
            </a:r>
            <a:r>
              <a:rPr lang="en-US" sz="6000">
                <a:solidFill>
                  <a:srgbClr val="BB7B27"/>
                </a:solidFill>
                <a:latin typeface="Lulo Clean 1"/>
                <a:ea typeface="Lulo Clean 1"/>
                <a:cs typeface="Lulo Clean 1"/>
                <a:sym typeface="Lulo Clean 1"/>
              </a:rPr>
              <a:t>.40</a:t>
            </a:r>
          </a:p>
        </p:txBody>
      </p:sp>
      <p:sp>
        <p:nvSpPr>
          <p:cNvPr name="TextBox 29" id="29"/>
          <p:cNvSpPr txBox="true"/>
          <p:nvPr/>
        </p:nvSpPr>
        <p:spPr>
          <a:xfrm rot="0">
            <a:off x="3778547" y="4900511"/>
            <a:ext cx="6815161" cy="1057275"/>
          </a:xfrm>
          <a:prstGeom prst="rect">
            <a:avLst/>
          </a:prstGeom>
        </p:spPr>
        <p:txBody>
          <a:bodyPr anchor="t" rtlCol="false" tIns="0" lIns="0" bIns="0" rIns="0">
            <a:spAutoFit/>
          </a:bodyPr>
          <a:lstStyle/>
          <a:p>
            <a:pPr algn="l">
              <a:lnSpc>
                <a:spcPts val="4200"/>
              </a:lnSpc>
            </a:pPr>
            <a:r>
              <a:rPr lang="en-US" sz="3000">
                <a:solidFill>
                  <a:srgbClr val="000000"/>
                </a:solidFill>
                <a:latin typeface="Courier Prime"/>
                <a:ea typeface="Courier Prime"/>
                <a:cs typeface="Courier Prime"/>
                <a:sym typeface="Courier Prime"/>
              </a:rPr>
              <a:t>Average Overall rating of our Juniors</a:t>
            </a:r>
          </a:p>
        </p:txBody>
      </p:sp>
      <p:sp>
        <p:nvSpPr>
          <p:cNvPr name="TextBox 30" id="30"/>
          <p:cNvSpPr txBox="true"/>
          <p:nvPr/>
        </p:nvSpPr>
        <p:spPr>
          <a:xfrm rot="0">
            <a:off x="564559" y="6131248"/>
            <a:ext cx="6427977" cy="1152525"/>
          </a:xfrm>
          <a:prstGeom prst="rect">
            <a:avLst/>
          </a:prstGeom>
        </p:spPr>
        <p:txBody>
          <a:bodyPr anchor="t" rtlCol="false" tIns="0" lIns="0" bIns="0" rIns="0">
            <a:spAutoFit/>
          </a:bodyPr>
          <a:lstStyle/>
          <a:p>
            <a:pPr algn="l">
              <a:lnSpc>
                <a:spcPts val="8400"/>
              </a:lnSpc>
            </a:pPr>
            <a:r>
              <a:rPr lang="en-US" sz="6000" spc="-714">
                <a:solidFill>
                  <a:srgbClr val="BB7B27"/>
                </a:solidFill>
                <a:latin typeface="Lulo Clean 1"/>
                <a:ea typeface="Lulo Clean 1"/>
                <a:cs typeface="Lulo Clean 1"/>
                <a:sym typeface="Lulo Clean 1"/>
              </a:rPr>
              <a:t>+20%</a:t>
            </a:r>
          </a:p>
        </p:txBody>
      </p:sp>
      <p:sp>
        <p:nvSpPr>
          <p:cNvPr name="TextBox 31" id="31"/>
          <p:cNvSpPr txBox="true"/>
          <p:nvPr/>
        </p:nvSpPr>
        <p:spPr>
          <a:xfrm rot="0">
            <a:off x="3778547" y="6321748"/>
            <a:ext cx="7381140" cy="931545"/>
          </a:xfrm>
          <a:prstGeom prst="rect">
            <a:avLst/>
          </a:prstGeom>
        </p:spPr>
        <p:txBody>
          <a:bodyPr anchor="t" rtlCol="false" tIns="0" lIns="0" bIns="0" rIns="0">
            <a:spAutoFit/>
          </a:bodyPr>
          <a:lstStyle/>
          <a:p>
            <a:pPr algn="l">
              <a:lnSpc>
                <a:spcPts val="3780"/>
              </a:lnSpc>
            </a:pPr>
            <a:r>
              <a:rPr lang="en-US" sz="2700">
                <a:solidFill>
                  <a:srgbClr val="000000"/>
                </a:solidFill>
                <a:latin typeface="Courier Prime"/>
                <a:ea typeface="Courier Prime"/>
                <a:cs typeface="Courier Prime"/>
                <a:sym typeface="Courier Prime"/>
              </a:rPr>
              <a:t>The Average Growth in “Professional Development” of our Seniors</a:t>
            </a:r>
          </a:p>
        </p:txBody>
      </p:sp>
      <p:sp>
        <p:nvSpPr>
          <p:cNvPr name="TextBox 32" id="32"/>
          <p:cNvSpPr txBox="true"/>
          <p:nvPr/>
        </p:nvSpPr>
        <p:spPr>
          <a:xfrm rot="0">
            <a:off x="564559" y="7653977"/>
            <a:ext cx="6427977" cy="1152525"/>
          </a:xfrm>
          <a:prstGeom prst="rect">
            <a:avLst/>
          </a:prstGeom>
        </p:spPr>
        <p:txBody>
          <a:bodyPr anchor="t" rtlCol="false" tIns="0" lIns="0" bIns="0" rIns="0">
            <a:spAutoFit/>
          </a:bodyPr>
          <a:lstStyle/>
          <a:p>
            <a:pPr algn="l">
              <a:lnSpc>
                <a:spcPts val="8400"/>
              </a:lnSpc>
            </a:pPr>
            <a:r>
              <a:rPr lang="en-US" sz="6000" spc="-588">
                <a:solidFill>
                  <a:srgbClr val="BB7B27"/>
                </a:solidFill>
                <a:latin typeface="Lulo Clean 1"/>
                <a:ea typeface="Lulo Clean 1"/>
                <a:cs typeface="Lulo Clean 1"/>
                <a:sym typeface="Lulo Clean 1"/>
              </a:rPr>
              <a:t>-14%</a:t>
            </a:r>
          </a:p>
        </p:txBody>
      </p:sp>
      <p:sp>
        <p:nvSpPr>
          <p:cNvPr name="TextBox 33" id="33"/>
          <p:cNvSpPr txBox="true"/>
          <p:nvPr/>
        </p:nvSpPr>
        <p:spPr>
          <a:xfrm rot="0">
            <a:off x="3778547" y="7806377"/>
            <a:ext cx="7381140" cy="931545"/>
          </a:xfrm>
          <a:prstGeom prst="rect">
            <a:avLst/>
          </a:prstGeom>
        </p:spPr>
        <p:txBody>
          <a:bodyPr anchor="t" rtlCol="false" tIns="0" lIns="0" bIns="0" rIns="0">
            <a:spAutoFit/>
          </a:bodyPr>
          <a:lstStyle/>
          <a:p>
            <a:pPr algn="l">
              <a:lnSpc>
                <a:spcPts val="3780"/>
              </a:lnSpc>
            </a:pPr>
            <a:r>
              <a:rPr lang="en-US" sz="2700">
                <a:solidFill>
                  <a:srgbClr val="000000"/>
                </a:solidFill>
                <a:latin typeface="Courier Prime"/>
                <a:ea typeface="Courier Prime"/>
                <a:cs typeface="Courier Prime"/>
                <a:sym typeface="Courier Prime"/>
              </a:rPr>
              <a:t>The Average Decline in “Critical Thinking” of our Juniors***</a:t>
            </a:r>
          </a:p>
        </p:txBody>
      </p:sp>
      <p:sp>
        <p:nvSpPr>
          <p:cNvPr name="TextBox 34" id="34"/>
          <p:cNvSpPr txBox="true"/>
          <p:nvPr/>
        </p:nvSpPr>
        <p:spPr>
          <a:xfrm rot="0">
            <a:off x="2589246" y="9497721"/>
            <a:ext cx="13550463" cy="453390"/>
          </a:xfrm>
          <a:prstGeom prst="rect">
            <a:avLst/>
          </a:prstGeom>
        </p:spPr>
        <p:txBody>
          <a:bodyPr anchor="t" rtlCol="false" tIns="0" lIns="0" bIns="0" rIns="0">
            <a:spAutoFit/>
          </a:bodyPr>
          <a:lstStyle/>
          <a:p>
            <a:pPr algn="ctr">
              <a:lnSpc>
                <a:spcPts val="3359"/>
              </a:lnSpc>
              <a:spcBef>
                <a:spcPct val="0"/>
              </a:spcBef>
            </a:pPr>
            <a:r>
              <a:rPr lang="en-US" sz="2400" u="sng">
                <a:solidFill>
                  <a:srgbClr val="000000"/>
                </a:solidFill>
                <a:latin typeface="Lulo Clean 1"/>
                <a:ea typeface="Lulo Clean 1"/>
                <a:cs typeface="Lulo Clean 1"/>
                <a:sym typeface="Lulo Clean 1"/>
                <a:hlinkClick r:id="rId10" tooltip="https://tinyurl.com/nhhvhfmh"/>
              </a:rPr>
              <a:t>https://tinyurl.com/nhhvhfmh</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479045" y="-562999"/>
            <a:ext cx="10202160" cy="14198615"/>
            <a:chOff x="0" y="0"/>
            <a:chExt cx="2686989" cy="3739553"/>
          </a:xfrm>
        </p:grpSpPr>
        <p:sp>
          <p:nvSpPr>
            <p:cNvPr name="Freeform 3" id="3"/>
            <p:cNvSpPr/>
            <p:nvPr/>
          </p:nvSpPr>
          <p:spPr>
            <a:xfrm flipH="false" flipV="false" rot="0">
              <a:off x="0" y="0"/>
              <a:ext cx="2686989" cy="3739553"/>
            </a:xfrm>
            <a:custGeom>
              <a:avLst/>
              <a:gdLst/>
              <a:ahLst/>
              <a:cxnLst/>
              <a:rect r="r" b="b" t="t" l="l"/>
              <a:pathLst>
                <a:path h="3739553" w="2686989">
                  <a:moveTo>
                    <a:pt x="0" y="0"/>
                  </a:moveTo>
                  <a:lnTo>
                    <a:pt x="2686989" y="0"/>
                  </a:lnTo>
                  <a:lnTo>
                    <a:pt x="2686989" y="3739553"/>
                  </a:lnTo>
                  <a:lnTo>
                    <a:pt x="0" y="3739553"/>
                  </a:lnTo>
                  <a:close/>
                </a:path>
              </a:pathLst>
            </a:custGeom>
            <a:solidFill>
              <a:srgbClr val="FFFFFF"/>
            </a:solidFill>
            <a:ln w="161925" cap="sq">
              <a:solidFill>
                <a:srgbClr val="BB832C"/>
              </a:solidFill>
              <a:prstDash val="solid"/>
              <a:miter/>
            </a:ln>
          </p:spPr>
        </p:sp>
        <p:sp>
          <p:nvSpPr>
            <p:cNvPr name="TextBox 4" id="4"/>
            <p:cNvSpPr txBox="true"/>
            <p:nvPr/>
          </p:nvSpPr>
          <p:spPr>
            <a:xfrm>
              <a:off x="0" y="-47625"/>
              <a:ext cx="2686989" cy="3787178"/>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2443187" y="8238508"/>
            <a:ext cx="2274244" cy="2048492"/>
          </a:xfrm>
          <a:custGeom>
            <a:avLst/>
            <a:gdLst/>
            <a:ahLst/>
            <a:cxnLst/>
            <a:rect r="r" b="b" t="t" l="l"/>
            <a:pathLst>
              <a:path h="2048492" w="2274244">
                <a:moveTo>
                  <a:pt x="0" y="0"/>
                </a:moveTo>
                <a:lnTo>
                  <a:pt x="2274244" y="0"/>
                </a:lnTo>
                <a:lnTo>
                  <a:pt x="2274244" y="2048492"/>
                </a:lnTo>
                <a:lnTo>
                  <a:pt x="0" y="20484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158839" y="6322003"/>
            <a:ext cx="2931277" cy="2931277"/>
          </a:xfrm>
          <a:custGeom>
            <a:avLst/>
            <a:gdLst/>
            <a:ahLst/>
            <a:cxnLst/>
            <a:rect r="r" b="b" t="t" l="l"/>
            <a:pathLst>
              <a:path h="2931277" w="2931277">
                <a:moveTo>
                  <a:pt x="0" y="0"/>
                </a:moveTo>
                <a:lnTo>
                  <a:pt x="2931278" y="0"/>
                </a:lnTo>
                <a:lnTo>
                  <a:pt x="2931278"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600713" y="694344"/>
            <a:ext cx="8543287" cy="1949450"/>
          </a:xfrm>
          <a:prstGeom prst="rect">
            <a:avLst/>
          </a:prstGeom>
        </p:spPr>
        <p:txBody>
          <a:bodyPr anchor="t" rtlCol="false" tIns="0" lIns="0" bIns="0" rIns="0">
            <a:spAutoFit/>
          </a:bodyPr>
          <a:lstStyle/>
          <a:p>
            <a:pPr algn="l">
              <a:lnSpc>
                <a:spcPts val="6999"/>
              </a:lnSpc>
            </a:pPr>
            <a:r>
              <a:rPr lang="en-US" sz="6999" spc="69">
                <a:solidFill>
                  <a:srgbClr val="BB7B27"/>
                </a:solidFill>
                <a:latin typeface="Lulo Clean 1"/>
                <a:ea typeface="Lulo Clean 1"/>
                <a:cs typeface="Lulo Clean 1"/>
                <a:sym typeface="Lulo Clean 1"/>
              </a:rPr>
              <a:t>WHAT’S</a:t>
            </a:r>
            <a:r>
              <a:rPr lang="en-US" sz="6999" spc="69">
                <a:solidFill>
                  <a:srgbClr val="171514"/>
                </a:solidFill>
                <a:latin typeface="Lulo Clean 1"/>
                <a:ea typeface="Lulo Clean 1"/>
                <a:cs typeface="Lulo Clean 1"/>
                <a:sym typeface="Lulo Clean 1"/>
              </a:rPr>
              <a:t> NEXT?</a:t>
            </a:r>
          </a:p>
        </p:txBody>
      </p:sp>
      <p:sp>
        <p:nvSpPr>
          <p:cNvPr name="Freeform 8" id="8"/>
          <p:cNvSpPr/>
          <p:nvPr/>
        </p:nvSpPr>
        <p:spPr>
          <a:xfrm flipH="false" flipV="false" rot="0">
            <a:off x="15090117" y="6331476"/>
            <a:ext cx="2931277" cy="2931277"/>
          </a:xfrm>
          <a:custGeom>
            <a:avLst/>
            <a:gdLst/>
            <a:ahLst/>
            <a:cxnLst/>
            <a:rect r="r" b="b" t="t" l="l"/>
            <a:pathLst>
              <a:path h="2931277" w="2931277">
                <a:moveTo>
                  <a:pt x="0" y="0"/>
                </a:moveTo>
                <a:lnTo>
                  <a:pt x="2931277" y="0"/>
                </a:lnTo>
                <a:lnTo>
                  <a:pt x="2931277"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8021394" y="6331476"/>
            <a:ext cx="2931277" cy="2931277"/>
          </a:xfrm>
          <a:custGeom>
            <a:avLst/>
            <a:gdLst/>
            <a:ahLst/>
            <a:cxnLst/>
            <a:rect r="r" b="b" t="t" l="l"/>
            <a:pathLst>
              <a:path h="2931277" w="2931277">
                <a:moveTo>
                  <a:pt x="0" y="0"/>
                </a:moveTo>
                <a:lnTo>
                  <a:pt x="2931278" y="0"/>
                </a:lnTo>
                <a:lnTo>
                  <a:pt x="2931278"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3466925" y="575783"/>
            <a:ext cx="2810864" cy="2810864"/>
          </a:xfrm>
          <a:custGeom>
            <a:avLst/>
            <a:gdLst/>
            <a:ahLst/>
            <a:cxnLst/>
            <a:rect r="r" b="b" t="t" l="l"/>
            <a:pathLst>
              <a:path h="2810864" w="2810864">
                <a:moveTo>
                  <a:pt x="0" y="0"/>
                </a:moveTo>
                <a:lnTo>
                  <a:pt x="2810864" y="0"/>
                </a:lnTo>
                <a:lnTo>
                  <a:pt x="2810864" y="2810864"/>
                </a:lnTo>
                <a:lnTo>
                  <a:pt x="0" y="28108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8854876" y="1329451"/>
            <a:ext cx="2931277" cy="2931277"/>
          </a:xfrm>
          <a:custGeom>
            <a:avLst/>
            <a:gdLst/>
            <a:ahLst/>
            <a:cxnLst/>
            <a:rect r="r" b="b" t="t" l="l"/>
            <a:pathLst>
              <a:path h="2931277" w="2931277">
                <a:moveTo>
                  <a:pt x="0" y="0"/>
                </a:moveTo>
                <a:lnTo>
                  <a:pt x="2931278" y="0"/>
                </a:lnTo>
                <a:lnTo>
                  <a:pt x="2931278"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1786154" y="1329451"/>
            <a:ext cx="2931277" cy="2931277"/>
          </a:xfrm>
          <a:custGeom>
            <a:avLst/>
            <a:gdLst/>
            <a:ahLst/>
            <a:cxnLst/>
            <a:rect r="r" b="b" t="t" l="l"/>
            <a:pathLst>
              <a:path h="2931277" w="2931277">
                <a:moveTo>
                  <a:pt x="0" y="0"/>
                </a:moveTo>
                <a:lnTo>
                  <a:pt x="2931277" y="0"/>
                </a:lnTo>
                <a:lnTo>
                  <a:pt x="2931277" y="2931278"/>
                </a:lnTo>
                <a:lnTo>
                  <a:pt x="0" y="2931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9999108" y="1447432"/>
            <a:ext cx="8022286" cy="7392137"/>
          </a:xfrm>
          <a:custGeom>
            <a:avLst/>
            <a:gdLst/>
            <a:ahLst/>
            <a:cxnLst/>
            <a:rect r="r" b="b" t="t" l="l"/>
            <a:pathLst>
              <a:path h="7392137" w="8022286">
                <a:moveTo>
                  <a:pt x="0" y="0"/>
                </a:moveTo>
                <a:lnTo>
                  <a:pt x="8022286" y="0"/>
                </a:lnTo>
                <a:lnTo>
                  <a:pt x="8022286" y="7392136"/>
                </a:lnTo>
                <a:lnTo>
                  <a:pt x="0" y="7392136"/>
                </a:lnTo>
                <a:lnTo>
                  <a:pt x="0" y="0"/>
                </a:lnTo>
                <a:close/>
              </a:path>
            </a:pathLst>
          </a:custGeom>
          <a:blipFill>
            <a:blip r:embed="rId7"/>
            <a:stretch>
              <a:fillRect l="0" t="0" r="0" b="0"/>
            </a:stretch>
          </a:blipFill>
        </p:spPr>
      </p:sp>
      <p:sp>
        <p:nvSpPr>
          <p:cNvPr name="TextBox 14" id="14"/>
          <p:cNvSpPr txBox="true"/>
          <p:nvPr/>
        </p:nvSpPr>
        <p:spPr>
          <a:xfrm rot="0">
            <a:off x="600713" y="2977072"/>
            <a:ext cx="8307132" cy="5847079"/>
          </a:xfrm>
          <a:prstGeom prst="rect">
            <a:avLst/>
          </a:prstGeom>
        </p:spPr>
        <p:txBody>
          <a:bodyPr anchor="t" rtlCol="false" tIns="0" lIns="0" bIns="0" rIns="0">
            <a:spAutoFit/>
          </a:bodyPr>
          <a:lstStyle/>
          <a:p>
            <a:pPr algn="l" marL="755652" indent="-377826" lvl="1">
              <a:lnSpc>
                <a:spcPts val="7735"/>
              </a:lnSpc>
              <a:buFont typeface="Arial"/>
              <a:buChar char="•"/>
            </a:pPr>
            <a:r>
              <a:rPr lang="en-US" sz="3500">
                <a:solidFill>
                  <a:srgbClr val="171514"/>
                </a:solidFill>
                <a:latin typeface="Lulo Clean 1"/>
                <a:ea typeface="Lulo Clean 1"/>
                <a:cs typeface="Lulo Clean 1"/>
                <a:sym typeface="Lulo Clean 1"/>
              </a:rPr>
              <a:t>Transitioning teaching staff</a:t>
            </a:r>
          </a:p>
          <a:p>
            <a:pPr algn="l" marL="755652" indent="-377826" lvl="1">
              <a:lnSpc>
                <a:spcPts val="7735"/>
              </a:lnSpc>
              <a:buFont typeface="Arial"/>
              <a:buChar char="•"/>
            </a:pPr>
            <a:r>
              <a:rPr lang="en-US" sz="3500">
                <a:solidFill>
                  <a:srgbClr val="171514"/>
                </a:solidFill>
                <a:latin typeface="Lulo Clean 1"/>
                <a:ea typeface="Lulo Clean 1"/>
                <a:cs typeface="Lulo Clean 1"/>
                <a:sym typeface="Lulo Clean 1"/>
              </a:rPr>
              <a:t>Keeping Relationship Focus</a:t>
            </a:r>
          </a:p>
          <a:p>
            <a:pPr algn="l" marL="755652" indent="-377826" lvl="1">
              <a:lnSpc>
                <a:spcPts val="7735"/>
              </a:lnSpc>
              <a:buFont typeface="Arial"/>
              <a:buChar char="•"/>
            </a:pPr>
            <a:r>
              <a:rPr lang="en-US" sz="3500">
                <a:solidFill>
                  <a:srgbClr val="171514"/>
                </a:solidFill>
                <a:latin typeface="Lulo Clean 1"/>
                <a:ea typeface="Lulo Clean 1"/>
                <a:cs typeface="Lulo Clean 1"/>
                <a:sym typeface="Lulo Clean 1"/>
              </a:rPr>
              <a:t>Focusing on Human Skill Development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5F1EF"/>
        </a:solidFill>
      </p:bgPr>
    </p:bg>
    <p:spTree>
      <p:nvGrpSpPr>
        <p:cNvPr id="1" name=""/>
        <p:cNvGrpSpPr/>
        <p:nvPr/>
      </p:nvGrpSpPr>
      <p:grpSpPr>
        <a:xfrm>
          <a:off x="0" y="0"/>
          <a:ext cx="0" cy="0"/>
          <a:chOff x="0" y="0"/>
          <a:chExt cx="0" cy="0"/>
        </a:xfrm>
      </p:grpSpPr>
      <p:sp>
        <p:nvSpPr>
          <p:cNvPr name="Freeform 2" id="2"/>
          <p:cNvSpPr/>
          <p:nvPr/>
        </p:nvSpPr>
        <p:spPr>
          <a:xfrm flipH="false" flipV="false" rot="-5679396">
            <a:off x="13854151" y="-74107"/>
            <a:ext cx="6122542" cy="6802825"/>
          </a:xfrm>
          <a:custGeom>
            <a:avLst/>
            <a:gdLst/>
            <a:ahLst/>
            <a:cxnLst/>
            <a:rect r="r" b="b" t="t" l="l"/>
            <a:pathLst>
              <a:path h="6802825" w="6122542">
                <a:moveTo>
                  <a:pt x="0" y="0"/>
                </a:moveTo>
                <a:lnTo>
                  <a:pt x="6122542" y="0"/>
                </a:lnTo>
                <a:lnTo>
                  <a:pt x="6122542" y="6802825"/>
                </a:lnTo>
                <a:lnTo>
                  <a:pt x="0" y="68028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920503">
            <a:off x="2046827" y="5639713"/>
            <a:ext cx="5514468" cy="6127186"/>
          </a:xfrm>
          <a:custGeom>
            <a:avLst/>
            <a:gdLst/>
            <a:ahLst/>
            <a:cxnLst/>
            <a:rect r="r" b="b" t="t" l="l"/>
            <a:pathLst>
              <a:path h="6127186" w="5514468">
                <a:moveTo>
                  <a:pt x="0" y="0"/>
                </a:moveTo>
                <a:lnTo>
                  <a:pt x="5514468" y="0"/>
                </a:lnTo>
                <a:lnTo>
                  <a:pt x="5514468" y="6127186"/>
                </a:lnTo>
                <a:lnTo>
                  <a:pt x="0" y="61271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20503">
            <a:off x="-1287580" y="2523319"/>
            <a:ext cx="5514468" cy="6127186"/>
          </a:xfrm>
          <a:custGeom>
            <a:avLst/>
            <a:gdLst/>
            <a:ahLst/>
            <a:cxnLst/>
            <a:rect r="r" b="b" t="t" l="l"/>
            <a:pathLst>
              <a:path h="6127186" w="5514468">
                <a:moveTo>
                  <a:pt x="0" y="0"/>
                </a:moveTo>
                <a:lnTo>
                  <a:pt x="5514468" y="0"/>
                </a:lnTo>
                <a:lnTo>
                  <a:pt x="5514468" y="6127186"/>
                </a:lnTo>
                <a:lnTo>
                  <a:pt x="0" y="61271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679396">
            <a:off x="12357629" y="3450019"/>
            <a:ext cx="6919042" cy="7687825"/>
          </a:xfrm>
          <a:custGeom>
            <a:avLst/>
            <a:gdLst/>
            <a:ahLst/>
            <a:cxnLst/>
            <a:rect r="r" b="b" t="t" l="l"/>
            <a:pathLst>
              <a:path h="7687825" w="6919042">
                <a:moveTo>
                  <a:pt x="0" y="0"/>
                </a:moveTo>
                <a:lnTo>
                  <a:pt x="6919042" y="0"/>
                </a:lnTo>
                <a:lnTo>
                  <a:pt x="6919042" y="7687824"/>
                </a:lnTo>
                <a:lnTo>
                  <a:pt x="0" y="76878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 id="6"/>
          <p:cNvGrpSpPr/>
          <p:nvPr/>
        </p:nvGrpSpPr>
        <p:grpSpPr>
          <a:xfrm rot="0">
            <a:off x="-258106" y="-690804"/>
            <a:ext cx="18804212" cy="2762368"/>
            <a:chOff x="0" y="0"/>
            <a:chExt cx="3489409" cy="512600"/>
          </a:xfrm>
        </p:grpSpPr>
        <p:sp>
          <p:nvSpPr>
            <p:cNvPr name="Freeform 7" id="7"/>
            <p:cNvSpPr/>
            <p:nvPr/>
          </p:nvSpPr>
          <p:spPr>
            <a:xfrm flipH="false" flipV="false" rot="0">
              <a:off x="0" y="0"/>
              <a:ext cx="3489409" cy="512600"/>
            </a:xfrm>
            <a:custGeom>
              <a:avLst/>
              <a:gdLst/>
              <a:ahLst/>
              <a:cxnLst/>
              <a:rect r="r" b="b" t="t" l="l"/>
              <a:pathLst>
                <a:path h="512600" w="3489409">
                  <a:moveTo>
                    <a:pt x="0" y="0"/>
                  </a:moveTo>
                  <a:lnTo>
                    <a:pt x="3489409" y="0"/>
                  </a:lnTo>
                  <a:lnTo>
                    <a:pt x="3489409" y="512600"/>
                  </a:lnTo>
                  <a:lnTo>
                    <a:pt x="0" y="512600"/>
                  </a:lnTo>
                  <a:close/>
                </a:path>
              </a:pathLst>
            </a:custGeom>
            <a:solidFill>
              <a:srgbClr val="000000"/>
            </a:solidFill>
          </p:spPr>
        </p:sp>
        <p:sp>
          <p:nvSpPr>
            <p:cNvPr name="TextBox 8" id="8"/>
            <p:cNvSpPr txBox="true"/>
            <p:nvPr/>
          </p:nvSpPr>
          <p:spPr>
            <a:xfrm>
              <a:off x="0" y="-85725"/>
              <a:ext cx="3489409" cy="598325"/>
            </a:xfrm>
            <a:prstGeom prst="rect">
              <a:avLst/>
            </a:prstGeom>
          </p:spPr>
          <p:txBody>
            <a:bodyPr anchor="ctr" rtlCol="false" tIns="50800" lIns="50800" bIns="50800" rIns="50800"/>
            <a:lstStyle/>
            <a:p>
              <a:pPr algn="ctr">
                <a:lnSpc>
                  <a:spcPts val="3053"/>
                </a:lnSpc>
              </a:pPr>
            </a:p>
          </p:txBody>
        </p:sp>
      </p:grpSp>
      <p:sp>
        <p:nvSpPr>
          <p:cNvPr name="Freeform 9" id="9"/>
          <p:cNvSpPr/>
          <p:nvPr/>
        </p:nvSpPr>
        <p:spPr>
          <a:xfrm flipH="false" flipV="false" rot="9835806">
            <a:off x="5774740" y="-16388"/>
            <a:ext cx="1435488" cy="1573137"/>
          </a:xfrm>
          <a:custGeom>
            <a:avLst/>
            <a:gdLst/>
            <a:ahLst/>
            <a:cxnLst/>
            <a:rect r="r" b="b" t="t" l="l"/>
            <a:pathLst>
              <a:path h="1573137" w="1435488">
                <a:moveTo>
                  <a:pt x="0" y="0"/>
                </a:moveTo>
                <a:lnTo>
                  <a:pt x="1435488" y="0"/>
                </a:lnTo>
                <a:lnTo>
                  <a:pt x="1435488" y="1573138"/>
                </a:lnTo>
                <a:lnTo>
                  <a:pt x="0" y="15731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9835806">
            <a:off x="10075782" y="144975"/>
            <a:ext cx="1239167" cy="1357991"/>
          </a:xfrm>
          <a:custGeom>
            <a:avLst/>
            <a:gdLst/>
            <a:ahLst/>
            <a:cxnLst/>
            <a:rect r="r" b="b" t="t" l="l"/>
            <a:pathLst>
              <a:path h="1357991" w="1239167">
                <a:moveTo>
                  <a:pt x="0" y="0"/>
                </a:moveTo>
                <a:lnTo>
                  <a:pt x="1239166" y="0"/>
                </a:lnTo>
                <a:lnTo>
                  <a:pt x="1239166" y="1357991"/>
                </a:lnTo>
                <a:lnTo>
                  <a:pt x="0" y="13579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9835806">
            <a:off x="16625733" y="-175229"/>
            <a:ext cx="2197171" cy="2407859"/>
          </a:xfrm>
          <a:custGeom>
            <a:avLst/>
            <a:gdLst/>
            <a:ahLst/>
            <a:cxnLst/>
            <a:rect r="r" b="b" t="t" l="l"/>
            <a:pathLst>
              <a:path h="2407859" w="2197171">
                <a:moveTo>
                  <a:pt x="0" y="0"/>
                </a:moveTo>
                <a:lnTo>
                  <a:pt x="2197171" y="0"/>
                </a:lnTo>
                <a:lnTo>
                  <a:pt x="2197171" y="2407858"/>
                </a:lnTo>
                <a:lnTo>
                  <a:pt x="0" y="24078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10676042">
            <a:off x="10866255" y="2698616"/>
            <a:ext cx="1056432" cy="1157733"/>
          </a:xfrm>
          <a:custGeom>
            <a:avLst/>
            <a:gdLst/>
            <a:ahLst/>
            <a:cxnLst/>
            <a:rect r="r" b="b" t="t" l="l"/>
            <a:pathLst>
              <a:path h="1157733" w="1056432">
                <a:moveTo>
                  <a:pt x="0" y="0"/>
                </a:moveTo>
                <a:lnTo>
                  <a:pt x="1056432" y="0"/>
                </a:lnTo>
                <a:lnTo>
                  <a:pt x="1056432" y="1157733"/>
                </a:lnTo>
                <a:lnTo>
                  <a:pt x="0" y="11577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308204">
            <a:off x="5966060" y="2826191"/>
            <a:ext cx="1499403" cy="1643181"/>
          </a:xfrm>
          <a:custGeom>
            <a:avLst/>
            <a:gdLst/>
            <a:ahLst/>
            <a:cxnLst/>
            <a:rect r="r" b="b" t="t" l="l"/>
            <a:pathLst>
              <a:path h="1643181" w="1499403">
                <a:moveTo>
                  <a:pt x="0" y="0"/>
                </a:moveTo>
                <a:lnTo>
                  <a:pt x="1499403" y="0"/>
                </a:lnTo>
                <a:lnTo>
                  <a:pt x="1499403" y="1643181"/>
                </a:lnTo>
                <a:lnTo>
                  <a:pt x="0" y="164318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9835806">
            <a:off x="-534027" y="-605735"/>
            <a:ext cx="2197171" cy="2407859"/>
          </a:xfrm>
          <a:custGeom>
            <a:avLst/>
            <a:gdLst/>
            <a:ahLst/>
            <a:cxnLst/>
            <a:rect r="r" b="b" t="t" l="l"/>
            <a:pathLst>
              <a:path h="2407859" w="2197171">
                <a:moveTo>
                  <a:pt x="0" y="0"/>
                </a:moveTo>
                <a:lnTo>
                  <a:pt x="2197171" y="0"/>
                </a:lnTo>
                <a:lnTo>
                  <a:pt x="2197171" y="2407859"/>
                </a:lnTo>
                <a:lnTo>
                  <a:pt x="0" y="240785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9835806">
            <a:off x="1759986" y="-433748"/>
            <a:ext cx="2197171" cy="2407859"/>
          </a:xfrm>
          <a:custGeom>
            <a:avLst/>
            <a:gdLst/>
            <a:ahLst/>
            <a:cxnLst/>
            <a:rect r="r" b="b" t="t" l="l"/>
            <a:pathLst>
              <a:path h="2407859" w="2197171">
                <a:moveTo>
                  <a:pt x="0" y="0"/>
                </a:moveTo>
                <a:lnTo>
                  <a:pt x="2197171" y="0"/>
                </a:lnTo>
                <a:lnTo>
                  <a:pt x="2197171" y="2407858"/>
                </a:lnTo>
                <a:lnTo>
                  <a:pt x="0" y="24078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9835806">
            <a:off x="4004982" y="-433748"/>
            <a:ext cx="2197171" cy="2407859"/>
          </a:xfrm>
          <a:custGeom>
            <a:avLst/>
            <a:gdLst/>
            <a:ahLst/>
            <a:cxnLst/>
            <a:rect r="r" b="b" t="t" l="l"/>
            <a:pathLst>
              <a:path h="2407859" w="2197171">
                <a:moveTo>
                  <a:pt x="0" y="0"/>
                </a:moveTo>
                <a:lnTo>
                  <a:pt x="2197170" y="0"/>
                </a:lnTo>
                <a:lnTo>
                  <a:pt x="2197170" y="2407858"/>
                </a:lnTo>
                <a:lnTo>
                  <a:pt x="0" y="24078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6889003">
            <a:off x="15204830" y="805328"/>
            <a:ext cx="3421184" cy="3749243"/>
          </a:xfrm>
          <a:custGeom>
            <a:avLst/>
            <a:gdLst/>
            <a:ahLst/>
            <a:cxnLst/>
            <a:rect r="r" b="b" t="t" l="l"/>
            <a:pathLst>
              <a:path h="3749243" w="3421184">
                <a:moveTo>
                  <a:pt x="0" y="0"/>
                </a:moveTo>
                <a:lnTo>
                  <a:pt x="3421184" y="0"/>
                </a:lnTo>
                <a:lnTo>
                  <a:pt x="3421184" y="3749243"/>
                </a:lnTo>
                <a:lnTo>
                  <a:pt x="0" y="374924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8" id="18"/>
          <p:cNvSpPr txBox="true"/>
          <p:nvPr/>
        </p:nvSpPr>
        <p:spPr>
          <a:xfrm rot="0">
            <a:off x="3086951" y="283870"/>
            <a:ext cx="12114098" cy="1549487"/>
          </a:xfrm>
          <a:prstGeom prst="rect">
            <a:avLst/>
          </a:prstGeom>
        </p:spPr>
        <p:txBody>
          <a:bodyPr anchor="t" rtlCol="false" tIns="0" lIns="0" bIns="0" rIns="0">
            <a:spAutoFit/>
          </a:bodyPr>
          <a:lstStyle/>
          <a:p>
            <a:pPr algn="ctr">
              <a:lnSpc>
                <a:spcPts val="11402"/>
              </a:lnSpc>
              <a:spcBef>
                <a:spcPct val="0"/>
              </a:spcBef>
            </a:pPr>
            <a:r>
              <a:rPr lang="en-US" sz="8144">
                <a:solidFill>
                  <a:srgbClr val="BB7B27"/>
                </a:solidFill>
                <a:latin typeface="Lulo Clean 1"/>
                <a:ea typeface="Lulo Clean 1"/>
                <a:cs typeface="Lulo Clean 1"/>
                <a:sym typeface="Lulo Clean 1"/>
              </a:rPr>
              <a:t>QUestions? </a:t>
            </a:r>
          </a:p>
        </p:txBody>
      </p:sp>
      <p:pic>
        <p:nvPicPr>
          <p:cNvPr name="Picture 19" id="19"/>
          <p:cNvPicPr>
            <a:picLocks noChangeAspect="true"/>
          </p:cNvPicPr>
          <p:nvPr>
            <a:videoFile r:link="rId8"/>
          </p:nvPr>
        </p:nvPicPr>
        <p:blipFill>
          <a:blip r:embed="rId7"/>
          <a:stretch>
            <a:fillRect/>
          </a:stretch>
        </p:blipFill>
        <p:spPr>
          <a:xfrm rot="-68004">
            <a:off x="13246284" y="2386861"/>
            <a:ext cx="4154502" cy="7391551"/>
          </a:xfrm>
          <a:prstGeom prst="rect">
            <a:avLst/>
          </a:prstGeom>
        </p:spPr>
      </p:pic>
      <p:sp>
        <p:nvSpPr>
          <p:cNvPr name="Freeform 20" id="20"/>
          <p:cNvSpPr/>
          <p:nvPr/>
        </p:nvSpPr>
        <p:spPr>
          <a:xfrm flipH="false" flipV="false" rot="-381754">
            <a:off x="597680" y="3393109"/>
            <a:ext cx="4978543" cy="4387606"/>
          </a:xfrm>
          <a:custGeom>
            <a:avLst/>
            <a:gdLst/>
            <a:ahLst/>
            <a:cxnLst/>
            <a:rect r="r" b="b" t="t" l="l"/>
            <a:pathLst>
              <a:path h="4387606" w="4978543">
                <a:moveTo>
                  <a:pt x="0" y="0"/>
                </a:moveTo>
                <a:lnTo>
                  <a:pt x="4978543" y="0"/>
                </a:lnTo>
                <a:lnTo>
                  <a:pt x="4978543" y="4387606"/>
                </a:lnTo>
                <a:lnTo>
                  <a:pt x="0" y="4387606"/>
                </a:lnTo>
                <a:lnTo>
                  <a:pt x="0" y="0"/>
                </a:lnTo>
                <a:close/>
              </a:path>
            </a:pathLst>
          </a:custGeom>
          <a:blipFill>
            <a:blip r:embed="rId9"/>
            <a:stretch>
              <a:fillRect l="-3082" t="-1992" r="0" b="-53962"/>
            </a:stretch>
          </a:blipFill>
        </p:spPr>
      </p:sp>
      <p:sp>
        <p:nvSpPr>
          <p:cNvPr name="Freeform 21" id="21"/>
          <p:cNvSpPr/>
          <p:nvPr/>
        </p:nvSpPr>
        <p:spPr>
          <a:xfrm flipH="false" flipV="false" rot="187813">
            <a:off x="6544319" y="4032271"/>
            <a:ext cx="5888955" cy="4729361"/>
          </a:xfrm>
          <a:custGeom>
            <a:avLst/>
            <a:gdLst/>
            <a:ahLst/>
            <a:cxnLst/>
            <a:rect r="r" b="b" t="t" l="l"/>
            <a:pathLst>
              <a:path h="4729361" w="5888955">
                <a:moveTo>
                  <a:pt x="0" y="0"/>
                </a:moveTo>
                <a:lnTo>
                  <a:pt x="5888955" y="0"/>
                </a:lnTo>
                <a:lnTo>
                  <a:pt x="5888955" y="4729362"/>
                </a:lnTo>
                <a:lnTo>
                  <a:pt x="0" y="4729362"/>
                </a:lnTo>
                <a:lnTo>
                  <a:pt x="0" y="0"/>
                </a:lnTo>
                <a:close/>
              </a:path>
            </a:pathLst>
          </a:custGeom>
          <a:blipFill>
            <a:blip r:embed="rId10"/>
            <a:stretch>
              <a:fillRect l="0" t="-52848" r="0" b="-13177"/>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2031726"/>
            <a:ext cx="18288000" cy="9647583"/>
          </a:xfrm>
          <a:custGeom>
            <a:avLst/>
            <a:gdLst/>
            <a:ahLst/>
            <a:cxnLst/>
            <a:rect r="r" b="b" t="t" l="l"/>
            <a:pathLst>
              <a:path h="9647583" w="18288000">
                <a:moveTo>
                  <a:pt x="0" y="0"/>
                </a:moveTo>
                <a:lnTo>
                  <a:pt x="18288000" y="0"/>
                </a:lnTo>
                <a:lnTo>
                  <a:pt x="18288000" y="9647583"/>
                </a:lnTo>
                <a:lnTo>
                  <a:pt x="0" y="9647583"/>
                </a:lnTo>
                <a:lnTo>
                  <a:pt x="0" y="0"/>
                </a:lnTo>
                <a:close/>
              </a:path>
            </a:pathLst>
          </a:custGeom>
          <a:blipFill>
            <a:blip r:embed="rId3">
              <a:alphaModFix amt="51000"/>
            </a:blip>
            <a:stretch>
              <a:fillRect l="-6733" t="-56917" r="-10247" b="-9394"/>
            </a:stretch>
          </a:blipFill>
        </p:spPr>
      </p:sp>
      <p:grpSp>
        <p:nvGrpSpPr>
          <p:cNvPr name="Group 3" id="3"/>
          <p:cNvGrpSpPr/>
          <p:nvPr/>
        </p:nvGrpSpPr>
        <p:grpSpPr>
          <a:xfrm rot="0">
            <a:off x="0" y="5878261"/>
            <a:ext cx="18288000" cy="4408739"/>
            <a:chOff x="0" y="0"/>
            <a:chExt cx="4816593" cy="1161149"/>
          </a:xfrm>
        </p:grpSpPr>
        <p:sp>
          <p:nvSpPr>
            <p:cNvPr name="Freeform 4" id="4"/>
            <p:cNvSpPr/>
            <p:nvPr/>
          </p:nvSpPr>
          <p:spPr>
            <a:xfrm flipH="false" flipV="false" rot="0">
              <a:off x="0" y="0"/>
              <a:ext cx="4816592" cy="1161149"/>
            </a:xfrm>
            <a:custGeom>
              <a:avLst/>
              <a:gdLst/>
              <a:ahLst/>
              <a:cxnLst/>
              <a:rect r="r" b="b" t="t" l="l"/>
              <a:pathLst>
                <a:path h="1161149" w="4816592">
                  <a:moveTo>
                    <a:pt x="0" y="0"/>
                  </a:moveTo>
                  <a:lnTo>
                    <a:pt x="4816592" y="0"/>
                  </a:lnTo>
                  <a:lnTo>
                    <a:pt x="4816592" y="1161149"/>
                  </a:lnTo>
                  <a:lnTo>
                    <a:pt x="0" y="1161149"/>
                  </a:lnTo>
                  <a:close/>
                </a:path>
              </a:pathLst>
            </a:custGeom>
            <a:solidFill>
              <a:srgbClr val="000000"/>
            </a:solidFill>
          </p:spPr>
        </p:sp>
        <p:sp>
          <p:nvSpPr>
            <p:cNvPr name="TextBox 5" id="5"/>
            <p:cNvSpPr txBox="true"/>
            <p:nvPr/>
          </p:nvSpPr>
          <p:spPr>
            <a:xfrm>
              <a:off x="0" y="-47625"/>
              <a:ext cx="4816593" cy="1208774"/>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2978211" y="6117115"/>
            <a:ext cx="16915789" cy="3336946"/>
          </a:xfrm>
          <a:prstGeom prst="rect">
            <a:avLst/>
          </a:prstGeom>
        </p:spPr>
        <p:txBody>
          <a:bodyPr anchor="t" rtlCol="false" tIns="0" lIns="0" bIns="0" rIns="0">
            <a:spAutoFit/>
          </a:bodyPr>
          <a:lstStyle/>
          <a:p>
            <a:pPr algn="l">
              <a:lnSpc>
                <a:spcPts val="6305"/>
              </a:lnSpc>
            </a:pPr>
            <a:r>
              <a:rPr lang="en-US" b="true" sz="5838">
                <a:solidFill>
                  <a:srgbClr val="FFFFFF"/>
                </a:solidFill>
                <a:latin typeface="Lulo Clean 1"/>
                <a:ea typeface="Lulo Clean 1"/>
                <a:cs typeface="Lulo Clean 1"/>
                <a:sym typeface="Lulo Clean 1"/>
              </a:rPr>
              <a:t>Bay High is A </a:t>
            </a:r>
            <a:r>
              <a:rPr lang="en-US" b="true" sz="5838">
                <a:solidFill>
                  <a:srgbClr val="BB7B27"/>
                </a:solidFill>
                <a:latin typeface="Lulo Clean 1"/>
                <a:ea typeface="Lulo Clean 1"/>
                <a:cs typeface="Lulo Clean 1"/>
                <a:sym typeface="Lulo Clean 1"/>
              </a:rPr>
              <a:t>Lincoln Public Schools high school focus program</a:t>
            </a:r>
            <a:r>
              <a:rPr lang="en-US" b="true" sz="5838">
                <a:solidFill>
                  <a:srgbClr val="FFFFFF"/>
                </a:solidFill>
                <a:latin typeface="Lulo Clean 1"/>
                <a:ea typeface="Lulo Clean 1"/>
                <a:cs typeface="Lulo Clean 1"/>
                <a:sym typeface="Lulo Clean 1"/>
              </a:rPr>
              <a:t> located at The Bay LNK.</a:t>
            </a:r>
          </a:p>
        </p:txBody>
      </p:sp>
      <p:sp>
        <p:nvSpPr>
          <p:cNvPr name="Freeform 7" id="7"/>
          <p:cNvSpPr/>
          <p:nvPr/>
        </p:nvSpPr>
        <p:spPr>
          <a:xfrm flipH="false" flipV="false" rot="0">
            <a:off x="0" y="5878261"/>
            <a:ext cx="2279087" cy="2279087"/>
          </a:xfrm>
          <a:custGeom>
            <a:avLst/>
            <a:gdLst/>
            <a:ahLst/>
            <a:cxnLst/>
            <a:rect r="r" b="b" t="t" l="l"/>
            <a:pathLst>
              <a:path h="2279087" w="2279087">
                <a:moveTo>
                  <a:pt x="0" y="0"/>
                </a:moveTo>
                <a:lnTo>
                  <a:pt x="2279087" y="0"/>
                </a:lnTo>
                <a:lnTo>
                  <a:pt x="2279087" y="2279087"/>
                </a:lnTo>
                <a:lnTo>
                  <a:pt x="0" y="22790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true" rot="0">
            <a:off x="0" y="8157348"/>
            <a:ext cx="2279087" cy="2279087"/>
          </a:xfrm>
          <a:custGeom>
            <a:avLst/>
            <a:gdLst/>
            <a:ahLst/>
            <a:cxnLst/>
            <a:rect r="r" b="b" t="t" l="l"/>
            <a:pathLst>
              <a:path h="2279087" w="2279087">
                <a:moveTo>
                  <a:pt x="0" y="2279087"/>
                </a:moveTo>
                <a:lnTo>
                  <a:pt x="2279087" y="2279087"/>
                </a:lnTo>
                <a:lnTo>
                  <a:pt x="2279087" y="0"/>
                </a:lnTo>
                <a:lnTo>
                  <a:pt x="0" y="0"/>
                </a:lnTo>
                <a:lnTo>
                  <a:pt x="0" y="2279087"/>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5400000">
            <a:off x="9560308" y="-2252616"/>
            <a:ext cx="4226389" cy="20488142"/>
          </a:xfrm>
          <a:custGeom>
            <a:avLst/>
            <a:gdLst/>
            <a:ahLst/>
            <a:cxnLst/>
            <a:rect r="r" b="b" t="t" l="l"/>
            <a:pathLst>
              <a:path h="20488142" w="4226389">
                <a:moveTo>
                  <a:pt x="0" y="0"/>
                </a:moveTo>
                <a:lnTo>
                  <a:pt x="4226390" y="0"/>
                </a:lnTo>
                <a:lnTo>
                  <a:pt x="4226390" y="20488142"/>
                </a:lnTo>
                <a:lnTo>
                  <a:pt x="0" y="20488142"/>
                </a:lnTo>
                <a:lnTo>
                  <a:pt x="0" y="0"/>
                </a:lnTo>
                <a:close/>
              </a:path>
            </a:pathLst>
          </a:custGeom>
          <a:blipFill>
            <a:blip r:embed="rId6">
              <a:alphaModFix amt="58000"/>
            </a:blip>
            <a:stretch>
              <a:fillRect l="-49924" t="0" r="-122757"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59" r="0" b="-9259"/>
            </a:stretch>
          </a:blipFill>
        </p:spPr>
      </p:sp>
      <p:sp>
        <p:nvSpPr>
          <p:cNvPr name="Freeform 3" id="3"/>
          <p:cNvSpPr/>
          <p:nvPr/>
        </p:nvSpPr>
        <p:spPr>
          <a:xfrm flipH="false" flipV="false" rot="-3174130">
            <a:off x="-552513" y="8183129"/>
            <a:ext cx="3803069" cy="5113370"/>
          </a:xfrm>
          <a:custGeom>
            <a:avLst/>
            <a:gdLst/>
            <a:ahLst/>
            <a:cxnLst/>
            <a:rect r="r" b="b" t="t" l="l"/>
            <a:pathLst>
              <a:path h="5113370" w="3803069">
                <a:moveTo>
                  <a:pt x="0" y="0"/>
                </a:moveTo>
                <a:lnTo>
                  <a:pt x="3803069" y="0"/>
                </a:lnTo>
                <a:lnTo>
                  <a:pt x="3803069" y="5113370"/>
                </a:lnTo>
                <a:lnTo>
                  <a:pt x="0" y="51133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440996" y="0"/>
            <a:ext cx="7777325" cy="5366354"/>
          </a:xfrm>
          <a:custGeom>
            <a:avLst/>
            <a:gdLst/>
            <a:ahLst/>
            <a:cxnLst/>
            <a:rect r="r" b="b" t="t" l="l"/>
            <a:pathLst>
              <a:path h="5366354" w="7777325">
                <a:moveTo>
                  <a:pt x="0" y="0"/>
                </a:moveTo>
                <a:lnTo>
                  <a:pt x="7777324" y="0"/>
                </a:lnTo>
                <a:lnTo>
                  <a:pt x="7777324" y="5366354"/>
                </a:lnTo>
                <a:lnTo>
                  <a:pt x="0" y="53663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0739550">
            <a:off x="-2981315" y="322586"/>
            <a:ext cx="12448197" cy="8589256"/>
          </a:xfrm>
          <a:custGeom>
            <a:avLst/>
            <a:gdLst/>
            <a:ahLst/>
            <a:cxnLst/>
            <a:rect r="r" b="b" t="t" l="l"/>
            <a:pathLst>
              <a:path h="8589256" w="12448197">
                <a:moveTo>
                  <a:pt x="0" y="0"/>
                </a:moveTo>
                <a:lnTo>
                  <a:pt x="12448196" y="0"/>
                </a:lnTo>
                <a:lnTo>
                  <a:pt x="12448196" y="8589256"/>
                </a:lnTo>
                <a:lnTo>
                  <a:pt x="0" y="858925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124344">
            <a:off x="592427" y="1135958"/>
            <a:ext cx="6122271" cy="1106924"/>
          </a:xfrm>
          <a:prstGeom prst="rect">
            <a:avLst/>
          </a:prstGeom>
        </p:spPr>
        <p:txBody>
          <a:bodyPr anchor="t" rtlCol="false" tIns="0" lIns="0" bIns="0" rIns="0">
            <a:spAutoFit/>
          </a:bodyPr>
          <a:lstStyle/>
          <a:p>
            <a:pPr algn="ctr">
              <a:lnSpc>
                <a:spcPts val="8286"/>
              </a:lnSpc>
            </a:pPr>
            <a:r>
              <a:rPr lang="en-US" sz="8286" spc="82">
                <a:solidFill>
                  <a:srgbClr val="171514"/>
                </a:solidFill>
                <a:latin typeface="League Gothic"/>
                <a:ea typeface="League Gothic"/>
                <a:cs typeface="League Gothic"/>
                <a:sym typeface="League Gothic"/>
              </a:rPr>
              <a:t>ABOUT BAY HIGH </a:t>
            </a:r>
          </a:p>
        </p:txBody>
      </p:sp>
      <p:sp>
        <p:nvSpPr>
          <p:cNvPr name="TextBox 7" id="7"/>
          <p:cNvSpPr txBox="true"/>
          <p:nvPr/>
        </p:nvSpPr>
        <p:spPr>
          <a:xfrm rot="0">
            <a:off x="11859844" y="758924"/>
            <a:ext cx="4709126" cy="854347"/>
          </a:xfrm>
          <a:prstGeom prst="rect">
            <a:avLst/>
          </a:prstGeom>
        </p:spPr>
        <p:txBody>
          <a:bodyPr anchor="t" rtlCol="false" tIns="0" lIns="0" bIns="0" rIns="0">
            <a:spAutoFit/>
          </a:bodyPr>
          <a:lstStyle/>
          <a:p>
            <a:pPr algn="ctr">
              <a:lnSpc>
                <a:spcPts val="6373"/>
              </a:lnSpc>
            </a:pPr>
            <a:r>
              <a:rPr lang="en-US" sz="6373" spc="63">
                <a:solidFill>
                  <a:srgbClr val="171514"/>
                </a:solidFill>
                <a:latin typeface="League Gothic"/>
                <a:ea typeface="League Gothic"/>
                <a:cs typeface="League Gothic"/>
                <a:sym typeface="League Gothic"/>
              </a:rPr>
              <a:t>ABOUT THE BAY LNK</a:t>
            </a:r>
          </a:p>
        </p:txBody>
      </p:sp>
      <p:sp>
        <p:nvSpPr>
          <p:cNvPr name="Freeform 8" id="8"/>
          <p:cNvSpPr/>
          <p:nvPr/>
        </p:nvSpPr>
        <p:spPr>
          <a:xfrm flipH="false" flipV="false" rot="-9285596">
            <a:off x="6602982" y="-955190"/>
            <a:ext cx="568592" cy="2569909"/>
          </a:xfrm>
          <a:custGeom>
            <a:avLst/>
            <a:gdLst/>
            <a:ahLst/>
            <a:cxnLst/>
            <a:rect r="r" b="b" t="t" l="l"/>
            <a:pathLst>
              <a:path h="2569909" w="568592">
                <a:moveTo>
                  <a:pt x="0" y="0"/>
                </a:moveTo>
                <a:lnTo>
                  <a:pt x="568592" y="0"/>
                </a:lnTo>
                <a:lnTo>
                  <a:pt x="568592" y="2569909"/>
                </a:lnTo>
                <a:lnTo>
                  <a:pt x="0" y="25699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2241216">
            <a:off x="17568117" y="-641402"/>
            <a:ext cx="480009" cy="2169532"/>
          </a:xfrm>
          <a:custGeom>
            <a:avLst/>
            <a:gdLst/>
            <a:ahLst/>
            <a:cxnLst/>
            <a:rect r="r" b="b" t="t" l="l"/>
            <a:pathLst>
              <a:path h="2169532" w="480009">
                <a:moveTo>
                  <a:pt x="0" y="0"/>
                </a:moveTo>
                <a:lnTo>
                  <a:pt x="480008" y="0"/>
                </a:lnTo>
                <a:lnTo>
                  <a:pt x="480008" y="2169532"/>
                </a:lnTo>
                <a:lnTo>
                  <a:pt x="0" y="21695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11859844" y="1793711"/>
            <a:ext cx="6255702" cy="2983779"/>
          </a:xfrm>
          <a:prstGeom prst="rect">
            <a:avLst/>
          </a:prstGeom>
        </p:spPr>
        <p:txBody>
          <a:bodyPr anchor="t" rtlCol="false" tIns="0" lIns="0" bIns="0" rIns="0">
            <a:spAutoFit/>
          </a:bodyPr>
          <a:lstStyle/>
          <a:p>
            <a:pPr algn="ctr">
              <a:lnSpc>
                <a:spcPts val="2972"/>
              </a:lnSpc>
            </a:pPr>
            <a:r>
              <a:rPr lang="en-US" sz="2123">
                <a:solidFill>
                  <a:srgbClr val="171514"/>
                </a:solidFill>
                <a:latin typeface="Courier Prime"/>
                <a:ea typeface="Courier Prime"/>
                <a:cs typeface="Courier Prime"/>
                <a:sym typeface="Courier Prime"/>
              </a:rPr>
              <a:t>The Bay LNK is</a:t>
            </a:r>
            <a:r>
              <a:rPr lang="en-US" sz="2123">
                <a:solidFill>
                  <a:srgbClr val="171514"/>
                </a:solidFill>
                <a:latin typeface="Courier Prime"/>
                <a:ea typeface="Courier Prime"/>
                <a:cs typeface="Courier Prime"/>
                <a:sym typeface="Courier Prime"/>
              </a:rPr>
              <a:t> Lincoln’s only youth-serving organization open until 10 p.m. on weeknights and midnight on weekends. Since 2010, it has done critical preventative work by providing a safe place to be, productive educational activities to do, and positive mentors who care.</a:t>
            </a:r>
          </a:p>
        </p:txBody>
      </p:sp>
      <p:sp>
        <p:nvSpPr>
          <p:cNvPr name="TextBox 11" id="11"/>
          <p:cNvSpPr txBox="true"/>
          <p:nvPr/>
        </p:nvSpPr>
        <p:spPr>
          <a:xfrm rot="118795">
            <a:off x="232281" y="2351230"/>
            <a:ext cx="8813140" cy="5973132"/>
          </a:xfrm>
          <a:prstGeom prst="rect">
            <a:avLst/>
          </a:prstGeom>
        </p:spPr>
        <p:txBody>
          <a:bodyPr anchor="t" rtlCol="false" tIns="0" lIns="0" bIns="0" rIns="0">
            <a:spAutoFit/>
          </a:bodyPr>
          <a:lstStyle/>
          <a:p>
            <a:pPr algn="ctr">
              <a:lnSpc>
                <a:spcPts val="3158"/>
              </a:lnSpc>
            </a:pPr>
            <a:r>
              <a:rPr lang="en-US" sz="2255">
                <a:solidFill>
                  <a:srgbClr val="171514"/>
                </a:solidFill>
                <a:latin typeface="Courier Prime"/>
                <a:ea typeface="Courier Prime"/>
                <a:cs typeface="Courier Prime"/>
                <a:sym typeface="Courier Prime"/>
              </a:rPr>
              <a:t>Bay High offers a future-focused curriculum centered on content creation and emerging digital technologies. Anchored in marketing, journalism, and entrepreneurship, students gain technical skills in our four pillars: photography, videography, graphic design, and podcasting. Our project-based learning model fosters innovation and creativity, extending education beyond traditional boundaries to cultivate the mindset, character, and collaborative abilities students need to thrive in creative industries and in life. With strong ties to The Bay, we incorporate student passions—skate, art, music, fashion, and gaming—as meaningful creative disciplines, empowering the next generation of creators and changemakers.</a:t>
            </a:r>
          </a:p>
        </p:txBody>
      </p:sp>
      <p:sp>
        <p:nvSpPr>
          <p:cNvPr name="Freeform 12" id="12"/>
          <p:cNvSpPr/>
          <p:nvPr/>
        </p:nvSpPr>
        <p:spPr>
          <a:xfrm flipH="false" flipV="false" rot="-3154061">
            <a:off x="334411" y="7610594"/>
            <a:ext cx="480009" cy="2169532"/>
          </a:xfrm>
          <a:custGeom>
            <a:avLst/>
            <a:gdLst/>
            <a:ahLst/>
            <a:cxnLst/>
            <a:rect r="r" b="b" t="t" l="l"/>
            <a:pathLst>
              <a:path h="2169532" w="480009">
                <a:moveTo>
                  <a:pt x="0" y="0"/>
                </a:moveTo>
                <a:lnTo>
                  <a:pt x="480009" y="0"/>
                </a:lnTo>
                <a:lnTo>
                  <a:pt x="480009" y="2169532"/>
                </a:lnTo>
                <a:lnTo>
                  <a:pt x="0" y="21695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3"/>
            <a:stretch>
              <a:fillRect l="-547" t="-1662" r="-2706" b="-1590"/>
            </a:stretch>
          </a:blipFill>
        </p:spPr>
      </p:sp>
      <p:sp>
        <p:nvSpPr>
          <p:cNvPr name="Freeform 3" id="3"/>
          <p:cNvSpPr/>
          <p:nvPr/>
        </p:nvSpPr>
        <p:spPr>
          <a:xfrm flipH="false" flipV="false" rot="-5400000">
            <a:off x="8200640" y="-7481509"/>
            <a:ext cx="1316247" cy="17267623"/>
          </a:xfrm>
          <a:custGeom>
            <a:avLst/>
            <a:gdLst/>
            <a:ahLst/>
            <a:cxnLst/>
            <a:rect r="r" b="b" t="t" l="l"/>
            <a:pathLst>
              <a:path h="17267623" w="1316247">
                <a:moveTo>
                  <a:pt x="0" y="0"/>
                </a:moveTo>
                <a:lnTo>
                  <a:pt x="1316247" y="0"/>
                </a:lnTo>
                <a:lnTo>
                  <a:pt x="1316247" y="17267623"/>
                </a:lnTo>
                <a:lnTo>
                  <a:pt x="0" y="17267623"/>
                </a:lnTo>
                <a:lnTo>
                  <a:pt x="0" y="0"/>
                </a:lnTo>
                <a:close/>
              </a:path>
            </a:pathLst>
          </a:custGeom>
          <a:blipFill>
            <a:blip r:embed="rId4"/>
            <a:stretch>
              <a:fillRect l="-796455" t="-2257" r="-52097" b="0"/>
            </a:stretch>
          </a:blipFill>
        </p:spPr>
      </p:sp>
      <p:sp>
        <p:nvSpPr>
          <p:cNvPr name="Freeform 4" id="4"/>
          <p:cNvSpPr/>
          <p:nvPr/>
        </p:nvSpPr>
        <p:spPr>
          <a:xfrm flipH="false" flipV="false" rot="0">
            <a:off x="6291897" y="368964"/>
            <a:ext cx="1271804" cy="1271804"/>
          </a:xfrm>
          <a:custGeom>
            <a:avLst/>
            <a:gdLst/>
            <a:ahLst/>
            <a:cxnLst/>
            <a:rect r="r" b="b" t="t" l="l"/>
            <a:pathLst>
              <a:path h="1271804" w="1271804">
                <a:moveTo>
                  <a:pt x="0" y="0"/>
                </a:moveTo>
                <a:lnTo>
                  <a:pt x="1271804" y="0"/>
                </a:lnTo>
                <a:lnTo>
                  <a:pt x="1271804" y="1271804"/>
                </a:lnTo>
                <a:lnTo>
                  <a:pt x="0" y="1271804"/>
                </a:lnTo>
                <a:lnTo>
                  <a:pt x="0" y="0"/>
                </a:lnTo>
                <a:close/>
              </a:path>
            </a:pathLst>
          </a:custGeom>
          <a:blipFill>
            <a:blip r:embed="rId5"/>
            <a:stretch>
              <a:fillRect l="0" t="0" r="0" b="0"/>
            </a:stretch>
          </a:blipFill>
        </p:spPr>
      </p:sp>
      <p:sp>
        <p:nvSpPr>
          <p:cNvPr name="Freeform 5" id="5"/>
          <p:cNvSpPr/>
          <p:nvPr/>
        </p:nvSpPr>
        <p:spPr>
          <a:xfrm flipH="false" flipV="false" rot="0">
            <a:off x="551271" y="8252311"/>
            <a:ext cx="7245147" cy="4075395"/>
          </a:xfrm>
          <a:custGeom>
            <a:avLst/>
            <a:gdLst/>
            <a:ahLst/>
            <a:cxnLst/>
            <a:rect r="r" b="b" t="t" l="l"/>
            <a:pathLst>
              <a:path h="4075395" w="7245147">
                <a:moveTo>
                  <a:pt x="0" y="0"/>
                </a:moveTo>
                <a:lnTo>
                  <a:pt x="7245147" y="0"/>
                </a:lnTo>
                <a:lnTo>
                  <a:pt x="7245147" y="4075395"/>
                </a:lnTo>
                <a:lnTo>
                  <a:pt x="0" y="407539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84380">
            <a:off x="-1978537" y="6753879"/>
            <a:ext cx="5777654" cy="3249930"/>
          </a:xfrm>
          <a:custGeom>
            <a:avLst/>
            <a:gdLst/>
            <a:ahLst/>
            <a:cxnLst/>
            <a:rect r="r" b="b" t="t" l="l"/>
            <a:pathLst>
              <a:path h="3249930" w="5777654">
                <a:moveTo>
                  <a:pt x="0" y="0"/>
                </a:moveTo>
                <a:lnTo>
                  <a:pt x="5777654" y="0"/>
                </a:lnTo>
                <a:lnTo>
                  <a:pt x="5777654" y="3249930"/>
                </a:lnTo>
                <a:lnTo>
                  <a:pt x="0" y="324993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3555675">
            <a:off x="-553097" y="5821095"/>
            <a:ext cx="5454719" cy="10317451"/>
          </a:xfrm>
          <a:custGeom>
            <a:avLst/>
            <a:gdLst/>
            <a:ahLst/>
            <a:cxnLst/>
            <a:rect r="r" b="b" t="t" l="l"/>
            <a:pathLst>
              <a:path h="10317451" w="5454719">
                <a:moveTo>
                  <a:pt x="0" y="0"/>
                </a:moveTo>
                <a:lnTo>
                  <a:pt x="5454719" y="0"/>
                </a:lnTo>
                <a:lnTo>
                  <a:pt x="5454719" y="10317451"/>
                </a:lnTo>
                <a:lnTo>
                  <a:pt x="0" y="10317451"/>
                </a:lnTo>
                <a:lnTo>
                  <a:pt x="0" y="0"/>
                </a:lnTo>
                <a:close/>
              </a:path>
            </a:pathLst>
          </a:custGeom>
          <a:blipFill>
            <a:blip r:embed="rId4"/>
            <a:stretch>
              <a:fillRect l="-32789" t="-1202" r="-2561" b="0"/>
            </a:stretch>
          </a:blipFill>
        </p:spPr>
      </p:sp>
      <p:sp>
        <p:nvSpPr>
          <p:cNvPr name="Freeform 8" id="8"/>
          <p:cNvSpPr/>
          <p:nvPr/>
        </p:nvSpPr>
        <p:spPr>
          <a:xfrm flipH="false" flipV="false" rot="0">
            <a:off x="-261212" y="6953817"/>
            <a:ext cx="3661861" cy="3661861"/>
          </a:xfrm>
          <a:custGeom>
            <a:avLst/>
            <a:gdLst/>
            <a:ahLst/>
            <a:cxnLst/>
            <a:rect r="r" b="b" t="t" l="l"/>
            <a:pathLst>
              <a:path h="3661861" w="3661861">
                <a:moveTo>
                  <a:pt x="0" y="0"/>
                </a:moveTo>
                <a:lnTo>
                  <a:pt x="3661861" y="0"/>
                </a:lnTo>
                <a:lnTo>
                  <a:pt x="3661861" y="3661861"/>
                </a:lnTo>
                <a:lnTo>
                  <a:pt x="0" y="3661861"/>
                </a:lnTo>
                <a:lnTo>
                  <a:pt x="0" y="0"/>
                </a:lnTo>
                <a:close/>
              </a:path>
            </a:pathLst>
          </a:custGeom>
          <a:blipFill>
            <a:blip r:embed="rId8"/>
            <a:stretch>
              <a:fillRect l="0" t="0" r="0" b="0"/>
            </a:stretch>
          </a:blipFill>
        </p:spPr>
      </p:sp>
      <p:pic>
        <p:nvPicPr>
          <p:cNvPr name="Picture 9" id="9">
            <a:hlinkClick action="ppaction://media"/>
          </p:cNvPr>
          <p:cNvPicPr>
            <a:picLocks noChangeAspect="true"/>
          </p:cNvPicPr>
          <p:nvPr>
            <a:videoFile r:link="rId10"/>
            <p:extLst>
              <p:ext uri="{DAA4B4D4-6D71-4841-9C94-3DE7FCFB9230}">
                <p14:media xmlns:p14="http://schemas.microsoft.com/office/powerpoint/2010/main" r:embed="rId11"/>
              </p:ext>
            </p:extLst>
          </p:nvPr>
        </p:nvPicPr>
        <p:blipFill>
          <a:blip r:embed="rId9"/>
          <a:srcRect l="0" t="0" r="0" b="0"/>
          <a:stretch>
            <a:fillRect/>
          </a:stretch>
        </p:blipFill>
        <p:spPr>
          <a:xfrm flipH="false" flipV="false" rot="0">
            <a:off x="4336725" y="6031897"/>
            <a:ext cx="7564628" cy="4255103"/>
          </a:xfrm>
          <a:prstGeom prst="rect">
            <a:avLst/>
          </a:prstGeom>
        </p:spPr>
      </p:pic>
      <p:sp>
        <p:nvSpPr>
          <p:cNvPr name="Freeform 10" id="10"/>
          <p:cNvSpPr/>
          <p:nvPr/>
        </p:nvSpPr>
        <p:spPr>
          <a:xfrm flipH="false" flipV="false" rot="0">
            <a:off x="11901353" y="6031897"/>
            <a:ext cx="6386647" cy="4255103"/>
          </a:xfrm>
          <a:custGeom>
            <a:avLst/>
            <a:gdLst/>
            <a:ahLst/>
            <a:cxnLst/>
            <a:rect r="r" b="b" t="t" l="l"/>
            <a:pathLst>
              <a:path h="4255103" w="6386647">
                <a:moveTo>
                  <a:pt x="0" y="0"/>
                </a:moveTo>
                <a:lnTo>
                  <a:pt x="6386647" y="0"/>
                </a:lnTo>
                <a:lnTo>
                  <a:pt x="6386647" y="4255103"/>
                </a:lnTo>
                <a:lnTo>
                  <a:pt x="0" y="4255103"/>
                </a:lnTo>
                <a:lnTo>
                  <a:pt x="0" y="0"/>
                </a:lnTo>
                <a:close/>
              </a:path>
            </a:pathLst>
          </a:custGeom>
          <a:blipFill>
            <a:blip r:embed="rId12"/>
            <a:stretch>
              <a:fillRect l="0" t="0" r="0" b="0"/>
            </a:stretch>
          </a:blipFill>
        </p:spPr>
      </p:sp>
      <p:sp>
        <p:nvSpPr>
          <p:cNvPr name="TextBox 11" id="11"/>
          <p:cNvSpPr txBox="true"/>
          <p:nvPr/>
        </p:nvSpPr>
        <p:spPr>
          <a:xfrm rot="0">
            <a:off x="1741976" y="679990"/>
            <a:ext cx="15017511" cy="915714"/>
          </a:xfrm>
          <a:prstGeom prst="rect">
            <a:avLst/>
          </a:prstGeom>
        </p:spPr>
        <p:txBody>
          <a:bodyPr anchor="t" rtlCol="false" tIns="0" lIns="0" bIns="0" rIns="0">
            <a:spAutoFit/>
          </a:bodyPr>
          <a:lstStyle/>
          <a:p>
            <a:pPr algn="ctr">
              <a:lnSpc>
                <a:spcPts val="6752"/>
              </a:lnSpc>
            </a:pPr>
            <a:r>
              <a:rPr lang="en-US" sz="4823">
                <a:solidFill>
                  <a:srgbClr val="BB7B27"/>
                </a:solidFill>
                <a:latin typeface="Lulo Clean 1"/>
                <a:ea typeface="Lulo Clean 1"/>
                <a:cs typeface="Lulo Clean 1"/>
                <a:sym typeface="Lulo Clean 1"/>
              </a:rPr>
              <a:t>HOW IT STARTED</a:t>
            </a:r>
          </a:p>
        </p:txBody>
      </p:sp>
      <p:sp>
        <p:nvSpPr>
          <p:cNvPr name="TextBox 12" id="12"/>
          <p:cNvSpPr txBox="true"/>
          <p:nvPr/>
        </p:nvSpPr>
        <p:spPr>
          <a:xfrm rot="0">
            <a:off x="756135" y="1992037"/>
            <a:ext cx="16775730" cy="3616325"/>
          </a:xfrm>
          <a:prstGeom prst="rect">
            <a:avLst/>
          </a:prstGeom>
        </p:spPr>
        <p:txBody>
          <a:bodyPr anchor="t" rtlCol="false" tIns="0" lIns="0" bIns="0" rIns="0">
            <a:spAutoFit/>
          </a:bodyPr>
          <a:lstStyle/>
          <a:p>
            <a:pPr algn="l">
              <a:lnSpc>
                <a:spcPts val="7000"/>
              </a:lnSpc>
            </a:pPr>
            <a:r>
              <a:rPr lang="en-US" sz="5000">
                <a:solidFill>
                  <a:srgbClr val="BB7B27"/>
                </a:solidFill>
                <a:latin typeface="Lulo Clean 1"/>
                <a:ea typeface="Lulo Clean 1"/>
                <a:cs typeface="Lulo Clean 1"/>
                <a:sym typeface="Lulo Clean 1"/>
              </a:rPr>
              <a:t>DREAMERS VS DOERS</a:t>
            </a:r>
          </a:p>
          <a:p>
            <a:pPr algn="l" marL="1079501" indent="-539750" lvl="1">
              <a:lnSpc>
                <a:spcPts val="7000"/>
              </a:lnSpc>
              <a:buFont typeface="Arial"/>
              <a:buChar char="•"/>
            </a:pPr>
            <a:r>
              <a:rPr lang="en-US" sz="5000">
                <a:solidFill>
                  <a:srgbClr val="000000"/>
                </a:solidFill>
                <a:latin typeface="Courier Prime"/>
                <a:ea typeface="Courier Prime"/>
                <a:cs typeface="Courier Prime"/>
                <a:sym typeface="Courier Prime"/>
              </a:rPr>
              <a:t>No Curriculum = Creativity Required</a:t>
            </a:r>
          </a:p>
          <a:p>
            <a:pPr algn="l" marL="1079501" indent="-539750" lvl="1">
              <a:lnSpc>
                <a:spcPts val="7000"/>
              </a:lnSpc>
              <a:buFont typeface="Arial"/>
              <a:buChar char="•"/>
            </a:pPr>
            <a:r>
              <a:rPr lang="en-US" sz="5000">
                <a:solidFill>
                  <a:srgbClr val="000000"/>
                </a:solidFill>
                <a:latin typeface="Courier Prime"/>
                <a:ea typeface="Courier Prime"/>
                <a:cs typeface="Courier Prime"/>
                <a:sym typeface="Courier Prime"/>
              </a:rPr>
              <a:t>Business Roundtable vision to actual day-to-day school operations </a:t>
            </a:r>
          </a:p>
        </p:txBody>
      </p:sp>
    </p:spTree>
  </p:cSld>
  <p:clrMapOvr>
    <a:masterClrMapping/>
  </p:clrMapOvr>
  <p:timing>
    <p:tnLst>
      <p:par>
        <p:cTn dur="indefinite" restart="never" nodeType="tmRoot">
          <p:childTnLst>
            <p:video>
              <p:cMediaNode vol="100000">
                <p:cTn fill="hold" display="false">
                  <p:stCondLst>
                    <p:cond delay="indefinite"/>
                  </p:stCondLst>
                </p:cTn>
                <p:tgtEl>
                  <p:spTgt spid="9"/>
                </p:tgtEl>
              </p:cMediaNode>
            </p:video>
          </p:childTnLst>
        </p:cTn>
      </p:par>
    </p:tnLst>
  </p:timing>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3"/>
            <a:stretch>
              <a:fillRect l="-547" t="-1662" r="-2706" b="-1590"/>
            </a:stretch>
          </a:blipFill>
        </p:spPr>
      </p:sp>
      <p:sp>
        <p:nvSpPr>
          <p:cNvPr name="Freeform 3" id="3"/>
          <p:cNvSpPr/>
          <p:nvPr/>
        </p:nvSpPr>
        <p:spPr>
          <a:xfrm flipH="false" flipV="false" rot="-5400000">
            <a:off x="8200640" y="-7481509"/>
            <a:ext cx="1316247" cy="17267623"/>
          </a:xfrm>
          <a:custGeom>
            <a:avLst/>
            <a:gdLst/>
            <a:ahLst/>
            <a:cxnLst/>
            <a:rect r="r" b="b" t="t" l="l"/>
            <a:pathLst>
              <a:path h="17267623" w="1316247">
                <a:moveTo>
                  <a:pt x="0" y="0"/>
                </a:moveTo>
                <a:lnTo>
                  <a:pt x="1316247" y="0"/>
                </a:lnTo>
                <a:lnTo>
                  <a:pt x="1316247" y="17267623"/>
                </a:lnTo>
                <a:lnTo>
                  <a:pt x="0" y="17267623"/>
                </a:lnTo>
                <a:lnTo>
                  <a:pt x="0" y="0"/>
                </a:lnTo>
                <a:close/>
              </a:path>
            </a:pathLst>
          </a:custGeom>
          <a:blipFill>
            <a:blip r:embed="rId4"/>
            <a:stretch>
              <a:fillRect l="-796455" t="-2257" r="-52097" b="0"/>
            </a:stretch>
          </a:blipFill>
        </p:spPr>
      </p:sp>
      <p:sp>
        <p:nvSpPr>
          <p:cNvPr name="Freeform 4" id="4"/>
          <p:cNvSpPr/>
          <p:nvPr/>
        </p:nvSpPr>
        <p:spPr>
          <a:xfrm flipH="false" flipV="false" rot="0">
            <a:off x="6291897" y="368964"/>
            <a:ext cx="1271804" cy="1271804"/>
          </a:xfrm>
          <a:custGeom>
            <a:avLst/>
            <a:gdLst/>
            <a:ahLst/>
            <a:cxnLst/>
            <a:rect r="r" b="b" t="t" l="l"/>
            <a:pathLst>
              <a:path h="1271804" w="1271804">
                <a:moveTo>
                  <a:pt x="0" y="0"/>
                </a:moveTo>
                <a:lnTo>
                  <a:pt x="1271804" y="0"/>
                </a:lnTo>
                <a:lnTo>
                  <a:pt x="1271804" y="1271804"/>
                </a:lnTo>
                <a:lnTo>
                  <a:pt x="0" y="1271804"/>
                </a:lnTo>
                <a:lnTo>
                  <a:pt x="0" y="0"/>
                </a:lnTo>
                <a:close/>
              </a:path>
            </a:pathLst>
          </a:custGeom>
          <a:blipFill>
            <a:blip r:embed="rId5"/>
            <a:stretch>
              <a:fillRect l="0" t="0" r="0" b="0"/>
            </a:stretch>
          </a:blipFill>
        </p:spPr>
      </p:sp>
      <p:sp>
        <p:nvSpPr>
          <p:cNvPr name="Freeform 5" id="5"/>
          <p:cNvSpPr/>
          <p:nvPr/>
        </p:nvSpPr>
        <p:spPr>
          <a:xfrm flipH="false" flipV="false" rot="-4910289">
            <a:off x="10793113" y="8422014"/>
            <a:ext cx="10381619" cy="5839660"/>
          </a:xfrm>
          <a:custGeom>
            <a:avLst/>
            <a:gdLst/>
            <a:ahLst/>
            <a:cxnLst/>
            <a:rect r="r" b="b" t="t" l="l"/>
            <a:pathLst>
              <a:path h="5839660" w="10381619">
                <a:moveTo>
                  <a:pt x="0" y="0"/>
                </a:moveTo>
                <a:lnTo>
                  <a:pt x="10381619" y="0"/>
                </a:lnTo>
                <a:lnTo>
                  <a:pt x="10381619" y="5839661"/>
                </a:lnTo>
                <a:lnTo>
                  <a:pt x="0" y="583966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7583398">
            <a:off x="12996760" y="5903026"/>
            <a:ext cx="6384254" cy="12075642"/>
          </a:xfrm>
          <a:custGeom>
            <a:avLst/>
            <a:gdLst/>
            <a:ahLst/>
            <a:cxnLst/>
            <a:rect r="r" b="b" t="t" l="l"/>
            <a:pathLst>
              <a:path h="12075642" w="6384254">
                <a:moveTo>
                  <a:pt x="0" y="0"/>
                </a:moveTo>
                <a:lnTo>
                  <a:pt x="6384255" y="0"/>
                </a:lnTo>
                <a:lnTo>
                  <a:pt x="6384255" y="12075642"/>
                </a:lnTo>
                <a:lnTo>
                  <a:pt x="0" y="12075642"/>
                </a:lnTo>
                <a:lnTo>
                  <a:pt x="0" y="0"/>
                </a:lnTo>
                <a:close/>
              </a:path>
            </a:pathLst>
          </a:custGeom>
          <a:blipFill>
            <a:blip r:embed="rId4"/>
            <a:stretch>
              <a:fillRect l="-32789" t="-1202" r="-2561" b="0"/>
            </a:stretch>
          </a:blipFill>
        </p:spPr>
      </p:sp>
      <p:sp>
        <p:nvSpPr>
          <p:cNvPr name="Freeform 7" id="7"/>
          <p:cNvSpPr/>
          <p:nvPr/>
        </p:nvSpPr>
        <p:spPr>
          <a:xfrm flipH="false" flipV="false" rot="0">
            <a:off x="15189007" y="7581691"/>
            <a:ext cx="2962081" cy="2962081"/>
          </a:xfrm>
          <a:custGeom>
            <a:avLst/>
            <a:gdLst/>
            <a:ahLst/>
            <a:cxnLst/>
            <a:rect r="r" b="b" t="t" l="l"/>
            <a:pathLst>
              <a:path h="2962081" w="2962081">
                <a:moveTo>
                  <a:pt x="0" y="0"/>
                </a:moveTo>
                <a:lnTo>
                  <a:pt x="2962081" y="0"/>
                </a:lnTo>
                <a:lnTo>
                  <a:pt x="2962081" y="2962081"/>
                </a:lnTo>
                <a:lnTo>
                  <a:pt x="0" y="2962081"/>
                </a:lnTo>
                <a:lnTo>
                  <a:pt x="0" y="0"/>
                </a:lnTo>
                <a:close/>
              </a:path>
            </a:pathLst>
          </a:custGeom>
          <a:blipFill>
            <a:blip r:embed="rId8"/>
            <a:stretch>
              <a:fillRect l="0" t="0" r="0" b="0"/>
            </a:stretch>
          </a:blipFill>
        </p:spPr>
      </p:sp>
      <p:sp>
        <p:nvSpPr>
          <p:cNvPr name="Freeform 8" id="8"/>
          <p:cNvSpPr/>
          <p:nvPr/>
        </p:nvSpPr>
        <p:spPr>
          <a:xfrm flipH="false" flipV="false" rot="0">
            <a:off x="3725500" y="7468470"/>
            <a:ext cx="4265053" cy="2841592"/>
          </a:xfrm>
          <a:custGeom>
            <a:avLst/>
            <a:gdLst/>
            <a:ahLst/>
            <a:cxnLst/>
            <a:rect r="r" b="b" t="t" l="l"/>
            <a:pathLst>
              <a:path h="2841592" w="4265053">
                <a:moveTo>
                  <a:pt x="0" y="0"/>
                </a:moveTo>
                <a:lnTo>
                  <a:pt x="4265053" y="0"/>
                </a:lnTo>
                <a:lnTo>
                  <a:pt x="4265053" y="2841591"/>
                </a:lnTo>
                <a:lnTo>
                  <a:pt x="0" y="2841591"/>
                </a:lnTo>
                <a:lnTo>
                  <a:pt x="0" y="0"/>
                </a:lnTo>
                <a:close/>
              </a:path>
            </a:pathLst>
          </a:custGeom>
          <a:blipFill>
            <a:blip r:embed="rId9"/>
            <a:stretch>
              <a:fillRect l="0" t="0" r="0" b="0"/>
            </a:stretch>
          </a:blipFill>
        </p:spPr>
      </p:sp>
      <p:sp>
        <p:nvSpPr>
          <p:cNvPr name="Freeform 9" id="9"/>
          <p:cNvSpPr/>
          <p:nvPr/>
        </p:nvSpPr>
        <p:spPr>
          <a:xfrm flipH="false" flipV="false" rot="0">
            <a:off x="9434637" y="7468470"/>
            <a:ext cx="4785776" cy="3188523"/>
          </a:xfrm>
          <a:custGeom>
            <a:avLst/>
            <a:gdLst/>
            <a:ahLst/>
            <a:cxnLst/>
            <a:rect r="r" b="b" t="t" l="l"/>
            <a:pathLst>
              <a:path h="3188523" w="4785776">
                <a:moveTo>
                  <a:pt x="0" y="0"/>
                </a:moveTo>
                <a:lnTo>
                  <a:pt x="4785776" y="0"/>
                </a:lnTo>
                <a:lnTo>
                  <a:pt x="4785776" y="3188523"/>
                </a:lnTo>
                <a:lnTo>
                  <a:pt x="0" y="3188523"/>
                </a:lnTo>
                <a:lnTo>
                  <a:pt x="0" y="0"/>
                </a:lnTo>
                <a:close/>
              </a:path>
            </a:pathLst>
          </a:custGeom>
          <a:blipFill>
            <a:blip r:embed="rId10"/>
            <a:stretch>
              <a:fillRect l="0" t="0" r="0" b="0"/>
            </a:stretch>
          </a:blipFill>
        </p:spPr>
      </p:sp>
      <p:sp>
        <p:nvSpPr>
          <p:cNvPr name="TextBox 10" id="10"/>
          <p:cNvSpPr txBox="true"/>
          <p:nvPr/>
        </p:nvSpPr>
        <p:spPr>
          <a:xfrm rot="0">
            <a:off x="1741976" y="679990"/>
            <a:ext cx="15017511" cy="915714"/>
          </a:xfrm>
          <a:prstGeom prst="rect">
            <a:avLst/>
          </a:prstGeom>
        </p:spPr>
        <p:txBody>
          <a:bodyPr anchor="t" rtlCol="false" tIns="0" lIns="0" bIns="0" rIns="0">
            <a:spAutoFit/>
          </a:bodyPr>
          <a:lstStyle/>
          <a:p>
            <a:pPr algn="ctr">
              <a:lnSpc>
                <a:spcPts val="6752"/>
              </a:lnSpc>
            </a:pPr>
            <a:r>
              <a:rPr lang="en-US" sz="4823">
                <a:solidFill>
                  <a:srgbClr val="BB7B27"/>
                </a:solidFill>
                <a:latin typeface="Lulo Clean 1"/>
                <a:ea typeface="Lulo Clean 1"/>
                <a:cs typeface="Lulo Clean 1"/>
                <a:sym typeface="Lulo Clean 1"/>
              </a:rPr>
              <a:t>HOW IT STARTED</a:t>
            </a:r>
          </a:p>
        </p:txBody>
      </p:sp>
      <p:sp>
        <p:nvSpPr>
          <p:cNvPr name="TextBox 11" id="11"/>
          <p:cNvSpPr txBox="true"/>
          <p:nvPr/>
        </p:nvSpPr>
        <p:spPr>
          <a:xfrm rot="0">
            <a:off x="483570" y="1906588"/>
            <a:ext cx="16775730" cy="5387975"/>
          </a:xfrm>
          <a:prstGeom prst="rect">
            <a:avLst/>
          </a:prstGeom>
        </p:spPr>
        <p:txBody>
          <a:bodyPr anchor="t" rtlCol="false" tIns="0" lIns="0" bIns="0" rIns="0">
            <a:spAutoFit/>
          </a:bodyPr>
          <a:lstStyle/>
          <a:p>
            <a:pPr algn="l">
              <a:lnSpc>
                <a:spcPts val="7000"/>
              </a:lnSpc>
            </a:pPr>
            <a:r>
              <a:rPr lang="en-US" sz="5000">
                <a:solidFill>
                  <a:srgbClr val="BB7B27"/>
                </a:solidFill>
                <a:latin typeface="Lulo Clean 1"/>
                <a:ea typeface="Lulo Clean 1"/>
                <a:cs typeface="Lulo Clean 1"/>
                <a:sym typeface="Lulo Clean 1"/>
              </a:rPr>
              <a:t>WHERE WE WENT WRONG</a:t>
            </a:r>
          </a:p>
          <a:p>
            <a:pPr algn="l" marL="1079501" indent="-539750" lvl="1">
              <a:lnSpc>
                <a:spcPts val="7000"/>
              </a:lnSpc>
              <a:buFont typeface="Arial"/>
              <a:buChar char="•"/>
            </a:pPr>
            <a:r>
              <a:rPr lang="en-US" sz="5000">
                <a:solidFill>
                  <a:srgbClr val="000000"/>
                </a:solidFill>
                <a:latin typeface="Courier Prime"/>
                <a:ea typeface="Courier Prime"/>
                <a:cs typeface="Courier Prime"/>
                <a:sym typeface="Courier Prime"/>
              </a:rPr>
              <a:t>HOW DO WE “DO SCHOOL DIFFERENT” AND STILL BE A SCHOOL?</a:t>
            </a:r>
          </a:p>
          <a:p>
            <a:pPr algn="l" marL="2159001" indent="-719667" lvl="2">
              <a:lnSpc>
                <a:spcPts val="7000"/>
              </a:lnSpc>
              <a:buFont typeface="Arial"/>
              <a:buChar char="⚬"/>
            </a:pPr>
            <a:r>
              <a:rPr lang="en-US" sz="5000">
                <a:solidFill>
                  <a:srgbClr val="000000"/>
                </a:solidFill>
                <a:latin typeface="Courier Prime"/>
                <a:ea typeface="Courier Prime"/>
                <a:cs typeface="Courier Prime"/>
                <a:sym typeface="Courier Prime"/>
              </a:rPr>
              <a:t>Freedom vs. Responsibility</a:t>
            </a:r>
          </a:p>
          <a:p>
            <a:pPr algn="l" marL="2159001" indent="-719667" lvl="2">
              <a:lnSpc>
                <a:spcPts val="7000"/>
              </a:lnSpc>
              <a:buFont typeface="Arial"/>
              <a:buChar char="⚬"/>
            </a:pPr>
            <a:r>
              <a:rPr lang="en-US" sz="5000">
                <a:solidFill>
                  <a:srgbClr val="000000"/>
                </a:solidFill>
                <a:latin typeface="Courier Prime"/>
                <a:ea typeface="Courier Prime"/>
                <a:cs typeface="Courier Prime"/>
                <a:sym typeface="Courier Prime"/>
              </a:rPr>
              <a:t>Unstructured Time vs. Teacher-Guided</a:t>
            </a:r>
          </a:p>
          <a:p>
            <a:pPr algn="l" marL="2159001" indent="-719667" lvl="2">
              <a:lnSpc>
                <a:spcPts val="7000"/>
              </a:lnSpc>
              <a:buFont typeface="Arial"/>
              <a:buChar char="⚬"/>
            </a:pPr>
            <a:r>
              <a:rPr lang="en-US" sz="5000">
                <a:solidFill>
                  <a:srgbClr val="000000"/>
                </a:solidFill>
                <a:latin typeface="Courier Prime"/>
                <a:ea typeface="Courier Prime"/>
                <a:cs typeface="Courier Prime"/>
                <a:sym typeface="Courier Prime"/>
              </a:rPr>
              <a:t>Real-World Projects vs. Test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3"/>
            <a:stretch>
              <a:fillRect l="-547" t="-1662" r="-2706" b="-1590"/>
            </a:stretch>
          </a:blipFill>
        </p:spPr>
      </p:sp>
      <p:sp>
        <p:nvSpPr>
          <p:cNvPr name="Freeform 3" id="3"/>
          <p:cNvSpPr/>
          <p:nvPr/>
        </p:nvSpPr>
        <p:spPr>
          <a:xfrm flipH="false" flipV="false" rot="-5400000">
            <a:off x="8200640" y="-7481509"/>
            <a:ext cx="1316247" cy="17267623"/>
          </a:xfrm>
          <a:custGeom>
            <a:avLst/>
            <a:gdLst/>
            <a:ahLst/>
            <a:cxnLst/>
            <a:rect r="r" b="b" t="t" l="l"/>
            <a:pathLst>
              <a:path h="17267623" w="1316247">
                <a:moveTo>
                  <a:pt x="0" y="0"/>
                </a:moveTo>
                <a:lnTo>
                  <a:pt x="1316247" y="0"/>
                </a:lnTo>
                <a:lnTo>
                  <a:pt x="1316247" y="17267623"/>
                </a:lnTo>
                <a:lnTo>
                  <a:pt x="0" y="17267623"/>
                </a:lnTo>
                <a:lnTo>
                  <a:pt x="0" y="0"/>
                </a:lnTo>
                <a:close/>
              </a:path>
            </a:pathLst>
          </a:custGeom>
          <a:blipFill>
            <a:blip r:embed="rId4"/>
            <a:stretch>
              <a:fillRect l="-796455" t="-2257" r="-52097" b="0"/>
            </a:stretch>
          </a:blipFill>
        </p:spPr>
      </p:sp>
      <p:sp>
        <p:nvSpPr>
          <p:cNvPr name="Freeform 4" id="4"/>
          <p:cNvSpPr/>
          <p:nvPr/>
        </p:nvSpPr>
        <p:spPr>
          <a:xfrm flipH="false" flipV="false" rot="0">
            <a:off x="6291897" y="368964"/>
            <a:ext cx="1271804" cy="1271804"/>
          </a:xfrm>
          <a:custGeom>
            <a:avLst/>
            <a:gdLst/>
            <a:ahLst/>
            <a:cxnLst/>
            <a:rect r="r" b="b" t="t" l="l"/>
            <a:pathLst>
              <a:path h="1271804" w="1271804">
                <a:moveTo>
                  <a:pt x="0" y="0"/>
                </a:moveTo>
                <a:lnTo>
                  <a:pt x="1271804" y="0"/>
                </a:lnTo>
                <a:lnTo>
                  <a:pt x="1271804" y="1271804"/>
                </a:lnTo>
                <a:lnTo>
                  <a:pt x="0" y="1271804"/>
                </a:lnTo>
                <a:lnTo>
                  <a:pt x="0" y="0"/>
                </a:lnTo>
                <a:close/>
              </a:path>
            </a:pathLst>
          </a:custGeom>
          <a:blipFill>
            <a:blip r:embed="rId5"/>
            <a:stretch>
              <a:fillRect l="0" t="0" r="0" b="0"/>
            </a:stretch>
          </a:blipFill>
        </p:spPr>
      </p:sp>
      <p:sp>
        <p:nvSpPr>
          <p:cNvPr name="Freeform 5" id="5"/>
          <p:cNvSpPr/>
          <p:nvPr/>
        </p:nvSpPr>
        <p:spPr>
          <a:xfrm flipH="false" flipV="false" rot="0">
            <a:off x="-1026201" y="7996604"/>
            <a:ext cx="9173221" cy="5159937"/>
          </a:xfrm>
          <a:custGeom>
            <a:avLst/>
            <a:gdLst/>
            <a:ahLst/>
            <a:cxnLst/>
            <a:rect r="r" b="b" t="t" l="l"/>
            <a:pathLst>
              <a:path h="5159937" w="9173221">
                <a:moveTo>
                  <a:pt x="0" y="0"/>
                </a:moveTo>
                <a:lnTo>
                  <a:pt x="9173221" y="0"/>
                </a:lnTo>
                <a:lnTo>
                  <a:pt x="9173221" y="5159937"/>
                </a:lnTo>
                <a:lnTo>
                  <a:pt x="0" y="515993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84380">
            <a:off x="-4229240" y="6099409"/>
            <a:ext cx="7315200" cy="4114800"/>
          </a:xfrm>
          <a:custGeom>
            <a:avLst/>
            <a:gdLst/>
            <a:ahLst/>
            <a:cxnLst/>
            <a:rect r="r" b="b" t="t" l="l"/>
            <a:pathLst>
              <a:path h="4114800" w="7315200">
                <a:moveTo>
                  <a:pt x="0" y="0"/>
                </a:moveTo>
                <a:lnTo>
                  <a:pt x="7315200" y="0"/>
                </a:lnTo>
                <a:lnTo>
                  <a:pt x="73152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3555675">
            <a:off x="-2424463" y="4918394"/>
            <a:ext cx="6906325" cy="13063125"/>
          </a:xfrm>
          <a:custGeom>
            <a:avLst/>
            <a:gdLst/>
            <a:ahLst/>
            <a:cxnLst/>
            <a:rect r="r" b="b" t="t" l="l"/>
            <a:pathLst>
              <a:path h="13063125" w="6906325">
                <a:moveTo>
                  <a:pt x="0" y="0"/>
                </a:moveTo>
                <a:lnTo>
                  <a:pt x="6906326" y="0"/>
                </a:lnTo>
                <a:lnTo>
                  <a:pt x="6906326" y="13063125"/>
                </a:lnTo>
                <a:lnTo>
                  <a:pt x="0" y="13063125"/>
                </a:lnTo>
                <a:lnTo>
                  <a:pt x="0" y="0"/>
                </a:lnTo>
                <a:close/>
              </a:path>
            </a:pathLst>
          </a:custGeom>
          <a:blipFill>
            <a:blip r:embed="rId4"/>
            <a:stretch>
              <a:fillRect l="-32789" t="-1202" r="-2561" b="0"/>
            </a:stretch>
          </a:blipFill>
        </p:spPr>
      </p:sp>
      <p:sp>
        <p:nvSpPr>
          <p:cNvPr name="Freeform 8" id="8"/>
          <p:cNvSpPr/>
          <p:nvPr/>
        </p:nvSpPr>
        <p:spPr>
          <a:xfrm flipH="false" flipV="false" rot="0">
            <a:off x="-376945" y="7648700"/>
            <a:ext cx="3219199" cy="3219199"/>
          </a:xfrm>
          <a:custGeom>
            <a:avLst/>
            <a:gdLst/>
            <a:ahLst/>
            <a:cxnLst/>
            <a:rect r="r" b="b" t="t" l="l"/>
            <a:pathLst>
              <a:path h="3219199" w="3219199">
                <a:moveTo>
                  <a:pt x="0" y="0"/>
                </a:moveTo>
                <a:lnTo>
                  <a:pt x="3219199" y="0"/>
                </a:lnTo>
                <a:lnTo>
                  <a:pt x="3219199" y="3219200"/>
                </a:lnTo>
                <a:lnTo>
                  <a:pt x="0" y="3219200"/>
                </a:lnTo>
                <a:lnTo>
                  <a:pt x="0" y="0"/>
                </a:lnTo>
                <a:close/>
              </a:path>
            </a:pathLst>
          </a:custGeom>
          <a:blipFill>
            <a:blip r:embed="rId8"/>
            <a:stretch>
              <a:fillRect l="0" t="0" r="0" b="0"/>
            </a:stretch>
          </a:blipFill>
        </p:spPr>
      </p:sp>
      <p:sp>
        <p:nvSpPr>
          <p:cNvPr name="Freeform 9" id="9"/>
          <p:cNvSpPr/>
          <p:nvPr/>
        </p:nvSpPr>
        <p:spPr>
          <a:xfrm flipH="false" flipV="false" rot="0">
            <a:off x="8837156" y="6810269"/>
            <a:ext cx="11001854" cy="3493089"/>
          </a:xfrm>
          <a:custGeom>
            <a:avLst/>
            <a:gdLst/>
            <a:ahLst/>
            <a:cxnLst/>
            <a:rect r="r" b="b" t="t" l="l"/>
            <a:pathLst>
              <a:path h="3493089" w="11001854">
                <a:moveTo>
                  <a:pt x="0" y="0"/>
                </a:moveTo>
                <a:lnTo>
                  <a:pt x="11001855" y="0"/>
                </a:lnTo>
                <a:lnTo>
                  <a:pt x="11001855" y="3493089"/>
                </a:lnTo>
                <a:lnTo>
                  <a:pt x="0" y="3493089"/>
                </a:lnTo>
                <a:lnTo>
                  <a:pt x="0" y="0"/>
                </a:lnTo>
                <a:close/>
              </a:path>
            </a:pathLst>
          </a:custGeom>
          <a:blipFill>
            <a:blip r:embed="rId9"/>
            <a:stretch>
              <a:fillRect l="0" t="0" r="0" b="0"/>
            </a:stretch>
          </a:blipFill>
        </p:spPr>
      </p:sp>
      <p:sp>
        <p:nvSpPr>
          <p:cNvPr name="Freeform 10" id="10"/>
          <p:cNvSpPr/>
          <p:nvPr/>
        </p:nvSpPr>
        <p:spPr>
          <a:xfrm flipH="false" flipV="false" rot="0">
            <a:off x="5503678" y="6810269"/>
            <a:ext cx="2848243" cy="3476731"/>
          </a:xfrm>
          <a:custGeom>
            <a:avLst/>
            <a:gdLst/>
            <a:ahLst/>
            <a:cxnLst/>
            <a:rect r="r" b="b" t="t" l="l"/>
            <a:pathLst>
              <a:path h="3476731" w="2848243">
                <a:moveTo>
                  <a:pt x="0" y="0"/>
                </a:moveTo>
                <a:lnTo>
                  <a:pt x="2848243" y="0"/>
                </a:lnTo>
                <a:lnTo>
                  <a:pt x="2848243" y="3476731"/>
                </a:lnTo>
                <a:lnTo>
                  <a:pt x="0" y="3476731"/>
                </a:lnTo>
                <a:lnTo>
                  <a:pt x="0" y="0"/>
                </a:lnTo>
                <a:close/>
              </a:path>
            </a:pathLst>
          </a:custGeom>
          <a:blipFill>
            <a:blip r:embed="rId10"/>
            <a:stretch>
              <a:fillRect l="0" t="-9230" r="0" b="0"/>
            </a:stretch>
          </a:blipFill>
        </p:spPr>
      </p:sp>
      <p:sp>
        <p:nvSpPr>
          <p:cNvPr name="Freeform 11" id="11"/>
          <p:cNvSpPr/>
          <p:nvPr/>
        </p:nvSpPr>
        <p:spPr>
          <a:xfrm flipH="false" flipV="false" rot="0">
            <a:off x="14338084" y="3662281"/>
            <a:ext cx="3949916" cy="2962437"/>
          </a:xfrm>
          <a:custGeom>
            <a:avLst/>
            <a:gdLst/>
            <a:ahLst/>
            <a:cxnLst/>
            <a:rect r="r" b="b" t="t" l="l"/>
            <a:pathLst>
              <a:path h="2962437" w="3949916">
                <a:moveTo>
                  <a:pt x="0" y="0"/>
                </a:moveTo>
                <a:lnTo>
                  <a:pt x="3949916" y="0"/>
                </a:lnTo>
                <a:lnTo>
                  <a:pt x="3949916" y="2962438"/>
                </a:lnTo>
                <a:lnTo>
                  <a:pt x="0" y="2962438"/>
                </a:lnTo>
                <a:lnTo>
                  <a:pt x="0" y="0"/>
                </a:lnTo>
                <a:close/>
              </a:path>
            </a:pathLst>
          </a:custGeom>
          <a:blipFill>
            <a:blip r:embed="rId11"/>
            <a:stretch>
              <a:fillRect l="0" t="0" r="0" b="0"/>
            </a:stretch>
          </a:blipFill>
        </p:spPr>
      </p:sp>
      <p:sp>
        <p:nvSpPr>
          <p:cNvPr name="TextBox 12" id="12"/>
          <p:cNvSpPr txBox="true"/>
          <p:nvPr/>
        </p:nvSpPr>
        <p:spPr>
          <a:xfrm rot="0">
            <a:off x="756135" y="1992037"/>
            <a:ext cx="16775730" cy="3616325"/>
          </a:xfrm>
          <a:prstGeom prst="rect">
            <a:avLst/>
          </a:prstGeom>
        </p:spPr>
        <p:txBody>
          <a:bodyPr anchor="t" rtlCol="false" tIns="0" lIns="0" bIns="0" rIns="0">
            <a:spAutoFit/>
          </a:bodyPr>
          <a:lstStyle/>
          <a:p>
            <a:pPr algn="l">
              <a:lnSpc>
                <a:spcPts val="7000"/>
              </a:lnSpc>
            </a:pPr>
            <a:r>
              <a:rPr lang="en-US" sz="5000">
                <a:solidFill>
                  <a:srgbClr val="BB7B27"/>
                </a:solidFill>
                <a:latin typeface="Lulo Clean 1"/>
                <a:ea typeface="Lulo Clean 1"/>
                <a:cs typeface="Lulo Clean 1"/>
                <a:sym typeface="Lulo Clean 1"/>
              </a:rPr>
              <a:t>WHAT WE WISH WE WOULD’VE KNOWN/DONE SOONER</a:t>
            </a:r>
          </a:p>
          <a:p>
            <a:pPr algn="l" marL="1079501" indent="-539750" lvl="1">
              <a:lnSpc>
                <a:spcPts val="7000"/>
              </a:lnSpc>
              <a:buFont typeface="Arial"/>
              <a:buChar char="•"/>
            </a:pPr>
            <a:r>
              <a:rPr lang="en-US" sz="5000">
                <a:solidFill>
                  <a:srgbClr val="000000"/>
                </a:solidFill>
                <a:latin typeface="Courier Prime"/>
                <a:ea typeface="Courier Prime"/>
                <a:cs typeface="Courier Prime"/>
                <a:sym typeface="Courier Prime"/>
              </a:rPr>
              <a:t>Community Partnerships</a:t>
            </a:r>
          </a:p>
          <a:p>
            <a:pPr algn="l" marL="1079501" indent="-539750" lvl="1">
              <a:lnSpc>
                <a:spcPts val="7000"/>
              </a:lnSpc>
              <a:buFont typeface="Arial"/>
              <a:buChar char="•"/>
            </a:pPr>
            <a:r>
              <a:rPr lang="en-US" sz="5000">
                <a:solidFill>
                  <a:srgbClr val="000000"/>
                </a:solidFill>
                <a:latin typeface="Courier Prime"/>
                <a:ea typeface="Courier Prime"/>
                <a:cs typeface="Courier Prime"/>
                <a:sym typeface="Courier Prime"/>
              </a:rPr>
              <a:t>School Culture &amp; Community</a:t>
            </a:r>
          </a:p>
        </p:txBody>
      </p:sp>
      <p:sp>
        <p:nvSpPr>
          <p:cNvPr name="TextBox 13" id="13"/>
          <p:cNvSpPr txBox="true"/>
          <p:nvPr/>
        </p:nvSpPr>
        <p:spPr>
          <a:xfrm rot="0">
            <a:off x="1741976" y="679990"/>
            <a:ext cx="15017511" cy="915714"/>
          </a:xfrm>
          <a:prstGeom prst="rect">
            <a:avLst/>
          </a:prstGeom>
        </p:spPr>
        <p:txBody>
          <a:bodyPr anchor="t" rtlCol="false" tIns="0" lIns="0" bIns="0" rIns="0">
            <a:spAutoFit/>
          </a:bodyPr>
          <a:lstStyle/>
          <a:p>
            <a:pPr algn="ctr">
              <a:lnSpc>
                <a:spcPts val="6752"/>
              </a:lnSpc>
            </a:pPr>
            <a:r>
              <a:rPr lang="en-US" sz="4823">
                <a:solidFill>
                  <a:srgbClr val="BB7B27"/>
                </a:solidFill>
                <a:latin typeface="Lulo Clean 1"/>
                <a:ea typeface="Lulo Clean 1"/>
                <a:cs typeface="Lulo Clean 1"/>
                <a:sym typeface="Lulo Clean 1"/>
              </a:rPr>
              <a:t>HOW IT STARTED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849393" y="-850688"/>
            <a:ext cx="12671787" cy="14198615"/>
            <a:chOff x="0" y="0"/>
            <a:chExt cx="3337425" cy="3739553"/>
          </a:xfrm>
        </p:grpSpPr>
        <p:sp>
          <p:nvSpPr>
            <p:cNvPr name="Freeform 3" id="3"/>
            <p:cNvSpPr/>
            <p:nvPr/>
          </p:nvSpPr>
          <p:spPr>
            <a:xfrm flipH="false" flipV="false" rot="0">
              <a:off x="0" y="0"/>
              <a:ext cx="3337425" cy="3739553"/>
            </a:xfrm>
            <a:custGeom>
              <a:avLst/>
              <a:gdLst/>
              <a:ahLst/>
              <a:cxnLst/>
              <a:rect r="r" b="b" t="t" l="l"/>
              <a:pathLst>
                <a:path h="3739553" w="3337425">
                  <a:moveTo>
                    <a:pt x="0" y="0"/>
                  </a:moveTo>
                  <a:lnTo>
                    <a:pt x="3337425" y="0"/>
                  </a:lnTo>
                  <a:lnTo>
                    <a:pt x="3337425" y="3739553"/>
                  </a:lnTo>
                  <a:lnTo>
                    <a:pt x="0" y="3739553"/>
                  </a:lnTo>
                  <a:close/>
                </a:path>
              </a:pathLst>
            </a:custGeom>
            <a:solidFill>
              <a:srgbClr val="FFFFFF"/>
            </a:solidFill>
          </p:spPr>
        </p:sp>
        <p:sp>
          <p:nvSpPr>
            <p:cNvPr name="TextBox 4" id="4"/>
            <p:cNvSpPr txBox="true"/>
            <p:nvPr/>
          </p:nvSpPr>
          <p:spPr>
            <a:xfrm>
              <a:off x="0" y="-47625"/>
              <a:ext cx="3337425" cy="3787178"/>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209147">
            <a:off x="10670392" y="4534456"/>
            <a:ext cx="2676304" cy="2410642"/>
          </a:xfrm>
          <a:custGeom>
            <a:avLst/>
            <a:gdLst/>
            <a:ahLst/>
            <a:cxnLst/>
            <a:rect r="r" b="b" t="t" l="l"/>
            <a:pathLst>
              <a:path h="2410642" w="2676304">
                <a:moveTo>
                  <a:pt x="0" y="0"/>
                </a:moveTo>
                <a:lnTo>
                  <a:pt x="2676304" y="0"/>
                </a:lnTo>
                <a:lnTo>
                  <a:pt x="2676304" y="2410642"/>
                </a:lnTo>
                <a:lnTo>
                  <a:pt x="0" y="24106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443187" y="8238508"/>
            <a:ext cx="2274244" cy="2048492"/>
          </a:xfrm>
          <a:custGeom>
            <a:avLst/>
            <a:gdLst/>
            <a:ahLst/>
            <a:cxnLst/>
            <a:rect r="r" b="b" t="t" l="l"/>
            <a:pathLst>
              <a:path h="2048492" w="2274244">
                <a:moveTo>
                  <a:pt x="0" y="0"/>
                </a:moveTo>
                <a:lnTo>
                  <a:pt x="2274244" y="0"/>
                </a:lnTo>
                <a:lnTo>
                  <a:pt x="2274244" y="2048492"/>
                </a:lnTo>
                <a:lnTo>
                  <a:pt x="0" y="20484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6502716" y="2258538"/>
            <a:ext cx="1580176" cy="1423320"/>
          </a:xfrm>
          <a:custGeom>
            <a:avLst/>
            <a:gdLst/>
            <a:ahLst/>
            <a:cxnLst/>
            <a:rect r="r" b="b" t="t" l="l"/>
            <a:pathLst>
              <a:path h="1423320" w="1580176">
                <a:moveTo>
                  <a:pt x="0" y="0"/>
                </a:moveTo>
                <a:lnTo>
                  <a:pt x="1580176" y="0"/>
                </a:lnTo>
                <a:lnTo>
                  <a:pt x="1580176" y="1423320"/>
                </a:lnTo>
                <a:lnTo>
                  <a:pt x="0" y="14233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2857937" y="-1062489"/>
            <a:ext cx="2563582" cy="2309108"/>
          </a:xfrm>
          <a:custGeom>
            <a:avLst/>
            <a:gdLst/>
            <a:ahLst/>
            <a:cxnLst/>
            <a:rect r="r" b="b" t="t" l="l"/>
            <a:pathLst>
              <a:path h="2309108" w="2563582">
                <a:moveTo>
                  <a:pt x="0" y="0"/>
                </a:moveTo>
                <a:lnTo>
                  <a:pt x="2563582" y="0"/>
                </a:lnTo>
                <a:lnTo>
                  <a:pt x="2563582" y="2309109"/>
                </a:lnTo>
                <a:lnTo>
                  <a:pt x="0" y="230910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6912569" y="3045211"/>
            <a:ext cx="1580176" cy="1423320"/>
          </a:xfrm>
          <a:custGeom>
            <a:avLst/>
            <a:gdLst/>
            <a:ahLst/>
            <a:cxnLst/>
            <a:rect r="r" b="b" t="t" l="l"/>
            <a:pathLst>
              <a:path h="1423320" w="1580176">
                <a:moveTo>
                  <a:pt x="0" y="0"/>
                </a:moveTo>
                <a:lnTo>
                  <a:pt x="1580176" y="0"/>
                </a:lnTo>
                <a:lnTo>
                  <a:pt x="1580176" y="1423320"/>
                </a:lnTo>
                <a:lnTo>
                  <a:pt x="0" y="14233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9053834" y="4455325"/>
            <a:ext cx="2539960" cy="2287831"/>
          </a:xfrm>
          <a:custGeom>
            <a:avLst/>
            <a:gdLst/>
            <a:ahLst/>
            <a:cxnLst/>
            <a:rect r="r" b="b" t="t" l="l"/>
            <a:pathLst>
              <a:path h="2287831" w="2539960">
                <a:moveTo>
                  <a:pt x="0" y="0"/>
                </a:moveTo>
                <a:lnTo>
                  <a:pt x="2539960" y="0"/>
                </a:lnTo>
                <a:lnTo>
                  <a:pt x="2539960" y="2287831"/>
                </a:lnTo>
                <a:lnTo>
                  <a:pt x="0" y="22878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10249990" y="534960"/>
            <a:ext cx="1580176" cy="1423320"/>
          </a:xfrm>
          <a:custGeom>
            <a:avLst/>
            <a:gdLst/>
            <a:ahLst/>
            <a:cxnLst/>
            <a:rect r="r" b="b" t="t" l="l"/>
            <a:pathLst>
              <a:path h="1423320" w="1580176">
                <a:moveTo>
                  <a:pt x="0" y="0"/>
                </a:moveTo>
                <a:lnTo>
                  <a:pt x="1580176" y="0"/>
                </a:lnTo>
                <a:lnTo>
                  <a:pt x="1580176" y="1423320"/>
                </a:lnTo>
                <a:lnTo>
                  <a:pt x="0" y="14233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0462287" y="137889"/>
            <a:ext cx="1580176" cy="1423320"/>
          </a:xfrm>
          <a:custGeom>
            <a:avLst/>
            <a:gdLst/>
            <a:ahLst/>
            <a:cxnLst/>
            <a:rect r="r" b="b" t="t" l="l"/>
            <a:pathLst>
              <a:path h="1423320" w="1580176">
                <a:moveTo>
                  <a:pt x="0" y="0"/>
                </a:moveTo>
                <a:lnTo>
                  <a:pt x="1580176" y="0"/>
                </a:lnTo>
                <a:lnTo>
                  <a:pt x="1580176" y="1423321"/>
                </a:lnTo>
                <a:lnTo>
                  <a:pt x="0" y="14233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9738410" y="1217121"/>
            <a:ext cx="1580176" cy="1423320"/>
          </a:xfrm>
          <a:custGeom>
            <a:avLst/>
            <a:gdLst/>
            <a:ahLst/>
            <a:cxnLst/>
            <a:rect r="r" b="b" t="t" l="l"/>
            <a:pathLst>
              <a:path h="1423320" w="1580176">
                <a:moveTo>
                  <a:pt x="0" y="0"/>
                </a:moveTo>
                <a:lnTo>
                  <a:pt x="1580176" y="0"/>
                </a:lnTo>
                <a:lnTo>
                  <a:pt x="1580176" y="1423320"/>
                </a:lnTo>
                <a:lnTo>
                  <a:pt x="0" y="14233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0378016" y="1503136"/>
            <a:ext cx="1580176" cy="1423320"/>
          </a:xfrm>
          <a:custGeom>
            <a:avLst/>
            <a:gdLst/>
            <a:ahLst/>
            <a:cxnLst/>
            <a:rect r="r" b="b" t="t" l="l"/>
            <a:pathLst>
              <a:path h="1423320" w="1580176">
                <a:moveTo>
                  <a:pt x="0" y="0"/>
                </a:moveTo>
                <a:lnTo>
                  <a:pt x="1580176" y="0"/>
                </a:lnTo>
                <a:lnTo>
                  <a:pt x="1580176" y="1423320"/>
                </a:lnTo>
                <a:lnTo>
                  <a:pt x="0" y="14233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9753705" y="-234774"/>
            <a:ext cx="1580176" cy="1423320"/>
          </a:xfrm>
          <a:custGeom>
            <a:avLst/>
            <a:gdLst/>
            <a:ahLst/>
            <a:cxnLst/>
            <a:rect r="r" b="b" t="t" l="l"/>
            <a:pathLst>
              <a:path h="1423320" w="1580176">
                <a:moveTo>
                  <a:pt x="0" y="0"/>
                </a:moveTo>
                <a:lnTo>
                  <a:pt x="1580176" y="0"/>
                </a:lnTo>
                <a:lnTo>
                  <a:pt x="1580176" y="1423320"/>
                </a:lnTo>
                <a:lnTo>
                  <a:pt x="0" y="14233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1029382" y="6881616"/>
            <a:ext cx="5677312" cy="4114800"/>
          </a:xfrm>
          <a:custGeom>
            <a:avLst/>
            <a:gdLst/>
            <a:ahLst/>
            <a:cxnLst/>
            <a:rect r="r" b="b" t="t" l="l"/>
            <a:pathLst>
              <a:path h="4114800" w="5677312">
                <a:moveTo>
                  <a:pt x="0" y="0"/>
                </a:moveTo>
                <a:lnTo>
                  <a:pt x="5677312" y="0"/>
                </a:lnTo>
                <a:lnTo>
                  <a:pt x="567731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451895" y="425441"/>
            <a:ext cx="11378270" cy="10382257"/>
          </a:xfrm>
          <a:prstGeom prst="rect">
            <a:avLst/>
          </a:prstGeom>
        </p:spPr>
        <p:txBody>
          <a:bodyPr anchor="t" rtlCol="false" tIns="0" lIns="0" bIns="0" rIns="0">
            <a:spAutoFit/>
          </a:bodyPr>
          <a:lstStyle/>
          <a:p>
            <a:pPr algn="l">
              <a:lnSpc>
                <a:spcPts val="17900"/>
              </a:lnSpc>
            </a:pPr>
            <a:r>
              <a:rPr lang="en-US" sz="17900" i="true" spc="179">
                <a:solidFill>
                  <a:srgbClr val="171514"/>
                </a:solidFill>
                <a:latin typeface="League Gothic Italics"/>
                <a:ea typeface="League Gothic Italics"/>
                <a:cs typeface="League Gothic Italics"/>
                <a:sym typeface="League Gothic Italics"/>
              </a:rPr>
              <a:t>HOW IT STARTED</a:t>
            </a:r>
          </a:p>
          <a:p>
            <a:pPr algn="l" marL="1511295" indent="-755647" lvl="1">
              <a:lnSpc>
                <a:spcPts val="6999"/>
              </a:lnSpc>
              <a:buFont typeface="Arial"/>
              <a:buChar char="•"/>
            </a:pPr>
            <a:r>
              <a:rPr lang="en-US" sz="6999" spc="69">
                <a:solidFill>
                  <a:srgbClr val="171514"/>
                </a:solidFill>
                <a:latin typeface="League Gothic"/>
                <a:ea typeface="League Gothic"/>
                <a:cs typeface="League Gothic"/>
                <a:sym typeface="League Gothic"/>
              </a:rPr>
              <a:t>Dreamers vs. Doers</a:t>
            </a:r>
          </a:p>
          <a:p>
            <a:pPr algn="l" marL="3022589" indent="-1007530" lvl="2">
              <a:lnSpc>
                <a:spcPts val="6999"/>
              </a:lnSpc>
              <a:buFont typeface="Arial"/>
              <a:buChar char="⚬"/>
            </a:pPr>
            <a:r>
              <a:rPr lang="en-US" sz="6999" spc="69">
                <a:solidFill>
                  <a:srgbClr val="171514"/>
                </a:solidFill>
                <a:latin typeface="League Gothic"/>
                <a:ea typeface="League Gothic"/>
                <a:cs typeface="League Gothic"/>
                <a:sym typeface="League Gothic"/>
              </a:rPr>
              <a:t>Iteration is good</a:t>
            </a:r>
          </a:p>
          <a:p>
            <a:pPr algn="l" marL="1511295" indent="-755647" lvl="1">
              <a:lnSpc>
                <a:spcPts val="6999"/>
              </a:lnSpc>
              <a:buFont typeface="Arial"/>
              <a:buChar char="•"/>
            </a:pPr>
            <a:r>
              <a:rPr lang="en-US" sz="6999" spc="69">
                <a:solidFill>
                  <a:srgbClr val="171514"/>
                </a:solidFill>
                <a:latin typeface="League Gothic"/>
                <a:ea typeface="League Gothic"/>
                <a:cs typeface="League Gothic"/>
                <a:sym typeface="League Gothic"/>
              </a:rPr>
              <a:t>Where we went wrong</a:t>
            </a:r>
          </a:p>
          <a:p>
            <a:pPr algn="l" marL="3022589" indent="-1007530" lvl="2">
              <a:lnSpc>
                <a:spcPts val="6999"/>
              </a:lnSpc>
              <a:buFont typeface="Arial"/>
              <a:buChar char="⚬"/>
            </a:pPr>
            <a:r>
              <a:rPr lang="en-US" sz="6999" spc="69">
                <a:solidFill>
                  <a:srgbClr val="171514"/>
                </a:solidFill>
                <a:latin typeface="League Gothic"/>
                <a:ea typeface="League Gothic"/>
                <a:cs typeface="League Gothic"/>
                <a:sym typeface="League Gothic"/>
              </a:rPr>
              <a:t>Live in the tension </a:t>
            </a:r>
          </a:p>
          <a:p>
            <a:pPr algn="l" marL="1511295" indent="-755647" lvl="1">
              <a:lnSpc>
                <a:spcPts val="6999"/>
              </a:lnSpc>
              <a:buFont typeface="Arial"/>
              <a:buChar char="•"/>
            </a:pPr>
            <a:r>
              <a:rPr lang="en-US" sz="6999" spc="69">
                <a:solidFill>
                  <a:srgbClr val="171514"/>
                </a:solidFill>
                <a:latin typeface="League Gothic"/>
                <a:ea typeface="League Gothic"/>
                <a:cs typeface="League Gothic"/>
                <a:sym typeface="League Gothic"/>
              </a:rPr>
              <a:t>What  we wish we would’ve known/done sooner</a:t>
            </a:r>
          </a:p>
          <a:p>
            <a:pPr algn="l" marL="3022589" indent="-1007530" lvl="2">
              <a:lnSpc>
                <a:spcPts val="6999"/>
              </a:lnSpc>
              <a:buFont typeface="Arial"/>
              <a:buChar char="⚬"/>
            </a:pPr>
            <a:r>
              <a:rPr lang="en-US" sz="6999" spc="69">
                <a:solidFill>
                  <a:srgbClr val="171514"/>
                </a:solidFill>
                <a:latin typeface="League Gothic"/>
                <a:ea typeface="League Gothic"/>
                <a:cs typeface="League Gothic"/>
                <a:sym typeface="League Gothic"/>
              </a:rPr>
              <a:t>Relationships matter most</a:t>
            </a:r>
          </a:p>
          <a:p>
            <a:pPr algn="l">
              <a:lnSpc>
                <a:spcPts val="7600"/>
              </a:lnSpc>
            </a:pPr>
          </a:p>
          <a:p>
            <a:pPr algn="l" marL="0" indent="0" lvl="0">
              <a:lnSpc>
                <a:spcPts val="7600"/>
              </a:lnSpc>
              <a:spcBef>
                <a:spcPct val="0"/>
              </a:spcBef>
            </a:pPr>
          </a:p>
        </p:txBody>
      </p:sp>
      <p:sp>
        <p:nvSpPr>
          <p:cNvPr name="Freeform 18" id="18"/>
          <p:cNvSpPr/>
          <p:nvPr/>
        </p:nvSpPr>
        <p:spPr>
          <a:xfrm flipH="false" flipV="false" rot="0">
            <a:off x="11822394" y="0"/>
            <a:ext cx="7784299" cy="10379066"/>
          </a:xfrm>
          <a:custGeom>
            <a:avLst/>
            <a:gdLst/>
            <a:ahLst/>
            <a:cxnLst/>
            <a:rect r="r" b="b" t="t" l="l"/>
            <a:pathLst>
              <a:path h="10379066" w="7784299">
                <a:moveTo>
                  <a:pt x="0" y="0"/>
                </a:moveTo>
                <a:lnTo>
                  <a:pt x="7784299" y="0"/>
                </a:lnTo>
                <a:lnTo>
                  <a:pt x="7784299" y="10379066"/>
                </a:lnTo>
                <a:lnTo>
                  <a:pt x="0" y="10379066"/>
                </a:lnTo>
                <a:lnTo>
                  <a:pt x="0" y="0"/>
                </a:lnTo>
                <a:close/>
              </a:path>
            </a:pathLst>
          </a:custGeom>
          <a:blipFill>
            <a:blip r:embed="rId9"/>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3"/>
            <a:stretch>
              <a:fillRect l="-547" t="-1662" r="-2706" b="-1590"/>
            </a:stretch>
          </a:blipFill>
        </p:spPr>
      </p:sp>
      <p:sp>
        <p:nvSpPr>
          <p:cNvPr name="Freeform 3" id="3"/>
          <p:cNvSpPr/>
          <p:nvPr/>
        </p:nvSpPr>
        <p:spPr>
          <a:xfrm flipH="false" flipV="false" rot="-5400000">
            <a:off x="8200640" y="-7481509"/>
            <a:ext cx="1316247" cy="17267623"/>
          </a:xfrm>
          <a:custGeom>
            <a:avLst/>
            <a:gdLst/>
            <a:ahLst/>
            <a:cxnLst/>
            <a:rect r="r" b="b" t="t" l="l"/>
            <a:pathLst>
              <a:path h="17267623" w="1316247">
                <a:moveTo>
                  <a:pt x="0" y="0"/>
                </a:moveTo>
                <a:lnTo>
                  <a:pt x="1316247" y="0"/>
                </a:lnTo>
                <a:lnTo>
                  <a:pt x="1316247" y="17267623"/>
                </a:lnTo>
                <a:lnTo>
                  <a:pt x="0" y="17267623"/>
                </a:lnTo>
                <a:lnTo>
                  <a:pt x="0" y="0"/>
                </a:lnTo>
                <a:close/>
              </a:path>
            </a:pathLst>
          </a:custGeom>
          <a:blipFill>
            <a:blip r:embed="rId4"/>
            <a:stretch>
              <a:fillRect l="-796455" t="-2257" r="-52097" b="0"/>
            </a:stretch>
          </a:blipFill>
        </p:spPr>
      </p:sp>
      <p:sp>
        <p:nvSpPr>
          <p:cNvPr name="Freeform 4" id="4"/>
          <p:cNvSpPr/>
          <p:nvPr/>
        </p:nvSpPr>
        <p:spPr>
          <a:xfrm flipH="false" flipV="false" rot="0">
            <a:off x="6291897" y="368964"/>
            <a:ext cx="1271804" cy="1271804"/>
          </a:xfrm>
          <a:custGeom>
            <a:avLst/>
            <a:gdLst/>
            <a:ahLst/>
            <a:cxnLst/>
            <a:rect r="r" b="b" t="t" l="l"/>
            <a:pathLst>
              <a:path h="1271804" w="1271804">
                <a:moveTo>
                  <a:pt x="0" y="0"/>
                </a:moveTo>
                <a:lnTo>
                  <a:pt x="1271804" y="0"/>
                </a:lnTo>
                <a:lnTo>
                  <a:pt x="1271804" y="1271804"/>
                </a:lnTo>
                <a:lnTo>
                  <a:pt x="0" y="1271804"/>
                </a:lnTo>
                <a:lnTo>
                  <a:pt x="0" y="0"/>
                </a:lnTo>
                <a:close/>
              </a:path>
            </a:pathLst>
          </a:custGeom>
          <a:blipFill>
            <a:blip r:embed="rId5"/>
            <a:stretch>
              <a:fillRect l="0" t="0" r="0" b="0"/>
            </a:stretch>
          </a:blipFill>
        </p:spPr>
      </p:sp>
      <p:sp>
        <p:nvSpPr>
          <p:cNvPr name="Freeform 5" id="5"/>
          <p:cNvSpPr/>
          <p:nvPr/>
        </p:nvSpPr>
        <p:spPr>
          <a:xfrm flipH="false" flipV="false" rot="0">
            <a:off x="-2245422" y="9258300"/>
            <a:ext cx="9173221" cy="5159937"/>
          </a:xfrm>
          <a:custGeom>
            <a:avLst/>
            <a:gdLst/>
            <a:ahLst/>
            <a:cxnLst/>
            <a:rect r="r" b="b" t="t" l="l"/>
            <a:pathLst>
              <a:path h="5159937" w="9173221">
                <a:moveTo>
                  <a:pt x="0" y="0"/>
                </a:moveTo>
                <a:lnTo>
                  <a:pt x="9173221" y="0"/>
                </a:lnTo>
                <a:lnTo>
                  <a:pt x="9173221" y="5159937"/>
                </a:lnTo>
                <a:lnTo>
                  <a:pt x="0" y="515993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84380">
            <a:off x="-6711546" y="5869201"/>
            <a:ext cx="7315200" cy="4114800"/>
          </a:xfrm>
          <a:custGeom>
            <a:avLst/>
            <a:gdLst/>
            <a:ahLst/>
            <a:cxnLst/>
            <a:rect r="r" b="b" t="t" l="l"/>
            <a:pathLst>
              <a:path h="4114800" w="7315200">
                <a:moveTo>
                  <a:pt x="0" y="0"/>
                </a:moveTo>
                <a:lnTo>
                  <a:pt x="7315200" y="0"/>
                </a:lnTo>
                <a:lnTo>
                  <a:pt x="73152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3555675">
            <a:off x="-2013742" y="6013018"/>
            <a:ext cx="6906325" cy="13063125"/>
          </a:xfrm>
          <a:custGeom>
            <a:avLst/>
            <a:gdLst/>
            <a:ahLst/>
            <a:cxnLst/>
            <a:rect r="r" b="b" t="t" l="l"/>
            <a:pathLst>
              <a:path h="13063125" w="6906325">
                <a:moveTo>
                  <a:pt x="0" y="0"/>
                </a:moveTo>
                <a:lnTo>
                  <a:pt x="6906326" y="0"/>
                </a:lnTo>
                <a:lnTo>
                  <a:pt x="6906326" y="13063125"/>
                </a:lnTo>
                <a:lnTo>
                  <a:pt x="0" y="13063125"/>
                </a:lnTo>
                <a:lnTo>
                  <a:pt x="0" y="0"/>
                </a:lnTo>
                <a:close/>
              </a:path>
            </a:pathLst>
          </a:custGeom>
          <a:blipFill>
            <a:blip r:embed="rId4"/>
            <a:stretch>
              <a:fillRect l="-32789" t="-1202" r="-2561" b="0"/>
            </a:stretch>
          </a:blipFill>
        </p:spPr>
      </p:sp>
      <p:sp>
        <p:nvSpPr>
          <p:cNvPr name="Freeform 8" id="8"/>
          <p:cNvSpPr/>
          <p:nvPr/>
        </p:nvSpPr>
        <p:spPr>
          <a:xfrm flipH="false" flipV="false" rot="0">
            <a:off x="-145361" y="8371193"/>
            <a:ext cx="2348122" cy="2348122"/>
          </a:xfrm>
          <a:custGeom>
            <a:avLst/>
            <a:gdLst/>
            <a:ahLst/>
            <a:cxnLst/>
            <a:rect r="r" b="b" t="t" l="l"/>
            <a:pathLst>
              <a:path h="2348122" w="2348122">
                <a:moveTo>
                  <a:pt x="0" y="0"/>
                </a:moveTo>
                <a:lnTo>
                  <a:pt x="2348122" y="0"/>
                </a:lnTo>
                <a:lnTo>
                  <a:pt x="2348122" y="2348122"/>
                </a:lnTo>
                <a:lnTo>
                  <a:pt x="0" y="2348122"/>
                </a:lnTo>
                <a:lnTo>
                  <a:pt x="0" y="0"/>
                </a:lnTo>
                <a:close/>
              </a:path>
            </a:pathLst>
          </a:custGeom>
          <a:blipFill>
            <a:blip r:embed="rId8"/>
            <a:stretch>
              <a:fillRect l="0" t="0" r="0" b="0"/>
            </a:stretch>
          </a:blipFill>
        </p:spPr>
      </p:sp>
      <p:sp>
        <p:nvSpPr>
          <p:cNvPr name="Freeform 9" id="9"/>
          <p:cNvSpPr/>
          <p:nvPr/>
        </p:nvSpPr>
        <p:spPr>
          <a:xfrm flipH="false" flipV="false" rot="0">
            <a:off x="5533741" y="7641979"/>
            <a:ext cx="4702260" cy="2645021"/>
          </a:xfrm>
          <a:custGeom>
            <a:avLst/>
            <a:gdLst/>
            <a:ahLst/>
            <a:cxnLst/>
            <a:rect r="r" b="b" t="t" l="l"/>
            <a:pathLst>
              <a:path h="2645021" w="4702260">
                <a:moveTo>
                  <a:pt x="0" y="0"/>
                </a:moveTo>
                <a:lnTo>
                  <a:pt x="4702260" y="0"/>
                </a:lnTo>
                <a:lnTo>
                  <a:pt x="4702260" y="2645021"/>
                </a:lnTo>
                <a:lnTo>
                  <a:pt x="0" y="2645021"/>
                </a:lnTo>
                <a:lnTo>
                  <a:pt x="0" y="0"/>
                </a:lnTo>
                <a:close/>
              </a:path>
            </a:pathLst>
          </a:custGeom>
          <a:blipFill>
            <a:blip r:embed="rId9"/>
            <a:stretch>
              <a:fillRect l="0" t="0" r="0" b="0"/>
            </a:stretch>
          </a:blipFill>
        </p:spPr>
      </p:sp>
      <p:sp>
        <p:nvSpPr>
          <p:cNvPr name="TextBox 10" id="10"/>
          <p:cNvSpPr txBox="true"/>
          <p:nvPr/>
        </p:nvSpPr>
        <p:spPr>
          <a:xfrm rot="0">
            <a:off x="756135" y="1992037"/>
            <a:ext cx="17376617" cy="5387975"/>
          </a:xfrm>
          <a:prstGeom prst="rect">
            <a:avLst/>
          </a:prstGeom>
        </p:spPr>
        <p:txBody>
          <a:bodyPr anchor="t" rtlCol="false" tIns="0" lIns="0" bIns="0" rIns="0">
            <a:spAutoFit/>
          </a:bodyPr>
          <a:lstStyle/>
          <a:p>
            <a:pPr algn="l">
              <a:lnSpc>
                <a:spcPts val="7000"/>
              </a:lnSpc>
            </a:pPr>
            <a:r>
              <a:rPr lang="en-US" sz="5000">
                <a:solidFill>
                  <a:srgbClr val="BB7B27"/>
                </a:solidFill>
                <a:latin typeface="Lulo Clean 1"/>
                <a:ea typeface="Lulo Clean 1"/>
                <a:cs typeface="Lulo Clean 1"/>
                <a:sym typeface="Lulo Clean 1"/>
              </a:rPr>
              <a:t>CAREER-BASED &amp; FUTURE-FOCUSED</a:t>
            </a:r>
          </a:p>
          <a:p>
            <a:pPr algn="l" marL="1079501" indent="-539750" lvl="1">
              <a:lnSpc>
                <a:spcPts val="7000"/>
              </a:lnSpc>
              <a:buFont typeface="Arial"/>
              <a:buChar char="•"/>
            </a:pPr>
            <a:r>
              <a:rPr lang="en-US" sz="5000">
                <a:solidFill>
                  <a:srgbClr val="000000"/>
                </a:solidFill>
                <a:latin typeface="Courier Prime"/>
                <a:ea typeface="Courier Prime"/>
                <a:cs typeface="Courier Prime"/>
                <a:sym typeface="Courier Prime"/>
              </a:rPr>
              <a:t>Blending Technical Skills learning with Human Skills</a:t>
            </a:r>
          </a:p>
          <a:p>
            <a:pPr algn="l" marL="1079501" indent="-539750" lvl="1">
              <a:lnSpc>
                <a:spcPts val="7000"/>
              </a:lnSpc>
              <a:buFont typeface="Arial"/>
              <a:buChar char="•"/>
            </a:pPr>
            <a:r>
              <a:rPr lang="en-US" sz="5000">
                <a:solidFill>
                  <a:srgbClr val="000000"/>
                </a:solidFill>
                <a:latin typeface="Courier Prime"/>
                <a:ea typeface="Courier Prime"/>
                <a:cs typeface="Courier Prime"/>
                <a:sym typeface="Courier Prime"/>
              </a:rPr>
              <a:t>Authentic connections to the future through community partners</a:t>
            </a:r>
          </a:p>
          <a:p>
            <a:pPr algn="l" marL="1079501" indent="-539750" lvl="1">
              <a:lnSpc>
                <a:spcPts val="7000"/>
              </a:lnSpc>
              <a:buFont typeface="Arial"/>
              <a:buChar char="•"/>
            </a:pPr>
            <a:r>
              <a:rPr lang="en-US" sz="5000">
                <a:solidFill>
                  <a:srgbClr val="000000"/>
                </a:solidFill>
                <a:latin typeface="Courier Prime"/>
                <a:ea typeface="Courier Prime"/>
                <a:cs typeface="Courier Prime"/>
                <a:sym typeface="Courier Prime"/>
              </a:rPr>
              <a:t>Unlocking passions and dreams</a:t>
            </a:r>
          </a:p>
        </p:txBody>
      </p:sp>
      <p:sp>
        <p:nvSpPr>
          <p:cNvPr name="Freeform 11" id="11"/>
          <p:cNvSpPr/>
          <p:nvPr/>
        </p:nvSpPr>
        <p:spPr>
          <a:xfrm flipH="false" flipV="false" rot="0">
            <a:off x="11233300" y="7380012"/>
            <a:ext cx="3728243" cy="2906988"/>
          </a:xfrm>
          <a:custGeom>
            <a:avLst/>
            <a:gdLst/>
            <a:ahLst/>
            <a:cxnLst/>
            <a:rect r="r" b="b" t="t" l="l"/>
            <a:pathLst>
              <a:path h="2906988" w="3728243">
                <a:moveTo>
                  <a:pt x="0" y="0"/>
                </a:moveTo>
                <a:lnTo>
                  <a:pt x="3728243" y="0"/>
                </a:lnTo>
                <a:lnTo>
                  <a:pt x="3728243" y="2906988"/>
                </a:lnTo>
                <a:lnTo>
                  <a:pt x="0" y="2906988"/>
                </a:lnTo>
                <a:lnTo>
                  <a:pt x="0" y="0"/>
                </a:lnTo>
                <a:close/>
              </a:path>
            </a:pathLst>
          </a:custGeom>
          <a:blipFill>
            <a:blip r:embed="rId10"/>
            <a:stretch>
              <a:fillRect l="0" t="-77920" r="0" b="-50081"/>
            </a:stretch>
          </a:blipFill>
        </p:spPr>
      </p:sp>
      <p:sp>
        <p:nvSpPr>
          <p:cNvPr name="Freeform 12" id="12"/>
          <p:cNvSpPr/>
          <p:nvPr/>
        </p:nvSpPr>
        <p:spPr>
          <a:xfrm flipH="false" flipV="false" rot="0">
            <a:off x="15558824" y="5906353"/>
            <a:ext cx="2729176" cy="3638901"/>
          </a:xfrm>
          <a:custGeom>
            <a:avLst/>
            <a:gdLst/>
            <a:ahLst/>
            <a:cxnLst/>
            <a:rect r="r" b="b" t="t" l="l"/>
            <a:pathLst>
              <a:path h="3638901" w="2729176">
                <a:moveTo>
                  <a:pt x="0" y="0"/>
                </a:moveTo>
                <a:lnTo>
                  <a:pt x="2729176" y="0"/>
                </a:lnTo>
                <a:lnTo>
                  <a:pt x="2729176" y="3638901"/>
                </a:lnTo>
                <a:lnTo>
                  <a:pt x="0" y="3638901"/>
                </a:lnTo>
                <a:lnTo>
                  <a:pt x="0" y="0"/>
                </a:lnTo>
                <a:close/>
              </a:path>
            </a:pathLst>
          </a:custGeom>
          <a:blipFill>
            <a:blip r:embed="rId11"/>
            <a:stretch>
              <a:fillRect l="0" t="0" r="0" b="0"/>
            </a:stretch>
          </a:blipFill>
        </p:spPr>
      </p:sp>
      <p:sp>
        <p:nvSpPr>
          <p:cNvPr name="TextBox 13" id="13"/>
          <p:cNvSpPr txBox="true"/>
          <p:nvPr/>
        </p:nvSpPr>
        <p:spPr>
          <a:xfrm rot="0">
            <a:off x="1741976" y="679990"/>
            <a:ext cx="15017511" cy="915714"/>
          </a:xfrm>
          <a:prstGeom prst="rect">
            <a:avLst/>
          </a:prstGeom>
        </p:spPr>
        <p:txBody>
          <a:bodyPr anchor="t" rtlCol="false" tIns="0" lIns="0" bIns="0" rIns="0">
            <a:spAutoFit/>
          </a:bodyPr>
          <a:lstStyle/>
          <a:p>
            <a:pPr algn="ctr">
              <a:lnSpc>
                <a:spcPts val="6752"/>
              </a:lnSpc>
            </a:pPr>
            <a:r>
              <a:rPr lang="en-US" sz="4823">
                <a:solidFill>
                  <a:srgbClr val="BB7B27"/>
                </a:solidFill>
                <a:latin typeface="Lulo Clean 1"/>
                <a:ea typeface="Lulo Clean 1"/>
                <a:cs typeface="Lulo Clean 1"/>
                <a:sym typeface="Lulo Clean 1"/>
              </a:rPr>
              <a:t>HOW IT’S GOING</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89106" y="0"/>
            <a:ext cx="17509787" cy="10287000"/>
          </a:xfrm>
          <a:custGeom>
            <a:avLst/>
            <a:gdLst/>
            <a:ahLst/>
            <a:cxnLst/>
            <a:rect r="r" b="b" t="t" l="l"/>
            <a:pathLst>
              <a:path h="10287000" w="17509787">
                <a:moveTo>
                  <a:pt x="0" y="0"/>
                </a:moveTo>
                <a:lnTo>
                  <a:pt x="17509788" y="0"/>
                </a:lnTo>
                <a:lnTo>
                  <a:pt x="17509788" y="10287000"/>
                </a:lnTo>
                <a:lnTo>
                  <a:pt x="0" y="10287000"/>
                </a:lnTo>
                <a:lnTo>
                  <a:pt x="0" y="0"/>
                </a:lnTo>
                <a:close/>
              </a:path>
            </a:pathLst>
          </a:custGeom>
          <a:blipFill>
            <a:blip r:embed="rId3"/>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DAHKTVBJU7I</dc:identifier>
  <dcterms:modified xsi:type="dcterms:W3CDTF">2011-08-01T06:04:30Z</dcterms:modified>
  <cp:revision>1</cp:revision>
  <dc:title>Bay High NCE Presentation</dc:title>
</cp:coreProperties>
</file>